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58" r:id="rId2"/>
    <p:sldMasterId id="2147483852" r:id="rId3"/>
  </p:sldMasterIdLst>
  <p:notesMasterIdLst>
    <p:notesMasterId r:id="rId93"/>
  </p:notesMasterIdLst>
  <p:sldIdLst>
    <p:sldId id="426" r:id="rId4"/>
    <p:sldId id="257" r:id="rId5"/>
    <p:sldId id="416" r:id="rId6"/>
    <p:sldId id="418" r:id="rId7"/>
    <p:sldId id="424" r:id="rId8"/>
    <p:sldId id="261" r:id="rId9"/>
    <p:sldId id="262" r:id="rId10"/>
    <p:sldId id="263" r:id="rId11"/>
    <p:sldId id="38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3" r:id="rId27"/>
    <p:sldId id="425" r:id="rId28"/>
    <p:sldId id="285" r:id="rId29"/>
    <p:sldId id="286" r:id="rId30"/>
    <p:sldId id="287" r:id="rId31"/>
    <p:sldId id="288" r:id="rId32"/>
    <p:sldId id="289" r:id="rId33"/>
    <p:sldId id="292" r:id="rId34"/>
    <p:sldId id="293" r:id="rId35"/>
    <p:sldId id="294" r:id="rId36"/>
    <p:sldId id="295" r:id="rId37"/>
    <p:sldId id="297" r:id="rId38"/>
    <p:sldId id="298" r:id="rId39"/>
    <p:sldId id="299" r:id="rId40"/>
    <p:sldId id="300" r:id="rId41"/>
    <p:sldId id="307" r:id="rId42"/>
    <p:sldId id="308" r:id="rId43"/>
    <p:sldId id="309" r:id="rId44"/>
    <p:sldId id="310" r:id="rId45"/>
    <p:sldId id="311" r:id="rId46"/>
    <p:sldId id="312" r:id="rId47"/>
    <p:sldId id="313" r:id="rId48"/>
    <p:sldId id="319" r:id="rId49"/>
    <p:sldId id="320" r:id="rId50"/>
    <p:sldId id="321" r:id="rId51"/>
    <p:sldId id="322" r:id="rId52"/>
    <p:sldId id="323" r:id="rId53"/>
    <p:sldId id="324" r:id="rId54"/>
    <p:sldId id="326" r:id="rId55"/>
    <p:sldId id="327" r:id="rId56"/>
    <p:sldId id="328" r:id="rId57"/>
    <p:sldId id="329" r:id="rId58"/>
    <p:sldId id="330" r:id="rId59"/>
    <p:sldId id="331" r:id="rId60"/>
    <p:sldId id="332" r:id="rId61"/>
    <p:sldId id="385" r:id="rId62"/>
    <p:sldId id="334" r:id="rId63"/>
    <p:sldId id="335" r:id="rId64"/>
    <p:sldId id="339" r:id="rId65"/>
    <p:sldId id="340" r:id="rId66"/>
    <p:sldId id="341" r:id="rId67"/>
    <p:sldId id="386" r:id="rId68"/>
    <p:sldId id="352" r:id="rId69"/>
    <p:sldId id="387" r:id="rId70"/>
    <p:sldId id="388" r:id="rId71"/>
    <p:sldId id="389" r:id="rId72"/>
    <p:sldId id="353" r:id="rId73"/>
    <p:sldId id="354" r:id="rId74"/>
    <p:sldId id="357" r:id="rId75"/>
    <p:sldId id="358" r:id="rId76"/>
    <p:sldId id="361" r:id="rId77"/>
    <p:sldId id="363" r:id="rId78"/>
    <p:sldId id="364" r:id="rId79"/>
    <p:sldId id="365" r:id="rId80"/>
    <p:sldId id="366" r:id="rId81"/>
    <p:sldId id="367" r:id="rId82"/>
    <p:sldId id="368" r:id="rId83"/>
    <p:sldId id="369" r:id="rId84"/>
    <p:sldId id="372" r:id="rId85"/>
    <p:sldId id="373" r:id="rId86"/>
    <p:sldId id="374" r:id="rId87"/>
    <p:sldId id="375" r:id="rId88"/>
    <p:sldId id="376" r:id="rId89"/>
    <p:sldId id="377" r:id="rId90"/>
    <p:sldId id="663" r:id="rId91"/>
    <p:sldId id="664" r:id="rId9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EFF"/>
          </a:solidFill>
        </a:fill>
      </a:tcStyle>
    </a:wholeTbl>
    <a:band2H>
      <a:tcTxStyle/>
      <a:tcStyle>
        <a:tcBdr/>
        <a:fill>
          <a:solidFill>
            <a:srgbClr val="FFFEF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6CBB8FF1-D9AA-43F3-AF6F-95CC898621D3}"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E2DD"/>
          </a:solidFill>
        </a:fill>
      </a:tcStyle>
    </a:wholeTbl>
    <a:band2H>
      <a:tcTxStyle/>
      <a:tcStyle>
        <a:tcBdr/>
        <a:fill>
          <a:solidFill>
            <a:srgbClr val="F4F2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firstRow>
  </a:tblStyle>
  <a:tblStyle styleId="{8589EBA6-403B-48CE-9B94-5B190A5288CB}"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A435B4C9-88BE-4D8C-9C5C-80B1FA51EB67}"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F873ECC6-9A33-4F20-8907-17047D1D6970}"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47E73C40-50E6-415E-BFC1-6C92A5D3D9D3}"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2BEF0B43-DEFA-4986-B54D-6D5560F07C4B}"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5CC6356E-89A0-448C-BE04-380DA6292054}"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9656552-3687-4DB1-A29D-95BBF75894F6}"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EB937D7F-5B03-4CD3-AB9A-0B7BC0E8D01A}" styleName="">
    <a:tblBg/>
    <a:wholeTbl>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17" autoAdjust="0"/>
    <p:restoredTop sz="64581" autoAdjust="0"/>
  </p:normalViewPr>
  <p:slideViewPr>
    <p:cSldViewPr snapToGrid="0" snapToObjects="1" showGuides="1">
      <p:cViewPr varScale="1">
        <p:scale>
          <a:sx n="41" d="100"/>
          <a:sy n="41" d="100"/>
        </p:scale>
        <p:origin x="1288" y="200"/>
      </p:cViewPr>
      <p:guideLst>
        <p:guide orient="horz" pos="4320"/>
        <p:guide pos="76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033" name="Shape 10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ews.sciencemag.org/paleontology/2013/09/scienceshot-lucys-svelte-look"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blogs.smithsonianmag.com/hominids/2012/11/did-lucy-walk-too-slow-for-her-taller-group-mat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EeO0JlZsXi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EeO0JlZsXi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allup.com/poll/210956/belief-creationist-view-humans-new-low.aspx?g_source=POLITICS&amp;g_medium=topic&amp;g_campaign=til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creation.com/neandertal-genome-like-ours?" TargetMode="External"/><Relationship Id="rId13" Type="http://schemas.openxmlformats.org/officeDocument/2006/relationships/hyperlink" Target="http://www.ukom.gov.si/eng/slovenia/background-information/neanderthal-flute/" TargetMode="External"/><Relationship Id="rId3" Type="http://schemas.openxmlformats.org/officeDocument/2006/relationships/hyperlink" Target="http://www.bbc.com/earth/story/20160712-how-human-were-neanderthals" TargetMode="External"/><Relationship Id="rId7" Type="http://schemas.openxmlformats.org/officeDocument/2006/relationships/hyperlink" Target="http://www.creationontheweb.com/content/view/4750/" TargetMode="External"/><Relationship Id="rId12" Type="http://schemas.openxmlformats.org/officeDocument/2006/relationships/hyperlink" Target="http://www.greenwych.ca/fl-compl.htm" TargetMode="External"/><Relationship Id="rId2" Type="http://schemas.openxmlformats.org/officeDocument/2006/relationships/slide" Target="../slides/slide34.xml"/><Relationship Id="rId16" Type="http://schemas.openxmlformats.org/officeDocument/2006/relationships/hyperlink" Target="https://www.theatlantic.com/health/archive/2018/10/neanderthal-medicine/573028/" TargetMode="External"/><Relationship Id="rId1" Type="http://schemas.openxmlformats.org/officeDocument/2006/relationships/notesMaster" Target="../notesMasters/notesMaster1.xml"/><Relationship Id="rId6" Type="http://schemas.openxmlformats.org/officeDocument/2006/relationships/hyperlink" Target="http://www.newscientist.com/article/dn22075-neanderthal-dental-tartar-reveals-evidence-of-medicine.html#.UuFdvqEo7oY" TargetMode="External"/><Relationship Id="rId11" Type="http://schemas.openxmlformats.org/officeDocument/2006/relationships/hyperlink" Target="http://www.foxnews.com/story/0,2933,303282,00.html" TargetMode="External"/><Relationship Id="rId5" Type="http://schemas.openxmlformats.org/officeDocument/2006/relationships/hyperlink" Target="http://www.ncbi.nlm.nih.gov/pubmed/18365508" TargetMode="External"/><Relationship Id="rId15" Type="http://schemas.openxmlformats.org/officeDocument/2006/relationships/hyperlink" Target="https://www.sciencedaily.com/releases/2011/03/110314152917.htm" TargetMode="External"/><Relationship Id="rId10" Type="http://schemas.openxmlformats.org/officeDocument/2006/relationships/hyperlink" Target="http://www.npr.org/templates/story/story.php?storyId=122466430" TargetMode="External"/><Relationship Id="rId4" Type="http://schemas.openxmlformats.org/officeDocument/2006/relationships/hyperlink" Target="https://www.newscientist.com/article/dn18869-neanderthal-genome-reveals-interbreeding-with-humans/" TargetMode="External"/><Relationship Id="rId9" Type="http://schemas.openxmlformats.org/officeDocument/2006/relationships/hyperlink" Target="http://news.discovery.com/archaeology/neanderthal-jewerly-fashion-seashells.html" TargetMode="External"/><Relationship Id="rId14" Type="http://schemas.openxmlformats.org/officeDocument/2006/relationships/hyperlink" Target="http://www.answersingenesis.org/articles/2008/04/19/news-to-note-04192008#thre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ime.com/time/specials/packages/article/0,28804,1931133_1931132_1931125,00.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guardian.co.uk/science/2012/feb/05/piltdown-man-archaeologys-greatest-hoax" TargetMode="External"/><Relationship Id="rId4" Type="http://schemas.openxmlformats.org/officeDocument/2006/relationships/hyperlink" Target="http://content.time.com/time/magazine/article/0,9171,823171,00.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harunyahya.com/refuted8.php#235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Ape#History_of_hominoid_taxonomy" TargetMode="External"/><Relationship Id="rId13" Type="http://schemas.openxmlformats.org/officeDocument/2006/relationships/hyperlink" Target="http://en.wikipedia.org/wiki/Ape" TargetMode="External"/><Relationship Id="rId18" Type="http://schemas.openxmlformats.org/officeDocument/2006/relationships/hyperlink" Target="http://en.wikipedia.org/wiki/Orangutans" TargetMode="External"/><Relationship Id="rId26" Type="http://schemas.openxmlformats.org/officeDocument/2006/relationships/hyperlink" Target="http://en.wikipedia.org/wiki/Brain" TargetMode="External"/><Relationship Id="rId3" Type="http://schemas.openxmlformats.org/officeDocument/2006/relationships/hyperlink" Target="http://en.wikipedia.org/wiki/Hominidae" TargetMode="External"/><Relationship Id="rId21" Type="http://schemas.openxmlformats.org/officeDocument/2006/relationships/hyperlink" Target="http://en.wikipedia.org/wiki/Homo_(genus)" TargetMode="External"/><Relationship Id="rId7" Type="http://schemas.openxmlformats.org/officeDocument/2006/relationships/hyperlink" Target="http://en.wikipedia.org/wiki/Orangutan" TargetMode="External"/><Relationship Id="rId12" Type="http://schemas.openxmlformats.org/officeDocument/2006/relationships/hyperlink" Target="http://en.wikipedia.org/wiki/Primatology" TargetMode="External"/><Relationship Id="rId17" Type="http://schemas.openxmlformats.org/officeDocument/2006/relationships/hyperlink" Target="http://en.wikipedia.org/wiki/Homininae" TargetMode="External"/><Relationship Id="rId25" Type="http://schemas.openxmlformats.org/officeDocument/2006/relationships/hyperlink" Target="http://en.wikipedia.org/wiki/Bipedalism" TargetMode="External"/><Relationship Id="rId2" Type="http://schemas.openxmlformats.org/officeDocument/2006/relationships/slide" Target="../slides/slide10.xml"/><Relationship Id="rId16" Type="http://schemas.openxmlformats.org/officeDocument/2006/relationships/hyperlink" Target="http://en.wikipedia.org/wiki/Gibbon" TargetMode="External"/><Relationship Id="rId20" Type="http://schemas.openxmlformats.org/officeDocument/2006/relationships/hyperlink" Target="http://en.wikipedia.org/wiki/Homo_sapiens" TargetMode="External"/><Relationship Id="rId29" Type="http://schemas.openxmlformats.org/officeDocument/2006/relationships/hyperlink" Target="http://en.wikipedia.org/wiki/Anthropologist" TargetMode="External"/><Relationship Id="rId1" Type="http://schemas.openxmlformats.org/officeDocument/2006/relationships/notesMaster" Target="../notesMasters/notesMaster1.xml"/><Relationship Id="rId6" Type="http://schemas.openxmlformats.org/officeDocument/2006/relationships/hyperlink" Target="http://en.wikipedia.org/wiki/Gorilla" TargetMode="External"/><Relationship Id="rId11" Type="http://schemas.openxmlformats.org/officeDocument/2006/relationships/hyperlink" Target="http://en.wikipedia.org/wiki/Great_ape" TargetMode="External"/><Relationship Id="rId24" Type="http://schemas.openxmlformats.org/officeDocument/2006/relationships/hyperlink" Target="http://en.wikipedia.org/wiki/Morphology_(biology)" TargetMode="External"/><Relationship Id="rId5" Type="http://schemas.openxmlformats.org/officeDocument/2006/relationships/hyperlink" Target="http://en.wikipedia.org/wiki/Chimpanzee" TargetMode="External"/><Relationship Id="rId15" Type="http://schemas.openxmlformats.org/officeDocument/2006/relationships/hyperlink" Target="http://en.wikipedia.org/wiki/Lesser_ape" TargetMode="External"/><Relationship Id="rId23" Type="http://schemas.openxmlformats.org/officeDocument/2006/relationships/hyperlink" Target="http://en.wikipedia.org/wiki/Science_fiction" TargetMode="External"/><Relationship Id="rId28" Type="http://schemas.openxmlformats.org/officeDocument/2006/relationships/hyperlink" Target="http://en.wikipedia.org/wiki/Genetics" TargetMode="External"/><Relationship Id="rId10" Type="http://schemas.openxmlformats.org/officeDocument/2006/relationships/hyperlink" Target="http://en.wikipedia.org/wiki/Taxon" TargetMode="External"/><Relationship Id="rId19" Type="http://schemas.openxmlformats.org/officeDocument/2006/relationships/hyperlink" Target="http://en.wikipedia.org/wiki/Hominini" TargetMode="External"/><Relationship Id="rId4" Type="http://schemas.openxmlformats.org/officeDocument/2006/relationships/hyperlink" Target="http://en.wikipedia.org/wiki/Human" TargetMode="External"/><Relationship Id="rId9" Type="http://schemas.openxmlformats.org/officeDocument/2006/relationships/hyperlink" Target="http://en.wikipedia.org/wiki/Hominina" TargetMode="External"/><Relationship Id="rId14" Type="http://schemas.openxmlformats.org/officeDocument/2006/relationships/hyperlink" Target="http://en.wikipedia.org/wiki/Hominoidea" TargetMode="External"/><Relationship Id="rId22" Type="http://schemas.openxmlformats.org/officeDocument/2006/relationships/hyperlink" Target="http://en.wikipedia.org/wiki/Humanoid" TargetMode="External"/><Relationship Id="rId27" Type="http://schemas.openxmlformats.org/officeDocument/2006/relationships/hyperlink" Target="http://en.wikipedia.org/wiki/Taxonom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en.wikipedia.org/wiki/Human_genome" TargetMode="External"/><Relationship Id="rId13" Type="http://schemas.openxmlformats.org/officeDocument/2006/relationships/hyperlink" Target="http://en.wikipedia.org/wiki/Reference_genome" TargetMode="External"/><Relationship Id="rId3" Type="http://schemas.openxmlformats.org/officeDocument/2006/relationships/hyperlink" Target="http://en.wikipedia.org/wiki/Human_Genome_Project" TargetMode="External"/><Relationship Id="rId7" Type="http://schemas.openxmlformats.org/officeDocument/2006/relationships/hyperlink" Target="http://en.wikipedia.org/wiki/Gene" TargetMode="External"/><Relationship Id="rId12" Type="http://schemas.openxmlformats.org/officeDocument/2006/relationships/hyperlink" Target="http://en.wikipedia.org/wiki/Haploid"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en.wikipedia.org/wiki/DNA" TargetMode="External"/><Relationship Id="rId11" Type="http://schemas.openxmlformats.org/officeDocument/2006/relationships/hyperlink" Target="http://en.wikipedia.org/wiki/Nucleotides" TargetMode="External"/><Relationship Id="rId5" Type="http://schemas.openxmlformats.org/officeDocument/2006/relationships/hyperlink" Target="http://en.wikipedia.org/wiki/Base_pairs" TargetMode="External"/><Relationship Id="rId15" Type="http://schemas.openxmlformats.org/officeDocument/2006/relationships/hyperlink" Target="http://en.wikipedia.org/wiki/Heterochromatin" TargetMode="External"/><Relationship Id="rId10" Type="http://schemas.openxmlformats.org/officeDocument/2006/relationships/hyperlink" Target="http://en.wikipedia.org/wiki/University" TargetMode="External"/><Relationship Id="rId4" Type="http://schemas.openxmlformats.org/officeDocument/2006/relationships/hyperlink" Target="http://en.wikipedia.org/wiki/Scientific_research" TargetMode="External"/><Relationship Id="rId9" Type="http://schemas.openxmlformats.org/officeDocument/2006/relationships/hyperlink" Target="http://en.wikipedia.org/wiki/Celera_Corporation" TargetMode="External"/><Relationship Id="rId14" Type="http://schemas.openxmlformats.org/officeDocument/2006/relationships/hyperlink" Target="http://en.wikipedia.org/wiki/List_of_distinct_cell_types_in_the_adult_human_body"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answersingenesis.org/home/area/magazines/tj/docs/v14n1_cranium.asp"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answersingenesis.org/articles/2011/06/03/feedback-search-for-historical-adam"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theists.org/atheism/Christma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oneyearbible.blogs.com/photos/uncategorized/jesus_manger.jp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wmWqojkcJ_8"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ailymail.co.uk/sciencetech/article-2062514/Revealed-The-face-missing-link-ape-man.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dailymail.co.uk/sciencetech/article-2062514/Revealed-The-face-missing-link-ape-man.html#ixzz1hrHWtMN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dirty="0">
                <a:effectLst/>
                <a:latin typeface="Lucida Grande"/>
                <a:ea typeface="Lucida Grande"/>
                <a:cs typeface="Lucida Grande"/>
                <a:sym typeface="Lucida Grande"/>
              </a:rPr>
              <a:t>Danny</a:t>
            </a:r>
            <a:r>
              <a:rPr lang="en-US" sz="2200" dirty="0">
                <a:effectLst/>
                <a:latin typeface="Lucida Grande"/>
                <a:ea typeface="Lucida Grande"/>
                <a:cs typeface="Lucida Grande"/>
                <a:sym typeface="Lucida Grande"/>
              </a:rPr>
              <a:t>: PhD in Astronomy, Indiana University, became YEC in 10th grade, before he did PhD</a:t>
            </a:r>
          </a:p>
          <a:p>
            <a:r>
              <a:rPr lang="en-US" sz="2200" b="1" dirty="0">
                <a:effectLst/>
                <a:latin typeface="Lucida Grande"/>
                <a:ea typeface="Lucida Grande"/>
                <a:cs typeface="Lucida Grande"/>
                <a:sym typeface="Lucida Grande"/>
              </a:rPr>
              <a:t>	Nathaniel</a:t>
            </a:r>
            <a:r>
              <a:rPr lang="en-US" sz="2200" dirty="0">
                <a:effectLst/>
                <a:latin typeface="Lucida Grande"/>
                <a:ea typeface="Lucida Grande"/>
                <a:cs typeface="Lucida Grande"/>
                <a:sym typeface="Lucida Grande"/>
              </a:rPr>
              <a:t>: PhD in Cell and Developmental Biology, Harvard University, raised YEC.</a:t>
            </a:r>
          </a:p>
          <a:p>
            <a:r>
              <a:rPr lang="en-US" sz="2200" b="1" dirty="0">
                <a:effectLst/>
                <a:latin typeface="Lucida Grande"/>
                <a:ea typeface="Lucida Grande"/>
                <a:cs typeface="Lucida Grande"/>
                <a:sym typeface="Lucida Grande"/>
              </a:rPr>
              <a:t>Andrew</a:t>
            </a:r>
            <a:r>
              <a:rPr lang="en-US" sz="2200" dirty="0">
                <a:effectLst/>
                <a:latin typeface="Lucida Grande"/>
                <a:ea typeface="Lucida Grande"/>
                <a:cs typeface="Lucida Grande"/>
                <a:sym typeface="Lucida Grande"/>
              </a:rPr>
              <a:t>: PhD in Geology, University of Sydney, Australia, became YEC before he did PhD, from a young age</a:t>
            </a:r>
          </a:p>
          <a:p>
            <a:r>
              <a:rPr lang="en-US" sz="2200" b="1" dirty="0">
                <a:effectLst/>
                <a:latin typeface="Lucida Grande"/>
                <a:ea typeface="Lucida Grande"/>
                <a:cs typeface="Lucida Grande"/>
                <a:sym typeface="Lucida Grande"/>
              </a:rPr>
              <a:t>	David</a:t>
            </a:r>
            <a:r>
              <a:rPr lang="en-US" sz="2200" dirty="0">
                <a:effectLst/>
                <a:latin typeface="Lucida Grande"/>
                <a:ea typeface="Lucida Grande"/>
                <a:cs typeface="Lucida Grande"/>
                <a:sym typeface="Lucida Grande"/>
              </a:rPr>
              <a:t>: PhD in Cell Biology, Brown University, became YEC before he did PhD</a:t>
            </a:r>
          </a:p>
          <a:p>
            <a:r>
              <a:rPr lang="en-US" sz="2200" b="1" dirty="0">
                <a:effectLst/>
                <a:latin typeface="Lucida Grande"/>
                <a:ea typeface="Lucida Grande"/>
                <a:cs typeface="Lucida Grande"/>
                <a:sym typeface="Lucida Grande"/>
              </a:rPr>
              <a:t>Georgia</a:t>
            </a:r>
            <a:r>
              <a:rPr lang="en-US" sz="2200" dirty="0">
                <a:effectLst/>
                <a:latin typeface="Lucida Grande"/>
                <a:ea typeface="Lucida Grande"/>
                <a:cs typeface="Lucida Grande"/>
                <a:sym typeface="Lucida Grande"/>
              </a:rPr>
              <a:t>: PhD in Molecular Genetics, Ohio State University, became YEC </a:t>
            </a:r>
            <a:r>
              <a:rPr lang="en-US" sz="2200" i="1" dirty="0">
                <a:effectLst/>
                <a:latin typeface="Lucida Grande"/>
                <a:ea typeface="Lucida Grande"/>
                <a:cs typeface="Lucida Grande"/>
                <a:sym typeface="Lucida Grande"/>
              </a:rPr>
              <a:t>after</a:t>
            </a:r>
            <a:r>
              <a:rPr lang="en-US" sz="2200" dirty="0">
                <a:effectLst/>
                <a:latin typeface="Lucida Grande"/>
                <a:ea typeface="Lucida Grande"/>
                <a:cs typeface="Lucida Grande"/>
                <a:sym typeface="Lucida Grande"/>
              </a:rPr>
              <a:t> she did PhD (was theistic evolutionist professor after PhD)</a:t>
            </a:r>
          </a:p>
          <a:p>
            <a:r>
              <a:rPr lang="en-US" sz="2200" b="1" dirty="0">
                <a:effectLst/>
                <a:latin typeface="Lucida Grande"/>
                <a:ea typeface="Lucida Grande"/>
                <a:cs typeface="Lucida Grande"/>
                <a:sym typeface="Lucida Grande"/>
              </a:rPr>
              <a:t>	Tommy</a:t>
            </a:r>
            <a:r>
              <a:rPr lang="en-US" sz="2200" dirty="0">
                <a:effectLst/>
                <a:latin typeface="Lucida Grande"/>
                <a:ea typeface="Lucida Grande"/>
                <a:cs typeface="Lucida Grande"/>
                <a:sym typeface="Lucida Grande"/>
              </a:rPr>
              <a:t>: MD, Vanderbilt University School of Medicine, became YEC </a:t>
            </a:r>
            <a:r>
              <a:rPr lang="en-US" sz="2200" i="1" dirty="0">
                <a:effectLst/>
                <a:latin typeface="Lucida Grande"/>
                <a:ea typeface="Lucida Grande"/>
                <a:cs typeface="Lucida Grande"/>
                <a:sym typeface="Lucida Grande"/>
              </a:rPr>
              <a:t>after</a:t>
            </a:r>
            <a:r>
              <a:rPr lang="en-US" sz="2200" dirty="0">
                <a:effectLst/>
                <a:latin typeface="Lucida Grande"/>
                <a:ea typeface="Lucida Grande"/>
                <a:cs typeface="Lucida Grande"/>
                <a:sym typeface="Lucida Grande"/>
              </a:rPr>
              <a:t> he did MD (was theistic evolutionist before that)</a:t>
            </a:r>
          </a:p>
          <a:p>
            <a:endParaRPr lang="en-US" dirty="0"/>
          </a:p>
        </p:txBody>
      </p:sp>
    </p:spTree>
    <p:extLst>
      <p:ext uri="{BB962C8B-B14F-4D97-AF65-F5344CB8AC3E}">
        <p14:creationId xmlns:p14="http://schemas.microsoft.com/office/powerpoint/2010/main" val="15619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Shape 1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157" name="Shape 1157"/>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London photo by Ken Ham from his visit to the Natural History </a:t>
            </a:r>
            <a:r>
              <a:rPr lang="en-US" dirty="0" err="1"/>
              <a:t>Musée</a:t>
            </a:r>
            <a:r>
              <a:rPr dirty="0"/>
              <a:t> </a:t>
            </a:r>
            <a:r>
              <a:rPr lang="en-US" dirty="0" err="1"/>
              <a:t>en</a:t>
            </a:r>
            <a:r>
              <a:rPr dirty="0"/>
              <a:t>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St. Louis Zoo’s “Living World” exhibit photo by David </a:t>
            </a:r>
            <a:r>
              <a:rPr dirty="0" err="1"/>
              <a:t>Menton</a:t>
            </a:r>
            <a:r>
              <a:rPr dirty="0"/>
              <a:t> (</a:t>
            </a:r>
            <a:r>
              <a:rPr lang="en-US" dirty="0" err="1"/>
              <a:t>en</a:t>
            </a:r>
            <a:r>
              <a:rPr dirty="0"/>
              <a:t> his DVD, “Lucy: She’s No Lady!”) taken </a:t>
            </a:r>
            <a:r>
              <a:rPr lang="en-US" dirty="0" err="1"/>
              <a:t>en</a:t>
            </a:r>
            <a:r>
              <a:rPr dirty="0"/>
              <a:t> about 1995 (</a:t>
            </a:r>
            <a:r>
              <a:rPr lang="en-US" dirty="0" err="1"/>
              <a:t>en</a:t>
            </a:r>
            <a:r>
              <a:rPr dirty="0"/>
              <a:t> the exhibit for at least 20 years from the very beginning </a:t>
            </a:r>
            <a:r>
              <a:rPr lang="en-US" dirty="0" err="1"/>
              <a:t>en</a:t>
            </a:r>
            <a:r>
              <a:rPr dirty="0"/>
              <a:t> 1985)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Chicago Field </a:t>
            </a:r>
            <a:r>
              <a:rPr lang="en-US" dirty="0" err="1"/>
              <a:t>Musée</a:t>
            </a:r>
            <a:r>
              <a:rPr dirty="0" err="1"/>
              <a:t>’s</a:t>
            </a:r>
            <a:r>
              <a:rPr dirty="0"/>
              <a:t> model (</a:t>
            </a:r>
            <a:r>
              <a:rPr lang="en-US" dirty="0" err="1"/>
              <a:t>en</a:t>
            </a:r>
            <a:r>
              <a:rPr dirty="0"/>
              <a:t> their “The Evolving Planet” permanent exhibition), photo by Carl Kerby </a:t>
            </a:r>
            <a:r>
              <a:rPr lang="en-US" dirty="0" err="1"/>
              <a:t>en</a:t>
            </a:r>
            <a:r>
              <a:rPr dirty="0"/>
              <a:t> March 2006 (http://www.answersingenesis.org/docs2006/0313field_trip.asp, 13 Mar 2006, accessed 29 June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BBC photo: article reporting on Lucy’s bones touring America.  The caption under photo </a:t>
            </a:r>
            <a:r>
              <a:rPr lang="en-US" dirty="0" err="1"/>
              <a:t>en</a:t>
            </a:r>
            <a:r>
              <a:rPr dirty="0"/>
              <a:t> the article: “Lucy's remains were </a:t>
            </a:r>
            <a:r>
              <a:rPr lang="en-US" dirty="0"/>
              <a:t>trouvé</a:t>
            </a:r>
            <a:r>
              <a:rPr dirty="0"/>
              <a:t> </a:t>
            </a:r>
            <a:r>
              <a:rPr lang="en-US" dirty="0" err="1"/>
              <a:t>en</a:t>
            </a:r>
            <a:r>
              <a:rPr dirty="0"/>
              <a:t> 1974 </a:t>
            </a:r>
            <a:r>
              <a:rPr lang="en-US" dirty="0" err="1"/>
              <a:t>en</a:t>
            </a:r>
            <a:r>
              <a:rPr dirty="0"/>
              <a:t> </a:t>
            </a:r>
            <a:r>
              <a:rPr dirty="0" err="1"/>
              <a:t>Hadar</a:t>
            </a:r>
            <a:r>
              <a:rPr dirty="0"/>
              <a:t>, </a:t>
            </a:r>
            <a:r>
              <a:rPr lang="en-US" dirty="0" err="1"/>
              <a:t>Éthiopie</a:t>
            </a:r>
            <a:r>
              <a:rPr dirty="0"/>
              <a:t>.”  See http://news.bbc.co.uk/1/hi/world/americas/6082990.stm, “Lucy’s Ancient Bones to Tour US, 25 Oct. 2006.”  She will be on loan from </a:t>
            </a:r>
            <a:r>
              <a:rPr lang="en-US" dirty="0" err="1"/>
              <a:t>Éthiopie</a:t>
            </a:r>
            <a:r>
              <a:rPr dirty="0"/>
              <a:t> to the Houston </a:t>
            </a:r>
            <a:r>
              <a:rPr lang="en-US" dirty="0" err="1"/>
              <a:t>Musée</a:t>
            </a:r>
            <a:r>
              <a:rPr dirty="0"/>
              <a:t> of natural Science </a:t>
            </a:r>
            <a:r>
              <a:rPr lang="en-US" dirty="0" err="1"/>
              <a:t>en</a:t>
            </a:r>
            <a:r>
              <a:rPr dirty="0"/>
              <a:t> Texas for scientific study till 2013.  Officials say that money from the tour will be used to improve museums across the country.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Shape 1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165" name="Shape 1165"/>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Elizabeth </a:t>
            </a:r>
            <a:r>
              <a:rPr dirty="0" err="1"/>
              <a:t>Culotta</a:t>
            </a:r>
            <a:r>
              <a:rPr dirty="0"/>
              <a:t>, </a:t>
            </a:r>
            <a:r>
              <a:rPr dirty="0">
                <a:latin typeface="DejaVu Sans Condensed Oblique"/>
                <a:ea typeface="DejaVu Sans Condensed Oblique"/>
                <a:cs typeface="DejaVu Sans Condensed Oblique"/>
                <a:sym typeface="DejaVu Sans Condensed Oblique"/>
              </a:rPr>
              <a:t>“</a:t>
            </a:r>
            <a:r>
              <a:rPr dirty="0" err="1">
                <a:latin typeface="DejaVu Sans Condensed Oblique"/>
                <a:ea typeface="DejaVu Sans Condensed Oblique"/>
                <a:cs typeface="DejaVu Sans Condensed Oblique"/>
                <a:sym typeface="DejaVu Sans Condensed Oblique"/>
              </a:rPr>
              <a:t>ScienceShot</a:t>
            </a:r>
            <a:r>
              <a:rPr dirty="0">
                <a:latin typeface="DejaVu Sans Condensed Oblique"/>
                <a:ea typeface="DejaVu Sans Condensed Oblique"/>
                <a:cs typeface="DejaVu Sans Condensed Oblique"/>
                <a:sym typeface="DejaVu Sans Condensed Oblique"/>
              </a:rPr>
              <a:t>: Lucy's Svelte Look,” </a:t>
            </a:r>
            <a:r>
              <a:rPr u="sng" dirty="0">
                <a:hlinkClick r:id="rId3"/>
              </a:rPr>
              <a:t>http://news.sciencemag.org/paleontology/2013/09/scienceshot-lucys-svelte-look</a:t>
            </a:r>
            <a:r>
              <a:rPr dirty="0"/>
              <a:t>, 2013 Sept 23, accessed 2013 Nov 2.</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“Did Lucy Walk Too Slow for Her Taller Group Mates?” </a:t>
            </a:r>
            <a:r>
              <a:rPr u="sng" dirty="0">
                <a:hlinkClick r:id="rId4"/>
              </a:rPr>
              <a:t>http://blogs.smithsonianmag.com/hominids/2012/11/did-lucy-walk-too-slow-for-her-taller-group-mates/</a:t>
            </a:r>
            <a:r>
              <a:rPr dirty="0"/>
              <a:t>, 2012 Nov. 5, accessed 2013 Nov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Shape 1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172" name="Shape 1172"/>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Picture from http://www.midland.edu/~events/davidson/leakey.html, downloaded 14 April 2005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183" name="Shape 1183"/>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Note that his errors were broadcast on BBC for millions to hear, but his recantation was made before an elite audience at the Royal Institution and then quoted </a:t>
            </a:r>
            <a:r>
              <a:rPr lang="en-US" dirty="0" err="1"/>
              <a:t>en</a:t>
            </a:r>
            <a:r>
              <a:rPr dirty="0"/>
              <a:t> a minor article </a:t>
            </a:r>
            <a:r>
              <a:rPr lang="en-US" dirty="0" err="1"/>
              <a:t>en</a:t>
            </a:r>
            <a:r>
              <a:rPr dirty="0"/>
              <a:t> </a:t>
            </a:r>
            <a:r>
              <a:rPr dirty="0">
                <a:latin typeface="DejaVu Sans Condensed Oblique"/>
                <a:ea typeface="DejaVu Sans Condensed Oblique"/>
                <a:cs typeface="DejaVu Sans Condensed Oblique"/>
                <a:sym typeface="DejaVu Sans Condensed Oblique"/>
              </a:rPr>
              <a:t>New Scientist</a:t>
            </a:r>
            <a:r>
              <a:rPr dirty="0"/>
              <a:t>.  But judging from the article he didn’t explicitly recant the error </a:t>
            </a:r>
            <a:r>
              <a:rPr lang="en-US" dirty="0" err="1"/>
              <a:t>en</a:t>
            </a:r>
            <a:r>
              <a:rPr dirty="0"/>
              <a:t> his book [and no doubt </a:t>
            </a:r>
            <a:r>
              <a:rPr lang="en-US" dirty="0" err="1"/>
              <a:t>en</a:t>
            </a:r>
            <a:r>
              <a:rPr dirty="0"/>
              <a:t> the BBC-TV series] about australopithecines walking upright.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Shape 1248"/>
          <p:cNvSpPr>
            <a:spLocks noGrp="1" noRot="1" noChangeAspect="1"/>
          </p:cNvSpPr>
          <p:nvPr>
            <p:ph type="sldImg"/>
          </p:nvPr>
        </p:nvSpPr>
        <p:spPr>
          <a:xfrm>
            <a:off x="381000" y="685800"/>
            <a:ext cx="6096000" cy="3429000"/>
          </a:xfrm>
          <a:prstGeom prst="rect">
            <a:avLst/>
          </a:prstGeom>
        </p:spPr>
        <p:txBody>
          <a:bodyPr/>
          <a:lstStyle/>
          <a:p>
            <a:endParaRPr/>
          </a:p>
        </p:txBody>
      </p:sp>
      <p:sp>
        <p:nvSpPr>
          <p:cNvPr id="1249" name="Shape 1249"/>
          <p:cNvSpPr>
            <a:spLocks noGrp="1"/>
          </p:cNvSpPr>
          <p:nvPr>
            <p:ph type="body" sz="quarter" idx="1"/>
          </p:nvPr>
        </p:nvSpPr>
        <p:spPr>
          <a:prstGeom prst="rect">
            <a:avLst/>
          </a:prstGeom>
        </p:spPr>
        <p:txBody>
          <a:bodyPr/>
          <a:lstStyle/>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NOT typewriter animation, just wipe-down boxes (text for each box is below)</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This clip is </a:t>
            </a:r>
            <a:r>
              <a:rPr lang="en-US" dirty="0" err="1"/>
              <a:t>en</a:t>
            </a:r>
            <a:r>
              <a:rPr dirty="0"/>
              <a:t> my “</a:t>
            </a:r>
            <a:r>
              <a:rPr dirty="0" err="1"/>
              <a:t>Apemen</a:t>
            </a:r>
            <a:r>
              <a:rPr dirty="0"/>
              <a:t>: the Grand Illusion” DVD.  But here is the clip online </a:t>
            </a:r>
            <a:r>
              <a:rPr lang="en-US" dirty="0" err="1"/>
              <a:t>en</a:t>
            </a:r>
            <a:r>
              <a:rPr dirty="0"/>
              <a:t> Dr. David </a:t>
            </a:r>
            <a:r>
              <a:rPr dirty="0" err="1"/>
              <a:t>Menton’s</a:t>
            </a:r>
            <a:r>
              <a:rPr dirty="0"/>
              <a:t> lecture: </a:t>
            </a:r>
            <a:r>
              <a:rPr u="sng" dirty="0">
                <a:hlinkClick r:id="rId3"/>
              </a:rPr>
              <a:t>https://www.youtube.com/watch?v=EeO0JlZsXio</a:t>
            </a:r>
            <a:r>
              <a:rPr dirty="0"/>
              <a: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Dr. Owen Lovejoy, famous anthropology professor at Kent State University </a:t>
            </a:r>
            <a:r>
              <a:rPr lang="en-US" dirty="0" err="1"/>
              <a:t>en</a:t>
            </a:r>
            <a:r>
              <a:rPr dirty="0"/>
              <a:t> Ohio.  The other voice is that of Donald </a:t>
            </a:r>
            <a:r>
              <a:rPr dirty="0" err="1"/>
              <a:t>Johanson</a:t>
            </a:r>
            <a:r>
              <a:rPr dirty="0"/>
              <a:t>, who </a:t>
            </a:r>
            <a:r>
              <a:rPr lang="en-US" dirty="0"/>
              <a:t>trouvé</a:t>
            </a:r>
            <a:r>
              <a:rPr dirty="0"/>
              <a:t> “Lucy”.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Dr. David </a:t>
            </a:r>
            <a:r>
              <a:rPr dirty="0" err="1"/>
              <a:t>Menton</a:t>
            </a:r>
            <a:r>
              <a:rPr dirty="0"/>
              <a:t> (before joining </a:t>
            </a:r>
            <a:r>
              <a:rPr dirty="0" err="1"/>
              <a:t>AiG</a:t>
            </a:r>
            <a:r>
              <a:rPr dirty="0"/>
              <a:t> staff he was for 34 years a human anatomy professor at Washington Medical School </a:t>
            </a:r>
            <a:r>
              <a:rPr lang="en-US" dirty="0" err="1"/>
              <a:t>en</a:t>
            </a:r>
            <a:r>
              <a:rPr dirty="0"/>
              <a:t> St. Louis) comments on this clip:</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rPr dirty="0"/>
              <a:t>Lovejoy was totally convinced that Lucy’s kind made the human-like footprints </a:t>
            </a:r>
            <a:r>
              <a:rPr lang="en-US" dirty="0" err="1"/>
              <a:t>en</a:t>
            </a:r>
            <a:r>
              <a:rPr dirty="0"/>
              <a:t> Laetoli and those prints would not be possible for a creature to make unless it had a human-type pelvis.  Therefore before Lovejoy manipulated Lucy’s hipbones he had a massive observer bias.</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rPr dirty="0"/>
              <a:t> For Lovejoy to cut along existing cracks and then to fit things together would have been scientifically permissible, but to grind material away is totally unacceptable as a scientist.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This article by </a:t>
            </a:r>
            <a:r>
              <a:rPr dirty="0" err="1"/>
              <a:t>cjobrien</a:t>
            </a:r>
            <a:r>
              <a:rPr dirty="0"/>
              <a:t> (evidently an anthropology professor) http://northstatescience.wordpress.com/2011/01/01/correcting-</a:t>
            </a:r>
            <a:r>
              <a:rPr lang="en-US" dirty="0" err="1"/>
              <a:t>création</a:t>
            </a:r>
            <a:r>
              <a:rPr lang="en-US" dirty="0"/>
              <a:t> </a:t>
            </a:r>
            <a:r>
              <a:rPr dirty="0"/>
              <a:t>ists-redux-was-lucy%E2%80%99s-pelvis-reconstruction-a-fraud/ says the clip was from </a:t>
            </a:r>
            <a:r>
              <a:rPr dirty="0">
                <a:latin typeface="DejaVu Sans Condensed Oblique"/>
                <a:ea typeface="DejaVu Sans Condensed Oblique"/>
                <a:cs typeface="DejaVu Sans Condensed Oblique"/>
                <a:sym typeface="DejaVu Sans Condensed Oblique"/>
              </a:rPr>
              <a:t>In Search of Human Origins (Part 1)</a:t>
            </a:r>
            <a:r>
              <a:rPr dirty="0"/>
              <a:t> on NOVA </a:t>
            </a:r>
            <a:r>
              <a:rPr lang="en-US" dirty="0" err="1"/>
              <a:t>en</a:t>
            </a:r>
            <a:r>
              <a:rPr dirty="0"/>
              <a:t> 1994.  The author accuses </a:t>
            </a:r>
            <a:r>
              <a:rPr lang="en-US" dirty="0" err="1"/>
              <a:t>création</a:t>
            </a:r>
            <a:r>
              <a:rPr lang="en-US" dirty="0"/>
              <a:t> </a:t>
            </a:r>
            <a:r>
              <a:rPr dirty="0" err="1"/>
              <a:t>ists</a:t>
            </a:r>
            <a:r>
              <a:rPr dirty="0"/>
              <a:t> of fraudulently misrepresenting the clip.  You be the judge.</a:t>
            </a:r>
            <a:endParaRPr lang="en-US"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1</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Cela a fait que les deux os s'emboîtent si bien qu'ils forment une position anatomiquement impossible.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4</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L’ajustement parfait était une illusion qui donnait l’impression que l’os de la hanche de Lucy s'évasait comme celle d'un chimpanzé. Mais tout n'a pas été perdu.</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2</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Lovejoy</a:t>
            </a:r>
            <a:r>
              <a:rPr lang="fr-FR" dirty="0"/>
              <a:t> a décidé de restaurer le bassin dans son état naturel. Il ne voulait pas altérer l’original, il en a donc fait une copie en plâtre.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3</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Il coupa les morceaux endommagés et les assembla tels qu'ils étaient avant la mort de Lucy.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5</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C'était un travail difficile. Mais après avoir éliminé le pli du bassin, tout s’emboîte parfaitement, comme un casse-tête en trois dimensions en forme de pièces de puzzle.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err="1"/>
              <a:t>Textbox</a:t>
            </a:r>
            <a:r>
              <a:rPr lang="fr-FR" dirty="0"/>
              <a:t> 6</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Le résultat est que, l’angle de la hanche ne ressemble en rien à celui du chimpanzé, mais ressemble beaucoup au nôtre.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lang="fr-F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fr-FR" dirty="0"/>
              <a:t>---</a:t>
            </a: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1</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This has caused the two bones </a:t>
            </a:r>
            <a:r>
              <a:rPr lang="en-US" dirty="0" err="1"/>
              <a:t>en</a:t>
            </a:r>
            <a:r>
              <a:rPr dirty="0"/>
              <a:t> fact to fit together so well that they are </a:t>
            </a:r>
            <a:r>
              <a:rPr lang="en-US" dirty="0" err="1"/>
              <a:t>en</a:t>
            </a:r>
            <a:r>
              <a:rPr dirty="0"/>
              <a:t> an anatomically impossible position.</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2</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The perfect fit was an illusion that made Lucy’s hip bone seem to flare out like a chimp’s. But all was not lost.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3</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Lovejoy decided he could restore the pelvis to its natural </a:t>
            </a:r>
            <a:r>
              <a:rPr dirty="0" err="1"/>
              <a:t>sh</a:t>
            </a:r>
            <a:r>
              <a:rPr lang="en-US" dirty="0" err="1"/>
              <a:t>singe</a:t>
            </a:r>
            <a:r>
              <a:rPr dirty="0"/>
              <a:t>. He didn’t want to tamper with the original, so he made a copy </a:t>
            </a:r>
            <a:r>
              <a:rPr lang="en-US" dirty="0" err="1"/>
              <a:t>en</a:t>
            </a:r>
            <a:r>
              <a:rPr dirty="0"/>
              <a:t> plaster.</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4</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He cut the damaged pieces out and put them back together the way they were before Lucy died.</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5</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It was a tricky job. But after taking the kink out of the pelvis, it all fit together perfectly—like a 3-dimensional zig-saw puzzle.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Textbox 6</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As a result, the angle of the hip looks nothing like a chimp’s, but a lot like ours.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Shape 1248"/>
          <p:cNvSpPr>
            <a:spLocks noGrp="1" noRot="1" noChangeAspect="1"/>
          </p:cNvSpPr>
          <p:nvPr>
            <p:ph type="sldImg"/>
          </p:nvPr>
        </p:nvSpPr>
        <p:spPr>
          <a:xfrm>
            <a:off x="381000" y="685800"/>
            <a:ext cx="6096000" cy="3429000"/>
          </a:xfrm>
          <a:prstGeom prst="rect">
            <a:avLst/>
          </a:prstGeom>
        </p:spPr>
        <p:txBody>
          <a:bodyPr/>
          <a:lstStyle/>
          <a:p>
            <a:endParaRPr/>
          </a:p>
        </p:txBody>
      </p:sp>
      <p:sp>
        <p:nvSpPr>
          <p:cNvPr id="1249" name="Shape 1249"/>
          <p:cNvSpPr>
            <a:spLocks noGrp="1"/>
          </p:cNvSpPr>
          <p:nvPr>
            <p:ph type="body" sz="quarter" idx="1"/>
          </p:nvPr>
        </p:nvSpPr>
        <p:spPr>
          <a:prstGeom prst="rect">
            <a:avLst/>
          </a:prstGeom>
        </p:spPr>
        <p:txBody>
          <a:bodyPr/>
          <a:lstStyle/>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NOT typewriter animation, just wipe-down boxes (text for each box is below)</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This clip is in my “Apemen: the Grand Illusion” DVD.  But here is the clip online in Dr. David Menton’s lecture: </a:t>
            </a:r>
            <a:r>
              <a:rPr u="sng">
                <a:hlinkClick r:id="rId3"/>
              </a:rPr>
              <a:t>https://www.youtube.com/watch?v=EeO0JlZsXio</a:t>
            </a:r>
            <a:r>
              <a: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Dr. Owen Lovejoy, famous anthropology professor at Kent State University in Ohio.  The other voice is that of Donald Johanson, who found “Lucy”.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Dr. David Menton (before joining AiG staff he was for 34 years a human anatomy professor at Washington Medical School in St. Louis) comments on this clip:</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t>Lovejoy was totally convinced that Lucy’s kind made the human-like footprints in Laetoli and those prints would not be possible for a creature to make unless it had a human-type pelvis.  Therefore before Lovejoy manipulated Lucy’s hipbones he had a massive observer bias.</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t> For Lovejoy to cut along existing cracks and then to fit things together would have been scientifically permissible, but to grind material away is totally unacceptable as a scientist.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This article by cjobrien (evidently an anthropology professor) http://northstatescience.wordpress.com/2011/01/01/correcting-creationists-redux-was-lucy%E2%80%99s-pelvis-reconstruction-a-fraud/ says the clip was from </a:t>
            </a:r>
            <a:r>
              <a:rPr>
                <a:latin typeface="DejaVu Sans Condensed Oblique"/>
                <a:ea typeface="DejaVu Sans Condensed Oblique"/>
                <a:cs typeface="DejaVu Sans Condensed Oblique"/>
                <a:sym typeface="DejaVu Sans Condensed Oblique"/>
              </a:rPr>
              <a:t>In Search of Human Origins (Part 1)</a:t>
            </a:r>
            <a:r>
              <a:t> on NOVA in 1994.  The author accuses creationists of fraudulently misrepresenting the clip.  You be the judge.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1</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This has caused the two bones in fact to fit together so well that they are in an anatomically impossible position.</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2</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perfect fit was an illusion that made Lucy’s hip bone seem to flare out like a chimp’s. But all was not lost.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3</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Lovejoy decided he could restore the pelvis to its natural shape. He didn’t want to tamper with the original, so he made a copy in plaster.</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4</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He cut the damaged pieces out and put them back together the way they were before Lucy died.</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5</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It was a tricky job. But after taking the kink out of the pelvis, it all fit together perfectly—like a 3-dimensional zig-saw puzzle.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6</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As a result, the angle of the hip looks nothing like a chimp’s, but a lot like ours.</a:t>
            </a:r>
          </a:p>
        </p:txBody>
      </p:sp>
    </p:spTree>
    <p:extLst>
      <p:ext uri="{BB962C8B-B14F-4D97-AF65-F5344CB8AC3E}">
        <p14:creationId xmlns:p14="http://schemas.microsoft.com/office/powerpoint/2010/main" val="2958520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a:spLocks noGrp="1" noRot="1" noChangeAspect="1"/>
          </p:cNvSpPr>
          <p:nvPr>
            <p:ph type="sldImg"/>
          </p:nvPr>
        </p:nvSpPr>
        <p:spPr>
          <a:xfrm>
            <a:off x="381000" y="685800"/>
            <a:ext cx="6096000" cy="3429000"/>
          </a:xfrm>
          <a:prstGeom prst="rect">
            <a:avLst/>
          </a:prstGeom>
        </p:spPr>
        <p:txBody>
          <a:bodyPr/>
          <a:lstStyle/>
          <a:p>
            <a:endParaRPr/>
          </a:p>
        </p:txBody>
      </p:sp>
      <p:sp>
        <p:nvSpPr>
          <p:cNvPr id="1267" name="Shape 1267"/>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rPr dirty="0"/>
              <a:t>As a content template, this is best suited for standard content such </a:t>
            </a:r>
            <a:r>
              <a:t>as outlines</a:t>
            </a:r>
            <a:r>
              <a:rPr dirty="0"/>
              <a:t>, quotations, Scriptures, and maybe illustrations or photos. </a:t>
            </a:r>
            <a:r>
              <a:rPr lang="en-US" dirty="0" err="1"/>
              <a:t>Présent</a:t>
            </a:r>
            <a:r>
              <a:rPr dirty="0" err="1"/>
              <a:t>ation</a:t>
            </a:r>
            <a:r>
              <a:rPr dirty="0"/>
              <a:t> Team recommends 48–60 pt. font </a:t>
            </a:r>
            <a:r>
              <a:t>for headings </a:t>
            </a:r>
            <a:r>
              <a:rPr dirty="0"/>
              <a:t>and 28–40 pt. for body text. Because of eye flow and visual psychology, the </a:t>
            </a:r>
            <a:r>
              <a:t>top line </a:t>
            </a:r>
            <a:r>
              <a:rPr dirty="0"/>
              <a:t>may be a little closer than all other sides. This </a:t>
            </a:r>
            <a:r>
              <a:t>also contains a floating </a:t>
            </a:r>
            <a:r>
              <a:rPr dirty="0" err="1"/>
              <a:t>AiG</a:t>
            </a:r>
            <a:r>
              <a:rPr dirty="0"/>
              <a:t> logo that can be repositioned or removed as appropriate for the overhead’s content.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Shape 127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7" name="Shape 1277"/>
          <p:cNvSpPr>
            <a:spLocks noGrp="1"/>
          </p:cNvSpPr>
          <p:nvPr>
            <p:ph type="body" sz="quarter" idx="1"/>
          </p:nvPr>
        </p:nvSpPr>
        <p:spPr>
          <a:prstGeom prst="rect">
            <a:avLst/>
          </a:prstGeom>
        </p:spPr>
        <p:txBody>
          <a:bodyPr/>
          <a:lstStyle/>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1856 is when the first Neanderthal was </a:t>
            </a:r>
            <a:r>
              <a:rPr lang="en-US" dirty="0"/>
              <a:t>trouvé</a:t>
            </a:r>
            <a:r>
              <a:rPr dirty="0"/>
              <a:t> </a:t>
            </a:r>
            <a:r>
              <a:rPr lang="en-US" dirty="0" err="1"/>
              <a:t>en</a:t>
            </a:r>
            <a:r>
              <a:rPr dirty="0"/>
              <a:t> the Neander Valley near Dusseldorf, Germany.  490 Neanderthal skeletons have been </a:t>
            </a:r>
            <a:r>
              <a:rPr lang="en-US" dirty="0"/>
              <a:t>trouvé</a:t>
            </a:r>
            <a:r>
              <a:rPr dirty="0"/>
              <a:t> </a:t>
            </a:r>
            <a:r>
              <a:rPr lang="en-US" dirty="0" err="1"/>
              <a:t>en</a:t>
            </a:r>
            <a:r>
              <a:rPr dirty="0"/>
              <a:t> Europe and western Asia as of 2006. Initially thought by scientists to be fully human, a man with rickets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1863 TH Huxley called it ancient human but not direct ancestor to modern man</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1864 William King (Irish geologist) declared at meeting of BAAS that it was a different species and named it </a:t>
            </a:r>
            <a:r>
              <a:rPr dirty="0">
                <a:latin typeface="DejaVu Sans Condensed Oblique"/>
                <a:ea typeface="DejaVu Sans Condensed Oblique"/>
                <a:cs typeface="DejaVu Sans Condensed Oblique"/>
                <a:sym typeface="DejaVu Sans Condensed Oblique"/>
              </a:rPr>
              <a:t>Homo neanderthalensis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1908 three RC priests excavated a nearly complete skeleton near La </a:t>
            </a:r>
            <a:r>
              <a:rPr dirty="0" err="1"/>
              <a:t>Ch</a:t>
            </a:r>
            <a:r>
              <a:rPr lang="en-US" dirty="0" err="1"/>
              <a:t>singe</a:t>
            </a:r>
            <a:r>
              <a:rPr dirty="0" err="1"/>
              <a:t>lle</a:t>
            </a:r>
            <a:r>
              <a:rPr dirty="0"/>
              <a:t>-aux-Saints, France, and gave it to Marcellin Boule, anatomist at </a:t>
            </a:r>
            <a:r>
              <a:rPr lang="en-US" dirty="0" err="1"/>
              <a:t>Musée</a:t>
            </a:r>
            <a:r>
              <a:rPr dirty="0"/>
              <a:t> </a:t>
            </a:r>
            <a:r>
              <a:rPr dirty="0" err="1"/>
              <a:t>d’Histoire</a:t>
            </a:r>
            <a:r>
              <a:rPr dirty="0"/>
              <a:t> Naturelle </a:t>
            </a:r>
            <a:r>
              <a:rPr lang="en-US" dirty="0" err="1"/>
              <a:t>en</a:t>
            </a:r>
            <a:r>
              <a:rPr dirty="0"/>
              <a:t> Paris to declared it to be a hairy bestial creature with large brain but little intellect, which became the widely accepted view, even today.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The drawing was made by </a:t>
            </a:r>
            <a:r>
              <a:rPr dirty="0" err="1"/>
              <a:t>Zdenek</a:t>
            </a:r>
            <a:r>
              <a:rPr dirty="0"/>
              <a:t> </a:t>
            </a:r>
            <a:r>
              <a:rPr dirty="0" err="1"/>
              <a:t>Burian</a:t>
            </a:r>
            <a:r>
              <a:rPr dirty="0"/>
              <a:t>, according to Reinhard Junker, </a:t>
            </a:r>
            <a:r>
              <a:rPr dirty="0">
                <a:latin typeface="DejaVu Sans Condensed Oblique"/>
                <a:ea typeface="DejaVu Sans Condensed Oblique"/>
                <a:cs typeface="DejaVu Sans Condensed Oblique"/>
                <a:sym typeface="DejaVu Sans Condensed Oblique"/>
              </a:rPr>
              <a:t>Is Man Descended from Adam?</a:t>
            </a:r>
            <a:r>
              <a:rPr dirty="0"/>
              <a:t> (Biblical </a:t>
            </a:r>
            <a:r>
              <a:rPr lang="en-US" dirty="0" err="1"/>
              <a:t>Création</a:t>
            </a:r>
            <a:r>
              <a:rPr lang="en-US" dirty="0"/>
              <a:t> </a:t>
            </a:r>
            <a:r>
              <a:rPr dirty="0"/>
              <a:t> Society, 2000, translated by Steven Robinson), p. 7, from which the picture was taken.  The right picture is from p. 8 of the same book and was done by Haviland </a:t>
            </a:r>
            <a:r>
              <a:rPr lang="en-US" dirty="0" err="1"/>
              <a:t>en</a:t>
            </a:r>
            <a:r>
              <a:rPr dirty="0"/>
              <a:t> 1983.  A similar contrast between the early </a:t>
            </a:r>
            <a:r>
              <a:rPr lang="en-US" dirty="0"/>
              <a:t>singe</a:t>
            </a:r>
            <a:r>
              <a:rPr dirty="0"/>
              <a:t>-like and recent, modern-human-like (</a:t>
            </a:r>
            <a:r>
              <a:rPr lang="en-US" dirty="0" err="1"/>
              <a:t>en</a:t>
            </a:r>
            <a:r>
              <a:rPr dirty="0"/>
              <a:t> a suitcoat and tie even) reconstructions is </a:t>
            </a:r>
            <a:r>
              <a:rPr lang="en-US" dirty="0" err="1"/>
              <a:t>en</a:t>
            </a:r>
            <a:r>
              <a:rPr dirty="0"/>
              <a:t> Rick Gore, “Neandertals,” </a:t>
            </a:r>
            <a:r>
              <a:rPr dirty="0">
                <a:latin typeface="DejaVu Sans Condensed Oblique"/>
                <a:ea typeface="DejaVu Sans Condensed Oblique"/>
                <a:cs typeface="DejaVu Sans Condensed Oblique"/>
                <a:sym typeface="DejaVu Sans Condensed Oblique"/>
              </a:rPr>
              <a:t>National Geographic</a:t>
            </a:r>
            <a:r>
              <a:rPr dirty="0"/>
              <a:t> 189:1 (Jan. 1996), pp. 32-33.  The picture of the two </a:t>
            </a:r>
            <a:r>
              <a:rPr lang="en-US" dirty="0" err="1"/>
              <a:t>en</a:t>
            </a:r>
            <a:r>
              <a:rPr dirty="0"/>
              <a:t> </a:t>
            </a:r>
            <a:r>
              <a:rPr dirty="0">
                <a:latin typeface="DejaVu Sans Condensed Oblique"/>
                <a:ea typeface="DejaVu Sans Condensed Oblique"/>
                <a:cs typeface="DejaVu Sans Condensed Oblique"/>
                <a:sym typeface="DejaVu Sans Condensed Oblique"/>
              </a:rPr>
              <a:t>NG</a:t>
            </a:r>
            <a:r>
              <a:rPr dirty="0"/>
              <a:t> is taken from the Neanderthal </a:t>
            </a:r>
            <a:r>
              <a:rPr lang="en-US" dirty="0" err="1"/>
              <a:t>Musée</a:t>
            </a:r>
            <a:r>
              <a:rPr dirty="0"/>
              <a:t> </a:t>
            </a:r>
            <a:r>
              <a:rPr lang="en-US" dirty="0" err="1"/>
              <a:t>en</a:t>
            </a:r>
            <a:r>
              <a:rPr dirty="0"/>
              <a:t> </a:t>
            </a:r>
            <a:r>
              <a:rPr dirty="0" err="1"/>
              <a:t>Erkrath</a:t>
            </a:r>
            <a:r>
              <a:rPr dirty="0"/>
              <a:t>, Germany.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Shape 1294"/>
          <p:cNvSpPr>
            <a:spLocks noGrp="1" noRot="1" noChangeAspect="1"/>
          </p:cNvSpPr>
          <p:nvPr>
            <p:ph type="sldImg"/>
          </p:nvPr>
        </p:nvSpPr>
        <p:spPr>
          <a:xfrm>
            <a:off x="381000" y="685800"/>
            <a:ext cx="6096000" cy="3429000"/>
          </a:xfrm>
          <a:prstGeom prst="rect">
            <a:avLst/>
          </a:prstGeom>
        </p:spPr>
        <p:txBody>
          <a:bodyPr/>
          <a:lstStyle/>
          <a:p>
            <a:endParaRPr/>
          </a:p>
        </p:txBody>
      </p:sp>
      <p:sp>
        <p:nvSpPr>
          <p:cNvPr id="1295" name="Shape 1295"/>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From </a:t>
            </a:r>
            <a:r>
              <a:rPr dirty="0">
                <a:latin typeface="DejaVu Sans Condensed Oblique"/>
                <a:ea typeface="DejaVu Sans Condensed Oblique"/>
                <a:cs typeface="DejaVu Sans Condensed Oblique"/>
                <a:sym typeface="DejaVu Sans Condensed Oblique"/>
              </a:rPr>
              <a:t>TIME</a:t>
            </a:r>
            <a:r>
              <a:rPr dirty="0"/>
              <a:t>, 14 March 1994, pp. 86-87.</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CNN picture: http://www.cnn.com/2006/TECH/science/11/15/neanderthal.</a:t>
            </a:r>
            <a:r>
              <a:t>ap/index</a:t>
            </a:r>
            <a:r>
              <a:rPr dirty="0"/>
              <a:t>.html, “Neanderthal bone gives DNA clues,” 15 Nov. 2006.</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The subtitle of the Newsweek picture said, “Neanderthal: In Europe 200,000 to 30,000 years ago, but not our ancestor.”  Sharon Begley, “Beyond Stones and Bones,” </a:t>
            </a:r>
            <a:r>
              <a:rPr dirty="0">
                <a:latin typeface="DejaVu Sans Condensed Oblique"/>
                <a:ea typeface="DejaVu Sans Condensed Oblique"/>
                <a:cs typeface="DejaVu Sans Condensed Oblique"/>
                <a:sym typeface="DejaVu Sans Condensed Oblique"/>
              </a:rPr>
              <a:t>Newsweek</a:t>
            </a:r>
            <a:r>
              <a:rPr dirty="0"/>
              <a:t> (19 Mar. 2007), p. 58.</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Photo 2008: http://www.sciencedaily.com/releases/2008/08/080825203924.htm, accessed 26 Aug 2008.  The article said that they made stone tools just as sophisticated as Homo sapiens made</a:t>
            </a:r>
            <a:r>
              <a:t>—overthrowing </a:t>
            </a:r>
            <a:r>
              <a:rPr dirty="0"/>
              <a:t>an evolutionist belief held to the contrary for over 60 years.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Shape 1301"/>
          <p:cNvSpPr>
            <a:spLocks noGrp="1" noRot="1" noChangeAspect="1"/>
          </p:cNvSpPr>
          <p:nvPr>
            <p:ph type="sldImg"/>
          </p:nvPr>
        </p:nvSpPr>
        <p:spPr>
          <a:xfrm>
            <a:off x="381000" y="685800"/>
            <a:ext cx="6096000" cy="3429000"/>
          </a:xfrm>
          <a:prstGeom prst="rect">
            <a:avLst/>
          </a:prstGeom>
        </p:spPr>
        <p:txBody>
          <a:bodyPr/>
          <a:lstStyle/>
          <a:p>
            <a:endParaRPr/>
          </a:p>
        </p:txBody>
      </p:sp>
      <p:sp>
        <p:nvSpPr>
          <p:cNvPr id="1302" name="Shape 1302"/>
          <p:cNvSpPr>
            <a:spLocks noGrp="1"/>
          </p:cNvSpPr>
          <p:nvPr>
            <p:ph type="body" sz="quarter" idx="1"/>
          </p:nvPr>
        </p:nvSpPr>
        <p:spPr>
          <a:prstGeom prst="rect">
            <a:avLst/>
          </a:prstGeom>
        </p:spPr>
        <p:txBody>
          <a:bodyPr/>
          <a:lstStyle/>
          <a:p>
            <a:pPr marL="228600" indent="-228600" defTabSz="457200">
              <a:defRPr sz="1200">
                <a:latin typeface="Arial"/>
                <a:ea typeface="Arial"/>
                <a:cs typeface="Arial"/>
                <a:sym typeface="Arial"/>
              </a:defRPr>
            </a:pPr>
            <a:r>
              <a:rPr dirty="0"/>
              <a:t>Rick Gore, “Neandertals: the Dawn of Humans,”</a:t>
            </a:r>
            <a:r>
              <a:rPr i="1" dirty="0"/>
              <a:t> National Geographic</a:t>
            </a:r>
            <a:r>
              <a:rPr dirty="0"/>
              <a:t>, Vol. 189:1 (Jan 1996), pp. 32-33.  The quote is Gore’s words </a:t>
            </a:r>
            <a:r>
              <a:rPr lang="en-US" dirty="0" err="1"/>
              <a:t>en</a:t>
            </a:r>
            <a:r>
              <a:rPr dirty="0"/>
              <a:t> his caption for the picture. </a:t>
            </a:r>
          </a:p>
          <a:p>
            <a:pPr marL="228600" indent="-228600" defTabSz="457200">
              <a:defRPr sz="1200">
                <a:latin typeface="Arial"/>
                <a:ea typeface="Arial"/>
                <a:cs typeface="Arial"/>
                <a:sym typeface="Arial"/>
              </a:defRPr>
            </a:pPr>
            <a:r>
              <a:rPr dirty="0"/>
              <a:t>1983 and 1909 versions of the man</a:t>
            </a:r>
          </a:p>
          <a:p>
            <a:pPr marL="228600" indent="-228600" defTabSz="457200">
              <a:defRPr sz="1200">
                <a:latin typeface="Arial"/>
                <a:ea typeface="Arial"/>
                <a:cs typeface="Arial"/>
                <a:sym typeface="Arial"/>
              </a:defRPr>
            </a:pPr>
            <a:r>
              <a:rPr dirty="0"/>
              <a:t>In the caption, Gore uses both spellings: “Neanderthal </a:t>
            </a:r>
            <a:r>
              <a:rPr lang="en-US" dirty="0" err="1"/>
              <a:t>Musée</a:t>
            </a:r>
            <a:r>
              <a:rPr dirty="0"/>
              <a:t>” and “Neandertals” here and elsewhere </a:t>
            </a:r>
            <a:r>
              <a:rPr lang="en-US" dirty="0" err="1"/>
              <a:t>en</a:t>
            </a:r>
            <a:r>
              <a:rPr dirty="0"/>
              <a:t> the article.</a:t>
            </a:r>
          </a:p>
          <a:p>
            <a:pPr marL="228600" indent="-228600" defTabSz="914400">
              <a:spcBef>
                <a:spcPts val="700"/>
              </a:spcBef>
              <a:buClr>
                <a:srgbClr val="FFFFFF"/>
              </a:buClr>
              <a:defRPr sz="1200">
                <a:solidFill>
                  <a:srgbClr val="FFFFFF"/>
                </a:solidFill>
                <a:uFill>
                  <a:solidFill>
                    <a:srgbClr val="FFFFFF"/>
                  </a:solidFill>
                </a:uFill>
                <a:latin typeface="DejaVu Sans Condensed"/>
                <a:ea typeface="DejaVu Sans Condensed"/>
                <a:cs typeface="DejaVu Sans Condensed"/>
                <a:sym typeface="DejaVu Sans Condensed"/>
              </a:defRPr>
            </a:pPr>
            <a:endParaRPr dirty="0"/>
          </a:p>
          <a:p>
            <a:pPr marL="228600" indent="-228600" defTabSz="914400">
              <a:spcBef>
                <a:spcPts val="700"/>
              </a:spcBef>
              <a:buClr>
                <a:srgbClr val="FFFFFF"/>
              </a:buClr>
              <a:defRPr sz="1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In the caption, Gore uses both spellings for this man.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noRot="1" noChangeAspect="1"/>
          </p:cNvSpPr>
          <p:nvPr>
            <p:ph type="sldImg"/>
          </p:nvPr>
        </p:nvSpPr>
        <p:spPr>
          <a:xfrm>
            <a:off x="381000" y="685800"/>
            <a:ext cx="6096000" cy="3429000"/>
          </a:xfrm>
          <a:prstGeom prst="rect">
            <a:avLst/>
          </a:prstGeom>
        </p:spPr>
        <p:txBody>
          <a:bodyPr/>
          <a:lstStyle/>
          <a:p>
            <a:endParaRPr/>
          </a:p>
        </p:txBody>
      </p:sp>
      <p:sp>
        <p:nvSpPr>
          <p:cNvPr id="1069" name="Shape 1069"/>
          <p:cNvSpPr>
            <a:spLocks noGrp="1"/>
          </p:cNvSpPr>
          <p:nvPr>
            <p:ph type="body" sz="quarter" idx="1"/>
          </p:nvPr>
        </p:nvSpPr>
        <p:spPr>
          <a:prstGeom prst="rect">
            <a:avLst/>
          </a:prstGeom>
        </p:spPr>
        <p:txBody>
          <a:bodyPr/>
          <a:lstStyle/>
          <a:p>
            <a:pPr defTabSz="914400">
              <a:buClr>
                <a:srgbClr val="000000"/>
              </a:buClr>
              <a:defRPr sz="1800">
                <a:uFill>
                  <a:solidFill>
                    <a:srgbClr val="000000"/>
                  </a:solidFill>
                </a:uFill>
                <a:latin typeface="Arial"/>
                <a:ea typeface="Arial"/>
                <a:cs typeface="Arial"/>
                <a:sym typeface="Arial"/>
              </a:defRPr>
            </a:pPr>
            <a:r>
              <a:rPr dirty="0"/>
              <a:t>Not surprisingly, 65% of those who attend church weekly hold to the biblical view, whereas those who don’t attend church tend to believe </a:t>
            </a:r>
            <a:r>
              <a:rPr lang="en-US" dirty="0" err="1"/>
              <a:t>en</a:t>
            </a:r>
            <a:r>
              <a:rPr dirty="0"/>
              <a:t> human evolution.</a:t>
            </a:r>
          </a:p>
          <a:p>
            <a:pPr defTabSz="914400">
              <a:buClr>
                <a:srgbClr val="000000"/>
              </a:buClr>
              <a:defRPr sz="1800">
                <a:uFill>
                  <a:solidFill>
                    <a:srgbClr val="000000"/>
                  </a:solidFill>
                </a:uFill>
                <a:latin typeface="Arial"/>
                <a:ea typeface="Arial"/>
                <a:cs typeface="Arial"/>
                <a:sym typeface="Arial"/>
              </a:defRPr>
            </a:pPr>
            <a:endParaRPr dirty="0"/>
          </a:p>
          <a:p>
            <a:pPr defTabSz="914400">
              <a:buClr>
                <a:srgbClr val="000000"/>
              </a:buClr>
              <a:defRPr sz="1800">
                <a:uFill>
                  <a:solidFill>
                    <a:srgbClr val="000000"/>
                  </a:solidFill>
                </a:uFill>
                <a:latin typeface="Arial"/>
                <a:ea typeface="Arial"/>
                <a:cs typeface="Arial"/>
                <a:sym typeface="Arial"/>
              </a:defRPr>
            </a:pPr>
            <a:r>
              <a:rPr dirty="0"/>
              <a:t>Not surprisingly, the more education (brainwashing) the more people believe the evolution story.</a:t>
            </a:r>
          </a:p>
          <a:p>
            <a:pPr defTabSz="914400">
              <a:buClr>
                <a:srgbClr val="000000"/>
              </a:buClr>
              <a:defRPr sz="1800">
                <a:uFill>
                  <a:solidFill>
                    <a:srgbClr val="000000"/>
                  </a:solidFill>
                </a:uFill>
                <a:latin typeface="Arial"/>
                <a:ea typeface="Arial"/>
                <a:cs typeface="Arial"/>
                <a:sym typeface="Arial"/>
              </a:defRPr>
            </a:pPr>
            <a:endParaRPr dirty="0"/>
          </a:p>
          <a:p>
            <a:pPr defTabSz="914400">
              <a:buClr>
                <a:srgbClr val="000000"/>
              </a:buClr>
              <a:defRPr sz="1800">
                <a:uFill>
                  <a:solidFill>
                    <a:srgbClr val="000000"/>
                  </a:solidFill>
                </a:uFill>
                <a:latin typeface="Arial"/>
                <a:ea typeface="Arial"/>
                <a:cs typeface="Arial"/>
                <a:sym typeface="Arial"/>
              </a:defRPr>
            </a:pPr>
            <a:r>
              <a:rPr dirty="0"/>
              <a:t>“Higher education levels are associated with less support for </a:t>
            </a:r>
            <a:r>
              <a:rPr lang="en-US" dirty="0" err="1"/>
              <a:t>création</a:t>
            </a:r>
            <a:r>
              <a:rPr lang="en-US" dirty="0"/>
              <a:t> </a:t>
            </a:r>
            <a:r>
              <a:rPr dirty="0"/>
              <a:t>ism and higher levels of belief </a:t>
            </a:r>
            <a:r>
              <a:rPr lang="en-US" dirty="0" err="1"/>
              <a:t>en</a:t>
            </a:r>
            <a:r>
              <a:rPr dirty="0"/>
              <a:t> the evolutionary explanation for human origins. Belief </a:t>
            </a:r>
            <a:r>
              <a:rPr lang="en-US" dirty="0" err="1"/>
              <a:t>en</a:t>
            </a:r>
            <a:r>
              <a:rPr dirty="0"/>
              <a:t> </a:t>
            </a:r>
            <a:r>
              <a:rPr lang="en-US" dirty="0" err="1"/>
              <a:t>création</a:t>
            </a:r>
            <a:r>
              <a:rPr lang="en-US" dirty="0"/>
              <a:t> </a:t>
            </a:r>
            <a:r>
              <a:rPr dirty="0"/>
              <a:t>ism is 21% among those with postgraduate education versus 48% of those with no more than a high school diploma. Agreement with evolution without God's involvement is 31% among postgrads versus 12% among Americans with a high school education or less. However, even among adults with a college degree or postgraduate education, more believe God had a role </a:t>
            </a:r>
            <a:r>
              <a:rPr lang="en-US" dirty="0" err="1"/>
              <a:t>en</a:t>
            </a:r>
            <a:r>
              <a:rPr dirty="0"/>
              <a:t> evolution than say evolution occurred without God.”</a:t>
            </a:r>
          </a:p>
          <a:p>
            <a:pPr defTabSz="914400">
              <a:buClr>
                <a:srgbClr val="000000"/>
              </a:buClr>
              <a:defRPr sz="1800">
                <a:uFill>
                  <a:solidFill>
                    <a:srgbClr val="000000"/>
                  </a:solidFill>
                </a:uFill>
                <a:latin typeface="Arial"/>
                <a:ea typeface="Arial"/>
                <a:cs typeface="Arial"/>
                <a:sym typeface="Arial"/>
              </a:defRPr>
            </a:pPr>
            <a:endParaRPr dirty="0"/>
          </a:p>
          <a:p>
            <a:pPr defTabSz="914400">
              <a:buClr>
                <a:srgbClr val="000000"/>
              </a:buClr>
              <a:defRPr sz="1800">
                <a:uFill>
                  <a:solidFill>
                    <a:srgbClr val="000000"/>
                  </a:solidFill>
                </a:uFill>
                <a:latin typeface="Arial"/>
                <a:ea typeface="Arial"/>
                <a:cs typeface="Arial"/>
                <a:sym typeface="Arial"/>
              </a:defRPr>
            </a:pPr>
            <a:r>
              <a:rPr dirty="0"/>
              <a:t>Art Swift, “</a:t>
            </a:r>
            <a:r>
              <a:rPr dirty="0">
                <a:solidFill>
                  <a:srgbClr val="252727"/>
                </a:solidFill>
              </a:rPr>
              <a:t>In U.S., Belief </a:t>
            </a:r>
            <a:r>
              <a:rPr lang="en-US" dirty="0" err="1">
                <a:solidFill>
                  <a:srgbClr val="252727"/>
                </a:solidFill>
              </a:rPr>
              <a:t>en</a:t>
            </a:r>
            <a:r>
              <a:rPr dirty="0">
                <a:solidFill>
                  <a:srgbClr val="252727"/>
                </a:solidFill>
              </a:rPr>
              <a:t> </a:t>
            </a:r>
            <a:r>
              <a:rPr lang="en-US" dirty="0" err="1">
                <a:solidFill>
                  <a:srgbClr val="252727"/>
                </a:solidFill>
              </a:rPr>
              <a:t>Création</a:t>
            </a:r>
            <a:r>
              <a:rPr lang="en-US" dirty="0">
                <a:solidFill>
                  <a:srgbClr val="252727"/>
                </a:solidFill>
              </a:rPr>
              <a:t> </a:t>
            </a:r>
            <a:r>
              <a:rPr dirty="0" err="1">
                <a:solidFill>
                  <a:srgbClr val="252727"/>
                </a:solidFill>
              </a:rPr>
              <a:t>ist</a:t>
            </a:r>
            <a:r>
              <a:rPr dirty="0">
                <a:solidFill>
                  <a:srgbClr val="252727"/>
                </a:solidFill>
              </a:rPr>
              <a:t> View of Humans at New Low,”</a:t>
            </a:r>
            <a:r>
              <a:rPr dirty="0"/>
              <a:t> </a:t>
            </a:r>
            <a:r>
              <a:rPr u="sng" dirty="0">
                <a:hlinkClick r:id="rId3"/>
              </a:rPr>
              <a:t>http://www.gallup.com/poll/210956/belief-</a:t>
            </a:r>
            <a:r>
              <a:rPr lang="en-US" u="sng" dirty="0" err="1">
                <a:hlinkClick r:id="rId3"/>
              </a:rPr>
              <a:t>création</a:t>
            </a:r>
            <a:r>
              <a:rPr lang="en-US" u="sng" dirty="0">
                <a:hlinkClick r:id="rId3"/>
              </a:rPr>
              <a:t> </a:t>
            </a:r>
            <a:r>
              <a:rPr u="sng" dirty="0" err="1">
                <a:hlinkClick r:id="rId3"/>
              </a:rPr>
              <a:t>ist-view-humans-new-low.aspx?g_source</a:t>
            </a:r>
            <a:r>
              <a:rPr u="sng" dirty="0">
                <a:hlinkClick r:id="rId3"/>
              </a:rPr>
              <a:t>=POLITICS&amp;g_medium=topic&amp;g_campaign=tiles</a:t>
            </a:r>
            <a:r>
              <a:rPr dirty="0"/>
              <a:t>, 2017 May 22, accessed 2017 May 23.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Shape 1309"/>
          <p:cNvSpPr>
            <a:spLocks noGrp="1" noRot="1" noChangeAspect="1"/>
          </p:cNvSpPr>
          <p:nvPr>
            <p:ph type="sldImg"/>
          </p:nvPr>
        </p:nvSpPr>
        <p:spPr>
          <a:xfrm>
            <a:off x="381000" y="685800"/>
            <a:ext cx="6096000" cy="3429000"/>
          </a:xfrm>
          <a:prstGeom prst="rect">
            <a:avLst/>
          </a:prstGeom>
        </p:spPr>
        <p:txBody>
          <a:bodyPr/>
          <a:lstStyle/>
          <a:p>
            <a:endParaRPr/>
          </a:p>
        </p:txBody>
      </p:sp>
      <p:sp>
        <p:nvSpPr>
          <p:cNvPr id="1310" name="Shape 131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Top: http://commons.wikimedia.org/wiki/</a:t>
            </a:r>
            <a:r>
              <a:rPr dirty="0" err="1"/>
              <a:t>File:Neandertaler-im-</a:t>
            </a:r>
            <a:r>
              <a:rPr lang="en-US" dirty="0" err="1"/>
              <a:t>Musée</a:t>
            </a:r>
            <a:r>
              <a:rPr dirty="0" err="1"/>
              <a:t>.jpg</a:t>
            </a:r>
            <a:r>
              <a:rPr dirty="0"/>
              <a:t>	(public domain picture from Laura Strobl at </a:t>
            </a:r>
            <a:r>
              <a:rPr dirty="0" err="1"/>
              <a:t>AiG</a:t>
            </a:r>
            <a:r>
              <a:rPr dirty="0"/>
              <a:t>).</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Left: http://commons.wikimedia.org/wiki/File:Neandertala_homo,_modelo_en_Neand-muzeo.jpg	(see copyright on file </a:t>
            </a:r>
            <a:r>
              <a:rPr lang="en-US" dirty="0" err="1"/>
              <a:t>en</a:t>
            </a:r>
            <a:r>
              <a:rPr dirty="0"/>
              <a:t> cabinet under Neander-homo NM 2010a).</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Right: http://commons.wikimedia.org/wiki/File:Cro-Magnon-Frau-Neanderthal.jpg	(public domain picture from Laura Strobl at </a:t>
            </a:r>
            <a:r>
              <a:rPr dirty="0" err="1"/>
              <a:t>AiG</a:t>
            </a:r>
            <a:r>
              <a:rPr dirty="0"/>
              <a:t>)..  </a:t>
            </a:r>
            <a:r>
              <a:rPr lang="en-US" dirty="0" err="1"/>
              <a:t>Musée</a:t>
            </a:r>
            <a:r>
              <a:rPr dirty="0"/>
              <a:t> calls the lady: Cro-Magnon Neanderthal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Shape 1327"/>
          <p:cNvSpPr>
            <a:spLocks noGrp="1" noRot="1" noChangeAspect="1"/>
          </p:cNvSpPr>
          <p:nvPr>
            <p:ph type="sldImg"/>
          </p:nvPr>
        </p:nvSpPr>
        <p:spPr>
          <a:xfrm>
            <a:off x="381000" y="685800"/>
            <a:ext cx="6096000" cy="3429000"/>
          </a:xfrm>
          <a:prstGeom prst="rect">
            <a:avLst/>
          </a:prstGeom>
        </p:spPr>
        <p:txBody>
          <a:bodyPr/>
          <a:lstStyle/>
          <a:p>
            <a:endParaRPr/>
          </a:p>
        </p:txBody>
      </p:sp>
      <p:sp>
        <p:nvSpPr>
          <p:cNvPr id="1328" name="Shape 1328"/>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Essenes didn’t live </a:t>
            </a:r>
            <a:r>
              <a:rPr lang="en-US" dirty="0" err="1"/>
              <a:t>en</a:t>
            </a:r>
            <a:r>
              <a:rPr dirty="0"/>
              <a:t> the caves but stored their manuscripts there.</a:t>
            </a:r>
          </a:p>
          <a:p>
            <a:pPr defTabSz="457200">
              <a:defRPr sz="1200">
                <a:latin typeface="Arial"/>
                <a:ea typeface="Arial"/>
                <a:cs typeface="Arial"/>
                <a:sym typeface="Arial"/>
              </a:defRPr>
            </a:pPr>
            <a:r>
              <a:rPr dirty="0"/>
              <a:t>From Dr. Bill Barrick (OT prof, The Master’s Seminary, Mar 25, 2011)</a:t>
            </a:r>
          </a:p>
          <a:p>
            <a:pPr defTabSz="457200">
              <a:defRPr sz="1200">
                <a:latin typeface="Arial"/>
                <a:ea typeface="Arial"/>
                <a:cs typeface="Arial"/>
                <a:sym typeface="Arial"/>
              </a:defRPr>
            </a:pPr>
            <a:r>
              <a:rPr dirty="0"/>
              <a:t>The Essenes did not live </a:t>
            </a:r>
            <a:r>
              <a:rPr lang="en-US" dirty="0" err="1"/>
              <a:t>en</a:t>
            </a:r>
            <a:r>
              <a:rPr dirty="0"/>
              <a:t> caves. They maintained a </a:t>
            </a:r>
            <a:r>
              <a:rPr i="1" dirty="0" err="1"/>
              <a:t>geniza</a:t>
            </a:r>
            <a:r>
              <a:rPr dirty="0"/>
              <a:t> (a burial place for old biblical scrolls no longer usable </a:t>
            </a:r>
            <a:r>
              <a:rPr lang="en-US" dirty="0" err="1"/>
              <a:t>en</a:t>
            </a:r>
            <a:r>
              <a:rPr dirty="0"/>
              <a:t> the synagogue) </a:t>
            </a:r>
            <a:r>
              <a:rPr lang="en-US" dirty="0" err="1"/>
              <a:t>en</a:t>
            </a:r>
            <a:r>
              <a:rPr dirty="0"/>
              <a:t> the caves and might have maintained a library </a:t>
            </a:r>
            <a:r>
              <a:rPr lang="en-US" dirty="0" err="1"/>
              <a:t>en</a:t>
            </a:r>
            <a:r>
              <a:rPr dirty="0"/>
              <a:t> one or two of the caves.  Scrolls unfit for synagogue use (like the Isaiah scrolls from Cave 1 at Qumran with all of their major omissions, insertions, errors, etc.) were given an honorable burial. Jews still do that with worn out scrolls. They are not destroyed. Burials </a:t>
            </a:r>
            <a:r>
              <a:rPr lang="en-US" dirty="0" err="1"/>
              <a:t>en</a:t>
            </a:r>
            <a:r>
              <a:rPr dirty="0"/>
              <a:t> that time sometimes involved placing a body </a:t>
            </a:r>
            <a:r>
              <a:rPr lang="en-US" dirty="0" err="1"/>
              <a:t>en</a:t>
            </a:r>
            <a:r>
              <a:rPr dirty="0"/>
              <a:t> a clay container and setting it </a:t>
            </a:r>
            <a:r>
              <a:rPr lang="en-US" dirty="0" err="1"/>
              <a:t>en</a:t>
            </a:r>
            <a:r>
              <a:rPr dirty="0"/>
              <a:t> a cave (artificial or natural). Most Jewish burials involved just laying the body on a ledge </a:t>
            </a:r>
            <a:r>
              <a:rPr lang="en-US" dirty="0" err="1"/>
              <a:t>en</a:t>
            </a:r>
            <a:r>
              <a:rPr dirty="0"/>
              <a:t> the cave. Scrolls, however, would further deteriorate if not placed into a jar and sealed.  A few of the caves might have been used to hide scrolls from the Romans, but there is no clear evidence. The best scrolls were sent off to a more distant place out of harm’s way.</a:t>
            </a:r>
          </a:p>
          <a:p>
            <a:pPr defTabSz="457200">
              <a:defRPr sz="1200">
                <a:latin typeface="Arial"/>
                <a:ea typeface="Arial"/>
                <a:cs typeface="Arial"/>
                <a:sym typeface="Arial"/>
              </a:defRPr>
            </a:pPr>
            <a:r>
              <a:rPr dirty="0"/>
              <a:t>The Essenes lived </a:t>
            </a:r>
            <a:r>
              <a:rPr lang="en-US" dirty="0" err="1"/>
              <a:t>en</a:t>
            </a:r>
            <a:r>
              <a:rPr dirty="0"/>
              <a:t> the wilderness to be separated (like the Hippies </a:t>
            </a:r>
            <a:r>
              <a:rPr lang="en-US" dirty="0" err="1"/>
              <a:t>en</a:t>
            </a:r>
            <a:r>
              <a:rPr dirty="0"/>
              <a:t> the 60’s) from society. They objected to the traditional Jewish community as much as they did to the Romans.  The picture you showed </a:t>
            </a:r>
            <a:r>
              <a:rPr lang="en-US" dirty="0" err="1"/>
              <a:t>en</a:t>
            </a:r>
            <a:r>
              <a:rPr dirty="0"/>
              <a:t> the slide is Cave 11, where the Psalms scroll was </a:t>
            </a:r>
            <a:r>
              <a:rPr lang="en-US" dirty="0"/>
              <a:t>trouvé</a:t>
            </a:r>
            <a:r>
              <a:rPr dirty="0"/>
              <a:t> a few of kilometers from Qumran. The cave (which I have entered myself) was never used for habitation—too little, too narrow. It was used only to house a few scrolls that were probably discarded.</a:t>
            </a:r>
          </a:p>
          <a:p>
            <a:pPr defTabSz="457200">
              <a:defRPr sz="1200">
                <a:latin typeface="Arial"/>
                <a:ea typeface="Arial"/>
                <a:cs typeface="Arial"/>
                <a:sym typeface="Arial"/>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Shape 13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36" name="Shape 1336"/>
          <p:cNvSpPr>
            <a:spLocks noGrp="1"/>
          </p:cNvSpPr>
          <p:nvPr>
            <p:ph type="body" sz="quarter" idx="1"/>
          </p:nvPr>
        </p:nvSpPr>
        <p:spPr>
          <a:prstGeom prst="rect">
            <a:avLst/>
          </a:prstGeom>
        </p:spPr>
        <p:txBody>
          <a:bodyPr/>
          <a:lstStyle/>
          <a:p>
            <a:pPr defTabSz="457200">
              <a:defRPr>
                <a:latin typeface="Arial"/>
                <a:ea typeface="Arial"/>
                <a:cs typeface="Arial"/>
                <a:sym typeface="Arial"/>
              </a:defRPr>
            </a:pPr>
            <a:r>
              <a:rPr dirty="0"/>
              <a:t>NASB</a:t>
            </a:r>
          </a:p>
          <a:p>
            <a:pPr defTabSz="457200">
              <a:defRPr sz="1200">
                <a:latin typeface="Arial"/>
                <a:ea typeface="Arial"/>
                <a:cs typeface="Arial"/>
                <a:sym typeface="Arial"/>
              </a:defRPr>
            </a:pPr>
            <a:r>
              <a:rPr dirty="0"/>
              <a:t>In fact, Abraham &amp; Sarah, Isaac &amp; Rebekah, and Jacob &amp; Leah were all buried </a:t>
            </a:r>
            <a:r>
              <a:rPr lang="en-US" dirty="0"/>
              <a:t>in</a:t>
            </a:r>
            <a:r>
              <a:rPr dirty="0"/>
              <a:t> the same cave (Gen. 49:29-31).</a:t>
            </a:r>
          </a:p>
          <a:p>
            <a:pPr defTabSz="457200">
              <a:defRPr sz="1200">
                <a:latin typeface="Arial"/>
                <a:ea typeface="Arial"/>
                <a:cs typeface="Arial"/>
                <a:sym typeface="Arial"/>
              </a:defRPr>
            </a:pPr>
            <a:r>
              <a:rPr dirty="0"/>
              <a:t>These lived </a:t>
            </a:r>
            <a:r>
              <a:rPr lang="en-US" dirty="0"/>
              <a:t>in</a:t>
            </a:r>
            <a:r>
              <a:rPr dirty="0"/>
              <a:t> a cave for a time: Lot and his daughters (Genesis 19:30), the kings of Joshua’s day (Joshua 10:16, 22–23), Samson (Judges 15:7–8), David (1 Samuel 22:1), and Elijah (1 Kings 19:9)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xfrm>
            <a:off x="381000" y="685800"/>
            <a:ext cx="6096000" cy="3429000"/>
          </a:xfrm>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r>
              <a:rPr dirty="0"/>
              <a:t>More evidence that they were fully human </a:t>
            </a:r>
            <a:r>
              <a:rPr b="0" dirty="0"/>
              <a:t>(4-min clip and article): </a:t>
            </a:r>
            <a:r>
              <a:rPr b="0" u="sng" dirty="0">
                <a:hlinkClick r:id="rId3"/>
              </a:rPr>
              <a:t>http://www.bbc.com/earth/story/20160712-how-human-were-neanderthals</a:t>
            </a:r>
            <a:r>
              <a:rPr b="0" dirty="0"/>
              <a:t>, accessed 2016 July 29. Also </a:t>
            </a:r>
            <a:r>
              <a:rPr b="0" u="sng" dirty="0">
                <a:hlinkClick r:id="rId4"/>
              </a:rPr>
              <a:t>https://www.newscientist.com/article/dn18869-neanderthal-genome-reveals-interbreeding-with-humans/</a:t>
            </a:r>
            <a:r>
              <a:rPr b="0" dirty="0"/>
              <a:t> (2010 May 6, accessed 2018 April 8) which includes these starting paragraphs:</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r>
              <a:rPr b="0" dirty="0"/>
              <a:t>How closely are Neanderthals related to us?</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r>
              <a:rPr b="0" dirty="0"/>
              <a:t>They are so closely related that some researchers group them and us as a single species. “I would see them as a form of humans that are bit more different than humans are today, but not much,” says Svante </a:t>
            </a:r>
            <a:r>
              <a:rPr b="0" dirty="0" err="1"/>
              <a:t>Pääbo</a:t>
            </a:r>
            <a:r>
              <a:rPr b="0" dirty="0"/>
              <a:t>, a </a:t>
            </a:r>
            <a:r>
              <a:rPr b="0" dirty="0" err="1"/>
              <a:t>palaeogeneticist</a:t>
            </a:r>
            <a:r>
              <a:rPr b="0" dirty="0"/>
              <a:t> at the Max Planck Institute </a:t>
            </a:r>
            <a:r>
              <a:rPr lang="en-US" b="0" dirty="0" err="1"/>
              <a:t>en</a:t>
            </a:r>
            <a:r>
              <a:rPr b="0" dirty="0"/>
              <a:t> Leipzig, Germany, whose team sequenced the Neanderthal genome.</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r>
              <a:rPr b="0" dirty="0"/>
              <a:t>The common ancestor of humans and Neanderthals lived </a:t>
            </a:r>
            <a:r>
              <a:rPr lang="en-US" b="0" dirty="0" err="1"/>
              <a:t>en</a:t>
            </a:r>
            <a:r>
              <a:rPr b="0" dirty="0"/>
              <a:t> Africa around half a million years ago. After that, the ancestors of Neanderthals moved north and eventually made it to Europe and Asia. Our ancestors, meanwhile, stuck around Africa until about 100,000 years ago before eventually conquering the globe. Neanderthals died out around 28,000 years ago.</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endParaRPr b="0" dirty="0"/>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Arial"/>
                <a:ea typeface="Arial"/>
                <a:cs typeface="Arial"/>
                <a:sym typeface="Arial"/>
              </a:defRPr>
            </a:pPr>
            <a:r>
              <a:rPr dirty="0"/>
              <a:t>Buried dead with arms crossed</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a:ea typeface="Arial"/>
                <a:cs typeface="Arial"/>
                <a:sym typeface="Arial"/>
              </a:defRPr>
            </a:pPr>
            <a:r>
              <a:rPr dirty="0"/>
              <a:t>Did surgery--evidence that they </a:t>
            </a:r>
            <a:r>
              <a:rPr b="1" dirty="0"/>
              <a:t>amputated</a:t>
            </a:r>
            <a:r>
              <a:rPr dirty="0"/>
              <a:t> (the bone is not jagged but rather rounded on the end--evidence of healing) and they </a:t>
            </a:r>
            <a:r>
              <a:rPr b="1" dirty="0"/>
              <a:t>set broken bones</a:t>
            </a:r>
            <a:r>
              <a:rPr dirty="0"/>
              <a:t> (bones clearly broken but set straight and healed): </a:t>
            </a:r>
            <a:r>
              <a:rPr sz="1800" dirty="0">
                <a:solidFill>
                  <a:srgbClr val="0433FF"/>
                </a:solidFill>
                <a:hlinkClick r:id="rId5"/>
              </a:rPr>
              <a:t>http://www.ncbi.nlm.nih.gov/pubmed/18365508</a:t>
            </a:r>
            <a:r>
              <a:rPr sz="1800" dirty="0">
                <a:solidFill>
                  <a:srgbClr val="0433FF"/>
                </a:solidFill>
              </a:rPr>
              <a:t>.</a:t>
            </a:r>
            <a:r>
              <a:rPr dirty="0"/>
              <a:t>  Also consumed bad-tasting plants with no nutritional value but with medicinal value: </a:t>
            </a:r>
            <a:r>
              <a:rPr sz="1500" u="sng" dirty="0">
                <a:solidFill>
                  <a:srgbClr val="0433FF"/>
                </a:solidFill>
                <a:uFill>
                  <a:solidFill>
                    <a:srgbClr val="0433FF"/>
                  </a:solidFill>
                </a:uFill>
                <a:hlinkClick r:id="rId6"/>
              </a:rPr>
              <a:t>http://www.newscientist.com/article/dn22075-neanderthal-dental-tartar-reveals-evidence-of-medicine.html#.UuFdvqEo7oY</a:t>
            </a:r>
            <a:r>
              <a:rPr dirty="0"/>
              <a:t>.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endParaRPr dirty="0"/>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b="1" dirty="0"/>
              <a:t>Source of info for above and below:</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b="1" dirty="0"/>
              <a:t>Neanderthals hunted birds and used feathers</a:t>
            </a:r>
            <a:r>
              <a:rPr dirty="0"/>
              <a:t> for head-dresses: Kate Wong, “Caveman Couture,” </a:t>
            </a:r>
            <a:r>
              <a:rPr i="1" dirty="0"/>
              <a:t>Scientific American</a:t>
            </a:r>
            <a:r>
              <a:rPr dirty="0"/>
              <a:t> (Dec. 2012), p. 16.</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u="sng" dirty="0">
                <a:hlinkClick r:id="rId7"/>
              </a:rPr>
              <a:t>http://www.</a:t>
            </a:r>
            <a:r>
              <a:rPr lang="en-US" u="sng" dirty="0">
                <a:hlinkClick r:id="rId7"/>
              </a:rPr>
              <a:t>création </a:t>
            </a:r>
            <a:r>
              <a:rPr u="sng" dirty="0">
                <a:hlinkClick r:id="rId7"/>
              </a:rPr>
              <a:t>ontheweb.com/content/view/4750/</a:t>
            </a:r>
            <a:r>
              <a:rPr dirty="0"/>
              <a:t>, 14 Nov. 2006 article and Kate Wong “Twilight of the Neandertals,” </a:t>
            </a:r>
            <a:r>
              <a:rPr i="1" dirty="0"/>
              <a:t>Scientific American</a:t>
            </a:r>
            <a:r>
              <a:rPr dirty="0"/>
              <a:t> (Aug. 2009), pp. 32-37 (</a:t>
            </a:r>
            <a:r>
              <a:rPr lang="en-US" dirty="0" err="1"/>
              <a:t>en</a:t>
            </a:r>
            <a:r>
              <a:rPr dirty="0"/>
              <a:t> my file cabinet)</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http://www.newscientist.com/article/dn25499-neanderthals-may-have-been-our-intellectual-equals.html#.U2KE9l4Y_Xl, Colin Barras, “Neanderthals may have been our intellectual equals,” 2014 April 30, </a:t>
            </a:r>
            <a:r>
              <a:rPr dirty="0" err="1"/>
              <a:t>ccessed</a:t>
            </a:r>
            <a:r>
              <a:rPr dirty="0"/>
              <a:t> 2014 May 1, says “could use fire to chemically transform natural materials into </a:t>
            </a:r>
            <a:r>
              <a:rPr b="1" dirty="0"/>
              <a:t>glue</a:t>
            </a:r>
            <a:r>
              <a:rPr dirty="0"/>
              <a:t>.”</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CMI article: “Neandertal Genome like ours?” 1 June 2010, </a:t>
            </a:r>
            <a:r>
              <a:rPr u="sng" dirty="0">
                <a:hlinkClick r:id="rId8"/>
              </a:rPr>
              <a:t>http://</a:t>
            </a:r>
            <a:r>
              <a:rPr lang="en-US" u="sng" dirty="0">
                <a:hlinkClick r:id="rId8"/>
              </a:rPr>
              <a:t>création </a:t>
            </a:r>
            <a:r>
              <a:rPr u="sng" dirty="0">
                <a:hlinkClick r:id="rId8"/>
              </a:rPr>
              <a:t>.com/</a:t>
            </a:r>
            <a:r>
              <a:rPr u="sng" dirty="0" err="1">
                <a:hlinkClick r:id="rId8"/>
              </a:rPr>
              <a:t>neandertal</a:t>
            </a:r>
            <a:r>
              <a:rPr u="sng" dirty="0">
                <a:hlinkClick r:id="rId8"/>
              </a:rPr>
              <a:t>-genome-like-ours?</a:t>
            </a:r>
            <a:r>
              <a:rPr dirty="0"/>
              <a:t>  New genetic evidence confirms that Neandertal genome amazingly similar to modern man.  Also, this article says the genomes are 99.5% the same and discusses the </a:t>
            </a:r>
            <a:r>
              <a:rPr b="1" dirty="0"/>
              <a:t>seashell jewelry</a:t>
            </a:r>
            <a:r>
              <a:rPr dirty="0"/>
              <a:t>: Jennifer </a:t>
            </a:r>
            <a:r>
              <a:rPr dirty="0" err="1"/>
              <a:t>Viegas</a:t>
            </a:r>
            <a:r>
              <a:rPr dirty="0"/>
              <a:t>, “Prehistoric Jewelry Reveals Neanderthal Fashion Sense,” 8 Jan 2010, </a:t>
            </a:r>
            <a:r>
              <a:rPr u="sng" dirty="0">
                <a:hlinkClick r:id="rId9"/>
              </a:rPr>
              <a:t>http://news.discovery.com/archaeology/neanderthal-jewerly-fashion-seashells.html</a:t>
            </a:r>
            <a:r>
              <a:rPr dirty="0"/>
              <a:t>, accessed 22 May 2011.  Mention of make-up and jewelry </a:t>
            </a:r>
            <a:r>
              <a:rPr lang="en-US" dirty="0" err="1"/>
              <a:t>en</a:t>
            </a:r>
            <a:r>
              <a:rPr dirty="0"/>
              <a:t> Christopher Joyce, “Study: Neanderthals Wore Jewelry And Makeup,” 12 Jan 2010, </a:t>
            </a:r>
            <a:r>
              <a:rPr u="sng" dirty="0">
                <a:hlinkClick r:id="rId10"/>
              </a:rPr>
              <a:t>http://www.npr.org/templates/story/story.php?storyId=122466430</a:t>
            </a:r>
            <a:r>
              <a:rPr dirty="0"/>
              <a:t>, accessed 22 May 2011.</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1">
                <a:latin typeface="Arial"/>
                <a:ea typeface="Arial"/>
                <a:cs typeface="Arial"/>
                <a:sym typeface="Arial"/>
              </a:defRPr>
            </a:pPr>
            <a:r>
              <a:rPr dirty="0"/>
              <a:t>CMI article: Neanderthal mitochondrial DNA (</a:t>
            </a:r>
            <a:r>
              <a:rPr dirty="0" err="1"/>
              <a:t>mtDNA</a:t>
            </a:r>
            <a:r>
              <a:rPr dirty="0"/>
              <a:t>) shows man is different species? </a:t>
            </a:r>
            <a:r>
              <a:rPr b="0" dirty="0"/>
              <a:t>(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Considerable debate </a:t>
            </a:r>
            <a:r>
              <a:rPr lang="en-US" dirty="0" err="1"/>
              <a:t>en</a:t>
            </a:r>
            <a:r>
              <a:rPr dirty="0"/>
              <a:t> the evolutionary community.  Issues such as postmortem contamination, small sample size, enormous </a:t>
            </a:r>
            <a:r>
              <a:rPr dirty="0" err="1"/>
              <a:t>mtDNA</a:t>
            </a:r>
            <a:r>
              <a:rPr dirty="0"/>
              <a:t> diversity </a:t>
            </a:r>
            <a:r>
              <a:rPr lang="en-US" dirty="0" err="1"/>
              <a:t>en</a:t>
            </a:r>
            <a:r>
              <a:rPr dirty="0"/>
              <a:t> non-human primates, effects of population bottlenecks, and molecular clock inaccuracies render a solution impossible at this time.  In 2006, U.S. and German scientists announced plans to reconstruct a draft of the Neanderthal genome over the next two years.  But their interpretations of the data will depend on which areas are accurately sequenced and the worldview assumptions of the scientists.</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Hyoid bone (has other functions than just speech, as it is </a:t>
            </a:r>
            <a:r>
              <a:rPr lang="en-US" dirty="0"/>
              <a:t>trouvé</a:t>
            </a:r>
            <a:r>
              <a:rPr dirty="0"/>
              <a:t> </a:t>
            </a:r>
            <a:r>
              <a:rPr lang="en-US" dirty="0" err="1"/>
              <a:t>en</a:t>
            </a:r>
            <a:r>
              <a:rPr dirty="0"/>
              <a:t> non-talking animals)—see below for documentation.  The larynx is made of cartilage (soft tissue) and has not been </a:t>
            </a:r>
            <a:r>
              <a:rPr lang="en-US" dirty="0"/>
              <a:t>trouvé</a:t>
            </a:r>
            <a:r>
              <a:rPr dirty="0"/>
              <a:t> fossilized (as of 2008).</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language gene (FOXP2) </a:t>
            </a:r>
            <a:r>
              <a:rPr lang="en-US" dirty="0" err="1"/>
              <a:t>en</a:t>
            </a:r>
            <a:r>
              <a:rPr dirty="0"/>
              <a:t> Neanderthals: </a:t>
            </a:r>
            <a:r>
              <a:rPr u="sng" dirty="0">
                <a:hlinkClick r:id="rId11"/>
              </a:rPr>
              <a:t>http://www.foxnews.com/story/0,2933,303282,00.html</a:t>
            </a:r>
            <a:r>
              <a:rPr dirty="0"/>
              <a:t>, accessed 12 April 2008, research published 18 Oct. 2007.</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Other information on Neanderthal </a:t>
            </a:r>
            <a:r>
              <a:rPr lang="en-US" dirty="0" err="1"/>
              <a:t>en</a:t>
            </a:r>
            <a:r>
              <a:rPr dirty="0"/>
              <a:t> Marvin </a:t>
            </a:r>
            <a:r>
              <a:rPr dirty="0" err="1"/>
              <a:t>Lubenow</a:t>
            </a:r>
            <a:r>
              <a:rPr dirty="0"/>
              <a:t>, </a:t>
            </a:r>
            <a:r>
              <a:rPr i="1" dirty="0"/>
              <a:t>Bones of Contention</a:t>
            </a:r>
            <a:r>
              <a:rPr dirty="0"/>
              <a:t> (2</a:t>
            </a:r>
            <a:r>
              <a:rPr sz="800" baseline="25749" dirty="0"/>
              <a:t>nd</a:t>
            </a:r>
            <a:r>
              <a:rPr dirty="0"/>
              <a:t> ed.) and his chapter 9 </a:t>
            </a:r>
            <a:r>
              <a:rPr lang="en-US" dirty="0" err="1"/>
              <a:t>en</a:t>
            </a:r>
            <a:r>
              <a:rPr dirty="0"/>
              <a:t> my </a:t>
            </a:r>
            <a:r>
              <a:rPr i="1" dirty="0"/>
              <a:t>Searching for Adam</a:t>
            </a:r>
            <a:r>
              <a:rPr dirty="0"/>
              <a:t> (2016)</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b="1" dirty="0"/>
              <a:t>Neanderthals interbred with modern humans:</a:t>
            </a:r>
            <a:r>
              <a:rPr dirty="0"/>
              <a:t> Kate Wong, “Our Inner Neandertal,” </a:t>
            </a:r>
            <a:r>
              <a:rPr i="1" dirty="0"/>
              <a:t>Scientific American</a:t>
            </a:r>
            <a:r>
              <a:rPr dirty="0"/>
              <a:t>, special collector’s edition (March 2013), p. 82-83.  See also </a:t>
            </a:r>
            <a:r>
              <a:rPr lang="en-US" dirty="0" err="1"/>
              <a:t>en</a:t>
            </a:r>
            <a:r>
              <a:rPr dirty="0"/>
              <a:t> 2015: https://www.sciencedaily.com/releases/2015/06/150622122718.htm</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b="1" dirty="0"/>
              <a:t>Neanderthal bone flute </a:t>
            </a:r>
            <a:r>
              <a:rPr dirty="0"/>
              <a:t>see: </a:t>
            </a:r>
            <a:r>
              <a:rPr u="sng" dirty="0">
                <a:hlinkClick r:id="rId12"/>
              </a:rPr>
              <a:t>http://www.greenwych.ca/fl-compl.htm</a:t>
            </a:r>
            <a:r>
              <a:rPr dirty="0"/>
              <a:t> and </a:t>
            </a:r>
            <a:r>
              <a:rPr u="sng" dirty="0">
                <a:hlinkClick r:id="rId13"/>
              </a:rPr>
              <a:t>http://www.ukom.gov.si/eng/slovenia/background-information/neanderthal-flute/</a:t>
            </a:r>
            <a:r>
              <a:rPr dirty="0"/>
              <a:t>.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err="1"/>
              <a:t>Arensburg</a:t>
            </a:r>
            <a:r>
              <a:rPr dirty="0"/>
              <a:t>, B., A. M. </a:t>
            </a:r>
            <a:r>
              <a:rPr dirty="0" err="1"/>
              <a:t>Tillier</a:t>
            </a:r>
            <a:r>
              <a:rPr dirty="0"/>
              <a:t>, et al. (1989). "A Middle </a:t>
            </a:r>
            <a:r>
              <a:rPr dirty="0" err="1"/>
              <a:t>Palaeolithic</a:t>
            </a:r>
            <a:r>
              <a:rPr dirty="0"/>
              <a:t> human hyoid bone." </a:t>
            </a:r>
            <a:r>
              <a:rPr u="sng" dirty="0"/>
              <a:t>Nature</a:t>
            </a:r>
            <a:r>
              <a:rPr dirty="0"/>
              <a:t> </a:t>
            </a:r>
            <a:r>
              <a:rPr b="1" dirty="0"/>
              <a:t>338</a:t>
            </a:r>
            <a:r>
              <a:rPr dirty="0"/>
              <a:t>(6218): pp. 758-60.</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      Abstract: “The origin of human language, and </a:t>
            </a:r>
            <a:r>
              <a:rPr lang="en-US" dirty="0" err="1"/>
              <a:t>en</a:t>
            </a:r>
            <a:r>
              <a:rPr dirty="0"/>
              <a:t> particular the question of whether or not Neanderthal man was capable of language/speech, is of major interest to anthropologists but remains an area of great controversy. </a:t>
            </a:r>
            <a:r>
              <a:rPr b="1" dirty="0"/>
              <a:t>Despite </a:t>
            </a:r>
            <a:r>
              <a:rPr b="1" dirty="0" err="1"/>
              <a:t>palaeoneurological</a:t>
            </a:r>
            <a:r>
              <a:rPr b="1" dirty="0"/>
              <a:t> evidence to the contrary</a:t>
            </a:r>
            <a:r>
              <a:rPr dirty="0"/>
              <a:t>, many researchers hold to the view that Neanderthals were incapable of language/speech, basing their arguments largely on studies of laryngeal/basicranial morphology. Studies, however, have been hampered by the absence of unambiguous fossil evidence. </a:t>
            </a:r>
            <a:r>
              <a:rPr b="1" dirty="0"/>
              <a:t>We now report the discovery of a well-preserved human hyoid bone</a:t>
            </a:r>
            <a:r>
              <a:rPr dirty="0"/>
              <a:t> from Middle </a:t>
            </a:r>
            <a:r>
              <a:rPr dirty="0" err="1"/>
              <a:t>Palaeolithic</a:t>
            </a:r>
            <a:r>
              <a:rPr dirty="0"/>
              <a:t> layers of </a:t>
            </a:r>
            <a:r>
              <a:rPr dirty="0" err="1"/>
              <a:t>Kebara</a:t>
            </a:r>
            <a:r>
              <a:rPr dirty="0"/>
              <a:t> Cave, Mount Carmel, Israel, dating from about 60,000 years BP. </a:t>
            </a:r>
            <a:r>
              <a:rPr b="1" dirty="0"/>
              <a:t>The bone is almost identical </a:t>
            </a:r>
            <a:r>
              <a:rPr lang="en-US" b="1" dirty="0" err="1"/>
              <a:t>en</a:t>
            </a:r>
            <a:r>
              <a:rPr b="1" dirty="0"/>
              <a:t> size and </a:t>
            </a:r>
            <a:r>
              <a:rPr b="1" dirty="0" err="1"/>
              <a:t>sh</a:t>
            </a:r>
            <a:r>
              <a:rPr lang="en-US" b="1" dirty="0" err="1"/>
              <a:t>singe</a:t>
            </a:r>
            <a:r>
              <a:rPr b="1" dirty="0"/>
              <a:t> to the hyoid of present-day populations</a:t>
            </a:r>
            <a:r>
              <a:rPr dirty="0"/>
              <a:t>, suggesting that there has been little or no change </a:t>
            </a:r>
            <a:r>
              <a:rPr lang="en-US" dirty="0" err="1"/>
              <a:t>en</a:t>
            </a:r>
            <a:r>
              <a:rPr dirty="0"/>
              <a:t> the visceral skeleton (including the hyoid, middle ear ossicles, and </a:t>
            </a:r>
            <a:r>
              <a:rPr b="1" dirty="0"/>
              <a:t>inferentially</a:t>
            </a:r>
            <a:r>
              <a:rPr dirty="0"/>
              <a:t> the larynx) during the past 60,000 years of human evolution. </a:t>
            </a:r>
            <a:r>
              <a:rPr b="1" dirty="0"/>
              <a:t>We conclude that the morphological basis for human speech capability appears to have been fully developed during the Middle </a:t>
            </a:r>
            <a:r>
              <a:rPr b="1" dirty="0" err="1"/>
              <a:t>Palaeolithic</a:t>
            </a:r>
            <a:r>
              <a:rPr b="1" dirty="0"/>
              <a:t>.”</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From </a:t>
            </a:r>
            <a:r>
              <a:rPr u="sng" dirty="0">
                <a:hlinkClick r:id="rId14"/>
              </a:rPr>
              <a:t>http://www.answersingenesis.org/articles/2008/04/19/news-to-note-04192008#three</a:t>
            </a:r>
            <a:r>
              <a:rPr dirty="0"/>
              <a:t>, </a:t>
            </a:r>
            <a:r>
              <a:rPr b="1" dirty="0"/>
              <a:t>April 19, 2008</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Regarding McCarthy’s computer simulation (based on fossil evidence) that Neanderthals could not make the modern English “e” sound, Washington University anthropologist Erik </a:t>
            </a:r>
            <a:r>
              <a:rPr dirty="0" err="1"/>
              <a:t>Trinkaus</a:t>
            </a:r>
            <a:r>
              <a:rPr dirty="0"/>
              <a:t> disputes the finding’s significance: </a:t>
            </a:r>
            <a:r>
              <a:rPr b="1" dirty="0"/>
              <a:t>“Ultimately what is important is not the anatomy of the mouth but the neuronal control of it,”</a:t>
            </a:r>
            <a:r>
              <a:rPr dirty="0"/>
              <a:t> </a:t>
            </a:r>
            <a:r>
              <a:rPr dirty="0" err="1"/>
              <a:t>Trinkaus</a:t>
            </a:r>
            <a:r>
              <a:rPr dirty="0"/>
              <a:t> says, referencing Neanderthals’ large brains.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1">
                <a:latin typeface="Arial"/>
                <a:ea typeface="Arial"/>
                <a:cs typeface="Arial"/>
                <a:sym typeface="Arial"/>
              </a:defRPr>
            </a:pPr>
            <a:r>
              <a:rPr b="0" dirty="0"/>
              <a:t>Neanderthals also possessed the </a:t>
            </a:r>
            <a:r>
              <a:rPr dirty="0"/>
              <a:t>FOXP2 gene (the so-called “language gene”) that is unique </a:t>
            </a:r>
            <a:r>
              <a:rPr lang="en-US" dirty="0" err="1"/>
              <a:t>en</a:t>
            </a:r>
            <a:r>
              <a:rPr dirty="0"/>
              <a:t> humans</a:t>
            </a:r>
            <a:r>
              <a:rPr b="0" dirty="0"/>
              <a:t>. Humans missing FOXP2 suffer from language and speech disorders. </a:t>
            </a:r>
            <a:r>
              <a:rPr dirty="0"/>
              <a:t>Ultimately, it is impossible to reproduce with absolute accuracy what Neanderthals would have sounded like, and what vowels they could produce, from mere fossils.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Arial"/>
                <a:ea typeface="Arial"/>
                <a:cs typeface="Arial"/>
                <a:sym typeface="Arial"/>
              </a:defRPr>
            </a:pPr>
            <a:r>
              <a:rPr dirty="0"/>
              <a:t>Furthermore, even if Neanderthals were unable to produce a particular vowel, that may not be any more of a sign of communication breakdown than the inability of certain modern humans to pronounce the sounds of various foreign languages. For all we know, Neanderthals may have been able to produce many more sounds than modern humans can.</a:t>
            </a:r>
          </a:p>
          <a:p>
            <a:pPr marR="45720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rPr b="1" dirty="0"/>
              <a:t>Neanderthals actually produced their own pitch. using fire: </a:t>
            </a:r>
            <a:r>
              <a:rPr u="sng" dirty="0">
                <a:hlinkClick r:id="rId15"/>
              </a:rPr>
              <a:t>https://www.sciencedaily.com/releases/2011/03/110314152917.htm</a:t>
            </a:r>
          </a:p>
          <a:p>
            <a:pPr marR="45720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Arial"/>
                <a:ea typeface="Arial"/>
                <a:cs typeface="Arial"/>
                <a:sym typeface="Arial"/>
              </a:defRPr>
            </a:pPr>
            <a:r>
              <a:rPr dirty="0"/>
              <a:t>Evidence of sophisticated medical practices: </a:t>
            </a:r>
            <a:r>
              <a:rPr u="sng" dirty="0">
                <a:hlinkClick r:id="rId16"/>
              </a:rPr>
              <a:t>https://www.theatlantic.com/health/archive/2018/10/neanderthal-medicine/573028/</a:t>
            </a:r>
            <a:r>
              <a:rPr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hape 1371"/>
          <p:cNvSpPr>
            <a:spLocks noGrp="1" noRot="1" noChangeAspect="1"/>
          </p:cNvSpPr>
          <p:nvPr>
            <p:ph type="sldImg"/>
          </p:nvPr>
        </p:nvSpPr>
        <p:spPr>
          <a:xfrm>
            <a:off x="381000" y="685800"/>
            <a:ext cx="6096000" cy="3429000"/>
          </a:xfrm>
          <a:prstGeom prst="rect">
            <a:avLst/>
          </a:prstGeom>
        </p:spPr>
        <p:txBody>
          <a:bodyPr/>
          <a:lstStyle/>
          <a:p>
            <a:endParaRPr/>
          </a:p>
        </p:txBody>
      </p:sp>
      <p:sp>
        <p:nvSpPr>
          <p:cNvPr id="1372" name="Shape 1372"/>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Found </a:t>
            </a:r>
            <a:r>
              <a:rPr lang="en-US" dirty="0" err="1"/>
              <a:t>en</a:t>
            </a:r>
            <a:r>
              <a:rPr dirty="0"/>
              <a:t> a quarry near the village of Piltdown, Sussex, England.</a:t>
            </a:r>
          </a:p>
          <a:p>
            <a:pPr defTabSz="457200">
              <a:defRPr sz="1200">
                <a:latin typeface="Arial"/>
                <a:ea typeface="Arial"/>
                <a:cs typeface="Arial"/>
                <a:sym typeface="Arial"/>
              </a:defRPr>
            </a:pPr>
            <a:r>
              <a:rPr dirty="0"/>
              <a:t>Over the next 40 years, more than 500 scientific essays were written about the fossils, according to Glen Levy, “Piltdown Man”, 16 March 2010, TIME (</a:t>
            </a:r>
            <a:r>
              <a:rPr u="sng" dirty="0">
                <a:hlinkClick r:id="rId3"/>
              </a:rPr>
              <a:t>http://www.time.com/time/specials/packages/article/0,28804,1931133_1931132_1931125,00.html</a:t>
            </a:r>
            <a:r>
              <a:rPr dirty="0"/>
              <a:t>, (also http://content.time.com/time/specials/packages/article/0,28804,1931133_1931132_1931125,00.html), accessed 7 June 2016).  TIME’s 30 Nov. 1953 article about the hoax is at </a:t>
            </a:r>
            <a:r>
              <a:rPr u="sng" dirty="0">
                <a:hlinkClick r:id="rId4"/>
              </a:rPr>
              <a:t>http://content.time.com/time/magazine/article/0,9171,823171,00.html</a:t>
            </a:r>
            <a:r>
              <a:rPr dirty="0"/>
              <a:t>, accessed 7 June 2016.</a:t>
            </a:r>
          </a:p>
          <a:p>
            <a:pPr defTabSz="457200">
              <a:defRPr sz="1200">
                <a:latin typeface="Arial"/>
                <a:ea typeface="Arial"/>
                <a:cs typeface="Arial"/>
                <a:sym typeface="Arial"/>
              </a:defRPr>
            </a:pPr>
            <a:r>
              <a:rPr dirty="0"/>
              <a:t>The </a:t>
            </a:r>
            <a:r>
              <a:rPr lang="en-US" dirty="0"/>
              <a:t>singe</a:t>
            </a:r>
            <a:r>
              <a:rPr dirty="0"/>
              <a:t>-like painting is another image at that time: see end of </a:t>
            </a:r>
            <a:r>
              <a:rPr u="sng" dirty="0">
                <a:hlinkClick r:id="rId5"/>
              </a:rPr>
              <a:t>http://www.guardian.co.uk/science/2012/feb/05/piltdown-man-archaeologys-greatest-hoax</a:t>
            </a:r>
            <a:r>
              <a:rPr dirty="0"/>
              <a:t>, accessed 2012 Feb 8.</a:t>
            </a:r>
          </a:p>
          <a:p>
            <a:pPr defTabSz="457200">
              <a:defRPr sz="1200">
                <a:latin typeface="Arial"/>
                <a:ea typeface="Arial"/>
                <a:cs typeface="Arial"/>
                <a:sym typeface="Arial"/>
              </a:defRPr>
            </a:pPr>
            <a:endParaRPr dirty="0"/>
          </a:p>
          <a:p>
            <a:pPr defTabSz="457200">
              <a:defRPr sz="1200">
                <a:latin typeface="Arial"/>
                <a:ea typeface="Arial"/>
                <a:cs typeface="Arial"/>
                <a:sym typeface="Arial"/>
              </a:defRPr>
            </a:pPr>
            <a:r>
              <a:rPr dirty="0"/>
              <a:t>Fuller quote:</a:t>
            </a:r>
          </a:p>
          <a:p>
            <a:pPr defTabSz="457200">
              <a:defRPr sz="1200">
                <a:latin typeface="Arial"/>
                <a:ea typeface="Arial"/>
                <a:cs typeface="Arial"/>
                <a:sym typeface="Arial"/>
              </a:defRPr>
            </a:pPr>
            <a:r>
              <a:rPr dirty="0"/>
              <a:t>“A discovery of supreme importance to all who are interested </a:t>
            </a:r>
            <a:r>
              <a:rPr lang="en-US" dirty="0" err="1"/>
              <a:t>en</a:t>
            </a:r>
            <a:r>
              <a:rPr dirty="0"/>
              <a:t> the history of the human race was announced at the Geological Society on Wednesday evening (Dec. 18), when Mr. Charles Dawson, of Lewes, and Dr. A. Smith Woodward, the Keeper of the Geological Department of the British </a:t>
            </a:r>
            <a:r>
              <a:rPr lang="en-US" dirty="0" err="1"/>
              <a:t>Musée</a:t>
            </a:r>
            <a:r>
              <a:rPr dirty="0"/>
              <a:t>, displayed to an eager audience a part of the jaw and a portion of the skull of the most ancient inhabitant of England, if not </a:t>
            </a:r>
            <a:r>
              <a:rPr lang="en-US" dirty="0" err="1"/>
              <a:t>en</a:t>
            </a:r>
            <a:r>
              <a:rPr dirty="0"/>
              <a:t> Europe. The first of the remains were discovered more than a year ago by Mr. Dawson, </a:t>
            </a:r>
            <a:r>
              <a:rPr lang="en-US" dirty="0" err="1"/>
              <a:t>en</a:t>
            </a:r>
            <a:r>
              <a:rPr dirty="0"/>
              <a:t> a gravel deposit near </a:t>
            </a:r>
            <a:r>
              <a:rPr dirty="0" err="1"/>
              <a:t>Pilt</a:t>
            </a:r>
            <a:r>
              <a:rPr dirty="0"/>
              <a:t> Down Common, close to </a:t>
            </a:r>
            <a:r>
              <a:rPr dirty="0" err="1"/>
              <a:t>Uckfield</a:t>
            </a:r>
            <a:r>
              <a:rPr dirty="0"/>
              <a:t>, Sussex. Mr. Dawson, who is a keen student of </a:t>
            </a:r>
            <a:r>
              <a:rPr dirty="0" err="1"/>
              <a:t>palæontology</a:t>
            </a:r>
            <a:r>
              <a:rPr dirty="0"/>
              <a:t>, soon made his great find known to Dr. Smith Woodward and the two worked together during the past summer, </a:t>
            </a:r>
            <a:r>
              <a:rPr lang="en-US" dirty="0" err="1"/>
              <a:t>en</a:t>
            </a:r>
            <a:r>
              <a:rPr dirty="0"/>
              <a:t> a strenuous </a:t>
            </a:r>
            <a:r>
              <a:rPr dirty="0" err="1"/>
              <a:t>endeavour</a:t>
            </a:r>
            <a:r>
              <a:rPr dirty="0"/>
              <a:t> to recover, if possible, yet other parts of the skeleton, and especially the rest of the skull. But their efforts have only resulted </a:t>
            </a:r>
            <a:r>
              <a:rPr lang="en-US" dirty="0" err="1"/>
              <a:t>en</a:t>
            </a:r>
            <a:r>
              <a:rPr dirty="0"/>
              <a:t> obtaining more parts of the skull, and half of the mandible. Nevertheless, the remains thus far recovered leave no possible doubt but that they represent not merely a fossil man, but a man who must be regarded as affording us a link with our remote ancestors, the </a:t>
            </a:r>
            <a:r>
              <a:rPr lang="en-US" dirty="0"/>
              <a:t>singe</a:t>
            </a:r>
            <a:r>
              <a:rPr dirty="0"/>
              <a:t>s, and hence their surpassing interest.”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Shape 1392"/>
          <p:cNvSpPr>
            <a:spLocks noGrp="1" noRot="1" noChangeAspect="1"/>
          </p:cNvSpPr>
          <p:nvPr>
            <p:ph type="sldImg"/>
          </p:nvPr>
        </p:nvSpPr>
        <p:spPr>
          <a:xfrm>
            <a:off x="381000" y="685800"/>
            <a:ext cx="6096000" cy="3429000"/>
          </a:xfrm>
          <a:prstGeom prst="rect">
            <a:avLst/>
          </a:prstGeom>
        </p:spPr>
        <p:txBody>
          <a:bodyPr/>
          <a:lstStyle/>
          <a:p>
            <a:endParaRPr/>
          </a:p>
        </p:txBody>
      </p:sp>
      <p:sp>
        <p:nvSpPr>
          <p:cNvPr id="1393" name="Shape 1393"/>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Source: Gary Parker, </a:t>
            </a:r>
            <a:r>
              <a:rPr lang="en-US" i="1" dirty="0" err="1"/>
              <a:t>Création</a:t>
            </a:r>
            <a:r>
              <a:rPr lang="en-US" i="1" dirty="0"/>
              <a:t> </a:t>
            </a:r>
            <a:r>
              <a:rPr i="1" dirty="0"/>
              <a:t>: Facts of Life</a:t>
            </a:r>
            <a:r>
              <a:rPr dirty="0"/>
              <a:t> (Master Books), p. 152. or Ian Taylor, </a:t>
            </a:r>
            <a:r>
              <a:rPr i="1" dirty="0"/>
              <a:t>In the Minds of Men</a:t>
            </a:r>
            <a:r>
              <a:rPr dirty="0"/>
              <a:t>, 231-3.  </a:t>
            </a:r>
          </a:p>
          <a:p>
            <a:pPr defTabSz="457200">
              <a:defRPr sz="1200">
                <a:latin typeface="Arial"/>
                <a:ea typeface="Arial"/>
                <a:cs typeface="Arial"/>
                <a:sym typeface="Arial"/>
              </a:defRPr>
            </a:pPr>
            <a:r>
              <a:rPr dirty="0"/>
              <a:t>source of original picture: *******************************</a:t>
            </a:r>
          </a:p>
          <a:p>
            <a:pPr defTabSz="457200">
              <a:defRPr sz="1200">
                <a:latin typeface="Arial"/>
                <a:ea typeface="Arial"/>
                <a:cs typeface="Arial"/>
                <a:sym typeface="Arial"/>
              </a:defRPr>
            </a:pPr>
            <a:r>
              <a:rPr dirty="0"/>
              <a:t>According to this well researched Muslim site </a:t>
            </a:r>
            <a:r>
              <a:rPr u="sng" dirty="0">
                <a:hlinkClick r:id="rId3"/>
              </a:rPr>
              <a:t>http://www.harunyahya.com/refuted8.php#235a</a:t>
            </a:r>
          </a:p>
          <a:p>
            <a:pPr defTabSz="457200">
              <a:defRPr sz="1200">
                <a:latin typeface="Arial"/>
                <a:ea typeface="Arial"/>
                <a:cs typeface="Arial"/>
                <a:sym typeface="Arial"/>
              </a:defRPr>
            </a:pPr>
            <a:r>
              <a:rPr dirty="0"/>
              <a:t>Henry Fairfield Osborn named this tooth “Nebraska Man.” (</a:t>
            </a:r>
            <a:r>
              <a:rPr i="1" dirty="0" err="1"/>
              <a:t>Hesperophithecus</a:t>
            </a:r>
            <a:r>
              <a:rPr i="1" dirty="0"/>
              <a:t> </a:t>
            </a:r>
            <a:r>
              <a:rPr i="1" dirty="0" err="1"/>
              <a:t>haroldcookii</a:t>
            </a:r>
            <a:r>
              <a:rPr dirty="0"/>
              <a:t>, a form of </a:t>
            </a:r>
            <a:r>
              <a:rPr i="1" dirty="0"/>
              <a:t>Pithecanthropus erectus</a:t>
            </a:r>
            <a:r>
              <a:rPr dirty="0"/>
              <a:t>)</a:t>
            </a:r>
          </a:p>
          <a:p>
            <a:pPr defTabSz="457200">
              <a:defRPr sz="1200">
                <a:latin typeface="Arial"/>
                <a:ea typeface="Arial"/>
                <a:cs typeface="Arial"/>
                <a:sym typeface="Arial"/>
              </a:defRPr>
            </a:pPr>
            <a:r>
              <a:rPr dirty="0"/>
              <a:t>In 1927 other parts of the skeleton were </a:t>
            </a:r>
            <a:r>
              <a:rPr lang="en-US" dirty="0"/>
              <a:t>trouvé</a:t>
            </a:r>
            <a:r>
              <a:rPr dirty="0"/>
              <a:t> and reinterpreted as a tooth from an extinct species of pig (</a:t>
            </a:r>
            <a:r>
              <a:rPr lang="en-US" dirty="0" err="1"/>
              <a:t>en</a:t>
            </a:r>
            <a:r>
              <a:rPr dirty="0"/>
              <a:t> the genus </a:t>
            </a:r>
            <a:r>
              <a:rPr i="1" dirty="0" err="1"/>
              <a:t>Prosthennops</a:t>
            </a:r>
            <a:r>
              <a:rPr dirty="0"/>
              <a:t>): William K. Gregory, "</a:t>
            </a:r>
            <a:r>
              <a:rPr dirty="0" err="1"/>
              <a:t>Hesperopithecus</a:t>
            </a:r>
            <a:r>
              <a:rPr dirty="0"/>
              <a:t> Apparently Not An Ape Nor A Man," </a:t>
            </a:r>
            <a:r>
              <a:rPr i="1" dirty="0"/>
              <a:t>Science</a:t>
            </a:r>
            <a:r>
              <a:rPr dirty="0"/>
              <a:t>, vol. 66:1720 (16 Dec. 1927), pp. 579-581. (article </a:t>
            </a:r>
            <a:r>
              <a:rPr lang="en-US" dirty="0" err="1"/>
              <a:t>en</a:t>
            </a:r>
            <a:r>
              <a:rPr dirty="0"/>
              <a:t> computer file </a:t>
            </a:r>
            <a:r>
              <a:rPr lang="en-US" dirty="0" err="1"/>
              <a:t>en</a:t>
            </a:r>
            <a:r>
              <a:rPr dirty="0"/>
              <a:t> pdf form)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Shape 139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0" name="Shape 1400"/>
          <p:cNvSpPr>
            <a:spLocks noGrp="1"/>
          </p:cNvSpPr>
          <p:nvPr>
            <p:ph type="body" sz="quarter" idx="1"/>
          </p:nvPr>
        </p:nvSpPr>
        <p:spPr>
          <a:prstGeom prst="rect">
            <a:avLst/>
          </a:prstGeom>
        </p:spPr>
        <p:txBody>
          <a:bodyPr/>
          <a:lstStyle/>
          <a:p>
            <a:r>
              <a:rPr dirty="0"/>
              <a:t>Chris Stringer (</a:t>
            </a:r>
            <a:r>
              <a:rPr lang="en-US" dirty="0" err="1"/>
              <a:t>en</a:t>
            </a:r>
            <a:r>
              <a:rPr dirty="0"/>
              <a:t> 2015 a Research Leader </a:t>
            </a:r>
            <a:r>
              <a:rPr lang="en-US" dirty="0" err="1"/>
              <a:t>en</a:t>
            </a:r>
            <a:r>
              <a:rPr dirty="0"/>
              <a:t> Human Origins at the Natural History </a:t>
            </a:r>
            <a:r>
              <a:rPr lang="en-US" dirty="0" err="1"/>
              <a:t>Musée</a:t>
            </a:r>
            <a:r>
              <a:rPr dirty="0"/>
              <a:t>, London), a leading expert </a:t>
            </a:r>
            <a:r>
              <a:rPr lang="en-US" dirty="0" err="1"/>
              <a:t>en</a:t>
            </a:r>
            <a:r>
              <a:rPr dirty="0"/>
              <a:t> global research.</a:t>
            </a:r>
          </a:p>
          <a:p>
            <a:endParaRPr dirty="0"/>
          </a:p>
          <a:p>
            <a:r>
              <a:rPr dirty="0"/>
              <a:t>After mentioning Skulls 1470 and 3733 </a:t>
            </a:r>
            <a:r>
              <a:rPr lang="en-US" dirty="0"/>
              <a:t>trouvé</a:t>
            </a:r>
            <a:r>
              <a:rPr dirty="0"/>
              <a:t> by Richard Leakey </a:t>
            </a:r>
            <a:r>
              <a:rPr lang="en-US" dirty="0" err="1"/>
              <a:t>en</a:t>
            </a:r>
            <a:r>
              <a:rPr dirty="0"/>
              <a:t> Kenya, the Laetoli footprints </a:t>
            </a:r>
            <a:r>
              <a:rPr lang="en-US" dirty="0"/>
              <a:t>trouvé</a:t>
            </a:r>
            <a:r>
              <a:rPr dirty="0"/>
              <a:t> by Mary Leakey </a:t>
            </a:r>
            <a:r>
              <a:rPr lang="en-US" dirty="0" err="1"/>
              <a:t>en</a:t>
            </a:r>
            <a:r>
              <a:rPr dirty="0"/>
              <a:t> Tanzania, and "Lucy" </a:t>
            </a:r>
            <a:r>
              <a:rPr lang="en-US" dirty="0"/>
              <a:t>trouvé</a:t>
            </a:r>
            <a:r>
              <a:rPr dirty="0"/>
              <a:t> by Donald </a:t>
            </a:r>
            <a:r>
              <a:rPr dirty="0" err="1"/>
              <a:t>Johanson</a:t>
            </a:r>
            <a:r>
              <a:rPr dirty="0"/>
              <a:t> </a:t>
            </a:r>
            <a:r>
              <a:rPr lang="en-US" dirty="0" err="1"/>
              <a:t>en</a:t>
            </a:r>
            <a:r>
              <a:rPr dirty="0"/>
              <a:t> </a:t>
            </a:r>
            <a:r>
              <a:rPr lang="en-US" dirty="0" err="1"/>
              <a:t>Éthiopie</a:t>
            </a:r>
            <a:r>
              <a:rPr dirty="0"/>
              <a:t>, Stringer says: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Shape 1455"/>
          <p:cNvSpPr>
            <a:spLocks noGrp="1" noRot="1" noChangeAspect="1"/>
          </p:cNvSpPr>
          <p:nvPr>
            <p:ph type="sldImg"/>
          </p:nvPr>
        </p:nvSpPr>
        <p:spPr>
          <a:xfrm>
            <a:off x="381000" y="685800"/>
            <a:ext cx="6096000" cy="3429000"/>
          </a:xfrm>
          <a:prstGeom prst="rect">
            <a:avLst/>
          </a:prstGeom>
        </p:spPr>
        <p:txBody>
          <a:bodyPr/>
          <a:lstStyle/>
          <a:p>
            <a:endParaRPr/>
          </a:p>
        </p:txBody>
      </p:sp>
      <p:sp>
        <p:nvSpPr>
          <p:cNvPr id="1456" name="Shape 1456"/>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few human 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t>few </a:t>
            </a:r>
            <a:r>
              <a:rPr lang="en-US"/>
              <a:t>singe</a:t>
            </a:r>
            <a:r>
              <a:t> </a:t>
            </a:r>
            <a:r>
              <a:rPr dirty="0"/>
              <a:t>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en-US"/>
              <a:t>singe</a:t>
            </a:r>
            <a:r>
              <a:t> </a:t>
            </a:r>
            <a:r>
              <a:rPr dirty="0"/>
              <a:t>+ human 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Grind </a:t>
            </a:r>
            <a:r>
              <a:rPr dirty="0"/>
              <a:t>or file </a:t>
            </a:r>
            <a:r>
              <a:t>the </a:t>
            </a:r>
            <a:r>
              <a:rPr lang="en-US"/>
              <a:t>singe</a:t>
            </a:r>
            <a:r>
              <a:t> </a:t>
            </a:r>
            <a:r>
              <a:rPr dirty="0"/>
              <a:t>bones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xfrm>
            <a:off x="381000" y="685800"/>
            <a:ext cx="6096000" cy="3429000"/>
          </a:xfrm>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dirty="0"/>
              <a:t>Peking Man, Java Man, Hobbit Man, Ida, Homo Habilis, </a:t>
            </a:r>
            <a:r>
              <a:rPr sz="2400" dirty="0" err="1"/>
              <a:t>Cro</a:t>
            </a:r>
            <a:r>
              <a:rPr sz="2400" dirty="0"/>
              <a:t> Magnon, Homo naledi, etc.: Fully human, fully </a:t>
            </a:r>
            <a:r>
              <a:rPr lang="en-US" sz="2400" dirty="0"/>
              <a:t>singe</a:t>
            </a:r>
            <a:r>
              <a:rPr sz="2400" dirty="0"/>
              <a:t> or imaginary.</a:t>
            </a:r>
          </a:p>
          <a:p>
            <a:pPr defTabSz="914400">
              <a:buClr>
                <a:srgbClr val="000000"/>
              </a:buClr>
              <a:defRPr sz="1200">
                <a:uFill>
                  <a:solidFill>
                    <a:srgbClr val="000000"/>
                  </a:solidFill>
                </a:uFill>
                <a:latin typeface="Arial"/>
                <a:ea typeface="Arial"/>
                <a:cs typeface="Arial"/>
                <a:sym typeface="Arial"/>
              </a:defRPr>
            </a:pPr>
            <a:r>
              <a:rPr dirty="0"/>
              <a:t>Homo Habilis—some evolutionists think: a mixture of australopithecine and Homo erectus fossils (</a:t>
            </a:r>
            <a:r>
              <a:rPr dirty="0" err="1"/>
              <a:t>i.e</a:t>
            </a:r>
            <a:r>
              <a:rPr dirty="0"/>
              <a:t>, bones from two </a:t>
            </a:r>
            <a:r>
              <a:rPr dirty="0" err="1"/>
              <a:t>taxons</a:t>
            </a:r>
            <a:r>
              <a:rPr dirty="0"/>
              <a:t>).  Others: variant of australopithecines.</a:t>
            </a:r>
          </a:p>
          <a:p>
            <a:pPr defTabSz="914400">
              <a:buClr>
                <a:srgbClr val="000000"/>
              </a:buClr>
              <a:defRPr sz="1200">
                <a:uFill>
                  <a:solidFill>
                    <a:srgbClr val="000000"/>
                  </a:solidFill>
                </a:uFill>
                <a:latin typeface="Arial"/>
                <a:ea typeface="Arial"/>
                <a:cs typeface="Arial"/>
                <a:sym typeface="Arial"/>
              </a:defRPr>
            </a:pPr>
            <a:r>
              <a:rPr dirty="0"/>
              <a:t>Peking man evidence was all lost </a:t>
            </a:r>
            <a:r>
              <a:rPr lang="en-US" dirty="0" err="1"/>
              <a:t>en</a:t>
            </a:r>
            <a:r>
              <a:rPr dirty="0"/>
              <a:t>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rPr dirty="0"/>
              <a:t>Java man, Hobbit man, Ida, etc.</a:t>
            </a:r>
          </a:p>
          <a:p>
            <a:pPr defTabSz="914400">
              <a:buClr>
                <a:srgbClr val="000000"/>
              </a:buClr>
              <a:defRPr sz="2000">
                <a:uFill>
                  <a:solidFill>
                    <a:srgbClr val="000000"/>
                  </a:solidFill>
                </a:uFill>
                <a:latin typeface="Arial"/>
                <a:ea typeface="Arial"/>
                <a:cs typeface="Arial"/>
                <a:sym typeface="Arial"/>
              </a:defRPr>
            </a:pPr>
            <a:r>
              <a:rPr dirty="0"/>
              <a:t>Homo naledi—Dave </a:t>
            </a:r>
            <a:r>
              <a:rPr dirty="0" err="1"/>
              <a:t>Menton</a:t>
            </a:r>
            <a:r>
              <a:rPr dirty="0"/>
              <a:t> and Liz Mitchell conclude: </a:t>
            </a:r>
            <a:r>
              <a:rPr lang="en-US" dirty="0"/>
              <a:t>singe</a:t>
            </a:r>
            <a:endParaRPr dirty="0"/>
          </a:p>
          <a:p>
            <a:pPr defTabSz="914400">
              <a:buClr>
                <a:srgbClr val="000000"/>
              </a:buClr>
              <a:defRPr sz="1200">
                <a:uFill>
                  <a:solidFill>
                    <a:srgbClr val="000000"/>
                  </a:solidFill>
                </a:uFill>
                <a:latin typeface="Arial"/>
                <a:ea typeface="Arial"/>
                <a:cs typeface="Arial"/>
                <a:sym typeface="Arial"/>
              </a:defRPr>
            </a:pPr>
            <a:r>
              <a:rPr dirty="0"/>
              <a:t>	https://answersingenesis.org/blogs/ken-ham/2015/09/10/supposed-human-ancestor-</a:t>
            </a:r>
            <a:r>
              <a:rPr lang="en-US" dirty="0"/>
              <a:t>trouvé</a:t>
            </a:r>
            <a:r>
              <a:rPr dirty="0"/>
              <a:t>/ </a:t>
            </a:r>
          </a:p>
          <a:p>
            <a:pPr defTabSz="914400">
              <a:buClr>
                <a:srgbClr val="000000"/>
              </a:buClr>
              <a:defRPr sz="1200">
                <a:uFill>
                  <a:solidFill>
                    <a:srgbClr val="000000"/>
                  </a:solidFill>
                </a:uFill>
                <a:latin typeface="Arial"/>
                <a:ea typeface="Arial"/>
                <a:cs typeface="Arial"/>
                <a:sym typeface="Arial"/>
              </a:defRPr>
            </a:pPr>
            <a:r>
              <a:rPr dirty="0"/>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rPr dirty="0"/>
              <a:t>	https://answersingenesis.org/blogs/ken-ham/2015/09/14/classify-fossil/ (This one looks at the controversy from the perspective of basic principles.)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Shape 1471"/>
          <p:cNvSpPr>
            <a:spLocks noGrp="1" noRot="1" noChangeAspect="1"/>
          </p:cNvSpPr>
          <p:nvPr>
            <p:ph type="sldImg"/>
          </p:nvPr>
        </p:nvSpPr>
        <p:spPr>
          <a:xfrm>
            <a:off x="381000" y="685800"/>
            <a:ext cx="6096000" cy="3429000"/>
          </a:xfrm>
          <a:prstGeom prst="rect">
            <a:avLst/>
          </a:prstGeom>
        </p:spPr>
        <p:txBody>
          <a:bodyPr/>
          <a:lstStyle/>
          <a:p>
            <a:endParaRPr/>
          </a:p>
        </p:txBody>
      </p:sp>
      <p:sp>
        <p:nvSpPr>
          <p:cNvPr id="1472" name="Shape 1472"/>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dirty="0"/>
              <a:t>Peking Man, Java Man, Hobbit Man, Ida, Homo Habilis, </a:t>
            </a:r>
            <a:r>
              <a:rPr sz="2400" dirty="0" err="1"/>
              <a:t>Cro</a:t>
            </a:r>
            <a:r>
              <a:rPr sz="2400" dirty="0"/>
              <a:t> Magnon, Homo naledi, etc.: Fully human, fully </a:t>
            </a:r>
            <a:r>
              <a:rPr lang="en-US" sz="2400" dirty="0"/>
              <a:t>singe</a:t>
            </a:r>
            <a:r>
              <a:rPr sz="2400" dirty="0"/>
              <a:t> or imaginary.</a:t>
            </a:r>
          </a:p>
          <a:p>
            <a:pPr defTabSz="914400">
              <a:buClr>
                <a:srgbClr val="000000"/>
              </a:buClr>
              <a:defRPr sz="1200">
                <a:uFill>
                  <a:solidFill>
                    <a:srgbClr val="000000"/>
                  </a:solidFill>
                </a:uFill>
                <a:latin typeface="Arial"/>
                <a:ea typeface="Arial"/>
                <a:cs typeface="Arial"/>
                <a:sym typeface="Arial"/>
              </a:defRPr>
            </a:pPr>
            <a:r>
              <a:rPr dirty="0"/>
              <a:t>Homo Habilis—some evolutionists think: a mixture of australopithecine and Homo erectus fossils (</a:t>
            </a:r>
            <a:r>
              <a:rPr dirty="0" err="1"/>
              <a:t>i.e</a:t>
            </a:r>
            <a:r>
              <a:rPr dirty="0"/>
              <a:t>, bones from two </a:t>
            </a:r>
            <a:r>
              <a:rPr dirty="0" err="1"/>
              <a:t>taxons</a:t>
            </a:r>
            <a:r>
              <a:rPr dirty="0"/>
              <a:t>).  Others: variant of australopithecines.</a:t>
            </a:r>
          </a:p>
          <a:p>
            <a:pPr defTabSz="914400">
              <a:buClr>
                <a:srgbClr val="000000"/>
              </a:buClr>
              <a:defRPr sz="1200">
                <a:uFill>
                  <a:solidFill>
                    <a:srgbClr val="000000"/>
                  </a:solidFill>
                </a:uFill>
                <a:latin typeface="Arial"/>
                <a:ea typeface="Arial"/>
                <a:cs typeface="Arial"/>
                <a:sym typeface="Arial"/>
              </a:defRPr>
            </a:pPr>
            <a:r>
              <a:rPr dirty="0"/>
              <a:t>Peking man evidence was all lost </a:t>
            </a:r>
            <a:r>
              <a:rPr lang="en-US" dirty="0" err="1"/>
              <a:t>en</a:t>
            </a:r>
            <a:r>
              <a:rPr dirty="0"/>
              <a:t>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rPr dirty="0"/>
              <a:t>Java man, Hobbit man, Ida, etc.</a:t>
            </a:r>
          </a:p>
          <a:p>
            <a:pPr defTabSz="914400">
              <a:buClr>
                <a:srgbClr val="000000"/>
              </a:buClr>
              <a:defRPr sz="2000">
                <a:uFill>
                  <a:solidFill>
                    <a:srgbClr val="000000"/>
                  </a:solidFill>
                </a:uFill>
                <a:latin typeface="Arial"/>
                <a:ea typeface="Arial"/>
                <a:cs typeface="Arial"/>
                <a:sym typeface="Arial"/>
              </a:defRPr>
            </a:pPr>
            <a:r>
              <a:rPr dirty="0"/>
              <a:t>Homo naledi—Dave </a:t>
            </a:r>
            <a:r>
              <a:rPr dirty="0" err="1"/>
              <a:t>Menton</a:t>
            </a:r>
            <a:r>
              <a:rPr dirty="0"/>
              <a:t> and Liz Mitchell conclude: </a:t>
            </a:r>
            <a:r>
              <a:rPr lang="en-US" dirty="0"/>
              <a:t>singe</a:t>
            </a:r>
            <a:endParaRPr dirty="0"/>
          </a:p>
          <a:p>
            <a:pPr defTabSz="914400">
              <a:buClr>
                <a:srgbClr val="000000"/>
              </a:buClr>
              <a:defRPr sz="1200">
                <a:uFill>
                  <a:solidFill>
                    <a:srgbClr val="000000"/>
                  </a:solidFill>
                </a:uFill>
                <a:latin typeface="Arial"/>
                <a:ea typeface="Arial"/>
                <a:cs typeface="Arial"/>
                <a:sym typeface="Arial"/>
              </a:defRPr>
            </a:pPr>
            <a:r>
              <a:rPr dirty="0"/>
              <a:t>	https://answersingenesis.org/blogs/ken-ham/2015/09/10/supposed-human-ancestor-</a:t>
            </a:r>
            <a:r>
              <a:rPr lang="en-US" dirty="0"/>
              <a:t>trouvé</a:t>
            </a:r>
            <a:r>
              <a:rPr dirty="0"/>
              <a:t>/ </a:t>
            </a:r>
          </a:p>
          <a:p>
            <a:pPr defTabSz="914400">
              <a:buClr>
                <a:srgbClr val="000000"/>
              </a:buClr>
              <a:defRPr sz="1200">
                <a:uFill>
                  <a:solidFill>
                    <a:srgbClr val="000000"/>
                  </a:solidFill>
                </a:uFill>
                <a:latin typeface="Arial"/>
                <a:ea typeface="Arial"/>
                <a:cs typeface="Arial"/>
                <a:sym typeface="Arial"/>
              </a:defRPr>
            </a:pPr>
            <a:r>
              <a:rPr dirty="0"/>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rPr dirty="0"/>
              <a:t>	https://answersingenesis.org/blogs/ken-ham/2015/09/14/classify-fossil/ (This one looks at the controversy from the perspective of basic principles.)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xfrm>
            <a:off x="381000" y="685800"/>
            <a:ext cx="6096000" cy="3429000"/>
          </a:xfrm>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a:t>hominid</a:t>
            </a:r>
            <a:r>
              <a:rPr dirty="0"/>
              <a:t> is any member of the biological family </a:t>
            </a:r>
            <a:r>
              <a:rPr b="1" u="sng" dirty="0">
                <a:solidFill>
                  <a:srgbClr val="00A8AA"/>
                </a:solidFill>
                <a:uFill>
                  <a:solidFill>
                    <a:srgbClr val="00A8AA"/>
                  </a:solidFill>
                </a:uFill>
                <a:hlinkClick r:id="rId3"/>
              </a:rPr>
              <a:t>Hominidae</a:t>
            </a:r>
            <a:r>
              <a:rPr dirty="0"/>
              <a:t> (the "great </a:t>
            </a:r>
            <a:r>
              <a:rPr lang="en-US" dirty="0"/>
              <a:t>singe</a:t>
            </a:r>
            <a:r>
              <a:rPr dirty="0"/>
              <a:t>s"), including the extinct and extant </a:t>
            </a:r>
            <a:r>
              <a:rPr u="sng" dirty="0">
                <a:solidFill>
                  <a:srgbClr val="00A8AA"/>
                </a:solidFill>
                <a:uFill>
                  <a:solidFill>
                    <a:srgbClr val="00A8AA"/>
                  </a:solidFill>
                </a:uFill>
                <a:hlinkClick r:id="rId4"/>
              </a:rPr>
              <a:t>humans</a:t>
            </a:r>
            <a:r>
              <a:rPr dirty="0"/>
              <a:t>, </a:t>
            </a:r>
            <a:r>
              <a:rPr u="sng" dirty="0">
                <a:solidFill>
                  <a:srgbClr val="00A8AA"/>
                </a:solidFill>
                <a:uFill>
                  <a:solidFill>
                    <a:srgbClr val="00A8AA"/>
                  </a:solidFill>
                </a:uFill>
                <a:hlinkClick r:id="rId5"/>
              </a:rPr>
              <a:t>chimpanzees</a:t>
            </a:r>
            <a:r>
              <a:rPr dirty="0"/>
              <a:t>, </a:t>
            </a:r>
            <a:r>
              <a:rPr u="sng" dirty="0">
                <a:solidFill>
                  <a:srgbClr val="00A8AA"/>
                </a:solidFill>
                <a:uFill>
                  <a:solidFill>
                    <a:srgbClr val="00A8AA"/>
                  </a:solidFill>
                </a:uFill>
                <a:hlinkClick r:id="rId6"/>
              </a:rPr>
              <a:t>gorillas</a:t>
            </a:r>
            <a:r>
              <a:rPr dirty="0"/>
              <a:t>, and </a:t>
            </a:r>
            <a:r>
              <a:rPr u="sng" dirty="0">
                <a:solidFill>
                  <a:srgbClr val="00A8AA"/>
                </a:solidFill>
                <a:uFill>
                  <a:solidFill>
                    <a:srgbClr val="00A8AA"/>
                  </a:solidFill>
                </a:uFill>
                <a:hlinkClick r:id="rId7"/>
              </a:rPr>
              <a:t>orangutans</a:t>
            </a:r>
            <a:r>
              <a:rPr dirty="0"/>
              <a:t>. This classification </a:t>
            </a:r>
            <a:r>
              <a:rPr u="sng" dirty="0">
                <a:solidFill>
                  <a:srgbClr val="00A8AA"/>
                </a:solidFill>
                <a:uFill>
                  <a:solidFill>
                    <a:srgbClr val="00A8AA"/>
                  </a:solidFill>
                </a:uFill>
                <a:hlinkClick r:id="rId8"/>
              </a:rPr>
              <a:t>has been revised</a:t>
            </a:r>
            <a:r>
              <a:rPr dirty="0"/>
              <a:t> several times </a:t>
            </a:r>
            <a:r>
              <a:rPr lang="en-US" dirty="0" err="1"/>
              <a:t>en</a:t>
            </a:r>
            <a:r>
              <a:rPr dirty="0"/>
              <a:t> the last few decades. These various revisions have led to a varied use of the word "hominid": the original meaning of Hominidae referred only to the modern meaning of </a:t>
            </a:r>
            <a:r>
              <a:rPr u="sng" dirty="0" err="1">
                <a:solidFill>
                  <a:srgbClr val="00A8AA"/>
                </a:solidFill>
                <a:uFill>
                  <a:solidFill>
                    <a:srgbClr val="00A8AA"/>
                  </a:solidFill>
                </a:uFill>
                <a:hlinkClick r:id="rId9"/>
              </a:rPr>
              <a:t>Hominina</a:t>
            </a:r>
            <a:r>
              <a:rPr dirty="0"/>
              <a:t>, i.e. only humans and their closest relatives. The meaning of the </a:t>
            </a:r>
            <a:r>
              <a:rPr u="sng" dirty="0">
                <a:solidFill>
                  <a:srgbClr val="00A8AA"/>
                </a:solidFill>
                <a:uFill>
                  <a:solidFill>
                    <a:srgbClr val="00A8AA"/>
                  </a:solidFill>
                </a:uFill>
                <a:hlinkClick r:id="rId10"/>
              </a:rPr>
              <a:t>taxon</a:t>
            </a:r>
            <a:r>
              <a:rPr dirty="0"/>
              <a:t> changed gradually, leading to the modern meaning of "hominid," which includes all </a:t>
            </a:r>
            <a:r>
              <a:rPr u="sng" dirty="0">
                <a:solidFill>
                  <a:srgbClr val="00A8AA"/>
                </a:solidFill>
                <a:uFill>
                  <a:solidFill>
                    <a:srgbClr val="00A8AA"/>
                  </a:solidFill>
                </a:uFill>
                <a:hlinkClick r:id="rId11"/>
              </a:rPr>
              <a:t>great </a:t>
            </a:r>
            <a:r>
              <a:rPr lang="en-US" u="sng" dirty="0">
                <a:solidFill>
                  <a:srgbClr val="00A8AA"/>
                </a:solidFill>
                <a:uFill>
                  <a:solidFill>
                    <a:srgbClr val="00A8AA"/>
                  </a:solidFill>
                </a:uFill>
                <a:hlinkClick r:id="rId11"/>
              </a:rPr>
              <a:t>singe</a:t>
            </a:r>
            <a:r>
              <a:rPr u="sng" dirty="0">
                <a:solidFill>
                  <a:srgbClr val="00A8AA"/>
                </a:solidFill>
                <a:uFill>
                  <a:solidFill>
                    <a:srgbClr val="00A8AA"/>
                  </a:solidFill>
                </a:uFill>
                <a:hlinkClick r:id="rId11"/>
              </a:rPr>
              <a:t>s</a:t>
            </a:r>
            <a:r>
              <a:rPr dirty="0"/>
              <a:t>.</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The </a:t>
            </a:r>
            <a:r>
              <a:rPr u="sng" dirty="0" err="1">
                <a:solidFill>
                  <a:srgbClr val="00A8AA"/>
                </a:solidFill>
                <a:uFill>
                  <a:solidFill>
                    <a:srgbClr val="00A8AA"/>
                  </a:solidFill>
                </a:uFill>
                <a:hlinkClick r:id="rId12"/>
              </a:rPr>
              <a:t>primatological</a:t>
            </a:r>
            <a:r>
              <a:rPr dirty="0"/>
              <a:t> term </a:t>
            </a:r>
            <a:r>
              <a:rPr b="1" dirty="0"/>
              <a:t>hominid</a:t>
            </a:r>
            <a:r>
              <a:rPr dirty="0"/>
              <a:t> is easily confused with a number of very similar words: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a:t>hominoid</a:t>
            </a:r>
            <a:r>
              <a:rPr dirty="0"/>
              <a:t> or </a:t>
            </a:r>
            <a:r>
              <a:rPr lang="en-US" u="sng" dirty="0">
                <a:solidFill>
                  <a:srgbClr val="00A8AA"/>
                </a:solidFill>
                <a:uFill>
                  <a:solidFill>
                    <a:srgbClr val="00A8AA"/>
                  </a:solidFill>
                </a:uFill>
                <a:hlinkClick r:id="rId13"/>
              </a:rPr>
              <a:t>singe</a:t>
            </a:r>
            <a:r>
              <a:rPr dirty="0"/>
              <a:t> is a member of the superfamily </a:t>
            </a:r>
            <a:r>
              <a:rPr u="sng" dirty="0" err="1">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4"/>
              </a:rPr>
              <a:t>Hominoidea</a:t>
            </a:r>
            <a:r>
              <a:rPr dirty="0"/>
              <a:t>: extant members are the </a:t>
            </a:r>
            <a:r>
              <a:rPr u="sng" dirty="0">
                <a:solidFill>
                  <a:srgbClr val="00A8AA"/>
                </a:solidFill>
                <a:uFill>
                  <a:solidFill>
                    <a:srgbClr val="00A8AA"/>
                  </a:solidFill>
                </a:uFill>
                <a:hlinkClick r:id="rId15"/>
              </a:rPr>
              <a:t>lesser </a:t>
            </a:r>
            <a:r>
              <a:rPr lang="en-US" u="sng" dirty="0">
                <a:solidFill>
                  <a:srgbClr val="00A8AA"/>
                </a:solidFill>
                <a:uFill>
                  <a:solidFill>
                    <a:srgbClr val="00A8AA"/>
                  </a:solidFill>
                </a:uFill>
                <a:hlinkClick r:id="rId15"/>
              </a:rPr>
              <a:t>singe</a:t>
            </a:r>
            <a:r>
              <a:rPr u="sng" dirty="0">
                <a:solidFill>
                  <a:srgbClr val="00A8AA"/>
                </a:solidFill>
                <a:uFill>
                  <a:solidFill>
                    <a:srgbClr val="00A8AA"/>
                  </a:solidFill>
                </a:uFill>
                <a:hlinkClick r:id="rId15"/>
              </a:rPr>
              <a:t>s</a:t>
            </a:r>
            <a:r>
              <a:rPr dirty="0"/>
              <a:t> (</a:t>
            </a:r>
            <a:r>
              <a:rPr u="sng" dirty="0">
                <a:solidFill>
                  <a:srgbClr val="00A8AA"/>
                </a:solidFill>
                <a:uFill>
                  <a:solidFill>
                    <a:srgbClr val="00A8AA"/>
                  </a:solidFill>
                </a:uFill>
                <a:hlinkClick r:id="rId16"/>
              </a:rPr>
              <a:t>gibbons</a:t>
            </a:r>
            <a:r>
              <a:rPr dirty="0"/>
              <a:t>) and </a:t>
            </a:r>
            <a:r>
              <a:rPr u="sng" dirty="0">
                <a:solidFill>
                  <a:srgbClr val="00A8AA"/>
                </a:solidFill>
                <a:uFill>
                  <a:solidFill>
                    <a:srgbClr val="00A8AA"/>
                  </a:solidFill>
                </a:uFill>
                <a:hlinkClick r:id="rId11"/>
              </a:rPr>
              <a:t>great </a:t>
            </a:r>
            <a:r>
              <a:rPr lang="en-US" u="sng" dirty="0">
                <a:solidFill>
                  <a:srgbClr val="00A8AA"/>
                </a:solidFill>
                <a:uFill>
                  <a:solidFill>
                    <a:srgbClr val="00A8AA"/>
                  </a:solidFill>
                </a:uFill>
                <a:hlinkClick r:id="rId11"/>
              </a:rPr>
              <a:t>singe</a:t>
            </a:r>
            <a:r>
              <a:rPr u="sng" dirty="0">
                <a:solidFill>
                  <a:srgbClr val="00A8AA"/>
                </a:solidFill>
                <a:uFill>
                  <a:solidFill>
                    <a:srgbClr val="00A8AA"/>
                  </a:solidFill>
                </a:uFill>
                <a:hlinkClick r:id="rId11"/>
              </a:rPr>
              <a:t>s</a:t>
            </a:r>
            <a:r>
              <a:rPr dirty="0"/>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a:t>hominid</a:t>
            </a:r>
            <a:r>
              <a:rPr dirty="0"/>
              <a:t> is a member of the family </a:t>
            </a:r>
            <a:r>
              <a:rPr u="sng" dirty="0">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3"/>
              </a:rPr>
              <a:t>Hominidae</a:t>
            </a:r>
            <a:r>
              <a:rPr dirty="0"/>
              <a:t>: all of the great </a:t>
            </a:r>
            <a:r>
              <a:rPr lang="en-US" dirty="0"/>
              <a:t>singe</a:t>
            </a:r>
            <a:r>
              <a:rPr dirty="0"/>
              <a:t>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a:t>hominine</a:t>
            </a:r>
            <a:r>
              <a:rPr dirty="0"/>
              <a:t> is a member of the subfamily </a:t>
            </a:r>
            <a:r>
              <a:rPr u="sng" dirty="0" err="1">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7"/>
              </a:rPr>
              <a:t>Homininae</a:t>
            </a:r>
            <a:r>
              <a:rPr dirty="0"/>
              <a:t>: gorillas, chimpanzees, humans (excludes </a:t>
            </a:r>
            <a:r>
              <a:rPr u="sng" dirty="0">
                <a:solidFill>
                  <a:srgbClr val="00A8AA"/>
                </a:solidFill>
                <a:uFill>
                  <a:solidFill>
                    <a:srgbClr val="00A8AA"/>
                  </a:solidFill>
                </a:uFill>
                <a:hlinkClick r:id="rId18"/>
              </a:rPr>
              <a:t>orangutans</a:t>
            </a:r>
            <a:r>
              <a:rPr dirty="0"/>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a:t>hominin</a:t>
            </a:r>
            <a:r>
              <a:rPr dirty="0"/>
              <a:t> is a member of the tribe </a:t>
            </a:r>
            <a:r>
              <a:rPr u="sng" dirty="0" err="1">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9"/>
              </a:rPr>
              <a:t>Hominini</a:t>
            </a:r>
            <a:r>
              <a:rPr dirty="0"/>
              <a:t>: chimpanzees and humans.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dirty="0" err="1"/>
              <a:t>hominan</a:t>
            </a:r>
            <a:r>
              <a:rPr dirty="0"/>
              <a:t> is a member of the sub-tribe </a:t>
            </a:r>
            <a:r>
              <a:rPr u="sng" dirty="0" err="1">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9"/>
              </a:rPr>
              <a:t>Hominina</a:t>
            </a:r>
            <a:r>
              <a:rPr dirty="0"/>
              <a:t>: modern humans and their extinct relatives.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u="sng" dirty="0">
                <a:solidFill>
                  <a:srgbClr val="00A8AA"/>
                </a:solidFill>
                <a:uFill>
                  <a:solidFill>
                    <a:srgbClr val="00A8AA"/>
                  </a:solidFill>
                </a:uFill>
                <a:hlinkClick r:id="rId4"/>
              </a:rPr>
              <a:t>human</a:t>
            </a:r>
            <a:r>
              <a:rPr dirty="0"/>
              <a:t> is a member of </a:t>
            </a:r>
            <a:r>
              <a:rPr u="sng" dirty="0">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20"/>
              </a:rPr>
              <a:t>Homo sapiens</a:t>
            </a:r>
            <a:r>
              <a:rPr dirty="0"/>
              <a:t>. The word is sometimes also used to refer to any extinct member of the genus </a:t>
            </a:r>
            <a:r>
              <a:rPr u="sng" dirty="0">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21"/>
              </a:rPr>
              <a:t>Homo</a:t>
            </a:r>
            <a:r>
              <a:rPr dirty="0"/>
              <a:t> or members from other </a:t>
            </a:r>
            <a:r>
              <a:rPr dirty="0" err="1"/>
              <a:t>hominan</a:t>
            </a:r>
            <a:r>
              <a:rPr dirty="0"/>
              <a:t> genera.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 </a:t>
            </a:r>
            <a:r>
              <a:rPr b="1" u="sng" dirty="0">
                <a:solidFill>
                  <a:srgbClr val="00A8AA"/>
                </a:solidFill>
                <a:uFill>
                  <a:solidFill>
                    <a:srgbClr val="00A8AA"/>
                  </a:solidFill>
                </a:uFill>
                <a:hlinkClick r:id="rId22"/>
              </a:rPr>
              <a:t>humanoid</a:t>
            </a:r>
            <a:r>
              <a:rPr dirty="0"/>
              <a:t> is a vaguely human-</a:t>
            </a:r>
            <a:r>
              <a:rPr dirty="0" err="1"/>
              <a:t>sh</a:t>
            </a:r>
            <a:r>
              <a:rPr lang="en-US" dirty="0" err="1"/>
              <a:t>singe</a:t>
            </a:r>
            <a:r>
              <a:rPr dirty="0" err="1"/>
              <a:t>d</a:t>
            </a:r>
            <a:r>
              <a:rPr dirty="0"/>
              <a:t> entity; the term is typically used </a:t>
            </a:r>
            <a:r>
              <a:rPr lang="en-US" dirty="0" err="1"/>
              <a:t>en</a:t>
            </a:r>
            <a:r>
              <a:rPr dirty="0"/>
              <a:t> </a:t>
            </a:r>
            <a:r>
              <a:rPr u="sng" dirty="0">
                <a:solidFill>
                  <a:srgbClr val="00A8AA"/>
                </a:solidFill>
                <a:uFill>
                  <a:solidFill>
                    <a:srgbClr val="00A8AA"/>
                  </a:solidFill>
                </a:uFill>
                <a:hlinkClick r:id="rId23"/>
              </a:rPr>
              <a:t>science fiction</a:t>
            </a:r>
            <a:r>
              <a:rPr dirty="0"/>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Certain </a:t>
            </a:r>
            <a:r>
              <a:rPr u="sng" dirty="0">
                <a:solidFill>
                  <a:srgbClr val="00A8AA"/>
                </a:solidFill>
                <a:uFill>
                  <a:solidFill>
                    <a:srgbClr val="00A8AA"/>
                  </a:solidFill>
                </a:uFill>
                <a:hlinkClick r:id="rId24"/>
              </a:rPr>
              <a:t>morphological</a:t>
            </a:r>
            <a:r>
              <a:rPr dirty="0"/>
              <a:t> characteristics are still used conventionally to support the idea that </a:t>
            </a:r>
            <a:r>
              <a:rPr b="1" dirty="0"/>
              <a:t>hominid</a:t>
            </a:r>
            <a:r>
              <a:rPr dirty="0"/>
              <a:t> should only denote humans and human ancestors, namely </a:t>
            </a:r>
            <a:r>
              <a:rPr u="sng" dirty="0">
                <a:solidFill>
                  <a:srgbClr val="00A8AA"/>
                </a:solidFill>
                <a:uFill>
                  <a:solidFill>
                    <a:srgbClr val="00A8AA"/>
                  </a:solidFill>
                </a:uFill>
                <a:hlinkClick r:id="rId25"/>
              </a:rPr>
              <a:t>bipedalism</a:t>
            </a:r>
            <a:r>
              <a:rPr dirty="0"/>
              <a:t> (walking on two feet) and large </a:t>
            </a:r>
            <a:r>
              <a:rPr u="sng" dirty="0">
                <a:solidFill>
                  <a:srgbClr val="00A8AA"/>
                </a:solidFill>
                <a:uFill>
                  <a:solidFill>
                    <a:srgbClr val="00A8AA"/>
                  </a:solidFill>
                </a:uFill>
                <a:hlinkClick r:id="rId26"/>
              </a:rPr>
              <a:t>brains</a:t>
            </a:r>
            <a:r>
              <a:rPr dirty="0"/>
              <a:t>. These points of departure between human beings and the other great </a:t>
            </a:r>
            <a:r>
              <a:rPr lang="en-US" dirty="0"/>
              <a:t>singe</a:t>
            </a:r>
            <a:r>
              <a:rPr dirty="0"/>
              <a:t>s are important, but according to genetically based </a:t>
            </a:r>
            <a:r>
              <a:rPr u="sng" dirty="0">
                <a:solidFill>
                  <a:srgbClr val="00A8AA"/>
                </a:solidFill>
                <a:uFill>
                  <a:solidFill>
                    <a:srgbClr val="00A8AA"/>
                  </a:solidFill>
                </a:uFill>
                <a:hlinkClick r:id="rId27"/>
              </a:rPr>
              <a:t>taxonomic classification</a:t>
            </a:r>
            <a:r>
              <a:rPr dirty="0"/>
              <a:t>, are not enough to divide us into separate families. </a:t>
            </a:r>
            <a:r>
              <a:rPr u="sng" dirty="0">
                <a:solidFill>
                  <a:srgbClr val="00A8AA"/>
                </a:solidFill>
                <a:uFill>
                  <a:solidFill>
                    <a:srgbClr val="00A8AA"/>
                  </a:solidFill>
                </a:uFill>
                <a:hlinkClick r:id="rId28"/>
              </a:rPr>
              <a:t>Genetics</a:t>
            </a:r>
            <a:r>
              <a:rPr dirty="0"/>
              <a:t>, rather than morphology, is more widely accepted as the critical standard. Many scientists, including </a:t>
            </a:r>
            <a:r>
              <a:rPr u="sng" dirty="0">
                <a:solidFill>
                  <a:srgbClr val="00A8AA"/>
                </a:solidFill>
                <a:uFill>
                  <a:solidFill>
                    <a:srgbClr val="00A8AA"/>
                  </a:solidFill>
                </a:uFill>
                <a:hlinkClick r:id="rId29"/>
              </a:rPr>
              <a:t>anthropologists</a:t>
            </a:r>
            <a:r>
              <a:rPr dirty="0"/>
              <a:t>, use the term to mean humans and their direct and near-direct bipedal ancestors.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dirty="0"/>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Two charts from Reinhard Junker, </a:t>
            </a:r>
            <a:r>
              <a:rPr dirty="0">
                <a:latin typeface="DejaVu Sans Condensed Oblique"/>
                <a:ea typeface="DejaVu Sans Condensed Oblique"/>
                <a:cs typeface="DejaVu Sans Condensed Oblique"/>
                <a:sym typeface="DejaVu Sans Condensed Oblique"/>
              </a:rPr>
              <a:t>Is Man Descended from Adam?</a:t>
            </a:r>
            <a:r>
              <a:rPr dirty="0"/>
              <a:t> (Biblical </a:t>
            </a:r>
            <a:r>
              <a:rPr lang="en-US" dirty="0" err="1"/>
              <a:t>Création</a:t>
            </a:r>
            <a:r>
              <a:rPr lang="en-US" dirty="0"/>
              <a:t> </a:t>
            </a:r>
            <a:r>
              <a:rPr dirty="0"/>
              <a:t> Society, 2000, translated by Steven Robinson), p. 10-11.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 name="Shape 1480"/>
          <p:cNvSpPr>
            <a:spLocks noGrp="1" noRot="1" noChangeAspect="1"/>
          </p:cNvSpPr>
          <p:nvPr>
            <p:ph type="sldImg"/>
          </p:nvPr>
        </p:nvSpPr>
        <p:spPr>
          <a:xfrm>
            <a:off x="381000" y="685800"/>
            <a:ext cx="6096000" cy="3429000"/>
          </a:xfrm>
          <a:prstGeom prst="rect">
            <a:avLst/>
          </a:prstGeom>
        </p:spPr>
        <p:txBody>
          <a:bodyPr/>
          <a:lstStyle/>
          <a:p>
            <a:endParaRPr/>
          </a:p>
        </p:txBody>
      </p:sp>
      <p:sp>
        <p:nvSpPr>
          <p:cNvPr id="1481" name="Shape 148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dirty="0"/>
              <a:t>Peking Man, Java Man, Hobbit Man, Ida, Homo Habilis, </a:t>
            </a:r>
            <a:r>
              <a:rPr sz="2400" dirty="0" err="1"/>
              <a:t>Cro</a:t>
            </a:r>
            <a:r>
              <a:rPr sz="2400" dirty="0"/>
              <a:t> Magnon, Homo naledi, etc.: Fully human, fully </a:t>
            </a:r>
            <a:r>
              <a:rPr lang="en-US" sz="2400" dirty="0"/>
              <a:t>singe</a:t>
            </a:r>
            <a:r>
              <a:rPr sz="2400" dirty="0"/>
              <a:t> or imaginary.</a:t>
            </a:r>
          </a:p>
          <a:p>
            <a:pPr defTabSz="914400">
              <a:buClr>
                <a:srgbClr val="000000"/>
              </a:buClr>
              <a:defRPr sz="1200">
                <a:uFill>
                  <a:solidFill>
                    <a:srgbClr val="000000"/>
                  </a:solidFill>
                </a:uFill>
                <a:latin typeface="Arial"/>
                <a:ea typeface="Arial"/>
                <a:cs typeface="Arial"/>
                <a:sym typeface="Arial"/>
              </a:defRPr>
            </a:pPr>
            <a:r>
              <a:rPr dirty="0"/>
              <a:t>Homo Habilis—some evolutionists think: a mixture of australopithecine and Homo erectus fossils (</a:t>
            </a:r>
            <a:r>
              <a:rPr dirty="0" err="1"/>
              <a:t>i.e</a:t>
            </a:r>
            <a:r>
              <a:rPr dirty="0"/>
              <a:t>, bones from two </a:t>
            </a:r>
            <a:r>
              <a:rPr dirty="0" err="1"/>
              <a:t>taxons</a:t>
            </a:r>
            <a:r>
              <a:rPr dirty="0"/>
              <a:t>).  Others: variant of australopithecines.</a:t>
            </a:r>
          </a:p>
          <a:p>
            <a:pPr defTabSz="914400">
              <a:buClr>
                <a:srgbClr val="000000"/>
              </a:buClr>
              <a:defRPr sz="1200">
                <a:uFill>
                  <a:solidFill>
                    <a:srgbClr val="000000"/>
                  </a:solidFill>
                </a:uFill>
                <a:latin typeface="Arial"/>
                <a:ea typeface="Arial"/>
                <a:cs typeface="Arial"/>
                <a:sym typeface="Arial"/>
              </a:defRPr>
            </a:pPr>
            <a:r>
              <a:rPr dirty="0"/>
              <a:t>Peking man evidence was all lost </a:t>
            </a:r>
            <a:r>
              <a:rPr lang="en-US" dirty="0" err="1"/>
              <a:t>en</a:t>
            </a:r>
            <a:r>
              <a:rPr dirty="0"/>
              <a:t>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rPr dirty="0"/>
              <a:t>Java man, Hobbit man, Ida, etc.</a:t>
            </a:r>
          </a:p>
          <a:p>
            <a:pPr defTabSz="914400">
              <a:buClr>
                <a:srgbClr val="000000"/>
              </a:buClr>
              <a:defRPr sz="2000">
                <a:uFill>
                  <a:solidFill>
                    <a:srgbClr val="000000"/>
                  </a:solidFill>
                </a:uFill>
                <a:latin typeface="Arial"/>
                <a:ea typeface="Arial"/>
                <a:cs typeface="Arial"/>
                <a:sym typeface="Arial"/>
              </a:defRPr>
            </a:pPr>
            <a:r>
              <a:rPr dirty="0"/>
              <a:t>Homo naledi—Dave </a:t>
            </a:r>
            <a:r>
              <a:rPr dirty="0" err="1"/>
              <a:t>Menton</a:t>
            </a:r>
            <a:r>
              <a:rPr dirty="0"/>
              <a:t> and Liz Mitchell conclude: </a:t>
            </a:r>
            <a:r>
              <a:rPr lang="en-US" dirty="0"/>
              <a:t>singe</a:t>
            </a:r>
            <a:endParaRPr dirty="0"/>
          </a:p>
          <a:p>
            <a:pPr defTabSz="914400">
              <a:buClr>
                <a:srgbClr val="000000"/>
              </a:buClr>
              <a:defRPr sz="1200">
                <a:uFill>
                  <a:solidFill>
                    <a:srgbClr val="000000"/>
                  </a:solidFill>
                </a:uFill>
                <a:latin typeface="Arial"/>
                <a:ea typeface="Arial"/>
                <a:cs typeface="Arial"/>
                <a:sym typeface="Arial"/>
              </a:defRPr>
            </a:pPr>
            <a:r>
              <a:rPr dirty="0"/>
              <a:t>	https://answersingenesis.org/blogs/ken-ham/2015/09/10/supposed-human-ancestor-</a:t>
            </a:r>
            <a:r>
              <a:rPr lang="en-US" dirty="0"/>
              <a:t>trouvé</a:t>
            </a:r>
            <a:r>
              <a:rPr dirty="0"/>
              <a:t>/ </a:t>
            </a:r>
          </a:p>
          <a:p>
            <a:pPr defTabSz="914400">
              <a:buClr>
                <a:srgbClr val="000000"/>
              </a:buClr>
              <a:defRPr sz="1200">
                <a:uFill>
                  <a:solidFill>
                    <a:srgbClr val="000000"/>
                  </a:solidFill>
                </a:uFill>
                <a:latin typeface="Arial"/>
                <a:ea typeface="Arial"/>
                <a:cs typeface="Arial"/>
                <a:sym typeface="Arial"/>
              </a:defRPr>
            </a:pPr>
            <a:r>
              <a:rPr dirty="0"/>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rPr dirty="0"/>
              <a:t>	https://answersingenesis.org/blogs/ken-ham/2015/09/14/classify-fossil/ (This one looks at the controversy from the perspective of basic principles.)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xfrm>
            <a:off x="381000" y="685800"/>
            <a:ext cx="6096000" cy="3429000"/>
          </a:xfrm>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dirty="0"/>
              <a:t>Peking Man, Java Man, Hobbit Man, Ida, Homo Habilis, </a:t>
            </a:r>
            <a:r>
              <a:rPr sz="2400" dirty="0" err="1"/>
              <a:t>Cro</a:t>
            </a:r>
            <a:r>
              <a:rPr sz="2400" dirty="0"/>
              <a:t> Magnon, Homo naledi, etc.: Fully human, fully </a:t>
            </a:r>
            <a:r>
              <a:rPr lang="en-US" sz="2400" dirty="0"/>
              <a:t>singe</a:t>
            </a:r>
            <a:r>
              <a:rPr sz="2400" dirty="0"/>
              <a:t> or imaginary.</a:t>
            </a:r>
          </a:p>
          <a:p>
            <a:pPr defTabSz="914400">
              <a:buClr>
                <a:srgbClr val="000000"/>
              </a:buClr>
              <a:defRPr sz="1200">
                <a:uFill>
                  <a:solidFill>
                    <a:srgbClr val="000000"/>
                  </a:solidFill>
                </a:uFill>
                <a:latin typeface="Arial"/>
                <a:ea typeface="Arial"/>
                <a:cs typeface="Arial"/>
                <a:sym typeface="Arial"/>
              </a:defRPr>
            </a:pPr>
            <a:r>
              <a:rPr dirty="0"/>
              <a:t>Homo Habilis—some evolutionists think: a mixture of australopithecine and Homo erectus fossils (</a:t>
            </a:r>
            <a:r>
              <a:rPr dirty="0" err="1"/>
              <a:t>i.e</a:t>
            </a:r>
            <a:r>
              <a:rPr dirty="0"/>
              <a:t>, bones from two </a:t>
            </a:r>
            <a:r>
              <a:rPr dirty="0" err="1"/>
              <a:t>taxons</a:t>
            </a:r>
            <a:r>
              <a:rPr dirty="0"/>
              <a:t>).  Others: variant of australopithecines.</a:t>
            </a:r>
          </a:p>
          <a:p>
            <a:pPr defTabSz="914400">
              <a:buClr>
                <a:srgbClr val="000000"/>
              </a:buClr>
              <a:defRPr sz="1200">
                <a:uFill>
                  <a:solidFill>
                    <a:srgbClr val="000000"/>
                  </a:solidFill>
                </a:uFill>
                <a:latin typeface="Arial"/>
                <a:ea typeface="Arial"/>
                <a:cs typeface="Arial"/>
                <a:sym typeface="Arial"/>
              </a:defRPr>
            </a:pPr>
            <a:r>
              <a:rPr dirty="0"/>
              <a:t>Peking man evidence was all lost </a:t>
            </a:r>
            <a:r>
              <a:rPr lang="en-US" dirty="0" err="1"/>
              <a:t>en</a:t>
            </a:r>
            <a:r>
              <a:rPr dirty="0"/>
              <a:t>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rPr dirty="0"/>
              <a:t>Java man, Hobbit man, Ida, etc.</a:t>
            </a:r>
          </a:p>
          <a:p>
            <a:pPr defTabSz="914400">
              <a:buClr>
                <a:srgbClr val="000000"/>
              </a:buClr>
              <a:defRPr sz="2000">
                <a:uFill>
                  <a:solidFill>
                    <a:srgbClr val="000000"/>
                  </a:solidFill>
                </a:uFill>
                <a:latin typeface="Arial"/>
                <a:ea typeface="Arial"/>
                <a:cs typeface="Arial"/>
                <a:sym typeface="Arial"/>
              </a:defRPr>
            </a:pPr>
            <a:r>
              <a:rPr dirty="0"/>
              <a:t>Homo naledi—Dave </a:t>
            </a:r>
            <a:r>
              <a:rPr dirty="0" err="1"/>
              <a:t>Menton</a:t>
            </a:r>
            <a:r>
              <a:rPr dirty="0"/>
              <a:t> and Liz Mitchell conclude: </a:t>
            </a:r>
            <a:r>
              <a:rPr lang="en-US" dirty="0"/>
              <a:t>singe</a:t>
            </a:r>
            <a:endParaRPr dirty="0"/>
          </a:p>
          <a:p>
            <a:pPr defTabSz="914400">
              <a:buClr>
                <a:srgbClr val="000000"/>
              </a:buClr>
              <a:defRPr sz="1200">
                <a:uFill>
                  <a:solidFill>
                    <a:srgbClr val="000000"/>
                  </a:solidFill>
                </a:uFill>
                <a:latin typeface="Arial"/>
                <a:ea typeface="Arial"/>
                <a:cs typeface="Arial"/>
                <a:sym typeface="Arial"/>
              </a:defRPr>
            </a:pPr>
            <a:r>
              <a:rPr dirty="0"/>
              <a:t>	https://answersingenesis.org/blogs/ken-ham/2015/09/10/supposed-human-ancestor-</a:t>
            </a:r>
            <a:r>
              <a:rPr lang="en-US" dirty="0"/>
              <a:t>trouvé</a:t>
            </a:r>
            <a:r>
              <a:rPr dirty="0"/>
              <a:t>/ </a:t>
            </a:r>
          </a:p>
          <a:p>
            <a:pPr defTabSz="914400">
              <a:buClr>
                <a:srgbClr val="000000"/>
              </a:buClr>
              <a:defRPr sz="1200">
                <a:uFill>
                  <a:solidFill>
                    <a:srgbClr val="000000"/>
                  </a:solidFill>
                </a:uFill>
                <a:latin typeface="Arial"/>
                <a:ea typeface="Arial"/>
                <a:cs typeface="Arial"/>
                <a:sym typeface="Arial"/>
              </a:defRPr>
            </a:pPr>
            <a:r>
              <a:rPr dirty="0"/>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rPr dirty="0"/>
              <a:t>	https://answersingenesis.org/blogs/ken-ham/2015/09/14/classify-fossil/ (This one looks at the controversy from the perspective of basic principles.)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Shape 1529"/>
          <p:cNvSpPr>
            <a:spLocks noGrp="1" noRot="1" noChangeAspect="1"/>
          </p:cNvSpPr>
          <p:nvPr>
            <p:ph type="sldImg"/>
          </p:nvPr>
        </p:nvSpPr>
        <p:spPr>
          <a:xfrm>
            <a:off x="381000" y="685800"/>
            <a:ext cx="6096000" cy="3429000"/>
          </a:xfrm>
          <a:prstGeom prst="rect">
            <a:avLst/>
          </a:prstGeom>
        </p:spPr>
        <p:txBody>
          <a:bodyPr/>
          <a:lstStyle/>
          <a:p>
            <a:endParaRPr/>
          </a:p>
        </p:txBody>
      </p:sp>
      <p:sp>
        <p:nvSpPr>
          <p:cNvPr id="1530" name="Shape 1530"/>
          <p:cNvSpPr>
            <a:spLocks noGrp="1"/>
          </p:cNvSpPr>
          <p:nvPr>
            <p:ph type="body" sz="quarter" idx="1"/>
          </p:nvPr>
        </p:nvSpPr>
        <p:spPr>
          <a:prstGeom prst="rect">
            <a:avLst/>
          </a:prstGeom>
        </p:spPr>
        <p:txBody>
          <a:bodyPr/>
          <a:lstStyle>
            <a:lvl1pPr defTabSz="914400">
              <a:buClr>
                <a:srgbClr val="000000"/>
              </a:buClr>
              <a:defRPr sz="2400">
                <a:uFill>
                  <a:solidFill>
                    <a:srgbClr val="000000"/>
                  </a:solidFill>
                </a:uFill>
                <a:latin typeface="DejaVu Sans Condensed"/>
                <a:ea typeface="DejaVu Sans Condensed"/>
                <a:cs typeface="DejaVu Sans Condensed"/>
                <a:sym typeface="DejaVu Sans Condensed"/>
              </a:defRPr>
            </a:lvl1pPr>
          </a:lstStyle>
          <a:p>
            <a:r>
              <a:rPr dirty="0"/>
              <a:t>Man and woman are the only creatures made </a:t>
            </a:r>
            <a:r>
              <a:rPr lang="en-US" dirty="0" err="1"/>
              <a:t>en</a:t>
            </a:r>
            <a:r>
              <a:rPr dirty="0"/>
              <a:t> the image of God.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noRot="1" noChangeAspect="1"/>
          </p:cNvSpPr>
          <p:nvPr>
            <p:ph type="sldImg"/>
          </p:nvPr>
        </p:nvSpPr>
        <p:spPr>
          <a:xfrm>
            <a:off x="381000" y="685800"/>
            <a:ext cx="6096000" cy="3429000"/>
          </a:xfrm>
          <a:prstGeom prst="rect">
            <a:avLst/>
          </a:prstGeom>
        </p:spPr>
        <p:txBody>
          <a:bodyPr/>
          <a:lstStyle/>
          <a:p>
            <a:endParaRPr/>
          </a:p>
        </p:txBody>
      </p:sp>
      <p:sp>
        <p:nvSpPr>
          <p:cNvPr id="1536" name="Shape 1536"/>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NAS, NIV, NKJV, HCSB: “living being”</a:t>
            </a:r>
          </a:p>
          <a:p>
            <a:pPr defTabSz="457200">
              <a:defRPr sz="2400">
                <a:latin typeface="Arial"/>
                <a:ea typeface="Arial"/>
                <a:cs typeface="Arial"/>
                <a:sym typeface="Arial"/>
              </a:defRPr>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noRot="1" noChangeAspect="1"/>
          </p:cNvSpPr>
          <p:nvPr>
            <p:ph type="sldImg"/>
          </p:nvPr>
        </p:nvSpPr>
        <p:spPr>
          <a:xfrm>
            <a:off x="381000" y="685800"/>
            <a:ext cx="6096000" cy="3429000"/>
          </a:xfrm>
          <a:prstGeom prst="rect">
            <a:avLst/>
          </a:prstGeom>
        </p:spPr>
        <p:txBody>
          <a:bodyPr/>
          <a:lstStyle/>
          <a:p>
            <a:endParaRPr/>
          </a:p>
        </p:txBody>
      </p:sp>
      <p:sp>
        <p:nvSpPr>
          <p:cNvPr id="1542" name="Shape 1542"/>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Hebrew is </a:t>
            </a:r>
            <a:r>
              <a:rPr i="1" dirty="0"/>
              <a:t>nephesh </a:t>
            </a:r>
            <a:r>
              <a:rPr i="1" dirty="0" err="1"/>
              <a:t>chayyah</a:t>
            </a:r>
            <a:endParaRPr i="1" dirty="0"/>
          </a:p>
          <a:p>
            <a:pPr defTabSz="457200">
              <a:defRPr sz="2400">
                <a:latin typeface="Arial"/>
                <a:ea typeface="Arial"/>
                <a:cs typeface="Arial"/>
                <a:sym typeface="Arial"/>
              </a:defRPr>
            </a:pPr>
            <a:r>
              <a:rPr dirty="0"/>
              <a:t>“living creature”: NAS, NKJV, HCSB, ESV</a:t>
            </a:r>
          </a:p>
          <a:p>
            <a:pPr defTabSz="457200">
              <a:defRPr sz="2400">
                <a:latin typeface="Arial"/>
                <a:ea typeface="Arial"/>
                <a:cs typeface="Arial"/>
                <a:sym typeface="Arial"/>
              </a:defRPr>
            </a:pPr>
            <a:r>
              <a:rPr dirty="0"/>
              <a:t>KJV, NIV are the same </a:t>
            </a:r>
            <a:r>
              <a:rPr lang="en-US" dirty="0" err="1"/>
              <a:t>en</a:t>
            </a:r>
            <a:r>
              <a:rPr dirty="0"/>
              <a:t> v. 20, but have “living thing” </a:t>
            </a:r>
            <a:r>
              <a:rPr lang="en-US" dirty="0" err="1"/>
              <a:t>en</a:t>
            </a:r>
            <a:r>
              <a:rPr dirty="0"/>
              <a:t> v. 20.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xfrm>
            <a:off x="381000" y="685800"/>
            <a:ext cx="6096000" cy="3429000"/>
          </a:xfrm>
          <a:prstGeom prst="rect">
            <a:avLst/>
          </a:prstGeom>
        </p:spPr>
        <p:txBody>
          <a:bodyPr/>
          <a:lstStyle/>
          <a:p>
            <a:endParaRPr/>
          </a:p>
        </p:txBody>
      </p:sp>
      <p:sp>
        <p:nvSpPr>
          <p:cNvPr id="1548" name="Shape 1548"/>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Hebrew is </a:t>
            </a:r>
            <a:r>
              <a:rPr i="1" dirty="0"/>
              <a:t>nephesh </a:t>
            </a:r>
            <a:r>
              <a:rPr i="1" dirty="0" err="1"/>
              <a:t>chayyah</a:t>
            </a:r>
            <a:endParaRPr i="1" dirty="0"/>
          </a:p>
          <a:p>
            <a:pPr defTabSz="457200">
              <a:defRPr sz="2400">
                <a:latin typeface="Arial"/>
                <a:ea typeface="Arial"/>
                <a:cs typeface="Arial"/>
                <a:sym typeface="Arial"/>
              </a:defRPr>
            </a:pPr>
            <a:r>
              <a:rPr dirty="0"/>
              <a:t>“living creature”: NAS, NKJV, KJV, NIV, ESV, and HCSB</a:t>
            </a:r>
          </a:p>
          <a:p>
            <a:pPr defTabSz="457200">
              <a:defRPr sz="2400">
                <a:latin typeface="Arial"/>
                <a:ea typeface="Arial"/>
                <a:cs typeface="Arial"/>
                <a:sym typeface="Arial"/>
              </a:defRPr>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Hebrew is </a:t>
            </a:r>
            <a:r>
              <a:rPr i="1" dirty="0"/>
              <a:t>nephesh </a:t>
            </a:r>
            <a:r>
              <a:rPr i="1" dirty="0" err="1"/>
              <a:t>chayyah</a:t>
            </a:r>
            <a:endParaRPr i="1" dirty="0"/>
          </a:p>
          <a:p>
            <a:pPr defTabSz="457200">
              <a:defRPr sz="2400">
                <a:latin typeface="Arial"/>
                <a:ea typeface="Arial"/>
                <a:cs typeface="Arial"/>
                <a:sym typeface="Arial"/>
              </a:defRPr>
            </a:pPr>
            <a:r>
              <a:rPr dirty="0"/>
              <a:t>“living creature”: NAS, NKJV, KJV, NIV, ESV, and HCSB</a:t>
            </a:r>
          </a:p>
          <a:p>
            <a:pPr defTabSz="457200">
              <a:defRPr sz="2400">
                <a:latin typeface="Arial"/>
                <a:ea typeface="Arial"/>
                <a:cs typeface="Arial"/>
                <a:sym typeface="Arial"/>
              </a:defRPr>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 name="Shape 1559"/>
          <p:cNvSpPr>
            <a:spLocks noGrp="1" noRot="1" noChangeAspect="1"/>
          </p:cNvSpPr>
          <p:nvPr>
            <p:ph type="sldImg"/>
          </p:nvPr>
        </p:nvSpPr>
        <p:spPr>
          <a:xfrm>
            <a:off x="381000" y="685800"/>
            <a:ext cx="6096000" cy="3429000"/>
          </a:xfrm>
          <a:prstGeom prst="rect">
            <a:avLst/>
          </a:prstGeom>
        </p:spPr>
        <p:txBody>
          <a:bodyPr/>
          <a:lstStyle/>
          <a:p>
            <a:endParaRPr/>
          </a:p>
        </p:txBody>
      </p:sp>
      <p:sp>
        <p:nvSpPr>
          <p:cNvPr id="1560" name="Shape 1560"/>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rPr dirty="0"/>
              <a:t>Hebrew is </a:t>
            </a:r>
            <a:r>
              <a:rPr i="1" dirty="0"/>
              <a:t>nephesh </a:t>
            </a:r>
            <a:r>
              <a:rPr i="1" dirty="0" err="1"/>
              <a:t>chayyah</a:t>
            </a:r>
            <a:endParaRPr i="1" dirty="0"/>
          </a:p>
          <a:p>
            <a:pPr defTabSz="457200">
              <a:defRPr sz="2400">
                <a:latin typeface="Arial"/>
                <a:ea typeface="Arial"/>
                <a:cs typeface="Arial"/>
                <a:sym typeface="Arial"/>
              </a:defRPr>
            </a:pPr>
            <a:r>
              <a:rPr dirty="0"/>
              <a:t>“living creature”: NAS, NKJV, KJV, NIV, ESV, and HCSB</a:t>
            </a:r>
          </a:p>
          <a:p>
            <a:pPr defTabSz="457200">
              <a:defRPr sz="2400">
                <a:latin typeface="Arial"/>
                <a:ea typeface="Arial"/>
                <a:cs typeface="Arial"/>
                <a:sym typeface="Arial"/>
              </a:defRPr>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638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xfrm>
            <a:off x="381000" y="685800"/>
            <a:ext cx="6096000" cy="3429000"/>
          </a:xfrm>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rPr dirty="0"/>
              <a:t>I’ve got news for your folks, when you die you are </a:t>
            </a:r>
            <a:r>
              <a:t>not going </a:t>
            </a:r>
            <a:r>
              <a:rPr dirty="0"/>
              <a:t>to become some </a:t>
            </a:r>
            <a:r>
              <a:t>sub-human living </a:t>
            </a:r>
            <a:r>
              <a:rPr dirty="0"/>
              <a:t>creature.  You are </a:t>
            </a:r>
            <a:r>
              <a:t>literally going </a:t>
            </a:r>
            <a:r>
              <a:rPr dirty="0"/>
              <a:t>to become dust.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a:spLocks noGrp="1" noRot="1" noChangeAspect="1"/>
          </p:cNvSpPr>
          <p:nvPr>
            <p:ph type="sldImg"/>
          </p:nvPr>
        </p:nvSpPr>
        <p:spPr>
          <a:xfrm>
            <a:off x="381000" y="685800"/>
            <a:ext cx="6096000" cy="3429000"/>
          </a:xfrm>
          <a:prstGeom prst="rect">
            <a:avLst/>
          </a:prstGeom>
        </p:spPr>
        <p:txBody>
          <a:bodyPr/>
          <a:lstStyle/>
          <a:p>
            <a:endParaRPr/>
          </a:p>
        </p:txBody>
      </p:sp>
      <p:sp>
        <p:nvSpPr>
          <p:cNvPr id="1092" name="Shape 1092"/>
          <p:cNvSpPr>
            <a:spLocks noGrp="1"/>
          </p:cNvSpPr>
          <p:nvPr>
            <p:ph type="body" sz="quarter" idx="1"/>
          </p:nvPr>
        </p:nvSpPr>
        <p:spPr>
          <a:prstGeom prst="rect">
            <a:avLst/>
          </a:prstGeom>
        </p:spPr>
        <p:txBody>
          <a:bodyPr/>
          <a:lstStyle/>
          <a:p>
            <a:pPr defTabSz="914400">
              <a:buClr>
                <a:srgbClr val="FF2600"/>
              </a:buClr>
              <a:defRPr sz="1200">
                <a:uFill>
                  <a:solidFill>
                    <a:srgbClr val="000000"/>
                  </a:solidFill>
                </a:uFill>
                <a:latin typeface="DejaVu Sans Condensed"/>
                <a:ea typeface="DejaVu Sans Condensed"/>
                <a:cs typeface="DejaVu Sans Condensed"/>
                <a:sym typeface="DejaVu Sans Condensed"/>
              </a:defRPr>
            </a:pPr>
            <a:r>
              <a:rPr b="1" dirty="0">
                <a:solidFill>
                  <a:srgbClr val="FF2600"/>
                </a:solidFill>
                <a:uFill>
                  <a:solidFill>
                    <a:srgbClr val="FF2600"/>
                  </a:solidFill>
                </a:uFill>
              </a:rPr>
              <a:t>As we look at what the evolutionists say and what the Bible says, we will see that the scientific evidence fits with the Bible but it does not at all confirm the evolutionist story.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Chart adapted </a:t>
            </a:r>
            <a:r>
              <a:t>from Reinhard </a:t>
            </a:r>
            <a:r>
              <a:rPr dirty="0"/>
              <a:t>Junker, </a:t>
            </a:r>
            <a:r>
              <a:rPr dirty="0">
                <a:latin typeface="DejaVu Sans Condensed Oblique"/>
                <a:ea typeface="DejaVu Sans Condensed Oblique"/>
                <a:cs typeface="DejaVu Sans Condensed Oblique"/>
                <a:sym typeface="DejaVu Sans Condensed Oblique"/>
              </a:rPr>
              <a:t>Is Man Descended from Adam?</a:t>
            </a:r>
            <a:r>
              <a:rPr dirty="0"/>
              <a:t> (Biblical </a:t>
            </a:r>
            <a:r>
              <a:rPr lang="en-US" dirty="0" err="1"/>
              <a:t>Création</a:t>
            </a:r>
            <a:r>
              <a:rPr lang="en-US" dirty="0"/>
              <a:t> </a:t>
            </a:r>
            <a:r>
              <a:rPr dirty="0"/>
              <a:t> Society, 2000, translated by </a:t>
            </a:r>
            <a:r>
              <a:t>Steven Robinson</a:t>
            </a:r>
            <a:r>
              <a:rPr dirty="0"/>
              <a:t>), p. 6.</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Shape 1602"/>
          <p:cNvSpPr>
            <a:spLocks noGrp="1" noRot="1" noChangeAspect="1"/>
          </p:cNvSpPr>
          <p:nvPr>
            <p:ph type="sldImg"/>
          </p:nvPr>
        </p:nvSpPr>
        <p:spPr>
          <a:xfrm>
            <a:off x="381000" y="685800"/>
            <a:ext cx="6096000" cy="3429000"/>
          </a:xfrm>
          <a:prstGeom prst="rect">
            <a:avLst/>
          </a:prstGeom>
        </p:spPr>
        <p:txBody>
          <a:bodyPr/>
          <a:lstStyle/>
          <a:p>
            <a:endParaRPr/>
          </a:p>
        </p:txBody>
      </p:sp>
      <p:sp>
        <p:nvSpPr>
          <p:cNvPr id="1603" name="Shape 1603"/>
          <p:cNvSpPr>
            <a:spLocks noGrp="1"/>
          </p:cNvSpPr>
          <p:nvPr>
            <p:ph type="body" sz="quarter" idx="1"/>
          </p:nvPr>
        </p:nvSpPr>
        <p:spPr>
          <a:prstGeom prst="rect">
            <a:avLst/>
          </a:prstGeom>
        </p:spPr>
        <p:txBody>
          <a:bodyPr/>
          <a:lstStyle>
            <a:lvl1pPr defTabSz="914400">
              <a:buClr>
                <a:srgbClr val="000000"/>
              </a:buClr>
              <a:defRPr sz="2400">
                <a:uFill>
                  <a:solidFill>
                    <a:srgbClr val="000000"/>
                  </a:solidFill>
                </a:uFill>
                <a:latin typeface="DejaVu Sans Condensed"/>
                <a:ea typeface="DejaVu Sans Condensed"/>
                <a:cs typeface="DejaVu Sans Condensed"/>
                <a:sym typeface="DejaVu Sans Condensed"/>
              </a:defRPr>
            </a:lvl1pPr>
          </a:lstStyle>
          <a:p>
            <a:r>
              <a:t>NASB</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Shape 161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1" name="Shape 1611"/>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rPr dirty="0"/>
              <a:t>The Bible only speaks of the first heaven and earth and the new ones.  The gap theory would mean that there was a first, second and new—so three heavens and </a:t>
            </a:r>
            <a:r>
              <a:t>earths instead </a:t>
            </a:r>
            <a:r>
              <a:rPr dirty="0"/>
              <a:t>of only two.</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Shape 1619"/>
          <p:cNvSpPr>
            <a:spLocks noGrp="1" noRot="1" noChangeAspect="1"/>
          </p:cNvSpPr>
          <p:nvPr>
            <p:ph type="sldImg"/>
          </p:nvPr>
        </p:nvSpPr>
        <p:spPr>
          <a:xfrm>
            <a:off x="381000" y="685800"/>
            <a:ext cx="6096000" cy="3429000"/>
          </a:xfrm>
          <a:prstGeom prst="rect">
            <a:avLst/>
          </a:prstGeom>
        </p:spPr>
        <p:txBody>
          <a:bodyPr/>
          <a:lstStyle/>
          <a:p>
            <a:endParaRPr/>
          </a:p>
        </p:txBody>
      </p:sp>
      <p:sp>
        <p:nvSpPr>
          <p:cNvPr id="1620" name="Shape 1620"/>
          <p:cNvSpPr>
            <a:spLocks noGrp="1"/>
          </p:cNvSpPr>
          <p:nvPr>
            <p:ph type="body" sz="quarter" idx="1"/>
          </p:nvPr>
        </p:nvSpPr>
        <p:spPr>
          <a:prstGeom prst="rect">
            <a:avLst/>
          </a:prstGeom>
        </p:spPr>
        <p:txBody>
          <a:bodyPr/>
          <a:lstStyle>
            <a:lvl1pPr defTabSz="914400">
              <a:buClr>
                <a:srgbClr val="000000"/>
              </a:buClr>
              <a:defRPr sz="3200">
                <a:uFill>
                  <a:solidFill>
                    <a:srgbClr val="000000"/>
                  </a:solidFill>
                </a:uFill>
                <a:latin typeface="DejaVu Sans Condensed"/>
                <a:ea typeface="DejaVu Sans Condensed"/>
                <a:cs typeface="DejaVu Sans Condensed"/>
                <a:sym typeface="DejaVu Sans Condensed"/>
              </a:defRPr>
            </a:lvl1pPr>
          </a:lstStyle>
          <a:p>
            <a:r>
              <a:t>NASB</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 name="Shape 16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61" name="Shape 1661"/>
          <p:cNvSpPr>
            <a:spLocks noGrp="1"/>
          </p:cNvSpPr>
          <p:nvPr>
            <p:ph type="body" sz="quarter" idx="1"/>
          </p:nvPr>
        </p:nvSpPr>
        <p:spPr>
          <a:prstGeom prst="rect">
            <a:avLst/>
          </a:prstGeom>
        </p:spPr>
        <p:txBody>
          <a:bodyPr/>
          <a:lstStyle/>
          <a:p>
            <a:pPr>
              <a:defRPr sz="2100">
                <a:latin typeface="Avenir Book"/>
                <a:ea typeface="Avenir Book"/>
                <a:cs typeface="Avenir Book"/>
                <a:sym typeface="Avenir Book"/>
              </a:defRPr>
            </a:pPr>
            <a:r>
              <a:rPr dirty="0"/>
              <a:t>God judged Noah’s descendants for not filling the earth. And at the Tower of Babel He confused their language such that there were now many languages</a:t>
            </a:r>
          </a:p>
          <a:p>
            <a:pPr>
              <a:defRPr sz="2100">
                <a:latin typeface="Avenir Book"/>
                <a:ea typeface="Avenir Book"/>
                <a:cs typeface="Avenir Book"/>
                <a:sym typeface="Avenir Book"/>
              </a:defRPr>
            </a:pPr>
            <a:r>
              <a:rPr dirty="0"/>
              <a:t> </a:t>
            </a:r>
          </a:p>
          <a:p>
            <a:pPr>
              <a:defRPr sz="2100">
                <a:latin typeface="Avenir Book"/>
                <a:ea typeface="Avenir Book"/>
                <a:cs typeface="Avenir Book"/>
                <a:sym typeface="Avenir Book"/>
              </a:defRPr>
            </a:pPr>
            <a:r>
              <a:rPr dirty="0"/>
              <a:t>They migrated out and filled the earth and different people groups formed but they took with them the history that had been passed down to them about the ark and the flood which is why there are flood legends </a:t>
            </a:r>
            <a:r>
              <a:rPr lang="en-US" dirty="0" err="1"/>
              <a:t>en</a:t>
            </a:r>
            <a:r>
              <a:rPr dirty="0"/>
              <a:t> nearly every culture on the earth. </a:t>
            </a:r>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endParaRPr dirty="0"/>
          </a:p>
          <a:p>
            <a:pPr>
              <a:defRPr sz="1400">
                <a:latin typeface="Avenir Book"/>
                <a:ea typeface="Avenir Book"/>
                <a:cs typeface="Avenir Book"/>
                <a:sym typeface="Avenir Book"/>
              </a:defRPr>
            </a:pPr>
            <a:r>
              <a:rPr dirty="0"/>
              <a:t>The reason we see </a:t>
            </a:r>
            <a:r>
              <a:rPr dirty="0" err="1">
                <a:latin typeface="Avenir Heavy"/>
                <a:ea typeface="Avenir Heavy"/>
                <a:cs typeface="Avenir Heavy"/>
                <a:sym typeface="Avenir Heavy"/>
              </a:rPr>
              <a:t>disting</a:t>
            </a:r>
            <a:r>
              <a:rPr dirty="0">
                <a:latin typeface="Avenir Heavy"/>
                <a:ea typeface="Avenir Heavy"/>
                <a:cs typeface="Avenir Heavy"/>
                <a:sym typeface="Avenir Heavy"/>
              </a:rPr>
              <a:t>. char.</a:t>
            </a:r>
            <a:r>
              <a:rPr dirty="0"/>
              <a:t> among diff. people groups is that </a:t>
            </a:r>
            <a:r>
              <a:rPr dirty="0">
                <a:latin typeface="Avenir Heavy"/>
                <a:ea typeface="Avenir Heavy"/>
                <a:cs typeface="Avenir Heavy"/>
                <a:sym typeface="Avenir Heavy"/>
              </a:rPr>
              <a:t>at the Tow. of Bab.</a:t>
            </a:r>
            <a:r>
              <a:rPr dirty="0"/>
              <a:t>, God gave the</a:t>
            </a:r>
          </a:p>
          <a:p>
            <a:pPr>
              <a:defRPr sz="1400">
                <a:latin typeface="Avenir Book"/>
                <a:ea typeface="Avenir Book"/>
                <a:cs typeface="Avenir Book"/>
                <a:sym typeface="Avenir Book"/>
              </a:defRPr>
            </a:pPr>
            <a:r>
              <a:rPr dirty="0"/>
              <a:t> diff. people groups diff. </a:t>
            </a:r>
            <a:r>
              <a:rPr dirty="0" err="1"/>
              <a:t>lang.s</a:t>
            </a:r>
            <a:r>
              <a:rPr dirty="0"/>
              <a:t> &amp; split them up, thus </a:t>
            </a:r>
            <a:r>
              <a:rPr dirty="0">
                <a:latin typeface="Avenir Heavy"/>
                <a:ea typeface="Avenir Heavy"/>
                <a:cs typeface="Avenir Heavy"/>
                <a:sym typeface="Avenir Heavy"/>
              </a:rPr>
              <a:t>splitting </a:t>
            </a:r>
            <a:r>
              <a:rPr dirty="0"/>
              <a:t>the</a:t>
            </a:r>
            <a:r>
              <a:rPr dirty="0">
                <a:latin typeface="Avenir Heavy"/>
                <a:ea typeface="Avenir Heavy"/>
                <a:cs typeface="Avenir Heavy"/>
                <a:sym typeface="Avenir Heavy"/>
              </a:rPr>
              <a:t> human gene pool  </a:t>
            </a:r>
          </a:p>
          <a:p>
            <a:pPr>
              <a:defRPr sz="1400">
                <a:latin typeface="Avenir Book"/>
                <a:ea typeface="Avenir Book"/>
                <a:cs typeface="Avenir Book"/>
                <a:sym typeface="Avenir Book"/>
              </a:defRPr>
            </a:pPr>
            <a:r>
              <a:rPr dirty="0">
                <a:latin typeface="Avenir Heavy"/>
                <a:ea typeface="Avenir Heavy"/>
                <a:cs typeface="Avenir Heavy"/>
                <a:sym typeface="Avenir Heavy"/>
              </a:rPr>
              <a:t>    Really easy to understand biologically.</a:t>
            </a:r>
          </a:p>
          <a:p>
            <a:pPr>
              <a:defRPr sz="700">
                <a:latin typeface="Avenir Book"/>
                <a:ea typeface="Avenir Book"/>
                <a:cs typeface="Avenir Book"/>
                <a:sym typeface="Avenir Book"/>
              </a:defRPr>
            </a:pPr>
            <a:endParaRPr dirty="0">
              <a:latin typeface="Avenir Heavy"/>
              <a:ea typeface="Avenir Heavy"/>
              <a:cs typeface="Avenir Heavy"/>
              <a:sym typeface="Avenir Heavy"/>
            </a:endParaRPr>
          </a:p>
          <a:p>
            <a:pPr>
              <a:defRPr sz="1400">
                <a:latin typeface="Avenir Book"/>
                <a:ea typeface="Avenir Book"/>
                <a:cs typeface="Avenir Book"/>
                <a:sym typeface="Avenir Book"/>
              </a:defRPr>
            </a:pPr>
            <a:r>
              <a:rPr dirty="0"/>
              <a:t>Heard a story of a man who when he was filling out his census form &amp; it asked him “what race </a:t>
            </a:r>
          </a:p>
          <a:p>
            <a:pPr>
              <a:defRPr sz="1400">
                <a:latin typeface="Avenir Book"/>
                <a:ea typeface="Avenir Book"/>
                <a:cs typeface="Avenir Book"/>
                <a:sym typeface="Avenir Book"/>
              </a:defRPr>
            </a:pPr>
            <a:r>
              <a:rPr dirty="0"/>
              <a:t>    are you” he wrote down “Adam’s”!</a:t>
            </a:r>
          </a:p>
          <a:p>
            <a:pPr>
              <a:defRPr sz="1400">
                <a:latin typeface="Avenir Book"/>
                <a:ea typeface="Avenir Book"/>
                <a:cs typeface="Avenir Book"/>
                <a:sym typeface="Avenir Book"/>
              </a:defRPr>
            </a:pPr>
            <a:endParaRPr dirty="0"/>
          </a:p>
          <a:p>
            <a:pPr>
              <a:defRPr sz="1200">
                <a:latin typeface="Arial"/>
                <a:ea typeface="Arial"/>
                <a:cs typeface="Arial"/>
                <a:sym typeface="Arial"/>
              </a:defRPr>
            </a:pPr>
            <a:endParaRPr dirty="0"/>
          </a:p>
          <a:p>
            <a:pPr>
              <a:defRPr sz="1200">
                <a:latin typeface="Arial"/>
                <a:ea typeface="Arial"/>
                <a:cs typeface="Arial"/>
                <a:sym typeface="Arial"/>
              </a:defRPr>
            </a:pPr>
            <a:r>
              <a:rPr dirty="0"/>
              <a:t>Gen. 11:8-9</a:t>
            </a:r>
          </a:p>
          <a:p>
            <a:pPr>
              <a:defRPr sz="1200">
                <a:latin typeface="Arial"/>
                <a:ea typeface="Arial"/>
                <a:cs typeface="Arial"/>
                <a:sym typeface="Arial"/>
              </a:defRPr>
            </a:pPr>
            <a:r>
              <a:rPr dirty="0"/>
              <a:t>So the LORD scattered them from there over all the earth, and they stopped building the city. 9 That is why it was called Babel—because there the LORD confused the language of the whole world.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Shape 16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67" name="Shape 1667"/>
          <p:cNvSpPr>
            <a:spLocks noGrp="1"/>
          </p:cNvSpPr>
          <p:nvPr>
            <p:ph type="body" sz="quarter" idx="1"/>
          </p:nvPr>
        </p:nvSpPr>
        <p:spPr>
          <a:prstGeom prst="rect">
            <a:avLst/>
          </a:prstGeom>
        </p:spPr>
        <p:txBody>
          <a:bodyPr/>
          <a:lstStyle/>
          <a:p>
            <a:pPr>
              <a:defRPr sz="2000"/>
            </a:pPr>
            <a:r>
              <a:rPr dirty="0"/>
              <a:t>Experts </a:t>
            </a:r>
            <a:r>
              <a:rPr lang="en-US" dirty="0" err="1"/>
              <a:t>en</a:t>
            </a:r>
            <a:r>
              <a:rPr dirty="0"/>
              <a:t> the Human Genome Project agreed there is only one human race.</a:t>
            </a:r>
          </a:p>
          <a:p>
            <a:pPr>
              <a:defRPr sz="2000"/>
            </a:pPr>
            <a:r>
              <a:rPr u="sng" dirty="0">
                <a:hlinkClick r:id="rId3"/>
              </a:rPr>
              <a:t>http://en.wikipedia.org/wiki/Human_Genome_Project</a:t>
            </a:r>
          </a:p>
          <a:p>
            <a:pPr defTabSz="457200">
              <a:spcBef>
                <a:spcPts val="700"/>
              </a:spcBef>
              <a:defRPr sz="1400">
                <a:solidFill>
                  <a:srgbClr val="252525"/>
                </a:solidFill>
                <a:latin typeface="Helvetica"/>
                <a:ea typeface="Helvetica"/>
                <a:cs typeface="Helvetica"/>
                <a:sym typeface="Helvetica"/>
              </a:defRPr>
            </a:pPr>
            <a:r>
              <a:rPr dirty="0"/>
              <a:t>The </a:t>
            </a:r>
            <a:r>
              <a:rPr b="1" dirty="0"/>
              <a:t>Human Genome Project</a:t>
            </a:r>
            <a:r>
              <a:rPr dirty="0"/>
              <a:t> (</a:t>
            </a:r>
            <a:r>
              <a:rPr b="1" dirty="0"/>
              <a:t>HGP</a:t>
            </a:r>
            <a:r>
              <a:rPr dirty="0"/>
              <a:t>) is an international </a:t>
            </a:r>
            <a:r>
              <a:rPr u="sng" dirty="0">
                <a:solidFill>
                  <a:srgbClr val="0645AD"/>
                </a:solidFill>
                <a:hlinkClick r:id="rId4"/>
              </a:rPr>
              <a:t>scientific research</a:t>
            </a:r>
            <a:r>
              <a:rPr dirty="0"/>
              <a:t> project with the goal of determining the sequence of chemical </a:t>
            </a:r>
            <a:r>
              <a:rPr u="sng" dirty="0">
                <a:solidFill>
                  <a:srgbClr val="0645AD"/>
                </a:solidFill>
                <a:hlinkClick r:id="rId5"/>
              </a:rPr>
              <a:t>base pairs</a:t>
            </a:r>
            <a:r>
              <a:rPr dirty="0"/>
              <a:t> which make up human </a:t>
            </a:r>
            <a:r>
              <a:rPr u="sng" dirty="0">
                <a:solidFill>
                  <a:srgbClr val="0645AD"/>
                </a:solidFill>
                <a:hlinkClick r:id="rId6"/>
              </a:rPr>
              <a:t>DNA</a:t>
            </a:r>
            <a:r>
              <a:rPr dirty="0"/>
              <a:t>, and of identifying and mapping all of the </a:t>
            </a:r>
            <a:r>
              <a:rPr u="sng" dirty="0">
                <a:solidFill>
                  <a:srgbClr val="0645AD"/>
                </a:solidFill>
                <a:hlinkClick r:id="rId7"/>
              </a:rPr>
              <a:t>genes</a:t>
            </a:r>
            <a:r>
              <a:rPr dirty="0"/>
              <a:t> of the </a:t>
            </a:r>
            <a:r>
              <a:rPr u="sng" dirty="0">
                <a:solidFill>
                  <a:srgbClr val="0645AD"/>
                </a:solidFill>
                <a:hlinkClick r:id="rId8"/>
              </a:rPr>
              <a:t>human genome</a:t>
            </a:r>
            <a:r>
              <a:rPr dirty="0"/>
              <a:t> from both a physical and functional standpoint.</a:t>
            </a:r>
            <a:r>
              <a:rPr sz="1200" dirty="0">
                <a:solidFill>
                  <a:srgbClr val="0645AD"/>
                </a:solidFill>
              </a:rPr>
              <a:t>[1]</a:t>
            </a:r>
            <a:r>
              <a:rPr dirty="0"/>
              <a:t> It remains the world's largest collaborative biological project.</a:t>
            </a:r>
            <a:r>
              <a:rPr sz="1200" dirty="0">
                <a:solidFill>
                  <a:srgbClr val="0645AD"/>
                </a:solidFill>
              </a:rPr>
              <a:t>[2]</a:t>
            </a:r>
            <a:r>
              <a:rPr dirty="0"/>
              <a:t> The project was proposed and funded by the US government ; planning started </a:t>
            </a:r>
            <a:r>
              <a:rPr lang="en-US" dirty="0" err="1"/>
              <a:t>en</a:t>
            </a:r>
            <a:r>
              <a:rPr dirty="0"/>
              <a:t> 1984, the project got underway </a:t>
            </a:r>
            <a:r>
              <a:rPr lang="en-US" dirty="0" err="1"/>
              <a:t>en</a:t>
            </a:r>
            <a:r>
              <a:rPr dirty="0"/>
              <a:t> 1990, and was declared complete </a:t>
            </a:r>
            <a:r>
              <a:rPr lang="en-US" dirty="0" err="1"/>
              <a:t>en</a:t>
            </a:r>
            <a:r>
              <a:rPr dirty="0"/>
              <a:t> 2003. A parallel project was conducted outside of government by the </a:t>
            </a:r>
            <a:r>
              <a:rPr u="sng" dirty="0">
                <a:solidFill>
                  <a:srgbClr val="0645AD"/>
                </a:solidFill>
                <a:hlinkClick r:id="rId9"/>
              </a:rPr>
              <a:t>Celera Corporation</a:t>
            </a:r>
            <a:r>
              <a:rPr dirty="0"/>
              <a:t>, or Celera Genomics, which was formally launched </a:t>
            </a:r>
            <a:r>
              <a:rPr lang="en-US" dirty="0" err="1"/>
              <a:t>en</a:t>
            </a:r>
            <a:r>
              <a:rPr dirty="0"/>
              <a:t> 1998. Most of the government-sponsored sequencing was performed </a:t>
            </a:r>
            <a:r>
              <a:rPr lang="en-US" dirty="0" err="1"/>
              <a:t>en</a:t>
            </a:r>
            <a:r>
              <a:rPr dirty="0"/>
              <a:t> </a:t>
            </a:r>
            <a:r>
              <a:rPr u="sng" dirty="0">
                <a:solidFill>
                  <a:srgbClr val="0645AD"/>
                </a:solidFill>
                <a:hlinkClick r:id="rId10"/>
              </a:rPr>
              <a:t>universities</a:t>
            </a:r>
            <a:r>
              <a:rPr dirty="0"/>
              <a:t> and research </a:t>
            </a:r>
            <a:r>
              <a:rPr dirty="0" err="1"/>
              <a:t>centres</a:t>
            </a:r>
            <a:r>
              <a:rPr dirty="0"/>
              <a:t> </a:t>
            </a:r>
            <a:r>
              <a:rPr lang="en-US" dirty="0" err="1"/>
              <a:t>en</a:t>
            </a:r>
            <a:r>
              <a:rPr dirty="0"/>
              <a:t> China, France, Germany, Japan, Spain, the United Kingdom, and the United States.</a:t>
            </a:r>
            <a:r>
              <a:rPr sz="1200" dirty="0">
                <a:solidFill>
                  <a:srgbClr val="0645AD"/>
                </a:solidFill>
              </a:rPr>
              <a:t>[3]</a:t>
            </a:r>
          </a:p>
          <a:p>
            <a:pPr defTabSz="457200">
              <a:spcBef>
                <a:spcPts val="700"/>
              </a:spcBef>
              <a:defRPr sz="1400">
                <a:solidFill>
                  <a:srgbClr val="252525"/>
                </a:solidFill>
                <a:latin typeface="Helvetica"/>
                <a:ea typeface="Helvetica"/>
                <a:cs typeface="Helvetica"/>
                <a:sym typeface="Helvetica"/>
              </a:defRPr>
            </a:pPr>
            <a:r>
              <a:rPr dirty="0"/>
              <a:t>The Human Genome Project originally aimed to map the </a:t>
            </a:r>
            <a:r>
              <a:rPr u="sng" dirty="0">
                <a:solidFill>
                  <a:srgbClr val="0645AD"/>
                </a:solidFill>
                <a:hlinkClick r:id="rId11"/>
              </a:rPr>
              <a:t>nucleotides</a:t>
            </a:r>
            <a:r>
              <a:rPr dirty="0"/>
              <a:t> contained </a:t>
            </a:r>
            <a:r>
              <a:rPr lang="en-US" dirty="0" err="1"/>
              <a:t>en</a:t>
            </a:r>
            <a:r>
              <a:rPr dirty="0"/>
              <a:t> a human </a:t>
            </a:r>
            <a:r>
              <a:rPr u="sng" dirty="0">
                <a:solidFill>
                  <a:srgbClr val="0645AD"/>
                </a:solidFill>
                <a:hlinkClick r:id="rId12"/>
              </a:rPr>
              <a:t>haploid</a:t>
            </a:r>
            <a:r>
              <a:rPr dirty="0"/>
              <a:t> </a:t>
            </a:r>
            <a:r>
              <a:rPr u="sng" dirty="0">
                <a:solidFill>
                  <a:srgbClr val="0645AD"/>
                </a:solidFill>
                <a:hlinkClick r:id="rId13"/>
              </a:rPr>
              <a:t>reference genome</a:t>
            </a:r>
            <a:r>
              <a:rPr dirty="0"/>
              <a:t> (more than three billion). The "genome" of any given individual is unique; mapping "the human genome" involves sequencing multiple variations of each gene.</a:t>
            </a:r>
            <a:r>
              <a:rPr sz="1200" dirty="0">
                <a:solidFill>
                  <a:srgbClr val="0645AD"/>
                </a:solidFill>
              </a:rPr>
              <a:t>[4]</a:t>
            </a:r>
            <a:r>
              <a:rPr dirty="0"/>
              <a:t> The project did not study the entire DNA </a:t>
            </a:r>
            <a:r>
              <a:rPr lang="en-US" dirty="0"/>
              <a:t>trouvé</a:t>
            </a:r>
            <a:r>
              <a:rPr dirty="0"/>
              <a:t> </a:t>
            </a:r>
            <a:r>
              <a:rPr lang="en-US" dirty="0" err="1"/>
              <a:t>en</a:t>
            </a:r>
            <a:r>
              <a:rPr dirty="0"/>
              <a:t> </a:t>
            </a:r>
            <a:r>
              <a:rPr u="sng" dirty="0">
                <a:solidFill>
                  <a:srgbClr val="0645AD"/>
                </a:solidFill>
                <a:hlinkClick r:id="rId14"/>
              </a:rPr>
              <a:t>human cells</a:t>
            </a:r>
            <a:r>
              <a:rPr dirty="0"/>
              <a:t>; some </a:t>
            </a:r>
            <a:r>
              <a:rPr u="sng" dirty="0">
                <a:solidFill>
                  <a:srgbClr val="0645AD"/>
                </a:solidFill>
                <a:hlinkClick r:id="rId15"/>
              </a:rPr>
              <a:t>heterochromatic</a:t>
            </a:r>
            <a:r>
              <a:rPr dirty="0"/>
              <a:t> areas (about 8% of the total genome) remain </a:t>
            </a:r>
            <a:r>
              <a:rPr dirty="0" err="1"/>
              <a:t>unsequenced</a:t>
            </a:r>
            <a:r>
              <a:rPr dirty="0"/>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noRot="1" noChangeAspect="1"/>
          </p:cNvSpPr>
          <p:nvPr>
            <p:ph type="sldImg"/>
          </p:nvPr>
        </p:nvSpPr>
        <p:spPr>
          <a:xfrm>
            <a:off x="381000" y="685800"/>
            <a:ext cx="6096000" cy="3429000"/>
          </a:xfrm>
          <a:prstGeom prst="rect">
            <a:avLst/>
          </a:prstGeom>
        </p:spPr>
        <p:txBody>
          <a:bodyPr/>
          <a:lstStyle/>
          <a:p>
            <a:endParaRPr/>
          </a:p>
        </p:txBody>
      </p:sp>
      <p:sp>
        <p:nvSpPr>
          <p:cNvPr id="1712" name="Shape 1712"/>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a:ea typeface="DejaVu Sans"/>
                <a:cs typeface="DejaVu Sans"/>
                <a:sym typeface="DejaVu Sans"/>
              </a:defRPr>
            </a:pPr>
            <a:r>
              <a:rPr dirty="0"/>
              <a:t>Top chart: Kenneth F. Weaver “The Search for our Ancestors,” </a:t>
            </a:r>
            <a:r>
              <a:rPr dirty="0">
                <a:latin typeface="DejaVu Sans Oblique"/>
                <a:ea typeface="DejaVu Sans Oblique"/>
                <a:cs typeface="DejaVu Sans Oblique"/>
                <a:sym typeface="DejaVu Sans Oblique"/>
              </a:rPr>
              <a:t>National Geographic </a:t>
            </a:r>
            <a:r>
              <a:rPr dirty="0"/>
              <a:t>(Nov. 1985), pp. 574-577.  Notice the feet, hands, arm length, subtly racist skin color.</a:t>
            </a:r>
          </a:p>
          <a:p>
            <a:pPr defTabSz="914400">
              <a:buClr>
                <a:srgbClr val="000000"/>
              </a:buClr>
              <a:defRPr sz="1200">
                <a:uFill>
                  <a:solidFill>
                    <a:srgbClr val="000000"/>
                  </a:solidFill>
                </a:uFill>
                <a:latin typeface="DejaVu Sans"/>
                <a:ea typeface="DejaVu Sans"/>
                <a:cs typeface="DejaVu Sans"/>
                <a:sym typeface="DejaVu Sans"/>
              </a:defRPr>
            </a:pPr>
            <a:r>
              <a:rPr dirty="0"/>
              <a:t>Bottom chart: William Howells (Prof. of Anthrop., Harvard), </a:t>
            </a:r>
            <a:r>
              <a:rPr dirty="0">
                <a:latin typeface="DejaVu Sans Oblique"/>
                <a:ea typeface="DejaVu Sans Oblique"/>
                <a:cs typeface="DejaVu Sans Oblique"/>
                <a:sym typeface="DejaVu Sans Oblique"/>
              </a:rPr>
              <a:t>Early Man</a:t>
            </a:r>
            <a:r>
              <a:rPr dirty="0"/>
              <a:t> (New York: Time-Life Books, 1971), pp. 41-45.  I have a similar chart to this one </a:t>
            </a:r>
            <a:r>
              <a:rPr lang="en-US" dirty="0" err="1"/>
              <a:t>en</a:t>
            </a:r>
            <a:r>
              <a:rPr dirty="0"/>
              <a:t> my Photos from F. Clark Howell, </a:t>
            </a:r>
            <a:r>
              <a:rPr dirty="0">
                <a:latin typeface="DejaVu Sans Oblique"/>
                <a:ea typeface="DejaVu Sans Oblique"/>
                <a:cs typeface="DejaVu Sans Oblique"/>
                <a:sym typeface="DejaVu Sans Oblique"/>
              </a:rPr>
              <a:t>Early Man</a:t>
            </a:r>
            <a:r>
              <a:rPr dirty="0"/>
              <a:t> (New York: Time-Life Books,1973).</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 name="Shape 1717"/>
          <p:cNvSpPr>
            <a:spLocks noGrp="1" noRot="1" noChangeAspect="1"/>
          </p:cNvSpPr>
          <p:nvPr>
            <p:ph type="sldImg"/>
          </p:nvPr>
        </p:nvSpPr>
        <p:spPr>
          <a:xfrm>
            <a:off x="381000" y="685800"/>
            <a:ext cx="6096000" cy="3429000"/>
          </a:xfrm>
          <a:prstGeom prst="rect">
            <a:avLst/>
          </a:prstGeom>
        </p:spPr>
        <p:txBody>
          <a:bodyPr/>
          <a:lstStyle/>
          <a:p>
            <a:endParaRPr/>
          </a:p>
        </p:txBody>
      </p:sp>
      <p:sp>
        <p:nvSpPr>
          <p:cNvPr id="1718" name="Shape 1718"/>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http://dsc.discovery.com/news/2007/12/11/human-evolution.html, article dated 11 Dec. 2007, accessed 27 July 2008</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Notice the arm length and subtly </a:t>
            </a:r>
            <a:r>
              <a:t>racist skin </a:t>
            </a:r>
            <a:r>
              <a:rPr dirty="0"/>
              <a:t>color change.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3" name="Shape 1923"/>
          <p:cNvSpPr>
            <a:spLocks noGrp="1" noRot="1" noChangeAspect="1"/>
          </p:cNvSpPr>
          <p:nvPr>
            <p:ph type="sldImg"/>
          </p:nvPr>
        </p:nvSpPr>
        <p:spPr>
          <a:xfrm>
            <a:off x="381000" y="685800"/>
            <a:ext cx="6096000" cy="3429000"/>
          </a:xfrm>
          <a:prstGeom prst="rect">
            <a:avLst/>
          </a:prstGeom>
        </p:spPr>
        <p:txBody>
          <a:bodyPr/>
          <a:lstStyle/>
          <a:p>
            <a:endParaRPr/>
          </a:p>
        </p:txBody>
      </p:sp>
      <p:sp>
        <p:nvSpPr>
          <p:cNvPr id="1924" name="Shape 1924"/>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From Reinhard Junker, Is Man Descended from Adam? (Biblical </a:t>
            </a:r>
            <a:r>
              <a:rPr lang="en-US" dirty="0" err="1"/>
              <a:t>Création</a:t>
            </a:r>
            <a:r>
              <a:rPr lang="en-US" dirty="0"/>
              <a:t> </a:t>
            </a:r>
            <a:r>
              <a:rPr dirty="0"/>
              <a:t> Society, 2000, translated by Steven Robinson), p. 37.</a:t>
            </a:r>
          </a:p>
          <a:p>
            <a:pPr defTabSz="457200">
              <a:defRPr sz="1200">
                <a:latin typeface="Arial"/>
                <a:ea typeface="Arial"/>
                <a:cs typeface="Arial"/>
                <a:sym typeface="Arial"/>
              </a:defRPr>
            </a:pPr>
            <a:r>
              <a:rPr i="1" dirty="0"/>
              <a:t>Neanderthal</a:t>
            </a:r>
            <a:r>
              <a:rPr dirty="0"/>
              <a:t>, </a:t>
            </a:r>
            <a:r>
              <a:rPr i="1" dirty="0"/>
              <a:t>Homo erectus</a:t>
            </a:r>
            <a:r>
              <a:rPr dirty="0"/>
              <a:t> and </a:t>
            </a:r>
            <a:r>
              <a:rPr i="1" dirty="0" err="1"/>
              <a:t>Cro</a:t>
            </a:r>
            <a:r>
              <a:rPr i="1" dirty="0"/>
              <a:t> Magnon</a:t>
            </a:r>
            <a:r>
              <a:rPr dirty="0"/>
              <a:t> have the same range of brain size and the same inner ear structure (key for determining that they habitually walked upright) as modern man has. They buried their dead and did artwork like modern man does, too.</a:t>
            </a:r>
          </a:p>
          <a:p>
            <a:pPr defTabSz="457200">
              <a:defRPr sz="1200">
                <a:latin typeface="Arial"/>
                <a:ea typeface="Arial"/>
                <a:cs typeface="Arial"/>
                <a:sym typeface="Arial"/>
              </a:defRPr>
            </a:pPr>
            <a:r>
              <a:rPr dirty="0"/>
              <a:t>Good article (dated 2000) on Homo erectus being equal to modern man is: John </a:t>
            </a:r>
            <a:r>
              <a:rPr dirty="0" err="1"/>
              <a:t>Woodmorr</a:t>
            </a:r>
            <a:r>
              <a:rPr lang="en-US" dirty="0" err="1"/>
              <a:t>singe</a:t>
            </a:r>
            <a:r>
              <a:rPr dirty="0"/>
              <a:t>, “How different is the cranial-vault thickness of </a:t>
            </a:r>
            <a:r>
              <a:rPr i="1" dirty="0"/>
              <a:t>Homo erectus</a:t>
            </a:r>
            <a:r>
              <a:rPr dirty="0"/>
              <a:t> from modern man?”, &lt;</a:t>
            </a:r>
            <a:r>
              <a:rPr u="sng" dirty="0">
                <a:hlinkClick r:id="rId3"/>
              </a:rPr>
              <a:t>www.answersingenesis.org/home/area/magazines/tj/docs/v14n1_cranium.asp</a:t>
            </a:r>
            <a:r>
              <a:rPr dirty="0"/>
              <a:t>&gt;.</a:t>
            </a:r>
          </a:p>
          <a:p>
            <a:pPr defTabSz="457200">
              <a:defRPr sz="1200">
                <a:latin typeface="Arial"/>
                <a:ea typeface="Arial"/>
                <a:cs typeface="Arial"/>
                <a:sym typeface="Arial"/>
              </a:defRPr>
            </a:pPr>
            <a:r>
              <a:rPr dirty="0"/>
              <a:t>Even </a:t>
            </a:r>
            <a:r>
              <a:rPr lang="en-US" dirty="0" err="1"/>
              <a:t>en</a:t>
            </a:r>
            <a:r>
              <a:rPr dirty="0"/>
              <a:t> the absence of genomic data, it seems reasonable to consider </a:t>
            </a:r>
            <a:r>
              <a:rPr i="1" dirty="0"/>
              <a:t>Homo erectus </a:t>
            </a:r>
            <a:r>
              <a:rPr dirty="0"/>
              <a:t>as human beings. Like Neanderthals, </a:t>
            </a:r>
            <a:r>
              <a:rPr i="1" dirty="0"/>
              <a:t>Homo erectus </a:t>
            </a:r>
            <a:r>
              <a:rPr dirty="0"/>
              <a:t>left abundant evidence of their ability to use tools, control fire, and bury the dead. Not all variations among humans have survived, but all descended from a literal Adam and Eve. </a:t>
            </a:r>
            <a:r>
              <a:rPr u="sng" dirty="0">
                <a:hlinkClick r:id="rId4"/>
              </a:rPr>
              <a:t>http://www.answersingenesis.org/articles/2011/06/03/feedback-search-for-historical-adam</a:t>
            </a:r>
            <a:r>
              <a:rPr dirty="0"/>
              <a:t>.  For more information about </a:t>
            </a:r>
            <a:r>
              <a:rPr i="1" dirty="0"/>
              <a:t>Homo erectus</a:t>
            </a:r>
            <a:r>
              <a:rPr dirty="0"/>
              <a:t> see “Homo erectus: A Man for All Seasons” and “Homo erectus: All </a:t>
            </a:r>
            <a:r>
              <a:rPr lang="en-US" dirty="0" err="1"/>
              <a:t>en</a:t>
            </a:r>
            <a:r>
              <a:rPr dirty="0"/>
              <a:t> the Family” </a:t>
            </a:r>
            <a:r>
              <a:rPr lang="en-US" dirty="0" err="1"/>
              <a:t>en</a:t>
            </a:r>
            <a:r>
              <a:rPr dirty="0"/>
              <a:t> </a:t>
            </a:r>
            <a:r>
              <a:rPr i="1" dirty="0"/>
              <a:t>Bones of Contention</a:t>
            </a:r>
            <a:r>
              <a:rPr dirty="0"/>
              <a:t> by Marvin </a:t>
            </a:r>
            <a:r>
              <a:rPr dirty="0" err="1"/>
              <a:t>Lubenow</a:t>
            </a:r>
            <a:r>
              <a:rPr dirty="0"/>
              <a:t>.</a:t>
            </a:r>
          </a:p>
          <a:p>
            <a:pPr defTabSz="457200">
              <a:defRPr sz="1200">
                <a:latin typeface="Arial"/>
                <a:ea typeface="Arial"/>
                <a:cs typeface="Arial"/>
                <a:sym typeface="Arial"/>
              </a:defRPr>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Shape 2084"/>
          <p:cNvSpPr>
            <a:spLocks noGrp="1" noRot="1" noChangeAspect="1"/>
          </p:cNvSpPr>
          <p:nvPr>
            <p:ph type="sldImg"/>
          </p:nvPr>
        </p:nvSpPr>
        <p:spPr>
          <a:xfrm>
            <a:off x="381000" y="685800"/>
            <a:ext cx="6096000" cy="3429000"/>
          </a:xfrm>
          <a:prstGeom prst="rect">
            <a:avLst/>
          </a:prstGeom>
        </p:spPr>
        <p:txBody>
          <a:bodyPr/>
          <a:lstStyle/>
          <a:p>
            <a:endParaRPr/>
          </a:p>
        </p:txBody>
      </p:sp>
      <p:sp>
        <p:nvSpPr>
          <p:cNvPr id="2085" name="Shape 2085"/>
          <p:cNvSpPr>
            <a:spLocks noGrp="1"/>
          </p:cNvSpPr>
          <p:nvPr>
            <p:ph type="body" sz="quarter" idx="1"/>
          </p:nvPr>
        </p:nvSpPr>
        <p:spPr>
          <a:prstGeom prst="rect">
            <a:avLst/>
          </a:prstGeom>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fr-CH" b="1" dirty="0"/>
              <a:t>English:</a:t>
            </a:r>
          </a:p>
          <a:p>
            <a:r>
              <a:rPr dirty="0"/>
              <a:t>Six of the 19 “father-son” links were literal father-son links as can be seen from non-chronological details in Gen. 5 &amp;11 (Eve named Seth in light of the loss of Abel, </a:t>
            </a:r>
            <a:r>
              <a:rPr dirty="0" err="1"/>
              <a:t>Lamech</a:t>
            </a:r>
            <a:r>
              <a:rPr dirty="0"/>
              <a:t> named Noah, Noah and Shem were on the Ark together, Arpachshad was born 3 </a:t>
            </a:r>
            <a:r>
              <a:rPr lang="en-US" dirty="0" err="1"/>
              <a:t>ans</a:t>
            </a:r>
            <a:r>
              <a:rPr dirty="0"/>
              <a:t> after the flood, and </a:t>
            </a:r>
            <a:r>
              <a:rPr dirty="0" err="1"/>
              <a:t>Terah</a:t>
            </a:r>
            <a:r>
              <a:rPr dirty="0"/>
              <a:t> traveled with his grandson, Lot, and his son, Abram (who was Lot’s uncle) to Haran before </a:t>
            </a:r>
            <a:r>
              <a:rPr dirty="0" err="1"/>
              <a:t>Terah</a:t>
            </a:r>
            <a:r>
              <a:rPr dirty="0"/>
              <a:t> died.</a:t>
            </a:r>
          </a:p>
          <a:p>
            <a:r>
              <a:rPr dirty="0"/>
              <a:t>	Seth was born when Adam was 130 </a:t>
            </a:r>
            <a:r>
              <a:rPr lang="en-US" dirty="0"/>
              <a:t>years </a:t>
            </a:r>
            <a:r>
              <a:rPr dirty="0"/>
              <a:t>old. It doesn’t matter if Seth was the son, grandson or great-grandson, etc.  He was born when Adam was 130 </a:t>
            </a:r>
            <a:r>
              <a:rPr lang="en-US" dirty="0"/>
              <a:t>years</a:t>
            </a:r>
            <a:r>
              <a:rPr lang="en-US" baseline="0" dirty="0"/>
              <a:t> </a:t>
            </a:r>
            <a:r>
              <a:rPr dirty="0"/>
              <a:t>old and so it goes through the Gen. 5 and Gen. 11 genealogies.</a:t>
            </a:r>
            <a:endParaRPr lang="fr-CH" dirty="0"/>
          </a:p>
          <a:p>
            <a:endParaRPr lang="fr-CH" dirty="0"/>
          </a:p>
          <a:p>
            <a:pPr marL="0" marR="0" lvl="0" indent="0" defTabSz="825500" eaLnBrk="1" fontAlgn="auto" latinLnBrk="0" hangingPunct="1">
              <a:lnSpc>
                <a:spcPct val="100000"/>
              </a:lnSpc>
              <a:spcBef>
                <a:spcPts val="0"/>
              </a:spcBef>
              <a:spcAft>
                <a:spcPts val="0"/>
              </a:spcAft>
              <a:buClrTx/>
              <a:buSzTx/>
              <a:buFontTx/>
              <a:buNone/>
              <a:tabLst/>
              <a:defRPr/>
            </a:pPr>
            <a:r>
              <a:rPr lang="en-US" b="1" dirty="0"/>
              <a:t>French:</a:t>
            </a:r>
          </a:p>
          <a:p>
            <a:r>
              <a:rPr lang="fr-FR" noProof="0" dirty="0"/>
              <a:t>Six des 19</a:t>
            </a:r>
            <a:r>
              <a:rPr lang="fr-FR" baseline="0" noProof="0" dirty="0"/>
              <a:t> liens</a:t>
            </a:r>
            <a:r>
              <a:rPr lang="fr-FR" noProof="0" dirty="0"/>
              <a:t> “père-fils” étaient des liens “père-fils” littéraux comme on peut le voir dans les détails non-chronologiques de </a:t>
            </a:r>
            <a:r>
              <a:rPr lang="fr-FR" noProof="0" dirty="0" err="1"/>
              <a:t>Gen</a:t>
            </a:r>
            <a:r>
              <a:rPr lang="fr-FR" noProof="0" dirty="0"/>
              <a:t>. 5 &amp;11 (Eve a nommé Seth ayant à l’esprit la perte de son fils Abel, </a:t>
            </a:r>
            <a:r>
              <a:rPr lang="fr-FR" noProof="0" dirty="0" err="1"/>
              <a:t>Lémec</a:t>
            </a:r>
            <a:r>
              <a:rPr lang="fr-FR" noProof="0" dirty="0"/>
              <a:t> a nommé Noé, Noé et Sem ont été dans l’arche en même temps, </a:t>
            </a:r>
            <a:r>
              <a:rPr lang="fr-FR" noProof="0" dirty="0" err="1"/>
              <a:t>Arpachschad</a:t>
            </a:r>
            <a:r>
              <a:rPr lang="fr-FR" noProof="0" dirty="0"/>
              <a:t> est né 3 ans après le déluge, et </a:t>
            </a:r>
            <a:r>
              <a:rPr lang="fr-FR" noProof="0" dirty="0" err="1"/>
              <a:t>Térach</a:t>
            </a:r>
            <a:r>
              <a:rPr lang="fr-FR" noProof="0" dirty="0"/>
              <a:t> a voyagé avec son petit-fils, Lot, et son fils, Abram (qui était l’oncle de Lot) et </a:t>
            </a:r>
            <a:r>
              <a:rPr lang="fr-FR" noProof="0" dirty="0" err="1"/>
              <a:t>Haran</a:t>
            </a:r>
            <a:r>
              <a:rPr lang="fr-FR" noProof="0" dirty="0"/>
              <a:t> avant que </a:t>
            </a:r>
            <a:r>
              <a:rPr lang="fr-FR" noProof="0" dirty="0" err="1"/>
              <a:t>Térach</a:t>
            </a:r>
            <a:r>
              <a:rPr lang="fr-FR" noProof="0" dirty="0"/>
              <a:t> ne meure.</a:t>
            </a:r>
          </a:p>
          <a:p>
            <a:r>
              <a:rPr lang="fr-FR" noProof="0" dirty="0"/>
              <a:t>	Seth est né lorsqu’Adam avait 130 ans. Il n’est pas important de savoir si Seth était le fils, le petit-fils ou l’arrière-petit-fils, etc.  Il est né lorsqu’Adam avait 130 ans et ainsi suivent les généalogies de </a:t>
            </a:r>
            <a:r>
              <a:rPr lang="fr-FR" noProof="0" dirty="0" err="1"/>
              <a:t>Gen</a:t>
            </a:r>
            <a:r>
              <a:rPr lang="fr-FR" noProof="0" dirty="0"/>
              <a:t>. 5 à </a:t>
            </a:r>
            <a:r>
              <a:rPr lang="fr-FR" noProof="0" dirty="0" err="1"/>
              <a:t>Gen</a:t>
            </a:r>
            <a:r>
              <a:rPr lang="fr-FR" noProof="0" dirty="0"/>
              <a:t>. 11.</a:t>
            </a:r>
          </a:p>
          <a:p>
            <a:endParaRPr dirty="0"/>
          </a:p>
        </p:txBody>
      </p:sp>
    </p:spTree>
    <p:extLst>
      <p:ext uri="{BB962C8B-B14F-4D97-AF65-F5344CB8AC3E}">
        <p14:creationId xmlns:p14="http://schemas.microsoft.com/office/powerpoint/2010/main" val="3092680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 name="Shape 193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3" name="Shape 1933"/>
          <p:cNvSpPr>
            <a:spLocks noGrp="1"/>
          </p:cNvSpPr>
          <p:nvPr>
            <p:ph type="body" sz="quarter" idx="1"/>
          </p:nvPr>
        </p:nvSpPr>
        <p:spPr>
          <a:prstGeom prst="rect">
            <a:avLst/>
          </a:prstGeom>
        </p:spPr>
        <p:txBody>
          <a:bodyPr/>
          <a:lstStyle/>
          <a:p>
            <a:pPr defTabSz="914400">
              <a:buClr>
                <a:srgbClr val="FF2600"/>
              </a:buClr>
              <a:defRPr sz="1200">
                <a:uFill>
                  <a:solidFill>
                    <a:srgbClr val="000000"/>
                  </a:solidFill>
                </a:uFill>
                <a:latin typeface="DejaVu Sans Condensed"/>
                <a:ea typeface="DejaVu Sans Condensed"/>
                <a:cs typeface="DejaVu Sans Condensed"/>
                <a:sym typeface="DejaVu Sans Condensed"/>
              </a:defRPr>
            </a:pPr>
            <a:r>
              <a:rPr b="1" dirty="0">
                <a:solidFill>
                  <a:srgbClr val="FF2600"/>
                </a:solidFill>
                <a:uFill>
                  <a:solidFill>
                    <a:srgbClr val="FF2600"/>
                  </a:solidFill>
                </a:uFill>
              </a:rPr>
              <a:t>As we look at what the evolutionists say and what the Bible says, we will see that the scientific evidence fits with the Bible but it does not at all confirm the evolutionist story.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Chart adapted </a:t>
            </a:r>
            <a:r>
              <a:t>from Reinhard </a:t>
            </a:r>
            <a:r>
              <a:rPr dirty="0"/>
              <a:t>Junker, </a:t>
            </a:r>
            <a:r>
              <a:rPr dirty="0">
                <a:latin typeface="DejaVu Sans Condensed Oblique"/>
                <a:ea typeface="DejaVu Sans Condensed Oblique"/>
                <a:cs typeface="DejaVu Sans Condensed Oblique"/>
                <a:sym typeface="DejaVu Sans Condensed Oblique"/>
              </a:rPr>
              <a:t>Is Man Descended from Adam?</a:t>
            </a:r>
            <a:r>
              <a:rPr dirty="0"/>
              <a:t> (Biblical </a:t>
            </a:r>
            <a:r>
              <a:rPr lang="en-US" dirty="0" err="1"/>
              <a:t>Création</a:t>
            </a:r>
            <a:r>
              <a:rPr lang="en-US" dirty="0"/>
              <a:t> </a:t>
            </a:r>
            <a:r>
              <a:rPr dirty="0"/>
              <a:t> Society, 2000, translated by </a:t>
            </a:r>
            <a:r>
              <a:t>Steven Robinson</a:t>
            </a:r>
            <a:r>
              <a:rPr dirty="0"/>
              <a:t>), p. 6.</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hape 1107"/>
          <p:cNvSpPr>
            <a:spLocks noGrp="1" noRot="1" noChangeAspect="1"/>
          </p:cNvSpPr>
          <p:nvPr>
            <p:ph type="sldImg"/>
          </p:nvPr>
        </p:nvSpPr>
        <p:spPr>
          <a:xfrm>
            <a:off x="381000" y="685800"/>
            <a:ext cx="6096000" cy="3429000"/>
          </a:xfrm>
          <a:prstGeom prst="rect">
            <a:avLst/>
          </a:prstGeom>
        </p:spPr>
        <p:txBody>
          <a:bodyPr/>
          <a:lstStyle/>
          <a:p>
            <a:endParaRPr/>
          </a:p>
        </p:txBody>
      </p:sp>
      <p:sp>
        <p:nvSpPr>
          <p:cNvPr id="1108" name="Shape 1108"/>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rPr dirty="0"/>
              <a:t>Most of the evidence for </a:t>
            </a:r>
            <a:r>
              <a:rPr dirty="0" err="1"/>
              <a:t>australopithecus</a:t>
            </a:r>
            <a:r>
              <a:rPr dirty="0"/>
              <a:t> has been </a:t>
            </a:r>
            <a:r>
              <a:rPr lang="en-US" dirty="0"/>
              <a:t>trouvé</a:t>
            </a:r>
            <a:r>
              <a:rPr dirty="0"/>
              <a:t> </a:t>
            </a:r>
            <a:r>
              <a:rPr lang="en-US" dirty="0" err="1"/>
              <a:t>en</a:t>
            </a:r>
            <a:r>
              <a:rPr dirty="0"/>
              <a:t> east Africa, especially Kenya and </a:t>
            </a:r>
            <a:r>
              <a:rPr lang="en-US" dirty="0" err="1"/>
              <a:t>Éthiopie</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 name="Shape 1937"/>
          <p:cNvSpPr>
            <a:spLocks noGrp="1" noRot="1" noChangeAspect="1"/>
          </p:cNvSpPr>
          <p:nvPr>
            <p:ph type="sldImg"/>
          </p:nvPr>
        </p:nvSpPr>
        <p:spPr>
          <a:xfrm>
            <a:off x="381000" y="685800"/>
            <a:ext cx="6096000" cy="3429000"/>
          </a:xfrm>
          <a:prstGeom prst="rect">
            <a:avLst/>
          </a:prstGeom>
        </p:spPr>
        <p:txBody>
          <a:bodyPr/>
          <a:lstStyle/>
          <a:p>
            <a:endParaRPr/>
          </a:p>
        </p:txBody>
      </p:sp>
      <p:sp>
        <p:nvSpPr>
          <p:cNvPr id="1938" name="Shape 1938"/>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rPr dirty="0"/>
              <a:t>As a content template, this is best suited for standard content such </a:t>
            </a:r>
            <a:r>
              <a:t>as outlines</a:t>
            </a:r>
            <a:r>
              <a:rPr dirty="0"/>
              <a:t>, quotations, Scriptures, and maybe illustrations or photos. </a:t>
            </a:r>
            <a:r>
              <a:rPr lang="en-US" dirty="0" err="1"/>
              <a:t>Présent</a:t>
            </a:r>
            <a:r>
              <a:rPr dirty="0" err="1"/>
              <a:t>ation</a:t>
            </a:r>
            <a:r>
              <a:rPr dirty="0"/>
              <a:t> Team recommends 48–60 pt. font </a:t>
            </a:r>
            <a:r>
              <a:t>for headings </a:t>
            </a:r>
            <a:r>
              <a:rPr dirty="0"/>
              <a:t>and 28–40 pt. for body text. Because of eye flow and visual psychology, the </a:t>
            </a:r>
            <a:r>
              <a:t>top line </a:t>
            </a:r>
            <a:r>
              <a:rPr dirty="0"/>
              <a:t>may be a little closer than all other sides. This </a:t>
            </a:r>
            <a:r>
              <a:t>also contains a floating </a:t>
            </a:r>
            <a:r>
              <a:rPr dirty="0" err="1"/>
              <a:t>AiG</a:t>
            </a:r>
            <a:r>
              <a:rPr dirty="0"/>
              <a:t> logo that can be repositioned or removed as appropriate for the overhead’s content.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 name="Shape 19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91" name="Shape 1991"/>
          <p:cNvSpPr>
            <a:spLocks noGrp="1"/>
          </p:cNvSpPr>
          <p:nvPr>
            <p:ph type="body" sz="quarter" idx="1"/>
          </p:nvPr>
        </p:nvSpPr>
        <p:spPr>
          <a:prstGeom prst="rect">
            <a:avLst/>
          </a:prstGeom>
        </p:spPr>
        <p:txBody>
          <a:bodyPr/>
          <a:lstStyle>
            <a:lvl1pPr defTabSz="457200">
              <a:defRPr sz="1200" u="sng">
                <a:latin typeface="Arial"/>
                <a:ea typeface="Arial"/>
                <a:cs typeface="Arial"/>
                <a:sym typeface="Arial"/>
                <a:hlinkClick r:id="rId3"/>
              </a:defRPr>
            </a:lvl1pPr>
          </a:lstStyle>
          <a:p>
            <a:pPr>
              <a:defRPr u="none"/>
            </a:pPr>
            <a:r>
              <a:rPr u="sng">
                <a:hlinkClick r:id="rId3"/>
              </a:rPr>
              <a:t>https://atheists.org/atheism/Christmas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0" name="Shape 201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1" name="Shape 201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Adam and Eve: </a:t>
            </a:r>
            <a:r>
              <a:rPr dirty="0" err="1"/>
              <a:t>AiG</a:t>
            </a:r>
            <a:r>
              <a:rPr dirty="0"/>
              <a:t> </a:t>
            </a:r>
            <a:r>
              <a:rPr lang="en-US" dirty="0" err="1"/>
              <a:t>Musée</a:t>
            </a:r>
            <a:endParaRPr dirty="0"/>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Cross and Tomb: </a:t>
            </a:r>
            <a:r>
              <a:rPr dirty="0" err="1"/>
              <a:t>AiG</a:t>
            </a:r>
            <a:r>
              <a:rPr dirty="0"/>
              <a:t> graphic</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Birth of Jesus: </a:t>
            </a:r>
            <a:r>
              <a:rPr u="sng" dirty="0">
                <a:latin typeface="Arial"/>
                <a:ea typeface="Arial"/>
                <a:cs typeface="Arial"/>
                <a:sym typeface="Arial"/>
                <a:hlinkClick r:id="rId3"/>
              </a:rPr>
              <a:t>http://oneyearbible.blogs.com/photos/uncategorized/jesus_manger.jpg</a:t>
            </a:r>
            <a:r>
              <a:rPr dirty="0">
                <a:latin typeface="Arial"/>
                <a:ea typeface="Arial"/>
                <a:cs typeface="Arial"/>
                <a:sym typeface="Arial"/>
              </a:rPr>
              <a:t>, accessed 1 Sept. 2006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860411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 name="Shape 2045"/>
          <p:cNvSpPr>
            <a:spLocks noGrp="1" noRot="1" noChangeAspect="1"/>
          </p:cNvSpPr>
          <p:nvPr>
            <p:ph type="sldImg"/>
          </p:nvPr>
        </p:nvSpPr>
        <p:spPr>
          <a:xfrm>
            <a:off x="381000" y="685800"/>
            <a:ext cx="6096000" cy="3429000"/>
          </a:xfrm>
          <a:prstGeom prst="rect">
            <a:avLst/>
          </a:prstGeom>
        </p:spPr>
        <p:txBody>
          <a:bodyPr/>
          <a:lstStyle/>
          <a:p>
            <a:endParaRPr/>
          </a:p>
        </p:txBody>
      </p:sp>
      <p:sp>
        <p:nvSpPr>
          <p:cNvPr id="2046" name="Shape 2046"/>
          <p:cNvSpPr>
            <a:spLocks noGrp="1"/>
          </p:cNvSpPr>
          <p:nvPr>
            <p:ph type="body" sz="quarter" idx="1"/>
          </p:nvPr>
        </p:nvSpPr>
        <p:spPr>
          <a:prstGeom prst="rect">
            <a:avLst/>
          </a:prstGeom>
        </p:spPr>
        <p:txBody>
          <a:bodyPr/>
          <a:lstStyle>
            <a:lvl1pPr marR="457200" defTabSz="457200">
              <a:defRPr sz="2000">
                <a:latin typeface="Cambria"/>
                <a:ea typeface="Cambria"/>
                <a:cs typeface="Cambria"/>
                <a:sym typeface="Cambria"/>
              </a:defRPr>
            </a:lvl1pPr>
          </a:lstStyle>
          <a:p>
            <a:r>
              <a:rPr dirty="0"/>
              <a:t>Absolutely not, it’s a primary doctrine </a:t>
            </a:r>
            <a:r>
              <a:rPr dirty="0" err="1"/>
              <a:t>bc</a:t>
            </a:r>
            <a:r>
              <a:rPr dirty="0"/>
              <a:t> it’s </a:t>
            </a:r>
            <a:r>
              <a:rPr lang="en-US" dirty="0"/>
              <a:t>found</a:t>
            </a:r>
            <a:r>
              <a:rPr dirty="0"/>
              <a:t>ational to all the other primary doctrines! As I thought about this crucial connection between Adam and </a:t>
            </a:r>
            <a:r>
              <a:rPr lang="en-US" dirty="0" err="1"/>
              <a:t>l'Évangile</a:t>
            </a:r>
            <a:r>
              <a:rPr dirty="0"/>
              <a:t> I thought about Cedarville’s motto</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hape 2052"/>
          <p:cNvSpPr>
            <a:spLocks noGrp="1" noRot="1" noChangeAspect="1"/>
          </p:cNvSpPr>
          <p:nvPr>
            <p:ph type="sldImg"/>
          </p:nvPr>
        </p:nvSpPr>
        <p:spPr>
          <a:xfrm>
            <a:off x="381000" y="685800"/>
            <a:ext cx="6096000" cy="3429000"/>
          </a:xfrm>
          <a:prstGeom prst="rect">
            <a:avLst/>
          </a:prstGeom>
        </p:spPr>
        <p:txBody>
          <a:bodyPr/>
          <a:lstStyle/>
          <a:p>
            <a:endParaRPr/>
          </a:p>
        </p:txBody>
      </p:sp>
      <p:sp>
        <p:nvSpPr>
          <p:cNvPr id="2053" name="Shape 2053"/>
          <p:cNvSpPr>
            <a:spLocks noGrp="1"/>
          </p:cNvSpPr>
          <p:nvPr>
            <p:ph type="body" sz="quarter" idx="1"/>
          </p:nvPr>
        </p:nvSpPr>
        <p:spPr>
          <a:prstGeom prst="rect">
            <a:avLst/>
          </a:prstGeom>
        </p:spPr>
        <p:txBody>
          <a:bodyPr/>
          <a:lstStyle/>
          <a:p>
            <a:pPr>
              <a:defRPr sz="2000"/>
            </a:pPr>
            <a:r>
              <a:t>photo (2014): </a:t>
            </a:r>
            <a:r>
              <a:rPr u="sng">
                <a:hlinkClick r:id="rId3"/>
              </a:rPr>
              <a:t>https://www.youtube.com/watch?v=wmWqojkcJ_8</a:t>
            </a:r>
            <a:r>
              <a:t>, accessed 2015 Nov. 9</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Shape 2063"/>
          <p:cNvSpPr>
            <a:spLocks noGrp="1" noRot="1" noChangeAspect="1"/>
          </p:cNvSpPr>
          <p:nvPr>
            <p:ph type="sldImg"/>
          </p:nvPr>
        </p:nvSpPr>
        <p:spPr>
          <a:xfrm>
            <a:off x="381000" y="685800"/>
            <a:ext cx="6096000" cy="3429000"/>
          </a:xfrm>
          <a:prstGeom prst="rect">
            <a:avLst/>
          </a:prstGeom>
        </p:spPr>
        <p:txBody>
          <a:bodyPr/>
          <a:lstStyle/>
          <a:p>
            <a:endParaRPr/>
          </a:p>
        </p:txBody>
      </p:sp>
      <p:sp>
        <p:nvSpPr>
          <p:cNvPr id="2064" name="Shape 2064"/>
          <p:cNvSpPr>
            <a:spLocks noGrp="1"/>
          </p:cNvSpPr>
          <p:nvPr>
            <p:ph type="body" sz="quarter" idx="1"/>
          </p:nvPr>
        </p:nvSpPr>
        <p:spPr>
          <a:prstGeom prst="rect">
            <a:avLst/>
          </a:prstGeom>
        </p:spPr>
        <p:txBody>
          <a:bodyPr/>
          <a:lstStyle>
            <a:lvl1pPr defTabSz="914400">
              <a:buClr>
                <a:srgbClr val="000000"/>
              </a:buClr>
              <a:defRPr sz="3200">
                <a:uFill>
                  <a:solidFill>
                    <a:srgbClr val="000000"/>
                  </a:solidFill>
                </a:uFill>
                <a:latin typeface="DejaVu Sans Condensed"/>
                <a:ea typeface="DejaVu Sans Condensed"/>
                <a:cs typeface="DejaVu Sans Condensed"/>
                <a:sym typeface="DejaVu Sans Condensed"/>
              </a:defRPr>
            </a:lvl1pPr>
          </a:lstStyle>
          <a:p>
            <a:r>
              <a:rPr dirty="0"/>
              <a:t>NASB</a:t>
            </a:r>
            <a:r>
              <a:rPr lang="en-US" dirty="0"/>
              <a:t> / Louis </a:t>
            </a:r>
            <a:r>
              <a:rPr lang="en-US" dirty="0" err="1"/>
              <a:t>Segond</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 name="Shape 2124"/>
          <p:cNvSpPr>
            <a:spLocks noGrp="1" noRot="1" noChangeAspect="1"/>
          </p:cNvSpPr>
          <p:nvPr>
            <p:ph type="sldImg"/>
          </p:nvPr>
        </p:nvSpPr>
        <p:spPr>
          <a:xfrm>
            <a:off x="381000" y="685800"/>
            <a:ext cx="6096000" cy="3429000"/>
          </a:xfrm>
          <a:prstGeom prst="rect">
            <a:avLst/>
          </a:prstGeom>
        </p:spPr>
        <p:txBody>
          <a:bodyPr/>
          <a:lstStyle/>
          <a:p>
            <a:endParaRPr/>
          </a:p>
        </p:txBody>
      </p:sp>
      <p:sp>
        <p:nvSpPr>
          <p:cNvPr id="2125" name="Shape 2125"/>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229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100s of bone pieces representing 40% of body, say evolutionists.  but </a:t>
            </a:r>
            <a:r>
              <a:rPr sz="2800" dirty="0"/>
              <a:t>actually </a:t>
            </a:r>
            <a:r>
              <a:rPr lang="en-US" sz="2800" dirty="0"/>
              <a:t>trouvé</a:t>
            </a:r>
            <a:r>
              <a:rPr sz="2800" dirty="0"/>
              <a:t> only 47 of the 207 bones (25%).</a:t>
            </a:r>
            <a:r>
              <a:rPr dirty="0"/>
              <a:t>  Estimated height: 3’ 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lang="en-US" dirty="0" err="1">
                <a:latin typeface="DejaVu Sans Condensed Oblique"/>
                <a:ea typeface="DejaVu Sans Condensed Oblique"/>
                <a:cs typeface="DejaVu Sans Condensed Oblique"/>
                <a:sym typeface="DejaVu Sans Condensed Oblique"/>
              </a:rPr>
              <a:t>Australopithèque</a:t>
            </a:r>
            <a:r>
              <a:rPr dirty="0">
                <a:latin typeface="DejaVu Sans Condensed Oblique"/>
                <a:ea typeface="DejaVu Sans Condensed Oblique"/>
                <a:cs typeface="DejaVu Sans Condensed Oblique"/>
                <a:sym typeface="DejaVu Sans Condensed Oblique"/>
              </a:rPr>
              <a:t> afarensis</a:t>
            </a:r>
            <a:r>
              <a:rPr dirty="0"/>
              <a:t> </a:t>
            </a:r>
            <a:r>
              <a:rPr lang="en-US" dirty="0"/>
              <a:t>trouvé</a:t>
            </a:r>
            <a:r>
              <a:rPr dirty="0"/>
              <a:t> by Donald </a:t>
            </a:r>
            <a:r>
              <a:rPr dirty="0" err="1"/>
              <a:t>Johanson</a:t>
            </a:r>
            <a:r>
              <a:rPr dirty="0"/>
              <a:t> </a:t>
            </a:r>
            <a:r>
              <a:rPr lang="en-US" dirty="0" err="1"/>
              <a:t>en</a:t>
            </a:r>
            <a:r>
              <a:rPr dirty="0"/>
              <a:t> 1974 </a:t>
            </a:r>
            <a:r>
              <a:rPr lang="en-US" dirty="0" err="1"/>
              <a:t>en</a:t>
            </a:r>
            <a:r>
              <a:rPr dirty="0"/>
              <a:t> </a:t>
            </a:r>
            <a:r>
              <a:rPr dirty="0" err="1"/>
              <a:t>Hadar</a:t>
            </a:r>
            <a:r>
              <a:rPr dirty="0"/>
              <a:t> Formation of Awash Valley </a:t>
            </a:r>
            <a:r>
              <a:rPr lang="en-US" dirty="0" err="1"/>
              <a:t>en</a:t>
            </a:r>
            <a:r>
              <a:rPr dirty="0"/>
              <a:t> Ethiopia’s Afar triangle.  She’s been dated at 3.2 million years old.</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err="1"/>
              <a:t>Johanson</a:t>
            </a:r>
            <a:r>
              <a:rPr dirty="0"/>
              <a:t> named her “Lucy” because as he came back into camp, the Beatles song “Lucy </a:t>
            </a:r>
            <a:r>
              <a:rPr lang="en-US" dirty="0" err="1"/>
              <a:t>en</a:t>
            </a:r>
            <a:r>
              <a:rPr dirty="0"/>
              <a:t> the sky with diamonds” was playing.</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Research has since shown that Lucy was male not female (David </a:t>
            </a:r>
            <a:r>
              <a:rPr dirty="0" err="1"/>
              <a:t>Menton’s</a:t>
            </a:r>
            <a:r>
              <a:rPr dirty="0"/>
              <a:t> video: Lucy: She’s no lady)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More australopithecines have been </a:t>
            </a:r>
            <a:r>
              <a:rPr lang="en-US" dirty="0"/>
              <a:t>trouvé</a:t>
            </a:r>
            <a:r>
              <a:rPr dirty="0"/>
              <a:t> and the evolutionist consensus is that they are transitional forms between chimps and humans.  But the australopithecine </a:t>
            </a:r>
            <a:r>
              <a:rPr b="1" dirty="0"/>
              <a:t>fingers are long and curved like a chimpanzee</a:t>
            </a:r>
            <a:r>
              <a:rPr dirty="0"/>
              <a:t> and the </a:t>
            </a:r>
            <a:r>
              <a:rPr b="1" dirty="0"/>
              <a:t>wrist has a locking mechanism like chimpanzees</a:t>
            </a:r>
            <a:r>
              <a:rPr dirty="0"/>
              <a:t> that walk on their knuckles on all fours. The </a:t>
            </a:r>
            <a:r>
              <a:rPr b="1" dirty="0"/>
              <a:t>organ of balance is also very chimp-like</a:t>
            </a:r>
            <a:r>
              <a:rPr dirty="0"/>
              <a:t> </a:t>
            </a:r>
            <a:r>
              <a:rPr lang="en-US" dirty="0" err="1"/>
              <a:t>en</a:t>
            </a:r>
            <a:r>
              <a:rPr dirty="0"/>
              <a:t> the australopithecines. Conclusions can be difficult to draw because these </a:t>
            </a:r>
            <a:r>
              <a:rPr b="1" dirty="0"/>
              <a:t>fossils are fragmentary and broken</a:t>
            </a:r>
            <a:r>
              <a:rPr dirty="0"/>
              <a:t> and must be reassembled.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Shape 1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124" name="Shape 1124"/>
          <p:cNvSpPr>
            <a:spLocks noGrp="1"/>
          </p:cNvSpPr>
          <p:nvPr>
            <p:ph type="body" sz="quarter" idx="1"/>
          </p:nvPr>
        </p:nvSpPr>
        <p:spPr>
          <a:prstGeom prst="rect">
            <a:avLst/>
          </a:prstGeom>
        </p:spPr>
        <p:txBody>
          <a:bodyPr/>
          <a:lstStyle/>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rPr dirty="0"/>
              <a:t>Bonobo (formerly called pigmy or dwarf chimpanzee)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latin typeface="DejaVu Sans Condensed Oblique"/>
                <a:ea typeface="DejaVu Sans Condensed Oblique"/>
                <a:cs typeface="DejaVu Sans Condensed Oblique"/>
                <a:sym typeface="DejaVu Sans Condensed Oblique"/>
              </a:rPr>
              <a:t>PNAS</a:t>
            </a:r>
            <a:r>
              <a:rPr dirty="0"/>
              <a:t> (Proc. Nat. Acad. Sci), vol 104:16 (17 April 2007, pp. 6568-6572: research concludes that Lucy most closely resembles a gorilla or at least the robust australopithecines (no longer considered to be ancestral to man).</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Photo by Ken Ham at Natural History </a:t>
            </a:r>
            <a:r>
              <a:rPr lang="en-US" dirty="0" err="1"/>
              <a:t>Musée</a:t>
            </a:r>
            <a:r>
              <a:rPr dirty="0"/>
              <a:t> </a:t>
            </a:r>
            <a:r>
              <a:rPr lang="en-US" dirty="0" err="1"/>
              <a:t>en</a:t>
            </a:r>
            <a:r>
              <a:rPr dirty="0"/>
              <a:t> London,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The fossil evidence shows that Lucy (a specimen of </a:t>
            </a:r>
            <a:r>
              <a:rPr lang="en-US" dirty="0" err="1">
                <a:latin typeface="DejaVu Sans Condensed Oblique"/>
                <a:ea typeface="DejaVu Sans Condensed Oblique"/>
                <a:cs typeface="DejaVu Sans Condensed Oblique"/>
                <a:sym typeface="DejaVu Sans Condensed Oblique"/>
              </a:rPr>
              <a:t>Australopithèque</a:t>
            </a:r>
            <a:r>
              <a:rPr dirty="0">
                <a:latin typeface="DejaVu Sans Condensed Oblique"/>
                <a:ea typeface="DejaVu Sans Condensed Oblique"/>
                <a:cs typeface="DejaVu Sans Condensed Oblique"/>
                <a:sym typeface="DejaVu Sans Condensed Oblique"/>
              </a:rPr>
              <a:t> afarensis</a:t>
            </a:r>
            <a:r>
              <a:rPr dirty="0"/>
              <a:t>) had very chimp-like body proportions (only 4 feet tall when upright) with long arms and short legs, wrists designed for knucklewalking, long curved hands and feet (with opposing big toes like </a:t>
            </a:r>
            <a:r>
              <a:rPr lang="en-US" dirty="0" err="1"/>
              <a:t>en</a:t>
            </a:r>
            <a:r>
              <a:rPr dirty="0"/>
              <a:t> </a:t>
            </a:r>
            <a:r>
              <a:rPr lang="en-US" dirty="0"/>
              <a:t>singe</a:t>
            </a:r>
            <a:r>
              <a:rPr dirty="0"/>
              <a:t>s, not like </a:t>
            </a:r>
            <a:r>
              <a:rPr lang="en-US" dirty="0" err="1"/>
              <a:t>en</a:t>
            </a:r>
            <a:r>
              <a:rPr dirty="0"/>
              <a:t> humans) for grasping trees, and hip/pelvic </a:t>
            </a:r>
            <a:r>
              <a:rPr dirty="0" err="1"/>
              <a:t>sh</a:t>
            </a:r>
            <a:r>
              <a:rPr lang="en-US" dirty="0" err="1"/>
              <a:t>singe</a:t>
            </a:r>
            <a:r>
              <a:rPr dirty="0"/>
              <a:t> that indicates that she spent much time </a:t>
            </a:r>
            <a:r>
              <a:rPr lang="en-US" dirty="0" err="1"/>
              <a:t>en</a:t>
            </a:r>
            <a:r>
              <a:rPr dirty="0"/>
              <a:t> trees, not walking like humans.  See critique of the BBC’s </a:t>
            </a:r>
            <a:r>
              <a:rPr dirty="0">
                <a:latin typeface="DejaVu Sans Condensed Oblique"/>
                <a:ea typeface="DejaVu Sans Condensed Oblique"/>
                <a:cs typeface="DejaVu Sans Condensed Oblique"/>
                <a:sym typeface="DejaVu Sans Condensed Oblique"/>
              </a:rPr>
              <a:t>Walking with Cavemen</a:t>
            </a:r>
            <a:r>
              <a:rPr dirty="0"/>
              <a:t>, at &lt;</a:t>
            </a:r>
            <a:r>
              <a:rPr dirty="0" err="1"/>
              <a:t>www.biblical</a:t>
            </a:r>
            <a:r>
              <a:rPr lang="en-US" dirty="0" err="1"/>
              <a:t>création</a:t>
            </a:r>
            <a:r>
              <a:rPr lang="en-US" dirty="0"/>
              <a:t> </a:t>
            </a:r>
            <a:r>
              <a:rPr dirty="0"/>
              <a:t>.org&gt; and the video by Dr. David </a:t>
            </a:r>
            <a:r>
              <a:rPr dirty="0" err="1"/>
              <a:t>Menton</a:t>
            </a:r>
            <a:r>
              <a:rPr dirty="0"/>
              <a:t> (anatomy professor), called “Lucy: She’s no lady!” available from &lt;www.answersingenesis.org&gt;.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hape 1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134" name="Shape 1134"/>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London photo by Ken Ham from his visit to the Natural History </a:t>
            </a:r>
            <a:r>
              <a:rPr lang="en-US" dirty="0" err="1"/>
              <a:t>Musée</a:t>
            </a:r>
            <a:r>
              <a:rPr dirty="0"/>
              <a:t> </a:t>
            </a:r>
            <a:r>
              <a:rPr lang="en-US" dirty="0" err="1"/>
              <a:t>en</a:t>
            </a:r>
            <a:r>
              <a:rPr dirty="0"/>
              <a:t>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St. Louis Zoo’s “Living World” exhibit photo by David </a:t>
            </a:r>
            <a:r>
              <a:rPr dirty="0" err="1"/>
              <a:t>Menton</a:t>
            </a:r>
            <a:r>
              <a:rPr dirty="0"/>
              <a:t> (</a:t>
            </a:r>
            <a:r>
              <a:rPr lang="en-US" dirty="0" err="1"/>
              <a:t>en</a:t>
            </a:r>
            <a:r>
              <a:rPr dirty="0"/>
              <a:t> his DVD, “Lucy: She’s No Lady!”) taken </a:t>
            </a:r>
            <a:r>
              <a:rPr lang="en-US" dirty="0" err="1"/>
              <a:t>en</a:t>
            </a:r>
            <a:r>
              <a:rPr dirty="0"/>
              <a:t> about 1995 (</a:t>
            </a:r>
            <a:r>
              <a:rPr lang="en-US" dirty="0" err="1"/>
              <a:t>en</a:t>
            </a:r>
            <a:r>
              <a:rPr dirty="0"/>
              <a:t> the exhibit for at least 20 years from the very beginning </a:t>
            </a:r>
            <a:r>
              <a:rPr lang="en-US" dirty="0" err="1"/>
              <a:t>en</a:t>
            </a:r>
            <a:r>
              <a:rPr dirty="0"/>
              <a:t> 1985)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Chicago Field </a:t>
            </a:r>
            <a:r>
              <a:rPr lang="en-US" dirty="0" err="1"/>
              <a:t>Musée</a:t>
            </a:r>
            <a:r>
              <a:rPr dirty="0" err="1"/>
              <a:t>’s</a:t>
            </a:r>
            <a:r>
              <a:rPr dirty="0"/>
              <a:t> model (</a:t>
            </a:r>
            <a:r>
              <a:rPr lang="en-US" dirty="0" err="1"/>
              <a:t>en</a:t>
            </a:r>
            <a:r>
              <a:rPr dirty="0"/>
              <a:t> their “The Evolving Planet” permanent exhibition), photo by Carl Kerby </a:t>
            </a:r>
            <a:r>
              <a:rPr lang="en-US" dirty="0" err="1"/>
              <a:t>en</a:t>
            </a:r>
            <a:r>
              <a:rPr dirty="0"/>
              <a:t> March 2006 (http://www.answersingenesis.org/docs2006/0313field_trip.asp, 13 Mar 2006, accessed 29 June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dirty="0"/>
              <a:t>BBC photo: article reporting on Lucy’s bones touring America.  The caption under photo </a:t>
            </a:r>
            <a:r>
              <a:rPr lang="en-US" dirty="0" err="1"/>
              <a:t>en</a:t>
            </a:r>
            <a:r>
              <a:rPr dirty="0"/>
              <a:t> the article: “</a:t>
            </a:r>
            <a:r>
              <a:rPr dirty="0">
                <a:solidFill>
                  <a:srgbClr val="FFFFFF"/>
                </a:solidFill>
                <a:uFill>
                  <a:solidFill>
                    <a:srgbClr val="FFFFFF"/>
                  </a:solidFill>
                </a:uFill>
              </a:rPr>
              <a:t>Lucy's remains were </a:t>
            </a:r>
            <a:r>
              <a:rPr lang="en-US" dirty="0">
                <a:solidFill>
                  <a:srgbClr val="FFFFFF"/>
                </a:solidFill>
                <a:uFill>
                  <a:solidFill>
                    <a:srgbClr val="FFFFFF"/>
                  </a:solidFill>
                </a:uFill>
              </a:rPr>
              <a:t>trouvé</a:t>
            </a:r>
            <a:r>
              <a:rPr dirty="0">
                <a:solidFill>
                  <a:srgbClr val="FFFFFF"/>
                </a:solidFill>
                <a:uFill>
                  <a:solidFill>
                    <a:srgbClr val="FFFFFF"/>
                  </a:solidFill>
                </a:uFill>
              </a:rPr>
              <a:t> </a:t>
            </a:r>
            <a:r>
              <a:rPr lang="en-US" dirty="0" err="1">
                <a:solidFill>
                  <a:srgbClr val="FFFFFF"/>
                </a:solidFill>
                <a:uFill>
                  <a:solidFill>
                    <a:srgbClr val="FFFFFF"/>
                  </a:solidFill>
                </a:uFill>
              </a:rPr>
              <a:t>en</a:t>
            </a:r>
            <a:r>
              <a:rPr dirty="0">
                <a:solidFill>
                  <a:srgbClr val="FFFFFF"/>
                </a:solidFill>
                <a:uFill>
                  <a:solidFill>
                    <a:srgbClr val="FFFFFF"/>
                  </a:solidFill>
                </a:uFill>
              </a:rPr>
              <a:t> 1974 </a:t>
            </a:r>
            <a:r>
              <a:rPr lang="en-US" dirty="0" err="1">
                <a:solidFill>
                  <a:srgbClr val="FFFFFF"/>
                </a:solidFill>
                <a:uFill>
                  <a:solidFill>
                    <a:srgbClr val="FFFFFF"/>
                  </a:solidFill>
                </a:uFill>
              </a:rPr>
              <a:t>en</a:t>
            </a:r>
            <a:r>
              <a:rPr dirty="0">
                <a:solidFill>
                  <a:srgbClr val="FFFFFF"/>
                </a:solidFill>
                <a:uFill>
                  <a:solidFill>
                    <a:srgbClr val="FFFFFF"/>
                  </a:solidFill>
                </a:uFill>
              </a:rPr>
              <a:t> </a:t>
            </a:r>
            <a:r>
              <a:rPr dirty="0" err="1">
                <a:solidFill>
                  <a:srgbClr val="FFFFFF"/>
                </a:solidFill>
                <a:uFill>
                  <a:solidFill>
                    <a:srgbClr val="FFFFFF"/>
                  </a:solidFill>
                </a:uFill>
              </a:rPr>
              <a:t>Hadar</a:t>
            </a:r>
            <a:r>
              <a:rPr dirty="0">
                <a:solidFill>
                  <a:srgbClr val="FFFFFF"/>
                </a:solidFill>
                <a:uFill>
                  <a:solidFill>
                    <a:srgbClr val="FFFFFF"/>
                  </a:solidFill>
                </a:uFill>
              </a:rPr>
              <a:t>, </a:t>
            </a:r>
            <a:r>
              <a:rPr lang="en-US" dirty="0" err="1">
                <a:solidFill>
                  <a:srgbClr val="FFFFFF"/>
                </a:solidFill>
                <a:uFill>
                  <a:solidFill>
                    <a:srgbClr val="FFFFFF"/>
                  </a:solidFill>
                </a:uFill>
              </a:rPr>
              <a:t>Éthiopie</a:t>
            </a:r>
            <a:r>
              <a:rPr dirty="0">
                <a:solidFill>
                  <a:srgbClr val="FFFFFF"/>
                </a:solidFill>
                <a:uFill>
                  <a:solidFill>
                    <a:srgbClr val="FFFFFF"/>
                  </a:solidFill>
                </a:uFill>
              </a:rPr>
              <a:t>.”  See</a:t>
            </a:r>
            <a:r>
              <a:rPr dirty="0"/>
              <a:t> http://news.bbc.co.uk/1/hi/world/americas/6082990.stm, “Lucy’s Ancient Bones to Tour US, 25 Oct. 2006.”  She will be on loan from </a:t>
            </a:r>
            <a:r>
              <a:rPr lang="en-US" dirty="0" err="1"/>
              <a:t>Éthiopie</a:t>
            </a:r>
            <a:r>
              <a:rPr dirty="0"/>
              <a:t> to the Houston </a:t>
            </a:r>
            <a:r>
              <a:rPr lang="en-US" dirty="0" err="1"/>
              <a:t>Musée</a:t>
            </a:r>
            <a:r>
              <a:rPr dirty="0"/>
              <a:t> of natural Science </a:t>
            </a:r>
            <a:r>
              <a:rPr lang="en-US" dirty="0" err="1"/>
              <a:t>en</a:t>
            </a:r>
            <a:r>
              <a:rPr dirty="0"/>
              <a:t> Texas for scientific study till 2013.  Officials say that money from the tour will be used to improve museums across the country.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rPr dirty="0"/>
              <a:t>Karabo (aka </a:t>
            </a:r>
            <a:r>
              <a:rPr lang="en-US" dirty="0" err="1"/>
              <a:t>Australopithèque</a:t>
            </a:r>
            <a:r>
              <a:rPr dirty="0"/>
              <a:t> </a:t>
            </a:r>
            <a:r>
              <a:rPr dirty="0" err="1"/>
              <a:t>sediba</a:t>
            </a:r>
            <a:r>
              <a:rPr dirty="0"/>
              <a:t>): </a:t>
            </a:r>
            <a:r>
              <a:rPr u="sng" dirty="0">
                <a:hlinkClick r:id="rId3"/>
              </a:rPr>
              <a:t>http://www.dailymail.co.uk/sciencetech/article-2062514/Revealed-The-face-missing-link-</a:t>
            </a:r>
            <a:r>
              <a:rPr lang="en-US" u="sng" dirty="0">
                <a:hlinkClick r:id="rId3"/>
              </a:rPr>
              <a:t>singe</a:t>
            </a:r>
            <a:r>
              <a:rPr u="sng" dirty="0">
                <a:hlinkClick r:id="rId3"/>
              </a:rPr>
              <a:t>-man.html</a:t>
            </a:r>
            <a:r>
              <a:rPr dirty="0"/>
              <a:t>, accessed 2011 Dec 28</a:t>
            </a:r>
          </a:p>
          <a:p>
            <a:pPr defTabSz="457200">
              <a:defRPr sz="1200">
                <a:latin typeface="Arial"/>
                <a:ea typeface="Arial"/>
                <a:cs typeface="Arial"/>
                <a:sym typeface="Arial"/>
              </a:defRPr>
            </a:pPr>
            <a:r>
              <a:rPr dirty="0"/>
              <a:t>Chimps are on the right, gorilla on the lower left, Karabo artistic reconstruction on upper left</a:t>
            </a:r>
          </a:p>
          <a:p>
            <a:pPr defTabSz="457200">
              <a:defRPr sz="1200">
                <a:latin typeface="Arial"/>
                <a:ea typeface="Arial"/>
                <a:cs typeface="Arial"/>
                <a:sym typeface="Arial"/>
              </a:defRPr>
            </a:pPr>
            <a:endParaRPr dirty="0"/>
          </a:p>
          <a:p>
            <a:pPr defTabSz="457200">
              <a:defRPr sz="1200">
                <a:latin typeface="Arial"/>
                <a:ea typeface="Arial"/>
                <a:cs typeface="Arial"/>
                <a:sym typeface="Arial"/>
              </a:defRPr>
            </a:pPr>
            <a:r>
              <a:rPr dirty="0"/>
              <a:t>Article begins: </a:t>
            </a:r>
          </a:p>
          <a:p>
            <a:pPr defTabSz="457200">
              <a:defRPr sz="1200">
                <a:latin typeface="Arial"/>
                <a:ea typeface="Arial"/>
                <a:cs typeface="Arial"/>
                <a:sym typeface="Arial"/>
              </a:defRPr>
            </a:pPr>
            <a:r>
              <a:rPr dirty="0"/>
              <a:t>A curious smile playing on his face, the eyes and mouth are unmistakably human while the cheekbones and jutting brow say wild animal.</a:t>
            </a:r>
          </a:p>
          <a:p>
            <a:pPr defTabSz="457200">
              <a:defRPr sz="1200">
                <a:latin typeface="Arial"/>
                <a:ea typeface="Arial"/>
                <a:cs typeface="Arial"/>
                <a:sym typeface="Arial"/>
              </a:defRPr>
            </a:pPr>
            <a:r>
              <a:rPr dirty="0"/>
              <a:t>Meet Karabo, probably our earliest ancestor and the ‘missing link’ between man and </a:t>
            </a:r>
            <a:r>
              <a:rPr lang="en-US" dirty="0"/>
              <a:t>singe</a:t>
            </a:r>
            <a:r>
              <a:rPr dirty="0"/>
              <a:t> – ‘seen’ for the first time thanks to this incredible portrait.</a:t>
            </a:r>
          </a:p>
          <a:p>
            <a:pPr defTabSz="457200">
              <a:defRPr sz="1200">
                <a:latin typeface="Arial"/>
                <a:ea typeface="Arial"/>
                <a:cs typeface="Arial"/>
                <a:sym typeface="Arial"/>
              </a:defRPr>
            </a:pPr>
            <a:r>
              <a:rPr dirty="0"/>
              <a:t>Created by paleo-artist John </a:t>
            </a:r>
            <a:r>
              <a:rPr dirty="0" err="1"/>
              <a:t>Gurche</a:t>
            </a:r>
            <a:r>
              <a:rPr dirty="0"/>
              <a:t>, it is based on the remarkably well-preserved skeleton of a boy aged around 13, </a:t>
            </a:r>
            <a:r>
              <a:rPr lang="en-US" dirty="0"/>
              <a:t>trouvé</a:t>
            </a:r>
            <a:r>
              <a:rPr dirty="0"/>
              <a:t> </a:t>
            </a:r>
            <a:r>
              <a:rPr lang="en-US" dirty="0" err="1"/>
              <a:t>en</a:t>
            </a:r>
            <a:r>
              <a:rPr dirty="0"/>
              <a:t> a cave </a:t>
            </a:r>
            <a:r>
              <a:rPr lang="en-US" dirty="0" err="1"/>
              <a:t>en</a:t>
            </a:r>
            <a:r>
              <a:rPr dirty="0"/>
              <a:t> South Africa.</a:t>
            </a:r>
            <a:br>
              <a:rPr dirty="0"/>
            </a:br>
            <a:r>
              <a:rPr dirty="0"/>
              <a:t>Read more: </a:t>
            </a:r>
            <a:r>
              <a:rPr b="1" u="sng" dirty="0">
                <a:hlinkClick r:id="rId4"/>
              </a:rPr>
              <a:t>http://www.dailymail.co.uk/sciencetech/article-2062514/Revealed-The-face-missing-link-</a:t>
            </a:r>
            <a:r>
              <a:rPr lang="en-US" b="1" u="sng" dirty="0">
                <a:hlinkClick r:id="rId4"/>
              </a:rPr>
              <a:t>singe</a:t>
            </a:r>
            <a:r>
              <a:rPr b="1" u="sng" dirty="0">
                <a:hlinkClick r:id="rId4"/>
              </a:rPr>
              <a:t>-man.html#ixzz1hrHWtMN7</a:t>
            </a:r>
            <a:r>
              <a:rPr dirty="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2_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828800" y="4260850"/>
            <a:ext cx="20726400" cy="3511550"/>
          </a:xfrm>
          <a:prstGeom prst="rect">
            <a:avLst/>
          </a:prstGeom>
        </p:spPr>
        <p:txBody>
          <a:bodyPr/>
          <a:lstStyle>
            <a:lvl1pPr algn="ctr">
              <a:defRPr>
                <a:solidFill>
                  <a:srgbClr val="F5F5F5"/>
                </a:solidFill>
                <a:uFill>
                  <a:solidFill>
                    <a:srgbClr val="F5F5F5"/>
                  </a:solidFill>
                </a:uFill>
              </a:defRPr>
            </a:lvl1pPr>
          </a:lstStyle>
          <a:p>
            <a:r>
              <a:t>Title Text</a:t>
            </a:r>
          </a:p>
        </p:txBody>
      </p:sp>
      <p:sp>
        <p:nvSpPr>
          <p:cNvPr id="13" name="Body Level One…"/>
          <p:cNvSpPr txBox="1">
            <a:spLocks noGrp="1"/>
          </p:cNvSpPr>
          <p:nvPr>
            <p:ph type="body" sz="half" idx="1"/>
          </p:nvPr>
        </p:nvSpPr>
        <p:spPr>
          <a:xfrm>
            <a:off x="3657600" y="7772400"/>
            <a:ext cx="17068800" cy="5943600"/>
          </a:xfrm>
          <a:prstGeom prst="rect">
            <a:avLst/>
          </a:prstGeom>
        </p:spPr>
        <p:txBody>
          <a:bodyPr/>
          <a:lstStyle>
            <a:lvl1pPr algn="ctr">
              <a:buClr>
                <a:srgbClr val="F5F5F5"/>
              </a:buClr>
              <a:defRPr>
                <a:solidFill>
                  <a:srgbClr val="F5F5F5"/>
                </a:solidFill>
                <a:uFill>
                  <a:solidFill>
                    <a:srgbClr val="F5F5F5"/>
                  </a:solidFill>
                </a:uFill>
              </a:defRPr>
            </a:lvl1pPr>
            <a:lvl2pPr marL="457200" algn="ctr"/>
            <a:lvl3pPr marL="914400" algn="ctr"/>
            <a:lvl4pPr marL="1371600" algn="ctr"/>
            <a:lvl5pPr marL="1828800" algn="ct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2_Title Slide copy">
    <p:spTree>
      <p:nvGrpSpPr>
        <p:cNvPr id="1" name=""/>
        <p:cNvGrpSpPr/>
        <p:nvPr/>
      </p:nvGrpSpPr>
      <p:grpSpPr>
        <a:xfrm>
          <a:off x="0" y="0"/>
          <a:ext cx="0" cy="0"/>
          <a:chOff x="0" y="0"/>
          <a:chExt cx="0" cy="0"/>
        </a:xfrm>
      </p:grpSpPr>
      <p:pic>
        <p:nvPicPr>
          <p:cNvPr id="9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5" name="Title Text"/>
          <p:cNvSpPr txBox="1">
            <a:spLocks noGrp="1"/>
          </p:cNvSpPr>
          <p:nvPr>
            <p:ph type="title"/>
          </p:nvPr>
        </p:nvSpPr>
        <p:spPr>
          <a:xfrm>
            <a:off x="1828800" y="4260850"/>
            <a:ext cx="20726400" cy="3511550"/>
          </a:xfrm>
          <a:prstGeom prst="rect">
            <a:avLst/>
          </a:prstGeom>
        </p:spPr>
        <p:txBody>
          <a:bodyPr/>
          <a:lstStyle>
            <a:lvl1pPr algn="ct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96" name="Body Level One…"/>
          <p:cNvSpPr txBox="1">
            <a:spLocks noGrp="1"/>
          </p:cNvSpPr>
          <p:nvPr>
            <p:ph type="body" sz="half" idx="1"/>
          </p:nvPr>
        </p:nvSpPr>
        <p:spPr>
          <a:xfrm>
            <a:off x="3657600" y="7772400"/>
            <a:ext cx="17068800" cy="5943600"/>
          </a:xfrm>
          <a:prstGeom prst="rect">
            <a:avLst/>
          </a:prstGeom>
        </p:spPr>
        <p:txBody>
          <a:bodyPr/>
          <a:lstStyle>
            <a:lvl1pPr algn="ctr">
              <a:buClr>
                <a:srgbClr val="F5F5F5"/>
              </a:buClr>
              <a:defRPr>
                <a:solidFill>
                  <a:srgbClr val="F5F5F5"/>
                </a:solidFill>
                <a:uFill>
                  <a:solidFill>
                    <a:srgbClr val="F5F5F5"/>
                  </a:solidFill>
                </a:uFill>
              </a:defRPr>
            </a:lvl1pPr>
            <a:lvl2pPr marL="457200" algn="ctr"/>
            <a:lvl3pPr marL="914400" algn="ctr"/>
            <a:lvl4pPr marL="1371600" algn="ctr"/>
            <a:lvl5pPr marL="1828800" algn="ct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1778000" y="2298700"/>
            <a:ext cx="20828000" cy="4648200"/>
          </a:xfrm>
          <a:prstGeom prst="rect">
            <a:avLst/>
          </a:prstGeom>
          <a:ln>
            <a:miter lim="400000"/>
          </a:ln>
        </p:spPr>
        <p:txBody>
          <a:bodyPr lIns="50800" tIns="50800" rIns="50800" bIns="50800" anchor="b">
            <a:normAutofit/>
          </a:bodyPr>
          <a:lstStyle>
            <a:lvl1pPr algn="ctr" defTabSz="825500">
              <a:defRPr sz="11200" b="0">
                <a:solidFill>
                  <a:srgbClr val="FFFFFF"/>
                </a:solidFill>
                <a:uFillTx/>
                <a:latin typeface="Helvetica Light"/>
                <a:ea typeface="Helvetica Light"/>
                <a:cs typeface="Helvetica Light"/>
                <a:sym typeface="Helvetica Light"/>
              </a:defRPr>
            </a:lvl1pPr>
          </a:lstStyle>
          <a:p>
            <a:pPr>
              <a:defRPr>
                <a:effectLst/>
              </a:defRPr>
            </a:pPr>
            <a:r>
              <a:t>Title Text</a:t>
            </a:r>
          </a:p>
        </p:txBody>
      </p:sp>
      <p:sp>
        <p:nvSpPr>
          <p:cNvPr id="999" name="Body Level One…"/>
          <p:cNvSpPr txBox="1">
            <a:spLocks noGrp="1"/>
          </p:cNvSpPr>
          <p:nvPr>
            <p:ph type="body" sz="quarter" idx="1"/>
          </p:nvPr>
        </p:nvSpPr>
        <p:spPr>
          <a:xfrm>
            <a:off x="1778000" y="7073900"/>
            <a:ext cx="20828000" cy="1587500"/>
          </a:xfrm>
          <a:prstGeom prst="rect">
            <a:avLst/>
          </a:prstGeom>
          <a:ln>
            <a:miter lim="400000"/>
          </a:ln>
        </p:spPr>
        <p:txBody>
          <a:bodyPr lIns="50800" tIns="50800" rIns="50800" bIns="50800">
            <a:normAutofit/>
          </a:bodyPr>
          <a:lstStyle>
            <a:lvl1pPr algn="ctr" defTabSz="825500">
              <a:buClrTx/>
              <a:defRPr sz="4400">
                <a:solidFill>
                  <a:srgbClr val="FFFFFF"/>
                </a:solidFill>
                <a:uFillTx/>
                <a:latin typeface="Helvetica Light"/>
                <a:ea typeface="Helvetica Light"/>
                <a:cs typeface="Helvetica Light"/>
                <a:sym typeface="Helvetica Light"/>
              </a:defRPr>
            </a:lvl1pPr>
            <a:lvl2pPr indent="228600" algn="ctr" defTabSz="825500">
              <a:buClrTx/>
              <a:defRPr sz="4400">
                <a:solidFill>
                  <a:srgbClr val="FFFFFF"/>
                </a:solidFill>
                <a:uFillTx/>
                <a:latin typeface="Helvetica Light"/>
                <a:ea typeface="Helvetica Light"/>
                <a:cs typeface="Helvetica Light"/>
                <a:sym typeface="Helvetica Light"/>
              </a:defRPr>
            </a:lvl2pPr>
            <a:lvl3pPr indent="457200" algn="ctr" defTabSz="825500">
              <a:buClrTx/>
              <a:defRPr sz="4400">
                <a:solidFill>
                  <a:srgbClr val="FFFFFF"/>
                </a:solidFill>
                <a:uFillTx/>
                <a:latin typeface="Helvetica Light"/>
                <a:ea typeface="Helvetica Light"/>
                <a:cs typeface="Helvetica Light"/>
                <a:sym typeface="Helvetica Light"/>
              </a:defRPr>
            </a:lvl3pPr>
            <a:lvl4pPr indent="685800" algn="ctr" defTabSz="825500">
              <a:buClrTx/>
              <a:defRPr sz="4400">
                <a:solidFill>
                  <a:srgbClr val="FFFFFF"/>
                </a:solidFill>
                <a:uFillTx/>
                <a:latin typeface="Helvetica Light"/>
                <a:ea typeface="Helvetica Light"/>
                <a:cs typeface="Helvetica Light"/>
                <a:sym typeface="Helvetica Light"/>
              </a:defRPr>
            </a:lvl4pPr>
            <a:lvl5pPr indent="914400" algn="ctr" defTabSz="825500">
              <a:buClrTx/>
              <a:defRPr sz="4400">
                <a:solidFill>
                  <a:srgbClr val="FFFFFF"/>
                </a:solidFill>
                <a:uFillTx/>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00" name="Slide Number"/>
          <p:cNvSpPr txBox="1">
            <a:spLocks noGrp="1"/>
          </p:cNvSpPr>
          <p:nvPr>
            <p:ph type="sldNum" sz="quarter" idx="2"/>
          </p:nvPr>
        </p:nvSpPr>
        <p:spPr>
          <a:xfrm>
            <a:off x="11959031" y="13081000"/>
            <a:ext cx="453238" cy="469900"/>
          </a:xfrm>
          <a:prstGeom prst="rect">
            <a:avLst/>
          </a:prstGeom>
        </p:spPr>
        <p:txBody>
          <a:bodyPr/>
          <a:lstStyle>
            <a:lvl1pPr algn="ctr" defTabSz="825500">
              <a:defRPr sz="24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1007"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08"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1015"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16" name="Title Text"/>
          <p:cNvSpPr txBox="1">
            <a:spLocks noGrp="1"/>
          </p:cNvSpPr>
          <p:nvPr>
            <p:ph type="title"/>
          </p:nvPr>
        </p:nvSpPr>
        <p:spPr>
          <a:xfrm>
            <a:off x="2438400" y="1397000"/>
            <a:ext cx="19519900" cy="1727200"/>
          </a:xfrm>
          <a:prstGeom prst="rect">
            <a:avLst/>
          </a:prstGeom>
          <a:ln>
            <a:miter lim="400000"/>
          </a:ln>
          <a:effectLst>
            <a:outerShdw blurRad="50800" dist="38100" dir="5400000" rotWithShape="0">
              <a:srgbClr val="000000">
                <a:alpha val="40000"/>
              </a:srgbClr>
            </a:outerShdw>
          </a:effectLst>
        </p:spPr>
        <p:txBody>
          <a:bodyPr lIns="0" tIns="0" rIns="0" bIns="0"/>
          <a:lstStyle>
            <a:lvl1pPr algn="r" defTabSz="825500">
              <a:defRPr sz="11500" b="0">
                <a:solidFill>
                  <a:srgbClr val="FFFFFF"/>
                </a:solidFill>
                <a:uFillTx/>
                <a:latin typeface="Geared Slab Extrabold"/>
                <a:ea typeface="Geared Slab Extrabold"/>
                <a:cs typeface="Geared Slab Extrabold"/>
                <a:sym typeface="Geared Slab Extrabold"/>
              </a:defRPr>
            </a:lvl1pPr>
          </a:lstStyle>
          <a:p>
            <a:pPr>
              <a:defRPr>
                <a:effectLst/>
              </a:defRPr>
            </a:pPr>
            <a:r>
              <a:t>Title Text</a:t>
            </a:r>
          </a:p>
        </p:txBody>
      </p:sp>
      <p:sp>
        <p:nvSpPr>
          <p:cNvPr id="1017" name="Body Level One…"/>
          <p:cNvSpPr txBox="1">
            <a:spLocks noGrp="1"/>
          </p:cNvSpPr>
          <p:nvPr>
            <p:ph type="body" idx="1"/>
          </p:nvPr>
        </p:nvSpPr>
        <p:spPr>
          <a:xfrm>
            <a:off x="2438400" y="3429000"/>
            <a:ext cx="19519900" cy="8458200"/>
          </a:xfrm>
          <a:prstGeom prst="rect">
            <a:avLst/>
          </a:prstGeom>
          <a:ln>
            <a:miter lim="400000"/>
          </a:ln>
          <a:effectLst>
            <a:outerShdw blurRad="50800" dist="38100" dir="5400000" rotWithShape="0">
              <a:srgbClr val="000000">
                <a:alpha val="40000"/>
              </a:srgbClr>
            </a:outerShdw>
          </a:effectLst>
        </p:spPr>
        <p:txBody>
          <a:bodyPr lIns="0" tIns="0" rIns="0" bIns="0">
            <a:normAutofit/>
          </a:bodyPr>
          <a:lstStyle>
            <a:lvl1pPr defTabSz="825500">
              <a:buClrTx/>
              <a:defRPr>
                <a:solidFill>
                  <a:srgbClr val="FFFFFF"/>
                </a:solidFill>
                <a:effectLst>
                  <a:outerShdw blurRad="12700" dist="38100" dir="5400000" rotWithShape="0">
                    <a:srgbClr val="000000">
                      <a:alpha val="71999"/>
                    </a:srgbClr>
                  </a:outerShdw>
                </a:effectLst>
                <a:uFillTx/>
              </a:defRPr>
            </a:lvl1pPr>
            <a:lvl2pPr defTabSz="825500">
              <a:buClrTx/>
              <a:defRPr>
                <a:solidFill>
                  <a:srgbClr val="FFFFFF"/>
                </a:solidFill>
                <a:effectLst>
                  <a:outerShdw blurRad="12700" dist="38100" dir="5400000" rotWithShape="0">
                    <a:srgbClr val="000000">
                      <a:alpha val="71999"/>
                    </a:srgbClr>
                  </a:outerShdw>
                </a:effectLst>
                <a:uFillTx/>
              </a:defRPr>
            </a:lvl2pPr>
            <a:lvl3pPr defTabSz="825500">
              <a:buClrTx/>
              <a:defRPr>
                <a:solidFill>
                  <a:srgbClr val="FFFFFF"/>
                </a:solidFill>
                <a:effectLst>
                  <a:outerShdw blurRad="12700" dist="38100" dir="5400000" rotWithShape="0">
                    <a:srgbClr val="000000">
                      <a:alpha val="71999"/>
                    </a:srgbClr>
                  </a:outerShdw>
                </a:effectLst>
                <a:uFillTx/>
              </a:defRPr>
            </a:lvl3pPr>
            <a:lvl4pPr defTabSz="825500">
              <a:buClrTx/>
              <a:defRPr>
                <a:solidFill>
                  <a:srgbClr val="FFFFFF"/>
                </a:solidFill>
                <a:effectLst>
                  <a:outerShdw blurRad="12700" dist="38100" dir="5400000" rotWithShape="0">
                    <a:srgbClr val="000000">
                      <a:alpha val="71999"/>
                    </a:srgbClr>
                  </a:outerShdw>
                </a:effectLst>
                <a:uFillTx/>
              </a:defRPr>
            </a:lvl4pPr>
            <a:lvl5pPr defTabSz="825500">
              <a:buClrTx/>
              <a:defRPr>
                <a:solidFill>
                  <a:srgbClr val="FFFFFF"/>
                </a:solidFill>
                <a:effectLst>
                  <a:outerShdw blurRad="12700" dist="38100" dir="5400000" rotWithShape="0">
                    <a:srgbClr val="000000">
                      <a:alpha val="71999"/>
                    </a:srgbClr>
                  </a:outerShdw>
                </a:effectLst>
                <a:uFillTx/>
              </a:defRPr>
            </a:lvl5pPr>
          </a:lstStyle>
          <a:p>
            <a:r>
              <a:t>Body Level One</a:t>
            </a:r>
          </a:p>
          <a:p>
            <a:pPr lvl="1"/>
            <a:r>
              <a:t>Body Level Two</a:t>
            </a:r>
          </a:p>
          <a:p>
            <a:pPr lvl="2"/>
            <a:r>
              <a:t>Body Level Three</a:t>
            </a:r>
          </a:p>
          <a:p>
            <a:pPr lvl="3"/>
            <a:r>
              <a:t>Body Level Four</a:t>
            </a:r>
          </a:p>
          <a:p>
            <a:pPr lvl="4"/>
            <a:r>
              <a:t>Body Level Five</a:t>
            </a:r>
          </a:p>
        </p:txBody>
      </p:sp>
      <p:sp>
        <p:nvSpPr>
          <p:cNvPr id="1018"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1025"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10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Astronomy">
    <p:spTree>
      <p:nvGrpSpPr>
        <p:cNvPr id="1" name=""/>
        <p:cNvGrpSpPr/>
        <p:nvPr/>
      </p:nvGrpSpPr>
      <p:grpSpPr>
        <a:xfrm>
          <a:off x="0" y="0"/>
          <a:ext cx="0" cy="0"/>
          <a:chOff x="0" y="0"/>
          <a:chExt cx="0" cy="0"/>
        </a:xfrm>
      </p:grpSpPr>
      <p:pic>
        <p:nvPicPr>
          <p:cNvPr id="12" name="EarthandMoon.jpg" descr="EarthandMoo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5029200" y="1041400"/>
            <a:ext cx="17576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mj-lt"/>
                <a:ea typeface="+mj-ea"/>
                <a:cs typeface="+mj-cs"/>
                <a:sym typeface="Secret Typewriter"/>
              </a:defRPr>
            </a:lvl1pPr>
          </a:lstStyle>
          <a:p>
            <a:r>
              <a:t>Title Text</a:t>
            </a:r>
          </a:p>
        </p:txBody>
      </p:sp>
      <p:sp>
        <p:nvSpPr>
          <p:cNvPr id="14"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204592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Astronomy copy">
    <p:spTree>
      <p:nvGrpSpPr>
        <p:cNvPr id="1" name=""/>
        <p:cNvGrpSpPr/>
        <p:nvPr/>
      </p:nvGrpSpPr>
      <p:grpSpPr>
        <a:xfrm>
          <a:off x="0" y="0"/>
          <a:ext cx="0" cy="0"/>
          <a:chOff x="0" y="0"/>
          <a:chExt cx="0" cy="0"/>
        </a:xfrm>
      </p:grpSpPr>
      <p:pic>
        <p:nvPicPr>
          <p:cNvPr id="22"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 name="Title Text"/>
          <p:cNvSpPr txBox="1">
            <a:spLocks noGrp="1"/>
          </p:cNvSpPr>
          <p:nvPr>
            <p:ph type="title"/>
          </p:nvPr>
        </p:nvSpPr>
        <p:spPr>
          <a:xfrm>
            <a:off x="1778000" y="1384300"/>
            <a:ext cx="20828000" cy="109093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938771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31"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306416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Astronomy copy 2">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760601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Astronomy copy 3">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778000" y="1384300"/>
            <a:ext cx="20828000" cy="100457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190257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Astronomy copy 4">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778000" y="1384300"/>
            <a:ext cx="20828000" cy="88265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32481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11_Title and Content copy">
    <p:spTree>
      <p:nvGrpSpPr>
        <p:cNvPr id="1" name=""/>
        <p:cNvGrpSpPr/>
        <p:nvPr/>
      </p:nvGrpSpPr>
      <p:grpSpPr>
        <a:xfrm>
          <a:off x="0" y="0"/>
          <a:ext cx="0" cy="0"/>
          <a:chOff x="0" y="0"/>
          <a:chExt cx="0" cy="0"/>
        </a:xfrm>
      </p:grpSpPr>
      <p:pic>
        <p:nvPicPr>
          <p:cNvPr id="10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3535281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3"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078861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20348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2"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9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21193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FFFFFF"/>
                </a:solidFill>
                <a:latin typeface="Gill Sans"/>
                <a:ea typeface="Gill Sans"/>
                <a:cs typeface="Gill Sans"/>
                <a:sym typeface="Gill Sans"/>
              </a:defRPr>
            </a:lvl1pPr>
          </a:lstStyle>
          <a:p>
            <a:r>
              <a:t>Title Text</a:t>
            </a:r>
          </a:p>
        </p:txBody>
      </p:sp>
      <p:sp>
        <p:nvSpPr>
          <p:cNvPr id="102" name="Body Level One…"/>
          <p:cNvSpPr txBox="1">
            <a:spLocks noGrp="1"/>
          </p:cNvSpPr>
          <p:nvPr>
            <p:ph type="body" idx="1"/>
          </p:nvPr>
        </p:nvSpPr>
        <p:spPr>
          <a:xfrm>
            <a:off x="1739900" y="3898900"/>
            <a:ext cx="20904200" cy="8547100"/>
          </a:xfrm>
          <a:prstGeom prst="rect">
            <a:avLst/>
          </a:prstGeom>
        </p:spPr>
        <p:txBody>
          <a:bodyPr lIns="50800" tIns="50800" rIns="50800" bIns="50800" anchor="ctr">
            <a:noAutofit/>
          </a:bodyPr>
          <a:lstStyle>
            <a:lvl1pPr marL="1117600" indent="-800100">
              <a:lnSpc>
                <a:spcPct val="100000"/>
              </a:lnSpc>
              <a:spcBef>
                <a:spcPts val="5200"/>
              </a:spcBef>
              <a:buSzPct val="171000"/>
              <a:buChar char="•"/>
              <a:defRPr sz="5600">
                <a:solidFill>
                  <a:srgbClr val="FFFFFF"/>
                </a:solidFill>
                <a:latin typeface="Gill Sans"/>
                <a:ea typeface="Gill Sans"/>
                <a:cs typeface="Gill Sans"/>
                <a:sym typeface="Gill Sans"/>
              </a:defRPr>
            </a:lvl1pPr>
            <a:lvl2pPr marL="1562100" indent="-800100">
              <a:lnSpc>
                <a:spcPct val="100000"/>
              </a:lnSpc>
              <a:spcBef>
                <a:spcPts val="5200"/>
              </a:spcBef>
              <a:buSzPct val="171000"/>
              <a:buChar char="•"/>
              <a:defRPr sz="5600">
                <a:solidFill>
                  <a:srgbClr val="FFFFFF"/>
                </a:solidFill>
                <a:latin typeface="Gill Sans"/>
                <a:ea typeface="Gill Sans"/>
                <a:cs typeface="Gill Sans"/>
                <a:sym typeface="Gill Sans"/>
              </a:defRPr>
            </a:lvl2pPr>
            <a:lvl3pPr marL="2006600" indent="-800100">
              <a:lnSpc>
                <a:spcPct val="100000"/>
              </a:lnSpc>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8307868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11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1pPr>
            <a:lvl2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2pPr>
            <a:lvl3pPr defTabSz="914400">
              <a:lnSpc>
                <a:spcPct val="100000"/>
              </a:lnSpc>
              <a:defRPr>
                <a:solidFill>
                  <a:srgbClr val="E2DEAB"/>
                </a:solidFill>
                <a:uFill>
                  <a:solidFill>
                    <a:srgbClr val="E2DEAB"/>
                  </a:solidFill>
                </a:uFill>
                <a:latin typeface="DejaVu Sans Condensed"/>
                <a:ea typeface="DejaVu Sans Condensed"/>
                <a:cs typeface="DejaVu Sans Condensed"/>
                <a:sym typeface="DejaVu Sans Condensed"/>
              </a:defRPr>
            </a:lvl3pPr>
            <a:lvl4pPr defTabSz="914400">
              <a:defRPr>
                <a:solidFill>
                  <a:srgbClr val="E2DEAB"/>
                </a:solidFill>
                <a:uFill>
                  <a:solidFill>
                    <a:srgbClr val="E2DEAB"/>
                  </a:solidFill>
                </a:uFill>
                <a:latin typeface="DejaVu Sans Condensed"/>
                <a:ea typeface="DejaVu Sans Condensed"/>
                <a:cs typeface="DejaVu Sans Condensed"/>
                <a:sym typeface="DejaVu Sans Condensed"/>
              </a:defRPr>
            </a:lvl4pPr>
            <a:lvl5pPr defTabSz="914400">
              <a:defRPr>
                <a:solidFill>
                  <a:srgbClr val="E2DEAB"/>
                </a:solidFill>
                <a:uFill>
                  <a:solidFill>
                    <a:srgbClr val="E2DEAB"/>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332272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305607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127"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8" name="Title Text"/>
          <p:cNvSpPr txBox="1">
            <a:spLocks noGrp="1"/>
          </p:cNvSpPr>
          <p:nvPr>
            <p:ph type="title"/>
          </p:nvPr>
        </p:nvSpPr>
        <p:spPr>
          <a:xfrm>
            <a:off x="1778000" y="1384300"/>
            <a:ext cx="20828000" cy="100457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386429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9_Default Design">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3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4868427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4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5391873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9_Title and Content">
    <p:spTree>
      <p:nvGrpSpPr>
        <p:cNvPr id="1" name=""/>
        <p:cNvGrpSpPr/>
        <p:nvPr/>
      </p:nvGrpSpPr>
      <p:grpSpPr>
        <a:xfrm>
          <a:off x="0" y="0"/>
          <a:ext cx="0" cy="0"/>
          <a:chOff x="0" y="0"/>
          <a:chExt cx="0" cy="0"/>
        </a:xfrm>
      </p:grpSpPr>
      <p:pic>
        <p:nvPicPr>
          <p:cNvPr id="112"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3" name="Body Level One…"/>
          <p:cNvSpPr txBox="1">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55"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1399414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63"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602352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Scripture 1 copy">
    <p:spTree>
      <p:nvGrpSpPr>
        <p:cNvPr id="1" name=""/>
        <p:cNvGrpSpPr/>
        <p:nvPr/>
      </p:nvGrpSpPr>
      <p:grpSpPr>
        <a:xfrm>
          <a:off x="0" y="0"/>
          <a:ext cx="0" cy="0"/>
          <a:chOff x="0" y="0"/>
          <a:chExt cx="0" cy="0"/>
        </a:xfrm>
      </p:grpSpPr>
      <p:pic>
        <p:nvPicPr>
          <p:cNvPr id="171" name="Sand_ocean.jpg" descr="Sand_ocean.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2" name="Title Text"/>
          <p:cNvSpPr txBox="1">
            <a:spLocks noGrp="1"/>
          </p:cNvSpPr>
          <p:nvPr>
            <p:ph type="title"/>
          </p:nvPr>
        </p:nvSpPr>
        <p:spPr>
          <a:xfrm>
            <a:off x="1778000" y="1016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E2DEAB"/>
                </a:solidFill>
                <a:latin typeface="GoudyTwenty"/>
                <a:ea typeface="GoudyTwenty"/>
                <a:cs typeface="GoudyTwenty"/>
                <a:sym typeface="GoudyTwenty"/>
              </a:defRPr>
            </a:lvl1pPr>
          </a:lstStyle>
          <a:p>
            <a:r>
              <a:t>Title Text</a:t>
            </a:r>
          </a:p>
        </p:txBody>
      </p:sp>
      <p:sp>
        <p:nvSpPr>
          <p:cNvPr id="173" name="Body Level One…"/>
          <p:cNvSpPr txBox="1">
            <a:spLocks noGrp="1"/>
          </p:cNvSpPr>
          <p:nvPr>
            <p:ph type="body" idx="1"/>
          </p:nvPr>
        </p:nvSpPr>
        <p:spPr>
          <a:xfrm>
            <a:off x="1765300" y="2971800"/>
            <a:ext cx="20942300" cy="972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E2DEAB"/>
                </a:solidFill>
                <a:latin typeface="DejaVu Sans Condensed"/>
                <a:ea typeface="DejaVu Sans Condensed"/>
                <a:cs typeface="DejaVu Sans Condensed"/>
                <a:sym typeface="DejaVu Sans Condensed"/>
              </a:defRPr>
            </a:lvl1pPr>
            <a:lvl2pPr>
              <a:lnSpc>
                <a:spcPct val="100000"/>
              </a:lnSpc>
              <a:defRPr>
                <a:solidFill>
                  <a:srgbClr val="E2DEAB"/>
                </a:solidFill>
                <a:latin typeface="DejaVu Sans Condensed"/>
                <a:ea typeface="DejaVu Sans Condensed"/>
                <a:cs typeface="DejaVu Sans Condensed"/>
                <a:sym typeface="DejaVu Sans Condensed"/>
              </a:defRPr>
            </a:lvl2pPr>
            <a:lvl3pPr>
              <a:lnSpc>
                <a:spcPct val="100000"/>
              </a:lnSpc>
              <a:defRPr>
                <a:solidFill>
                  <a:srgbClr val="E2DEAB"/>
                </a:solidFill>
                <a:latin typeface="DejaVu Sans Condensed"/>
                <a:ea typeface="DejaVu Sans Condensed"/>
                <a:cs typeface="DejaVu Sans Condensed"/>
                <a:sym typeface="DejaVu Sans Condensed"/>
              </a:defRPr>
            </a:lvl3pPr>
            <a:lvl4pPr>
              <a:defRPr>
                <a:solidFill>
                  <a:srgbClr val="E2DEAB"/>
                </a:solidFill>
                <a:latin typeface="DejaVu Sans Condensed"/>
                <a:ea typeface="DejaVu Sans Condensed"/>
                <a:cs typeface="DejaVu Sans Condensed"/>
                <a:sym typeface="DejaVu Sans Condensed"/>
              </a:defRPr>
            </a:lvl4pPr>
            <a:lvl5pPr>
              <a:defRPr>
                <a:solidFill>
                  <a:srgbClr val="E2DEAB"/>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560952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219358" y="549275"/>
            <a:ext cx="21948460" cy="2651125"/>
          </a:xfrm>
          <a:prstGeom prst="rect">
            <a:avLst/>
          </a:prstGeom>
          <a:ln>
            <a:round/>
          </a:ln>
        </p:spPr>
        <p:txBody>
          <a:bodyPr lIns="101600" tIns="101600" rIns="101600" bIns="101600"/>
          <a:lstStyle>
            <a:lvl1pPr defTabSz="914400">
              <a:defRPr sz="10700">
                <a:effectLst>
                  <a:outerShdw blurRad="38100" dist="38100" dir="2700000" rotWithShape="0">
                    <a:srgbClr val="000000">
                      <a:alpha val="43137"/>
                    </a:srgbClr>
                  </a:outerShdw>
                </a:effectLst>
                <a:uFill>
                  <a:solidFill>
                    <a:srgbClr val="FEFCDD"/>
                  </a:solidFill>
                </a:uFill>
              </a:defRPr>
            </a:lvl1pPr>
          </a:lstStyle>
          <a:p>
            <a:r>
              <a:t>Title Text</a:t>
            </a:r>
          </a:p>
        </p:txBody>
      </p:sp>
      <p:sp>
        <p:nvSpPr>
          <p:cNvPr id="18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2719846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189"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4365122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197"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98"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99"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2644868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08"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3200374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4468677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9654326"/>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23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32"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33"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233319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p:spTree>
      <p:nvGrpSpPr>
        <p:cNvPr id="1" name=""/>
        <p:cNvGrpSpPr/>
        <p:nvPr/>
      </p:nvGrpSpPr>
      <p:grpSpPr>
        <a:xfrm>
          <a:off x="0" y="0"/>
          <a:ext cx="0" cy="0"/>
          <a:chOff x="0" y="0"/>
          <a:chExt cx="0" cy="0"/>
        </a:xfrm>
      </p:grpSpPr>
      <p:pic>
        <p:nvPicPr>
          <p:cNvPr id="121"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2" name="Body Level One…"/>
          <p:cNvSpPr txBox="1">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4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42"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43"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15945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51"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52"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53"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9567889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26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047863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27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7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7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9868584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Relevance copy 5">
    <p:spTree>
      <p:nvGrpSpPr>
        <p:cNvPr id="1" name=""/>
        <p:cNvGrpSpPr/>
        <p:nvPr/>
      </p:nvGrpSpPr>
      <p:grpSpPr>
        <a:xfrm>
          <a:off x="0" y="0"/>
          <a:ext cx="0" cy="0"/>
          <a:chOff x="0" y="0"/>
          <a:chExt cx="0" cy="0"/>
        </a:xfrm>
      </p:grpSpPr>
      <p:pic>
        <p:nvPicPr>
          <p:cNvPr id="28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81" name="Title Text"/>
          <p:cNvSpPr txBox="1">
            <a:spLocks noGrp="1"/>
          </p:cNvSpPr>
          <p:nvPr>
            <p:ph type="title"/>
          </p:nvPr>
        </p:nvSpPr>
        <p:spPr>
          <a:xfrm>
            <a:off x="1778000" y="1041400"/>
            <a:ext cx="20828000" cy="1701800"/>
          </a:xfrm>
          <a:prstGeom prst="rect">
            <a:avLst/>
          </a:prstGeom>
          <a:effectLst>
            <a:outerShdw blurRad="50800" dist="38100" dir="5400000" rotWithShape="0">
              <a:srgbClr val="000000">
                <a:alpha val="40000"/>
              </a:srgbClr>
            </a:outerShdw>
          </a:effectLst>
        </p:spPr>
        <p:txBody>
          <a:bodyPr/>
          <a:lstStyle>
            <a:lvl1pPr>
              <a:defRPr>
                <a:latin typeface="DejaVu Sans"/>
                <a:ea typeface="DejaVu Sans"/>
                <a:cs typeface="DejaVu Sans"/>
                <a:sym typeface="DejaVu Sans"/>
              </a:defRPr>
            </a:lvl1pPr>
          </a:lstStyle>
          <a:p>
            <a:r>
              <a:t>Title Text</a:t>
            </a:r>
          </a:p>
        </p:txBody>
      </p:sp>
      <p:sp>
        <p:nvSpPr>
          <p:cNvPr id="282"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451756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290"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29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9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886009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300"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01"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885956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pic>
        <p:nvPicPr>
          <p:cNvPr id="30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10"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1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6999202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1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20"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321"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375037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2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3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3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405971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4_Title and Content">
    <p:spTree>
      <p:nvGrpSpPr>
        <p:cNvPr id="1" name=""/>
        <p:cNvGrpSpPr/>
        <p:nvPr/>
      </p:nvGrpSpPr>
      <p:grpSpPr>
        <a:xfrm>
          <a:off x="0" y="0"/>
          <a:ext cx="0" cy="0"/>
          <a:chOff x="0" y="0"/>
          <a:chExt cx="0" cy="0"/>
        </a:xfrm>
      </p:grpSpPr>
      <p:pic>
        <p:nvPicPr>
          <p:cNvPr id="13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1" name="Click to edit Master text styles"/>
          <p:cNvSpPr txBox="1">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32" name="Body Level One…"/>
          <p:cNvSpPr txBox="1">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33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34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4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577502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4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5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0678043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359"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360" name="Title Text"/>
          <p:cNvSpPr txBox="1">
            <a:spLocks noGrp="1"/>
          </p:cNvSpPr>
          <p:nvPr>
            <p:ph type="title"/>
          </p:nvPr>
        </p:nvSpPr>
        <p:spPr>
          <a:xfrm>
            <a:off x="1778231" y="10414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6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5841205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6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96117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2_Default - Title Only">
    <p:spTree>
      <p:nvGrpSpPr>
        <p:cNvPr id="1" name=""/>
        <p:cNvGrpSpPr/>
        <p:nvPr/>
      </p:nvGrpSpPr>
      <p:grpSpPr>
        <a:xfrm>
          <a:off x="0" y="0"/>
          <a:ext cx="0" cy="0"/>
          <a:chOff x="0" y="0"/>
          <a:chExt cx="0" cy="0"/>
        </a:xfrm>
      </p:grpSpPr>
      <p:sp>
        <p:nvSpPr>
          <p:cNvPr id="38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8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8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8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6430177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39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9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2"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9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0994410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40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03"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40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7617336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2">
    <p:spTree>
      <p:nvGrpSpPr>
        <p:cNvPr id="1" name=""/>
        <p:cNvGrpSpPr/>
        <p:nvPr/>
      </p:nvGrpSpPr>
      <p:grpSpPr>
        <a:xfrm>
          <a:off x="0" y="0"/>
          <a:ext cx="0" cy="0"/>
          <a:chOff x="0" y="0"/>
          <a:chExt cx="0" cy="0"/>
        </a:xfrm>
      </p:grpSpPr>
      <p:sp>
        <p:nvSpPr>
          <p:cNvPr id="412"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13"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4"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1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5531949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4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5"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4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22592953"/>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4">
    <p:spTree>
      <p:nvGrpSpPr>
        <p:cNvPr id="1" name=""/>
        <p:cNvGrpSpPr/>
        <p:nvPr/>
      </p:nvGrpSpPr>
      <p:grpSpPr>
        <a:xfrm>
          <a:off x="0" y="0"/>
          <a:ext cx="0" cy="0"/>
          <a:chOff x="0" y="0"/>
          <a:chExt cx="0" cy="0"/>
        </a:xfrm>
      </p:grpSpPr>
      <p:sp>
        <p:nvSpPr>
          <p:cNvPr id="4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36" name="image9.png" descr="image9.png"/>
          <p:cNvPicPr>
            <a:picLocks noChangeAspect="1"/>
          </p:cNvPicPr>
          <p:nvPr/>
        </p:nvPicPr>
        <p:blipFill>
          <a:blip r:embed="rId2"/>
          <a:stretch>
            <a:fillRect/>
          </a:stretch>
        </p:blipFill>
        <p:spPr>
          <a:xfrm>
            <a:off x="15521759" y="10274300"/>
            <a:ext cx="5601430" cy="2566989"/>
          </a:xfrm>
          <a:prstGeom prst="rect">
            <a:avLst/>
          </a:prstGeom>
        </p:spPr>
      </p:pic>
      <p:sp>
        <p:nvSpPr>
          <p:cNvPr id="4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82249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10_Title and Content">
    <p:spTree>
      <p:nvGrpSpPr>
        <p:cNvPr id="1" name=""/>
        <p:cNvGrpSpPr/>
        <p:nvPr/>
      </p:nvGrpSpPr>
      <p:grpSpPr>
        <a:xfrm>
          <a:off x="0" y="0"/>
          <a:ext cx="0" cy="0"/>
          <a:chOff x="0" y="0"/>
          <a:chExt cx="0" cy="0"/>
        </a:xfrm>
      </p:grpSpPr>
      <p:pic>
        <p:nvPicPr>
          <p:cNvPr id="14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41" name="Click to edit Master text styles"/>
          <p:cNvSpPr txBox="1">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42" name="Body Level One…"/>
          <p:cNvSpPr txBox="1">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4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47" name="image9.png" descr="image9.png"/>
          <p:cNvPicPr>
            <a:picLocks noChangeAspect="1"/>
          </p:cNvPicPr>
          <p:nvPr/>
        </p:nvPicPr>
        <p:blipFill>
          <a:blip r:embed="rId2"/>
          <a:stretch>
            <a:fillRect/>
          </a:stretch>
        </p:blipFill>
        <p:spPr>
          <a:xfrm>
            <a:off x="15521751" y="10274300"/>
            <a:ext cx="5601430" cy="2566989"/>
          </a:xfrm>
          <a:prstGeom prst="rect">
            <a:avLst/>
          </a:prstGeom>
        </p:spPr>
      </p:pic>
      <p:sp>
        <p:nvSpPr>
          <p:cNvPr id="44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4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3346587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45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5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5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971407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46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68" name="image9.png" descr="image9.png"/>
          <p:cNvPicPr>
            <a:picLocks noChangeAspect="1"/>
          </p:cNvPicPr>
          <p:nvPr/>
        </p:nvPicPr>
        <p:blipFill>
          <a:blip r:embed="rId2"/>
          <a:stretch>
            <a:fillRect/>
          </a:stretch>
        </p:blipFill>
        <p:spPr>
          <a:xfrm>
            <a:off x="15521756" y="10274300"/>
            <a:ext cx="5601430" cy="2566989"/>
          </a:xfrm>
          <a:prstGeom prst="rect">
            <a:avLst/>
          </a:prstGeom>
        </p:spPr>
      </p:pic>
      <p:sp>
        <p:nvSpPr>
          <p:cNvPr id="46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7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9157900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7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79" name="image9.png" descr="image9.png"/>
          <p:cNvPicPr>
            <a:picLocks noChangeAspect="1"/>
          </p:cNvPicPr>
          <p:nvPr/>
        </p:nvPicPr>
        <p:blipFill>
          <a:blip r:embed="rId2"/>
          <a:stretch>
            <a:fillRect/>
          </a:stretch>
        </p:blipFill>
        <p:spPr>
          <a:xfrm>
            <a:off x="15521762" y="10274300"/>
            <a:ext cx="5601430" cy="2566989"/>
          </a:xfrm>
          <a:prstGeom prst="rect">
            <a:avLst/>
          </a:prstGeom>
        </p:spPr>
      </p:pic>
      <p:sp>
        <p:nvSpPr>
          <p:cNvPr id="48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8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56658867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446093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3426817"/>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505"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6" name="Title Text"/>
          <p:cNvSpPr txBox="1">
            <a:spLocks noGrp="1"/>
          </p:cNvSpPr>
          <p:nvPr>
            <p:ph type="title"/>
          </p:nvPr>
        </p:nvSpPr>
        <p:spPr>
          <a:xfrm>
            <a:off x="1778000" y="1384300"/>
            <a:ext cx="20828000" cy="8826500"/>
          </a:xfrm>
          <a:prstGeom prst="rect">
            <a:avLst/>
          </a:prstGeom>
        </p:spPr>
        <p:txBody>
          <a:bodyPr/>
          <a:lstStyle>
            <a:lvl1pPr>
              <a:defRPr sz="7200">
                <a:solidFill>
                  <a:srgbClr val="E2DEAB"/>
                </a:solidFill>
                <a:latin typeface="DejaVu Sans Condensed"/>
                <a:ea typeface="DejaVu Sans Condensed"/>
                <a:cs typeface="DejaVu Sans Condensed"/>
                <a:sym typeface="DejaVu Sans Condensed"/>
              </a:defRPr>
            </a:lvl1pPr>
          </a:lstStyle>
          <a:p>
            <a:r>
              <a:t>Title Text</a:t>
            </a:r>
          </a:p>
        </p:txBody>
      </p:sp>
      <p:sp>
        <p:nvSpPr>
          <p:cNvPr id="50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E2DEAB"/>
                </a:solidFill>
                <a:latin typeface="DejaVu Sans Condensed"/>
                <a:ea typeface="DejaVu Sans Condensed"/>
                <a:cs typeface="DejaVu Sans Condensed"/>
                <a:sym typeface="DejaVu Sans Condensed"/>
              </a:defRPr>
            </a:lvl1pPr>
            <a:lvl2pPr>
              <a:lnSpc>
                <a:spcPct val="100000"/>
              </a:lnSpc>
              <a:defRPr sz="3600">
                <a:solidFill>
                  <a:srgbClr val="E2DEAB"/>
                </a:solidFill>
                <a:latin typeface="DejaVu Sans Condensed"/>
                <a:ea typeface="DejaVu Sans Condensed"/>
                <a:cs typeface="DejaVu Sans Condensed"/>
                <a:sym typeface="DejaVu Sans Condensed"/>
              </a:defRPr>
            </a:lvl2pPr>
            <a:lvl3pPr>
              <a:lnSpc>
                <a:spcPct val="100000"/>
              </a:lnSpc>
              <a:defRPr sz="3600">
                <a:solidFill>
                  <a:srgbClr val="E2DEAB"/>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462020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457200"/>
            <a:ext cx="24384000" cy="457200"/>
          </a:xfrm>
          <a:prstGeom prst="rect">
            <a:avLst/>
          </a:prstGeom>
        </p:spPr>
        <p:txBody>
          <a:bodyPr anchor="ctr"/>
          <a:lstStyle>
            <a:lvl1pPr marL="338533" marR="230982" indent="-111125"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516"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2168540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1_Default Design">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4"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555563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3" name="image9.png" descr="image9.png"/>
          <p:cNvPicPr>
            <a:picLocks noChangeAspect="1"/>
          </p:cNvPicPr>
          <p:nvPr/>
        </p:nvPicPr>
        <p:blipFill>
          <a:blip r:embed="rId2"/>
          <a:stretch>
            <a:fillRect/>
          </a:stretch>
        </p:blipFill>
        <p:spPr>
          <a:xfrm>
            <a:off x="15521435" y="10274300"/>
            <a:ext cx="5601430" cy="2566989"/>
          </a:xfrm>
          <a:prstGeom prst="rect">
            <a:avLst/>
          </a:prstGeom>
        </p:spPr>
      </p:pic>
      <p:sp>
        <p:nvSpPr>
          <p:cNvPr id="54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762082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10_Title and Content copy">
    <p:spTree>
      <p:nvGrpSpPr>
        <p:cNvPr id="1" name=""/>
        <p:cNvGrpSpPr/>
        <p:nvPr/>
      </p:nvGrpSpPr>
      <p:grpSpPr>
        <a:xfrm>
          <a:off x="0" y="0"/>
          <a:ext cx="0" cy="0"/>
          <a:chOff x="0" y="0"/>
          <a:chExt cx="0" cy="0"/>
        </a:xfrm>
      </p:grpSpPr>
      <p:pic>
        <p:nvPicPr>
          <p:cNvPr id="15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1" name="Click to edit Master text styles"/>
          <p:cNvSpPr txBox="1">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52" name="Body Level One…"/>
          <p:cNvSpPr txBox="1">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4" name="image9.png" descr="image9.png"/>
          <p:cNvPicPr>
            <a:picLocks noChangeAspect="1"/>
          </p:cNvPicPr>
          <p:nvPr/>
        </p:nvPicPr>
        <p:blipFill>
          <a:blip r:embed="rId2"/>
          <a:stretch>
            <a:fillRect/>
          </a:stretch>
        </p:blipFill>
        <p:spPr>
          <a:xfrm>
            <a:off x="15521423" y="10274300"/>
            <a:ext cx="5601430" cy="2566989"/>
          </a:xfrm>
          <a:prstGeom prst="rect">
            <a:avLst/>
          </a:prstGeom>
        </p:spPr>
      </p:pic>
      <p:sp>
        <p:nvSpPr>
          <p:cNvPr id="55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6"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58220350"/>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6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825256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7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308306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8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8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9019328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88"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5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8818444"/>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597"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25525754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605"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606"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607"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2381491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615"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616"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3708858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24"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646860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6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3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0115614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4_Title and Content copy">
    <p:spTree>
      <p:nvGrpSpPr>
        <p:cNvPr id="1" name=""/>
        <p:cNvGrpSpPr/>
        <p:nvPr/>
      </p:nvGrpSpPr>
      <p:grpSpPr>
        <a:xfrm>
          <a:off x="0" y="0"/>
          <a:ext cx="0" cy="0"/>
          <a:chOff x="0" y="0"/>
          <a:chExt cx="0" cy="0"/>
        </a:xfrm>
      </p:grpSpPr>
      <p:pic>
        <p:nvPicPr>
          <p:cNvPr id="16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1" name="Click to edit Master text styles"/>
          <p:cNvSpPr txBox="1">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62" name="Body Level One…"/>
          <p:cNvSpPr txBox="1">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40"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779347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4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319199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00697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6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7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8394741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67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069792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68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8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8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6434022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697"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037392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Astronomy copy 5">
    <p:spTree>
      <p:nvGrpSpPr>
        <p:cNvPr id="1" name=""/>
        <p:cNvGrpSpPr/>
        <p:nvPr/>
      </p:nvGrpSpPr>
      <p:grpSpPr>
        <a:xfrm>
          <a:off x="0" y="0"/>
          <a:ext cx="0" cy="0"/>
          <a:chOff x="0" y="0"/>
          <a:chExt cx="0" cy="0"/>
        </a:xfrm>
      </p:grpSpPr>
      <p:pic>
        <p:nvPicPr>
          <p:cNvPr id="70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0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900978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Astronomy copy 12">
    <p:spTree>
      <p:nvGrpSpPr>
        <p:cNvPr id="1" name=""/>
        <p:cNvGrpSpPr/>
        <p:nvPr/>
      </p:nvGrpSpPr>
      <p:grpSpPr>
        <a:xfrm>
          <a:off x="0" y="0"/>
          <a:ext cx="0" cy="0"/>
          <a:chOff x="0" y="0"/>
          <a:chExt cx="0" cy="0"/>
        </a:xfrm>
      </p:grpSpPr>
      <p:pic>
        <p:nvPicPr>
          <p:cNvPr id="71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1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1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963741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25"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726"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FFFFFF"/>
                </a:solidFill>
                <a:latin typeface="Helvetica Light"/>
                <a:ea typeface="Helvetica Light"/>
                <a:cs typeface="Helvetica Light"/>
                <a:sym typeface="Helvetica Light"/>
              </a:defRPr>
            </a:lvl1pPr>
            <a:lvl2pPr indent="228600" algn="ctr">
              <a:lnSpc>
                <a:spcPct val="100000"/>
              </a:lnSpc>
              <a:defRPr sz="4400">
                <a:solidFill>
                  <a:srgbClr val="FFFFFF"/>
                </a:solidFill>
                <a:latin typeface="Helvetica Light"/>
                <a:ea typeface="Helvetica Light"/>
                <a:cs typeface="Helvetica Light"/>
                <a:sym typeface="Helvetica Light"/>
              </a:defRPr>
            </a:lvl2pPr>
            <a:lvl3pPr indent="457200" algn="ctr">
              <a:lnSpc>
                <a:spcPct val="100000"/>
              </a:lnSpc>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27"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946140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11_Title and Content copy 1">
    <p:spTree>
      <p:nvGrpSpPr>
        <p:cNvPr id="1" name=""/>
        <p:cNvGrpSpPr/>
        <p:nvPr/>
      </p:nvGrpSpPr>
      <p:grpSpPr>
        <a:xfrm>
          <a:off x="0" y="0"/>
          <a:ext cx="0" cy="0"/>
          <a:chOff x="0" y="0"/>
          <a:chExt cx="0" cy="0"/>
        </a:xfrm>
      </p:grpSpPr>
      <p:pic>
        <p:nvPicPr>
          <p:cNvPr id="17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3_Default - Title and Content copy">
    <p:spTree>
      <p:nvGrpSpPr>
        <p:cNvPr id="1" name=""/>
        <p:cNvGrpSpPr/>
        <p:nvPr/>
      </p:nvGrpSpPr>
      <p:grpSpPr>
        <a:xfrm>
          <a:off x="0" y="0"/>
          <a:ext cx="0" cy="0"/>
          <a:chOff x="0" y="0"/>
          <a:chExt cx="0" cy="0"/>
        </a:xfrm>
      </p:grpSpPr>
      <p:sp>
        <p:nvSpPr>
          <p:cNvPr id="734"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5"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73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8753511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Blue Rays copy 4">
    <p:spTree>
      <p:nvGrpSpPr>
        <p:cNvPr id="1" name=""/>
        <p:cNvGrpSpPr/>
        <p:nvPr/>
      </p:nvGrpSpPr>
      <p:grpSpPr>
        <a:xfrm>
          <a:off x="0" y="0"/>
          <a:ext cx="0" cy="0"/>
          <a:chOff x="0" y="0"/>
          <a:chExt cx="0" cy="0"/>
        </a:xfrm>
      </p:grpSpPr>
      <p:pic>
        <p:nvPicPr>
          <p:cNvPr id="743"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699141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3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75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6723624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60"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61" name="Title Text"/>
          <p:cNvSpPr txBox="1">
            <a:spLocks noGrp="1"/>
          </p:cNvSpPr>
          <p:nvPr>
            <p:ph type="title"/>
          </p:nvPr>
        </p:nvSpPr>
        <p:spPr>
          <a:xfrm>
            <a:off x="2438400" y="1397000"/>
            <a:ext cx="195199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762" name="Body Level One…"/>
          <p:cNvSpPr txBox="1">
            <a:spLocks noGrp="1"/>
          </p:cNvSpPr>
          <p:nvPr>
            <p:ph type="body" idx="1"/>
          </p:nvPr>
        </p:nvSpPr>
        <p:spPr>
          <a:xfrm>
            <a:off x="2438400" y="3429000"/>
            <a:ext cx="19519900" cy="845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036702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770" name="Untitled-2.jpg" descr="Untitled-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499542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1_Bullet_Title copy 3">
    <p:spTree>
      <p:nvGrpSpPr>
        <p:cNvPr id="1" name=""/>
        <p:cNvGrpSpPr/>
        <p:nvPr/>
      </p:nvGrpSpPr>
      <p:grpSpPr>
        <a:xfrm>
          <a:off x="0" y="0"/>
          <a:ext cx="0" cy="0"/>
          <a:chOff x="0" y="0"/>
          <a:chExt cx="0" cy="0"/>
        </a:xfrm>
      </p:grpSpPr>
      <p:sp>
        <p:nvSpPr>
          <p:cNvPr id="778"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6887995"/>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78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7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2361094"/>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1_Default - Black copy 2">
    <p:spTree>
      <p:nvGrpSpPr>
        <p:cNvPr id="1" name=""/>
        <p:cNvGrpSpPr/>
        <p:nvPr/>
      </p:nvGrpSpPr>
      <p:grpSpPr>
        <a:xfrm>
          <a:off x="0" y="0"/>
          <a:ext cx="0" cy="0"/>
          <a:chOff x="0" y="0"/>
          <a:chExt cx="0" cy="0"/>
        </a:xfrm>
      </p:grpSpPr>
      <p:sp>
        <p:nvSpPr>
          <p:cNvPr id="79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79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24003523"/>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2_Default - Black copy 2">
    <p:spTree>
      <p:nvGrpSpPr>
        <p:cNvPr id="1" name=""/>
        <p:cNvGrpSpPr/>
        <p:nvPr/>
      </p:nvGrpSpPr>
      <p:grpSpPr>
        <a:xfrm>
          <a:off x="0" y="0"/>
          <a:ext cx="0" cy="0"/>
          <a:chOff x="0" y="0"/>
          <a:chExt cx="0" cy="0"/>
        </a:xfrm>
      </p:grpSpPr>
      <p:sp>
        <p:nvSpPr>
          <p:cNvPr id="80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80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4248498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81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813" name="1601_AnswersInGenesis_Logo_Spot306C_BookLeft.png" descr="1601_AnswersInGenesis_Logo_Spot306C_BookLeft.png"/>
          <p:cNvPicPr>
            <a:picLocks noChangeAspect="1"/>
          </p:cNvPicPr>
          <p:nvPr/>
        </p:nvPicPr>
        <p:blipFill>
          <a:blip r:embed="rId2"/>
          <a:stretch>
            <a:fillRect/>
          </a:stretch>
        </p:blipFill>
        <p:spPr>
          <a:xfrm>
            <a:off x="17000725" y="10722895"/>
            <a:ext cx="4925093" cy="1606428"/>
          </a:xfrm>
          <a:prstGeom prst="rect">
            <a:avLst/>
          </a:prstGeom>
          <a:ln w="12700">
            <a:miter lim="400000"/>
          </a:ln>
        </p:spPr>
      </p:pic>
      <p:sp>
        <p:nvSpPr>
          <p:cNvPr id="8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59244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78"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79" name="image5.png" descr="image5.png"/>
          <p:cNvPicPr>
            <a:picLocks noChangeAspect="1"/>
          </p:cNvPicPr>
          <p:nvPr/>
        </p:nvPicPr>
        <p:blipFill>
          <a:blip r:embed="rId2"/>
          <a:stretch>
            <a:fillRect/>
          </a:stretch>
        </p:blipFill>
        <p:spPr>
          <a:xfrm>
            <a:off x="15519400" y="10274300"/>
            <a:ext cx="5600700" cy="2566989"/>
          </a:xfrm>
          <a:prstGeom prst="rect">
            <a:avLst/>
          </a:prstGeom>
        </p:spPr>
      </p:pic>
      <p:sp>
        <p:nvSpPr>
          <p:cNvPr id="180"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1" name="Body Level One…"/>
          <p:cNvSpPr txBox="1">
            <a:spLocks noGrp="1"/>
          </p:cNvSpPr>
          <p:nvPr>
            <p:ph type="body" idx="1"/>
          </p:nvPr>
        </p:nvSpPr>
        <p:spPr>
          <a:xfrm>
            <a:off x="1219200" y="3200400"/>
            <a:ext cx="21945600" cy="10515600"/>
          </a:xfrm>
          <a:prstGeom prst="rect">
            <a:avLst/>
          </a:prstGeom>
        </p:spPr>
        <p:txBody>
          <a:bodyPr/>
          <a:lstStyle>
            <a:lvl1pPr marL="342900" indent="-342900">
              <a:buClr>
                <a:srgbClr val="E7E7E7"/>
              </a:buClr>
              <a:defRPr sz="20000">
                <a:solidFill>
                  <a:srgbClr val="E7E7E7"/>
                </a:solidFill>
                <a:uFill>
                  <a:solidFill>
                    <a:srgbClr val="E7E7E7"/>
                  </a:solidFill>
                </a:uFill>
                <a:latin typeface="+mj-lt"/>
                <a:ea typeface="+mj-ea"/>
                <a:cs typeface="+mj-cs"/>
                <a:sym typeface="Calibri"/>
              </a:defRPr>
            </a:lvl1pPr>
            <a:lvl2pPr marL="742950" indent="-28575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2_Title &amp; Subtitle copy 8">
    <p:spTree>
      <p:nvGrpSpPr>
        <p:cNvPr id="1" name=""/>
        <p:cNvGrpSpPr/>
        <p:nvPr/>
      </p:nvGrpSpPr>
      <p:grpSpPr>
        <a:xfrm>
          <a:off x="0" y="0"/>
          <a:ext cx="0" cy="0"/>
          <a:chOff x="0" y="0"/>
          <a:chExt cx="0" cy="0"/>
        </a:xfrm>
      </p:grpSpPr>
      <p:sp>
        <p:nvSpPr>
          <p:cNvPr id="8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539712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4_Title &amp; Subtitle">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3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3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5814464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1_Title &amp; Subtitle copy 5">
    <p:spTree>
      <p:nvGrpSpPr>
        <p:cNvPr id="1" name=""/>
        <p:cNvGrpSpPr/>
        <p:nvPr/>
      </p:nvGrpSpPr>
      <p:grpSpPr>
        <a:xfrm>
          <a:off x="0" y="0"/>
          <a:ext cx="0" cy="0"/>
          <a:chOff x="0" y="0"/>
          <a:chExt cx="0" cy="0"/>
        </a:xfrm>
      </p:grpSpPr>
      <p:sp>
        <p:nvSpPr>
          <p:cNvPr id="83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1460189"/>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4_Default - Title and Content copy">
    <p:spTree>
      <p:nvGrpSpPr>
        <p:cNvPr id="1" name=""/>
        <p:cNvGrpSpPr/>
        <p:nvPr/>
      </p:nvGrpSpPr>
      <p:grpSpPr>
        <a:xfrm>
          <a:off x="0" y="0"/>
          <a:ext cx="0" cy="0"/>
          <a:chOff x="0" y="0"/>
          <a:chExt cx="0" cy="0"/>
        </a:xfrm>
      </p:grpSpPr>
      <p:pic>
        <p:nvPicPr>
          <p:cNvPr id="848"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84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5834072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5_Title &amp; Subtitle">
    <p:spTree>
      <p:nvGrpSpPr>
        <p:cNvPr id="1" name=""/>
        <p:cNvGrpSpPr/>
        <p:nvPr/>
      </p:nvGrpSpPr>
      <p:grpSpPr>
        <a:xfrm>
          <a:off x="0" y="0"/>
          <a:ext cx="0" cy="0"/>
          <a:chOff x="0" y="0"/>
          <a:chExt cx="0" cy="0"/>
        </a:xfrm>
      </p:grpSpPr>
      <p:sp>
        <p:nvSpPr>
          <p:cNvPr id="856"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857"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5400">
                <a:solidFill>
                  <a:srgbClr val="000000"/>
                </a:solidFill>
                <a:latin typeface="Helvetica Neue"/>
                <a:ea typeface="Helvetica Neue"/>
                <a:cs typeface="Helvetica Neue"/>
                <a:sym typeface="Helvetica Neue"/>
              </a:defRPr>
            </a:lvl1pPr>
            <a:lvl2pPr indent="228600" algn="ctr">
              <a:lnSpc>
                <a:spcPct val="100000"/>
              </a:lnSpc>
              <a:defRPr sz="5400">
                <a:solidFill>
                  <a:srgbClr val="000000"/>
                </a:solidFill>
                <a:latin typeface="Helvetica Neue"/>
                <a:ea typeface="Helvetica Neue"/>
                <a:cs typeface="Helvetica Neue"/>
                <a:sym typeface="Helvetica Neue"/>
              </a:defRPr>
            </a:lvl2pPr>
            <a:lvl3pPr indent="457200" algn="ctr">
              <a:lnSpc>
                <a:spcPct val="100000"/>
              </a:lnSpc>
              <a:defRPr sz="5400">
                <a:solidFill>
                  <a:srgbClr val="000000"/>
                </a:solidFill>
                <a:latin typeface="Helvetica Neue"/>
                <a:ea typeface="Helvetica Neue"/>
                <a:cs typeface="Helvetica Neue"/>
                <a:sym typeface="Helvetica Neue"/>
              </a:defRPr>
            </a:lvl3pPr>
            <a:lvl4pPr indent="685800" algn="ctr">
              <a:defRPr sz="5400">
                <a:solidFill>
                  <a:srgbClr val="000000"/>
                </a:solidFill>
                <a:latin typeface="Helvetica Neue"/>
                <a:ea typeface="Helvetica Neue"/>
                <a:cs typeface="Helvetica Neue"/>
                <a:sym typeface="Helvetica Neue"/>
              </a:defRPr>
            </a:lvl4pPr>
            <a:lvl5pPr indent="914400" algn="ctr">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58" name="Slide Number"/>
          <p:cNvSpPr txBox="1">
            <a:spLocks noGrp="1"/>
          </p:cNvSpPr>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7673410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Blue Rays copy 3">
    <p:spTree>
      <p:nvGrpSpPr>
        <p:cNvPr id="1" name=""/>
        <p:cNvGrpSpPr/>
        <p:nvPr/>
      </p:nvGrpSpPr>
      <p:grpSpPr>
        <a:xfrm>
          <a:off x="0" y="0"/>
          <a:ext cx="0" cy="0"/>
          <a:chOff x="0" y="0"/>
          <a:chExt cx="0" cy="0"/>
        </a:xfrm>
      </p:grpSpPr>
      <p:pic>
        <p:nvPicPr>
          <p:cNvPr id="865"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66"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867"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05689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3_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5"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876"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7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6444933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314658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667"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33"/>
            </a:lvl1pPr>
            <a:lvl2pPr marL="1219215" indent="0">
              <a:buNone/>
              <a:defRPr sz="4800"/>
            </a:lvl2pPr>
            <a:lvl3pPr marL="2438430" indent="0">
              <a:buNone/>
              <a:defRPr sz="4267"/>
            </a:lvl3pPr>
            <a:lvl4pPr marL="3657646" indent="0">
              <a:buNone/>
              <a:defRPr sz="3733"/>
            </a:lvl4pPr>
            <a:lvl5pPr marL="4876861" indent="0">
              <a:buNone/>
              <a:defRPr sz="3733"/>
            </a:lvl5pPr>
            <a:lvl6pPr marL="6096076" indent="0">
              <a:buNone/>
              <a:defRPr sz="3733"/>
            </a:lvl6pPr>
            <a:lvl7pPr marL="7315291" indent="0">
              <a:buNone/>
              <a:defRPr sz="3733"/>
            </a:lvl7pPr>
            <a:lvl8pPr marL="8534507" indent="0">
              <a:buNone/>
              <a:defRPr sz="3733"/>
            </a:lvl8pPr>
            <a:lvl9pPr marL="9753722" indent="0">
              <a:buNone/>
              <a:defRPr sz="3733"/>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2372894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813153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8_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189"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90" name="Body Level One…"/>
          <p:cNvSpPr txBox="1">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7"/>
            <a:ext cx="10778067"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6" name="Content Placeholder 5"/>
          <p:cNvSpPr>
            <a:spLocks noGrp="1"/>
          </p:cNvSpPr>
          <p:nvPr>
            <p:ph sz="quarter" idx="4"/>
          </p:nvPr>
        </p:nvSpPr>
        <p:spPr>
          <a:xfrm>
            <a:off x="12386737" y="4349749"/>
            <a:ext cx="10778067"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6295913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1473173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1212078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1"/>
          </a:xfrm>
        </p:spPr>
        <p:txBody>
          <a:bodyPr anchor="b"/>
          <a:lstStyle>
            <a:lvl1pPr algn="l">
              <a:defRPr sz="5333"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8533"/>
            </a:lvl1pPr>
            <a:lvl2pPr>
              <a:defRPr sz="7467"/>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4"/>
            <a:ext cx="8022168" cy="93821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981146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33" b="1"/>
            </a:lvl1pPr>
          </a:lstStyle>
          <a:p>
            <a:r>
              <a:rPr lang="en-US"/>
              <a:t>Click to edit Master title style</a:t>
            </a:r>
          </a:p>
        </p:txBody>
      </p:sp>
      <p:sp>
        <p:nvSpPr>
          <p:cNvPr id="3" name="Picture Placeholder 2"/>
          <p:cNvSpPr>
            <a:spLocks noGrp="1"/>
          </p:cNvSpPr>
          <p:nvPr>
            <p:ph type="pic" idx="1"/>
          </p:nvPr>
        </p:nvSpPr>
        <p:spPr>
          <a:xfrm>
            <a:off x="4779435" y="1225549"/>
            <a:ext cx="14630400" cy="8229600"/>
          </a:xfrm>
        </p:spPr>
        <p:txBody>
          <a:bodyPr/>
          <a:lstStyle>
            <a:lvl1pPr marL="0" indent="0">
              <a:buNone/>
              <a:defRPr sz="8533"/>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pPr lvl="0"/>
            <a:endParaRPr lang="en-US" noProof="0"/>
          </a:p>
        </p:txBody>
      </p:sp>
      <p:sp>
        <p:nvSpPr>
          <p:cNvPr id="4" name="Text Placeholder 3"/>
          <p:cNvSpPr>
            <a:spLocks noGrp="1"/>
          </p:cNvSpPr>
          <p:nvPr>
            <p:ph type="body" sz="half" idx="2"/>
          </p:nvPr>
        </p:nvSpPr>
        <p:spPr>
          <a:xfrm>
            <a:off x="4779435" y="10734676"/>
            <a:ext cx="14630400" cy="16097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8862247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5541964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1277567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215" indent="0" algn="ctr">
              <a:buNone/>
              <a:defRPr/>
            </a:lvl2pPr>
            <a:lvl3pPr marL="2438430" indent="0" algn="ctr">
              <a:buNone/>
              <a:defRPr/>
            </a:lvl3pPr>
            <a:lvl4pPr marL="3657646" indent="0" algn="ctr">
              <a:buNone/>
              <a:defRPr/>
            </a:lvl4pPr>
            <a:lvl5pPr marL="4876861" indent="0" algn="ctr">
              <a:buNone/>
              <a:defRPr/>
            </a:lvl5pPr>
            <a:lvl6pPr marL="6096076" indent="0" algn="ctr">
              <a:buNone/>
              <a:defRPr/>
            </a:lvl6pPr>
            <a:lvl7pPr marL="7315291" indent="0" algn="ctr">
              <a:buNone/>
              <a:defRPr/>
            </a:lvl7pPr>
            <a:lvl8pPr marL="8534507" indent="0" algn="ctr">
              <a:buNone/>
              <a:defRPr/>
            </a:lvl8pPr>
            <a:lvl9pPr marL="975372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781434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198"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99" name="Title Text"/>
          <p:cNvSpPr txBox="1">
            <a:spLocks noGrp="1"/>
          </p:cNvSpPr>
          <p:nvPr>
            <p:ph type="title"/>
          </p:nvPr>
        </p:nvSpPr>
        <p:spPr>
          <a:xfrm>
            <a:off x="1778000" y="1041400"/>
            <a:ext cx="20828000" cy="1955800"/>
          </a:xfrm>
          <a:prstGeom prst="rect">
            <a:avLst/>
          </a:prstGeom>
        </p:spPr>
        <p:txBody>
          <a:bodyPr/>
          <a:lstStyle/>
          <a:p>
            <a:r>
              <a:t>Title Text</a:t>
            </a:r>
          </a:p>
        </p:txBody>
      </p:sp>
      <p:sp>
        <p:nvSpPr>
          <p:cNvPr id="200" name="Body Level One…"/>
          <p:cNvSpPr txBox="1">
            <a:spLocks noGrp="1"/>
          </p:cNvSpPr>
          <p:nvPr>
            <p:ph type="body" idx="1"/>
          </p:nvPr>
        </p:nvSpPr>
        <p:spPr>
          <a:prstGeom prst="rect">
            <a:avLst/>
          </a:prstGeom>
        </p:spPr>
        <p:txBody>
          <a:bodyPr/>
          <a:lstStyle>
            <a:lvl1pPr>
              <a:buClrTx/>
              <a:defRPr>
                <a:solidFill>
                  <a:srgbClr val="FFFFFF"/>
                </a:solidFill>
                <a:uFill>
                  <a:solidFill>
                    <a:srgbClr val="FFFFFF"/>
                  </a:solidFill>
                </a:uFill>
              </a:defRPr>
            </a:lvl1pPr>
            <a:lvl2pPr>
              <a:buClrTx/>
              <a:defRPr>
                <a:solidFill>
                  <a:srgbClr val="FFFFFF"/>
                </a:solidFill>
                <a:uFill>
                  <a:solidFill>
                    <a:srgbClr val="FFFFFF"/>
                  </a:solidFill>
                </a:uFill>
              </a:defRPr>
            </a:lvl2pPr>
            <a:lvl3pPr>
              <a:buClrTx/>
              <a:defRPr>
                <a:solidFill>
                  <a:srgbClr val="FFFFFF"/>
                </a:solidFill>
                <a:uFill>
                  <a:solidFill>
                    <a:srgbClr val="FFFFFF"/>
                  </a:solidFill>
                </a:uFill>
              </a:defRPr>
            </a:lvl3pPr>
            <a:lvl4pPr>
              <a:buClrTx/>
              <a:defRPr>
                <a:solidFill>
                  <a:srgbClr val="FFFFFF"/>
                </a:solidFill>
                <a:uFill>
                  <a:solidFill>
                    <a:srgbClr val="FFFFFF"/>
                  </a:solidFill>
                </a:uFill>
              </a:defRPr>
            </a:lvl4pPr>
            <a:lvl5pPr>
              <a:buClrTx/>
              <a:defRPr>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36"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37"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38"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39"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00" y="-165100"/>
            <a:ext cx="24739600"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48" name="image5.png" descr="image5.png"/>
          <p:cNvPicPr>
            <a:picLocks noChangeAspect="1"/>
          </p:cNvPicPr>
          <p:nvPr/>
        </p:nvPicPr>
        <p:blipFill>
          <a:blip r:embed="rId2"/>
          <a:stretch>
            <a:fillRect/>
          </a:stretch>
        </p:blipFill>
        <p:spPr>
          <a:xfrm>
            <a:off x="15519400" y="10274300"/>
            <a:ext cx="5600700" cy="2566989"/>
          </a:xfrm>
          <a:prstGeom prst="rect">
            <a:avLst/>
          </a:prstGeom>
        </p:spPr>
      </p:pic>
      <p:sp>
        <p:nvSpPr>
          <p:cNvPr id="249"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50"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258" name="Rectangle"/>
          <p:cNvSpPr/>
          <p:nvPr/>
        </p:nvSpPr>
        <p:spPr>
          <a:xfrm>
            <a:off x="-177800" y="-165100"/>
            <a:ext cx="24739600"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59"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60" name="Rounded Rectangle"/>
          <p:cNvSpPr/>
          <p:nvPr/>
        </p:nvSpPr>
        <p:spPr>
          <a:xfrm>
            <a:off x="-1155700" y="2832100"/>
            <a:ext cx="26225500" cy="368300"/>
          </a:xfrm>
          <a:prstGeom prst="roundRect">
            <a:avLst>
              <a:gd name="adj" fmla="val 50000"/>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61"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62"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270" name="Rectangle"/>
          <p:cNvSpPr/>
          <p:nvPr/>
        </p:nvSpPr>
        <p:spPr>
          <a:xfrm>
            <a:off x="-177800" y="-165100"/>
            <a:ext cx="24739600" cy="13906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71" name="Title Text"/>
          <p:cNvSpPr txBox="1">
            <a:spLocks noGrp="1"/>
          </p:cNvSpPr>
          <p:nvPr>
            <p:ph type="title"/>
          </p:nvPr>
        </p:nvSpPr>
        <p:spPr>
          <a:xfrm>
            <a:off x="1219200" y="549275"/>
            <a:ext cx="21945600" cy="2651125"/>
          </a:xfrm>
          <a:prstGeom prst="rect">
            <a:avLst/>
          </a:prstGeom>
        </p:spPr>
        <p:txBody>
          <a:bodyPr/>
          <a:lstStyle>
            <a:lvl1pPr algn="ctr">
              <a:defRPr sz="11600">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272"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80" name="image7.png" descr="image7.png"/>
          <p:cNvPicPr>
            <a:picLocks noChangeAspect="1"/>
          </p:cNvPicPr>
          <p:nvPr/>
        </p:nvPicPr>
        <p:blipFill>
          <a:blip r:embed="rId2"/>
          <a:stretch>
            <a:fillRect/>
          </a:stretch>
        </p:blipFill>
        <p:spPr>
          <a:xfrm>
            <a:off x="0" y="0"/>
            <a:ext cx="24384000" cy="13716000"/>
          </a:xfrm>
          <a:prstGeom prst="rect">
            <a:avLst/>
          </a:prstGeom>
        </p:spPr>
      </p:pic>
      <p:sp>
        <p:nvSpPr>
          <p:cNvPr id="281" name="Title Text"/>
          <p:cNvSpPr txBox="1">
            <a:spLocks noGrp="1"/>
          </p:cNvSpPr>
          <p:nvPr>
            <p:ph type="title"/>
          </p:nvPr>
        </p:nvSpPr>
        <p:spPr>
          <a:xfrm>
            <a:off x="1219200" y="549275"/>
            <a:ext cx="21945600" cy="2651125"/>
          </a:xfrm>
          <a:prstGeom prst="rect">
            <a:avLst/>
          </a:prstGeom>
        </p:spPr>
        <p:txBody>
          <a:bodyPr/>
          <a:lstStyle>
            <a:lvl1pPr algn="ctr">
              <a:defRPr sz="11600" b="0">
                <a:solidFill>
                  <a:srgbClr val="000000"/>
                </a:solidFill>
                <a:uFill>
                  <a:solidFill>
                    <a:srgbClr val="000000"/>
                  </a:solidFill>
                </a:uFill>
                <a:latin typeface="Gill Sans"/>
                <a:ea typeface="Gill Sans"/>
                <a:cs typeface="Gill Sans"/>
                <a:sym typeface="Gill Sans"/>
              </a:defRPr>
            </a:lvl1pPr>
          </a:lstStyle>
          <a:p>
            <a:pPr>
              <a:defRPr>
                <a:effectLst/>
              </a:defRPr>
            </a:pPr>
            <a:r>
              <a:t>Title Text</a:t>
            </a:r>
          </a:p>
        </p:txBody>
      </p:sp>
      <p:sp>
        <p:nvSpPr>
          <p:cNvPr id="282" name="Body Level One…"/>
          <p:cNvSpPr txBox="1">
            <a:spLocks noGrp="1"/>
          </p:cNvSpPr>
          <p:nvPr>
            <p:ph type="body" idx="1"/>
          </p:nvPr>
        </p:nvSpPr>
        <p:spPr>
          <a:xfrm>
            <a:off x="1219200" y="3200400"/>
            <a:ext cx="21945600" cy="10515600"/>
          </a:xfrm>
          <a:prstGeom prst="rect">
            <a:avLst/>
          </a:prstGeom>
        </p:spPr>
        <p:txBody>
          <a:bodyPr/>
          <a:lstStyle>
            <a:lvl1pPr marL="1016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1pPr>
            <a:lvl2pPr marL="14605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2pPr>
            <a:lvl3pPr marL="1905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3pPr>
            <a:lvl4pPr marL="23495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4pPr>
            <a:lvl5pPr marL="2794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291" name="Body Level One…"/>
          <p:cNvSpPr txBox="1">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000000"/>
                </a:solidFill>
                <a:uFillTx/>
                <a:latin typeface="Gill Sans"/>
                <a:ea typeface="Gill Sans"/>
                <a:cs typeface="Gill Sans"/>
                <a:sym typeface="Gill Sans"/>
              </a:defRPr>
            </a:lvl1pPr>
            <a:lvl2pPr algn="ctr" defTabSz="825500">
              <a:buClrTx/>
              <a:defRPr sz="4800">
                <a:solidFill>
                  <a:srgbClr val="000000"/>
                </a:solidFill>
                <a:uFillTx/>
                <a:latin typeface="Gill Sans"/>
                <a:ea typeface="Gill Sans"/>
                <a:cs typeface="Gill Sans"/>
                <a:sym typeface="Gill Sans"/>
              </a:defRPr>
            </a:lvl2pPr>
            <a:lvl3pPr algn="ctr" defTabSz="825500">
              <a:buClrTx/>
              <a:defRPr sz="4800">
                <a:solidFill>
                  <a:srgbClr val="000000"/>
                </a:solidFill>
                <a:uFillTx/>
                <a:latin typeface="Gill Sans"/>
                <a:ea typeface="Gill Sans"/>
                <a:cs typeface="Gill Sans"/>
                <a:sym typeface="Gill Sans"/>
              </a:defRPr>
            </a:lvl3pPr>
            <a:lvl4pPr algn="ctr" defTabSz="825500">
              <a:buClrTx/>
              <a:defRPr sz="4800">
                <a:solidFill>
                  <a:srgbClr val="000000"/>
                </a:solidFill>
                <a:uFillTx/>
                <a:latin typeface="Gill Sans"/>
                <a:ea typeface="Gill Sans"/>
                <a:cs typeface="Gill Sans"/>
                <a:sym typeface="Gill Sans"/>
              </a:defRPr>
            </a:lvl4pPr>
            <a:lvl5pPr algn="ctr" defTabSz="825500">
              <a:buClrTx/>
              <a:defRPr sz="4800">
                <a:solidFill>
                  <a:srgbClr val="000000"/>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9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2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00"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01"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0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0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2"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1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ard Grung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1016000"/>
            <a:ext cx="20828000" cy="1727200"/>
          </a:xfrm>
          <a:prstGeom prst="rect">
            <a:avLst/>
          </a:prstGeom>
          <a:ln>
            <a:miter lim="400000"/>
          </a:ln>
          <a:effectLst>
            <a:outerShdw blurRad="50800" dist="38100" dir="5400000" rotWithShape="0">
              <a:srgbClr val="000000">
                <a:alpha val="40000"/>
              </a:srgbClr>
            </a:outerShdw>
          </a:effectLst>
        </p:spPr>
        <p:txBody>
          <a:bodyPr lIns="0" tIns="0" rIns="0" bIns="0"/>
          <a:lstStyle>
            <a:lvl1pPr algn="r" defTabSz="825500">
              <a:defRPr sz="11500" b="0">
                <a:solidFill>
                  <a:srgbClr val="EBEBEB"/>
                </a:solidFill>
                <a:uFillTx/>
                <a:latin typeface="+mn-lt"/>
                <a:ea typeface="+mn-ea"/>
                <a:cs typeface="+mn-cs"/>
                <a:sym typeface="GoudyTwenty"/>
              </a:defRPr>
            </a:lvl1pPr>
          </a:lstStyle>
          <a:p>
            <a:pPr>
              <a:defRPr>
                <a:effectLst/>
              </a:defRPr>
            </a:pPr>
            <a:r>
              <a:t>Title Text</a:t>
            </a:r>
          </a:p>
        </p:txBody>
      </p:sp>
      <p:sp>
        <p:nvSpPr>
          <p:cNvPr id="31" name="Body Level One…"/>
          <p:cNvSpPr txBox="1">
            <a:spLocks noGrp="1"/>
          </p:cNvSpPr>
          <p:nvPr>
            <p:ph type="body" idx="1"/>
          </p:nvPr>
        </p:nvSpPr>
        <p:spPr>
          <a:xfrm>
            <a:off x="1765300" y="2971800"/>
            <a:ext cx="19443700" cy="9728200"/>
          </a:xfrm>
          <a:prstGeom prst="rect">
            <a:avLst/>
          </a:prstGeom>
          <a:ln>
            <a:miter lim="400000"/>
          </a:ln>
          <a:effectLst>
            <a:outerShdw blurRad="50800" dist="38100" dir="5400000" rotWithShape="0">
              <a:srgbClr val="000000">
                <a:alpha val="40000"/>
              </a:srgbClr>
            </a:outerShdw>
          </a:effectLst>
        </p:spPr>
        <p:txBody>
          <a:bodyPr lIns="0" tIns="0" rIns="0" bIns="0">
            <a:normAutofit/>
          </a:bodyPr>
          <a:lstStyle>
            <a:lvl1pPr defTabSz="825500">
              <a:buClrTx/>
              <a:defRPr>
                <a:solidFill>
                  <a:srgbClr val="EBEBEB"/>
                </a:solidFill>
                <a:uFillTx/>
              </a:defRPr>
            </a:lvl1pPr>
            <a:lvl2pPr defTabSz="825500">
              <a:buClrTx/>
              <a:defRPr>
                <a:solidFill>
                  <a:srgbClr val="EBEBEB"/>
                </a:solidFill>
                <a:uFillTx/>
              </a:defRPr>
            </a:lvl2pPr>
            <a:lvl3pPr defTabSz="825500">
              <a:buClrTx/>
              <a:defRPr>
                <a:solidFill>
                  <a:srgbClr val="EBEBEB"/>
                </a:solidFill>
                <a:uFillTx/>
              </a:defRPr>
            </a:lvl3pPr>
            <a:lvl4pPr defTabSz="825500">
              <a:buClrTx/>
              <a:defRPr>
                <a:solidFill>
                  <a:srgbClr val="EBEBEB"/>
                </a:solidFill>
                <a:uFillTx/>
              </a:defRPr>
            </a:lvl4pPr>
            <a:lvl5pPr defTabSz="825500">
              <a:buClrTx/>
              <a:defRPr>
                <a:solidFill>
                  <a:srgbClr val="EBEBEB"/>
                </a:solidFill>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2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2"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2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330"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31"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32"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3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3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1"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4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4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0"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57"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8" name="Title Text"/>
          <p:cNvSpPr txBox="1">
            <a:spLocks noGrp="1"/>
          </p:cNvSpPr>
          <p:nvPr>
            <p:ph type="title"/>
          </p:nvPr>
        </p:nvSpPr>
        <p:spPr>
          <a:xfrm>
            <a:off x="1866900" y="863600"/>
            <a:ext cx="20637500" cy="117094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59"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366" name="Title Text"/>
          <p:cNvSpPr txBox="1">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67" name="Body Level One…"/>
          <p:cNvSpPr txBox="1">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FFFFFF"/>
                </a:solidFill>
                <a:uFillTx/>
                <a:latin typeface="Gill Sans"/>
                <a:ea typeface="Gill Sans"/>
                <a:cs typeface="Gill Sans"/>
                <a:sym typeface="Gill Sans"/>
              </a:defRPr>
            </a:lvl1pPr>
            <a:lvl2pPr algn="ctr" defTabSz="825500">
              <a:buClrTx/>
              <a:defRPr sz="4800">
                <a:solidFill>
                  <a:srgbClr val="FFFFFF"/>
                </a:solidFill>
                <a:uFillTx/>
                <a:latin typeface="Gill Sans"/>
                <a:ea typeface="Gill Sans"/>
                <a:cs typeface="Gill Sans"/>
                <a:sym typeface="Gill Sans"/>
              </a:defRPr>
            </a:lvl2pPr>
            <a:lvl3pPr algn="ctr" defTabSz="825500">
              <a:buClrTx/>
              <a:defRPr sz="4800">
                <a:solidFill>
                  <a:srgbClr val="FFFFFF"/>
                </a:solidFill>
                <a:uFillTx/>
                <a:latin typeface="Gill Sans"/>
                <a:ea typeface="Gill Sans"/>
                <a:cs typeface="Gill Sans"/>
                <a:sym typeface="Gill Sans"/>
              </a:defRPr>
            </a:lvl3pPr>
            <a:lvl4pPr algn="ctr" defTabSz="825500">
              <a:buClrTx/>
              <a:defRPr sz="4800">
                <a:solidFill>
                  <a:srgbClr val="FFFFFF"/>
                </a:solidFill>
                <a:uFillTx/>
                <a:latin typeface="Gill Sans"/>
                <a:ea typeface="Gill Sans"/>
                <a:cs typeface="Gill Sans"/>
                <a:sym typeface="Gill Sans"/>
              </a:defRPr>
            </a:lvl4pPr>
            <a:lvl5pPr algn="ctr" defTabSz="825500">
              <a:buClrTx/>
              <a:defRPr sz="48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68"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375"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76" name="Body Level One…"/>
          <p:cNvSpPr txBox="1">
            <a:spLocks noGrp="1"/>
          </p:cNvSpPr>
          <p:nvPr>
            <p:ph type="body" idx="1"/>
          </p:nvPr>
        </p:nvSpPr>
        <p:spPr>
          <a:xfrm>
            <a:off x="1739900" y="3898900"/>
            <a:ext cx="20904200" cy="8547100"/>
          </a:xfrm>
          <a:prstGeom prst="rect">
            <a:avLst/>
          </a:prstGeom>
          <a:ln>
            <a:miter lim="400000"/>
          </a:ln>
        </p:spPr>
        <p:txBody>
          <a:bodyPr lIns="50800" tIns="50800" rIns="50800" bIns="50800" anchor="ctr"/>
          <a:lstStyle>
            <a:lvl1pPr marL="1117600" indent="-800100" defTabSz="825500">
              <a:spcBef>
                <a:spcPts val="5200"/>
              </a:spcBef>
              <a:buClrTx/>
              <a:buSzPct val="171000"/>
              <a:buChar char="•"/>
              <a:defRPr sz="5600">
                <a:solidFill>
                  <a:srgbClr val="FFFFFF"/>
                </a:solidFill>
                <a:uFillTx/>
                <a:latin typeface="Gill Sans"/>
                <a:ea typeface="Gill Sans"/>
                <a:cs typeface="Gill Sans"/>
                <a:sym typeface="Gill Sans"/>
              </a:defRPr>
            </a:lvl1pPr>
            <a:lvl2pPr marL="1562100" indent="-800100" defTabSz="825500">
              <a:spcBef>
                <a:spcPts val="5200"/>
              </a:spcBef>
              <a:buClrTx/>
              <a:buSzPct val="171000"/>
              <a:buChar char="•"/>
              <a:defRPr sz="5600">
                <a:solidFill>
                  <a:srgbClr val="FFFFFF"/>
                </a:solidFill>
                <a:uFillTx/>
                <a:latin typeface="Gill Sans"/>
                <a:ea typeface="Gill Sans"/>
                <a:cs typeface="Gill Sans"/>
                <a:sym typeface="Gill Sans"/>
              </a:defRPr>
            </a:lvl2pPr>
            <a:lvl3pPr marL="2006600" indent="-800100" defTabSz="825500">
              <a:spcBef>
                <a:spcPts val="5200"/>
              </a:spcBef>
              <a:buClrTx/>
              <a:buSzPct val="171000"/>
              <a:buChar char="•"/>
              <a:defRPr sz="5600">
                <a:solidFill>
                  <a:srgbClr val="FFFFFF"/>
                </a:solidFill>
                <a:uFillTx/>
                <a:latin typeface="Gill Sans"/>
                <a:ea typeface="Gill Sans"/>
                <a:cs typeface="Gill Sans"/>
                <a:sym typeface="Gill Sans"/>
              </a:defRPr>
            </a:lvl3pPr>
            <a:lvl4pPr marL="2451100" indent="-800100" defTabSz="825500">
              <a:spcBef>
                <a:spcPts val="5200"/>
              </a:spcBef>
              <a:buClrTx/>
              <a:buSzPct val="171000"/>
              <a:buChar char="•"/>
              <a:defRPr sz="5600">
                <a:solidFill>
                  <a:srgbClr val="FFFFFF"/>
                </a:solidFill>
                <a:uFillTx/>
                <a:latin typeface="Gill Sans"/>
                <a:ea typeface="Gill Sans"/>
                <a:cs typeface="Gill Sans"/>
                <a:sym typeface="Gill Sans"/>
              </a:defRPr>
            </a:lvl4pPr>
            <a:lvl5pPr marL="2895600" indent="-800100" defTabSz="825500">
              <a:spcBef>
                <a:spcPts val="5200"/>
              </a:spcBef>
              <a:buClrTx/>
              <a:buSzPct val="171000"/>
              <a:buChar char="•"/>
              <a:defRPr sz="5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77"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384"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85" name="Body Level One…"/>
          <p:cNvSpPr txBox="1">
            <a:spLocks noGrp="1"/>
          </p:cNvSpPr>
          <p:nvPr>
            <p:ph type="body" idx="1"/>
          </p:nvPr>
        </p:nvSpPr>
        <p:spPr>
          <a:xfrm>
            <a:off x="1739900" y="3898900"/>
            <a:ext cx="20904200" cy="8547100"/>
          </a:xfrm>
          <a:prstGeom prst="rect">
            <a:avLst/>
          </a:prstGeom>
          <a:ln>
            <a:miter lim="400000"/>
          </a:ln>
        </p:spPr>
        <p:txBody>
          <a:bodyPr lIns="50800" tIns="50800" rIns="50800" bIns="50800" numCol="2" spcCol="1045210"/>
          <a:lstStyle>
            <a:lvl1pPr marL="1016000" indent="-698500" defTabSz="825500">
              <a:spcBef>
                <a:spcPts val="52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52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52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52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52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86"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40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2489200" y="355600"/>
            <a:ext cx="194056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09"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Hard Grunge copy">
    <p:spTree>
      <p:nvGrpSpPr>
        <p:cNvPr id="1" name=""/>
        <p:cNvGrpSpPr/>
        <p:nvPr/>
      </p:nvGrpSpPr>
      <p:grpSpPr>
        <a:xfrm>
          <a:off x="0" y="0"/>
          <a:ext cx="0" cy="0"/>
          <a:chOff x="0" y="0"/>
          <a:chExt cx="0" cy="0"/>
        </a:xfrm>
      </p:grpSpPr>
      <p:pic>
        <p:nvPicPr>
          <p:cNvPr id="39"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0" name="Title Text"/>
          <p:cNvSpPr txBox="1">
            <a:spLocks noGrp="1"/>
          </p:cNvSpPr>
          <p:nvPr>
            <p:ph type="title"/>
          </p:nvPr>
        </p:nvSpPr>
        <p:spPr>
          <a:xfrm>
            <a:off x="1778000" y="1384300"/>
            <a:ext cx="20828000" cy="100457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EBEBEB"/>
                </a:solidFill>
                <a:uFillTx/>
              </a:defRPr>
            </a:lvl1pPr>
          </a:lstStyle>
          <a:p>
            <a:pPr>
              <a:defRPr>
                <a:effectLst/>
              </a:defRPr>
            </a:pPr>
            <a:r>
              <a:t>Title Text</a:t>
            </a:r>
          </a:p>
        </p:txBody>
      </p:sp>
      <p:sp>
        <p:nvSpPr>
          <p:cNvPr id="4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000000"/>
        </a:solid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1739900" y="4178300"/>
            <a:ext cx="20904200" cy="53594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17"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000000"/>
        </a:solidFill>
        <a:effectLst/>
      </p:bgPr>
    </p:bg>
    <p:spTree>
      <p:nvGrpSpPr>
        <p:cNvPr id="1" name=""/>
        <p:cNvGrpSpPr/>
        <p:nvPr/>
      </p:nvGrpSpPr>
      <p:grpSpPr>
        <a:xfrm>
          <a:off x="0" y="0"/>
          <a:ext cx="0" cy="0"/>
          <a:chOff x="0" y="0"/>
          <a:chExt cx="0" cy="0"/>
        </a:xfrm>
      </p:grpSpPr>
      <p:sp>
        <p:nvSpPr>
          <p:cNvPr id="424" name="Image"/>
          <p:cNvSpPr>
            <a:spLocks noGrp="1"/>
          </p:cNvSpPr>
          <p:nvPr>
            <p:ph type="pic" sz="half" idx="13"/>
          </p:nvPr>
        </p:nvSpPr>
        <p:spPr>
          <a:xfrm>
            <a:off x="6832600" y="1536700"/>
            <a:ext cx="10718800" cy="8039100"/>
          </a:xfrm>
          <a:prstGeom prst="rect">
            <a:avLst/>
          </a:prstGeom>
          <a:ln>
            <a:miter lim="400000"/>
          </a:ln>
        </p:spPr>
        <p:txBody>
          <a:bodyPr lIns="91439" tIns="45719" rIns="91439" bIns="45719"/>
          <a:lstStyle/>
          <a:p>
            <a:endParaRPr/>
          </a:p>
        </p:txBody>
      </p:sp>
      <p:sp>
        <p:nvSpPr>
          <p:cNvPr id="425" name="Title Text"/>
          <p:cNvSpPr txBox="1">
            <a:spLocks noGrp="1"/>
          </p:cNvSpPr>
          <p:nvPr>
            <p:ph type="title"/>
          </p:nvPr>
        </p:nvSpPr>
        <p:spPr>
          <a:xfrm>
            <a:off x="1739900" y="10363200"/>
            <a:ext cx="20904200" cy="23876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26"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433" name="Image"/>
          <p:cNvSpPr>
            <a:spLocks noGrp="1"/>
          </p:cNvSpPr>
          <p:nvPr>
            <p:ph type="pic" sz="half" idx="13"/>
          </p:nvPr>
        </p:nvSpPr>
        <p:spPr>
          <a:xfrm>
            <a:off x="6832600" y="1536700"/>
            <a:ext cx="10718800" cy="8039100"/>
          </a:xfrm>
          <a:prstGeom prst="rect">
            <a:avLst/>
          </a:prstGeom>
          <a:ln w="25400">
            <a:miter lim="400000"/>
          </a:ln>
          <a:effectLst>
            <a:reflection stA="50000" endPos="40000" dir="5400000" sy="-100000" algn="bl" rotWithShape="0"/>
          </a:effectLst>
        </p:spPr>
        <p:txBody>
          <a:bodyPr lIns="91439" tIns="45719" rIns="91439" bIns="45719"/>
          <a:lstStyle/>
          <a:p>
            <a:endParaRPr/>
          </a:p>
        </p:txBody>
      </p:sp>
      <p:sp>
        <p:nvSpPr>
          <p:cNvPr id="434" name="Title Text"/>
          <p:cNvSpPr txBox="1">
            <a:spLocks noGrp="1"/>
          </p:cNvSpPr>
          <p:nvPr>
            <p:ph type="title"/>
          </p:nvPr>
        </p:nvSpPr>
        <p:spPr>
          <a:xfrm>
            <a:off x="1739900" y="10363200"/>
            <a:ext cx="20904200" cy="23876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3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000000"/>
        </a:solidFill>
        <a:effectLst/>
      </p:bgPr>
    </p:bg>
    <p:spTree>
      <p:nvGrpSpPr>
        <p:cNvPr id="1" name=""/>
        <p:cNvGrpSpPr/>
        <p:nvPr/>
      </p:nvGrpSpPr>
      <p:grpSpPr>
        <a:xfrm>
          <a:off x="0" y="0"/>
          <a:ext cx="0" cy="0"/>
          <a:chOff x="0" y="0"/>
          <a:chExt cx="0" cy="0"/>
        </a:xfrm>
      </p:grpSpPr>
      <p:sp>
        <p:nvSpPr>
          <p:cNvPr id="442" name="Image"/>
          <p:cNvSpPr>
            <a:spLocks noGrp="1"/>
          </p:cNvSpPr>
          <p:nvPr>
            <p:ph type="pic" sz="quarter" idx="13"/>
          </p:nvPr>
        </p:nvSpPr>
        <p:spPr>
          <a:xfrm>
            <a:off x="15265400" y="2146300"/>
            <a:ext cx="7048500" cy="9385300"/>
          </a:xfrm>
          <a:prstGeom prst="rect">
            <a:avLst/>
          </a:prstGeom>
          <a:ln>
            <a:miter lim="400000"/>
          </a:ln>
        </p:spPr>
        <p:txBody>
          <a:bodyPr lIns="91439" tIns="45719" rIns="91439" bIns="45719"/>
          <a:lstStyle/>
          <a:p>
            <a:endParaRPr/>
          </a:p>
        </p:txBody>
      </p:sp>
      <p:sp>
        <p:nvSpPr>
          <p:cNvPr id="443" name="Title Text"/>
          <p:cNvSpPr txBox="1">
            <a:spLocks noGrp="1"/>
          </p:cNvSpPr>
          <p:nvPr>
            <p:ph type="title"/>
          </p:nvPr>
        </p:nvSpPr>
        <p:spPr>
          <a:xfrm>
            <a:off x="1739900" y="2146300"/>
            <a:ext cx="12547600" cy="4635500"/>
          </a:xfrm>
          <a:prstGeom prst="rect">
            <a:avLst/>
          </a:prstGeom>
          <a:ln>
            <a:miter lim="400000"/>
          </a:ln>
        </p:spPr>
        <p:txBody>
          <a:bodyPr lIns="50800" tIns="50800" rIns="50800" bIns="50800" anchor="b"/>
          <a:lstStyle>
            <a:lvl1pPr algn="ctr" defTabSz="825500">
              <a:defRPr b="0">
                <a:solidFill>
                  <a:srgbClr val="FFFFFF"/>
                </a:solidFill>
                <a:uFillTx/>
                <a:latin typeface="Gill Sans"/>
                <a:ea typeface="Gill Sans"/>
                <a:cs typeface="Gill Sans"/>
                <a:sym typeface="Gill Sans"/>
              </a:defRPr>
            </a:lvl1pPr>
          </a:lstStyle>
          <a:p>
            <a:pPr>
              <a:defRPr>
                <a:effectLst/>
              </a:defRPr>
            </a:pPr>
            <a:r>
              <a:t>Title Text</a:t>
            </a:r>
          </a:p>
        </p:txBody>
      </p:sp>
      <p:sp>
        <p:nvSpPr>
          <p:cNvPr id="444" name="Body Level One…"/>
          <p:cNvSpPr txBox="1">
            <a:spLocks noGrp="1"/>
          </p:cNvSpPr>
          <p:nvPr>
            <p:ph type="body" sz="quarter" idx="1"/>
          </p:nvPr>
        </p:nvSpPr>
        <p:spPr>
          <a:xfrm>
            <a:off x="1739900" y="6896100"/>
            <a:ext cx="12547600" cy="4635500"/>
          </a:xfrm>
          <a:prstGeom prst="rect">
            <a:avLst/>
          </a:prstGeom>
          <a:ln>
            <a:miter lim="400000"/>
          </a:ln>
        </p:spPr>
        <p:txBody>
          <a:bodyPr lIns="50800" tIns="50800" rIns="50800" bIns="50800"/>
          <a:lstStyle>
            <a:lvl1pPr algn="ctr" defTabSz="825500">
              <a:buClrTx/>
              <a:defRPr sz="4600">
                <a:solidFill>
                  <a:srgbClr val="FFFFFF"/>
                </a:solidFill>
                <a:uFillTx/>
                <a:latin typeface="Gill Sans"/>
                <a:ea typeface="Gill Sans"/>
                <a:cs typeface="Gill Sans"/>
                <a:sym typeface="Gill Sans"/>
              </a:defRPr>
            </a:lvl1pPr>
            <a:lvl2pPr algn="ctr" defTabSz="825500">
              <a:buClrTx/>
              <a:defRPr sz="4600">
                <a:solidFill>
                  <a:srgbClr val="FFFFFF"/>
                </a:solidFill>
                <a:uFillTx/>
                <a:latin typeface="Gill Sans"/>
                <a:ea typeface="Gill Sans"/>
                <a:cs typeface="Gill Sans"/>
                <a:sym typeface="Gill Sans"/>
              </a:defRPr>
            </a:lvl2pPr>
            <a:lvl3pPr algn="ctr" defTabSz="825500">
              <a:buClrTx/>
              <a:defRPr sz="4600">
                <a:solidFill>
                  <a:srgbClr val="FFFFFF"/>
                </a:solidFill>
                <a:uFillTx/>
                <a:latin typeface="Gill Sans"/>
                <a:ea typeface="Gill Sans"/>
                <a:cs typeface="Gill Sans"/>
                <a:sym typeface="Gill Sans"/>
              </a:defRPr>
            </a:lvl3pPr>
            <a:lvl4pPr algn="ctr" defTabSz="825500">
              <a:buClrTx/>
              <a:defRPr sz="4600">
                <a:solidFill>
                  <a:srgbClr val="FFFFFF"/>
                </a:solidFill>
                <a:uFillTx/>
                <a:latin typeface="Gill Sans"/>
                <a:ea typeface="Gill Sans"/>
                <a:cs typeface="Gill Sans"/>
                <a:sym typeface="Gill Sans"/>
              </a:defRPr>
            </a:lvl4pPr>
            <a:lvl5pPr algn="ctr" defTabSz="825500">
              <a:buClrTx/>
              <a:defRPr sz="4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452" name="Image"/>
          <p:cNvSpPr>
            <a:spLocks noGrp="1"/>
          </p:cNvSpPr>
          <p:nvPr>
            <p:ph type="pic" sz="quarter" idx="13"/>
          </p:nvPr>
        </p:nvSpPr>
        <p:spPr>
          <a:xfrm>
            <a:off x="15265400" y="2146300"/>
            <a:ext cx="7048500" cy="9385300"/>
          </a:xfrm>
          <a:prstGeom prst="rect">
            <a:avLst/>
          </a:prstGeom>
          <a:ln w="25400">
            <a:miter lim="400000"/>
          </a:ln>
          <a:effectLst>
            <a:reflection stA="50000" endPos="40000" dir="5400000" sy="-100000" algn="bl" rotWithShape="0"/>
          </a:effectLst>
        </p:spPr>
        <p:txBody>
          <a:bodyPr lIns="91439" tIns="45719" rIns="91439" bIns="45719"/>
          <a:lstStyle/>
          <a:p>
            <a:endParaRPr/>
          </a:p>
        </p:txBody>
      </p:sp>
      <p:sp>
        <p:nvSpPr>
          <p:cNvPr id="453" name="Title Text"/>
          <p:cNvSpPr txBox="1">
            <a:spLocks noGrp="1"/>
          </p:cNvSpPr>
          <p:nvPr>
            <p:ph type="title"/>
          </p:nvPr>
        </p:nvSpPr>
        <p:spPr>
          <a:xfrm>
            <a:off x="1739900" y="2146300"/>
            <a:ext cx="12547600" cy="4635500"/>
          </a:xfrm>
          <a:prstGeom prst="rect">
            <a:avLst/>
          </a:prstGeom>
          <a:ln>
            <a:miter lim="400000"/>
          </a:ln>
        </p:spPr>
        <p:txBody>
          <a:bodyPr lIns="50800" tIns="50800" rIns="50800" bIns="50800" anchor="b"/>
          <a:lstStyle>
            <a:lvl1pPr algn="ctr" defTabSz="825500">
              <a:defRPr b="0">
                <a:solidFill>
                  <a:srgbClr val="FFFFFF"/>
                </a:solidFill>
                <a:uFillTx/>
                <a:latin typeface="Gill Sans"/>
                <a:ea typeface="Gill Sans"/>
                <a:cs typeface="Gill Sans"/>
                <a:sym typeface="Gill Sans"/>
              </a:defRPr>
            </a:lvl1pPr>
          </a:lstStyle>
          <a:p>
            <a:pPr>
              <a:defRPr>
                <a:effectLst/>
              </a:defRPr>
            </a:pPr>
            <a:r>
              <a:t>Title Text</a:t>
            </a:r>
          </a:p>
        </p:txBody>
      </p:sp>
      <p:sp>
        <p:nvSpPr>
          <p:cNvPr id="454" name="Body Level One…"/>
          <p:cNvSpPr txBox="1">
            <a:spLocks noGrp="1"/>
          </p:cNvSpPr>
          <p:nvPr>
            <p:ph type="body" sz="quarter" idx="1"/>
          </p:nvPr>
        </p:nvSpPr>
        <p:spPr>
          <a:xfrm>
            <a:off x="1739900" y="6896100"/>
            <a:ext cx="12547600" cy="4635500"/>
          </a:xfrm>
          <a:prstGeom prst="rect">
            <a:avLst/>
          </a:prstGeom>
          <a:ln>
            <a:miter lim="400000"/>
          </a:ln>
        </p:spPr>
        <p:txBody>
          <a:bodyPr lIns="50800" tIns="50800" rIns="50800" bIns="50800"/>
          <a:lstStyle>
            <a:lvl1pPr algn="ctr" defTabSz="825500">
              <a:buClrTx/>
              <a:defRPr sz="4600">
                <a:solidFill>
                  <a:srgbClr val="FFFFFF"/>
                </a:solidFill>
                <a:uFillTx/>
                <a:latin typeface="Gill Sans"/>
                <a:ea typeface="Gill Sans"/>
                <a:cs typeface="Gill Sans"/>
                <a:sym typeface="Gill Sans"/>
              </a:defRPr>
            </a:lvl1pPr>
            <a:lvl2pPr algn="ctr" defTabSz="825500">
              <a:buClrTx/>
              <a:defRPr sz="4600">
                <a:solidFill>
                  <a:srgbClr val="FFFFFF"/>
                </a:solidFill>
                <a:uFillTx/>
                <a:latin typeface="Gill Sans"/>
                <a:ea typeface="Gill Sans"/>
                <a:cs typeface="Gill Sans"/>
                <a:sym typeface="Gill Sans"/>
              </a:defRPr>
            </a:lvl2pPr>
            <a:lvl3pPr algn="ctr" defTabSz="825500">
              <a:buClrTx/>
              <a:defRPr sz="4600">
                <a:solidFill>
                  <a:srgbClr val="FFFFFF"/>
                </a:solidFill>
                <a:uFillTx/>
                <a:latin typeface="Gill Sans"/>
                <a:ea typeface="Gill Sans"/>
                <a:cs typeface="Gill Sans"/>
                <a:sym typeface="Gill Sans"/>
              </a:defRPr>
            </a:lvl3pPr>
            <a:lvl4pPr algn="ctr" defTabSz="825500">
              <a:buClrTx/>
              <a:defRPr sz="4600">
                <a:solidFill>
                  <a:srgbClr val="FFFFFF"/>
                </a:solidFill>
                <a:uFillTx/>
                <a:latin typeface="Gill Sans"/>
                <a:ea typeface="Gill Sans"/>
                <a:cs typeface="Gill Sans"/>
                <a:sym typeface="Gill Sans"/>
              </a:defRPr>
            </a:lvl4pPr>
            <a:lvl5pPr algn="ctr" defTabSz="825500">
              <a:buClrTx/>
              <a:defRPr sz="4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462" name="Image"/>
          <p:cNvSpPr>
            <a:spLocks noGrp="1"/>
          </p:cNvSpPr>
          <p:nvPr>
            <p:ph type="pic" sz="quarter" idx="13"/>
          </p:nvPr>
        </p:nvSpPr>
        <p:spPr>
          <a:xfrm>
            <a:off x="14109700" y="3898900"/>
            <a:ext cx="7048500" cy="8547100"/>
          </a:xfrm>
          <a:prstGeom prst="rect">
            <a:avLst/>
          </a:prstGeom>
          <a:ln>
            <a:miter lim="400000"/>
          </a:ln>
        </p:spPr>
        <p:txBody>
          <a:bodyPr lIns="91439" tIns="45719" rIns="91439" bIns="45719"/>
          <a:lstStyle/>
          <a:p>
            <a:endParaRPr/>
          </a:p>
        </p:txBody>
      </p:sp>
      <p:sp>
        <p:nvSpPr>
          <p:cNvPr id="463"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64" name="Body Level One…"/>
          <p:cNvSpPr txBox="1">
            <a:spLocks noGrp="1"/>
          </p:cNvSpPr>
          <p:nvPr>
            <p:ph type="body" sz="half" idx="1"/>
          </p:nvPr>
        </p:nvSpPr>
        <p:spPr>
          <a:xfrm>
            <a:off x="1739900" y="3898900"/>
            <a:ext cx="102108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472"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73" name="Body Level One…"/>
          <p:cNvSpPr txBox="1">
            <a:spLocks noGrp="1"/>
          </p:cNvSpPr>
          <p:nvPr>
            <p:ph type="body" sz="half" idx="1"/>
          </p:nvPr>
        </p:nvSpPr>
        <p:spPr>
          <a:xfrm>
            <a:off x="1739900" y="3898900"/>
            <a:ext cx="102108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7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481"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82" name="Body Level One…"/>
          <p:cNvSpPr txBox="1">
            <a:spLocks noGrp="1"/>
          </p:cNvSpPr>
          <p:nvPr>
            <p:ph type="body" sz="half" idx="1"/>
          </p:nvPr>
        </p:nvSpPr>
        <p:spPr>
          <a:xfrm>
            <a:off x="13284200" y="3898900"/>
            <a:ext cx="93599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49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1"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49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lain b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9" name="Slide Number"/>
          <p:cNvSpPr txBox="1">
            <a:spLocks noGrp="1"/>
          </p:cNvSpPr>
          <p:nvPr>
            <p:ph type="sldNum" sz="quarter" idx="2"/>
          </p:nvPr>
        </p:nvSpPr>
        <p:spPr>
          <a:xfrm>
            <a:off x="22638543" y="12850283"/>
            <a:ext cx="526257" cy="596901"/>
          </a:xfrm>
          <a:prstGeom prst="rect">
            <a:avLst/>
          </a:prstGeom>
        </p:spPr>
        <p:txBody>
          <a:bodyPr/>
          <a:lstStyle>
            <a:lvl1pPr defTabSz="1219200">
              <a:defRPr sz="320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8"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9" name="Title Text"/>
          <p:cNvSpPr txBox="1">
            <a:spLocks noGrp="1"/>
          </p:cNvSpPr>
          <p:nvPr>
            <p:ph type="title"/>
          </p:nvPr>
        </p:nvSpPr>
        <p:spPr>
          <a:xfrm>
            <a:off x="1778000" y="1384300"/>
            <a:ext cx="20828000" cy="88265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EBEBEB"/>
                </a:solidFill>
                <a:uFillTx/>
              </a:defRPr>
            </a:lvl1pPr>
          </a:lstStyle>
          <a:p>
            <a:pPr>
              <a:defRPr>
                <a:effectLst/>
              </a:defRPr>
            </a:pPr>
            <a:r>
              <a:t>Title Text</a:t>
            </a:r>
          </a:p>
        </p:txBody>
      </p:sp>
      <p:sp>
        <p:nvSpPr>
          <p:cNvPr id="50" name="Body Level One…"/>
          <p:cNvSpPr txBox="1">
            <a:spLocks noGrp="1"/>
          </p:cNvSpPr>
          <p:nvPr>
            <p:ph type="body" sz="quarter" idx="1"/>
          </p:nvPr>
        </p:nvSpPr>
        <p:spPr>
          <a:xfrm>
            <a:off x="1752600" y="10198100"/>
            <a:ext cx="20866100" cy="1689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buClrTx/>
              <a:defRPr sz="3600">
                <a:solidFill>
                  <a:srgbClr val="EBEBEB"/>
                </a:solidFill>
                <a:uFillTx/>
              </a:defRPr>
            </a:lvl1pPr>
            <a:lvl2pPr defTabSz="825500">
              <a:buClrTx/>
              <a:defRPr sz="3600">
                <a:solidFill>
                  <a:srgbClr val="EBEBEB"/>
                </a:solidFill>
                <a:uFillTx/>
              </a:defRPr>
            </a:lvl2pPr>
            <a:lvl3pPr defTabSz="825500">
              <a:buClrTx/>
              <a:defRPr sz="3600">
                <a:solidFill>
                  <a:srgbClr val="EBEBEB"/>
                </a:solidFill>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Default - Title Slide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1828800" y="9939013"/>
            <a:ext cx="20726400" cy="2940052"/>
          </a:xfrm>
          <a:prstGeom prst="rect">
            <a:avLst/>
          </a:prstGeom>
        </p:spPr>
        <p:txBody>
          <a:bodyPr anchor="ctr"/>
          <a:lstStyle>
            <a:lvl1pPr algn="ctr" defTabSz="1219200">
              <a:defRPr b="0">
                <a:solidFill>
                  <a:srgbClr val="FFFFFF"/>
                </a:solidFill>
                <a:uFill>
                  <a:solidFill>
                    <a:srgbClr val="FFFFFF"/>
                  </a:solidFill>
                </a:uFill>
                <a:latin typeface="Arial"/>
                <a:ea typeface="Arial"/>
                <a:cs typeface="Arial"/>
                <a:sym typeface="Arial"/>
              </a:defRPr>
            </a:lvl1pPr>
          </a:lstStyle>
          <a:p>
            <a:pPr>
              <a:defRPr>
                <a:effectLst/>
              </a:defRPr>
            </a:pPr>
            <a:r>
              <a:t>Title Text</a:t>
            </a:r>
          </a:p>
        </p:txBody>
      </p:sp>
      <p:sp>
        <p:nvSpPr>
          <p:cNvPr id="507" name="Slide Number"/>
          <p:cNvSpPr txBox="1">
            <a:spLocks noGrp="1"/>
          </p:cNvSpPr>
          <p:nvPr>
            <p:ph type="sldNum" sz="quarter" idx="2"/>
          </p:nvPr>
        </p:nvSpPr>
        <p:spPr>
          <a:xfrm>
            <a:off x="22638546" y="12849559"/>
            <a:ext cx="526258" cy="596901"/>
          </a:xfrm>
          <a:prstGeom prst="rect">
            <a:avLst/>
          </a:prstGeom>
        </p:spPr>
        <p:txBody>
          <a:bodyPr/>
          <a:lstStyle>
            <a:lvl1pPr defTabSz="1219200">
              <a:defRPr sz="3200">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514" name="Title Text"/>
          <p:cNvSpPr txBox="1">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515" name="Body Level One…"/>
          <p:cNvSpPr txBox="1">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000000"/>
                </a:solidFill>
                <a:uFillTx/>
                <a:latin typeface="Gill Sans"/>
                <a:ea typeface="Gill Sans"/>
                <a:cs typeface="Gill Sans"/>
                <a:sym typeface="Gill Sans"/>
              </a:defRPr>
            </a:lvl1pPr>
            <a:lvl2pPr algn="ctr" defTabSz="825500">
              <a:buClrTx/>
              <a:defRPr sz="4800">
                <a:solidFill>
                  <a:srgbClr val="000000"/>
                </a:solidFill>
                <a:uFillTx/>
                <a:latin typeface="Gill Sans"/>
                <a:ea typeface="Gill Sans"/>
                <a:cs typeface="Gill Sans"/>
                <a:sym typeface="Gill Sans"/>
              </a:defRPr>
            </a:lvl2pPr>
            <a:lvl3pPr algn="ctr" defTabSz="825500">
              <a:buClrTx/>
              <a:defRPr sz="4800">
                <a:solidFill>
                  <a:srgbClr val="000000"/>
                </a:solidFill>
                <a:uFillTx/>
                <a:latin typeface="Gill Sans"/>
                <a:ea typeface="Gill Sans"/>
                <a:cs typeface="Gill Sans"/>
                <a:sym typeface="Gill Sans"/>
              </a:defRPr>
            </a:lvl3pPr>
            <a:lvl4pPr algn="ctr" defTabSz="825500">
              <a:buClrTx/>
              <a:defRPr sz="4800">
                <a:solidFill>
                  <a:srgbClr val="000000"/>
                </a:solidFill>
                <a:uFillTx/>
                <a:latin typeface="Gill Sans"/>
                <a:ea typeface="Gill Sans"/>
                <a:cs typeface="Gill Sans"/>
                <a:sym typeface="Gill Sans"/>
              </a:defRPr>
            </a:lvl4pPr>
            <a:lvl5pPr algn="ctr" defTabSz="825500">
              <a:buClrTx/>
              <a:defRPr sz="4800">
                <a:solidFill>
                  <a:srgbClr val="000000"/>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6"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219200" y="49113"/>
            <a:ext cx="21958300" cy="2522637"/>
          </a:xfrm>
          <a:prstGeom prst="rect">
            <a:avLst/>
          </a:prstGeom>
          <a:ln w="9525"/>
        </p:spPr>
        <p:txBody>
          <a:bodyPr lIns="25400" tIns="25400" rIns="25400" bIns="25400" anchor="ctr"/>
          <a:lstStyle>
            <a:lvl1pPr defTabSz="2197100">
              <a:defRPr sz="8600" b="0">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524" name="Body Level One…"/>
          <p:cNvSpPr txBox="1">
            <a:spLocks noGrp="1"/>
          </p:cNvSpPr>
          <p:nvPr>
            <p:ph type="body" idx="1"/>
          </p:nvPr>
        </p:nvSpPr>
        <p:spPr>
          <a:xfrm>
            <a:off x="1219200" y="2565400"/>
            <a:ext cx="21958300" cy="11150600"/>
          </a:xfrm>
          <a:prstGeom prst="rect">
            <a:avLst/>
          </a:prstGeom>
          <a:ln w="9525"/>
        </p:spPr>
        <p:txBody>
          <a:bodyPr lIns="25400" tIns="25400" rIns="25400" bIns="25400"/>
          <a:lstStyle>
            <a:lvl1pPr marL="537309" indent="-537309" defTabSz="2197100">
              <a:spcBef>
                <a:spcPts val="1700"/>
              </a:spcBef>
              <a:buClr>
                <a:srgbClr val="7A4700"/>
              </a:buClr>
              <a:defRPr sz="6600">
                <a:solidFill>
                  <a:srgbClr val="7A4700"/>
                </a:solidFill>
                <a:uFill>
                  <a:solidFill>
                    <a:srgbClr val="7A4700"/>
                  </a:solidFill>
                </a:uFill>
                <a:latin typeface="Arial"/>
                <a:ea typeface="Arial"/>
                <a:cs typeface="Arial"/>
                <a:sym typeface="Arial"/>
              </a:defRPr>
            </a:lvl1pPr>
            <a:lvl2pPr marL="447758" indent="-447758" defTabSz="2197100">
              <a:spcBef>
                <a:spcPts val="1300"/>
              </a:spcBef>
              <a:buClr>
                <a:srgbClr val="7A4700"/>
              </a:buClr>
              <a:buFont typeface="Arial"/>
              <a:defRPr sz="5200">
                <a:solidFill>
                  <a:srgbClr val="7A4700"/>
                </a:solidFill>
                <a:uFill>
                  <a:solidFill>
                    <a:srgbClr val="7A4700"/>
                  </a:solidFill>
                </a:uFill>
                <a:latin typeface="Arial"/>
                <a:ea typeface="Arial"/>
                <a:cs typeface="Arial"/>
                <a:sym typeface="Arial"/>
              </a:defRPr>
            </a:lvl2pPr>
            <a:lvl3pPr marL="358207" indent="-358207" defTabSz="2197100">
              <a:spcBef>
                <a:spcPts val="1300"/>
              </a:spcBef>
              <a:buClr>
                <a:srgbClr val="7A4700"/>
              </a:buClr>
              <a:buFont typeface="Arial"/>
              <a:defRPr sz="5000">
                <a:solidFill>
                  <a:srgbClr val="7A4700"/>
                </a:solidFill>
                <a:uFill>
                  <a:solidFill>
                    <a:srgbClr val="7A4700"/>
                  </a:solidFill>
                </a:uFill>
                <a:latin typeface="Arial"/>
                <a:ea typeface="Arial"/>
                <a:cs typeface="Arial"/>
                <a:sym typeface="Arial"/>
              </a:defRPr>
            </a:lvl3pPr>
            <a:lvl4pPr marL="358207" indent="-358207" defTabSz="2197100">
              <a:spcBef>
                <a:spcPts val="1000"/>
              </a:spcBef>
              <a:buClr>
                <a:srgbClr val="7A4700"/>
              </a:buClr>
              <a:buFont typeface="Arial"/>
              <a:defRPr sz="3800">
                <a:solidFill>
                  <a:srgbClr val="7A4700"/>
                </a:solidFill>
                <a:uFill>
                  <a:solidFill>
                    <a:srgbClr val="7A4700"/>
                  </a:solidFill>
                </a:uFill>
                <a:latin typeface="Arial"/>
                <a:ea typeface="Arial"/>
                <a:cs typeface="Arial"/>
                <a:sym typeface="Arial"/>
              </a:defRPr>
            </a:lvl4pPr>
            <a:lvl5pPr marL="358207" indent="-358207" defTabSz="2197100">
              <a:spcBef>
                <a:spcPts val="700"/>
              </a:spcBef>
              <a:buClr>
                <a:srgbClr val="7A4700"/>
              </a:buClr>
              <a:buFont typeface="Arial"/>
              <a:defRPr sz="3600">
                <a:solidFill>
                  <a:srgbClr val="7A4700"/>
                </a:solidFill>
                <a:uFill>
                  <a:solidFill>
                    <a:srgbClr val="7A47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5" name="Slide Number"/>
          <p:cNvSpPr txBox="1">
            <a:spLocks noGrp="1"/>
          </p:cNvSpPr>
          <p:nvPr>
            <p:ph type="sldNum" sz="quarter" idx="2"/>
          </p:nvPr>
        </p:nvSpPr>
        <p:spPr>
          <a:xfrm>
            <a:off x="22758400" y="12983131"/>
            <a:ext cx="419100" cy="457201"/>
          </a:xfrm>
          <a:prstGeom prst="rect">
            <a:avLst/>
          </a:prstGeom>
        </p:spPr>
        <p:txBody>
          <a:bodyPr/>
          <a:lstStyle>
            <a:lvl1pPr defTabSz="2197100">
              <a:defRPr sz="2400"/>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53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54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4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9"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0"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55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55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9" name="image5.png" descr="image5.png"/>
          <p:cNvPicPr>
            <a:picLocks noChangeAspect="1"/>
          </p:cNvPicPr>
          <p:nvPr/>
        </p:nvPicPr>
        <p:blipFill>
          <a:blip r:embed="rId2"/>
          <a:stretch>
            <a:fillRect/>
          </a:stretch>
        </p:blipFill>
        <p:spPr>
          <a:xfrm>
            <a:off x="15521751" y="10274300"/>
            <a:ext cx="5601430" cy="2566989"/>
          </a:xfrm>
          <a:prstGeom prst="rect">
            <a:avLst/>
          </a:prstGeom>
        </p:spPr>
      </p:pic>
      <p:sp>
        <p:nvSpPr>
          <p:cNvPr id="560"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1"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56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70"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71"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79" name="Relevance of Genesis in Today's World_Scripture.jpg" descr="Relevance of Genesis in Today's World_Scripture.jpg"/>
          <p:cNvPicPr>
            <a:picLocks noChangeAspect="1"/>
          </p:cNvPicPr>
          <p:nvPr/>
        </p:nvPicPr>
        <p:blipFill>
          <a:blip r:embed="rId2"/>
          <a:stretch>
            <a:fillRect/>
          </a:stretch>
        </p:blipFill>
        <p:spPr>
          <a:xfrm>
            <a:off x="-36173" y="0"/>
            <a:ext cx="24461790" cy="13757964"/>
          </a:xfrm>
          <a:prstGeom prst="rect">
            <a:avLst/>
          </a:prstGeom>
        </p:spPr>
      </p:pic>
      <p:sp>
        <p:nvSpPr>
          <p:cNvPr id="5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587"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1778000" y="1384300"/>
            <a:ext cx="20828000" cy="8826500"/>
          </a:xfrm>
          <a:prstGeom prst="rect">
            <a:avLst/>
          </a:prstGeom>
          <a:ln>
            <a:miter lim="400000"/>
          </a:ln>
        </p:spPr>
        <p:txBody>
          <a:bodyPr lIns="0" tIns="0" rIns="0" bIns="0"/>
          <a:lstStyle>
            <a:lvl1pPr defTabSz="825500">
              <a:defRPr sz="7200" b="0">
                <a:solidFill>
                  <a:srgbClr val="E2DEAB"/>
                </a:solidFill>
                <a:uFillTx/>
              </a:defRPr>
            </a:lvl1pPr>
          </a:lstStyle>
          <a:p>
            <a:pPr>
              <a:defRPr>
                <a:effectLst/>
              </a:defRPr>
            </a:pPr>
            <a:r>
              <a:t>Title Text</a:t>
            </a:r>
          </a:p>
        </p:txBody>
      </p:sp>
      <p:sp>
        <p:nvSpPr>
          <p:cNvPr id="589" name="Body Level One…"/>
          <p:cNvSpPr txBox="1">
            <a:spLocks noGrp="1"/>
          </p:cNvSpPr>
          <p:nvPr>
            <p:ph type="body" sz="quarter" idx="1"/>
          </p:nvPr>
        </p:nvSpPr>
        <p:spPr>
          <a:xfrm>
            <a:off x="1752600" y="10198100"/>
            <a:ext cx="20866100" cy="1689100"/>
          </a:xfrm>
          <a:prstGeom prst="rect">
            <a:avLst/>
          </a:prstGeom>
          <a:ln>
            <a:miter lim="400000"/>
          </a:ln>
        </p:spPr>
        <p:txBody>
          <a:bodyPr lIns="0" tIns="0" rIns="0" bIns="0"/>
          <a:lstStyle>
            <a:lvl1pPr defTabSz="825500">
              <a:buClrTx/>
              <a:defRPr sz="3600">
                <a:solidFill>
                  <a:srgbClr val="E2DEAB"/>
                </a:solidFill>
                <a:uFillTx/>
              </a:defRPr>
            </a:lvl1pPr>
            <a:lvl2pPr defTabSz="825500">
              <a:buClrTx/>
              <a:defRPr sz="3600">
                <a:solidFill>
                  <a:srgbClr val="E2DEAB"/>
                </a:solidFill>
                <a:uFillTx/>
              </a:defRPr>
            </a:lvl2pPr>
            <a:lvl3pPr defTabSz="825500">
              <a:buClrTx/>
              <a:defRPr sz="3600">
                <a:solidFill>
                  <a:srgbClr val="E2DEAB"/>
                </a:solidFill>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90"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rd Grunge copy 2">
    <p:spTree>
      <p:nvGrpSpPr>
        <p:cNvPr id="1" name=""/>
        <p:cNvGrpSpPr/>
        <p:nvPr/>
      </p:nvGrpSpPr>
      <p:grpSpPr>
        <a:xfrm>
          <a:off x="0" y="0"/>
          <a:ext cx="0" cy="0"/>
          <a:chOff x="0" y="0"/>
          <a:chExt cx="0" cy="0"/>
        </a:xfrm>
      </p:grpSpPr>
      <p:pic>
        <p:nvPicPr>
          <p:cNvPr id="58"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59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98"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599"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00"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608" name="image7.png" descr="image7.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09"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6"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62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24"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625"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26"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63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35" name="image5.png" descr="image5.png"/>
          <p:cNvPicPr>
            <a:picLocks noChangeAspect="1"/>
          </p:cNvPicPr>
          <p:nvPr/>
        </p:nvPicPr>
        <p:blipFill>
          <a:blip r:embed="rId2"/>
          <a:stretch>
            <a:fillRect/>
          </a:stretch>
        </p:blipFill>
        <p:spPr>
          <a:xfrm>
            <a:off x="15521491" y="10274300"/>
            <a:ext cx="5601430" cy="2566989"/>
          </a:xfrm>
          <a:prstGeom prst="rect">
            <a:avLst/>
          </a:prstGeom>
        </p:spPr>
      </p:pic>
      <p:sp>
        <p:nvSpPr>
          <p:cNvPr id="636"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37"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64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46" name="image5.png" descr="image5.png"/>
          <p:cNvPicPr>
            <a:picLocks noChangeAspect="1"/>
          </p:cNvPicPr>
          <p:nvPr/>
        </p:nvPicPr>
        <p:blipFill>
          <a:blip r:embed="rId2"/>
          <a:stretch>
            <a:fillRect/>
          </a:stretch>
        </p:blipFill>
        <p:spPr>
          <a:xfrm>
            <a:off x="15521435" y="10274300"/>
            <a:ext cx="5601430" cy="2566989"/>
          </a:xfrm>
          <a:prstGeom prst="rect">
            <a:avLst/>
          </a:prstGeom>
        </p:spPr>
      </p:pic>
      <p:sp>
        <p:nvSpPr>
          <p:cNvPr id="647"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48"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65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7"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8"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666"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7" name="Title Text"/>
          <p:cNvSpPr txBox="1">
            <a:spLocks noGrp="1"/>
          </p:cNvSpPr>
          <p:nvPr>
            <p:ph type="title"/>
          </p:nvPr>
        </p:nvSpPr>
        <p:spPr>
          <a:xfrm>
            <a:off x="1778000" y="1384300"/>
            <a:ext cx="20828000" cy="95377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FEFCDD"/>
                </a:solidFill>
                <a:uFillTx/>
              </a:defRPr>
            </a:lvl1pPr>
          </a:lstStyle>
          <a:p>
            <a:pPr>
              <a:defRPr>
                <a:effectLst/>
              </a:defRPr>
            </a:pPr>
            <a:r>
              <a:t>Title Text</a:t>
            </a:r>
          </a:p>
        </p:txBody>
      </p:sp>
      <p:sp>
        <p:nvSpPr>
          <p:cNvPr id="668" name="Body Level One…"/>
          <p:cNvSpPr txBox="1">
            <a:spLocks noGrp="1"/>
          </p:cNvSpPr>
          <p:nvPr>
            <p:ph type="body" sz="quarter" idx="1"/>
          </p:nvPr>
        </p:nvSpPr>
        <p:spPr>
          <a:xfrm>
            <a:off x="1752600" y="10909300"/>
            <a:ext cx="20866100" cy="1689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buClrTx/>
              <a:defRPr sz="3600">
                <a:uFillTx/>
              </a:defRPr>
            </a:lvl1pPr>
            <a:lvl2pPr defTabSz="825500">
              <a:buClrTx/>
              <a:defRPr sz="3600">
                <a:uFillTx/>
              </a:defRPr>
            </a:lvl2pPr>
            <a:lvl3pPr defTabSz="825500">
              <a:buClrTx/>
              <a:defRPr sz="3600">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9"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67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680"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687"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8_Title and Content copy">
    <p:spTree>
      <p:nvGrpSpPr>
        <p:cNvPr id="1" name=""/>
        <p:cNvGrpSpPr/>
        <p:nvPr/>
      </p:nvGrpSpPr>
      <p:grpSpPr>
        <a:xfrm>
          <a:off x="0" y="0"/>
          <a:ext cx="0" cy="0"/>
          <a:chOff x="0" y="0"/>
          <a:chExt cx="0" cy="0"/>
        </a:xfrm>
      </p:grpSpPr>
      <p:pic>
        <p:nvPicPr>
          <p:cNvPr id="66"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7" name="Title Text"/>
          <p:cNvSpPr txBox="1">
            <a:spLocks noGrp="1"/>
          </p:cNvSpPr>
          <p:nvPr>
            <p:ph type="title"/>
          </p:nvPr>
        </p:nvSpPr>
        <p:spPr>
          <a:prstGeom prst="rect">
            <a:avLst/>
          </a:prstGeom>
        </p:spPr>
        <p:txBody>
          <a:bodyPr/>
          <a:lstStyle>
            <a:lvl1pP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6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69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Image And Title">
    <p:spTree>
      <p:nvGrpSpPr>
        <p:cNvPr id="1" name=""/>
        <p:cNvGrpSpPr/>
        <p:nvPr/>
      </p:nvGrpSpPr>
      <p:grpSpPr>
        <a:xfrm>
          <a:off x="0" y="0"/>
          <a:ext cx="0" cy="0"/>
          <a:chOff x="0" y="0"/>
          <a:chExt cx="0" cy="0"/>
        </a:xfrm>
      </p:grpSpPr>
      <p:pic>
        <p:nvPicPr>
          <p:cNvPr id="70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2"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79E0F6"/>
                </a:solidFill>
                <a:uFillTx/>
                <a:latin typeface="Mensch Bold Inline"/>
                <a:ea typeface="Mensch Bold Inline"/>
                <a:cs typeface="Mensch Bold Inline"/>
                <a:sym typeface="Mensch Bold Inline"/>
              </a:defRPr>
            </a:lvl1pPr>
          </a:lstStyle>
          <a:p>
            <a:pPr>
              <a:defRPr>
                <a:effectLst/>
              </a:defRPr>
            </a:pPr>
            <a:r>
              <a:t>Title Text</a:t>
            </a:r>
          </a:p>
        </p:txBody>
      </p:sp>
      <p:sp>
        <p:nvSpPr>
          <p:cNvPr id="70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710" name="Strips_LightBlue.png" descr="Strips_LightBlue.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11" name="Title Text"/>
          <p:cNvSpPr txBox="1">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71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719"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20" name="Title Text"/>
          <p:cNvSpPr txBox="1">
            <a:spLocks noGrp="1"/>
          </p:cNvSpPr>
          <p:nvPr>
            <p:ph type="title"/>
          </p:nvPr>
        </p:nvSpPr>
        <p:spPr>
          <a:xfrm>
            <a:off x="1778231" y="1371600"/>
            <a:ext cx="20830713" cy="1930401"/>
          </a:xfrm>
          <a:prstGeom prst="rect">
            <a:avLst/>
          </a:prstGeom>
        </p:spPr>
        <p:txBody>
          <a:bodyPr lIns="50800" tIns="50800" rIns="50800" bIns="50800"/>
          <a:lstStyle>
            <a:lvl1pPr>
              <a:defRPr sz="10700" b="0">
                <a:solidFill>
                  <a:srgbClr val="FEFCDD"/>
                </a:solidFill>
                <a:uFill>
                  <a:solidFill>
                    <a:srgbClr val="FEFCDD"/>
                  </a:solidFill>
                </a:uFill>
                <a:latin typeface="Quicksand"/>
                <a:ea typeface="Quicksand"/>
                <a:cs typeface="Quicksand"/>
                <a:sym typeface="Quicksand"/>
              </a:defRPr>
            </a:lvl1pPr>
          </a:lstStyle>
          <a:p>
            <a:r>
              <a:t>Title Text</a:t>
            </a:r>
          </a:p>
        </p:txBody>
      </p:sp>
      <p:sp>
        <p:nvSpPr>
          <p:cNvPr id="721" name="Body Level One…"/>
          <p:cNvSpPr txBox="1">
            <a:spLocks noGrp="1"/>
          </p:cNvSpPr>
          <p:nvPr>
            <p:ph type="body" idx="1"/>
          </p:nvPr>
        </p:nvSpPr>
        <p:spPr>
          <a:xfrm>
            <a:off x="1765528" y="2971800"/>
            <a:ext cx="20868819" cy="10744200"/>
          </a:xfrm>
          <a:prstGeom prst="rect">
            <a:avLst/>
          </a:prstGeom>
        </p:spPr>
        <p:txBody>
          <a:bodyPr lIns="50800" tIns="50800" rIns="50800" bIns="50800"/>
          <a:lstStyle>
            <a:lvl1pPr>
              <a:defRPr sz="8000"/>
            </a:lvl1pPr>
            <a:lvl2pPr>
              <a:defRPr sz="8000"/>
            </a:lvl2pPr>
            <a:lvl3pPr>
              <a:defRPr sz="8000"/>
            </a:lvl3pPr>
            <a:lvl4pPr>
              <a:defRPr sz="8000"/>
            </a:lvl4pPr>
            <a:lvl5pPr>
              <a:defRPr sz="8000"/>
            </a:lvl5pPr>
          </a:lstStyle>
          <a:p>
            <a:r>
              <a:t>Body Level One</a:t>
            </a:r>
          </a:p>
          <a:p>
            <a:pPr lvl="1"/>
            <a:r>
              <a:t>Body Level Two</a:t>
            </a:r>
          </a:p>
          <a:p>
            <a:pPr lvl="2"/>
            <a:r>
              <a:t>Body Level Three</a:t>
            </a:r>
          </a:p>
          <a:p>
            <a:pPr lvl="3"/>
            <a:r>
              <a:t>Body Level Four</a:t>
            </a:r>
          </a:p>
          <a:p>
            <a:pPr lvl="4"/>
            <a:r>
              <a:t>Body Level Five</a:t>
            </a:r>
          </a:p>
        </p:txBody>
      </p:sp>
      <p:sp>
        <p:nvSpPr>
          <p:cNvPr id="7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729" name="Strips_LightBlue.png" descr="Strips_LightBlue.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30" name="Rounded Rectangle"/>
          <p:cNvSpPr/>
          <p:nvPr/>
        </p:nvSpPr>
        <p:spPr>
          <a:xfrm>
            <a:off x="939800" y="965200"/>
            <a:ext cx="22479000" cy="11811000"/>
          </a:xfrm>
          <a:prstGeom prst="roundRect">
            <a:avLst>
              <a:gd name="adj" fmla="val 3871"/>
            </a:avLst>
          </a:prstGeom>
          <a:solidFill>
            <a:srgbClr val="E7E7E7"/>
          </a:solidFill>
          <a:ln w="63500">
            <a:solidFill>
              <a:srgbClr val="38220C"/>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Rounded Rectangle"/>
          <p:cNvSpPr/>
          <p:nvPr/>
        </p:nvSpPr>
        <p:spPr>
          <a:xfrm>
            <a:off x="19937387" y="10723827"/>
            <a:ext cx="4025901" cy="4559301"/>
          </a:xfrm>
          <a:prstGeom prst="roundRect">
            <a:avLst>
              <a:gd name="adj" fmla="val 5553"/>
            </a:avLst>
          </a:prstGeom>
          <a:solidFill>
            <a:srgbClr val="E7E7E7"/>
          </a:solidFill>
          <a:ln w="63500">
            <a:solidFill>
              <a:srgbClr val="38220C"/>
            </a:solidFill>
          </a:ln>
          <a:effectLst>
            <a:outerShdw blurRad="50800" dist="38100" dir="5400000" rotWithShape="0">
              <a:srgbClr val="000000">
                <a:alpha val="40000"/>
              </a:srgbClr>
            </a:outerShdw>
          </a:effectLst>
        </p:spPr>
        <p:txBody>
          <a:bodyPr lIns="0" tIns="0" rIns="0" bIns="0"/>
          <a:lstStyle/>
          <a:p>
            <a:pPr defTabSz="1248155">
              <a:defRPr sz="2500">
                <a:uFill>
                  <a:solidFill>
                    <a:srgbClr val="000000"/>
                  </a:solidFill>
                </a:uFill>
                <a:latin typeface="Century Gothic"/>
                <a:ea typeface="Century Gothic"/>
                <a:cs typeface="Century Gothic"/>
                <a:sym typeface="Century Gothic"/>
              </a:defRPr>
            </a:pPr>
            <a:endParaRPr/>
          </a:p>
        </p:txBody>
      </p:sp>
      <p:sp>
        <p:nvSpPr>
          <p:cNvPr id="732" name="Rounded Rectangle"/>
          <p:cNvSpPr/>
          <p:nvPr/>
        </p:nvSpPr>
        <p:spPr>
          <a:xfrm>
            <a:off x="20081901" y="10883053"/>
            <a:ext cx="3746501" cy="4368801"/>
          </a:xfrm>
          <a:prstGeom prst="roundRect">
            <a:avLst>
              <a:gd name="adj" fmla="val 4893"/>
            </a:avLst>
          </a:prstGeom>
          <a:solidFill>
            <a:srgbClr val="38220C"/>
          </a:solidFill>
          <a:ln w="15875">
            <a:solidFill>
              <a:srgbClr val="38220C"/>
            </a:solidFill>
          </a:ln>
        </p:spPr>
        <p:txBody>
          <a:bodyPr lIns="0" tIns="0" rIns="0" bIns="0"/>
          <a:lstStyle/>
          <a:p>
            <a:pPr defTabSz="1248155">
              <a:defRPr sz="2500">
                <a:uFill>
                  <a:solidFill>
                    <a:srgbClr val="000000"/>
                  </a:solidFill>
                </a:uFill>
                <a:latin typeface="Century Gothic"/>
                <a:ea typeface="Century Gothic"/>
                <a:cs typeface="Century Gothic"/>
                <a:sym typeface="Century Gothic"/>
              </a:defRPr>
            </a:pPr>
            <a:endParaRPr/>
          </a:p>
        </p:txBody>
      </p:sp>
      <p:pic>
        <p:nvPicPr>
          <p:cNvPr id="733" name="image6.png" descr="image6.png"/>
          <p:cNvPicPr>
            <a:picLocks noChangeAspect="1"/>
          </p:cNvPicPr>
          <p:nvPr/>
        </p:nvPicPr>
        <p:blipFill>
          <a:blip r:embed="rId3"/>
          <a:stretch>
            <a:fillRect/>
          </a:stretch>
        </p:blipFill>
        <p:spPr>
          <a:xfrm>
            <a:off x="20392721" y="11159507"/>
            <a:ext cx="3149601" cy="1460501"/>
          </a:xfrm>
          <a:prstGeom prst="rect">
            <a:avLst/>
          </a:prstGeom>
          <a:ln w="12700"/>
        </p:spPr>
      </p:pic>
      <p:sp>
        <p:nvSpPr>
          <p:cNvPr id="734" name="Title Text"/>
          <p:cNvSpPr txBox="1">
            <a:spLocks noGrp="1"/>
          </p:cNvSpPr>
          <p:nvPr>
            <p:ph type="title"/>
          </p:nvPr>
        </p:nvSpPr>
        <p:spPr>
          <a:xfrm>
            <a:off x="1778000" y="1308100"/>
            <a:ext cx="20828000" cy="1371600"/>
          </a:xfrm>
          <a:prstGeom prst="rect">
            <a:avLst/>
          </a:prstGeom>
          <a:ln>
            <a:miter lim="400000"/>
          </a:ln>
        </p:spPr>
        <p:txBody>
          <a:bodyPr lIns="0" tIns="0" rIns="0" bIns="0"/>
          <a:lstStyle>
            <a:lvl1pPr algn="ctr" defTabSz="825500">
              <a:defRPr b="0">
                <a:solidFill>
                  <a:srgbClr val="38220C"/>
                </a:solidFill>
                <a:uFillTx/>
                <a:latin typeface="Copperplate"/>
                <a:ea typeface="Copperplate"/>
                <a:cs typeface="Copperplate"/>
                <a:sym typeface="Copperplate"/>
              </a:defRPr>
            </a:lvl1pPr>
          </a:lstStyle>
          <a:p>
            <a:pPr>
              <a:defRPr>
                <a:effectLst/>
              </a:defRPr>
            </a:pPr>
            <a:r>
              <a:t>Title Text</a:t>
            </a:r>
          </a:p>
        </p:txBody>
      </p:sp>
      <p:sp>
        <p:nvSpPr>
          <p:cNvPr id="735" name="Body Level One…"/>
          <p:cNvSpPr txBox="1">
            <a:spLocks noGrp="1"/>
          </p:cNvSpPr>
          <p:nvPr>
            <p:ph type="body" idx="1"/>
          </p:nvPr>
        </p:nvSpPr>
        <p:spPr>
          <a:xfrm>
            <a:off x="1371600" y="2717800"/>
            <a:ext cx="21259800" cy="8534400"/>
          </a:xfrm>
          <a:prstGeom prst="rect">
            <a:avLst/>
          </a:prstGeom>
          <a:ln>
            <a:miter lim="400000"/>
          </a:ln>
        </p:spPr>
        <p:txBody>
          <a:bodyPr lIns="0" tIns="0" rIns="0" bIns="0">
            <a:normAutofit/>
          </a:bodyPr>
          <a:lstStyle>
            <a:lvl1pPr marL="685800" indent="-685800" defTabSz="825500">
              <a:lnSpc>
                <a:spcPct val="90000"/>
              </a:lnSpc>
              <a:buClrTx/>
              <a:buSzPct val="94000"/>
              <a:buChar char="•"/>
              <a:defRPr>
                <a:solidFill>
                  <a:srgbClr val="38220C"/>
                </a:solidFill>
                <a:uFillTx/>
                <a:latin typeface="+mj-lt"/>
                <a:ea typeface="+mj-ea"/>
                <a:cs typeface="+mj-cs"/>
                <a:sym typeface="Calibri"/>
              </a:defRPr>
            </a:lvl1pPr>
            <a:lvl2pPr marL="685800" indent="-685800" defTabSz="825500">
              <a:lnSpc>
                <a:spcPct val="90000"/>
              </a:lnSpc>
              <a:buClrTx/>
              <a:buSzPct val="94000"/>
              <a:buChar char="•"/>
              <a:defRPr>
                <a:solidFill>
                  <a:srgbClr val="38220C"/>
                </a:solidFill>
                <a:uFillTx/>
                <a:latin typeface="+mj-lt"/>
                <a:ea typeface="+mj-ea"/>
                <a:cs typeface="+mj-cs"/>
                <a:sym typeface="Calibri"/>
              </a:defRPr>
            </a:lvl2pPr>
            <a:lvl3pPr marL="685800" indent="-685800" defTabSz="825500">
              <a:lnSpc>
                <a:spcPct val="90000"/>
              </a:lnSpc>
              <a:buClrTx/>
              <a:buSzPct val="94000"/>
              <a:buChar char="•"/>
              <a:defRPr>
                <a:solidFill>
                  <a:srgbClr val="38220C"/>
                </a:solidFill>
                <a:uFillTx/>
                <a:latin typeface="+mj-lt"/>
                <a:ea typeface="+mj-ea"/>
                <a:cs typeface="+mj-cs"/>
                <a:sym typeface="Calibri"/>
              </a:defRPr>
            </a:lvl3pPr>
            <a:lvl4pPr marL="685800" indent="-685800" defTabSz="825500">
              <a:buClrTx/>
              <a:buSzPct val="94000"/>
              <a:buChar char="•"/>
              <a:defRPr>
                <a:solidFill>
                  <a:srgbClr val="38220C"/>
                </a:solidFill>
                <a:uFillTx/>
                <a:latin typeface="+mj-lt"/>
                <a:ea typeface="+mj-ea"/>
                <a:cs typeface="+mj-cs"/>
                <a:sym typeface="Calibri"/>
              </a:defRPr>
            </a:lvl4pPr>
            <a:lvl5pPr marL="685800" indent="-685800" defTabSz="825500">
              <a:buClrTx/>
              <a:buSzPct val="94000"/>
              <a:buChar char="•"/>
              <a:defRPr>
                <a:solidFill>
                  <a:srgbClr val="38220C"/>
                </a:solidFill>
                <a:uFillTx/>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36"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7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7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2"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6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2"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77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80"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1"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2"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3" name="Title Text"/>
          <p:cNvSpPr txBox="1">
            <a:spLocks noGrp="1"/>
          </p:cNvSpPr>
          <p:nvPr>
            <p:ph type="title"/>
          </p:nvPr>
        </p:nvSpPr>
        <p:spPr>
          <a:xfrm>
            <a:off x="1866900" y="0"/>
            <a:ext cx="20637500" cy="2705100"/>
          </a:xfrm>
          <a:prstGeom prst="rect">
            <a:avLst/>
          </a:prstGeom>
          <a:ln>
            <a:miter lim="400000"/>
          </a:ln>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784" name="Slide Number"/>
          <p:cNvSpPr txBox="1">
            <a:spLocks noGrp="1"/>
          </p:cNvSpPr>
          <p:nvPr>
            <p:ph type="sldNum" sz="quarter" idx="2"/>
          </p:nvPr>
        </p:nvSpPr>
        <p:spPr>
          <a:xfrm>
            <a:off x="12058650" y="13246100"/>
            <a:ext cx="266700" cy="279400"/>
          </a:xfrm>
          <a:prstGeom prst="rect">
            <a:avLst/>
          </a:prstGeom>
        </p:spPr>
        <p:txBody>
          <a:bodyPr/>
          <a:lstStyle>
            <a:lvl1pPr algn="ctr" defTabSz="584200"/>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79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3"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4"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79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11_Title and Content">
    <p:spTree>
      <p:nvGrpSpPr>
        <p:cNvPr id="1" name=""/>
        <p:cNvGrpSpPr/>
        <p:nvPr/>
      </p:nvGrpSpPr>
      <p:grpSpPr>
        <a:xfrm>
          <a:off x="0" y="0"/>
          <a:ext cx="0" cy="0"/>
          <a:chOff x="0" y="0"/>
          <a:chExt cx="0" cy="0"/>
        </a:xfrm>
      </p:grpSpPr>
      <p:pic>
        <p:nvPicPr>
          <p:cNvPr id="76"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80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4"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0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81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813"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814"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8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82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823"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824" name="Title Text"/>
          <p:cNvSpPr txBox="1">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825" name="Body Level One…"/>
          <p:cNvSpPr txBox="1">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8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42"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43"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4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52"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53"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54"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fault - 8_Title and Content">
    <p:spTree>
      <p:nvGrpSpPr>
        <p:cNvPr id="1" name=""/>
        <p:cNvGrpSpPr/>
        <p:nvPr/>
      </p:nvGrpSpPr>
      <p:grpSpPr>
        <a:xfrm>
          <a:off x="0" y="0"/>
          <a:ext cx="0" cy="0"/>
          <a:chOff x="0" y="0"/>
          <a:chExt cx="0" cy="0"/>
        </a:xfrm>
      </p:grpSpPr>
      <p:sp>
        <p:nvSpPr>
          <p:cNvPr id="861" name="Title Text"/>
          <p:cNvSpPr txBox="1">
            <a:spLocks noGrp="1"/>
          </p:cNvSpPr>
          <p:nvPr>
            <p:ph type="title"/>
          </p:nvPr>
        </p:nvSpPr>
        <p:spPr>
          <a:prstGeom prst="rect">
            <a:avLst/>
          </a:prstGeom>
        </p:spPr>
        <p:txBody>
          <a:bodyPr/>
          <a:lstStyle/>
          <a:p>
            <a:r>
              <a:t>Title Text</a:t>
            </a:r>
          </a:p>
        </p:txBody>
      </p:sp>
      <p:sp>
        <p:nvSpPr>
          <p:cNvPr id="8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7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71"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79"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80" name="Title Text"/>
          <p:cNvSpPr txBox="1">
            <a:spLocks noGrp="1"/>
          </p:cNvSpPr>
          <p:nvPr>
            <p:ph type="title"/>
          </p:nvPr>
        </p:nvSpPr>
        <p:spPr>
          <a:xfrm>
            <a:off x="2324100" y="1384300"/>
            <a:ext cx="19697700" cy="1562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FFFFFF"/>
                </a:solidFill>
                <a:effectLst>
                  <a:outerShdw blurRad="50800" dist="38100" dir="5400000" rotWithShape="0">
                    <a:srgbClr val="000000">
                      <a:alpha val="40000"/>
                    </a:srgbClr>
                  </a:outerShdw>
                </a:effectLst>
                <a:uFillTx/>
              </a:defRPr>
            </a:lvl1pPr>
          </a:lstStyle>
          <a:p>
            <a:r>
              <a:t>Title Text</a:t>
            </a:r>
          </a:p>
        </p:txBody>
      </p:sp>
      <p:sp>
        <p:nvSpPr>
          <p:cNvPr id="88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888"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89" name="Title Text"/>
          <p:cNvSpPr txBox="1">
            <a:spLocks noGrp="1"/>
          </p:cNvSpPr>
          <p:nvPr>
            <p:ph type="title"/>
          </p:nvPr>
        </p:nvSpPr>
        <p:spPr>
          <a:xfrm>
            <a:off x="2349500" y="1003300"/>
            <a:ext cx="19672300" cy="9550400"/>
          </a:xfrm>
          <a:prstGeom prst="rect">
            <a:avLst/>
          </a:prstGeom>
          <a:ln>
            <a:miter lim="400000"/>
          </a:ln>
        </p:spPr>
        <p:txBody>
          <a:bodyPr lIns="0" tIns="0" rIns="0" bIns="0"/>
          <a:lstStyle>
            <a:lvl1pPr defTabSz="825500">
              <a:defRPr sz="7200" b="0">
                <a:solidFill>
                  <a:srgbClr val="FFFFFF"/>
                </a:solidFill>
                <a:uFillTx/>
                <a:latin typeface="+mj-lt"/>
                <a:ea typeface="+mj-ea"/>
                <a:cs typeface="+mj-cs"/>
                <a:sym typeface="Calibri"/>
              </a:defRPr>
            </a:lvl1pPr>
          </a:lstStyle>
          <a:p>
            <a:pPr>
              <a:defRPr>
                <a:effectLst/>
              </a:defRPr>
            </a:pPr>
            <a:r>
              <a:t>Title Text</a:t>
            </a:r>
          </a:p>
        </p:txBody>
      </p:sp>
      <p:sp>
        <p:nvSpPr>
          <p:cNvPr id="890" name="Body Level One…"/>
          <p:cNvSpPr txBox="1">
            <a:spLocks noGrp="1"/>
          </p:cNvSpPr>
          <p:nvPr>
            <p:ph type="body" sz="quarter" idx="1"/>
          </p:nvPr>
        </p:nvSpPr>
        <p:spPr>
          <a:xfrm>
            <a:off x="2324100" y="10591800"/>
            <a:ext cx="19659600" cy="1879600"/>
          </a:xfrm>
          <a:prstGeom prst="rect">
            <a:avLst/>
          </a:prstGeom>
          <a:ln>
            <a:miter lim="400000"/>
          </a:ln>
        </p:spPr>
        <p:txBody>
          <a:bodyPr lIns="50800" tIns="50800" rIns="50800" bIns="50800" anchor="b"/>
          <a:lstStyle>
            <a:lvl1pPr defTabSz="825500">
              <a:lnSpc>
                <a:spcPct val="90000"/>
              </a:lnSpc>
              <a:buClrTx/>
              <a:defRPr sz="3600">
                <a:solidFill>
                  <a:srgbClr val="FFFFFF"/>
                </a:solidFill>
                <a:uFillTx/>
                <a:latin typeface="+mj-lt"/>
                <a:ea typeface="+mj-ea"/>
                <a:cs typeface="+mj-cs"/>
                <a:sym typeface="Calibri"/>
              </a:defRPr>
            </a:lvl1pPr>
            <a:lvl2pPr defTabSz="825500">
              <a:lnSpc>
                <a:spcPct val="90000"/>
              </a:lnSpc>
              <a:buClrTx/>
              <a:defRPr sz="3600">
                <a:solidFill>
                  <a:srgbClr val="FFFFFF"/>
                </a:solidFill>
                <a:uFillTx/>
                <a:latin typeface="+mj-lt"/>
                <a:ea typeface="+mj-ea"/>
                <a:cs typeface="+mj-cs"/>
                <a:sym typeface="Calibri"/>
              </a:defRPr>
            </a:lvl2pPr>
            <a:lvl3pPr defTabSz="825500">
              <a:lnSpc>
                <a:spcPct val="90000"/>
              </a:lnSpc>
              <a:buClrTx/>
              <a:defRPr sz="3600">
                <a:solidFill>
                  <a:srgbClr val="FFFFFF"/>
                </a:solidFill>
                <a:uFillTx/>
                <a:latin typeface="+mj-lt"/>
                <a:ea typeface="+mj-ea"/>
                <a:cs typeface="+mj-cs"/>
                <a:sym typeface="Calibri"/>
              </a:defRPr>
            </a:lvl3pPr>
            <a:lvl4pPr defTabSz="825500">
              <a:buClrTx/>
              <a:defRPr sz="3600">
                <a:solidFill>
                  <a:srgbClr val="38220C"/>
                </a:solidFill>
                <a:uFillTx/>
                <a:latin typeface="+mj-lt"/>
                <a:ea typeface="+mj-ea"/>
                <a:cs typeface="+mj-cs"/>
                <a:sym typeface="Calibri"/>
              </a:defRPr>
            </a:lvl4pPr>
            <a:lvl5pPr defTabSz="825500">
              <a:buClrTx/>
              <a:defRPr sz="3600">
                <a:solidFill>
                  <a:srgbClr val="38220C"/>
                </a:solidFill>
                <a:uFillTx/>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89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8_Title and Content copy 1">
    <p:spTree>
      <p:nvGrpSpPr>
        <p:cNvPr id="1" name=""/>
        <p:cNvGrpSpPr/>
        <p:nvPr/>
      </p:nvGrpSpPr>
      <p:grpSpPr>
        <a:xfrm>
          <a:off x="0" y="0"/>
          <a:ext cx="0" cy="0"/>
          <a:chOff x="0" y="0"/>
          <a:chExt cx="0" cy="0"/>
        </a:xfrm>
      </p:grpSpPr>
      <p:pic>
        <p:nvPicPr>
          <p:cNvPr id="8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85" name="Title Text"/>
          <p:cNvSpPr txBox="1">
            <a:spLocks noGrp="1"/>
          </p:cNvSpPr>
          <p:nvPr>
            <p:ph type="title"/>
          </p:nvPr>
        </p:nvSpPr>
        <p:spPr>
          <a:prstGeom prst="rect">
            <a:avLst/>
          </a:prstGeom>
        </p:spPr>
        <p:txBody>
          <a:bodyPr/>
          <a:lstStyle>
            <a:lvl1pP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86" name="Body Level One…"/>
          <p:cNvSpPr txBox="1">
            <a:spLocks noGrp="1"/>
          </p:cNvSpPr>
          <p:nvPr>
            <p:ph type="body" idx="1"/>
          </p:nvPr>
        </p:nvSpPr>
        <p:spPr>
          <a:prstGeom prst="rect">
            <a:avLst/>
          </a:prstGeom>
        </p:spPr>
        <p:txBody>
          <a:bodyPr/>
          <a:lstStyle>
            <a:lvl1pPr>
              <a:buClrTx/>
              <a:defRPr>
                <a:solidFill>
                  <a:srgbClr val="FFFFFF"/>
                </a:solidFill>
                <a:uFill>
                  <a:solidFill>
                    <a:srgbClr val="FFFFFF"/>
                  </a:solidFill>
                </a:uFill>
              </a:defRPr>
            </a:lvl1pPr>
            <a:lvl2pPr>
              <a:buClrTx/>
              <a:defRPr>
                <a:solidFill>
                  <a:srgbClr val="FFFFFF"/>
                </a:solidFill>
                <a:uFill>
                  <a:solidFill>
                    <a:srgbClr val="FFFFFF"/>
                  </a:solidFill>
                </a:uFill>
              </a:defRPr>
            </a:lvl2pPr>
            <a:lvl3pPr>
              <a:buClrTx/>
              <a:defRPr>
                <a:solidFill>
                  <a:srgbClr val="FFFFFF"/>
                </a:solidFill>
                <a:uFill>
                  <a:solidFill>
                    <a:srgbClr val="FFFFFF"/>
                  </a:solidFill>
                </a:uFill>
              </a:defRPr>
            </a:lvl3pPr>
            <a:lvl4pPr>
              <a:buClrTx/>
              <a:defRPr>
                <a:solidFill>
                  <a:srgbClr val="FFFFFF"/>
                </a:solidFill>
                <a:uFill>
                  <a:solidFill>
                    <a:srgbClr val="FFFFFF"/>
                  </a:solidFill>
                </a:uFill>
              </a:defRPr>
            </a:lvl4pPr>
            <a:lvl5pPr>
              <a:buClrTx/>
              <a:defRPr>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2384018" y="358775"/>
            <a:ext cx="19624055" cy="3429001"/>
          </a:xfrm>
          <a:prstGeom prst="rect">
            <a:avLst/>
          </a:prstGeom>
          <a:ln w="9525"/>
        </p:spPr>
        <p:txBody>
          <a:bodyPr lIns="76200" tIns="76200" rIns="76200" bIns="76200" anchor="ctr"/>
          <a:lstStyle>
            <a:lvl1pPr algn="ctr" defTabSz="1530899">
              <a:defRPr sz="14000">
                <a:solidFill>
                  <a:srgbClr val="FFFFFF"/>
                </a:solidFill>
                <a:uFill>
                  <a:solidFill>
                    <a:srgbClr val="FFFFFF"/>
                  </a:solidFill>
                </a:uFill>
                <a:latin typeface="Arial"/>
                <a:ea typeface="Arial"/>
                <a:cs typeface="Arial"/>
                <a:sym typeface="Arial"/>
              </a:defRPr>
            </a:lvl1pPr>
          </a:lstStyle>
          <a:p>
            <a:pPr>
              <a:defRPr>
                <a:effectLst/>
              </a:defRPr>
            </a:pPr>
            <a:r>
              <a:t>Title Text</a:t>
            </a:r>
          </a:p>
        </p:txBody>
      </p:sp>
      <p:sp>
        <p:nvSpPr>
          <p:cNvPr id="899" name="Body Level One…"/>
          <p:cNvSpPr txBox="1">
            <a:spLocks noGrp="1"/>
          </p:cNvSpPr>
          <p:nvPr>
            <p:ph type="body" idx="1"/>
          </p:nvPr>
        </p:nvSpPr>
        <p:spPr>
          <a:xfrm>
            <a:off x="1219358" y="3200401"/>
            <a:ext cx="21948460" cy="10515600"/>
          </a:xfrm>
          <a:prstGeom prst="rect">
            <a:avLst/>
          </a:prstGeom>
        </p:spPr>
        <p:txBody>
          <a:bodyPr lIns="101600" tIns="101600" rIns="101600" bIns="101600"/>
          <a:lstStyle>
            <a:lvl1pPr marL="1489318" indent="-956339"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907" name="Relevance of Genesis in Today's World_Scripture.jpg" descr="Relevance of Genesis in Today's World_Scripture.jpg"/>
          <p:cNvPicPr>
            <a:picLocks noChangeAspect="1"/>
          </p:cNvPicPr>
          <p:nvPr/>
        </p:nvPicPr>
        <p:blipFill>
          <a:blip r:embed="rId2"/>
          <a:stretch>
            <a:fillRect/>
          </a:stretch>
        </p:blipFill>
        <p:spPr>
          <a:xfrm>
            <a:off x="-74273" y="0"/>
            <a:ext cx="24461790" cy="13757964"/>
          </a:xfrm>
          <a:prstGeom prst="rect">
            <a:avLst/>
          </a:prstGeom>
        </p:spPr>
      </p:pic>
      <p:sp>
        <p:nvSpPr>
          <p:cNvPr id="908" name="Click to edit Master text styles"/>
          <p:cNvSpPr txBox="1">
            <a:spLocks noGrp="1"/>
          </p:cNvSpPr>
          <p:nvPr>
            <p:ph type="body" sz="quarter" idx="13"/>
          </p:nvPr>
        </p:nvSpPr>
        <p:spPr>
          <a:xfrm>
            <a:off x="1753168" y="10820400"/>
            <a:ext cx="20868819" cy="1701801"/>
          </a:xfrm>
          <a:prstGeom prst="rect">
            <a:avLst/>
          </a:prstGeom>
          <a:ln w="9525"/>
        </p:spPr>
        <p:txBody>
          <a:bodyPr lIns="0" tIns="0" rIns="0" bIns="0"/>
          <a:lstStyle>
            <a:lvl1pPr>
              <a:buClr>
                <a:srgbClr val="FFFED5"/>
              </a:buClr>
              <a:defRPr sz="3600">
                <a:solidFill>
                  <a:srgbClr val="FFFED5"/>
                </a:solidFill>
                <a:uFill>
                  <a:solidFill>
                    <a:srgbClr val="FFFED5"/>
                  </a:solidFill>
                </a:uFill>
              </a:defRPr>
            </a:lvl1pPr>
          </a:lstStyle>
          <a:p>
            <a:r>
              <a:t>Click to edit Master text styles</a:t>
            </a:r>
          </a:p>
        </p:txBody>
      </p:sp>
      <p:sp>
        <p:nvSpPr>
          <p:cNvPr id="909" name="Body Level One…"/>
          <p:cNvSpPr txBox="1">
            <a:spLocks noGrp="1"/>
          </p:cNvSpPr>
          <p:nvPr>
            <p:ph type="body" idx="1"/>
          </p:nvPr>
        </p:nvSpPr>
        <p:spPr>
          <a:xfrm>
            <a:off x="1765528" y="1498600"/>
            <a:ext cx="20868819" cy="9245600"/>
          </a:xfrm>
          <a:prstGeom prst="rect">
            <a:avLst/>
          </a:prstGeom>
          <a:ln w="9525"/>
        </p:spPr>
        <p:txBody>
          <a:bodyPr lIns="0" tIns="0" rIns="0" bIns="0"/>
          <a:lstStyle>
            <a:lvl1pPr>
              <a:defRPr sz="8000"/>
            </a:lvl1pPr>
            <a:lvl2pPr>
              <a:defRPr sz="8000"/>
            </a:lvl2pPr>
            <a:lvl3pPr>
              <a:defRPr sz="8000"/>
            </a:lvl3pPr>
            <a:lvl4pPr>
              <a:defRPr sz="8000"/>
            </a:lvl4pPr>
            <a:lvl5pPr>
              <a:defRPr sz="8000"/>
            </a:lvl5pPr>
          </a:lstStyle>
          <a:p>
            <a:r>
              <a:t>Body Level One</a:t>
            </a:r>
          </a:p>
          <a:p>
            <a:pPr lvl="1"/>
            <a:r>
              <a:t>Body Level Two</a:t>
            </a:r>
          </a:p>
          <a:p>
            <a:pPr lvl="2"/>
            <a:r>
              <a:t>Body Level Three</a:t>
            </a:r>
          </a:p>
          <a:p>
            <a:pPr lvl="3"/>
            <a:r>
              <a:t>Body Level Four</a:t>
            </a:r>
          </a:p>
          <a:p>
            <a:pPr lvl="4"/>
            <a:r>
              <a:t>Body Level Five</a:t>
            </a:r>
          </a:p>
        </p:txBody>
      </p:sp>
      <p:sp>
        <p:nvSpPr>
          <p:cNvPr id="9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91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18"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9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7"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928"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943" name="Title Text"/>
          <p:cNvSpPr txBox="1">
            <a:spLocks noGrp="1"/>
          </p:cNvSpPr>
          <p:nvPr>
            <p:ph type="title"/>
          </p:nvPr>
        </p:nvSpPr>
        <p:spPr>
          <a:xfrm>
            <a:off x="1219200" y="184149"/>
            <a:ext cx="21945600" cy="3016251"/>
          </a:xfrm>
          <a:prstGeom prst="rect">
            <a:avLst/>
          </a:prstGeom>
          <a:ln>
            <a:miter lim="400000"/>
          </a:ln>
        </p:spPr>
        <p:txBody>
          <a:bodyPr lIns="50800" tIns="50800" rIns="50800" bIns="50800" anchor="ctr"/>
          <a:lstStyle>
            <a:lvl1pPr marL="81280" marR="81280" algn="ctr" defTabSz="1828800">
              <a:defRPr sz="8800" b="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944" name="Body Level One…"/>
          <p:cNvSpPr txBox="1">
            <a:spLocks noGrp="1"/>
          </p:cNvSpPr>
          <p:nvPr>
            <p:ph type="body" idx="1"/>
          </p:nvPr>
        </p:nvSpPr>
        <p:spPr>
          <a:xfrm>
            <a:off x="1219200" y="3200400"/>
            <a:ext cx="21945600" cy="10515600"/>
          </a:xfrm>
          <a:prstGeom prst="rect">
            <a:avLst/>
          </a:prstGeom>
          <a:ln>
            <a:miter lim="400000"/>
          </a:ln>
        </p:spPr>
        <p:txBody>
          <a:bodyPr lIns="50800" tIns="50800" rIns="50800" bIns="50800"/>
          <a:lstStyle>
            <a:lvl1pPr marL="383540" marR="81280" indent="-342900" defTabSz="1828800">
              <a:spcBef>
                <a:spcPts val="1400"/>
              </a:spcBef>
              <a:buClrTx/>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ClrTx/>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ClrTx/>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ClrTx/>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ClrTx/>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45" name="Slide Number"/>
          <p:cNvSpPr txBox="1">
            <a:spLocks noGrp="1"/>
          </p:cNvSpPr>
          <p:nvPr>
            <p:ph type="sldNum" sz="quarter" idx="2"/>
          </p:nvPr>
        </p:nvSpPr>
        <p:spPr>
          <a:xfrm>
            <a:off x="20065083" y="12490450"/>
            <a:ext cx="509837" cy="496367"/>
          </a:xfrm>
          <a:prstGeom prst="rect">
            <a:avLst/>
          </a:prstGeom>
        </p:spPr>
        <p:txBody>
          <a:bodyPr/>
          <a:lstStyle>
            <a:lvl1pPr algn="ctr" defTabSz="1168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95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3" name="Title Text"/>
          <p:cNvSpPr txBox="1">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pic>
        <p:nvPicPr>
          <p:cNvPr id="954" name="1601_AnswersInGenesis_Logo_Spot306C_BookLeft.png" descr="1601_AnswersInGenesis_Logo_Spot306C_BookLeft.png"/>
          <p:cNvPicPr>
            <a:picLocks noChangeAspect="1"/>
          </p:cNvPicPr>
          <p:nvPr/>
        </p:nvPicPr>
        <p:blipFill>
          <a:blip r:embed="rId2"/>
          <a:stretch>
            <a:fillRect/>
          </a:stretch>
        </p:blipFill>
        <p:spPr>
          <a:xfrm>
            <a:off x="17000725" y="10722895"/>
            <a:ext cx="4925093" cy="1606428"/>
          </a:xfrm>
          <a:prstGeom prst="rect">
            <a:avLst/>
          </a:prstGeom>
          <a:ln w="12700">
            <a:miter lim="400000"/>
          </a:ln>
        </p:spPr>
      </p:pic>
      <p:sp>
        <p:nvSpPr>
          <p:cNvPr id="955"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6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63" name="Title Text"/>
          <p:cNvSpPr txBox="1">
            <a:spLocks noGrp="1"/>
          </p:cNvSpPr>
          <p:nvPr>
            <p:ph type="title"/>
          </p:nvPr>
        </p:nvSpPr>
        <p:spPr>
          <a:xfrm>
            <a:off x="1219358" y="549275"/>
            <a:ext cx="21948460" cy="2651126"/>
          </a:xfrm>
          <a:prstGeom prst="rect">
            <a:avLst/>
          </a:prstGeom>
        </p:spPr>
        <p:txBody>
          <a:bodyPr/>
          <a:lstStyle>
            <a:lvl1pPr algn="ctr">
              <a:defRPr sz="11600">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964" name="Body Level One…"/>
          <p:cNvSpPr txBox="1">
            <a:spLocks noGrp="1"/>
          </p:cNvSpPr>
          <p:nvPr>
            <p:ph type="body" idx="1"/>
          </p:nvPr>
        </p:nvSpPr>
        <p:spPr>
          <a:xfrm>
            <a:off x="1219358" y="3200400"/>
            <a:ext cx="2194846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72" name="Paper_Red_GeneralBG.jpg" descr="Paper_Red_GeneralBG.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73"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980"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81" name="Title Text"/>
          <p:cNvSpPr txBox="1">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982" name="Body Level One…"/>
          <p:cNvSpPr txBox="1">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99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1" name="Slide Number"/>
          <p:cNvSpPr txBox="1">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image" Target="../media/image2.jpe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84" Type="http://schemas.openxmlformats.org/officeDocument/2006/relationships/slideLayout" Target="../slideLayouts/slideLayout187.xml"/><Relationship Id="rId89" Type="http://schemas.openxmlformats.org/officeDocument/2006/relationships/slideLayout" Target="../slideLayouts/slideLayout192.xml"/><Relationship Id="rId16" Type="http://schemas.openxmlformats.org/officeDocument/2006/relationships/slideLayout" Target="../slideLayouts/slideLayout119.xml"/><Relationship Id="rId11" Type="http://schemas.openxmlformats.org/officeDocument/2006/relationships/slideLayout" Target="../slideLayouts/slideLayout114.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5" Type="http://schemas.openxmlformats.org/officeDocument/2006/relationships/slideLayout" Target="../slideLayouts/slideLayout108.xml"/><Relationship Id="rId90" Type="http://schemas.openxmlformats.org/officeDocument/2006/relationships/slideLayout" Target="../slideLayouts/slideLayout193.xml"/><Relationship Id="rId95" Type="http://schemas.openxmlformats.org/officeDocument/2006/relationships/image" Target="../media/image23.jpeg"/><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93" Type="http://schemas.openxmlformats.org/officeDocument/2006/relationships/slideLayout" Target="../slideLayouts/slideLayout196.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slideLayout" Target="../slideLayouts/slideLayout162.xml"/><Relationship Id="rId67" Type="http://schemas.openxmlformats.org/officeDocument/2006/relationships/slideLayout" Target="../slideLayouts/slideLayout17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88" Type="http://schemas.openxmlformats.org/officeDocument/2006/relationships/slideLayout" Target="../slideLayouts/slideLayout191.xml"/><Relationship Id="rId91" Type="http://schemas.openxmlformats.org/officeDocument/2006/relationships/slideLayout" Target="../slideLayouts/slideLayout194.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94" Type="http://schemas.openxmlformats.org/officeDocument/2006/relationships/theme" Target="../theme/theme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 Id="rId34" Type="http://schemas.openxmlformats.org/officeDocument/2006/relationships/slideLayout" Target="../slideLayouts/slideLayout137.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6" Type="http://schemas.openxmlformats.org/officeDocument/2006/relationships/slideLayout" Target="../slideLayouts/slideLayout179.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92" Type="http://schemas.openxmlformats.org/officeDocument/2006/relationships/slideLayout" Target="../slideLayouts/slideLayout195.xml"/><Relationship Id="rId2" Type="http://schemas.openxmlformats.org/officeDocument/2006/relationships/slideLayout" Target="../slideLayouts/slideLayout105.xml"/><Relationship Id="rId29" Type="http://schemas.openxmlformats.org/officeDocument/2006/relationships/slideLayout" Target="../slideLayouts/slideLayout132.xml"/><Relationship Id="rId24" Type="http://schemas.openxmlformats.org/officeDocument/2006/relationships/slideLayout" Target="../slideLayouts/slideLayout127.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66" Type="http://schemas.openxmlformats.org/officeDocument/2006/relationships/slideLayout" Target="../slideLayouts/slideLayout169.xml"/><Relationship Id="rId87" Type="http://schemas.openxmlformats.org/officeDocument/2006/relationships/slideLayout" Target="../slideLayouts/slideLayout190.xml"/><Relationship Id="rId61" Type="http://schemas.openxmlformats.org/officeDocument/2006/relationships/slideLayout" Target="../slideLayouts/slideLayout164.xml"/><Relationship Id="rId82" Type="http://schemas.openxmlformats.org/officeDocument/2006/relationships/slideLayout" Target="../slideLayouts/slideLayout185.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56" Type="http://schemas.openxmlformats.org/officeDocument/2006/relationships/slideLayout" Target="../slideLayouts/slideLayout159.xml"/><Relationship Id="rId77" Type="http://schemas.openxmlformats.org/officeDocument/2006/relationships/slideLayout" Target="../slideLayouts/slideLayout1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Hardgrunge_2.jpg" descr="Hardgrunge_2.jpg"/>
          <p:cNvPicPr>
            <a:picLocks noChangeAspect="1"/>
          </p:cNvPicPr>
          <p:nvPr/>
        </p:nvPicPr>
        <p:blipFill>
          <a:blip r:embed="rId105"/>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9939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4" name="Body Level One…"/>
          <p:cNvSpPr txBox="1">
            <a:spLocks noGrp="1"/>
          </p:cNvSpPr>
          <p:nvPr>
            <p:ph type="body" idx="1"/>
          </p:nvPr>
        </p:nvSpPr>
        <p:spPr>
          <a:xfrm>
            <a:off x="1765300" y="2997200"/>
            <a:ext cx="20866100" cy="107188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2898100" y="13163550"/>
            <a:ext cx="266700" cy="279400"/>
          </a:xfrm>
          <a:prstGeom prst="rect">
            <a:avLst/>
          </a:prstGeom>
          <a:ln w="12700">
            <a:miter lim="400000"/>
          </a:ln>
        </p:spPr>
        <p:txBody>
          <a:bodyPr wrap="none" lIns="50800" tIns="50800" rIns="50800" bIns="50800">
            <a:spAutoFit/>
          </a:bodyPr>
          <a:lstStyle>
            <a:lvl1pPr algn="r" defTabSz="914400">
              <a:defRPr>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8" r:id="rId94"/>
    <p:sldLayoutId id="2147483749" r:id="rId95"/>
    <p:sldLayoutId id="2147483750" r:id="rId96"/>
    <p:sldLayoutId id="2147483751" r:id="rId97"/>
    <p:sldLayoutId id="2147483752" r:id="rId98"/>
    <p:sldLayoutId id="2147483753" r:id="rId99"/>
    <p:sldLayoutId id="2147483754" r:id="rId100"/>
    <p:sldLayoutId id="2147483755" r:id="rId101"/>
    <p:sldLayoutId id="2147483756" r:id="rId102"/>
    <p:sldLayoutId id="2147483757" r:id="rId103"/>
  </p:sldLayoutIdLst>
  <p:transition spd="med"/>
  <p:txStyles>
    <p:titleStyle>
      <a:lvl1pPr marL="0" marR="0" indent="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vl2pPr marL="0" marR="0" indent="2286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2pPr>
      <a:lvl3pPr marL="0" marR="0" indent="4572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3pPr>
      <a:lvl4pPr marL="0" marR="0" indent="6858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4pPr>
      <a:lvl5pPr marL="0" marR="0" indent="9144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5pPr>
      <a:lvl6pPr marL="0" marR="0" indent="11430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6pPr>
      <a:lvl7pPr marL="0" marR="0" indent="13716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7pPr>
      <a:lvl8pPr marL="0" marR="0" indent="16002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8pPr>
      <a:lvl9pPr marL="0" marR="0" indent="18288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9pPr>
    </p:titleStyle>
    <p:bodyStyle>
      <a:lvl1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vl6pPr marL="30226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6pPr>
      <a:lvl7pPr marL="33782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7pPr>
      <a:lvl8pPr marL="37338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8pPr>
      <a:lvl9pPr marL="40894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9pPr>
    </p:bodyStyle>
    <p:otherStyle>
      <a:lvl1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1pPr>
      <a:lvl2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2pPr>
      <a:lvl3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3pPr>
      <a:lvl4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4pPr>
      <a:lvl5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5pPr>
      <a:lvl6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6pPr>
      <a:lvl7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7pPr>
      <a:lvl8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8pPr>
      <a:lvl9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arth.jpg" descr="Earth.jpg"/>
          <p:cNvPicPr>
            <a:picLocks noChangeAspect="1"/>
          </p:cNvPicPr>
          <p:nvPr/>
        </p:nvPicPr>
        <p:blipFill>
          <a:blip r:embed="rId95"/>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8285438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 id="2147483827" r:id="rId69"/>
    <p:sldLayoutId id="2147483828" r:id="rId70"/>
    <p:sldLayoutId id="2147483829" r:id="rId71"/>
    <p:sldLayoutId id="2147483830" r:id="rId72"/>
    <p:sldLayoutId id="2147483831" r:id="rId73"/>
    <p:sldLayoutId id="2147483832" r:id="rId74"/>
    <p:sldLayoutId id="2147483833" r:id="rId75"/>
    <p:sldLayoutId id="2147483834" r:id="rId76"/>
    <p:sldLayoutId id="2147483835" r:id="rId77"/>
    <p:sldLayoutId id="2147483836" r:id="rId78"/>
    <p:sldLayoutId id="2147483837" r:id="rId79"/>
    <p:sldLayoutId id="2147483838" r:id="rId80"/>
    <p:sldLayoutId id="2147483839" r:id="rId81"/>
    <p:sldLayoutId id="2147483840" r:id="rId82"/>
    <p:sldLayoutId id="2147483841" r:id="rId83"/>
    <p:sldLayoutId id="2147483842" r:id="rId84"/>
    <p:sldLayoutId id="2147483843" r:id="rId85"/>
    <p:sldLayoutId id="2147483844" r:id="rId86"/>
    <p:sldLayoutId id="2147483845" r:id="rId87"/>
    <p:sldLayoutId id="2147483846" r:id="rId88"/>
    <p:sldLayoutId id="2147483847" r:id="rId89"/>
    <p:sldLayoutId id="2147483848" r:id="rId90"/>
    <p:sldLayoutId id="2147483849" r:id="rId91"/>
    <p:sldLayoutId id="2147483850" r:id="rId92"/>
    <p:sldLayoutId id="2147483851" r:id="rId93"/>
  </p:sldLayoutIdLst>
  <p:transitio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4"/>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8"/>
            <a:ext cx="21945600" cy="227965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667">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430" fontAlgn="base">
              <a:spcBef>
                <a:spcPct val="0"/>
              </a:spcBef>
              <a:spcAft>
                <a:spcPct val="0"/>
              </a:spcAft>
              <a:defRPr/>
            </a:pPr>
            <a:fld id="{61F442D0-A11F-2640-8129-5D1BEF7A3C1E}" type="slidenum">
              <a:rPr lang="en-US" smtClean="0"/>
              <a:pPr defTabSz="2438430" fontAlgn="base">
                <a:spcBef>
                  <a:spcPct val="0"/>
                </a:spcBef>
                <a:spcAft>
                  <a:spcPct val="0"/>
                </a:spcAft>
                <a:defRPr/>
              </a:pPr>
              <a:t>‹#›</a:t>
            </a:fld>
            <a:endParaRPr lang="en-US"/>
          </a:p>
        </p:txBody>
      </p:sp>
    </p:spTree>
    <p:extLst>
      <p:ext uri="{BB962C8B-B14F-4D97-AF65-F5344CB8AC3E}">
        <p14:creationId xmlns:p14="http://schemas.microsoft.com/office/powerpoint/2010/main" val="2519709678"/>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215"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6pPr>
      <a:lvl7pPr marL="2438430"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7pPr>
      <a:lvl8pPr marL="3657646"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8pPr>
      <a:lvl9pPr marL="4876861"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9pPr>
    </p:titleStyle>
    <p:bodyStyle>
      <a:lvl1pPr marL="914411" indent="-914411" algn="l" rtl="0" eaLnBrk="0" fontAlgn="base" hangingPunct="0">
        <a:spcBef>
          <a:spcPct val="20000"/>
        </a:spcBef>
        <a:spcAft>
          <a:spcPct val="0"/>
        </a:spcAft>
        <a:buClr>
          <a:schemeClr val="hlink"/>
        </a:buClr>
        <a:buSzPct val="75000"/>
        <a:buFont typeface="Wingdings" charset="0"/>
        <a:buChar char="l"/>
        <a:defRPr sz="8533">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225" indent="-762010" algn="l" rtl="0" eaLnBrk="0" fontAlgn="base" hangingPunct="0">
        <a:spcBef>
          <a:spcPct val="20000"/>
        </a:spcBef>
        <a:spcAft>
          <a:spcPct val="0"/>
        </a:spcAft>
        <a:buClr>
          <a:schemeClr val="tx2"/>
        </a:buClr>
        <a:buSzPct val="75000"/>
        <a:buFont typeface="Wingdings" charset="0"/>
        <a:buChar char="l"/>
        <a:defRPr sz="7467">
          <a:solidFill>
            <a:schemeClr val="tx1"/>
          </a:solidFill>
          <a:effectLst>
            <a:outerShdw blurRad="38100" dist="38100" dir="2700000" algn="tl">
              <a:srgbClr val="000000"/>
            </a:outerShdw>
          </a:effectLst>
          <a:latin typeface="+mn-lt"/>
          <a:ea typeface="ＭＳ Ｐゴシック" pitchFamily="-111" charset="-128"/>
        </a:defRPr>
      </a:lvl2pPr>
      <a:lvl3pPr marL="3048038" indent="-609608"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253" indent="-609608" algn="l" rtl="0" eaLnBrk="0" fontAlgn="base" hangingPunct="0">
        <a:spcBef>
          <a:spcPct val="20000"/>
        </a:spcBef>
        <a:spcAft>
          <a:spcPct val="0"/>
        </a:spcAft>
        <a:buClr>
          <a:schemeClr val="folHlink"/>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4pPr>
      <a:lvl5pPr marL="5486469" indent="-609608" algn="l" rtl="0" eaLnBrk="0" fontAlgn="base" hangingPunct="0">
        <a:spcBef>
          <a:spcPct val="20000"/>
        </a:spcBef>
        <a:spcAft>
          <a:spcPct val="0"/>
        </a:spcAft>
        <a:buClr>
          <a:schemeClr val="tx1"/>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5pPr>
      <a:lvl6pPr marL="670568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6pPr>
      <a:lvl7pPr marL="7924899"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7pPr>
      <a:lvl8pPr marL="914411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8pPr>
      <a:lvl9pPr marL="10363330"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8.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8.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jpeg"/><Relationship Id="rId7"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84.jpe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1.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09.jpeg"/><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11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1.xml"/><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6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100.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100.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9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tif"/></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9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9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9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8.xml"/><Relationship Id="rId1" Type="http://schemas.openxmlformats.org/officeDocument/2006/relationships/slideLayout" Target="../slideLayouts/slideLayout207.xml"/><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 name="Hardgrunge_2.jpg" descr="Hardgrunge_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54" name="Ape-men, Adam…"/>
          <p:cNvSpPr txBox="1">
            <a:spLocks noGrp="1"/>
          </p:cNvSpPr>
          <p:nvPr>
            <p:ph type="ctrTitle"/>
          </p:nvPr>
        </p:nvSpPr>
        <p:spPr>
          <a:xfrm>
            <a:off x="1473200" y="1891861"/>
            <a:ext cx="20726400" cy="7409793"/>
          </a:xfrm>
          <a:prstGeom prst="rect">
            <a:avLst/>
          </a:prstGeom>
        </p:spPr>
        <p:txBody>
          <a:bodyPr/>
          <a:lstStyle/>
          <a:p>
            <a:pPr>
              <a:defRPr sz="14400">
                <a:solidFill>
                  <a:srgbClr val="FFFB00"/>
                </a:solidFill>
              </a:defRPr>
            </a:pPr>
            <a:r>
              <a:rPr lang="en-US" dirty="0">
                <a:uFill>
                  <a:solidFill>
                    <a:srgbClr val="EC9E42"/>
                  </a:solidFill>
                </a:uFill>
              </a:rPr>
              <a:t>Homme-singe</a:t>
            </a:r>
            <a:r>
              <a:rPr dirty="0">
                <a:uFill>
                  <a:solidFill>
                    <a:srgbClr val="EC9E42"/>
                  </a:solidFill>
                </a:uFill>
              </a:rPr>
              <a:t>, Adam </a:t>
            </a:r>
          </a:p>
          <a:p>
            <a:pPr>
              <a:defRPr sz="14400">
                <a:solidFill>
                  <a:srgbClr val="FFFB00"/>
                </a:solidFill>
              </a:defRPr>
            </a:pPr>
            <a:r>
              <a:rPr lang="en-US" dirty="0">
                <a:uFill>
                  <a:solidFill>
                    <a:srgbClr val="EC9E42"/>
                  </a:solidFill>
                </a:uFill>
              </a:rPr>
              <a:t>et</a:t>
            </a:r>
            <a:r>
              <a:rPr dirty="0">
                <a:uFill>
                  <a:solidFill>
                    <a:srgbClr val="EC9E42"/>
                  </a:solidFill>
                </a:uFill>
              </a:rPr>
              <a:t> </a:t>
            </a:r>
            <a:r>
              <a:rPr lang="en-US" dirty="0" err="1">
                <a:uFill>
                  <a:solidFill>
                    <a:srgbClr val="EC9E42"/>
                  </a:solidFill>
                </a:uFill>
              </a:rPr>
              <a:t>l'Évangile</a:t>
            </a:r>
            <a:endParaRPr dirty="0">
              <a:uFill>
                <a:solidFill>
                  <a:srgbClr val="EC9E42"/>
                </a:solidFill>
              </a:uFill>
            </a:endParaRPr>
          </a:p>
        </p:txBody>
      </p:sp>
      <p:sp>
        <p:nvSpPr>
          <p:cNvPr id="8" name="Rectangle 7">
            <a:extLst>
              <a:ext uri="{FF2B5EF4-FFF2-40B4-BE49-F238E27FC236}">
                <a16:creationId xmlns:a16="http://schemas.microsoft.com/office/drawing/2014/main" id="{70C4B812-12F8-7A42-82DC-F92A5A9739C5}"/>
              </a:ext>
            </a:extLst>
          </p:cNvPr>
          <p:cNvSpPr>
            <a:spLocks noChangeArrowheads="1"/>
          </p:cNvSpPr>
          <p:nvPr/>
        </p:nvSpPr>
        <p:spPr bwMode="auto">
          <a:xfrm>
            <a:off x="0" y="11193515"/>
            <a:ext cx="24384000" cy="2497085"/>
          </a:xfrm>
          <a:prstGeom prst="rect">
            <a:avLst/>
          </a:prstGeom>
          <a:noFill/>
          <a:ln w="9525">
            <a:noFill/>
            <a:miter lim="800000"/>
            <a:headEnd/>
            <a:tailEnd/>
          </a:ln>
          <a:effectLst/>
        </p:spPr>
        <p:txBody>
          <a:bodyPr/>
          <a:lstStyle/>
          <a:p>
            <a:pPr algn="ctr" defTabSz="2438430" fontAlgn="base" hangingPunct="1">
              <a:spcBef>
                <a:spcPct val="20000"/>
              </a:spcBef>
              <a:buClr>
                <a:srgbClr val="FFCC00"/>
              </a:buClr>
              <a:buSzPct val="70000"/>
              <a:defRPr/>
            </a:pPr>
            <a:r>
              <a:rPr lang="en-US" sz="4000" b="1" dirty="0">
                <a:solidFill>
                  <a:srgbClr val="FFFFFF"/>
                </a:solidFill>
                <a:latin typeface="Arial"/>
                <a:ea typeface="ＭＳ Ｐゴシック" charset="0"/>
                <a:cs typeface="Arial"/>
                <a:sym typeface="Gill Sans"/>
              </a:rPr>
              <a:t>Taught by Dr. Terry Mortenson, AnswersinGenesis.org</a:t>
            </a:r>
            <a:br>
              <a:rPr lang="en-US" sz="4000" b="1" dirty="0">
                <a:solidFill>
                  <a:srgbClr val="FFFFFF"/>
                </a:solidFill>
                <a:latin typeface="Arial"/>
                <a:ea typeface="ＭＳ Ｐゴシック" charset="0"/>
                <a:cs typeface="Arial"/>
                <a:sym typeface="Gill Sans"/>
              </a:rPr>
            </a:br>
            <a:r>
              <a:rPr lang="en-US" sz="4000" b="1" dirty="0">
                <a:solidFill>
                  <a:srgbClr val="FFFFFF"/>
                </a:solidFill>
                <a:latin typeface="Arial"/>
                <a:ea typeface="ＭＳ Ｐゴシック" charset="0"/>
                <a:cs typeface="Arial"/>
                <a:sym typeface="Gill Sans"/>
              </a:rPr>
              <a:t>Uploaded by Dr. Rick Griffith, Singapore Bible College</a:t>
            </a:r>
            <a:br>
              <a:rPr lang="en-US" sz="4000" b="1" dirty="0">
                <a:solidFill>
                  <a:srgbClr val="FFFFFF"/>
                </a:solidFill>
                <a:latin typeface="Arial"/>
                <a:ea typeface="ＭＳ Ｐゴシック" charset="0"/>
                <a:cs typeface="Arial"/>
                <a:sym typeface="Gill Sans"/>
              </a:rPr>
            </a:br>
            <a:r>
              <a:rPr lang="en-US" sz="4000" b="1" dirty="0">
                <a:solidFill>
                  <a:srgbClr val="FFFFFF"/>
                </a:solidFill>
                <a:latin typeface="Arial"/>
                <a:ea typeface="ＭＳ Ｐゴシック" charset="0"/>
                <a:cs typeface="Arial"/>
                <a:sym typeface="Gill Sans"/>
              </a:rPr>
              <a:t>All files in many languages for free download at BibleStudyDownloads.org</a:t>
            </a:r>
          </a:p>
        </p:txBody>
      </p:sp>
    </p:spTree>
    <p:extLst>
      <p:ext uri="{BB962C8B-B14F-4D97-AF65-F5344CB8AC3E}">
        <p14:creationId xmlns:p14="http://schemas.microsoft.com/office/powerpoint/2010/main" val="63986655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075" name="Evolution Tree"/>
          <p:cNvSpPr txBox="1">
            <a:spLocks noGrp="1"/>
          </p:cNvSpPr>
          <p:nvPr>
            <p:ph type="title"/>
          </p:nvPr>
        </p:nvSpPr>
        <p:spPr>
          <a:xfrm>
            <a:off x="-355600" y="774700"/>
            <a:ext cx="13133754" cy="2222500"/>
          </a:xfrm>
          <a:prstGeom prst="rect">
            <a:avLst/>
          </a:prstGeom>
        </p:spPr>
        <p:txBody>
          <a:bodyPr/>
          <a:lstStyle>
            <a:lvl1pPr>
              <a:defRPr b="1">
                <a:solidFill>
                  <a:srgbClr val="FFFB00"/>
                </a:solidFill>
                <a:uFill>
                  <a:solidFill>
                    <a:srgbClr val="EC9E42"/>
                  </a:solidFill>
                </a:uFill>
                <a:latin typeface="DejaVu Sans Condensed"/>
                <a:ea typeface="DejaVu Sans Condensed"/>
                <a:cs typeface="DejaVu Sans Condensed"/>
                <a:sym typeface="DejaVu Sans Condensed"/>
              </a:defRPr>
            </a:lvl1pPr>
          </a:lstStyle>
          <a:p>
            <a:pPr algn="ctr"/>
            <a:r>
              <a:rPr lang="en-US" sz="7200" dirty="0" err="1"/>
              <a:t>Arbre</a:t>
            </a:r>
            <a:r>
              <a:rPr lang="en-US" sz="7200" dirty="0"/>
              <a:t> de </a:t>
            </a:r>
            <a:r>
              <a:rPr lang="en-US" sz="7200" dirty="0" err="1"/>
              <a:t>l'Évolution</a:t>
            </a:r>
            <a:endParaRPr sz="7200" dirty="0"/>
          </a:p>
        </p:txBody>
      </p:sp>
      <p:pic>
        <p:nvPicPr>
          <p:cNvPr id="1076" name="image15.jpg" descr="image15.jpg"/>
          <p:cNvPicPr>
            <a:picLocks noChangeAspect="1"/>
          </p:cNvPicPr>
          <p:nvPr/>
        </p:nvPicPr>
        <p:blipFill>
          <a:blip r:embed="rId4"/>
          <a:stretch>
            <a:fillRect/>
          </a:stretch>
        </p:blipFill>
        <p:spPr>
          <a:xfrm>
            <a:off x="2133600" y="2362200"/>
            <a:ext cx="7848600" cy="11043837"/>
          </a:xfrm>
          <a:prstGeom prst="rect">
            <a:avLst/>
          </a:prstGeom>
          <a:ln w="25400">
            <a:solidFill>
              <a:srgbClr val="FFFFFF"/>
            </a:solidFill>
            <a:miter lim="400000"/>
          </a:ln>
        </p:spPr>
      </p:pic>
      <p:grpSp>
        <p:nvGrpSpPr>
          <p:cNvPr id="1079" name="Group"/>
          <p:cNvGrpSpPr/>
          <p:nvPr/>
        </p:nvGrpSpPr>
        <p:grpSpPr>
          <a:xfrm>
            <a:off x="13286154" y="786716"/>
            <a:ext cx="10640646" cy="12649885"/>
            <a:chOff x="-152400" y="0"/>
            <a:chExt cx="10640645" cy="12649884"/>
          </a:xfrm>
        </p:grpSpPr>
        <p:sp>
          <p:nvSpPr>
            <p:cNvPr id="1077" name="Creation Forest"/>
            <p:cNvSpPr txBox="1"/>
            <p:nvPr/>
          </p:nvSpPr>
          <p:spPr>
            <a:xfrm>
              <a:off x="-152400" y="0"/>
              <a:ext cx="10640645" cy="1778000"/>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noAutofit/>
            </a:bodyPr>
            <a:lstStyle>
              <a:lvl1pPr defTabSz="914400">
                <a:buClr>
                  <a:srgbClr val="FFFED5"/>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pPr algn="ctr"/>
              <a:r>
                <a:rPr lang="en-US" sz="7200" dirty="0" err="1"/>
                <a:t>Forêt</a:t>
              </a:r>
              <a:r>
                <a:rPr lang="en-US" sz="7200" dirty="0"/>
                <a:t> de </a:t>
              </a:r>
              <a:r>
                <a:rPr lang="en-US" sz="7200" dirty="0" err="1"/>
                <a:t>l'Évolution</a:t>
              </a:r>
              <a:endParaRPr sz="7200" dirty="0"/>
            </a:p>
          </p:txBody>
        </p:sp>
        <p:pic>
          <p:nvPicPr>
            <p:cNvPr id="1078" name="Creation Forest--human vs apes.jpg" descr="Creation Forest--human vs apes.jpg"/>
            <p:cNvPicPr>
              <a:picLocks noChangeAspect="1"/>
            </p:cNvPicPr>
            <p:nvPr/>
          </p:nvPicPr>
          <p:blipFill>
            <a:blip r:embed="rId5"/>
            <a:stretch>
              <a:fillRect/>
            </a:stretch>
          </p:blipFill>
          <p:spPr>
            <a:xfrm>
              <a:off x="1047781" y="1599702"/>
              <a:ext cx="8077201" cy="11050182"/>
            </a:xfrm>
            <a:prstGeom prst="rect">
              <a:avLst/>
            </a:prstGeom>
            <a:ln w="25400" cap="flat">
              <a:solidFill>
                <a:srgbClr val="FFFFFF"/>
              </a:solidFill>
              <a:prstDash val="solid"/>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79"/>
                                        </p:tgtEl>
                                        <p:attrNameLst>
                                          <p:attrName>style.visibility</p:attrName>
                                        </p:attrNameLst>
                                      </p:cBhvr>
                                      <p:to>
                                        <p:strVal val="visible"/>
                                      </p:to>
                                    </p:set>
                                    <p:animEffect transition="in" filter="wipe(up)">
                                      <p:cBhvr>
                                        <p:cTn id="7" dur="75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084" name="image17.jpg" descr="image17.jpg"/>
          <p:cNvPicPr>
            <a:picLocks noChangeAspect="1"/>
          </p:cNvPicPr>
          <p:nvPr/>
        </p:nvPicPr>
        <p:blipFill>
          <a:blip r:embed="rId4"/>
          <a:srcRect l="2311" t="2774" r="2607" b="2301"/>
          <a:stretch>
            <a:fillRect/>
          </a:stretch>
        </p:blipFill>
        <p:spPr>
          <a:xfrm>
            <a:off x="4864100" y="304800"/>
            <a:ext cx="14630402" cy="13030200"/>
          </a:xfrm>
          <a:prstGeom prst="rect">
            <a:avLst/>
          </a:prstGeom>
          <a:ln w="63500">
            <a:solidFill>
              <a:srgbClr val="000000"/>
            </a:solidFill>
            <a:miter lim="400000"/>
          </a:ln>
        </p:spPr>
      </p:pic>
      <p:grpSp>
        <p:nvGrpSpPr>
          <p:cNvPr id="1087" name="Group"/>
          <p:cNvGrpSpPr/>
          <p:nvPr/>
        </p:nvGrpSpPr>
        <p:grpSpPr>
          <a:xfrm>
            <a:off x="10591800" y="5486399"/>
            <a:ext cx="3187700" cy="6953208"/>
            <a:chOff x="0" y="-1"/>
            <a:chExt cx="3187700" cy="6953207"/>
          </a:xfrm>
        </p:grpSpPr>
        <p:sp>
          <p:nvSpPr>
            <p:cNvPr id="1085" name="Rectangle"/>
            <p:cNvSpPr/>
            <p:nvPr/>
          </p:nvSpPr>
          <p:spPr>
            <a:xfrm>
              <a:off x="0" y="-1"/>
              <a:ext cx="3187700" cy="6953206"/>
            </a:xfrm>
            <a:prstGeom prst="rect">
              <a:avLst/>
            </a:prstGeom>
            <a:solidFill>
              <a:srgbClr val="002F73"/>
            </a:solidFill>
            <a:ln w="53975" cap="flat">
              <a:solidFill>
                <a:srgbClr val="000000">
                  <a:alpha val="0"/>
                </a:srgbClr>
              </a:solidFill>
              <a:prstDash val="solid"/>
              <a:round/>
            </a:ln>
            <a:effectLst/>
          </p:spPr>
          <p:txBody>
            <a:bodyPr wrap="square" lIns="38100" tIns="38100" rIns="38100" bIns="38100" numCol="1" anchor="t">
              <a:noAutofit/>
            </a:bodyPr>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86" name="Which view…"/>
            <p:cNvSpPr txBox="1"/>
            <p:nvPr/>
          </p:nvSpPr>
          <p:spPr>
            <a:xfrm>
              <a:off x="0" y="228289"/>
              <a:ext cx="3187700" cy="6724917"/>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a:ea typeface="DejaVu Sans"/>
                  <a:cs typeface="DejaVu Sans"/>
                  <a:sym typeface="DejaVu Sans"/>
                </a:defRPr>
              </a:pPr>
              <a:r>
                <a:rPr lang="fr-FR" dirty="0">
                  <a:solidFill>
                    <a:srgbClr val="F5F5F5"/>
                  </a:solidFill>
                  <a:uFill>
                    <a:solidFill>
                      <a:srgbClr val="F5F5F5"/>
                    </a:solidFill>
                  </a:uFill>
                </a:rPr>
                <a:t>Quelle vue</a:t>
              </a:r>
            </a:p>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a:ea typeface="DejaVu Sans"/>
                  <a:cs typeface="DejaVu Sans"/>
                  <a:sym typeface="DejaVu Sans"/>
                </a:defRPr>
              </a:pPr>
              <a:r>
                <a:rPr lang="fr-FR" dirty="0">
                  <a:solidFill>
                    <a:srgbClr val="F5F5F5"/>
                  </a:solidFill>
                  <a:uFill>
                    <a:solidFill>
                      <a:srgbClr val="F5F5F5"/>
                    </a:solidFill>
                  </a:uFill>
                </a:rPr>
                <a:t>correspond aux faits?</a:t>
              </a:r>
              <a:endParaRPr dirty="0">
                <a:solidFill>
                  <a:srgbClr val="F5F5F5"/>
                </a:solidFill>
                <a:uFill>
                  <a:solidFill>
                    <a:srgbClr val="F5F5F5"/>
                  </a:solidFill>
                </a:uFill>
              </a:endParaRPr>
            </a:p>
          </p:txBody>
        </p:sp>
      </p:grpSp>
      <p:sp>
        <p:nvSpPr>
          <p:cNvPr id="1088" name="DATA"/>
          <p:cNvSpPr/>
          <p:nvPr/>
        </p:nvSpPr>
        <p:spPr>
          <a:xfrm>
            <a:off x="5691673" y="641392"/>
            <a:ext cx="5225143" cy="1270001"/>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7600" b="1">
                <a:effectLst>
                  <a:outerShdw blurRad="38100" dist="12700" dir="5400000" rotWithShape="0">
                    <a:srgbClr val="000000">
                      <a:alpha val="50000"/>
                    </a:srgbClr>
                  </a:outerShdw>
                </a:effectLst>
                <a:latin typeface="Arial"/>
                <a:ea typeface="Arial"/>
                <a:cs typeface="Arial"/>
                <a:sym typeface="Arial"/>
              </a:defRPr>
            </a:lvl1pPr>
          </a:lstStyle>
          <a:p>
            <a:r>
              <a:rPr lang="en-US" dirty="0"/>
              <a:t>DONNÉES</a:t>
            </a:r>
            <a:endParaRPr dirty="0"/>
          </a:p>
        </p:txBody>
      </p:sp>
      <p:sp>
        <p:nvSpPr>
          <p:cNvPr id="1089" name="Evolution…"/>
          <p:cNvSpPr/>
          <p:nvPr/>
        </p:nvSpPr>
        <p:spPr>
          <a:xfrm>
            <a:off x="7113094" y="11836031"/>
            <a:ext cx="3359380" cy="12700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lang="en-US" dirty="0" err="1"/>
              <a:t>Arbre</a:t>
            </a:r>
            <a:r>
              <a:rPr lang="en-US" dirty="0"/>
              <a:t> de </a:t>
            </a:r>
            <a:r>
              <a:rPr lang="en-US" dirty="0" err="1"/>
              <a:t>l’Évolution</a:t>
            </a:r>
            <a:endParaRPr dirty="0"/>
          </a:p>
        </p:txBody>
      </p:sp>
      <p:sp>
        <p:nvSpPr>
          <p:cNvPr id="1090" name="Creation…"/>
          <p:cNvSpPr/>
          <p:nvPr/>
        </p:nvSpPr>
        <p:spPr>
          <a:xfrm>
            <a:off x="14234250" y="11836031"/>
            <a:ext cx="3359380" cy="12700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lang="en-US" dirty="0" err="1"/>
              <a:t>Forêt</a:t>
            </a:r>
            <a:r>
              <a:rPr lang="en-US" dirty="0"/>
              <a:t> de la </a:t>
            </a:r>
            <a:r>
              <a:rPr lang="en-US" dirty="0" err="1"/>
              <a:t>Création</a:t>
            </a:r>
            <a:r>
              <a:rPr lang="en-US" dirty="0"/>
              <a:t>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87"/>
                                        </p:tgtEl>
                                        <p:attrNameLst>
                                          <p:attrName>style.visibility</p:attrName>
                                        </p:attrNameLst>
                                      </p:cBhvr>
                                      <p:to>
                                        <p:strVal val="visible"/>
                                      </p:to>
                                    </p:set>
                                    <p:anim calcmode="lin" valueType="num">
                                      <p:cBhvr>
                                        <p:cTn id="7" dur="500" fill="hold"/>
                                        <p:tgtEl>
                                          <p:spTgt spid="1087"/>
                                        </p:tgtEl>
                                        <p:attrNameLst>
                                          <p:attrName>ppt_w</p:attrName>
                                        </p:attrNameLst>
                                      </p:cBhvr>
                                      <p:tavLst>
                                        <p:tav tm="0">
                                          <p:val>
                                            <p:fltVal val="0"/>
                                          </p:val>
                                        </p:tav>
                                        <p:tav tm="100000">
                                          <p:val>
                                            <p:strVal val="#ppt_w"/>
                                          </p:val>
                                        </p:tav>
                                      </p:tavLst>
                                    </p:anim>
                                    <p:anim calcmode="lin" valueType="num">
                                      <p:cBhvr>
                                        <p:cTn id="8" dur="500" fill="hold"/>
                                        <p:tgtEl>
                                          <p:spTgt spid="10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 name="Hardgrunge_2.jpg" descr="Hardgrunge_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95" name="Australopithecus"/>
          <p:cNvSpPr txBox="1">
            <a:spLocks noGrp="1"/>
          </p:cNvSpPr>
          <p:nvPr>
            <p:ph type="ctrTitle"/>
          </p:nvPr>
        </p:nvSpPr>
        <p:spPr>
          <a:xfrm>
            <a:off x="1828800" y="2882900"/>
            <a:ext cx="20726400" cy="2940050"/>
          </a:xfrm>
          <a:prstGeom prst="rect">
            <a:avLst/>
          </a:prstGeom>
        </p:spPr>
        <p:txBody>
          <a:bodyPr/>
          <a:lstStyle>
            <a:lvl1pPr>
              <a:defRPr sz="15000">
                <a:solidFill>
                  <a:srgbClr val="FFFB00"/>
                </a:solidFill>
                <a:uFill>
                  <a:solidFill>
                    <a:srgbClr val="EC9E42"/>
                  </a:solidFill>
                </a:uFill>
              </a:defRPr>
            </a:lvl1pPr>
          </a:lstStyle>
          <a:p>
            <a:pPr>
              <a:defRPr sz="9600"/>
            </a:pPr>
            <a:r>
              <a:rPr lang="en-US" sz="15000" dirty="0" err="1"/>
              <a:t>Australopithèque</a:t>
            </a:r>
            <a:endParaRPr sz="15000" dirty="0"/>
          </a:p>
        </p:txBody>
      </p:sp>
      <p:sp>
        <p:nvSpPr>
          <p:cNvPr id="1096" name="“southern ape”"/>
          <p:cNvSpPr txBox="1"/>
          <p:nvPr/>
        </p:nvSpPr>
        <p:spPr>
          <a:xfrm>
            <a:off x="7656486" y="6477000"/>
            <a:ext cx="9069791"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lvl1pPr>
          </a:lstStyle>
          <a:p>
            <a:r>
              <a:t>“</a:t>
            </a:r>
            <a:r>
              <a:rPr lang="en-US"/>
              <a:t>singe </a:t>
            </a:r>
            <a:r>
              <a:rPr lang="en-US" dirty="0"/>
              <a:t>du </a:t>
            </a:r>
            <a:r>
              <a:rPr lang="en-US" dirty="0" err="1"/>
              <a:t>sud</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099" name="image18.jpg" descr="image18.jpg"/>
          <p:cNvPicPr>
            <a:picLocks noChangeAspect="1"/>
          </p:cNvPicPr>
          <p:nvPr/>
        </p:nvPicPr>
        <p:blipFill>
          <a:blip r:embed="rId4"/>
          <a:srcRect t="1708" r="43172" b="7691"/>
          <a:stretch>
            <a:fillRect/>
          </a:stretch>
        </p:blipFill>
        <p:spPr>
          <a:xfrm>
            <a:off x="1524000" y="-1"/>
            <a:ext cx="6883401" cy="13716002"/>
          </a:xfrm>
          <a:prstGeom prst="rect">
            <a:avLst/>
          </a:prstGeom>
          <a:ln w="25400">
            <a:solidFill>
              <a:srgbClr val="FFFFFF"/>
            </a:solidFill>
            <a:miter lim="400000"/>
          </a:ln>
        </p:spPr>
      </p:pic>
      <p:grpSp>
        <p:nvGrpSpPr>
          <p:cNvPr id="1102" name="image18.jpg"/>
          <p:cNvGrpSpPr/>
          <p:nvPr/>
        </p:nvGrpSpPr>
        <p:grpSpPr>
          <a:xfrm>
            <a:off x="17919700" y="6847671"/>
            <a:ext cx="5740400" cy="6248401"/>
            <a:chOff x="0" y="0"/>
            <a:chExt cx="5740400" cy="6248400"/>
          </a:xfrm>
        </p:grpSpPr>
        <p:pic>
          <p:nvPicPr>
            <p:cNvPr id="1101" name="image18.jpg" descr="image18.jpg"/>
            <p:cNvPicPr>
              <a:picLocks noChangeAspect="1"/>
            </p:cNvPicPr>
            <p:nvPr/>
          </p:nvPicPr>
          <p:blipFill>
            <a:blip r:embed="rId4"/>
            <a:srcRect l="55780" t="3722" r="393" b="58694"/>
            <a:stretch>
              <a:fillRect/>
            </a:stretch>
          </p:blipFill>
          <p:spPr>
            <a:xfrm>
              <a:off x="215900" y="139700"/>
              <a:ext cx="5308600" cy="5689600"/>
            </a:xfrm>
            <a:prstGeom prst="rect">
              <a:avLst/>
            </a:prstGeom>
            <a:ln>
              <a:noFill/>
            </a:ln>
            <a:effectLst/>
          </p:spPr>
        </p:pic>
        <p:pic>
          <p:nvPicPr>
            <p:cNvPr id="1100" name="image18.jpg" descr="image18.jpg"/>
            <p:cNvPicPr>
              <a:picLocks/>
            </p:cNvPicPr>
            <p:nvPr/>
          </p:nvPicPr>
          <p:blipFill>
            <a:blip r:embed="rId5"/>
            <a:stretch>
              <a:fillRect/>
            </a:stretch>
          </p:blipFill>
          <p:spPr>
            <a:xfrm>
              <a:off x="0" y="0"/>
              <a:ext cx="5740400" cy="6248400"/>
            </a:xfrm>
            <a:prstGeom prst="rect">
              <a:avLst/>
            </a:prstGeom>
            <a:effectLst/>
          </p:spPr>
        </p:pic>
      </p:grpSp>
      <p:sp>
        <p:nvSpPr>
          <p:cNvPr id="1103" name="Line"/>
          <p:cNvSpPr/>
          <p:nvPr/>
        </p:nvSpPr>
        <p:spPr>
          <a:xfrm flipV="1">
            <a:off x="6172200" y="3073400"/>
            <a:ext cx="5105400" cy="4089400"/>
          </a:xfrm>
          <a:prstGeom prst="line">
            <a:avLst/>
          </a:prstGeom>
          <a:blipFill>
            <a:blip r:embed="rId6"/>
          </a:blipFill>
          <a:ln w="76200">
            <a:solidFill>
              <a:srgbClr val="FFFED5"/>
            </a:solidFill>
          </a:ln>
        </p:spPr>
        <p:txBody>
          <a:bodyPr lIns="50800" tIns="50800" rIns="50800" bIns="50800" anchor="ctr"/>
          <a:lstStyle/>
          <a:p>
            <a:endParaRPr/>
          </a:p>
        </p:txBody>
      </p:sp>
      <p:sp>
        <p:nvSpPr>
          <p:cNvPr id="1104" name="Line"/>
          <p:cNvSpPr/>
          <p:nvPr/>
        </p:nvSpPr>
        <p:spPr>
          <a:xfrm>
            <a:off x="6172200" y="8686800"/>
            <a:ext cx="5181600" cy="3962400"/>
          </a:xfrm>
          <a:prstGeom prst="line">
            <a:avLst/>
          </a:prstGeom>
          <a:blipFill>
            <a:blip r:embed="rId6"/>
          </a:blipFill>
          <a:ln w="76200">
            <a:solidFill>
              <a:srgbClr val="FFFED5"/>
            </a:solidFill>
          </a:ln>
        </p:spPr>
        <p:txBody>
          <a:bodyPr lIns="50800" tIns="50800" rIns="50800" bIns="50800" anchor="ctr"/>
          <a:lstStyle/>
          <a:p>
            <a:endParaRPr/>
          </a:p>
        </p:txBody>
      </p:sp>
      <p:pic>
        <p:nvPicPr>
          <p:cNvPr id="1105" name="image18.jpg" descr="image18.jpg"/>
          <p:cNvPicPr>
            <a:picLocks noChangeAspect="1"/>
          </p:cNvPicPr>
          <p:nvPr/>
        </p:nvPicPr>
        <p:blipFill>
          <a:blip r:embed="rId4"/>
          <a:srcRect l="63957" t="42981" r="2281" b="8866"/>
          <a:stretch>
            <a:fillRect/>
          </a:stretch>
        </p:blipFill>
        <p:spPr>
          <a:xfrm>
            <a:off x="11277600" y="2946397"/>
            <a:ext cx="5473700" cy="9757468"/>
          </a:xfrm>
          <a:prstGeom prst="rect">
            <a:avLst/>
          </a:prstGeom>
          <a:ln w="25400">
            <a:solidFill>
              <a:srgbClr val="FFFFFF"/>
            </a:solidFill>
            <a:miter lim="400000"/>
          </a:ln>
        </p:spPr>
      </p:pic>
      <p:sp>
        <p:nvSpPr>
          <p:cNvPr id="1106" name="Rectangle"/>
          <p:cNvSpPr/>
          <p:nvPr/>
        </p:nvSpPr>
        <p:spPr>
          <a:xfrm>
            <a:off x="5257800" y="7086600"/>
            <a:ext cx="927100" cy="1600200"/>
          </a:xfrm>
          <a:prstGeom prst="rect">
            <a:avLst/>
          </a:prstGeom>
          <a:ln w="76200">
            <a:solidFill>
              <a:srgbClr val="FFFED5"/>
            </a:solidFill>
          </a:ln>
        </p:spPr>
        <p:txBody>
          <a:bodyPr lIns="38100" tIns="38100" rIns="38100" bIns="38100"/>
          <a:lstStyle/>
          <a:p>
            <a:pPr algn="ctr" defTabSz="914400">
              <a:buClr>
                <a:srgbClr val="FFFED5"/>
              </a:buClr>
              <a:defRPr sz="5600">
                <a:solidFill>
                  <a:srgbClr val="EC9E42"/>
                </a:solidFill>
                <a:uFill>
                  <a:solidFill>
                    <a:srgbClr val="EC9E42"/>
                  </a:solidFill>
                </a:uFill>
                <a:latin typeface="Gill Sans"/>
                <a:ea typeface="Gill Sans"/>
                <a:cs typeface="Gill Sans"/>
                <a:sym typeface="Gill Sans"/>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11" name="“Lucy” found in Ethiopia (1974)"/>
          <p:cNvSpPr txBox="1">
            <a:spLocks noGrp="1"/>
          </p:cNvSpPr>
          <p:nvPr>
            <p:ph type="title"/>
          </p:nvPr>
        </p:nvSpPr>
        <p:spPr>
          <a:xfrm>
            <a:off x="2451100" y="1409700"/>
            <a:ext cx="20828000" cy="1993900"/>
          </a:xfrm>
          <a:prstGeom prst="rect">
            <a:avLst/>
          </a:prstGeom>
        </p:spPr>
        <p:txBody>
          <a:bodyPr/>
          <a:lstStyle/>
          <a:p>
            <a:pPr>
              <a:defRPr>
                <a:solidFill>
                  <a:srgbClr val="FFFB00"/>
                </a:solidFill>
              </a:defRPr>
            </a:pPr>
            <a:r>
              <a:rPr dirty="0"/>
              <a:t>“Lucy” </a:t>
            </a:r>
            <a:r>
              <a:rPr lang="en-US" dirty="0" err="1"/>
              <a:t>trouvée</a:t>
            </a:r>
            <a:r>
              <a:rPr dirty="0"/>
              <a:t> </a:t>
            </a:r>
            <a:r>
              <a:rPr lang="en-US" dirty="0" err="1"/>
              <a:t>en</a:t>
            </a:r>
            <a:r>
              <a:rPr dirty="0"/>
              <a:t> </a:t>
            </a:r>
            <a:r>
              <a:rPr lang="en-US" dirty="0" err="1"/>
              <a:t>Éthiopie</a:t>
            </a:r>
            <a:r>
              <a:rPr dirty="0"/>
              <a:t> (1974)</a:t>
            </a:r>
          </a:p>
        </p:txBody>
      </p:sp>
      <p:pic>
        <p:nvPicPr>
          <p:cNvPr id="1112" name="image19.jpg" descr="image19.jpg"/>
          <p:cNvPicPr>
            <a:picLocks/>
          </p:cNvPicPr>
          <p:nvPr/>
        </p:nvPicPr>
        <p:blipFill>
          <a:blip r:embed="rId4"/>
          <a:srcRect l="1979" r="61"/>
          <a:stretch>
            <a:fillRect/>
          </a:stretch>
        </p:blipFill>
        <p:spPr>
          <a:xfrm>
            <a:off x="10683737" y="3241675"/>
            <a:ext cx="11480801" cy="9271000"/>
          </a:xfrm>
          <a:prstGeom prst="rect">
            <a:avLst/>
          </a:prstGeom>
          <a:ln w="63500">
            <a:solidFill>
              <a:srgbClr val="000000"/>
            </a:solidFill>
            <a:miter lim="400000"/>
          </a:ln>
        </p:spPr>
      </p:pic>
      <p:sp>
        <p:nvSpPr>
          <p:cNvPr id="1113" name="Australopithecus afarensis"/>
          <p:cNvSpPr txBox="1"/>
          <p:nvPr/>
        </p:nvSpPr>
        <p:spPr>
          <a:xfrm>
            <a:off x="1711145" y="5212730"/>
            <a:ext cx="9207501" cy="2231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defTabSz="914400">
              <a:buClr>
                <a:srgbClr val="000000"/>
              </a:buClr>
              <a:defRPr sz="7000">
                <a:solidFill>
                  <a:srgbClr val="FFFFFF"/>
                </a:solidFill>
                <a:uFill>
                  <a:solidFill>
                    <a:srgbClr val="FFFFFF"/>
                  </a:solidFill>
                </a:uFill>
                <a:latin typeface="DejaVu Sans Oblique"/>
                <a:ea typeface="DejaVu Sans Oblique"/>
                <a:cs typeface="DejaVu Sans Oblique"/>
                <a:sym typeface="DejaVu Sans Oblique"/>
              </a:defRPr>
            </a:lvl1pPr>
          </a:lstStyle>
          <a:p>
            <a:r>
              <a:rPr lang="en-US" dirty="0" err="1"/>
              <a:t>Australopithèque</a:t>
            </a:r>
            <a:r>
              <a:rPr dirty="0"/>
              <a:t> afarensis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18" name="Notice…"/>
          <p:cNvSpPr txBox="1">
            <a:spLocks noGrp="1"/>
          </p:cNvSpPr>
          <p:nvPr>
            <p:ph type="body" sz="half" idx="1"/>
          </p:nvPr>
        </p:nvSpPr>
        <p:spPr>
          <a:xfrm>
            <a:off x="1765300" y="1498600"/>
            <a:ext cx="13246100" cy="5524752"/>
          </a:xfrm>
          <a:prstGeom prst="rect">
            <a:avLst/>
          </a:prstGeom>
        </p:spPr>
        <p:txBody>
          <a:bodyPr/>
          <a:lstStyle/>
          <a:p>
            <a:pPr>
              <a:buClr>
                <a:srgbClr val="FFFC79"/>
              </a:buClr>
              <a:defRPr sz="9600" b="1">
                <a:solidFill>
                  <a:srgbClr val="FFFB00"/>
                </a:solidFill>
                <a:uFill>
                  <a:solidFill>
                    <a:srgbClr val="EC9E42"/>
                  </a:solidFill>
                </a:uFill>
              </a:defRPr>
            </a:pPr>
            <a:r>
              <a:rPr lang="en-US" dirty="0"/>
              <a:t>Remarque</a:t>
            </a:r>
            <a:endParaRPr dirty="0"/>
          </a:p>
          <a:p>
            <a:pPr marL="857250" indent="-857250">
              <a:buClr>
                <a:srgbClr val="FFFB00"/>
              </a:buClr>
              <a:buSzPct val="125000"/>
              <a:buChar char="‣"/>
              <a:defRPr>
                <a:solidFill>
                  <a:srgbClr val="E7E7E7"/>
                </a:solidFill>
                <a:uFill>
                  <a:solidFill>
                    <a:srgbClr val="E7E7E7"/>
                  </a:solidFill>
                </a:uFill>
              </a:defRPr>
            </a:pPr>
            <a:r>
              <a:rPr dirty="0"/>
              <a:t> </a:t>
            </a:r>
            <a:r>
              <a:rPr lang="en-US" dirty="0"/>
              <a:t>Mains et </a:t>
            </a:r>
            <a:r>
              <a:rPr lang="en-US" dirty="0" err="1"/>
              <a:t>pieds</a:t>
            </a:r>
            <a:r>
              <a:rPr lang="en-US" dirty="0"/>
              <a:t> </a:t>
            </a:r>
            <a:r>
              <a:rPr lang="en-US" dirty="0" err="1"/>
              <a:t>humains</a:t>
            </a:r>
            <a:endParaRPr dirty="0"/>
          </a:p>
          <a:p>
            <a:pPr marL="857250" indent="-857250">
              <a:buClr>
                <a:srgbClr val="FFFB00"/>
              </a:buClr>
              <a:buSzPct val="125000"/>
              <a:buChar char="‣"/>
              <a:defRPr>
                <a:solidFill>
                  <a:srgbClr val="E7E7E7"/>
                </a:solidFill>
                <a:uFill>
                  <a:solidFill>
                    <a:srgbClr val="E7E7E7"/>
                  </a:solidFill>
                </a:uFill>
              </a:defRPr>
            </a:pPr>
            <a:r>
              <a:rPr lang="en-US" dirty="0"/>
              <a:t> posture </a:t>
            </a:r>
            <a:r>
              <a:rPr lang="en-US" dirty="0" err="1"/>
              <a:t>verticale</a:t>
            </a:r>
            <a:endParaRPr lang="en-US" dirty="0"/>
          </a:p>
          <a:p>
            <a:pPr marL="857250" indent="-857250">
              <a:buClr>
                <a:srgbClr val="FFFB00"/>
              </a:buClr>
              <a:buSzPct val="125000"/>
              <a:buChar char="‣"/>
              <a:defRPr>
                <a:solidFill>
                  <a:srgbClr val="E7E7E7"/>
                </a:solidFill>
                <a:uFill>
                  <a:solidFill>
                    <a:srgbClr val="E7E7E7"/>
                  </a:solidFill>
                </a:uFill>
              </a:defRPr>
            </a:pPr>
            <a:r>
              <a:rPr dirty="0"/>
              <a:t> </a:t>
            </a:r>
            <a:r>
              <a:rPr lang="en-US" dirty="0"/>
              <a:t>Visage de singe</a:t>
            </a:r>
            <a:endParaRPr dirty="0"/>
          </a:p>
        </p:txBody>
      </p:sp>
      <p:pic>
        <p:nvPicPr>
          <p:cNvPr id="1119" name="image20.jpg" descr="image20.jpg"/>
          <p:cNvPicPr>
            <a:picLocks/>
          </p:cNvPicPr>
          <p:nvPr/>
        </p:nvPicPr>
        <p:blipFill>
          <a:blip r:embed="rId4"/>
          <a:stretch>
            <a:fillRect/>
          </a:stretch>
        </p:blipFill>
        <p:spPr>
          <a:xfrm>
            <a:off x="16090900" y="1384300"/>
            <a:ext cx="6629400" cy="11499124"/>
          </a:xfrm>
          <a:prstGeom prst="rect">
            <a:avLst/>
          </a:prstGeom>
        </p:spPr>
      </p:pic>
      <p:sp>
        <p:nvSpPr>
          <p:cNvPr id="1120" name="Truth…"/>
          <p:cNvSpPr txBox="1"/>
          <p:nvPr/>
        </p:nvSpPr>
        <p:spPr>
          <a:xfrm>
            <a:off x="1886323" y="7175752"/>
            <a:ext cx="13258801" cy="56389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914400">
              <a:lnSpc>
                <a:spcPct val="90000"/>
              </a:lnSpc>
              <a:spcBef>
                <a:spcPts val="2500"/>
              </a:spcBef>
              <a:buClr>
                <a:srgbClr val="FFFC79"/>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lang="en-US" dirty="0" err="1"/>
              <a:t>Vérité</a:t>
            </a:r>
            <a:endParaRPr dirty="0"/>
          </a:p>
          <a:p>
            <a:pPr defTabSz="914400">
              <a:lnSpc>
                <a:spcPct val="90000"/>
              </a:lnSpc>
              <a:spcBef>
                <a:spcPts val="25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sz="7200" dirty="0">
                <a:sym typeface="DejaVu Sans Condensed"/>
              </a:rPr>
              <a:t>Locomotion sur les articulations, </a:t>
            </a:r>
            <a:r>
              <a:rPr lang="fr-FR" dirty="0">
                <a:solidFill>
                  <a:srgbClr val="FFFFFF"/>
                </a:solidFill>
                <a:uFill>
                  <a:solidFill>
                    <a:srgbClr val="FFFFFF"/>
                  </a:solidFill>
                </a:uFill>
              </a:rPr>
              <a:t>semblable à un bonobo (</a:t>
            </a:r>
            <a:r>
              <a:rPr lang="fr-FR" dirty="0" err="1">
                <a:solidFill>
                  <a:srgbClr val="FFFFFF"/>
                </a:solidFill>
                <a:uFill>
                  <a:solidFill>
                    <a:srgbClr val="FFFFFF"/>
                  </a:solidFill>
                </a:uFill>
              </a:rPr>
              <a:t>chimp</a:t>
            </a:r>
            <a:r>
              <a:rPr lang="fr-FR" dirty="0">
                <a:solidFill>
                  <a:srgbClr val="FFFFFF"/>
                </a:solidFill>
                <a:uFill>
                  <a:solidFill>
                    <a:srgbClr val="FFFFFF"/>
                  </a:solidFill>
                </a:uFill>
              </a:rPr>
              <a:t>. nain) ou à un gorille</a:t>
            </a:r>
            <a:endParaRPr dirty="0">
              <a:solidFill>
                <a:srgbClr val="FFFFFF"/>
              </a:solidFill>
              <a:uFill>
                <a:solidFill>
                  <a:srgbClr val="FFFFFF"/>
                </a:solidFill>
              </a:uFill>
            </a:endParaRPr>
          </a:p>
        </p:txBody>
      </p:sp>
      <p:pic>
        <p:nvPicPr>
          <p:cNvPr id="1121" name="LucyExhibit_03.jpg" descr="LucyExhibit_03.jpg"/>
          <p:cNvPicPr>
            <a:picLocks noChangeAspect="1"/>
          </p:cNvPicPr>
          <p:nvPr/>
        </p:nvPicPr>
        <p:blipFill>
          <a:blip r:embed="rId5"/>
          <a:stretch>
            <a:fillRect/>
          </a:stretch>
        </p:blipFill>
        <p:spPr>
          <a:xfrm>
            <a:off x="15667595" y="1371613"/>
            <a:ext cx="7481103" cy="11303477"/>
          </a:xfrm>
          <a:prstGeom prst="rect">
            <a:avLst/>
          </a:prstGeom>
          <a:ln w="12700">
            <a:miter lim="400000"/>
          </a:ln>
        </p:spPr>
      </p:pic>
      <p:sp>
        <p:nvSpPr>
          <p:cNvPr id="1122" name="Creation Museum"/>
          <p:cNvSpPr txBox="1"/>
          <p:nvPr/>
        </p:nvSpPr>
        <p:spPr>
          <a:xfrm>
            <a:off x="15656098" y="1206500"/>
            <a:ext cx="7493001" cy="1822037"/>
          </a:xfrm>
          <a:prstGeom prst="rect">
            <a:avLst/>
          </a:prstGeom>
          <a:solidFill>
            <a:srgbClr val="FFAA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defTabSz="914400">
              <a:lnSpc>
                <a:spcPct val="80000"/>
              </a:lnSpc>
              <a:buClr>
                <a:srgbClr val="000000"/>
              </a:buClr>
              <a:defRPr sz="7000" b="1">
                <a:solidFill>
                  <a:srgbClr val="FFFFFF"/>
                </a:solidFill>
                <a:uFill>
                  <a:solidFill>
                    <a:srgbClr val="FFFFFF"/>
                  </a:solidFill>
                </a:uFill>
                <a:latin typeface="Gill Sans"/>
                <a:ea typeface="Gill Sans"/>
                <a:cs typeface="Gill Sans"/>
                <a:sym typeface="Gill Sans"/>
              </a:defRPr>
            </a:lvl1pPr>
          </a:lstStyle>
          <a:p>
            <a:r>
              <a:rPr lang="en-US" dirty="0" err="1"/>
              <a:t>Musée</a:t>
            </a:r>
            <a:r>
              <a:rPr lang="en-US" dirty="0"/>
              <a:t> de la </a:t>
            </a:r>
            <a:r>
              <a:rPr lang="en-US" dirty="0" err="1"/>
              <a:t>Création</a:t>
            </a:r>
            <a:r>
              <a:rPr lang="en-US" dirty="0"/>
              <a:t>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20"/>
                                        </p:tgtEl>
                                        <p:attrNameLst>
                                          <p:attrName>style.visibility</p:attrName>
                                        </p:attrNameLst>
                                      </p:cBhvr>
                                      <p:to>
                                        <p:strVal val="visible"/>
                                      </p:to>
                                    </p:set>
                                    <p:animEffect transition="in" filter="wipe(up)">
                                      <p:cBhvr>
                                        <p:cTn id="7" dur="500"/>
                                        <p:tgtEl>
                                          <p:spTgt spid="11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119"/>
                                        </p:tgtEl>
                                      </p:cBhvr>
                                    </p:animEffect>
                                    <p:set>
                                      <p:cBhvr>
                                        <p:cTn id="12" fill="hold">
                                          <p:stCondLst>
                                            <p:cond delay="499"/>
                                          </p:stCondLst>
                                        </p:cTn>
                                        <p:tgtEl>
                                          <p:spTgt spid="1119"/>
                                        </p:tgtEl>
                                        <p:attrNameLst>
                                          <p:attrName>style.visibility</p:attrName>
                                        </p:attrNameLst>
                                      </p:cBhvr>
                                      <p:to>
                                        <p:strVal val="hidden"/>
                                      </p:to>
                                    </p:set>
                                  </p:childTnLst>
                                </p:cTn>
                              </p:par>
                              <p:par>
                                <p:cTn id="13" presetID="9" presetClass="entr" fill="hold" grpId="3" nodeType="withEffect">
                                  <p:stCondLst>
                                    <p:cond delay="0"/>
                                  </p:stCondLst>
                                  <p:iterate>
                                    <p:tmAbs val="0"/>
                                  </p:iterate>
                                  <p:childTnLst>
                                    <p:set>
                                      <p:cBhvr>
                                        <p:cTn id="14" fill="hold"/>
                                        <p:tgtEl>
                                          <p:spTgt spid="1121"/>
                                        </p:tgtEl>
                                        <p:attrNameLst>
                                          <p:attrName>style.visibility</p:attrName>
                                        </p:attrNameLst>
                                      </p:cBhvr>
                                      <p:to>
                                        <p:strVal val="visible"/>
                                      </p:to>
                                    </p:set>
                                    <p:animEffect transition="in" filter="dissolve">
                                      <p:cBhvr>
                                        <p:cTn id="15" dur="500"/>
                                        <p:tgtEl>
                                          <p:spTgt spid="1121"/>
                                        </p:tgtEl>
                                      </p:cBhvr>
                                    </p:animEffect>
                                  </p:childTnLst>
                                </p:cTn>
                              </p:par>
                              <p:par>
                                <p:cTn id="16" presetID="9" presetClass="entr" fill="hold" grpId="4" nodeType="withEffect">
                                  <p:stCondLst>
                                    <p:cond delay="0"/>
                                  </p:stCondLst>
                                  <p:iterate>
                                    <p:tmAbs val="0"/>
                                  </p:iterate>
                                  <p:childTnLst>
                                    <p:set>
                                      <p:cBhvr>
                                        <p:cTn id="17" fill="hold"/>
                                        <p:tgtEl>
                                          <p:spTgt spid="1122"/>
                                        </p:tgtEl>
                                        <p:attrNameLst>
                                          <p:attrName>style.visibility</p:attrName>
                                        </p:attrNameLst>
                                      </p:cBhvr>
                                      <p:to>
                                        <p:strVal val="visible"/>
                                      </p:to>
                                    </p:set>
                                    <p:animEffect transition="in" filter="dissolve">
                                      <p:cBhvr>
                                        <p:cTn id="18" dur="50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 grpId="2" animBg="1" advAuto="0"/>
      <p:bldP spid="1120" grpId="1" animBg="1" advAuto="0"/>
      <p:bldP spid="1121" grpId="3" animBg="1" advAuto="0"/>
      <p:bldP spid="1122" grpId="4"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127" name="image20.jpg" descr="image20.jpg"/>
          <p:cNvPicPr>
            <a:picLocks/>
          </p:cNvPicPr>
          <p:nvPr/>
        </p:nvPicPr>
        <p:blipFill>
          <a:blip r:embed="rId4"/>
          <a:srcRect t="5812" r="38" b="31"/>
          <a:stretch>
            <a:fillRect/>
          </a:stretch>
        </p:blipFill>
        <p:spPr>
          <a:xfrm>
            <a:off x="16803147" y="762000"/>
            <a:ext cx="6766468" cy="10977282"/>
          </a:xfrm>
          <a:prstGeom prst="rect">
            <a:avLst/>
          </a:prstGeom>
          <a:ln w="25400">
            <a:solidFill>
              <a:srgbClr val="FFFFFF"/>
            </a:solidFill>
            <a:miter lim="400000"/>
          </a:ln>
        </p:spPr>
      </p:pic>
      <p:sp>
        <p:nvSpPr>
          <p:cNvPr id="1128" name="London NHM"/>
          <p:cNvSpPr txBox="1">
            <a:spLocks noGrp="1"/>
          </p:cNvSpPr>
          <p:nvPr>
            <p:ph type="body" sz="quarter" idx="1"/>
          </p:nvPr>
        </p:nvSpPr>
        <p:spPr>
          <a:xfrm>
            <a:off x="15333508" y="11887202"/>
            <a:ext cx="8998527" cy="1524000"/>
          </a:xfrm>
          <a:prstGeom prst="rect">
            <a:avLst/>
          </a:prstGeom>
        </p:spPr>
        <p:txBody>
          <a:bodyPr/>
          <a:lstStyle>
            <a:lvl1pPr algn="ctr">
              <a:buClr>
                <a:srgbClr val="F5F5F5"/>
              </a:buClr>
              <a:defRPr b="1">
                <a:solidFill>
                  <a:srgbClr val="FFFB00"/>
                </a:solidFill>
                <a:uFill>
                  <a:solidFill>
                    <a:srgbClr val="EC9E42"/>
                  </a:solidFill>
                </a:uFill>
              </a:defRPr>
            </a:lvl1pPr>
          </a:lstStyle>
          <a:p>
            <a:r>
              <a:rPr lang="en-US" sz="5400" dirty="0" err="1"/>
              <a:t>Musée</a:t>
            </a:r>
            <a:r>
              <a:rPr lang="en-US" sz="5400" dirty="0"/>
              <a:t> </a:t>
            </a:r>
            <a:r>
              <a:rPr lang="en-US" sz="5400" dirty="0" err="1"/>
              <a:t>d’histoire</a:t>
            </a:r>
            <a:r>
              <a:rPr lang="en-US" sz="5400" dirty="0"/>
              <a:t> naturelle de </a:t>
            </a:r>
            <a:r>
              <a:rPr lang="fr-FR" sz="5400" dirty="0"/>
              <a:t>Londres </a:t>
            </a:r>
            <a:endParaRPr sz="5400" dirty="0"/>
          </a:p>
        </p:txBody>
      </p:sp>
      <p:grpSp>
        <p:nvGrpSpPr>
          <p:cNvPr id="1131" name="Group"/>
          <p:cNvGrpSpPr/>
          <p:nvPr/>
        </p:nvGrpSpPr>
        <p:grpSpPr>
          <a:xfrm>
            <a:off x="784800" y="712694"/>
            <a:ext cx="7123751" cy="12290612"/>
            <a:chOff x="0" y="0"/>
            <a:chExt cx="7123749" cy="12290611"/>
          </a:xfrm>
        </p:grpSpPr>
        <p:sp>
          <p:nvSpPr>
            <p:cNvPr id="1129" name="St. Louis Zoo"/>
            <p:cNvSpPr txBox="1"/>
            <p:nvPr/>
          </p:nvSpPr>
          <p:spPr>
            <a:xfrm>
              <a:off x="0" y="11459614"/>
              <a:ext cx="6870700" cy="830997"/>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buClr>
                  <a:srgbClr val="F5F5F5"/>
                </a:buClr>
                <a:defRPr sz="7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fr-FR" sz="5400" dirty="0"/>
                <a:t>Zoo de </a:t>
              </a:r>
              <a:r>
                <a:rPr sz="5400" dirty="0"/>
                <a:t>St. Louis</a:t>
              </a:r>
            </a:p>
          </p:txBody>
        </p:sp>
        <p:pic>
          <p:nvPicPr>
            <p:cNvPr id="1130" name="image21.jpg" descr="image21.jpg"/>
            <p:cNvPicPr>
              <a:picLocks noChangeAspect="1"/>
            </p:cNvPicPr>
            <p:nvPr/>
          </p:nvPicPr>
          <p:blipFill>
            <a:blip r:embed="rId5"/>
            <a:stretch>
              <a:fillRect/>
            </a:stretch>
          </p:blipFill>
          <p:spPr>
            <a:xfrm>
              <a:off x="0" y="0"/>
              <a:ext cx="7123749" cy="11174507"/>
            </a:xfrm>
            <a:prstGeom prst="rect">
              <a:avLst/>
            </a:prstGeom>
            <a:ln w="25400" cap="flat">
              <a:solidFill>
                <a:srgbClr val="FFFFFF"/>
              </a:solidFill>
              <a:prstDash val="solid"/>
              <a:miter lim="400000"/>
            </a:ln>
            <a:effectLst/>
          </p:spPr>
        </p:pic>
      </p:grpSp>
      <p:pic>
        <p:nvPicPr>
          <p:cNvPr id="1132" name="image21.jpg" descr="image21.jpg"/>
          <p:cNvPicPr>
            <a:picLocks noChangeAspect="1"/>
          </p:cNvPicPr>
          <p:nvPr/>
        </p:nvPicPr>
        <p:blipFill>
          <a:blip r:embed="rId5"/>
          <a:srcRect l="33374" t="5669" r="19917" b="69441"/>
          <a:stretch>
            <a:fillRect/>
          </a:stretch>
        </p:blipFill>
        <p:spPr>
          <a:xfrm>
            <a:off x="1485900" y="1104900"/>
            <a:ext cx="5727991" cy="4787901"/>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31"/>
                                        </p:tgtEl>
                                        <p:attrNameLst>
                                          <p:attrName>style.visibility</p:attrName>
                                        </p:attrNameLst>
                                      </p:cBhvr>
                                      <p:to>
                                        <p:strVal val="visible"/>
                                      </p:to>
                                    </p:set>
                                    <p:animEffect transition="in" filter="wipe(left)">
                                      <p:cBhvr>
                                        <p:cTn id="7" dur="500"/>
                                        <p:tgtEl>
                                          <p:spTgt spid="113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132"/>
                                        </p:tgtEl>
                                        <p:attrNameLst>
                                          <p:attrName>style.visibility</p:attrName>
                                        </p:attrNameLst>
                                      </p:cBhvr>
                                      <p:to>
                                        <p:strVal val="visible"/>
                                      </p:to>
                                    </p:set>
                                    <p:anim calcmode="lin" valueType="num">
                                      <p:cBhvr>
                                        <p:cTn id="12" dur="500" fill="hold"/>
                                        <p:tgtEl>
                                          <p:spTgt spid="1132"/>
                                        </p:tgtEl>
                                        <p:attrNameLst>
                                          <p:attrName>ppt_w</p:attrName>
                                        </p:attrNameLst>
                                      </p:cBhvr>
                                      <p:tavLst>
                                        <p:tav tm="0">
                                          <p:val>
                                            <p:fltVal val="0"/>
                                          </p:val>
                                        </p:tav>
                                        <p:tav tm="100000">
                                          <p:val>
                                            <p:strVal val="#ppt_w"/>
                                          </p:val>
                                        </p:tav>
                                      </p:tavLst>
                                    </p:anim>
                                    <p:anim calcmode="lin" valueType="num">
                                      <p:cBhvr>
                                        <p:cTn id="13" dur="500" fill="hold"/>
                                        <p:tgtEl>
                                          <p:spTgt spid="1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1" animBg="1" advAuto="0"/>
      <p:bldP spid="1132"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137" name="Chimpanzee baby face.jpg" descr="Chimpanzee baby face.jpg"/>
          <p:cNvPicPr>
            <a:picLocks/>
          </p:cNvPicPr>
          <p:nvPr/>
        </p:nvPicPr>
        <p:blipFill>
          <a:blip r:embed="rId4"/>
          <a:srcRect r="7428" b="774"/>
          <a:stretch>
            <a:fillRect/>
          </a:stretch>
        </p:blipFill>
        <p:spPr>
          <a:xfrm>
            <a:off x="12489960" y="888775"/>
            <a:ext cx="6013940" cy="5677125"/>
          </a:xfrm>
          <a:prstGeom prst="rect">
            <a:avLst/>
          </a:prstGeom>
          <a:ln w="25400">
            <a:solidFill>
              <a:srgbClr val="FFFFFF"/>
            </a:solidFill>
            <a:miter lim="400000"/>
          </a:ln>
        </p:spPr>
      </p:pic>
      <p:pic>
        <p:nvPicPr>
          <p:cNvPr id="1138" name="Chimpanzee adult face.jpg" descr="Chimpanzee adult face.jpg"/>
          <p:cNvPicPr>
            <a:picLocks/>
          </p:cNvPicPr>
          <p:nvPr/>
        </p:nvPicPr>
        <p:blipFill>
          <a:blip r:embed="rId5"/>
          <a:stretch>
            <a:fillRect/>
          </a:stretch>
        </p:blipFill>
        <p:spPr>
          <a:xfrm>
            <a:off x="12460327" y="7064629"/>
            <a:ext cx="6073299" cy="6104899"/>
          </a:xfrm>
          <a:prstGeom prst="rect">
            <a:avLst/>
          </a:prstGeom>
          <a:ln w="25400">
            <a:solidFill>
              <a:srgbClr val="FFFFFF"/>
            </a:solidFill>
            <a:miter lim="400000"/>
          </a:ln>
        </p:spPr>
      </p:pic>
      <p:pic>
        <p:nvPicPr>
          <p:cNvPr id="1139" name="Gorilla face.jpg" descr="Gorilla face.jpg"/>
          <p:cNvPicPr>
            <a:picLocks/>
          </p:cNvPicPr>
          <p:nvPr/>
        </p:nvPicPr>
        <p:blipFill>
          <a:blip r:embed="rId6"/>
          <a:srcRect l="7687" r="29528" b="10825"/>
          <a:stretch>
            <a:fillRect/>
          </a:stretch>
        </p:blipFill>
        <p:spPr>
          <a:xfrm>
            <a:off x="5774266" y="7069078"/>
            <a:ext cx="6269568" cy="6100450"/>
          </a:xfrm>
          <a:prstGeom prst="rect">
            <a:avLst/>
          </a:prstGeom>
          <a:ln w="25400">
            <a:solidFill>
              <a:srgbClr val="FFFFFF"/>
            </a:solidFill>
            <a:miter lim="400000"/>
          </a:ln>
        </p:spPr>
      </p:pic>
      <p:pic>
        <p:nvPicPr>
          <p:cNvPr id="1140" name="Karabo 2011 face.jpg" descr="Karabo 2011 face.jpg"/>
          <p:cNvPicPr>
            <a:picLocks/>
          </p:cNvPicPr>
          <p:nvPr/>
        </p:nvPicPr>
        <p:blipFill>
          <a:blip r:embed="rId7"/>
          <a:srcRect l="17253" b="9507"/>
          <a:stretch>
            <a:fillRect/>
          </a:stretch>
        </p:blipFill>
        <p:spPr>
          <a:xfrm>
            <a:off x="5778500" y="908050"/>
            <a:ext cx="6261096" cy="5715000"/>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40"/>
                                        </p:tgtEl>
                                        <p:attrNameLst>
                                          <p:attrName>style.visibility</p:attrName>
                                        </p:attrNameLst>
                                      </p:cBhvr>
                                      <p:to>
                                        <p:strVal val="visible"/>
                                      </p:to>
                                    </p:set>
                                    <p:animEffect transition="in" filter="wipe(up)">
                                      <p:cBhvr>
                                        <p:cTn id="7" dur="250"/>
                                        <p:tgtEl>
                                          <p:spTgt spid="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145" name="image20.jpg" descr="image20.jpg"/>
          <p:cNvPicPr>
            <a:picLocks/>
          </p:cNvPicPr>
          <p:nvPr/>
        </p:nvPicPr>
        <p:blipFill>
          <a:blip r:embed="rId4"/>
          <a:srcRect t="5812" r="38" b="31"/>
          <a:stretch>
            <a:fillRect/>
          </a:stretch>
        </p:blipFill>
        <p:spPr>
          <a:xfrm>
            <a:off x="16803147" y="762000"/>
            <a:ext cx="6766468" cy="10977282"/>
          </a:xfrm>
          <a:prstGeom prst="rect">
            <a:avLst/>
          </a:prstGeom>
          <a:ln w="25400">
            <a:solidFill>
              <a:srgbClr val="FFFFFF"/>
            </a:solidFill>
            <a:miter lim="400000"/>
          </a:ln>
        </p:spPr>
      </p:pic>
      <p:sp>
        <p:nvSpPr>
          <p:cNvPr id="1146" name="London NHM"/>
          <p:cNvSpPr txBox="1">
            <a:spLocks noGrp="1"/>
          </p:cNvSpPr>
          <p:nvPr>
            <p:ph type="body" sz="quarter" idx="1"/>
          </p:nvPr>
        </p:nvSpPr>
        <p:spPr>
          <a:xfrm>
            <a:off x="16687800" y="11938000"/>
            <a:ext cx="7280564" cy="1524000"/>
          </a:xfrm>
          <a:prstGeom prst="rect">
            <a:avLst/>
          </a:prstGeom>
        </p:spPr>
        <p:txBody>
          <a:bodyPr/>
          <a:lstStyle>
            <a:lvl1pPr algn="ctr">
              <a:buClr>
                <a:srgbClr val="F5F5F5"/>
              </a:buClr>
              <a:defRPr b="1">
                <a:solidFill>
                  <a:srgbClr val="FFFB00"/>
                </a:solidFill>
                <a:uFill>
                  <a:solidFill>
                    <a:srgbClr val="EC9E42"/>
                  </a:solidFill>
                </a:uFill>
              </a:defRPr>
            </a:lvl1pPr>
          </a:lstStyle>
          <a:p>
            <a:r>
              <a:rPr lang="fr-FR" sz="4800" dirty="0"/>
              <a:t>Musée d’histoire naturelle de Londres </a:t>
            </a:r>
          </a:p>
        </p:txBody>
      </p:sp>
      <p:grpSp>
        <p:nvGrpSpPr>
          <p:cNvPr id="1149" name="Group"/>
          <p:cNvGrpSpPr/>
          <p:nvPr/>
        </p:nvGrpSpPr>
        <p:grpSpPr>
          <a:xfrm>
            <a:off x="784800" y="712694"/>
            <a:ext cx="7123751" cy="12148636"/>
            <a:chOff x="0" y="0"/>
            <a:chExt cx="7123749" cy="12148635"/>
          </a:xfrm>
        </p:grpSpPr>
        <p:sp>
          <p:nvSpPr>
            <p:cNvPr id="1147" name="St. Louis Zoo"/>
            <p:cNvSpPr txBox="1"/>
            <p:nvPr/>
          </p:nvSpPr>
          <p:spPr>
            <a:xfrm>
              <a:off x="0" y="11225305"/>
              <a:ext cx="6870700" cy="923330"/>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buClr>
                  <a:srgbClr val="F5F5F5"/>
                </a:buClr>
                <a:defRPr sz="7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fr-FR" sz="6000" dirty="0"/>
                <a:t>Zoo de </a:t>
              </a:r>
              <a:r>
                <a:rPr sz="6000" dirty="0"/>
                <a:t>St. Loui</a:t>
              </a:r>
              <a:r>
                <a:rPr lang="en-US" sz="6000" dirty="0"/>
                <a:t>s</a:t>
              </a:r>
              <a:endParaRPr sz="6000" dirty="0"/>
            </a:p>
          </p:txBody>
        </p:sp>
        <p:pic>
          <p:nvPicPr>
            <p:cNvPr id="1148" name="image21.jpg" descr="image21.jpg"/>
            <p:cNvPicPr>
              <a:picLocks noChangeAspect="1"/>
            </p:cNvPicPr>
            <p:nvPr/>
          </p:nvPicPr>
          <p:blipFill>
            <a:blip r:embed="rId5"/>
            <a:stretch>
              <a:fillRect/>
            </a:stretch>
          </p:blipFill>
          <p:spPr>
            <a:xfrm>
              <a:off x="0" y="0"/>
              <a:ext cx="7123749" cy="11174507"/>
            </a:xfrm>
            <a:prstGeom prst="rect">
              <a:avLst/>
            </a:prstGeom>
            <a:ln w="25400" cap="flat">
              <a:solidFill>
                <a:srgbClr val="FFFFFF"/>
              </a:solidFill>
              <a:prstDash val="solid"/>
              <a:miter lim="400000"/>
            </a:ln>
            <a:effectLst/>
          </p:spPr>
        </p:pic>
      </p:grpSp>
      <p:grpSp>
        <p:nvGrpSpPr>
          <p:cNvPr id="1152" name="Group"/>
          <p:cNvGrpSpPr/>
          <p:nvPr/>
        </p:nvGrpSpPr>
        <p:grpSpPr>
          <a:xfrm>
            <a:off x="8440302" y="766481"/>
            <a:ext cx="7345800" cy="12002516"/>
            <a:chOff x="-475098" y="0"/>
            <a:chExt cx="7345800" cy="12002515"/>
          </a:xfrm>
        </p:grpSpPr>
        <p:pic>
          <p:nvPicPr>
            <p:cNvPr id="1150" name="image22.jpg" descr="image22.jpg"/>
            <p:cNvPicPr>
              <a:picLocks/>
            </p:cNvPicPr>
            <p:nvPr/>
          </p:nvPicPr>
          <p:blipFill>
            <a:blip r:embed="rId6"/>
            <a:srcRect l="12964" r="24072"/>
            <a:stretch>
              <a:fillRect/>
            </a:stretch>
          </p:blipFill>
          <p:spPr>
            <a:xfrm>
              <a:off x="914400" y="0"/>
              <a:ext cx="5181600" cy="10972800"/>
            </a:xfrm>
            <a:prstGeom prst="rect">
              <a:avLst/>
            </a:prstGeom>
            <a:ln w="25400" cap="flat">
              <a:solidFill>
                <a:srgbClr val="FFFFFF"/>
              </a:solidFill>
              <a:prstDash val="solid"/>
              <a:miter lim="400000"/>
            </a:ln>
            <a:effectLst/>
          </p:spPr>
        </p:pic>
        <p:sp>
          <p:nvSpPr>
            <p:cNvPr id="1151" name="Chicago FM"/>
            <p:cNvSpPr txBox="1"/>
            <p:nvPr/>
          </p:nvSpPr>
          <p:spPr>
            <a:xfrm>
              <a:off x="-475098" y="11171518"/>
              <a:ext cx="7345800" cy="830997"/>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buClr>
                  <a:srgbClr val="F5F5F5"/>
                </a:buClr>
                <a:defRPr sz="7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sz="5400" dirty="0" err="1"/>
                <a:t>Musée</a:t>
              </a:r>
              <a:r>
                <a:rPr lang="en-US" sz="5400" dirty="0"/>
                <a:t> de  </a:t>
              </a:r>
              <a:r>
                <a:rPr sz="5400" dirty="0"/>
                <a:t>Chicago</a:t>
              </a:r>
            </a:p>
          </p:txBody>
        </p:sp>
      </p:grpSp>
      <p:grpSp>
        <p:nvGrpSpPr>
          <p:cNvPr id="1155" name="Group"/>
          <p:cNvGrpSpPr/>
          <p:nvPr/>
        </p:nvGrpSpPr>
        <p:grpSpPr>
          <a:xfrm>
            <a:off x="7356609" y="3276600"/>
            <a:ext cx="9988282" cy="8460441"/>
            <a:chOff x="0" y="0"/>
            <a:chExt cx="9988280" cy="8460440"/>
          </a:xfrm>
        </p:grpSpPr>
        <p:pic>
          <p:nvPicPr>
            <p:cNvPr id="1153" name="image23.jpg" descr="image23.jpg"/>
            <p:cNvPicPr>
              <a:picLocks noChangeAspect="1"/>
            </p:cNvPicPr>
            <p:nvPr/>
          </p:nvPicPr>
          <p:blipFill>
            <a:blip r:embed="rId7"/>
            <a:stretch>
              <a:fillRect/>
            </a:stretch>
          </p:blipFill>
          <p:spPr>
            <a:xfrm>
              <a:off x="0" y="0"/>
              <a:ext cx="9975581" cy="7472238"/>
            </a:xfrm>
            <a:prstGeom prst="rect">
              <a:avLst/>
            </a:prstGeom>
            <a:ln w="25400" cap="flat">
              <a:solidFill>
                <a:srgbClr val="FFFFFF"/>
              </a:solidFill>
              <a:prstDash val="solid"/>
              <a:miter lim="400000"/>
            </a:ln>
            <a:effectLst/>
          </p:spPr>
        </p:pic>
        <p:sp>
          <p:nvSpPr>
            <p:cNvPr id="1154" name="BBC, 2006"/>
            <p:cNvSpPr txBox="1"/>
            <p:nvPr/>
          </p:nvSpPr>
          <p:spPr>
            <a:xfrm>
              <a:off x="0" y="7012640"/>
              <a:ext cx="9988281" cy="1447801"/>
            </a:xfrm>
            <a:prstGeom prst="rect">
              <a:avLst/>
            </a:prstGeom>
            <a:solidFill>
              <a:srgbClr val="000000"/>
            </a:solidFill>
            <a:ln w="9525" cap="flat">
              <a:solidFill>
                <a:srgbClr val="B8EFC1"/>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defTabSz="914400">
                <a:buClr>
                  <a:srgbClr val="F5F5F5"/>
                </a:buClr>
                <a:defRPr sz="7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BBC, 2006</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52"/>
                                        </p:tgtEl>
                                        <p:attrNameLst>
                                          <p:attrName>style.visibility</p:attrName>
                                        </p:attrNameLst>
                                      </p:cBhvr>
                                      <p:to>
                                        <p:strVal val="visible"/>
                                      </p:to>
                                    </p:set>
                                    <p:anim calcmode="lin" valueType="num">
                                      <p:cBhvr>
                                        <p:cTn id="7" dur="500" fill="hold"/>
                                        <p:tgtEl>
                                          <p:spTgt spid="1152"/>
                                        </p:tgtEl>
                                        <p:attrNameLst>
                                          <p:attrName>ppt_w</p:attrName>
                                        </p:attrNameLst>
                                      </p:cBhvr>
                                      <p:tavLst>
                                        <p:tav tm="0">
                                          <p:val>
                                            <p:fltVal val="0"/>
                                          </p:val>
                                        </p:tav>
                                        <p:tav tm="100000">
                                          <p:val>
                                            <p:strVal val="#ppt_w"/>
                                          </p:val>
                                        </p:tav>
                                      </p:tavLst>
                                    </p:anim>
                                    <p:anim calcmode="lin" valueType="num">
                                      <p:cBhvr>
                                        <p:cTn id="8" dur="500" fill="hold"/>
                                        <p:tgtEl>
                                          <p:spTgt spid="11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155"/>
                                        </p:tgtEl>
                                        <p:attrNameLst>
                                          <p:attrName>style.visibility</p:attrName>
                                        </p:attrNameLst>
                                      </p:cBhvr>
                                      <p:to>
                                        <p:strVal val="visible"/>
                                      </p:to>
                                    </p:set>
                                    <p:anim calcmode="lin" valueType="num">
                                      <p:cBhvr>
                                        <p:cTn id="13" dur="500" fill="hold"/>
                                        <p:tgtEl>
                                          <p:spTgt spid="1155"/>
                                        </p:tgtEl>
                                        <p:attrNameLst>
                                          <p:attrName>ppt_w</p:attrName>
                                        </p:attrNameLst>
                                      </p:cBhvr>
                                      <p:tavLst>
                                        <p:tav tm="0">
                                          <p:val>
                                            <p:fltVal val="0"/>
                                          </p:val>
                                        </p:tav>
                                        <p:tav tm="100000">
                                          <p:val>
                                            <p:strVal val="#ppt_w"/>
                                          </p:val>
                                        </p:tav>
                                      </p:tavLst>
                                    </p:anim>
                                    <p:anim calcmode="lin" valueType="num">
                                      <p:cBhvr>
                                        <p:cTn id="14" dur="500" fill="hold"/>
                                        <p:tgtEl>
                                          <p:spTgt spid="11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1" animBg="1" advAuto="0"/>
      <p:bldP spid="1155"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160" name="Lucy--Science 2013.jpg" descr="Lucy--Science 2013.jpg"/>
          <p:cNvPicPr>
            <a:picLocks noChangeAspect="1"/>
          </p:cNvPicPr>
          <p:nvPr/>
        </p:nvPicPr>
        <p:blipFill>
          <a:blip r:embed="rId4"/>
          <a:stretch>
            <a:fillRect/>
          </a:stretch>
        </p:blipFill>
        <p:spPr>
          <a:xfrm>
            <a:off x="13601700" y="546100"/>
            <a:ext cx="7620000" cy="11290300"/>
          </a:xfrm>
          <a:prstGeom prst="rect">
            <a:avLst/>
          </a:prstGeom>
          <a:ln w="25400">
            <a:solidFill>
              <a:srgbClr val="FFFFFF"/>
            </a:solidFill>
            <a:miter lim="400000"/>
          </a:ln>
        </p:spPr>
      </p:pic>
      <p:pic>
        <p:nvPicPr>
          <p:cNvPr id="1161" name="Lucy Smithsonian 2012.jpg" descr="Lucy Smithsonian 2012.jpg"/>
          <p:cNvPicPr>
            <a:picLocks noChangeAspect="1"/>
          </p:cNvPicPr>
          <p:nvPr/>
        </p:nvPicPr>
        <p:blipFill>
          <a:blip r:embed="rId5"/>
          <a:stretch>
            <a:fillRect/>
          </a:stretch>
        </p:blipFill>
        <p:spPr>
          <a:xfrm>
            <a:off x="2946400" y="546100"/>
            <a:ext cx="8458200" cy="11291287"/>
          </a:xfrm>
          <a:prstGeom prst="rect">
            <a:avLst/>
          </a:prstGeom>
          <a:ln w="25400">
            <a:solidFill>
              <a:srgbClr val="FFFFFF"/>
            </a:solidFill>
            <a:miter lim="400000"/>
          </a:ln>
        </p:spPr>
      </p:pic>
      <p:sp>
        <p:nvSpPr>
          <p:cNvPr id="1162" name="Science, 2013"/>
          <p:cNvSpPr txBox="1"/>
          <p:nvPr/>
        </p:nvSpPr>
        <p:spPr>
          <a:xfrm>
            <a:off x="14140110" y="12026900"/>
            <a:ext cx="654194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p>
            <a:pPr algn="ctr" defTabSz="914400">
              <a:buClr>
                <a:srgbClr val="000000"/>
              </a:buClr>
              <a:defRPr sz="7200">
                <a:solidFill>
                  <a:srgbClr val="FFFFFF"/>
                </a:solidFill>
                <a:uFill>
                  <a:solidFill>
                    <a:srgbClr val="FFFFFF"/>
                  </a:solidFill>
                </a:uFill>
                <a:latin typeface="DejaVu Sans"/>
                <a:ea typeface="DejaVu Sans"/>
                <a:cs typeface="DejaVu Sans"/>
                <a:sym typeface="DejaVu Sans"/>
              </a:defRPr>
            </a:pPr>
            <a:r>
              <a:rPr>
                <a:latin typeface="DejaVu Sans Oblique"/>
                <a:ea typeface="DejaVu Sans Oblique"/>
                <a:cs typeface="DejaVu Sans Oblique"/>
                <a:sym typeface="DejaVu Sans Oblique"/>
              </a:rPr>
              <a:t>Science</a:t>
            </a:r>
            <a:r>
              <a:t>, 2013</a:t>
            </a:r>
          </a:p>
        </p:txBody>
      </p:sp>
      <p:sp>
        <p:nvSpPr>
          <p:cNvPr id="1163" name="Smithsonian, 2012"/>
          <p:cNvSpPr txBox="1"/>
          <p:nvPr/>
        </p:nvSpPr>
        <p:spPr>
          <a:xfrm>
            <a:off x="2834927" y="12026900"/>
            <a:ext cx="8669884"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p>
            <a:pPr algn="ctr" defTabSz="914400">
              <a:buClr>
                <a:srgbClr val="000000"/>
              </a:buClr>
              <a:defRPr sz="7200">
                <a:solidFill>
                  <a:srgbClr val="FFFFFF"/>
                </a:solidFill>
                <a:uFill>
                  <a:solidFill>
                    <a:srgbClr val="FFFFFF"/>
                  </a:solidFill>
                </a:uFill>
                <a:latin typeface="DejaVu Sans"/>
                <a:ea typeface="DejaVu Sans"/>
                <a:cs typeface="DejaVu Sans"/>
                <a:sym typeface="DejaVu Sans"/>
              </a:defRPr>
            </a:pPr>
            <a:r>
              <a:rPr dirty="0">
                <a:latin typeface="DejaVu Sans Oblique"/>
                <a:ea typeface="DejaVu Sans Oblique"/>
                <a:cs typeface="DejaVu Sans Oblique"/>
                <a:sym typeface="DejaVu Sans Oblique"/>
              </a:rPr>
              <a:t>Smithsonian</a:t>
            </a:r>
            <a:r>
              <a:rPr dirty="0"/>
              <a:t>, 2012</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68" name="Richard Leakey (Director, Kenya National Museums), The Making of Mankind (New York: E. P. Dutton, 1981), p. 71."/>
          <p:cNvSpPr txBox="1">
            <a:spLocks noGrp="1"/>
          </p:cNvSpPr>
          <p:nvPr>
            <p:ph type="body" idx="13"/>
          </p:nvPr>
        </p:nvSpPr>
        <p:spPr>
          <a:prstGeom prst="rect">
            <a:avLst/>
          </a:prstGeom>
        </p:spPr>
        <p:txBody>
          <a:bodyPr/>
          <a:lstStyle/>
          <a:p>
            <a:pPr>
              <a:buClr>
                <a:srgbClr val="FFFFFF"/>
              </a:buClr>
            </a:pPr>
            <a:r>
              <a:rPr dirty="0">
                <a:solidFill>
                  <a:srgbClr val="FFFFFF"/>
                </a:solidFill>
                <a:uFill>
                  <a:solidFill>
                    <a:srgbClr val="FFFFFF"/>
                  </a:solidFill>
                </a:uFill>
              </a:rPr>
              <a:t>Richard Leakey (Direct</a:t>
            </a:r>
            <a:r>
              <a:rPr lang="en-US" dirty="0">
                <a:solidFill>
                  <a:srgbClr val="FFFFFF"/>
                </a:solidFill>
                <a:uFill>
                  <a:solidFill>
                    <a:srgbClr val="FFFFFF"/>
                  </a:solidFill>
                </a:uFill>
              </a:rPr>
              <a:t>eu</a:t>
            </a:r>
            <a:r>
              <a:rPr dirty="0">
                <a:solidFill>
                  <a:srgbClr val="FFFFFF"/>
                </a:solidFill>
                <a:uFill>
                  <a:solidFill>
                    <a:srgbClr val="FFFFFF"/>
                  </a:solidFill>
                </a:uFill>
              </a:rPr>
              <a:t>r, Kenya National </a:t>
            </a:r>
            <a:r>
              <a:rPr lang="en-US" dirty="0" err="1">
                <a:solidFill>
                  <a:srgbClr val="FFFFFF"/>
                </a:solidFill>
                <a:uFill>
                  <a:solidFill>
                    <a:srgbClr val="FFFFFF"/>
                  </a:solidFill>
                </a:uFill>
              </a:rPr>
              <a:t>Musées</a:t>
            </a:r>
            <a:r>
              <a:rPr dirty="0">
                <a:solidFill>
                  <a:srgbClr val="FFFFFF"/>
                </a:solidFill>
                <a:uFill>
                  <a:solidFill>
                    <a:srgbClr val="FFFFFF"/>
                  </a:solidFill>
                </a:uFill>
              </a:rPr>
              <a:t>), </a:t>
            </a:r>
            <a:r>
              <a:rPr lang="en-US"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Apparition de </a:t>
            </a:r>
            <a:r>
              <a:rPr lang="en-US"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l’espèce</a:t>
            </a:r>
            <a:r>
              <a:rPr lang="en-US"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a:t>
            </a:r>
            <a:r>
              <a:rPr lang="en-US"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humaine</a:t>
            </a:r>
            <a:r>
              <a:rPr lang="en-US"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a:t>
            </a:r>
            <a:r>
              <a:rPr dirty="0">
                <a:solidFill>
                  <a:srgbClr val="FFFFFF"/>
                </a:solidFill>
                <a:uFill>
                  <a:solidFill>
                    <a:srgbClr val="FFFFFF"/>
                  </a:solidFill>
                </a:uFill>
              </a:rPr>
              <a:t>(New York: E. P. Dutton, 1981), p. 71.</a:t>
            </a:r>
          </a:p>
        </p:txBody>
      </p:sp>
      <p:sp>
        <p:nvSpPr>
          <p:cNvPr id="1169" name="In 1981: “We can now say that the australopithecines definitely walked upright.”"/>
          <p:cNvSpPr txBox="1">
            <a:spLocks noGrp="1"/>
          </p:cNvSpPr>
          <p:nvPr>
            <p:ph type="body" idx="1"/>
          </p:nvPr>
        </p:nvSpPr>
        <p:spPr>
          <a:xfrm>
            <a:off x="1752600" y="939800"/>
            <a:ext cx="20866100" cy="9245600"/>
          </a:xfrm>
          <a:prstGeom prst="rect">
            <a:avLst/>
          </a:prstGeom>
        </p:spPr>
        <p:txBody>
          <a:bodyPr/>
          <a:lstStyle/>
          <a:p>
            <a:pPr>
              <a:buClr>
                <a:srgbClr val="FFFC79"/>
              </a:buClr>
              <a:defRPr>
                <a:solidFill>
                  <a:srgbClr val="F5F5F5"/>
                </a:solidFill>
                <a:uFill>
                  <a:solidFill>
                    <a:srgbClr val="F5F5F5"/>
                  </a:solidFill>
                </a:uFill>
              </a:defRPr>
            </a:pPr>
            <a:r>
              <a:rPr lang="en-US" sz="9600" b="1" dirty="0" err="1">
                <a:solidFill>
                  <a:srgbClr val="FFFB00"/>
                </a:solidFill>
                <a:uFill>
                  <a:solidFill>
                    <a:srgbClr val="EC9E42"/>
                  </a:solidFill>
                </a:uFill>
              </a:rPr>
              <a:t>E</a:t>
            </a:r>
            <a:r>
              <a:rPr sz="9600" b="1" dirty="0" err="1">
                <a:solidFill>
                  <a:srgbClr val="FFFB00"/>
                </a:solidFill>
                <a:uFill>
                  <a:solidFill>
                    <a:srgbClr val="EC9E42"/>
                  </a:solidFill>
                </a:uFill>
              </a:rPr>
              <a:t>n</a:t>
            </a:r>
            <a:r>
              <a:rPr sz="9600" b="1" dirty="0">
                <a:solidFill>
                  <a:srgbClr val="FFFB00"/>
                </a:solidFill>
                <a:uFill>
                  <a:solidFill>
                    <a:srgbClr val="EC9E42"/>
                  </a:solidFill>
                </a:uFill>
              </a:rPr>
              <a:t> 1981:</a:t>
            </a:r>
            <a:r>
              <a:rPr b="1" dirty="0">
                <a:solidFill>
                  <a:srgbClr val="FFFC79"/>
                </a:solidFill>
                <a:uFill>
                  <a:solidFill>
                    <a:srgbClr val="FFFC79"/>
                  </a:solidFill>
                </a:uFill>
              </a:rPr>
              <a:t> </a:t>
            </a:r>
            <a:r>
              <a:rPr lang="fr-FR" dirty="0">
                <a:solidFill>
                  <a:srgbClr val="FFFFFF"/>
                </a:solidFill>
                <a:uFill>
                  <a:solidFill>
                    <a:srgbClr val="FFFFFF"/>
                  </a:solidFill>
                </a:uFill>
              </a:rPr>
              <a:t>« Nous pouvons maintenant dire que les australopithèques ont </a:t>
            </a:r>
            <a:r>
              <a:rPr lang="fr-FR" dirty="0">
                <a:solidFill>
                  <a:srgbClr val="FFFF00"/>
                </a:solidFill>
                <a:uFill>
                  <a:solidFill>
                    <a:srgbClr val="FFFFFF"/>
                  </a:solidFill>
                </a:uFill>
              </a:rPr>
              <a:t>certainement</a:t>
            </a:r>
            <a:r>
              <a:rPr lang="fr-FR" dirty="0">
                <a:solidFill>
                  <a:srgbClr val="FFFFFF"/>
                </a:solidFill>
                <a:uFill>
                  <a:solidFill>
                    <a:srgbClr val="FFFFFF"/>
                  </a:solidFill>
                </a:uFill>
              </a:rPr>
              <a:t> marché debout.»</a:t>
            </a:r>
            <a:endParaRPr dirty="0">
              <a:solidFill>
                <a:srgbClr val="FFFFFF"/>
              </a:solidFill>
              <a:uFill>
                <a:solidFill>
                  <a:srgbClr val="FFFFFF"/>
                </a:solidFill>
              </a:uFill>
            </a:endParaRPr>
          </a:p>
        </p:txBody>
      </p:sp>
      <p:pic>
        <p:nvPicPr>
          <p:cNvPr id="1170" name="image24.jpg" descr="image24.jpg"/>
          <p:cNvPicPr>
            <a:picLocks noChangeAspect="1"/>
          </p:cNvPicPr>
          <p:nvPr/>
        </p:nvPicPr>
        <p:blipFill>
          <a:blip r:embed="rId4"/>
          <a:stretch>
            <a:fillRect/>
          </a:stretch>
        </p:blipFill>
        <p:spPr>
          <a:xfrm>
            <a:off x="18745200" y="4163628"/>
            <a:ext cx="4772025" cy="6018596"/>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69">
                                            <p:bg/>
                                          </p:spTgt>
                                        </p:tgtEl>
                                        <p:attrNameLst>
                                          <p:attrName>style.visibility</p:attrName>
                                        </p:attrNameLst>
                                      </p:cBhvr>
                                      <p:to>
                                        <p:strVal val="visible"/>
                                      </p:to>
                                    </p:set>
                                    <p:anim calcmode="lin" valueType="num">
                                      <p:cBhvr>
                                        <p:cTn id="7" dur="500" fill="hold"/>
                                        <p:tgtEl>
                                          <p:spTgt spid="1169">
                                            <p:bg/>
                                          </p:spTgt>
                                        </p:tgtEl>
                                        <p:attrNameLst>
                                          <p:attrName>ppt_w</p:attrName>
                                        </p:attrNameLst>
                                      </p:cBhvr>
                                      <p:tavLst>
                                        <p:tav tm="0">
                                          <p:val>
                                            <p:fltVal val="0"/>
                                          </p:val>
                                        </p:tav>
                                        <p:tav tm="100000">
                                          <p:val>
                                            <p:strVal val="#ppt_w"/>
                                          </p:val>
                                        </p:tav>
                                      </p:tavLst>
                                    </p:anim>
                                    <p:anim calcmode="lin" valueType="num">
                                      <p:cBhvr>
                                        <p:cTn id="8" dur="500" fill="hold"/>
                                        <p:tgtEl>
                                          <p:spTgt spid="116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69">
                                            <p:txEl>
                                              <p:pRg st="0" end="0"/>
                                            </p:txEl>
                                          </p:spTgt>
                                        </p:tgtEl>
                                        <p:attrNameLst>
                                          <p:attrName>style.visibility</p:attrName>
                                        </p:attrNameLst>
                                      </p:cBhvr>
                                      <p:to>
                                        <p:strVal val="visible"/>
                                      </p:to>
                                    </p:set>
                                    <p:anim calcmode="lin" valueType="num">
                                      <p:cBhvr>
                                        <p:cTn id="11" dur="500" fill="hold"/>
                                        <p:tgtEl>
                                          <p:spTgt spid="11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6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75" name="Anonymous, “Leakey changes his mind about man’s age,” New Scientist, March 1982, p. 695."/>
          <p:cNvSpPr txBox="1">
            <a:spLocks noGrp="1"/>
          </p:cNvSpPr>
          <p:nvPr>
            <p:ph type="body" idx="13"/>
          </p:nvPr>
        </p:nvSpPr>
        <p:spPr>
          <a:xfrm>
            <a:off x="1752600" y="10820400"/>
            <a:ext cx="21564600" cy="1701800"/>
          </a:xfrm>
          <a:prstGeom prst="rect">
            <a:avLst/>
          </a:prstGeom>
        </p:spPr>
        <p:txBody>
          <a:bodyPr/>
          <a:lstStyle/>
          <a:p>
            <a:pPr>
              <a:spcBef>
                <a:spcPts val="2100"/>
              </a:spcBef>
              <a:buClr>
                <a:srgbClr val="FFFFFF"/>
              </a:buClr>
            </a:pPr>
            <a:r>
              <a:rPr dirty="0">
                <a:solidFill>
                  <a:srgbClr val="FFFFFF"/>
                </a:solidFill>
                <a:uFill>
                  <a:solidFill>
                    <a:srgbClr val="FFFFFF"/>
                  </a:solidFill>
                </a:uFill>
              </a:rPr>
              <a:t>Anonym</a:t>
            </a:r>
            <a:r>
              <a:rPr lang="en-US" dirty="0">
                <a:solidFill>
                  <a:srgbClr val="FFFFFF"/>
                </a:solidFill>
                <a:uFill>
                  <a:solidFill>
                    <a:srgbClr val="FFFFFF"/>
                  </a:solidFill>
                </a:uFill>
              </a:rPr>
              <a:t>e</a:t>
            </a:r>
            <a:r>
              <a:rPr dirty="0">
                <a:solidFill>
                  <a:srgbClr val="FFFFFF"/>
                </a:solidFill>
                <a:uFill>
                  <a:solidFill>
                    <a:srgbClr val="FFFFFF"/>
                  </a:solidFill>
                </a:uFill>
              </a:rPr>
              <a:t>, “</a:t>
            </a:r>
            <a:r>
              <a:rPr lang="fr-FR" dirty="0">
                <a:solidFill>
                  <a:srgbClr val="FFFFFF"/>
                </a:solidFill>
                <a:uFill>
                  <a:solidFill>
                    <a:srgbClr val="FFFFFF"/>
                  </a:solidFill>
                </a:uFill>
              </a:rPr>
              <a:t>Leakey change d’avis sur l’âge de l’homme</a:t>
            </a:r>
            <a:r>
              <a:rPr dirty="0">
                <a:solidFill>
                  <a:srgbClr val="FFFFFF"/>
                </a:solidFill>
                <a:uFill>
                  <a:solidFill>
                    <a:srgbClr val="FFFFFF"/>
                  </a:solidFill>
                </a:uFill>
              </a:rPr>
              <a:t>,”</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Scientist</a:t>
            </a:r>
            <a:r>
              <a:rPr dirty="0">
                <a:solidFill>
                  <a:srgbClr val="FFFFFF"/>
                </a:solidFill>
                <a:uFill>
                  <a:solidFill>
                    <a:srgbClr val="FFFFFF"/>
                  </a:solidFill>
                </a:uFill>
              </a:rPr>
              <a:t>, March 1982, p. 695.</a:t>
            </a:r>
          </a:p>
        </p:txBody>
      </p:sp>
      <p:sp>
        <p:nvSpPr>
          <p:cNvPr id="1176" name="“And Leakey points out that paleontologists do not know whether Australopithecus walked upright. ‘Nobody has yet found an associated skeleton with a skull,’ he says.”"/>
          <p:cNvSpPr txBox="1">
            <a:spLocks noGrp="1"/>
          </p:cNvSpPr>
          <p:nvPr>
            <p:ph type="body" idx="1"/>
          </p:nvPr>
        </p:nvSpPr>
        <p:spPr>
          <a:xfrm>
            <a:off x="1765300" y="3631810"/>
            <a:ext cx="20866100" cy="6832601"/>
          </a:xfrm>
          <a:prstGeom prst="rect">
            <a:avLst/>
          </a:prstGeom>
        </p:spPr>
        <p:txBody>
          <a:bodyPr/>
          <a:lstStyle/>
          <a:p>
            <a:pPr>
              <a:lnSpc>
                <a:spcPct val="90000"/>
              </a:lnSpc>
              <a:spcBef>
                <a:spcPts val="4300"/>
              </a:spcBef>
              <a:buClr>
                <a:srgbClr val="FFFFFF"/>
              </a:buClr>
              <a:defRPr>
                <a:solidFill>
                  <a:srgbClr val="F5F5F5"/>
                </a:solidFill>
                <a:uFill>
                  <a:solidFill>
                    <a:srgbClr val="F5F5F5"/>
                  </a:solidFill>
                </a:uFill>
              </a:defRPr>
            </a:pPr>
            <a:r>
              <a:rPr lang="fr-FR" dirty="0">
                <a:solidFill>
                  <a:srgbClr val="FFFFFF"/>
                </a:solidFill>
                <a:uFill>
                  <a:solidFill>
                    <a:srgbClr val="FFFFFF"/>
                  </a:solidFill>
                </a:uFill>
              </a:rPr>
              <a:t>« Et Leakey fait remarquer que les paléontologues </a:t>
            </a:r>
            <a:r>
              <a:rPr lang="fr-FR" b="1" dirty="0">
                <a:solidFill>
                  <a:srgbClr val="FFFF00"/>
                </a:solidFill>
                <a:uFill>
                  <a:solidFill>
                    <a:srgbClr val="FFFFFF"/>
                  </a:solidFill>
                </a:uFill>
              </a:rPr>
              <a:t>ne savent pas</a:t>
            </a:r>
            <a:r>
              <a:rPr lang="fr-FR" dirty="0">
                <a:solidFill>
                  <a:srgbClr val="FFFFFF"/>
                </a:solidFill>
                <a:uFill>
                  <a:solidFill>
                    <a:srgbClr val="FFFFFF"/>
                  </a:solidFill>
                </a:uFill>
              </a:rPr>
              <a:t> si l'Australopithèque a marché debout. "</a:t>
            </a:r>
            <a:r>
              <a:rPr lang="fr-FR" b="1" dirty="0">
                <a:solidFill>
                  <a:srgbClr val="FFFF00"/>
                </a:solidFill>
                <a:uFill>
                  <a:solidFill>
                    <a:srgbClr val="FFFFFF"/>
                  </a:solidFill>
                </a:uFill>
              </a:rPr>
              <a:t>Personne n'a encore trouvé </a:t>
            </a:r>
            <a:r>
              <a:rPr lang="fr-FR" dirty="0">
                <a:solidFill>
                  <a:srgbClr val="FFFFFF"/>
                </a:solidFill>
                <a:uFill>
                  <a:solidFill>
                    <a:srgbClr val="FFFFFF"/>
                  </a:solidFill>
                </a:uFill>
              </a:rPr>
              <a:t>un squelette associé à un crâne", dit-il. »</a:t>
            </a:r>
            <a:endParaRPr dirty="0">
              <a:solidFill>
                <a:srgbClr val="FFFFFF"/>
              </a:solidFill>
              <a:uFill>
                <a:solidFill>
                  <a:srgbClr val="FFFFFF"/>
                </a:solidFill>
              </a:uFill>
            </a:endParaRPr>
          </a:p>
        </p:txBody>
      </p:sp>
      <p:sp>
        <p:nvSpPr>
          <p:cNvPr id="1177" name="But in 1982 . . ."/>
          <p:cNvSpPr txBox="1"/>
          <p:nvPr/>
        </p:nvSpPr>
        <p:spPr>
          <a:xfrm>
            <a:off x="1778000" y="1384105"/>
            <a:ext cx="20840700" cy="155427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914400">
              <a:buClr>
                <a:srgbClr val="FEFCDD"/>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err="1"/>
              <a:t>Mais</a:t>
            </a:r>
            <a:r>
              <a:rPr lang="en-US" dirty="0"/>
              <a:t> </a:t>
            </a:r>
            <a:r>
              <a:rPr lang="en-US" dirty="0" err="1"/>
              <a:t>en</a:t>
            </a:r>
            <a:r>
              <a:rPr dirty="0"/>
              <a:t> 1982 . . .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76">
                                            <p:bg/>
                                          </p:spTgt>
                                        </p:tgtEl>
                                        <p:attrNameLst>
                                          <p:attrName>style.visibility</p:attrName>
                                        </p:attrNameLst>
                                      </p:cBhvr>
                                      <p:to>
                                        <p:strVal val="visible"/>
                                      </p:to>
                                    </p:set>
                                    <p:anim calcmode="lin" valueType="num">
                                      <p:cBhvr>
                                        <p:cTn id="7" dur="500" fill="hold"/>
                                        <p:tgtEl>
                                          <p:spTgt spid="1176">
                                            <p:bg/>
                                          </p:spTgt>
                                        </p:tgtEl>
                                        <p:attrNameLst>
                                          <p:attrName>ppt_w</p:attrName>
                                        </p:attrNameLst>
                                      </p:cBhvr>
                                      <p:tavLst>
                                        <p:tav tm="0">
                                          <p:val>
                                            <p:fltVal val="0"/>
                                          </p:val>
                                        </p:tav>
                                        <p:tav tm="100000">
                                          <p:val>
                                            <p:strVal val="#ppt_w"/>
                                          </p:val>
                                        </p:tav>
                                      </p:tavLst>
                                    </p:anim>
                                    <p:anim calcmode="lin" valueType="num">
                                      <p:cBhvr>
                                        <p:cTn id="8" dur="500" fill="hold"/>
                                        <p:tgtEl>
                                          <p:spTgt spid="11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76">
                                            <p:txEl>
                                              <p:pRg st="0" end="0"/>
                                            </p:txEl>
                                          </p:spTgt>
                                        </p:tgtEl>
                                        <p:attrNameLst>
                                          <p:attrName>style.visibility</p:attrName>
                                        </p:attrNameLst>
                                      </p:cBhvr>
                                      <p:to>
                                        <p:strVal val="visible"/>
                                      </p:to>
                                    </p:set>
                                    <p:anim calcmode="lin" valueType="num">
                                      <p:cBhvr>
                                        <p:cTn id="11" dur="500" fill="hold"/>
                                        <p:tgtEl>
                                          <p:spTgt spid="11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7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1" build="p"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80" name="Anonymous, “Leakey changes his mind about man’s age,” New Scientist, March 1982, p. 695."/>
          <p:cNvSpPr txBox="1">
            <a:spLocks noGrp="1"/>
          </p:cNvSpPr>
          <p:nvPr>
            <p:ph type="body" idx="13"/>
          </p:nvPr>
        </p:nvSpPr>
        <p:spPr>
          <a:xfrm>
            <a:off x="1752600" y="11328400"/>
            <a:ext cx="21386800" cy="1701800"/>
          </a:xfrm>
          <a:prstGeom prst="rect">
            <a:avLst/>
          </a:prstGeom>
        </p:spPr>
        <p:txBody>
          <a:bodyPr/>
          <a:lstStyle/>
          <a:p>
            <a:pPr>
              <a:spcBef>
                <a:spcPts val="2100"/>
              </a:spcBef>
              <a:buClr>
                <a:srgbClr val="FFFFFF"/>
              </a:buClr>
            </a:pPr>
            <a:r>
              <a:rPr lang="fr-FR" dirty="0">
                <a:solidFill>
                  <a:srgbClr val="FFFFFF"/>
                </a:solidFill>
                <a:uFill>
                  <a:solidFill>
                    <a:srgbClr val="FFFFFF"/>
                  </a:solidFill>
                </a:uFill>
              </a:rPr>
              <a:t>Anonyme, “Leakey change d’avis sur l’âge de l’homme,”</a:t>
            </a:r>
            <a:r>
              <a:rPr lang="fr-F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a:t>
            </a:r>
            <a:r>
              <a:rPr lang="fr-F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Scientist</a:t>
            </a:r>
            <a:r>
              <a:rPr lang="fr-FR" dirty="0">
                <a:solidFill>
                  <a:srgbClr val="FFFFFF"/>
                </a:solidFill>
                <a:uFill>
                  <a:solidFill>
                    <a:srgbClr val="FFFFFF"/>
                  </a:solidFill>
                </a:uFill>
              </a:rPr>
              <a:t>, March 1982, p. 695.</a:t>
            </a:r>
          </a:p>
        </p:txBody>
      </p:sp>
      <p:sp>
        <p:nvSpPr>
          <p:cNvPr id="1181" name="“‘I am staggered to believe that as little as a year ago I made the statements that I made.’ So said Richard Leakey, before the elegant audience of a Royal Institution evening discourse last Friday. He had come to reveal that the conventional wisdom, which he had so recently espoused in his BBC television series The Making of Mankind, was ‘probably wrong in a number of crucial areas’.”"/>
          <p:cNvSpPr txBox="1">
            <a:spLocks noGrp="1"/>
          </p:cNvSpPr>
          <p:nvPr>
            <p:ph type="body" idx="1"/>
          </p:nvPr>
        </p:nvSpPr>
        <p:spPr>
          <a:xfrm>
            <a:off x="1765300" y="1498600"/>
            <a:ext cx="20205700" cy="9575800"/>
          </a:xfrm>
          <a:prstGeom prst="rect">
            <a:avLst/>
          </a:prstGeom>
        </p:spPr>
        <p:txBody>
          <a:bodyPr>
            <a:normAutofit fontScale="92500" lnSpcReduction="10000"/>
          </a:bodyPr>
          <a:lstStyle/>
          <a:p>
            <a:pPr defTabSz="905255">
              <a:buClr>
                <a:srgbClr val="FFFFFF"/>
              </a:buClr>
              <a:defRPr sz="7128">
                <a:solidFill>
                  <a:srgbClr val="F5F5F5"/>
                </a:solidFill>
                <a:effectLst>
                  <a:outerShdw blurRad="37719" dist="37719" dir="2700000" rotWithShape="0">
                    <a:srgbClr val="000000">
                      <a:alpha val="43137"/>
                    </a:srgbClr>
                  </a:outerShdw>
                </a:effectLst>
                <a:uFill>
                  <a:solidFill>
                    <a:srgbClr val="F5F5F5"/>
                  </a:solidFill>
                </a:uFill>
              </a:defRPr>
            </a:pPr>
            <a:r>
              <a:rPr lang="fr-FR" dirty="0">
                <a:solidFill>
                  <a:srgbClr val="FFFFFF"/>
                </a:solidFill>
                <a:uFill>
                  <a:solidFill>
                    <a:srgbClr val="FFFFFF"/>
                  </a:solidFill>
                </a:uFill>
              </a:rPr>
              <a:t>«Je suis stupéfait de savoir qu’il y a moins d’un an, j’avais fait de telles déclarations.», a déclaré Richard Leakey devant l’élégant auditoire du discours du soir de l’ </a:t>
            </a:r>
            <a:r>
              <a:rPr lang="fr-FR" b="1" dirty="0">
                <a:solidFill>
                  <a:srgbClr val="FFFF00"/>
                </a:solidFill>
                <a:uFill>
                  <a:solidFill>
                    <a:srgbClr val="FFFFFF"/>
                  </a:solidFill>
                </a:uFill>
              </a:rPr>
              <a:t>Institution Royale..</a:t>
            </a:r>
            <a:r>
              <a:rPr lang="fr-FR" dirty="0">
                <a:solidFill>
                  <a:srgbClr val="FFFFFF"/>
                </a:solidFill>
                <a:uFill>
                  <a:solidFill>
                    <a:srgbClr val="FFFFFF"/>
                  </a:solidFill>
                </a:uFill>
              </a:rPr>
              <a:t>. Il en est arrivé à admettre que la sagesse conventionnelle, qu’il avait récemment adoptée dans sa série télévisée de la </a:t>
            </a:r>
            <a:r>
              <a:rPr lang="fr-FR" b="1" dirty="0">
                <a:solidFill>
                  <a:srgbClr val="FFFF00"/>
                </a:solidFill>
                <a:uFill>
                  <a:solidFill>
                    <a:srgbClr val="FFFFFF"/>
                  </a:solidFill>
                </a:uFill>
              </a:rPr>
              <a:t>BBC</a:t>
            </a:r>
            <a:r>
              <a:rPr lang="fr-FR" dirty="0">
                <a:solidFill>
                  <a:srgbClr val="FFFFFF"/>
                </a:solidFill>
                <a:uFill>
                  <a:solidFill>
                    <a:srgbClr val="FFFFFF"/>
                  </a:solidFill>
                </a:uFill>
              </a:rPr>
              <a:t>, The </a:t>
            </a:r>
            <a:r>
              <a:rPr lang="fr-FR" dirty="0" err="1">
                <a:solidFill>
                  <a:srgbClr val="FFFFFF"/>
                </a:solidFill>
                <a:uFill>
                  <a:solidFill>
                    <a:srgbClr val="FFFFFF"/>
                  </a:solidFill>
                </a:uFill>
              </a:rPr>
              <a:t>Making</a:t>
            </a:r>
            <a:r>
              <a:rPr lang="fr-FR" dirty="0">
                <a:solidFill>
                  <a:srgbClr val="FFFFFF"/>
                </a:solidFill>
                <a:uFill>
                  <a:solidFill>
                    <a:srgbClr val="FFFFFF"/>
                  </a:solidFill>
                </a:uFill>
              </a:rPr>
              <a:t> of </a:t>
            </a:r>
            <a:r>
              <a:rPr lang="fr-FR" dirty="0" err="1">
                <a:solidFill>
                  <a:srgbClr val="FFFFFF"/>
                </a:solidFill>
                <a:uFill>
                  <a:solidFill>
                    <a:srgbClr val="FFFFFF"/>
                  </a:solidFill>
                </a:uFill>
              </a:rPr>
              <a:t>Mankind</a:t>
            </a:r>
            <a:r>
              <a:rPr lang="fr-FR" dirty="0">
                <a:solidFill>
                  <a:srgbClr val="FFFFFF"/>
                </a:solidFill>
                <a:uFill>
                  <a:solidFill>
                    <a:srgbClr val="FFFFFF"/>
                  </a:solidFill>
                </a:uFill>
              </a:rPr>
              <a:t>, était «</a:t>
            </a:r>
            <a:r>
              <a:rPr lang="fr-FR" b="1" dirty="0">
                <a:solidFill>
                  <a:srgbClr val="FFFF00"/>
                </a:solidFill>
                <a:uFill>
                  <a:solidFill>
                    <a:srgbClr val="FFFFFF"/>
                  </a:solidFill>
                </a:uFill>
              </a:rPr>
              <a:t>probablement erronée dans un certain nombre de domaines cruciaux</a:t>
            </a:r>
            <a:r>
              <a:rPr lang="fr-FR" dirty="0">
                <a:solidFill>
                  <a:srgbClr val="FFFFFF"/>
                </a:solidFill>
                <a:uFill>
                  <a:solidFill>
                    <a:srgbClr val="FFFFFF"/>
                  </a:solidFill>
                </a:uFill>
              </a:rPr>
              <a:t>». </a:t>
            </a:r>
            <a:endParaRPr dirty="0">
              <a:solidFill>
                <a:srgbClr val="FFFFFF"/>
              </a:solidFill>
              <a:uFill>
                <a:solidFill>
                  <a:srgbClr val="FFFFFF"/>
                </a:solidFill>
              </a:u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 name="Hardgrunge.jpg" descr="Hardgrunge.jpg"/>
          <p:cNvPicPr>
            <a:picLocks noChangeAspect="1"/>
          </p:cNvPicPr>
          <p:nvPr/>
        </p:nvPicPr>
        <p:blipFill>
          <a:blip r:embed="rId2"/>
          <a:stretch>
            <a:fillRect/>
          </a:stretch>
        </p:blipFill>
        <p:spPr>
          <a:xfrm>
            <a:off x="0" y="-1038312"/>
            <a:ext cx="24384000" cy="13716000"/>
          </a:xfrm>
          <a:prstGeom prst="rect">
            <a:avLst/>
          </a:prstGeom>
          <a:ln w="12700">
            <a:miter lim="400000"/>
          </a:ln>
        </p:spPr>
      </p:pic>
      <p:sp>
        <p:nvSpPr>
          <p:cNvPr id="1186" name="Anonymous, “Leakey changes his mind about man’s age,” New Scientist, March 1982, p. 695."/>
          <p:cNvSpPr txBox="1">
            <a:spLocks noGrp="1"/>
          </p:cNvSpPr>
          <p:nvPr>
            <p:ph type="body" idx="13"/>
          </p:nvPr>
        </p:nvSpPr>
        <p:spPr>
          <a:xfrm>
            <a:off x="1752600" y="11462951"/>
            <a:ext cx="21463000" cy="1701800"/>
          </a:xfrm>
          <a:prstGeom prst="rect">
            <a:avLst/>
          </a:prstGeom>
        </p:spPr>
        <p:txBody>
          <a:bodyPr/>
          <a:lstStyle/>
          <a:p>
            <a:pPr>
              <a:spcBef>
                <a:spcPts val="2100"/>
              </a:spcBef>
              <a:buClr>
                <a:srgbClr val="FFFFFF"/>
              </a:buClr>
            </a:pPr>
            <a:r>
              <a:rPr lang="fr-FR" dirty="0">
                <a:solidFill>
                  <a:srgbClr val="FFFFFF"/>
                </a:solidFill>
                <a:uFill>
                  <a:solidFill>
                    <a:srgbClr val="FFFFFF"/>
                  </a:solidFill>
                </a:uFill>
              </a:rPr>
              <a:t>Anonyme, “Leakey change d’avis sur l’âge de l’homme,”</a:t>
            </a:r>
            <a:r>
              <a:rPr lang="fr-F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a:t>
            </a:r>
            <a:r>
              <a:rPr lang="fr-F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Scientist</a:t>
            </a:r>
            <a:r>
              <a:rPr lang="fr-FR" dirty="0">
                <a:solidFill>
                  <a:srgbClr val="FFFFFF"/>
                </a:solidFill>
                <a:uFill>
                  <a:solidFill>
                    <a:srgbClr val="FFFFFF"/>
                  </a:solidFill>
                </a:uFill>
              </a:rPr>
              <a:t>, March 1982, p. 695.</a:t>
            </a:r>
          </a:p>
        </p:txBody>
      </p:sp>
      <p:sp>
        <p:nvSpPr>
          <p:cNvPr id="1187" name="“In particular, he now sees man’s oldest ancestor as being considerably younger than the 15–20 million years he plumped for on television. Leakey says that the basis on which palaeontologists classify fossil apes and humans is misleading, and he would like to see an entirely fresh episode of classifying.”"/>
          <p:cNvSpPr txBox="1">
            <a:spLocks noGrp="1"/>
          </p:cNvSpPr>
          <p:nvPr>
            <p:ph type="body" idx="1"/>
          </p:nvPr>
        </p:nvSpPr>
        <p:spPr>
          <a:xfrm>
            <a:off x="1873250" y="129403"/>
            <a:ext cx="21626556" cy="10398554"/>
          </a:xfrm>
          <a:prstGeom prst="rect">
            <a:avLst/>
          </a:prstGeom>
        </p:spPr>
        <p:txBody>
          <a:bodyPr/>
          <a:lstStyle/>
          <a:p>
            <a:pPr>
              <a:buClr>
                <a:srgbClr val="FFFFFF"/>
              </a:buClr>
              <a:defRPr>
                <a:solidFill>
                  <a:srgbClr val="F5F5F5"/>
                </a:solidFill>
                <a:uFill>
                  <a:solidFill>
                    <a:srgbClr val="F5F5F5"/>
                  </a:solidFill>
                </a:uFill>
              </a:defRPr>
            </a:pPr>
            <a:r>
              <a:rPr lang="fr-FR" dirty="0">
                <a:solidFill>
                  <a:srgbClr val="FFFFFF"/>
                </a:solidFill>
                <a:uFill>
                  <a:solidFill>
                    <a:srgbClr val="FFFFFF"/>
                  </a:solidFill>
                </a:uFill>
              </a:rPr>
              <a:t>« En particulier, il considère désormais que le plus vieil ancêtre de l’homme </a:t>
            </a:r>
            <a:r>
              <a:rPr lang="fr-FR" b="1" dirty="0">
                <a:solidFill>
                  <a:srgbClr val="FFFF00"/>
                </a:solidFill>
                <a:uFill>
                  <a:solidFill>
                    <a:srgbClr val="FFFFFF"/>
                  </a:solidFill>
                </a:uFill>
              </a:rPr>
              <a:t>est considérablement plus jeune</a:t>
            </a:r>
            <a:r>
              <a:rPr lang="fr-FR" dirty="0">
                <a:solidFill>
                  <a:srgbClr val="FFFFFF"/>
                </a:solidFill>
                <a:uFill>
                  <a:solidFill>
                    <a:srgbClr val="FFFFFF"/>
                  </a:solidFill>
                </a:uFill>
              </a:rPr>
              <a:t> </a:t>
            </a:r>
            <a:r>
              <a:rPr lang="fr-FR" b="1" dirty="0">
                <a:solidFill>
                  <a:srgbClr val="FFFF00"/>
                </a:solidFill>
                <a:uFill>
                  <a:solidFill>
                    <a:srgbClr val="FFFFFF"/>
                  </a:solidFill>
                </a:uFill>
              </a:rPr>
              <a:t>que les 15 à 20 millions d’années</a:t>
            </a:r>
            <a:r>
              <a:rPr lang="fr-FR" dirty="0">
                <a:solidFill>
                  <a:srgbClr val="FFFFFF"/>
                </a:solidFill>
                <a:uFill>
                  <a:solidFill>
                    <a:srgbClr val="FFFFFF"/>
                  </a:solidFill>
                </a:uFill>
              </a:rPr>
              <a:t> pour lesquels il s’était décidé à la télé. Leakey affirme que la base sur laquelle les paléontologues classifient les fossiles de singes et les humains est </a:t>
            </a:r>
            <a:r>
              <a:rPr lang="fr-FR" b="1" dirty="0">
                <a:solidFill>
                  <a:srgbClr val="FFFF00"/>
                </a:solidFill>
                <a:uFill>
                  <a:solidFill>
                    <a:srgbClr val="FFFFFF"/>
                  </a:solidFill>
                </a:uFill>
              </a:rPr>
              <a:t>trompeuse</a:t>
            </a:r>
            <a:r>
              <a:rPr lang="fr-FR" dirty="0">
                <a:solidFill>
                  <a:srgbClr val="FFFFFF"/>
                </a:solidFill>
                <a:uFill>
                  <a:solidFill>
                    <a:srgbClr val="FFFFFF"/>
                  </a:solidFill>
                </a:uFill>
              </a:rPr>
              <a:t>, et il aimerait voir un épisode de classification entièrement nouveau. »</a:t>
            </a:r>
            <a:endParaRPr dirty="0">
              <a:solidFill>
                <a:srgbClr val="FFFFFF"/>
              </a:solidFill>
              <a:uFill>
                <a:solidFill>
                  <a:srgbClr val="FFFFFF"/>
                </a:solidFill>
              </a:uFill>
            </a:endParaRPr>
          </a:p>
        </p:txBody>
      </p:sp>
      <p:sp>
        <p:nvSpPr>
          <p:cNvPr id="1188" name="1982"/>
          <p:cNvSpPr txBox="1"/>
          <p:nvPr/>
        </p:nvSpPr>
        <p:spPr>
          <a:xfrm>
            <a:off x="19740606" y="9964350"/>
            <a:ext cx="3759200" cy="14986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914400">
              <a:buClr>
                <a:srgbClr val="FEFCDD"/>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dirty="0"/>
              <a:t>1982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88"/>
                                        </p:tgtEl>
                                        <p:attrNameLst>
                                          <p:attrName>style.visibility</p:attrName>
                                        </p:attrNameLst>
                                      </p:cBhvr>
                                      <p:to>
                                        <p:strVal val="visible"/>
                                      </p:to>
                                    </p:set>
                                    <p:anim calcmode="lin" valueType="num">
                                      <p:cBhvr>
                                        <p:cTn id="7" dur="500" fill="hold"/>
                                        <p:tgtEl>
                                          <p:spTgt spid="1188"/>
                                        </p:tgtEl>
                                        <p:attrNameLst>
                                          <p:attrName>ppt_w</p:attrName>
                                        </p:attrNameLst>
                                      </p:cBhvr>
                                      <p:tavLst>
                                        <p:tav tm="0">
                                          <p:val>
                                            <p:fltVal val="0"/>
                                          </p:val>
                                        </p:tav>
                                        <p:tav tm="100000">
                                          <p:val>
                                            <p:strVal val="#ppt_w"/>
                                          </p:val>
                                        </p:tav>
                                      </p:tavLst>
                                    </p:anim>
                                    <p:anim calcmode="lin" valueType="num">
                                      <p:cBhvr>
                                        <p:cTn id="8" dur="500" fill="hold"/>
                                        <p:tgtEl>
                                          <p:spTgt spid="11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 name="Hardgrunge.jpg" descr="Hardgrunge.jpg"/>
          <p:cNvPicPr>
            <a:picLocks noChangeAspect="1"/>
          </p:cNvPicPr>
          <p:nvPr/>
        </p:nvPicPr>
        <p:blipFill>
          <a:blip r:embed="rId5"/>
          <a:stretch>
            <a:fillRect/>
          </a:stretch>
        </p:blipFill>
        <p:spPr>
          <a:xfrm>
            <a:off x="0" y="0"/>
            <a:ext cx="24384000" cy="13716000"/>
          </a:xfrm>
          <a:prstGeom prst="rect">
            <a:avLst/>
          </a:prstGeom>
          <a:ln w="12700">
            <a:miter lim="400000"/>
          </a:ln>
        </p:spPr>
      </p:pic>
      <p:sp>
        <p:nvSpPr>
          <p:cNvPr id="1240" name="Dr. Owen Lovejoy &amp; Dr. Donald Johanson"/>
          <p:cNvSpPr txBox="1"/>
          <p:nvPr/>
        </p:nvSpPr>
        <p:spPr>
          <a:xfrm>
            <a:off x="11924582" y="1602827"/>
            <a:ext cx="10523256" cy="2743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spAutoFit/>
          </a:bodyPr>
          <a:lstStyle>
            <a:lvl1pPr algn="ctr" defTabSz="914400">
              <a:spcBef>
                <a:spcPts val="5100"/>
              </a:spcBef>
              <a:buClr>
                <a:srgbClr val="F5F5F5"/>
              </a:buClr>
              <a:buFont typeface="Boycott"/>
              <a:defRPr sz="86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Dr. Owen Lovejoy &amp; Dr. Donald Johanson</a:t>
            </a:r>
          </a:p>
        </p:txBody>
      </p:sp>
      <p:pic>
        <p:nvPicPr>
          <p:cNvPr id="1241" name="Lucy--Lovejoy fixing her bones.mov" descr="Lucy--Lovejoy fixing her bones.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211511" y="1587091"/>
            <a:ext cx="8761799" cy="6571349"/>
          </a:xfrm>
          <a:prstGeom prst="rect">
            <a:avLst/>
          </a:prstGeom>
          <a:ln w="25400">
            <a:solidFill>
              <a:srgbClr val="FFFFFF"/>
            </a:solidFill>
            <a:miter lim="400000"/>
          </a:ln>
        </p:spPr>
      </p:pic>
      <p:sp>
        <p:nvSpPr>
          <p:cNvPr id="1242" name="This has caused the two bones in fact to fit together so well that they are in an anatomically impossible position."/>
          <p:cNvSpPr txBox="1"/>
          <p:nvPr/>
        </p:nvSpPr>
        <p:spPr>
          <a:xfrm>
            <a:off x="2088159" y="8534735"/>
            <a:ext cx="2020768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fr-FR" dirty="0">
                <a:solidFill>
                  <a:schemeClr val="bg1"/>
                </a:solidFill>
              </a:rPr>
              <a:t>Cela a fait que les deux os s'emboîtent si bien qu'ils forment une position anatomiquement impossible</a:t>
            </a:r>
            <a:r>
              <a:rPr dirty="0">
                <a:solidFill>
                  <a:schemeClr val="bg1"/>
                </a:solidFill>
                <a:uFill>
                  <a:solidFill>
                    <a:srgbClr val="F5F5F5"/>
                  </a:solidFill>
                </a:uFill>
              </a:rPr>
              <a:t>.</a:t>
            </a:r>
          </a:p>
        </p:txBody>
      </p:sp>
      <p:sp>
        <p:nvSpPr>
          <p:cNvPr id="1243" name="Lovejoy decided he could restore the pelvis to its natural shape. He didn’t want to tamper with the original, so he made a copy in plaster."/>
          <p:cNvSpPr txBox="1"/>
          <p:nvPr/>
        </p:nvSpPr>
        <p:spPr>
          <a:xfrm>
            <a:off x="2121209" y="8567819"/>
            <a:ext cx="2020768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uFill>
                  <a:solidFill>
                    <a:srgbClr val="000000"/>
                  </a:solidFill>
                </a:uFill>
                <a:latin typeface="DejaVu Sans Condensed"/>
                <a:ea typeface="DejaVu Sans Condensed"/>
                <a:cs typeface="DejaVu Sans Condensed"/>
                <a:sym typeface="DejaVu Sans Condensed"/>
              </a:defRPr>
            </a:pPr>
            <a:r>
              <a:rPr dirty="0">
                <a:solidFill>
                  <a:schemeClr val="bg1"/>
                </a:solidFill>
                <a:uFill>
                  <a:solidFill>
                    <a:srgbClr val="F5F5F5"/>
                  </a:solidFill>
                </a:uFill>
              </a:rPr>
              <a:t>Lovejoy </a:t>
            </a:r>
            <a:r>
              <a:rPr lang="fr-FR" dirty="0">
                <a:solidFill>
                  <a:schemeClr val="bg1"/>
                </a:solidFill>
              </a:rPr>
              <a:t>a décidé de restaurer le bassin dans son état naturel. Il ne voulait pas altérer l’original, il en a donc fait une copie en plâtre</a:t>
            </a:r>
            <a:r>
              <a:rPr dirty="0">
                <a:solidFill>
                  <a:schemeClr val="bg1"/>
                </a:solidFill>
                <a:uFill>
                  <a:solidFill>
                    <a:srgbClr val="F5F5F5"/>
                  </a:solidFill>
                </a:uFill>
              </a:rPr>
              <a:t>.</a:t>
            </a:r>
          </a:p>
        </p:txBody>
      </p:sp>
      <p:sp>
        <p:nvSpPr>
          <p:cNvPr id="1244" name="He cut the damaged pieces out and put them back together the way they were before Lucy died."/>
          <p:cNvSpPr txBox="1"/>
          <p:nvPr/>
        </p:nvSpPr>
        <p:spPr>
          <a:xfrm>
            <a:off x="2111954" y="8523245"/>
            <a:ext cx="2020768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fr-FR" dirty="0">
                <a:solidFill>
                  <a:schemeClr val="bg1"/>
                </a:solidFill>
              </a:rPr>
              <a:t>Il coupa les morceaux endommagés et les assembla tels qu'ils étaient avant la mort de Lucy</a:t>
            </a:r>
            <a:r>
              <a:rPr dirty="0">
                <a:solidFill>
                  <a:schemeClr val="bg1"/>
                </a:solidFill>
                <a:uFill>
                  <a:solidFill>
                    <a:srgbClr val="F5F5F5"/>
                  </a:solidFill>
                </a:uFill>
              </a:rPr>
              <a:t>. </a:t>
            </a:r>
          </a:p>
        </p:txBody>
      </p:sp>
      <p:sp>
        <p:nvSpPr>
          <p:cNvPr id="1245" name="The perfect fit was an illusion that made Lucy’s hip bone seem to flare out like an chimp’s. But all was not lost."/>
          <p:cNvSpPr txBox="1"/>
          <p:nvPr/>
        </p:nvSpPr>
        <p:spPr>
          <a:xfrm>
            <a:off x="2088159" y="8523245"/>
            <a:ext cx="20207682"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fr-FR" dirty="0">
                <a:solidFill>
                  <a:schemeClr val="bg1"/>
                </a:solidFill>
              </a:rPr>
              <a:t>L’ajustement parfait était une illusion qui donnait l’impression que l’os de la hanche de Lucy s'évasait comme celle d'un chimpanzé. Mais tout n'a pas été perdu</a:t>
            </a:r>
            <a:r>
              <a:rPr dirty="0">
                <a:solidFill>
                  <a:schemeClr val="bg1"/>
                </a:solidFill>
                <a:uFill>
                  <a:solidFill>
                    <a:srgbClr val="F5F5F5"/>
                  </a:solidFill>
                </a:uFill>
              </a:rPr>
              <a:t>.</a:t>
            </a:r>
          </a:p>
        </p:txBody>
      </p:sp>
      <p:sp>
        <p:nvSpPr>
          <p:cNvPr id="1246" name="It was a tricky job. But after taking the kink out of the pelvis, it all fit together perfectly—like a 3-dimensional zig-saw puzzle."/>
          <p:cNvSpPr txBox="1"/>
          <p:nvPr/>
        </p:nvSpPr>
        <p:spPr>
          <a:xfrm>
            <a:off x="2064364" y="8556329"/>
            <a:ext cx="20207682"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fr-FR" dirty="0">
                <a:solidFill>
                  <a:schemeClr val="bg1"/>
                </a:solidFill>
              </a:rPr>
              <a:t>C'était un travail difficile. Mais après avoir éliminé le pli du bassin, tout s’emboîte parfaitement, comme un casse-tête en trois dimensions en forme de pièces de puzzle</a:t>
            </a:r>
            <a:r>
              <a:rPr dirty="0">
                <a:solidFill>
                  <a:schemeClr val="bg1"/>
                </a:solidFill>
                <a:uFill>
                  <a:solidFill>
                    <a:srgbClr val="F5F5F5"/>
                  </a:solidFill>
                </a:uFill>
              </a:rPr>
              <a:t>.</a:t>
            </a:r>
          </a:p>
        </p:txBody>
      </p:sp>
      <p:sp>
        <p:nvSpPr>
          <p:cNvPr id="1247" name="As a result, the angle of the hip looks nothing like a chimp’s, but a lot like ours."/>
          <p:cNvSpPr txBox="1"/>
          <p:nvPr/>
        </p:nvSpPr>
        <p:spPr>
          <a:xfrm>
            <a:off x="2078904" y="8568447"/>
            <a:ext cx="2020768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lang="fr-FR" dirty="0">
                <a:solidFill>
                  <a:schemeClr val="bg1"/>
                </a:solidFill>
              </a:rPr>
              <a:t>Le résultat est que, l’angle de la hanche ne ressemble en rien à celui du chimpanzé, mais ressemble beaucoup au nôtre</a:t>
            </a:r>
            <a:r>
              <a:rPr dirty="0">
                <a:solidFill>
                  <a:schemeClr val="bg1"/>
                </a:solidFill>
                <a:uFill>
                  <a:solidFill>
                    <a:srgbClr val="F5F5F5"/>
                  </a:solidFill>
                </a:u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8" fill="hold"/>
                                        <p:tgtEl>
                                          <p:spTgt spid="1241"/>
                                        </p:tgtEl>
                                      </p:cBhvr>
                                    </p:cmd>
                                  </p:childTnLst>
                                </p:cTn>
                              </p:par>
                              <p:par>
                                <p:cTn id="7" presetID="22" presetClass="entr" presetSubtype="1" fill="hold" grpId="2" nodeType="withEffect">
                                  <p:stCondLst>
                                    <p:cond delay="0"/>
                                  </p:stCondLst>
                                  <p:iterate>
                                    <p:tmAbs val="0"/>
                                  </p:iterate>
                                  <p:childTnLst>
                                    <p:set>
                                      <p:cBhvr>
                                        <p:cTn id="8" fill="hold"/>
                                        <p:tgtEl>
                                          <p:spTgt spid="1242"/>
                                        </p:tgtEl>
                                        <p:attrNameLst>
                                          <p:attrName>style.visibility</p:attrName>
                                        </p:attrNameLst>
                                      </p:cBhvr>
                                      <p:to>
                                        <p:strVal val="visible"/>
                                      </p:to>
                                    </p:set>
                                    <p:animEffect transition="in" filter="wipe(up)">
                                      <p:cBhvr>
                                        <p:cTn id="9" dur="500"/>
                                        <p:tgtEl>
                                          <p:spTgt spid="1242"/>
                                        </p:tgtEl>
                                      </p:cBhvr>
                                    </p:animEffect>
                                  </p:childTnLst>
                                </p:cTn>
                              </p:par>
                            </p:childTnLst>
                          </p:cTn>
                        </p:par>
                        <p:par>
                          <p:cTn id="10" fill="hold">
                            <p:stCondLst>
                              <p:cond delay="65398"/>
                            </p:stCondLst>
                            <p:childTnLst>
                              <p:par>
                                <p:cTn id="11" presetID="9" presetClass="exit" fill="hold" grpId="3" nodeType="afterEffect">
                                  <p:stCondLst>
                                    <p:cond delay="9500"/>
                                  </p:stCondLst>
                                  <p:iterate>
                                    <p:tmAbs val="0"/>
                                  </p:iterate>
                                  <p:childTnLst>
                                    <p:animEffect transition="out" filter="dissolve">
                                      <p:cBhvr>
                                        <p:cTn id="12" dur="200" fill="hold"/>
                                        <p:tgtEl>
                                          <p:spTgt spid="1242"/>
                                        </p:tgtEl>
                                      </p:cBhvr>
                                    </p:animEffect>
                                    <p:set>
                                      <p:cBhvr>
                                        <p:cTn id="13" fill="hold">
                                          <p:stCondLst>
                                            <p:cond delay="199"/>
                                          </p:stCondLst>
                                        </p:cTn>
                                        <p:tgtEl>
                                          <p:spTgt spid="1242"/>
                                        </p:tgtEl>
                                        <p:attrNameLst>
                                          <p:attrName>style.visibility</p:attrName>
                                        </p:attrNameLst>
                                      </p:cBhvr>
                                      <p:to>
                                        <p:strVal val="hidden"/>
                                      </p:to>
                                    </p:set>
                                  </p:childTnLst>
                                </p:cTn>
                              </p:par>
                            </p:childTnLst>
                          </p:cTn>
                        </p:par>
                        <p:par>
                          <p:cTn id="14" fill="hold">
                            <p:stCondLst>
                              <p:cond delay="75098"/>
                            </p:stCondLst>
                            <p:childTnLst>
                              <p:par>
                                <p:cTn id="15" presetID="22" presetClass="entr" presetSubtype="1" fill="hold" grpId="4" nodeType="afterEffect">
                                  <p:stCondLst>
                                    <p:cond delay="0"/>
                                  </p:stCondLst>
                                  <p:iterate>
                                    <p:tmAbs val="0"/>
                                  </p:iterate>
                                  <p:childTnLst>
                                    <p:set>
                                      <p:cBhvr>
                                        <p:cTn id="16" fill="hold"/>
                                        <p:tgtEl>
                                          <p:spTgt spid="1245"/>
                                        </p:tgtEl>
                                        <p:attrNameLst>
                                          <p:attrName>style.visibility</p:attrName>
                                        </p:attrNameLst>
                                      </p:cBhvr>
                                      <p:to>
                                        <p:strVal val="visible"/>
                                      </p:to>
                                    </p:set>
                                    <p:animEffect transition="in" filter="wipe(up)">
                                      <p:cBhvr>
                                        <p:cTn id="17" dur="500"/>
                                        <p:tgtEl>
                                          <p:spTgt spid="1245"/>
                                        </p:tgtEl>
                                      </p:cBhvr>
                                    </p:animEffect>
                                  </p:childTnLst>
                                </p:cTn>
                              </p:par>
                            </p:childTnLst>
                          </p:cTn>
                        </p:par>
                        <p:par>
                          <p:cTn id="18" fill="hold">
                            <p:stCondLst>
                              <p:cond delay="75598"/>
                            </p:stCondLst>
                            <p:childTnLst>
                              <p:par>
                                <p:cTn id="19" presetID="9" presetClass="exit" fill="hold" grpId="5" nodeType="afterEffect">
                                  <p:stCondLst>
                                    <p:cond delay="14000"/>
                                  </p:stCondLst>
                                  <p:iterate>
                                    <p:tmAbs val="0"/>
                                  </p:iterate>
                                  <p:childTnLst>
                                    <p:animEffect transition="out" filter="dissolve">
                                      <p:cBhvr>
                                        <p:cTn id="20" dur="200" fill="hold"/>
                                        <p:tgtEl>
                                          <p:spTgt spid="1245"/>
                                        </p:tgtEl>
                                      </p:cBhvr>
                                    </p:animEffect>
                                    <p:set>
                                      <p:cBhvr>
                                        <p:cTn id="21" fill="hold">
                                          <p:stCondLst>
                                            <p:cond delay="199"/>
                                          </p:stCondLst>
                                        </p:cTn>
                                        <p:tgtEl>
                                          <p:spTgt spid="1245"/>
                                        </p:tgtEl>
                                        <p:attrNameLst>
                                          <p:attrName>style.visibility</p:attrName>
                                        </p:attrNameLst>
                                      </p:cBhvr>
                                      <p:to>
                                        <p:strVal val="hidden"/>
                                      </p:to>
                                    </p:set>
                                  </p:childTnLst>
                                </p:cTn>
                              </p:par>
                            </p:childTnLst>
                          </p:cTn>
                        </p:par>
                        <p:par>
                          <p:cTn id="22" fill="hold">
                            <p:stCondLst>
                              <p:cond delay="89798"/>
                            </p:stCondLst>
                            <p:childTnLst>
                              <p:par>
                                <p:cTn id="23" presetID="22" presetClass="entr" presetSubtype="1" fill="hold" grpId="6" nodeType="afterEffect">
                                  <p:stCondLst>
                                    <p:cond delay="0"/>
                                  </p:stCondLst>
                                  <p:iterate>
                                    <p:tmAbs val="0"/>
                                  </p:iterate>
                                  <p:childTnLst>
                                    <p:set>
                                      <p:cBhvr>
                                        <p:cTn id="24" fill="hold"/>
                                        <p:tgtEl>
                                          <p:spTgt spid="1243"/>
                                        </p:tgtEl>
                                        <p:attrNameLst>
                                          <p:attrName>style.visibility</p:attrName>
                                        </p:attrNameLst>
                                      </p:cBhvr>
                                      <p:to>
                                        <p:strVal val="visible"/>
                                      </p:to>
                                    </p:set>
                                    <p:animEffect transition="in" filter="wipe(up)">
                                      <p:cBhvr>
                                        <p:cTn id="25" dur="500"/>
                                        <p:tgtEl>
                                          <p:spTgt spid="1243"/>
                                        </p:tgtEl>
                                      </p:cBhvr>
                                    </p:animEffect>
                                  </p:childTnLst>
                                </p:cTn>
                              </p:par>
                            </p:childTnLst>
                          </p:cTn>
                        </p:par>
                        <p:par>
                          <p:cTn id="26" fill="hold">
                            <p:stCondLst>
                              <p:cond delay="90298"/>
                            </p:stCondLst>
                            <p:childTnLst>
                              <p:par>
                                <p:cTn id="27" presetID="9" presetClass="exit" fill="hold" grpId="7" nodeType="afterEffect">
                                  <p:stCondLst>
                                    <p:cond delay="14000"/>
                                  </p:stCondLst>
                                  <p:iterate>
                                    <p:tmAbs val="0"/>
                                  </p:iterate>
                                  <p:childTnLst>
                                    <p:animEffect transition="out" filter="dissolve">
                                      <p:cBhvr>
                                        <p:cTn id="28" dur="200" fill="hold"/>
                                        <p:tgtEl>
                                          <p:spTgt spid="1243"/>
                                        </p:tgtEl>
                                      </p:cBhvr>
                                    </p:animEffect>
                                    <p:set>
                                      <p:cBhvr>
                                        <p:cTn id="29" fill="hold">
                                          <p:stCondLst>
                                            <p:cond delay="199"/>
                                          </p:stCondLst>
                                        </p:cTn>
                                        <p:tgtEl>
                                          <p:spTgt spid="1243"/>
                                        </p:tgtEl>
                                        <p:attrNameLst>
                                          <p:attrName>style.visibility</p:attrName>
                                        </p:attrNameLst>
                                      </p:cBhvr>
                                      <p:to>
                                        <p:strVal val="hidden"/>
                                      </p:to>
                                    </p:set>
                                  </p:childTnLst>
                                </p:cTn>
                              </p:par>
                            </p:childTnLst>
                          </p:cTn>
                        </p:par>
                        <p:par>
                          <p:cTn id="30" fill="hold">
                            <p:stCondLst>
                              <p:cond delay="104498"/>
                            </p:stCondLst>
                            <p:childTnLst>
                              <p:par>
                                <p:cTn id="31" presetID="22" presetClass="entr" presetSubtype="1" fill="hold" grpId="8" nodeType="afterEffect">
                                  <p:stCondLst>
                                    <p:cond delay="0"/>
                                  </p:stCondLst>
                                  <p:iterate>
                                    <p:tmAbs val="0"/>
                                  </p:iterate>
                                  <p:childTnLst>
                                    <p:set>
                                      <p:cBhvr>
                                        <p:cTn id="32" fill="hold"/>
                                        <p:tgtEl>
                                          <p:spTgt spid="1244"/>
                                        </p:tgtEl>
                                        <p:attrNameLst>
                                          <p:attrName>style.visibility</p:attrName>
                                        </p:attrNameLst>
                                      </p:cBhvr>
                                      <p:to>
                                        <p:strVal val="visible"/>
                                      </p:to>
                                    </p:set>
                                    <p:animEffect transition="in" filter="wipe(up)">
                                      <p:cBhvr>
                                        <p:cTn id="33" dur="500"/>
                                        <p:tgtEl>
                                          <p:spTgt spid="1244"/>
                                        </p:tgtEl>
                                      </p:cBhvr>
                                    </p:animEffect>
                                  </p:childTnLst>
                                </p:cTn>
                              </p:par>
                            </p:childTnLst>
                          </p:cTn>
                        </p:par>
                        <p:par>
                          <p:cTn id="34" fill="hold">
                            <p:stCondLst>
                              <p:cond delay="104998"/>
                            </p:stCondLst>
                            <p:childTnLst>
                              <p:par>
                                <p:cTn id="35" presetID="9" presetClass="exit" fill="hold" grpId="9" nodeType="afterEffect">
                                  <p:stCondLst>
                                    <p:cond delay="8000"/>
                                  </p:stCondLst>
                                  <p:iterate>
                                    <p:tmAbs val="0"/>
                                  </p:iterate>
                                  <p:childTnLst>
                                    <p:animEffect transition="out" filter="dissolve">
                                      <p:cBhvr>
                                        <p:cTn id="36" dur="200" fill="hold"/>
                                        <p:tgtEl>
                                          <p:spTgt spid="1244"/>
                                        </p:tgtEl>
                                      </p:cBhvr>
                                    </p:animEffect>
                                    <p:set>
                                      <p:cBhvr>
                                        <p:cTn id="37" fill="hold">
                                          <p:stCondLst>
                                            <p:cond delay="199"/>
                                          </p:stCondLst>
                                        </p:cTn>
                                        <p:tgtEl>
                                          <p:spTgt spid="1244"/>
                                        </p:tgtEl>
                                        <p:attrNameLst>
                                          <p:attrName>style.visibility</p:attrName>
                                        </p:attrNameLst>
                                      </p:cBhvr>
                                      <p:to>
                                        <p:strVal val="hidden"/>
                                      </p:to>
                                    </p:set>
                                  </p:childTnLst>
                                </p:cTn>
                              </p:par>
                            </p:childTnLst>
                          </p:cTn>
                        </p:par>
                        <p:par>
                          <p:cTn id="38" fill="hold">
                            <p:stCondLst>
                              <p:cond delay="113198"/>
                            </p:stCondLst>
                            <p:childTnLst>
                              <p:par>
                                <p:cTn id="39" presetID="22" presetClass="entr" presetSubtype="1" fill="hold" grpId="10" nodeType="afterEffect">
                                  <p:stCondLst>
                                    <p:cond delay="0"/>
                                  </p:stCondLst>
                                  <p:iterate>
                                    <p:tmAbs val="0"/>
                                  </p:iterate>
                                  <p:childTnLst>
                                    <p:set>
                                      <p:cBhvr>
                                        <p:cTn id="40" fill="hold"/>
                                        <p:tgtEl>
                                          <p:spTgt spid="1246"/>
                                        </p:tgtEl>
                                        <p:attrNameLst>
                                          <p:attrName>style.visibility</p:attrName>
                                        </p:attrNameLst>
                                      </p:cBhvr>
                                      <p:to>
                                        <p:strVal val="visible"/>
                                      </p:to>
                                    </p:set>
                                    <p:animEffect transition="in" filter="wipe(up)">
                                      <p:cBhvr>
                                        <p:cTn id="41" dur="500"/>
                                        <p:tgtEl>
                                          <p:spTgt spid="1246"/>
                                        </p:tgtEl>
                                      </p:cBhvr>
                                    </p:animEffect>
                                  </p:childTnLst>
                                </p:cTn>
                              </p:par>
                            </p:childTnLst>
                          </p:cTn>
                        </p:par>
                        <p:par>
                          <p:cTn id="42" fill="hold">
                            <p:stCondLst>
                              <p:cond delay="113698"/>
                            </p:stCondLst>
                            <p:childTnLst>
                              <p:par>
                                <p:cTn id="43" presetID="9" presetClass="exit" fill="hold" grpId="11" nodeType="afterEffect">
                                  <p:stCondLst>
                                    <p:cond delay="11000"/>
                                  </p:stCondLst>
                                  <p:iterate>
                                    <p:tmAbs val="0"/>
                                  </p:iterate>
                                  <p:childTnLst>
                                    <p:animEffect transition="out" filter="dissolve">
                                      <p:cBhvr>
                                        <p:cTn id="44" dur="200" fill="hold"/>
                                        <p:tgtEl>
                                          <p:spTgt spid="1246"/>
                                        </p:tgtEl>
                                      </p:cBhvr>
                                    </p:animEffect>
                                    <p:set>
                                      <p:cBhvr>
                                        <p:cTn id="45" fill="hold">
                                          <p:stCondLst>
                                            <p:cond delay="199"/>
                                          </p:stCondLst>
                                        </p:cTn>
                                        <p:tgtEl>
                                          <p:spTgt spid="1246"/>
                                        </p:tgtEl>
                                        <p:attrNameLst>
                                          <p:attrName>style.visibility</p:attrName>
                                        </p:attrNameLst>
                                      </p:cBhvr>
                                      <p:to>
                                        <p:strVal val="hidden"/>
                                      </p:to>
                                    </p:set>
                                  </p:childTnLst>
                                </p:cTn>
                              </p:par>
                            </p:childTnLst>
                          </p:cTn>
                        </p:par>
                        <p:par>
                          <p:cTn id="46" fill="hold">
                            <p:stCondLst>
                              <p:cond delay="124898"/>
                            </p:stCondLst>
                            <p:childTnLst>
                              <p:par>
                                <p:cTn id="47" presetID="22" presetClass="entr" presetSubtype="1" fill="hold" grpId="12" nodeType="afterEffect">
                                  <p:stCondLst>
                                    <p:cond delay="0"/>
                                  </p:stCondLst>
                                  <p:iterate>
                                    <p:tmAbs val="0"/>
                                  </p:iterate>
                                  <p:childTnLst>
                                    <p:set>
                                      <p:cBhvr>
                                        <p:cTn id="48" fill="hold"/>
                                        <p:tgtEl>
                                          <p:spTgt spid="1247"/>
                                        </p:tgtEl>
                                        <p:attrNameLst>
                                          <p:attrName>style.visibility</p:attrName>
                                        </p:attrNameLst>
                                      </p:cBhvr>
                                      <p:to>
                                        <p:strVal val="visible"/>
                                      </p:to>
                                    </p:set>
                                    <p:animEffect transition="in" filter="wipe(up)">
                                      <p:cBhvr>
                                        <p:cTn id="49" dur="5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50" fill="hold" display="0">
                  <p:stCondLst>
                    <p:cond delay="indefinite"/>
                  </p:stCondLst>
                </p:cTn>
                <p:tgtEl>
                  <p:spTgt spid="1241"/>
                </p:tgtEl>
              </p:cMediaNode>
            </p:video>
          </p:childTnLst>
        </p:cTn>
      </p:par>
    </p:tnLst>
    <p:bldLst>
      <p:bldP spid="1242" grpId="2" animBg="1" advAuto="0"/>
      <p:bldP spid="1242" grpId="3" animBg="1" advAuto="0"/>
      <p:bldP spid="1243" grpId="6" animBg="1" advAuto="0"/>
      <p:bldP spid="1243" grpId="7" animBg="1" advAuto="0"/>
      <p:bldP spid="1244" grpId="8" animBg="1" advAuto="0"/>
      <p:bldP spid="1244" grpId="9" animBg="1" advAuto="0"/>
      <p:bldP spid="1245" grpId="4" animBg="1" advAuto="0"/>
      <p:bldP spid="1245" grpId="5" animBg="1" advAuto="0"/>
      <p:bldP spid="1246" grpId="10" animBg="1" advAuto="0"/>
      <p:bldP spid="1246" grpId="11" animBg="1" advAuto="0"/>
      <p:bldP spid="1247" grpId="1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 name="Hardgrunge.jpg" descr="Hardgrunge.jpg"/>
          <p:cNvPicPr>
            <a:picLocks noChangeAspect="1"/>
          </p:cNvPicPr>
          <p:nvPr/>
        </p:nvPicPr>
        <p:blipFill>
          <a:blip r:embed="rId5"/>
          <a:stretch>
            <a:fillRect/>
          </a:stretch>
        </p:blipFill>
        <p:spPr>
          <a:xfrm>
            <a:off x="0" y="0"/>
            <a:ext cx="24384000" cy="13716000"/>
          </a:xfrm>
          <a:prstGeom prst="rect">
            <a:avLst/>
          </a:prstGeom>
          <a:ln w="12700">
            <a:miter lim="400000"/>
          </a:ln>
        </p:spPr>
      </p:pic>
      <p:sp>
        <p:nvSpPr>
          <p:cNvPr id="1240" name="Dr. Owen Lovejoy &amp; Dr. Donald Johanson"/>
          <p:cNvSpPr txBox="1"/>
          <p:nvPr/>
        </p:nvSpPr>
        <p:spPr>
          <a:xfrm>
            <a:off x="11924582" y="1602827"/>
            <a:ext cx="10523256" cy="2743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lvl1pPr algn="ctr" defTabSz="914400">
              <a:spcBef>
                <a:spcPts val="5100"/>
              </a:spcBef>
              <a:buClr>
                <a:srgbClr val="F5F5F5"/>
              </a:buClr>
              <a:buFont typeface="Boycott"/>
              <a:defRPr sz="86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Dr. Owen Lovejoy &amp; Dr. Donald Johanson</a:t>
            </a:r>
          </a:p>
        </p:txBody>
      </p:sp>
      <p:pic>
        <p:nvPicPr>
          <p:cNvPr id="1241" name="Lucy--Lovejoy fixing her bones.mov" descr="Lucy--Lovejoy fixing her bones.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211511" y="1587091"/>
            <a:ext cx="8761799" cy="6571349"/>
          </a:xfrm>
          <a:prstGeom prst="rect">
            <a:avLst/>
          </a:prstGeom>
          <a:ln w="25400">
            <a:solidFill>
              <a:srgbClr val="FFFFFF"/>
            </a:solidFill>
            <a:miter lim="400000"/>
          </a:ln>
        </p:spPr>
      </p:pic>
      <p:sp>
        <p:nvSpPr>
          <p:cNvPr id="1242" name="This has caused the two bones in fact to fit together so well that they are in an anatomically impossible position."/>
          <p:cNvSpPr txBox="1"/>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This has caused the two bones in fact to fit together so well that they are in an anatomically impossible position.</a:t>
            </a:r>
          </a:p>
        </p:txBody>
      </p:sp>
      <p:sp>
        <p:nvSpPr>
          <p:cNvPr id="1243" name="Lovejoy decided he could restore the pelvis to its natural shape. He didn’t want to tamper with the original, so he made a copy in plaster."/>
          <p:cNvSpPr txBox="1"/>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5100"/>
              </a:spcBef>
              <a:buClr>
                <a:srgbClr val="F5F5F5"/>
              </a:buClr>
              <a:buFont typeface="Boycott"/>
              <a:defRPr sz="7200">
                <a:uFill>
                  <a:solidFill>
                    <a:srgbClr val="000000"/>
                  </a:solidFill>
                </a:uFill>
                <a:latin typeface="DejaVu Sans Condensed"/>
                <a:ea typeface="DejaVu Sans Condensed"/>
                <a:cs typeface="DejaVu Sans Condensed"/>
                <a:sym typeface="DejaVu Sans Condensed"/>
              </a:defRPr>
            </a:pPr>
            <a:r>
              <a:rPr>
                <a:solidFill>
                  <a:srgbClr val="F5F5F5"/>
                </a:solidFill>
                <a:uFill>
                  <a:solidFill>
                    <a:srgbClr val="F5F5F5"/>
                  </a:solidFill>
                </a:uFill>
              </a:rPr>
              <a:t>Lovejoy decided he could restore the pelvis to its natural shape.</a:t>
            </a:r>
            <a:r>
              <a:t> </a:t>
            </a:r>
            <a:r>
              <a:rPr>
                <a:solidFill>
                  <a:srgbClr val="F5F5F5"/>
                </a:solidFill>
                <a:uFill>
                  <a:solidFill>
                    <a:srgbClr val="F5F5F5"/>
                  </a:solidFill>
                </a:uFill>
              </a:rPr>
              <a:t>He didn’t want to tamper with the original, so he made a copy in plaster.</a:t>
            </a:r>
          </a:p>
        </p:txBody>
      </p:sp>
      <p:sp>
        <p:nvSpPr>
          <p:cNvPr id="1244" name="He cut the damaged pieces out and put them back together the way they were before Lucy died."/>
          <p:cNvSpPr txBox="1"/>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He cut the damaged pieces out and put them back together the way they were before Lucy died. </a:t>
            </a:r>
          </a:p>
        </p:txBody>
      </p:sp>
      <p:sp>
        <p:nvSpPr>
          <p:cNvPr id="1245" name="The perfect fit was an illusion that made Lucy’s hip bone seem to flare out like an chimp’s. But all was not lost."/>
          <p:cNvSpPr txBox="1"/>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The perfect fit was an illusion that made Lucy’s hip bone seem to flare out like an chimp’s. But all was not lost.</a:t>
            </a:r>
          </a:p>
        </p:txBody>
      </p:sp>
      <p:sp>
        <p:nvSpPr>
          <p:cNvPr id="1246" name="It was a tricky job. But after taking the kink out of the pelvis, it all fit together perfectly—like a 3-dimensional zig-saw puzzle."/>
          <p:cNvSpPr txBox="1"/>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It was a tricky job. But after taking the kink out of the pelvis, it all fit together perfectly—like a 3-dimensional zig-saw puzzle.</a:t>
            </a:r>
          </a:p>
        </p:txBody>
      </p:sp>
      <p:sp>
        <p:nvSpPr>
          <p:cNvPr id="1247" name="As a result, the angle of the hip looks nothing like a chimp’s, but a lot like ours."/>
          <p:cNvSpPr txBox="1"/>
          <p:nvPr/>
        </p:nvSpPr>
        <p:spPr>
          <a:xfrm>
            <a:off x="2088159" y="8606335"/>
            <a:ext cx="20207682"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5100"/>
              </a:spcBef>
              <a:buClr>
                <a:srgbClr val="F5F5F5"/>
              </a:buClr>
              <a:buFont typeface="Boycott"/>
              <a:defRPr sz="72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As a result, the angle of the hip looks nothing like a chimp’s, but a lot like ours.</a:t>
            </a:r>
          </a:p>
        </p:txBody>
      </p:sp>
    </p:spTree>
    <p:extLst>
      <p:ext uri="{BB962C8B-B14F-4D97-AF65-F5344CB8AC3E}">
        <p14:creationId xmlns:p14="http://schemas.microsoft.com/office/powerpoint/2010/main" val="4327075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8674" fill="hold"/>
                                        <p:tgtEl>
                                          <p:spTgt spid="1241"/>
                                        </p:tgtEl>
                                      </p:cBhvr>
                                    </p:cmd>
                                  </p:childTnLst>
                                </p:cTn>
                              </p:par>
                              <p:par>
                                <p:cTn id="7" presetID="22" presetClass="entr" presetSubtype="1" fill="hold" grpId="0" nodeType="withEffect">
                                  <p:stCondLst>
                                    <p:cond delay="0"/>
                                  </p:stCondLst>
                                  <p:iterate>
                                    <p:tmAbs val="0"/>
                                  </p:iterate>
                                  <p:childTnLst>
                                    <p:set>
                                      <p:cBhvr>
                                        <p:cTn id="8" fill="hold"/>
                                        <p:tgtEl>
                                          <p:spTgt spid="1242"/>
                                        </p:tgtEl>
                                        <p:attrNameLst>
                                          <p:attrName>style.visibility</p:attrName>
                                        </p:attrNameLst>
                                      </p:cBhvr>
                                      <p:to>
                                        <p:strVal val="visible"/>
                                      </p:to>
                                    </p:set>
                                    <p:animEffect transition="in" filter="wipe(up)">
                                      <p:cBhvr>
                                        <p:cTn id="9" dur="500"/>
                                        <p:tgtEl>
                                          <p:spTgt spid="1242"/>
                                        </p:tgtEl>
                                      </p:cBhvr>
                                    </p:animEffect>
                                  </p:childTnLst>
                                </p:cTn>
                              </p:par>
                            </p:childTnLst>
                          </p:cTn>
                        </p:par>
                        <p:par>
                          <p:cTn id="10" fill="hold">
                            <p:stCondLst>
                              <p:cond delay="500"/>
                            </p:stCondLst>
                            <p:childTnLst>
                              <p:par>
                                <p:cTn id="11" presetID="9" presetClass="exit" fill="hold" grpId="1" nodeType="afterEffect">
                                  <p:stCondLst>
                                    <p:cond delay="9500"/>
                                  </p:stCondLst>
                                  <p:iterate>
                                    <p:tmAbs val="0"/>
                                  </p:iterate>
                                  <p:childTnLst>
                                    <p:animEffect transition="out" filter="dissolve">
                                      <p:cBhvr>
                                        <p:cTn id="12" dur="200" fill="hold"/>
                                        <p:tgtEl>
                                          <p:spTgt spid="1242"/>
                                        </p:tgtEl>
                                      </p:cBhvr>
                                    </p:animEffect>
                                    <p:set>
                                      <p:cBhvr>
                                        <p:cTn id="13" fill="hold">
                                          <p:stCondLst>
                                            <p:cond delay="199"/>
                                          </p:stCondLst>
                                        </p:cTn>
                                        <p:tgtEl>
                                          <p:spTgt spid="1242"/>
                                        </p:tgtEl>
                                        <p:attrNameLst>
                                          <p:attrName>style.visibility</p:attrName>
                                        </p:attrNameLst>
                                      </p:cBhvr>
                                      <p:to>
                                        <p:strVal val="hidden"/>
                                      </p:to>
                                    </p:set>
                                  </p:childTnLst>
                                </p:cTn>
                              </p:par>
                            </p:childTnLst>
                          </p:cTn>
                        </p:par>
                        <p:par>
                          <p:cTn id="14" fill="hold">
                            <p:stCondLst>
                              <p:cond delay="10200"/>
                            </p:stCondLst>
                            <p:childTnLst>
                              <p:par>
                                <p:cTn id="15" presetID="22" presetClass="entr" presetSubtype="1" fill="hold" grpId="0" nodeType="afterEffect">
                                  <p:stCondLst>
                                    <p:cond delay="0"/>
                                  </p:stCondLst>
                                  <p:iterate>
                                    <p:tmAbs val="0"/>
                                  </p:iterate>
                                  <p:childTnLst>
                                    <p:set>
                                      <p:cBhvr>
                                        <p:cTn id="16" fill="hold"/>
                                        <p:tgtEl>
                                          <p:spTgt spid="1245"/>
                                        </p:tgtEl>
                                        <p:attrNameLst>
                                          <p:attrName>style.visibility</p:attrName>
                                        </p:attrNameLst>
                                      </p:cBhvr>
                                      <p:to>
                                        <p:strVal val="visible"/>
                                      </p:to>
                                    </p:set>
                                    <p:animEffect transition="in" filter="wipe(up)">
                                      <p:cBhvr>
                                        <p:cTn id="17" dur="500"/>
                                        <p:tgtEl>
                                          <p:spTgt spid="1245"/>
                                        </p:tgtEl>
                                      </p:cBhvr>
                                    </p:animEffect>
                                  </p:childTnLst>
                                </p:cTn>
                              </p:par>
                            </p:childTnLst>
                          </p:cTn>
                        </p:par>
                        <p:par>
                          <p:cTn id="18" fill="hold">
                            <p:stCondLst>
                              <p:cond delay="10700"/>
                            </p:stCondLst>
                            <p:childTnLst>
                              <p:par>
                                <p:cTn id="19" presetID="9" presetClass="exit" fill="hold" grpId="1" nodeType="afterEffect">
                                  <p:stCondLst>
                                    <p:cond delay="14000"/>
                                  </p:stCondLst>
                                  <p:iterate>
                                    <p:tmAbs val="0"/>
                                  </p:iterate>
                                  <p:childTnLst>
                                    <p:animEffect transition="out" filter="dissolve">
                                      <p:cBhvr>
                                        <p:cTn id="20" dur="200" fill="hold"/>
                                        <p:tgtEl>
                                          <p:spTgt spid="1245"/>
                                        </p:tgtEl>
                                      </p:cBhvr>
                                    </p:animEffect>
                                    <p:set>
                                      <p:cBhvr>
                                        <p:cTn id="21" fill="hold">
                                          <p:stCondLst>
                                            <p:cond delay="199"/>
                                          </p:stCondLst>
                                        </p:cTn>
                                        <p:tgtEl>
                                          <p:spTgt spid="1245"/>
                                        </p:tgtEl>
                                        <p:attrNameLst>
                                          <p:attrName>style.visibility</p:attrName>
                                        </p:attrNameLst>
                                      </p:cBhvr>
                                      <p:to>
                                        <p:strVal val="hidden"/>
                                      </p:to>
                                    </p:set>
                                  </p:childTnLst>
                                </p:cTn>
                              </p:par>
                            </p:childTnLst>
                          </p:cTn>
                        </p:par>
                        <p:par>
                          <p:cTn id="22" fill="hold">
                            <p:stCondLst>
                              <p:cond delay="24900"/>
                            </p:stCondLst>
                            <p:childTnLst>
                              <p:par>
                                <p:cTn id="23" presetID="22" presetClass="entr" presetSubtype="1" fill="hold" grpId="0" nodeType="afterEffect">
                                  <p:stCondLst>
                                    <p:cond delay="0"/>
                                  </p:stCondLst>
                                  <p:iterate>
                                    <p:tmAbs val="0"/>
                                  </p:iterate>
                                  <p:childTnLst>
                                    <p:set>
                                      <p:cBhvr>
                                        <p:cTn id="24" fill="hold"/>
                                        <p:tgtEl>
                                          <p:spTgt spid="1243"/>
                                        </p:tgtEl>
                                        <p:attrNameLst>
                                          <p:attrName>style.visibility</p:attrName>
                                        </p:attrNameLst>
                                      </p:cBhvr>
                                      <p:to>
                                        <p:strVal val="visible"/>
                                      </p:to>
                                    </p:set>
                                    <p:animEffect transition="in" filter="wipe(up)">
                                      <p:cBhvr>
                                        <p:cTn id="25" dur="500"/>
                                        <p:tgtEl>
                                          <p:spTgt spid="1243"/>
                                        </p:tgtEl>
                                      </p:cBhvr>
                                    </p:animEffect>
                                  </p:childTnLst>
                                </p:cTn>
                              </p:par>
                            </p:childTnLst>
                          </p:cTn>
                        </p:par>
                        <p:par>
                          <p:cTn id="26" fill="hold">
                            <p:stCondLst>
                              <p:cond delay="25400"/>
                            </p:stCondLst>
                            <p:childTnLst>
                              <p:par>
                                <p:cTn id="27" presetID="9" presetClass="exit" fill="hold" grpId="1" nodeType="afterEffect">
                                  <p:stCondLst>
                                    <p:cond delay="14000"/>
                                  </p:stCondLst>
                                  <p:iterate>
                                    <p:tmAbs val="0"/>
                                  </p:iterate>
                                  <p:childTnLst>
                                    <p:animEffect transition="out" filter="dissolve">
                                      <p:cBhvr>
                                        <p:cTn id="28" dur="200" fill="hold"/>
                                        <p:tgtEl>
                                          <p:spTgt spid="1243"/>
                                        </p:tgtEl>
                                      </p:cBhvr>
                                    </p:animEffect>
                                    <p:set>
                                      <p:cBhvr>
                                        <p:cTn id="29" fill="hold">
                                          <p:stCondLst>
                                            <p:cond delay="199"/>
                                          </p:stCondLst>
                                        </p:cTn>
                                        <p:tgtEl>
                                          <p:spTgt spid="1243"/>
                                        </p:tgtEl>
                                        <p:attrNameLst>
                                          <p:attrName>style.visibility</p:attrName>
                                        </p:attrNameLst>
                                      </p:cBhvr>
                                      <p:to>
                                        <p:strVal val="hidden"/>
                                      </p:to>
                                    </p:set>
                                  </p:childTnLst>
                                </p:cTn>
                              </p:par>
                            </p:childTnLst>
                          </p:cTn>
                        </p:par>
                        <p:par>
                          <p:cTn id="30" fill="hold">
                            <p:stCondLst>
                              <p:cond delay="39600"/>
                            </p:stCondLst>
                            <p:childTnLst>
                              <p:par>
                                <p:cTn id="31" presetID="22" presetClass="entr" presetSubtype="1" fill="hold" grpId="0" nodeType="afterEffect">
                                  <p:stCondLst>
                                    <p:cond delay="0"/>
                                  </p:stCondLst>
                                  <p:iterate>
                                    <p:tmAbs val="0"/>
                                  </p:iterate>
                                  <p:childTnLst>
                                    <p:set>
                                      <p:cBhvr>
                                        <p:cTn id="32" fill="hold"/>
                                        <p:tgtEl>
                                          <p:spTgt spid="1244"/>
                                        </p:tgtEl>
                                        <p:attrNameLst>
                                          <p:attrName>style.visibility</p:attrName>
                                        </p:attrNameLst>
                                      </p:cBhvr>
                                      <p:to>
                                        <p:strVal val="visible"/>
                                      </p:to>
                                    </p:set>
                                    <p:animEffect transition="in" filter="wipe(up)">
                                      <p:cBhvr>
                                        <p:cTn id="33" dur="500"/>
                                        <p:tgtEl>
                                          <p:spTgt spid="1244"/>
                                        </p:tgtEl>
                                      </p:cBhvr>
                                    </p:animEffect>
                                  </p:childTnLst>
                                </p:cTn>
                              </p:par>
                            </p:childTnLst>
                          </p:cTn>
                        </p:par>
                        <p:par>
                          <p:cTn id="34" fill="hold">
                            <p:stCondLst>
                              <p:cond delay="40100"/>
                            </p:stCondLst>
                            <p:childTnLst>
                              <p:par>
                                <p:cTn id="35" presetID="9" presetClass="exit" fill="hold" grpId="1" nodeType="afterEffect">
                                  <p:stCondLst>
                                    <p:cond delay="8000"/>
                                  </p:stCondLst>
                                  <p:iterate>
                                    <p:tmAbs val="0"/>
                                  </p:iterate>
                                  <p:childTnLst>
                                    <p:animEffect transition="out" filter="dissolve">
                                      <p:cBhvr>
                                        <p:cTn id="36" dur="200" fill="hold"/>
                                        <p:tgtEl>
                                          <p:spTgt spid="1244"/>
                                        </p:tgtEl>
                                      </p:cBhvr>
                                    </p:animEffect>
                                    <p:set>
                                      <p:cBhvr>
                                        <p:cTn id="37" fill="hold">
                                          <p:stCondLst>
                                            <p:cond delay="199"/>
                                          </p:stCondLst>
                                        </p:cTn>
                                        <p:tgtEl>
                                          <p:spTgt spid="1244"/>
                                        </p:tgtEl>
                                        <p:attrNameLst>
                                          <p:attrName>style.visibility</p:attrName>
                                        </p:attrNameLst>
                                      </p:cBhvr>
                                      <p:to>
                                        <p:strVal val="hidden"/>
                                      </p:to>
                                    </p:set>
                                  </p:childTnLst>
                                </p:cTn>
                              </p:par>
                            </p:childTnLst>
                          </p:cTn>
                        </p:par>
                        <p:par>
                          <p:cTn id="38" fill="hold">
                            <p:stCondLst>
                              <p:cond delay="48300"/>
                            </p:stCondLst>
                            <p:childTnLst>
                              <p:par>
                                <p:cTn id="39" presetID="22" presetClass="entr" presetSubtype="1" fill="hold" grpId="0" nodeType="afterEffect">
                                  <p:stCondLst>
                                    <p:cond delay="0"/>
                                  </p:stCondLst>
                                  <p:iterate>
                                    <p:tmAbs val="0"/>
                                  </p:iterate>
                                  <p:childTnLst>
                                    <p:set>
                                      <p:cBhvr>
                                        <p:cTn id="40" fill="hold"/>
                                        <p:tgtEl>
                                          <p:spTgt spid="1246"/>
                                        </p:tgtEl>
                                        <p:attrNameLst>
                                          <p:attrName>style.visibility</p:attrName>
                                        </p:attrNameLst>
                                      </p:cBhvr>
                                      <p:to>
                                        <p:strVal val="visible"/>
                                      </p:to>
                                    </p:set>
                                    <p:animEffect transition="in" filter="wipe(up)">
                                      <p:cBhvr>
                                        <p:cTn id="41" dur="500"/>
                                        <p:tgtEl>
                                          <p:spTgt spid="1246"/>
                                        </p:tgtEl>
                                      </p:cBhvr>
                                    </p:animEffect>
                                  </p:childTnLst>
                                </p:cTn>
                              </p:par>
                            </p:childTnLst>
                          </p:cTn>
                        </p:par>
                        <p:par>
                          <p:cTn id="42" fill="hold">
                            <p:stCondLst>
                              <p:cond delay="48800"/>
                            </p:stCondLst>
                            <p:childTnLst>
                              <p:par>
                                <p:cTn id="43" presetID="9" presetClass="exit" fill="hold" grpId="1" nodeType="afterEffect">
                                  <p:stCondLst>
                                    <p:cond delay="11000"/>
                                  </p:stCondLst>
                                  <p:iterate>
                                    <p:tmAbs val="0"/>
                                  </p:iterate>
                                  <p:childTnLst>
                                    <p:animEffect transition="out" filter="dissolve">
                                      <p:cBhvr>
                                        <p:cTn id="44" dur="200" fill="hold"/>
                                        <p:tgtEl>
                                          <p:spTgt spid="1246"/>
                                        </p:tgtEl>
                                      </p:cBhvr>
                                    </p:animEffect>
                                    <p:set>
                                      <p:cBhvr>
                                        <p:cTn id="45" fill="hold">
                                          <p:stCondLst>
                                            <p:cond delay="199"/>
                                          </p:stCondLst>
                                        </p:cTn>
                                        <p:tgtEl>
                                          <p:spTgt spid="1246"/>
                                        </p:tgtEl>
                                        <p:attrNameLst>
                                          <p:attrName>style.visibility</p:attrName>
                                        </p:attrNameLst>
                                      </p:cBhvr>
                                      <p:to>
                                        <p:strVal val="hidden"/>
                                      </p:to>
                                    </p:set>
                                  </p:childTnLst>
                                </p:cTn>
                              </p:par>
                            </p:childTnLst>
                          </p:cTn>
                        </p:par>
                        <p:par>
                          <p:cTn id="46" fill="hold">
                            <p:stCondLst>
                              <p:cond delay="60000"/>
                            </p:stCondLst>
                            <p:childTnLst>
                              <p:par>
                                <p:cTn id="47" presetID="22" presetClass="entr" presetSubtype="1" fill="hold" grpId="0" nodeType="afterEffect">
                                  <p:stCondLst>
                                    <p:cond delay="0"/>
                                  </p:stCondLst>
                                  <p:iterate>
                                    <p:tmAbs val="0"/>
                                  </p:iterate>
                                  <p:childTnLst>
                                    <p:set>
                                      <p:cBhvr>
                                        <p:cTn id="48" fill="hold"/>
                                        <p:tgtEl>
                                          <p:spTgt spid="1247"/>
                                        </p:tgtEl>
                                        <p:attrNameLst>
                                          <p:attrName>style.visibility</p:attrName>
                                        </p:attrNameLst>
                                      </p:cBhvr>
                                      <p:to>
                                        <p:strVal val="visible"/>
                                      </p:to>
                                    </p:set>
                                    <p:animEffect transition="in" filter="wipe(up)">
                                      <p:cBhvr>
                                        <p:cTn id="49" dur="5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50" fill="hold" display="0">
                  <p:stCondLst>
                    <p:cond delay="indefinite"/>
                  </p:stCondLst>
                </p:cTn>
                <p:tgtEl>
                  <p:spTgt spid="1241"/>
                </p:tgtEl>
              </p:cMediaNode>
            </p:video>
          </p:childTnLst>
        </p:cTn>
      </p:par>
    </p:tnLst>
    <p:bldLst>
      <p:bldP spid="1242" grpId="0" animBg="1" advAuto="0"/>
      <p:bldP spid="1242" grpId="1" animBg="1" advAuto="0"/>
      <p:bldP spid="1243" grpId="0" animBg="1" advAuto="0"/>
      <p:bldP spid="1243" grpId="1" animBg="1" advAuto="0"/>
      <p:bldP spid="1244" grpId="0" animBg="1" advAuto="0"/>
      <p:bldP spid="1244" grpId="1" animBg="1" advAuto="0"/>
      <p:bldP spid="1245" grpId="0" animBg="1" advAuto="0"/>
      <p:bldP spid="1245" grpId="1" animBg="1" advAuto="0"/>
      <p:bldP spid="1246" grpId="0" animBg="1" advAuto="0"/>
      <p:bldP spid="1246" grpId="1" animBg="1" advAuto="0"/>
      <p:bldP spid="1247"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265" name="Neanderthal Man"/>
          <p:cNvSpPr txBox="1">
            <a:spLocks noGrp="1"/>
          </p:cNvSpPr>
          <p:nvPr>
            <p:ph type="ctrTitle"/>
          </p:nvPr>
        </p:nvSpPr>
        <p:spPr>
          <a:xfrm>
            <a:off x="1828800" y="3124200"/>
            <a:ext cx="20726400" cy="2940050"/>
          </a:xfrm>
          <a:prstGeom prst="rect">
            <a:avLst/>
          </a:prstGeom>
        </p:spPr>
        <p:txBody>
          <a:bodyPr/>
          <a:lstStyle>
            <a:lvl1pPr>
              <a:defRPr sz="15000">
                <a:solidFill>
                  <a:srgbClr val="FFFB00"/>
                </a:solidFill>
                <a:uFill>
                  <a:solidFill>
                    <a:srgbClr val="EC9E42"/>
                  </a:solidFill>
                </a:uFill>
              </a:defRPr>
            </a:lvl1pPr>
          </a:lstStyle>
          <a:p>
            <a:pPr>
              <a:defRPr sz="9600"/>
            </a:pPr>
            <a:r>
              <a:rPr lang="en-US" sz="15000" dirty="0" err="1"/>
              <a:t>L’Homme</a:t>
            </a:r>
            <a:r>
              <a:rPr lang="en-US" sz="15000" dirty="0"/>
              <a:t> de </a:t>
            </a:r>
            <a:r>
              <a:rPr sz="15000" dirty="0" err="1"/>
              <a:t>N</a:t>
            </a:r>
            <a:r>
              <a:rPr lang="en-US" sz="15000" dirty="0" err="1"/>
              <a:t>é</a:t>
            </a:r>
            <a:r>
              <a:rPr sz="15000" dirty="0" err="1"/>
              <a:t>anderthal</a:t>
            </a:r>
            <a:endParaRPr sz="15000"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272" name="Group"/>
          <p:cNvGrpSpPr/>
          <p:nvPr/>
        </p:nvGrpSpPr>
        <p:grpSpPr>
          <a:xfrm>
            <a:off x="12750800" y="812800"/>
            <a:ext cx="8420100" cy="8686800"/>
            <a:chOff x="0" y="0"/>
            <a:chExt cx="8420100" cy="8686800"/>
          </a:xfrm>
        </p:grpSpPr>
        <p:pic>
          <p:nvPicPr>
            <p:cNvPr id="1270" name="image32.jpg" descr="image32.jpg"/>
            <p:cNvPicPr>
              <a:picLocks/>
            </p:cNvPicPr>
            <p:nvPr/>
          </p:nvPicPr>
          <p:blipFill>
            <a:blip r:embed="rId4"/>
            <a:srcRect l="63947" b="69695"/>
            <a:stretch>
              <a:fillRect/>
            </a:stretch>
          </p:blipFill>
          <p:spPr>
            <a:xfrm>
              <a:off x="0" y="0"/>
              <a:ext cx="6400800" cy="6867683"/>
            </a:xfrm>
            <a:prstGeom prst="rect">
              <a:avLst/>
            </a:prstGeom>
            <a:ln w="25400" cap="flat">
              <a:solidFill>
                <a:srgbClr val="FFFFFF"/>
              </a:solidFill>
              <a:prstDash val="solid"/>
              <a:miter lim="400000"/>
            </a:ln>
            <a:effectLst/>
          </p:spPr>
        </p:pic>
        <p:sp>
          <p:nvSpPr>
            <p:cNvPr id="1271" name="1983"/>
            <p:cNvSpPr txBox="1"/>
            <p:nvPr/>
          </p:nvSpPr>
          <p:spPr>
            <a:xfrm>
              <a:off x="2616200" y="6883400"/>
              <a:ext cx="5803900" cy="1803400"/>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914400">
                <a:buClr>
                  <a:srgbClr val="F5F5F5"/>
                </a:buClr>
                <a:buFont typeface="Boycott"/>
                <a:defRPr sz="12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1983</a:t>
              </a:r>
            </a:p>
          </p:txBody>
        </p:sp>
      </p:grpSp>
      <p:grpSp>
        <p:nvGrpSpPr>
          <p:cNvPr id="1275" name="Group"/>
          <p:cNvGrpSpPr/>
          <p:nvPr/>
        </p:nvGrpSpPr>
        <p:grpSpPr>
          <a:xfrm>
            <a:off x="3683000" y="762000"/>
            <a:ext cx="12052300" cy="12343770"/>
            <a:chOff x="0" y="0"/>
            <a:chExt cx="12052299" cy="12343769"/>
          </a:xfrm>
        </p:grpSpPr>
        <p:pic>
          <p:nvPicPr>
            <p:cNvPr id="1273" name="image32.jpg" descr="image32.jpg"/>
            <p:cNvPicPr>
              <a:picLocks/>
            </p:cNvPicPr>
            <p:nvPr/>
          </p:nvPicPr>
          <p:blipFill>
            <a:blip r:embed="rId4"/>
            <a:srcRect r="40305"/>
            <a:stretch>
              <a:fillRect/>
            </a:stretch>
          </p:blipFill>
          <p:spPr>
            <a:xfrm>
              <a:off x="0" y="0"/>
              <a:ext cx="5715000" cy="12217097"/>
            </a:xfrm>
            <a:prstGeom prst="rect">
              <a:avLst/>
            </a:prstGeom>
            <a:ln w="25400" cap="flat">
              <a:solidFill>
                <a:srgbClr val="FFFFFF"/>
              </a:solidFill>
              <a:prstDash val="solid"/>
              <a:miter lim="400000"/>
            </a:ln>
            <a:effectLst/>
          </p:spPr>
        </p:pic>
        <p:sp>
          <p:nvSpPr>
            <p:cNvPr id="1274" name="1856"/>
            <p:cNvSpPr txBox="1"/>
            <p:nvPr/>
          </p:nvSpPr>
          <p:spPr>
            <a:xfrm>
              <a:off x="6248400" y="10540369"/>
              <a:ext cx="5803900" cy="1803401"/>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914400">
                <a:buClr>
                  <a:srgbClr val="F5F5F5"/>
                </a:buClr>
                <a:buFont typeface="Boycott"/>
                <a:defRPr sz="12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1856</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272"/>
                                        </p:tgtEl>
                                        <p:attrNameLst>
                                          <p:attrName>style.visibility</p:attrName>
                                        </p:attrNameLst>
                                      </p:cBhvr>
                                      <p:to>
                                        <p:strVal val="visible"/>
                                      </p:to>
                                    </p:set>
                                    <p:animEffect transition="in" filter="wipe(down)">
                                      <p:cBhvr>
                                        <p:cTn id="7" dur="5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9"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280" name="image33.jpg" descr="image33.jpg"/>
          <p:cNvPicPr>
            <a:picLocks/>
          </p:cNvPicPr>
          <p:nvPr/>
        </p:nvPicPr>
        <p:blipFill>
          <a:blip r:embed="rId4"/>
          <a:srcRect r="50000"/>
          <a:stretch>
            <a:fillRect/>
          </a:stretch>
        </p:blipFill>
        <p:spPr>
          <a:xfrm>
            <a:off x="8534400" y="514644"/>
            <a:ext cx="3657600" cy="6591301"/>
          </a:xfrm>
          <a:prstGeom prst="rect">
            <a:avLst/>
          </a:prstGeom>
          <a:ln w="25400">
            <a:solidFill>
              <a:srgbClr val="FFFFFF"/>
            </a:solidFill>
            <a:miter lim="400000"/>
          </a:ln>
        </p:spPr>
      </p:pic>
      <p:sp>
        <p:nvSpPr>
          <p:cNvPr id="1281" name="Changing Faces of Neanderthal"/>
          <p:cNvSpPr txBox="1"/>
          <p:nvPr/>
        </p:nvSpPr>
        <p:spPr>
          <a:xfrm>
            <a:off x="640228" y="1253158"/>
            <a:ext cx="8356601" cy="340093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defTabSz="914400">
              <a:spcBef>
                <a:spcPts val="3600"/>
              </a:spcBef>
              <a:buClr>
                <a:srgbClr val="F5F5F5"/>
              </a:buClr>
              <a:buFont typeface="DejaVu Sans Condensed"/>
              <a:defRPr sz="8400" b="1">
                <a:solidFill>
                  <a:srgbClr val="FFFB00"/>
                </a:solidFill>
                <a:uFill>
                  <a:solidFill>
                    <a:srgbClr val="EC9E42"/>
                  </a:solidFill>
                </a:uFill>
                <a:latin typeface="DejaVu Sans Condensed"/>
                <a:ea typeface="DejaVu Sans Condensed"/>
                <a:cs typeface="DejaVu Sans Condensed"/>
                <a:sym typeface="DejaVu Sans Condensed"/>
              </a:defRPr>
            </a:lvl1pPr>
          </a:lstStyle>
          <a:p>
            <a:r>
              <a:rPr lang="fr-FR" sz="7200" dirty="0"/>
              <a:t>Changement </a:t>
            </a:r>
            <a:br>
              <a:rPr lang="fr-FR" sz="7200" dirty="0"/>
            </a:br>
            <a:r>
              <a:rPr lang="fr-FR" sz="7200" dirty="0"/>
              <a:t>de visage du Néandertalien</a:t>
            </a:r>
            <a:endParaRPr sz="7200" dirty="0"/>
          </a:p>
        </p:txBody>
      </p:sp>
      <p:sp>
        <p:nvSpPr>
          <p:cNvPr id="1282" name="Newsweek,…"/>
          <p:cNvSpPr txBox="1"/>
          <p:nvPr/>
        </p:nvSpPr>
        <p:spPr>
          <a:xfrm>
            <a:off x="16713404" y="1752600"/>
            <a:ext cx="5537201" cy="1923604"/>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i="1" dirty="0">
                <a:latin typeface="DejaVu Sans Condensed"/>
                <a:ea typeface="DejaVu Sans Condensed"/>
                <a:cs typeface="DejaVu Sans Condensed"/>
                <a:sym typeface="DejaVu Sans Condensed"/>
              </a:rPr>
              <a:t>Newsweek,</a:t>
            </a:r>
          </a:p>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dirty="0">
                <a:latin typeface="DejaVu Sans Condensed"/>
                <a:ea typeface="DejaVu Sans Condensed"/>
                <a:cs typeface="DejaVu Sans Condensed"/>
                <a:sym typeface="DejaVu Sans Condensed"/>
              </a:rPr>
              <a:t>Mar</a:t>
            </a:r>
            <a:r>
              <a:rPr lang="en-US" sz="6000" b="1" dirty="0">
                <a:latin typeface="DejaVu Sans Condensed"/>
                <a:ea typeface="DejaVu Sans Condensed"/>
                <a:cs typeface="DejaVu Sans Condensed"/>
                <a:sym typeface="DejaVu Sans Condensed"/>
              </a:rPr>
              <a:t>s</a:t>
            </a:r>
            <a:r>
              <a:rPr sz="6000" b="1" dirty="0">
                <a:latin typeface="DejaVu Sans Condensed"/>
                <a:ea typeface="DejaVu Sans Condensed"/>
                <a:cs typeface="DejaVu Sans Condensed"/>
                <a:sym typeface="DejaVu Sans Condensed"/>
              </a:rPr>
              <a:t> 2007</a:t>
            </a:r>
          </a:p>
        </p:txBody>
      </p:sp>
      <p:pic>
        <p:nvPicPr>
          <p:cNvPr id="1283" name="image34.jpg" descr="image34.jpg"/>
          <p:cNvPicPr>
            <a:picLocks noChangeAspect="1"/>
          </p:cNvPicPr>
          <p:nvPr/>
        </p:nvPicPr>
        <p:blipFill>
          <a:blip r:embed="rId5"/>
          <a:srcRect r="73386"/>
          <a:stretch>
            <a:fillRect/>
          </a:stretch>
        </p:blipFill>
        <p:spPr>
          <a:xfrm>
            <a:off x="5257800" y="7086600"/>
            <a:ext cx="3751728" cy="6103467"/>
          </a:xfrm>
          <a:prstGeom prst="rect">
            <a:avLst/>
          </a:prstGeom>
          <a:ln w="25400">
            <a:solidFill>
              <a:srgbClr val="FFFFFF"/>
            </a:solidFill>
            <a:miter lim="400000"/>
          </a:ln>
        </p:spPr>
      </p:pic>
      <p:pic>
        <p:nvPicPr>
          <p:cNvPr id="1284" name="image33.jpg" descr="image33.jpg"/>
          <p:cNvPicPr>
            <a:picLocks/>
          </p:cNvPicPr>
          <p:nvPr/>
        </p:nvPicPr>
        <p:blipFill>
          <a:blip r:embed="rId4"/>
          <a:srcRect l="50000"/>
          <a:stretch>
            <a:fillRect/>
          </a:stretch>
        </p:blipFill>
        <p:spPr>
          <a:xfrm>
            <a:off x="12192000" y="514644"/>
            <a:ext cx="3657600" cy="6591301"/>
          </a:xfrm>
          <a:prstGeom prst="rect">
            <a:avLst/>
          </a:prstGeom>
          <a:ln w="25400">
            <a:solidFill>
              <a:srgbClr val="FFFFFF"/>
            </a:solidFill>
            <a:miter lim="400000"/>
          </a:ln>
        </p:spPr>
      </p:pic>
      <p:pic>
        <p:nvPicPr>
          <p:cNvPr id="1285" name="image34.jpg" descr="image34.jpg"/>
          <p:cNvPicPr>
            <a:picLocks noChangeAspect="1"/>
          </p:cNvPicPr>
          <p:nvPr/>
        </p:nvPicPr>
        <p:blipFill>
          <a:blip r:embed="rId5"/>
          <a:srcRect l="26613" r="44006"/>
          <a:stretch>
            <a:fillRect/>
          </a:stretch>
        </p:blipFill>
        <p:spPr>
          <a:xfrm>
            <a:off x="9009528" y="7086600"/>
            <a:ext cx="4141696" cy="6103467"/>
          </a:xfrm>
          <a:prstGeom prst="rect">
            <a:avLst/>
          </a:prstGeom>
          <a:ln w="25400">
            <a:solidFill>
              <a:srgbClr val="FFFFFF"/>
            </a:solidFill>
            <a:miter lim="400000"/>
          </a:ln>
        </p:spPr>
      </p:pic>
      <p:pic>
        <p:nvPicPr>
          <p:cNvPr id="1286" name="image34.jpg" descr="image34.jpg"/>
          <p:cNvPicPr>
            <a:picLocks noChangeAspect="1"/>
          </p:cNvPicPr>
          <p:nvPr/>
        </p:nvPicPr>
        <p:blipFill>
          <a:blip r:embed="rId5"/>
          <a:srcRect l="55994"/>
          <a:stretch>
            <a:fillRect/>
          </a:stretch>
        </p:blipFill>
        <p:spPr>
          <a:xfrm>
            <a:off x="13151223" y="7086600"/>
            <a:ext cx="6203577" cy="6103467"/>
          </a:xfrm>
          <a:prstGeom prst="rect">
            <a:avLst/>
          </a:prstGeom>
          <a:ln w="25400">
            <a:solidFill>
              <a:srgbClr val="FFFFFF"/>
            </a:solidFill>
            <a:miter lim="400000"/>
          </a:ln>
        </p:spPr>
      </p:pic>
      <p:sp>
        <p:nvSpPr>
          <p:cNvPr id="1287" name="CNN 2006"/>
          <p:cNvSpPr txBox="1"/>
          <p:nvPr/>
        </p:nvSpPr>
        <p:spPr>
          <a:xfrm>
            <a:off x="16586199" y="2486172"/>
            <a:ext cx="5537201" cy="8763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defTabSz="914400">
              <a:lnSpc>
                <a:spcPts val="6000"/>
              </a:lnSpc>
              <a:spcBef>
                <a:spcPts val="3600"/>
              </a:spcBef>
              <a:buClr>
                <a:srgbClr val="F5F5F5"/>
              </a:buClr>
              <a:buFont typeface="DejaVu Sans Condensed"/>
              <a:defRPr sz="6000" b="1" i="1">
                <a:solidFill>
                  <a:srgbClr val="FFFB00"/>
                </a:solidFill>
                <a:uFill>
                  <a:solidFill>
                    <a:srgbClr val="EC9E42"/>
                  </a:solidFill>
                </a:uFill>
                <a:latin typeface="DejaVu Sans Condensed"/>
                <a:ea typeface="DejaVu Sans Condensed"/>
                <a:cs typeface="DejaVu Sans Condensed"/>
                <a:sym typeface="DejaVu Sans Condensed"/>
              </a:defRPr>
            </a:lvl1pPr>
          </a:lstStyle>
          <a:p>
            <a:pPr>
              <a:defRPr sz="5600" b="0" i="0">
                <a:latin typeface="Gill Sans"/>
                <a:ea typeface="Gill Sans"/>
                <a:cs typeface="Gill Sans"/>
                <a:sym typeface="Gill Sans"/>
              </a:defRPr>
            </a:pPr>
            <a:r>
              <a:rPr sz="6000" b="1" i="1" dirty="0">
                <a:latin typeface="DejaVu Sans Condensed"/>
                <a:ea typeface="DejaVu Sans Condensed"/>
                <a:cs typeface="DejaVu Sans Condensed"/>
                <a:sym typeface="DejaVu Sans Condensed"/>
              </a:rPr>
              <a:t>CNN 2006</a:t>
            </a:r>
          </a:p>
        </p:txBody>
      </p:sp>
      <p:pic>
        <p:nvPicPr>
          <p:cNvPr id="1288" name="image35.jpg" descr="image35.jpg"/>
          <p:cNvPicPr>
            <a:picLocks noChangeAspect="1"/>
          </p:cNvPicPr>
          <p:nvPr/>
        </p:nvPicPr>
        <p:blipFill>
          <a:blip r:embed="rId6"/>
          <a:stretch>
            <a:fillRect/>
          </a:stretch>
        </p:blipFill>
        <p:spPr>
          <a:xfrm>
            <a:off x="8559802" y="514644"/>
            <a:ext cx="7289798" cy="7657353"/>
          </a:xfrm>
          <a:prstGeom prst="rect">
            <a:avLst/>
          </a:prstGeom>
          <a:ln w="25400">
            <a:solidFill>
              <a:srgbClr val="FFFFFF"/>
            </a:solidFill>
            <a:miter lim="400000"/>
          </a:ln>
        </p:spPr>
      </p:pic>
      <p:sp>
        <p:nvSpPr>
          <p:cNvPr id="1289" name="Time,…"/>
          <p:cNvSpPr txBox="1"/>
          <p:nvPr/>
        </p:nvSpPr>
        <p:spPr>
          <a:xfrm>
            <a:off x="16649803" y="1619696"/>
            <a:ext cx="5537200" cy="1923604"/>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i="1" dirty="0">
                <a:latin typeface="DejaVu Sans Condensed"/>
                <a:ea typeface="DejaVu Sans Condensed"/>
                <a:cs typeface="DejaVu Sans Condensed"/>
                <a:sym typeface="DejaVu Sans Condensed"/>
              </a:rPr>
              <a:t>Time,</a:t>
            </a:r>
          </a:p>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dirty="0">
                <a:latin typeface="DejaVu Sans Condensed"/>
                <a:ea typeface="DejaVu Sans Condensed"/>
                <a:cs typeface="DejaVu Sans Condensed"/>
                <a:sym typeface="DejaVu Sans Condensed"/>
              </a:rPr>
              <a:t>Mar</a:t>
            </a:r>
            <a:r>
              <a:rPr lang="en-US" sz="6000" b="1" dirty="0">
                <a:latin typeface="DejaVu Sans Condensed"/>
                <a:ea typeface="DejaVu Sans Condensed"/>
                <a:cs typeface="DejaVu Sans Condensed"/>
                <a:sym typeface="DejaVu Sans Condensed"/>
              </a:rPr>
              <a:t>s</a:t>
            </a:r>
            <a:r>
              <a:rPr sz="6000" b="1" dirty="0">
                <a:latin typeface="DejaVu Sans Condensed"/>
                <a:ea typeface="DejaVu Sans Condensed"/>
                <a:cs typeface="DejaVu Sans Condensed"/>
                <a:sym typeface="DejaVu Sans Condensed"/>
              </a:rPr>
              <a:t> 1994</a:t>
            </a:r>
          </a:p>
        </p:txBody>
      </p:sp>
      <p:pic>
        <p:nvPicPr>
          <p:cNvPr id="1290" name="image36.jpg" descr="image36.jpg"/>
          <p:cNvPicPr>
            <a:picLocks/>
          </p:cNvPicPr>
          <p:nvPr/>
        </p:nvPicPr>
        <p:blipFill>
          <a:blip r:embed="rId7"/>
          <a:srcRect b="13374"/>
          <a:stretch>
            <a:fillRect/>
          </a:stretch>
        </p:blipFill>
        <p:spPr>
          <a:xfrm>
            <a:off x="8496708" y="514689"/>
            <a:ext cx="7320436" cy="7657353"/>
          </a:xfrm>
          <a:prstGeom prst="rect">
            <a:avLst/>
          </a:prstGeom>
          <a:ln w="25400">
            <a:solidFill>
              <a:srgbClr val="FFFFFF"/>
            </a:solidFill>
            <a:miter lim="400000"/>
          </a:ln>
        </p:spPr>
      </p:pic>
      <p:grpSp>
        <p:nvGrpSpPr>
          <p:cNvPr id="1293" name="Group"/>
          <p:cNvGrpSpPr/>
          <p:nvPr/>
        </p:nvGrpSpPr>
        <p:grpSpPr>
          <a:xfrm>
            <a:off x="9693017" y="533297"/>
            <a:ext cx="7873979" cy="11934901"/>
            <a:chOff x="0" y="0"/>
            <a:chExt cx="7873978" cy="11934899"/>
          </a:xfrm>
        </p:grpSpPr>
        <p:pic>
          <p:nvPicPr>
            <p:cNvPr id="1291" name="image37.jpg" descr="image37.jpg"/>
            <p:cNvPicPr>
              <a:picLocks noChangeAspect="1"/>
            </p:cNvPicPr>
            <p:nvPr/>
          </p:nvPicPr>
          <p:blipFill>
            <a:blip r:embed="rId8"/>
            <a:stretch>
              <a:fillRect/>
            </a:stretch>
          </p:blipFill>
          <p:spPr>
            <a:xfrm>
              <a:off x="12700" y="0"/>
              <a:ext cx="7414496" cy="9885995"/>
            </a:xfrm>
            <a:prstGeom prst="rect">
              <a:avLst/>
            </a:prstGeom>
            <a:ln w="25400" cap="flat">
              <a:solidFill>
                <a:srgbClr val="FFFFFF"/>
              </a:solidFill>
              <a:prstDash val="solid"/>
              <a:miter lim="400000"/>
            </a:ln>
            <a:effectLst/>
          </p:spPr>
        </p:pic>
        <p:sp>
          <p:nvSpPr>
            <p:cNvPr id="1292" name="ScienceDaily.com…"/>
            <p:cNvSpPr txBox="1"/>
            <p:nvPr/>
          </p:nvSpPr>
          <p:spPr>
            <a:xfrm>
              <a:off x="0" y="9087966"/>
              <a:ext cx="7873978" cy="2846933"/>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algn="ctr" defTabSz="914400">
                <a:buClr>
                  <a:srgbClr val="F5F5F5"/>
                </a:buClr>
                <a:buFont typeface="DejaVu Sans Condensed"/>
                <a:defRPr sz="5600">
                  <a:solidFill>
                    <a:srgbClr val="FFFB00"/>
                  </a:solidFill>
                  <a:uFill>
                    <a:solidFill>
                      <a:srgbClr val="000000"/>
                    </a:solidFill>
                  </a:uFill>
                  <a:latin typeface="Gill Sans"/>
                  <a:ea typeface="Gill Sans"/>
                  <a:cs typeface="Gill Sans"/>
                  <a:sym typeface="Gill Sans"/>
                </a:defRPr>
              </a:pPr>
              <a:endParaRPr sz="6000" b="1" dirty="0">
                <a:uFill>
                  <a:solidFill>
                    <a:srgbClr val="F5F5F5"/>
                  </a:solidFill>
                </a:uFill>
                <a:latin typeface="DejaVu Sans Condensed"/>
                <a:ea typeface="DejaVu Sans Condensed"/>
                <a:cs typeface="DejaVu Sans Condensed"/>
                <a:sym typeface="DejaVu Sans Condensed"/>
              </a:endParaRPr>
            </a:p>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dirty="0">
                  <a:latin typeface="DejaVu Sans Condensed"/>
                  <a:ea typeface="DejaVu Sans Condensed"/>
                  <a:cs typeface="DejaVu Sans Condensed"/>
                  <a:sym typeface="DejaVu Sans Condensed"/>
                </a:rPr>
                <a:t>ScienceDaily.com</a:t>
              </a:r>
            </a:p>
            <a:p>
              <a:pPr algn="ctr" defTabSz="914400">
                <a:buClr>
                  <a:srgbClr val="F5F5F5"/>
                </a:buClr>
                <a:buFont typeface="DejaVu Sans Condensed"/>
                <a:defRPr sz="5600">
                  <a:solidFill>
                    <a:srgbClr val="FFFB00"/>
                  </a:solidFill>
                  <a:uFill>
                    <a:solidFill>
                      <a:srgbClr val="EC9E42"/>
                    </a:solidFill>
                  </a:uFill>
                  <a:latin typeface="Gill Sans"/>
                  <a:ea typeface="Gill Sans"/>
                  <a:cs typeface="Gill Sans"/>
                  <a:sym typeface="Gill Sans"/>
                </a:defRPr>
              </a:pPr>
              <a:r>
                <a:rPr sz="6000" b="1" dirty="0" err="1">
                  <a:latin typeface="DejaVu Sans Condensed"/>
                  <a:ea typeface="DejaVu Sans Condensed"/>
                  <a:cs typeface="DejaVu Sans Condensed"/>
                  <a:sym typeface="DejaVu Sans Condensed"/>
                </a:rPr>
                <a:t>A</a:t>
              </a:r>
              <a:r>
                <a:rPr lang="en-US" sz="6000" b="1" dirty="0" err="1">
                  <a:latin typeface="DejaVu Sans Condensed"/>
                  <a:ea typeface="DejaVu Sans Condensed"/>
                  <a:cs typeface="DejaVu Sans Condensed"/>
                  <a:sym typeface="DejaVu Sans Condensed"/>
                </a:rPr>
                <a:t>oût</a:t>
              </a:r>
              <a:r>
                <a:rPr sz="6000" b="1" dirty="0">
                  <a:latin typeface="DejaVu Sans Condensed"/>
                  <a:ea typeface="DejaVu Sans Condensed"/>
                  <a:cs typeface="DejaVu Sans Condensed"/>
                  <a:sym typeface="DejaVu Sans Condensed"/>
                </a:rPr>
                <a:t> 2008</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84"/>
                                        </p:tgtEl>
                                        <p:attrNameLst>
                                          <p:attrName>style.visibility</p:attrName>
                                        </p:attrNameLst>
                                      </p:cBhvr>
                                      <p:to>
                                        <p:strVal val="visible"/>
                                      </p:to>
                                    </p:set>
                                    <p:animEffect transition="in" filter="wipe(left)">
                                      <p:cBhvr>
                                        <p:cTn id="7" dur="500"/>
                                        <p:tgtEl>
                                          <p:spTgt spid="12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283"/>
                                        </p:tgtEl>
                                        <p:attrNameLst>
                                          <p:attrName>style.visibility</p:attrName>
                                        </p:attrNameLst>
                                      </p:cBhvr>
                                      <p:to>
                                        <p:strVal val="visible"/>
                                      </p:to>
                                    </p:set>
                                    <p:animEffect transition="in" filter="wipe(left)">
                                      <p:cBhvr>
                                        <p:cTn id="12" dur="500"/>
                                        <p:tgtEl>
                                          <p:spTgt spid="12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285"/>
                                        </p:tgtEl>
                                        <p:attrNameLst>
                                          <p:attrName>style.visibility</p:attrName>
                                        </p:attrNameLst>
                                      </p:cBhvr>
                                      <p:to>
                                        <p:strVal val="visible"/>
                                      </p:to>
                                    </p:set>
                                    <p:animEffect transition="in" filter="wipe(left)">
                                      <p:cBhvr>
                                        <p:cTn id="17" dur="500"/>
                                        <p:tgtEl>
                                          <p:spTgt spid="12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286"/>
                                        </p:tgtEl>
                                        <p:attrNameLst>
                                          <p:attrName>style.visibility</p:attrName>
                                        </p:attrNameLst>
                                      </p:cBhvr>
                                      <p:to>
                                        <p:strVal val="visible"/>
                                      </p:to>
                                    </p:set>
                                    <p:animEffect transition="in" filter="wipe(left)">
                                      <p:cBhvr>
                                        <p:cTn id="22" dur="500"/>
                                        <p:tgtEl>
                                          <p:spTgt spid="128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fill="hold" grpId="5" nodeType="clickEffect">
                                  <p:stCondLst>
                                    <p:cond delay="0"/>
                                  </p:stCondLst>
                                  <p:iterate>
                                    <p:tmAbs val="0"/>
                                  </p:iterate>
                                  <p:childTnLst>
                                    <p:animEffect transition="out" filter="dissolve">
                                      <p:cBhvr>
                                        <p:cTn id="26" dur="250" fill="hold"/>
                                        <p:tgtEl>
                                          <p:spTgt spid="1289"/>
                                        </p:tgtEl>
                                      </p:cBhvr>
                                    </p:animEffect>
                                    <p:set>
                                      <p:cBhvr>
                                        <p:cTn id="27" fill="hold">
                                          <p:stCondLst>
                                            <p:cond delay="249"/>
                                          </p:stCondLst>
                                        </p:cTn>
                                        <p:tgtEl>
                                          <p:spTgt spid="1289"/>
                                        </p:tgtEl>
                                        <p:attrNameLst>
                                          <p:attrName>style.visibility</p:attrName>
                                        </p:attrNameLst>
                                      </p:cBhvr>
                                      <p:to>
                                        <p:strVal val="hidden"/>
                                      </p:to>
                                    </p:set>
                                  </p:childTnLst>
                                </p:cTn>
                              </p:par>
                              <p:par>
                                <p:cTn id="28" presetID="23" presetClass="entr" presetSubtype="16" fill="hold" grpId="6" nodeType="withEffect">
                                  <p:stCondLst>
                                    <p:cond delay="0"/>
                                  </p:stCondLst>
                                  <p:iterate>
                                    <p:tmAbs val="0"/>
                                  </p:iterate>
                                  <p:childTnLst>
                                    <p:set>
                                      <p:cBhvr>
                                        <p:cTn id="29" fill="hold"/>
                                        <p:tgtEl>
                                          <p:spTgt spid="1287"/>
                                        </p:tgtEl>
                                        <p:attrNameLst>
                                          <p:attrName>style.visibility</p:attrName>
                                        </p:attrNameLst>
                                      </p:cBhvr>
                                      <p:to>
                                        <p:strVal val="visible"/>
                                      </p:to>
                                    </p:set>
                                    <p:anim calcmode="lin" valueType="num">
                                      <p:cBhvr>
                                        <p:cTn id="30" dur="500" fill="hold"/>
                                        <p:tgtEl>
                                          <p:spTgt spid="1287"/>
                                        </p:tgtEl>
                                        <p:attrNameLst>
                                          <p:attrName>ppt_w</p:attrName>
                                        </p:attrNameLst>
                                      </p:cBhvr>
                                      <p:tavLst>
                                        <p:tav tm="0">
                                          <p:val>
                                            <p:fltVal val="0"/>
                                          </p:val>
                                        </p:tav>
                                        <p:tav tm="100000">
                                          <p:val>
                                            <p:strVal val="#ppt_w"/>
                                          </p:val>
                                        </p:tav>
                                      </p:tavLst>
                                    </p:anim>
                                    <p:anim calcmode="lin" valueType="num">
                                      <p:cBhvr>
                                        <p:cTn id="31" dur="500" fill="hold"/>
                                        <p:tgtEl>
                                          <p:spTgt spid="1287"/>
                                        </p:tgtEl>
                                        <p:attrNameLst>
                                          <p:attrName>ppt_h</p:attrName>
                                        </p:attrNameLst>
                                      </p:cBhvr>
                                      <p:tavLst>
                                        <p:tav tm="0">
                                          <p:val>
                                            <p:fltVal val="0"/>
                                          </p:val>
                                        </p:tav>
                                        <p:tav tm="100000">
                                          <p:val>
                                            <p:strVal val="#ppt_h"/>
                                          </p:val>
                                        </p:tav>
                                      </p:tavLst>
                                    </p:anim>
                                  </p:childTnLst>
                                </p:cTn>
                              </p:par>
                              <p:par>
                                <p:cTn id="32" presetID="22" presetClass="exit" presetSubtype="1" fill="hold" grpId="7" nodeType="withEffect">
                                  <p:stCondLst>
                                    <p:cond delay="0"/>
                                  </p:stCondLst>
                                  <p:iterate>
                                    <p:tmAbs val="0"/>
                                  </p:iterate>
                                  <p:childTnLst>
                                    <p:animEffect transition="out" filter="wipe(up)">
                                      <p:cBhvr>
                                        <p:cTn id="33" dur="500" fill="hold"/>
                                        <p:tgtEl>
                                          <p:spTgt spid="1283"/>
                                        </p:tgtEl>
                                      </p:cBhvr>
                                    </p:animEffect>
                                    <p:set>
                                      <p:cBhvr>
                                        <p:cTn id="34" fill="hold">
                                          <p:stCondLst>
                                            <p:cond delay="499"/>
                                          </p:stCondLst>
                                        </p:cTn>
                                        <p:tgtEl>
                                          <p:spTgt spid="1283"/>
                                        </p:tgtEl>
                                        <p:attrNameLst>
                                          <p:attrName>style.visibility</p:attrName>
                                        </p:attrNameLst>
                                      </p:cBhvr>
                                      <p:to>
                                        <p:strVal val="hidden"/>
                                      </p:to>
                                    </p:set>
                                  </p:childTnLst>
                                </p:cTn>
                              </p:par>
                              <p:par>
                                <p:cTn id="35" presetID="22" presetClass="exit" presetSubtype="1" fill="hold" grpId="8" nodeType="withEffect">
                                  <p:stCondLst>
                                    <p:cond delay="0"/>
                                  </p:stCondLst>
                                  <p:iterate>
                                    <p:tmAbs val="0"/>
                                  </p:iterate>
                                  <p:childTnLst>
                                    <p:animEffect transition="out" filter="wipe(up)">
                                      <p:cBhvr>
                                        <p:cTn id="36" dur="500" fill="hold"/>
                                        <p:tgtEl>
                                          <p:spTgt spid="1285"/>
                                        </p:tgtEl>
                                      </p:cBhvr>
                                    </p:animEffect>
                                    <p:set>
                                      <p:cBhvr>
                                        <p:cTn id="37" fill="hold">
                                          <p:stCondLst>
                                            <p:cond delay="499"/>
                                          </p:stCondLst>
                                        </p:cTn>
                                        <p:tgtEl>
                                          <p:spTgt spid="1285"/>
                                        </p:tgtEl>
                                        <p:attrNameLst>
                                          <p:attrName>style.visibility</p:attrName>
                                        </p:attrNameLst>
                                      </p:cBhvr>
                                      <p:to>
                                        <p:strVal val="hidden"/>
                                      </p:to>
                                    </p:set>
                                  </p:childTnLst>
                                </p:cTn>
                              </p:par>
                              <p:par>
                                <p:cTn id="38" presetID="22" presetClass="exit" presetSubtype="1" fill="hold" grpId="9" nodeType="withEffect">
                                  <p:stCondLst>
                                    <p:cond delay="0"/>
                                  </p:stCondLst>
                                  <p:iterate>
                                    <p:tmAbs val="0"/>
                                  </p:iterate>
                                  <p:childTnLst>
                                    <p:animEffect transition="out" filter="wipe(up)">
                                      <p:cBhvr>
                                        <p:cTn id="39" dur="500" fill="hold"/>
                                        <p:tgtEl>
                                          <p:spTgt spid="1286"/>
                                        </p:tgtEl>
                                      </p:cBhvr>
                                    </p:animEffect>
                                    <p:set>
                                      <p:cBhvr>
                                        <p:cTn id="40" fill="hold">
                                          <p:stCondLst>
                                            <p:cond delay="499"/>
                                          </p:stCondLst>
                                        </p:cTn>
                                        <p:tgtEl>
                                          <p:spTgt spid="1286"/>
                                        </p:tgtEl>
                                        <p:attrNameLst>
                                          <p:attrName>style.visibility</p:attrName>
                                        </p:attrNameLst>
                                      </p:cBhvr>
                                      <p:to>
                                        <p:strVal val="hidden"/>
                                      </p:to>
                                    </p:set>
                                  </p:childTnLst>
                                </p:cTn>
                              </p:par>
                              <p:par>
                                <p:cTn id="41" presetID="9" presetClass="exit" fill="hold" grpId="10" nodeType="withEffect">
                                  <p:stCondLst>
                                    <p:cond delay="0"/>
                                  </p:stCondLst>
                                  <p:iterate>
                                    <p:tmAbs val="0"/>
                                  </p:iterate>
                                  <p:childTnLst>
                                    <p:animEffect transition="out" filter="dissolve">
                                      <p:cBhvr>
                                        <p:cTn id="42" dur="500" fill="hold"/>
                                        <p:tgtEl>
                                          <p:spTgt spid="1284"/>
                                        </p:tgtEl>
                                      </p:cBhvr>
                                    </p:animEffect>
                                    <p:set>
                                      <p:cBhvr>
                                        <p:cTn id="43" fill="hold">
                                          <p:stCondLst>
                                            <p:cond delay="499"/>
                                          </p:stCondLst>
                                        </p:cTn>
                                        <p:tgtEl>
                                          <p:spTgt spid="1284"/>
                                        </p:tgtEl>
                                        <p:attrNameLst>
                                          <p:attrName>style.visibility</p:attrName>
                                        </p:attrNameLst>
                                      </p:cBhvr>
                                      <p:to>
                                        <p:strVal val="hidden"/>
                                      </p:to>
                                    </p:set>
                                  </p:childTnLst>
                                </p:cTn>
                              </p:par>
                              <p:par>
                                <p:cTn id="44" presetID="9" presetClass="exit" fill="hold" grpId="11" nodeType="withEffect">
                                  <p:stCondLst>
                                    <p:cond delay="0"/>
                                  </p:stCondLst>
                                  <p:iterate>
                                    <p:tmAbs val="0"/>
                                  </p:iterate>
                                  <p:childTnLst>
                                    <p:animEffect transition="out" filter="dissolve">
                                      <p:cBhvr>
                                        <p:cTn id="45" dur="500" fill="hold"/>
                                        <p:tgtEl>
                                          <p:spTgt spid="1280"/>
                                        </p:tgtEl>
                                      </p:cBhvr>
                                    </p:animEffect>
                                    <p:set>
                                      <p:cBhvr>
                                        <p:cTn id="46" fill="hold">
                                          <p:stCondLst>
                                            <p:cond delay="499"/>
                                          </p:stCondLst>
                                        </p:cTn>
                                        <p:tgtEl>
                                          <p:spTgt spid="1280"/>
                                        </p:tgtEl>
                                        <p:attrNameLst>
                                          <p:attrName>style.visibility</p:attrName>
                                        </p:attrNameLst>
                                      </p:cBhvr>
                                      <p:to>
                                        <p:strVal val="hidden"/>
                                      </p:to>
                                    </p:set>
                                  </p:childTnLst>
                                </p:cTn>
                              </p:par>
                              <p:par>
                                <p:cTn id="47" presetID="22" presetClass="entr" presetSubtype="1" fill="hold" grpId="12" nodeType="withEffect">
                                  <p:stCondLst>
                                    <p:cond delay="0"/>
                                  </p:stCondLst>
                                  <p:iterate>
                                    <p:tmAbs val="0"/>
                                  </p:iterate>
                                  <p:childTnLst>
                                    <p:set>
                                      <p:cBhvr>
                                        <p:cTn id="48" fill="hold"/>
                                        <p:tgtEl>
                                          <p:spTgt spid="1288"/>
                                        </p:tgtEl>
                                        <p:attrNameLst>
                                          <p:attrName>style.visibility</p:attrName>
                                        </p:attrNameLst>
                                      </p:cBhvr>
                                      <p:to>
                                        <p:strVal val="visible"/>
                                      </p:to>
                                    </p:set>
                                    <p:animEffect transition="in" filter="wipe(up)">
                                      <p:cBhvr>
                                        <p:cTn id="49" dur="500"/>
                                        <p:tgtEl>
                                          <p:spTgt spid="128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fill="hold" grpId="13" nodeType="clickEffect">
                                  <p:stCondLst>
                                    <p:cond delay="0"/>
                                  </p:stCondLst>
                                  <p:iterate>
                                    <p:tmAbs val="0"/>
                                  </p:iterate>
                                  <p:childTnLst>
                                    <p:animEffect transition="out" filter="dissolve">
                                      <p:cBhvr>
                                        <p:cTn id="53" dur="500" fill="hold"/>
                                        <p:tgtEl>
                                          <p:spTgt spid="1287"/>
                                        </p:tgtEl>
                                      </p:cBhvr>
                                    </p:animEffect>
                                    <p:set>
                                      <p:cBhvr>
                                        <p:cTn id="54" fill="hold">
                                          <p:stCondLst>
                                            <p:cond delay="499"/>
                                          </p:stCondLst>
                                        </p:cTn>
                                        <p:tgtEl>
                                          <p:spTgt spid="1287"/>
                                        </p:tgtEl>
                                        <p:attrNameLst>
                                          <p:attrName>style.visibility</p:attrName>
                                        </p:attrNameLst>
                                      </p:cBhvr>
                                      <p:to>
                                        <p:strVal val="hidden"/>
                                      </p:to>
                                    </p:set>
                                  </p:childTnLst>
                                </p:cTn>
                              </p:par>
                              <p:par>
                                <p:cTn id="55" presetID="23" presetClass="entr" presetSubtype="16" fill="hold" grpId="14" nodeType="withEffect">
                                  <p:stCondLst>
                                    <p:cond delay="0"/>
                                  </p:stCondLst>
                                  <p:iterate>
                                    <p:tmAbs val="0"/>
                                  </p:iterate>
                                  <p:childTnLst>
                                    <p:set>
                                      <p:cBhvr>
                                        <p:cTn id="56" fill="hold"/>
                                        <p:tgtEl>
                                          <p:spTgt spid="1282"/>
                                        </p:tgtEl>
                                        <p:attrNameLst>
                                          <p:attrName>style.visibility</p:attrName>
                                        </p:attrNameLst>
                                      </p:cBhvr>
                                      <p:to>
                                        <p:strVal val="visible"/>
                                      </p:to>
                                    </p:set>
                                    <p:anim calcmode="lin" valueType="num">
                                      <p:cBhvr>
                                        <p:cTn id="57" dur="500" fill="hold"/>
                                        <p:tgtEl>
                                          <p:spTgt spid="1282"/>
                                        </p:tgtEl>
                                        <p:attrNameLst>
                                          <p:attrName>ppt_w</p:attrName>
                                        </p:attrNameLst>
                                      </p:cBhvr>
                                      <p:tavLst>
                                        <p:tav tm="0">
                                          <p:val>
                                            <p:fltVal val="0"/>
                                          </p:val>
                                        </p:tav>
                                        <p:tav tm="100000">
                                          <p:val>
                                            <p:strVal val="#ppt_w"/>
                                          </p:val>
                                        </p:tav>
                                      </p:tavLst>
                                    </p:anim>
                                    <p:anim calcmode="lin" valueType="num">
                                      <p:cBhvr>
                                        <p:cTn id="58" dur="500" fill="hold"/>
                                        <p:tgtEl>
                                          <p:spTgt spid="1282"/>
                                        </p:tgtEl>
                                        <p:attrNameLst>
                                          <p:attrName>ppt_h</p:attrName>
                                        </p:attrNameLst>
                                      </p:cBhvr>
                                      <p:tavLst>
                                        <p:tav tm="0">
                                          <p:val>
                                            <p:fltVal val="0"/>
                                          </p:val>
                                        </p:tav>
                                        <p:tav tm="100000">
                                          <p:val>
                                            <p:strVal val="#ppt_h"/>
                                          </p:val>
                                        </p:tav>
                                      </p:tavLst>
                                    </p:anim>
                                  </p:childTnLst>
                                </p:cTn>
                              </p:par>
                              <p:par>
                                <p:cTn id="59" presetID="23" presetClass="entr" presetSubtype="16" fill="hold" grpId="15" nodeType="withEffect">
                                  <p:stCondLst>
                                    <p:cond delay="0"/>
                                  </p:stCondLst>
                                  <p:iterate>
                                    <p:tmAbs val="0"/>
                                  </p:iterate>
                                  <p:childTnLst>
                                    <p:set>
                                      <p:cBhvr>
                                        <p:cTn id="60" fill="hold"/>
                                        <p:tgtEl>
                                          <p:spTgt spid="1290"/>
                                        </p:tgtEl>
                                        <p:attrNameLst>
                                          <p:attrName>style.visibility</p:attrName>
                                        </p:attrNameLst>
                                      </p:cBhvr>
                                      <p:to>
                                        <p:strVal val="visible"/>
                                      </p:to>
                                    </p:set>
                                    <p:anim calcmode="lin" valueType="num">
                                      <p:cBhvr>
                                        <p:cTn id="61" dur="500" fill="hold"/>
                                        <p:tgtEl>
                                          <p:spTgt spid="1290"/>
                                        </p:tgtEl>
                                        <p:attrNameLst>
                                          <p:attrName>ppt_w</p:attrName>
                                        </p:attrNameLst>
                                      </p:cBhvr>
                                      <p:tavLst>
                                        <p:tav tm="0">
                                          <p:val>
                                            <p:fltVal val="0"/>
                                          </p:val>
                                        </p:tav>
                                        <p:tav tm="100000">
                                          <p:val>
                                            <p:strVal val="#ppt_w"/>
                                          </p:val>
                                        </p:tav>
                                      </p:tavLst>
                                    </p:anim>
                                    <p:anim calcmode="lin" valueType="num">
                                      <p:cBhvr>
                                        <p:cTn id="62" dur="500" fill="hold"/>
                                        <p:tgtEl>
                                          <p:spTgt spid="1290"/>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9" presetClass="exit" fill="hold" grpId="16" nodeType="afterEffect">
                                  <p:stCondLst>
                                    <p:cond delay="0"/>
                                  </p:stCondLst>
                                  <p:iterate>
                                    <p:tmAbs val="0"/>
                                  </p:iterate>
                                  <p:childTnLst>
                                    <p:animEffect transition="out" filter="dissolve">
                                      <p:cBhvr>
                                        <p:cTn id="65" dur="500" fill="hold"/>
                                        <p:tgtEl>
                                          <p:spTgt spid="1288"/>
                                        </p:tgtEl>
                                      </p:cBhvr>
                                    </p:animEffect>
                                    <p:set>
                                      <p:cBhvr>
                                        <p:cTn id="66" fill="hold">
                                          <p:stCondLst>
                                            <p:cond delay="499"/>
                                          </p:stCondLst>
                                        </p:cTn>
                                        <p:tgtEl>
                                          <p:spTgt spid="128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9" presetClass="exit" fill="hold" grpId="17" nodeType="clickEffect">
                                  <p:stCondLst>
                                    <p:cond delay="0"/>
                                  </p:stCondLst>
                                  <p:iterate>
                                    <p:tmAbs val="0"/>
                                  </p:iterate>
                                  <p:childTnLst>
                                    <p:animEffect transition="out" filter="dissolve">
                                      <p:cBhvr>
                                        <p:cTn id="70" dur="500" fill="hold"/>
                                        <p:tgtEl>
                                          <p:spTgt spid="1290"/>
                                        </p:tgtEl>
                                      </p:cBhvr>
                                    </p:animEffect>
                                    <p:set>
                                      <p:cBhvr>
                                        <p:cTn id="71" fill="hold">
                                          <p:stCondLst>
                                            <p:cond delay="499"/>
                                          </p:stCondLst>
                                        </p:cTn>
                                        <p:tgtEl>
                                          <p:spTgt spid="1290"/>
                                        </p:tgtEl>
                                        <p:attrNameLst>
                                          <p:attrName>style.visibility</p:attrName>
                                        </p:attrNameLst>
                                      </p:cBhvr>
                                      <p:to>
                                        <p:strVal val="hidden"/>
                                      </p:to>
                                    </p:set>
                                  </p:childTnLst>
                                </p:cTn>
                              </p:par>
                              <p:par>
                                <p:cTn id="72" presetID="9" presetClass="exit" fill="hold" grpId="18" nodeType="withEffect">
                                  <p:stCondLst>
                                    <p:cond delay="0"/>
                                  </p:stCondLst>
                                  <p:iterate>
                                    <p:tmAbs val="0"/>
                                  </p:iterate>
                                  <p:childTnLst>
                                    <p:animEffect transition="out" filter="dissolve">
                                      <p:cBhvr>
                                        <p:cTn id="73" dur="500" fill="hold"/>
                                        <p:tgtEl>
                                          <p:spTgt spid="1282"/>
                                        </p:tgtEl>
                                      </p:cBhvr>
                                    </p:animEffect>
                                    <p:set>
                                      <p:cBhvr>
                                        <p:cTn id="74" fill="hold">
                                          <p:stCondLst>
                                            <p:cond delay="499"/>
                                          </p:stCondLst>
                                        </p:cTn>
                                        <p:tgtEl>
                                          <p:spTgt spid="1282"/>
                                        </p:tgtEl>
                                        <p:attrNameLst>
                                          <p:attrName>style.visibility</p:attrName>
                                        </p:attrNameLst>
                                      </p:cBhvr>
                                      <p:to>
                                        <p:strVal val="hidden"/>
                                      </p:to>
                                    </p:set>
                                  </p:childTnLst>
                                </p:cTn>
                              </p:par>
                              <p:par>
                                <p:cTn id="75" presetID="9" presetClass="entr" fill="hold" grpId="19" nodeType="withEffect">
                                  <p:stCondLst>
                                    <p:cond delay="0"/>
                                  </p:stCondLst>
                                  <p:iterate>
                                    <p:tmAbs val="0"/>
                                  </p:iterate>
                                  <p:childTnLst>
                                    <p:set>
                                      <p:cBhvr>
                                        <p:cTn id="76" fill="hold"/>
                                        <p:tgtEl>
                                          <p:spTgt spid="1293"/>
                                        </p:tgtEl>
                                        <p:attrNameLst>
                                          <p:attrName>style.visibility</p:attrName>
                                        </p:attrNameLst>
                                      </p:cBhvr>
                                      <p:to>
                                        <p:strVal val="visible"/>
                                      </p:to>
                                    </p:set>
                                    <p:animEffect transition="in" filter="dissolve">
                                      <p:cBhvr>
                                        <p:cTn id="77" dur="499"/>
                                        <p:tgtEl>
                                          <p:spTgt spid="1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 grpId="11" animBg="1" advAuto="0"/>
      <p:bldP spid="1282" grpId="14" animBg="1" advAuto="0"/>
      <p:bldP spid="1282" grpId="18" animBg="1" advAuto="0"/>
      <p:bldP spid="1283" grpId="2" animBg="1" advAuto="0"/>
      <p:bldP spid="1283" grpId="7" animBg="1" advAuto="0"/>
      <p:bldP spid="1284" grpId="1" animBg="1" advAuto="0"/>
      <p:bldP spid="1284" grpId="10" animBg="1" advAuto="0"/>
      <p:bldP spid="1285" grpId="3" animBg="1" advAuto="0"/>
      <p:bldP spid="1285" grpId="8" animBg="1" advAuto="0"/>
      <p:bldP spid="1286" grpId="4" animBg="1" advAuto="0"/>
      <p:bldP spid="1286" grpId="9" animBg="1" advAuto="0"/>
      <p:bldP spid="1287" grpId="6" animBg="1" advAuto="0"/>
      <p:bldP spid="1287" grpId="13" animBg="1" advAuto="0"/>
      <p:bldP spid="1288" grpId="12" animBg="1" advAuto="0"/>
      <p:bldP spid="1288" grpId="16" animBg="1" advAuto="0"/>
      <p:bldP spid="1289" grpId="5" animBg="1" advAuto="0"/>
      <p:bldP spid="1290" grpId="15" animBg="1" advAuto="0"/>
      <p:bldP spid="1290" grpId="17" animBg="1" advAuto="0"/>
      <p:bldP spid="1293" grpId="19"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298" name="“From his bestial 19th-century persona to just another guy in a suit, Neanderthals have been pigeonholed according to the times.”"/>
          <p:cNvSpPr txBox="1">
            <a:spLocks noGrp="1"/>
          </p:cNvSpPr>
          <p:nvPr>
            <p:ph type="body" idx="13"/>
          </p:nvPr>
        </p:nvSpPr>
        <p:spPr>
          <a:xfrm>
            <a:off x="1003299" y="10756900"/>
            <a:ext cx="22622819" cy="2463800"/>
          </a:xfrm>
          <a:prstGeom prst="rect">
            <a:avLst/>
          </a:prstGeom>
        </p:spPr>
        <p:txBody>
          <a:bodyPr/>
          <a:lstStyle/>
          <a:p>
            <a:pPr algn="ctr">
              <a:buClr>
                <a:srgbClr val="FFFFFF"/>
              </a:buClr>
            </a:pPr>
            <a:r>
              <a:rPr lang="fr-FR" sz="5400" dirty="0">
                <a:solidFill>
                  <a:srgbClr val="FFFFFF"/>
                </a:solidFill>
                <a:uFill>
                  <a:solidFill>
                    <a:srgbClr val="FFFFFF"/>
                  </a:solidFill>
                </a:uFill>
              </a:rPr>
              <a:t>" Les Néandertaliens ont été catalogués au fil du temp, dans leur personnage bestial du 19ème siècle, j’</a:t>
            </a:r>
            <a:r>
              <a:rPr lang="fr-FR" sz="5400" dirty="0" err="1">
                <a:solidFill>
                  <a:srgbClr val="FFFFFF"/>
                </a:solidFill>
                <a:uFill>
                  <a:solidFill>
                    <a:srgbClr val="FFFFFF"/>
                  </a:solidFill>
                </a:uFill>
              </a:rPr>
              <a:t>usqu’au</a:t>
            </a:r>
            <a:r>
              <a:rPr lang="fr-FR" sz="5400" dirty="0">
                <a:solidFill>
                  <a:srgbClr val="FFFFFF"/>
                </a:solidFill>
                <a:uFill>
                  <a:solidFill>
                    <a:srgbClr val="FFFFFF"/>
                  </a:solidFill>
                </a:uFill>
              </a:rPr>
              <a:t> gars en costard » </a:t>
            </a:r>
            <a:endParaRPr sz="5400" dirty="0">
              <a:solidFill>
                <a:srgbClr val="FFFFFF"/>
              </a:solidFill>
              <a:uFill>
                <a:solidFill>
                  <a:srgbClr val="FFFFFF"/>
                </a:solidFill>
              </a:uFill>
            </a:endParaRPr>
          </a:p>
        </p:txBody>
      </p:sp>
      <p:sp>
        <p:nvSpPr>
          <p:cNvPr id="1299" name="Neanderthal Museum, Erkrath, Germany"/>
          <p:cNvSpPr txBox="1">
            <a:spLocks noGrp="1"/>
          </p:cNvSpPr>
          <p:nvPr>
            <p:ph type="body" sz="quarter" idx="1"/>
          </p:nvPr>
        </p:nvSpPr>
        <p:spPr>
          <a:xfrm>
            <a:off x="2574150" y="1062834"/>
            <a:ext cx="12090401" cy="4241801"/>
          </a:xfrm>
          <a:prstGeom prst="rect">
            <a:avLst/>
          </a:prstGeom>
        </p:spPr>
        <p:txBody>
          <a:bodyPr/>
          <a:lstStyle/>
          <a:p>
            <a:pPr>
              <a:buClr>
                <a:srgbClr val="FFFFFF"/>
              </a:buClr>
              <a:defRPr>
                <a:solidFill>
                  <a:srgbClr val="FFFB00"/>
                </a:solidFill>
                <a:uFill>
                  <a:solidFill>
                    <a:srgbClr val="EC9E42"/>
                  </a:solidFill>
                </a:uFill>
              </a:defRPr>
            </a:pPr>
            <a:r>
              <a:rPr lang="en-US" b="1" dirty="0" err="1"/>
              <a:t>Musée</a:t>
            </a:r>
            <a:r>
              <a:rPr lang="en-US" b="1" dirty="0"/>
              <a:t> du </a:t>
            </a:r>
            <a:r>
              <a:rPr b="1" dirty="0" err="1"/>
              <a:t>N</a:t>
            </a:r>
            <a:r>
              <a:rPr lang="en-US" b="1" dirty="0" err="1"/>
              <a:t>é</a:t>
            </a:r>
            <a:r>
              <a:rPr b="1" dirty="0" err="1"/>
              <a:t>anderthal</a:t>
            </a:r>
            <a:r>
              <a:rPr b="1" dirty="0"/>
              <a:t>, </a:t>
            </a:r>
            <a:r>
              <a:rPr sz="4800" b="1" dirty="0" err="1"/>
              <a:t>Erkrath</a:t>
            </a:r>
            <a:r>
              <a:rPr sz="4800" b="1" dirty="0"/>
              <a:t>, Germany</a:t>
            </a:r>
          </a:p>
        </p:txBody>
      </p:sp>
      <p:pic>
        <p:nvPicPr>
          <p:cNvPr id="1300" name="image38.jpg" descr="image38.jpg"/>
          <p:cNvPicPr>
            <a:picLocks noChangeAspect="1"/>
          </p:cNvPicPr>
          <p:nvPr/>
        </p:nvPicPr>
        <p:blipFill>
          <a:blip r:embed="rId4"/>
          <a:stretch>
            <a:fillRect/>
          </a:stretch>
        </p:blipFill>
        <p:spPr>
          <a:xfrm>
            <a:off x="9232899" y="2203076"/>
            <a:ext cx="12420601" cy="8216901"/>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8"/>
                                        </p:tgtEl>
                                        <p:attrNameLst>
                                          <p:attrName>style.visibility</p:attrName>
                                        </p:attrNameLst>
                                      </p:cBhvr>
                                      <p:to>
                                        <p:strVal val="visible"/>
                                      </p:to>
                                    </p:set>
                                    <p:animEffect transition="in" filter="dissolve">
                                      <p:cBhvr>
                                        <p:cTn id="7" dur="500"/>
                                        <p:tgtEl>
                                          <p:spTgt spid="1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10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grpSp>
        <p:nvGrpSpPr>
          <p:cNvPr id="7" name="Group">
            <a:extLst>
              <a:ext uri="{FF2B5EF4-FFF2-40B4-BE49-F238E27FC236}">
                <a16:creationId xmlns:a16="http://schemas.microsoft.com/office/drawing/2014/main" id="{9A8EFDCB-B563-BD40-A137-F192920E63BC}"/>
              </a:ext>
            </a:extLst>
          </p:cNvPr>
          <p:cNvGrpSpPr/>
          <p:nvPr/>
        </p:nvGrpSpPr>
        <p:grpSpPr>
          <a:xfrm>
            <a:off x="1795264" y="990600"/>
            <a:ext cx="20465678" cy="11328400"/>
            <a:chOff x="0" y="0"/>
            <a:chExt cx="20465677" cy="11328400"/>
          </a:xfrm>
        </p:grpSpPr>
        <p:pic>
          <p:nvPicPr>
            <p:cNvPr id="8" name="Jeanson_1.jpeg" descr="Jeanson_1.jpeg">
              <a:extLst>
                <a:ext uri="{FF2B5EF4-FFF2-40B4-BE49-F238E27FC236}">
                  <a16:creationId xmlns:a16="http://schemas.microsoft.com/office/drawing/2014/main" id="{EC70281F-CA7E-8347-AB5F-8446DAF43B84}"/>
                </a:ext>
              </a:extLst>
            </p:cNvPr>
            <p:cNvPicPr>
              <a:picLocks noChangeAspect="1"/>
            </p:cNvPicPr>
            <p:nvPr/>
          </p:nvPicPr>
          <p:blipFill>
            <a:blip r:embed="rId3"/>
            <a:srcRect l="38203" t="13304" r="27469" b="27006"/>
            <a:stretch>
              <a:fillRect/>
            </a:stretch>
          </p:blipFill>
          <p:spPr>
            <a:xfrm>
              <a:off x="5460529" y="53451"/>
              <a:ext cx="3888913" cy="4508120"/>
            </a:xfrm>
            <a:prstGeom prst="rect">
              <a:avLst/>
            </a:prstGeom>
            <a:ln w="25400" cap="flat">
              <a:solidFill>
                <a:srgbClr val="FFFFFF"/>
              </a:solidFill>
              <a:prstDash val="solid"/>
              <a:round/>
            </a:ln>
            <a:effectLst/>
          </p:spPr>
        </p:pic>
        <p:pic>
          <p:nvPicPr>
            <p:cNvPr id="9" name="Danny Faulkner.jpeg" descr="Danny Faulkner.jpeg">
              <a:extLst>
                <a:ext uri="{FF2B5EF4-FFF2-40B4-BE49-F238E27FC236}">
                  <a16:creationId xmlns:a16="http://schemas.microsoft.com/office/drawing/2014/main" id="{C083574B-32F1-1943-920E-CC6D3C2E8E36}"/>
                </a:ext>
              </a:extLst>
            </p:cNvPr>
            <p:cNvPicPr>
              <a:picLocks/>
            </p:cNvPicPr>
            <p:nvPr/>
          </p:nvPicPr>
          <p:blipFill>
            <a:blip r:embed="rId4"/>
            <a:srcRect l="10447" t="2999" r="10447" b="21320"/>
            <a:stretch>
              <a:fillRect/>
            </a:stretch>
          </p:blipFill>
          <p:spPr>
            <a:xfrm>
              <a:off x="274835" y="25400"/>
              <a:ext cx="3467101" cy="4538499"/>
            </a:xfrm>
            <a:prstGeom prst="rect">
              <a:avLst/>
            </a:prstGeom>
            <a:ln w="25400" cap="flat">
              <a:solidFill>
                <a:srgbClr val="FFFFFF"/>
              </a:solidFill>
              <a:prstDash val="solid"/>
              <a:round/>
            </a:ln>
            <a:effectLst/>
          </p:spPr>
        </p:pic>
        <p:pic>
          <p:nvPicPr>
            <p:cNvPr id="10" name="David Menton.jpg" descr="David Menton.jpg">
              <a:extLst>
                <a:ext uri="{FF2B5EF4-FFF2-40B4-BE49-F238E27FC236}">
                  <a16:creationId xmlns:a16="http://schemas.microsoft.com/office/drawing/2014/main" id="{D62A11F0-776C-394E-852B-7C1B37929A5C}"/>
                </a:ext>
              </a:extLst>
            </p:cNvPr>
            <p:cNvPicPr>
              <a:picLocks/>
            </p:cNvPicPr>
            <p:nvPr/>
          </p:nvPicPr>
          <p:blipFill>
            <a:blip r:embed="rId5"/>
            <a:srcRect l="23474" t="1600" r="25807" b="46772"/>
            <a:stretch>
              <a:fillRect/>
            </a:stretch>
          </p:blipFill>
          <p:spPr>
            <a:xfrm>
              <a:off x="16886435" y="0"/>
              <a:ext cx="3467101" cy="4622800"/>
            </a:xfrm>
            <a:prstGeom prst="rect">
              <a:avLst/>
            </a:prstGeom>
            <a:ln w="25400" cap="flat">
              <a:solidFill>
                <a:srgbClr val="FFFFFF"/>
              </a:solidFill>
              <a:prstDash val="solid"/>
              <a:round/>
            </a:ln>
            <a:effectLst/>
          </p:spPr>
        </p:pic>
        <p:pic>
          <p:nvPicPr>
            <p:cNvPr id="11" name="Andrew Snelling.jpeg" descr="Andrew Snelling.jpeg">
              <a:extLst>
                <a:ext uri="{FF2B5EF4-FFF2-40B4-BE49-F238E27FC236}">
                  <a16:creationId xmlns:a16="http://schemas.microsoft.com/office/drawing/2014/main" id="{E90F65B5-B23C-474F-A198-69A5382A5243}"/>
                </a:ext>
              </a:extLst>
            </p:cNvPr>
            <p:cNvPicPr>
              <a:picLocks noChangeAspect="1"/>
            </p:cNvPicPr>
            <p:nvPr/>
          </p:nvPicPr>
          <p:blipFill>
            <a:blip r:embed="rId6"/>
            <a:srcRect l="13975" t="3933" r="20031" b="26086"/>
            <a:stretch>
              <a:fillRect/>
            </a:stretch>
          </p:blipFill>
          <p:spPr>
            <a:xfrm>
              <a:off x="11107935" y="25400"/>
              <a:ext cx="3467101" cy="4595608"/>
            </a:xfrm>
            <a:prstGeom prst="rect">
              <a:avLst/>
            </a:prstGeom>
            <a:ln w="25400" cap="flat">
              <a:solidFill>
                <a:srgbClr val="FFFFFF"/>
              </a:solidFill>
              <a:prstDash val="solid"/>
              <a:round/>
            </a:ln>
            <a:effectLst/>
          </p:spPr>
        </p:pic>
        <p:pic>
          <p:nvPicPr>
            <p:cNvPr id="12" name="Georgia Purdom.jpeg" descr="Georgia Purdom.jpeg">
              <a:extLst>
                <a:ext uri="{FF2B5EF4-FFF2-40B4-BE49-F238E27FC236}">
                  <a16:creationId xmlns:a16="http://schemas.microsoft.com/office/drawing/2014/main" id="{4F09124D-6557-104A-A487-825E70268BC5}"/>
                </a:ext>
              </a:extLst>
            </p:cNvPr>
            <p:cNvPicPr>
              <a:picLocks noChangeAspect="1"/>
            </p:cNvPicPr>
            <p:nvPr/>
          </p:nvPicPr>
          <p:blipFill>
            <a:blip r:embed="rId7"/>
            <a:stretch>
              <a:fillRect/>
            </a:stretch>
          </p:blipFill>
          <p:spPr>
            <a:xfrm>
              <a:off x="274835" y="6705599"/>
              <a:ext cx="3467101" cy="4622801"/>
            </a:xfrm>
            <a:prstGeom prst="rect">
              <a:avLst/>
            </a:prstGeom>
            <a:ln w="25400" cap="flat">
              <a:solidFill>
                <a:srgbClr val="FFFFFF"/>
              </a:solidFill>
              <a:prstDash val="solid"/>
              <a:round/>
            </a:ln>
            <a:effectLst/>
          </p:spPr>
        </p:pic>
        <p:pic>
          <p:nvPicPr>
            <p:cNvPr id="13" name="Tommy Mitchell.jpeg" descr="Tommy Mitchell.jpeg">
              <a:extLst>
                <a:ext uri="{FF2B5EF4-FFF2-40B4-BE49-F238E27FC236}">
                  <a16:creationId xmlns:a16="http://schemas.microsoft.com/office/drawing/2014/main" id="{92826D43-71DD-3248-915D-379B246A19BF}"/>
                </a:ext>
              </a:extLst>
            </p:cNvPr>
            <p:cNvPicPr>
              <a:picLocks noChangeAspect="1"/>
            </p:cNvPicPr>
            <p:nvPr/>
          </p:nvPicPr>
          <p:blipFill>
            <a:blip r:embed="rId8"/>
            <a:stretch>
              <a:fillRect/>
            </a:stretch>
          </p:blipFill>
          <p:spPr>
            <a:xfrm>
              <a:off x="16911835" y="6705600"/>
              <a:ext cx="3467101" cy="4622800"/>
            </a:xfrm>
            <a:prstGeom prst="rect">
              <a:avLst/>
            </a:prstGeom>
            <a:ln w="25400" cap="flat">
              <a:solidFill>
                <a:srgbClr val="FFFFFF"/>
              </a:solidFill>
              <a:prstDash val="solid"/>
              <a:round/>
            </a:ln>
            <a:effectLst/>
          </p:spPr>
        </p:pic>
        <p:sp>
          <p:nvSpPr>
            <p:cNvPr id="14" name="Dr. David Menton">
              <a:extLst>
                <a:ext uri="{FF2B5EF4-FFF2-40B4-BE49-F238E27FC236}">
                  <a16:creationId xmlns:a16="http://schemas.microsoft.com/office/drawing/2014/main" id="{EA015897-E426-8F49-BD50-595CEC4922DC}"/>
                </a:ext>
              </a:extLst>
            </p:cNvPr>
            <p:cNvSpPr txBox="1"/>
            <p:nvPr/>
          </p:nvSpPr>
          <p:spPr>
            <a:xfrm>
              <a:off x="16785753" y="4641850"/>
              <a:ext cx="3679925"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David Menton</a:t>
              </a:r>
            </a:p>
          </p:txBody>
        </p:sp>
        <p:sp>
          <p:nvSpPr>
            <p:cNvPr id="15" name="Dr. Andrew Snelling">
              <a:extLst>
                <a:ext uri="{FF2B5EF4-FFF2-40B4-BE49-F238E27FC236}">
                  <a16:creationId xmlns:a16="http://schemas.microsoft.com/office/drawing/2014/main" id="{48179414-5320-1440-970C-5005F2AE2B48}"/>
                </a:ext>
              </a:extLst>
            </p:cNvPr>
            <p:cNvSpPr txBox="1"/>
            <p:nvPr/>
          </p:nvSpPr>
          <p:spPr>
            <a:xfrm>
              <a:off x="10775503" y="4648200"/>
              <a:ext cx="4141590"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Andrew Snelling</a:t>
              </a:r>
            </a:p>
          </p:txBody>
        </p:sp>
        <p:sp>
          <p:nvSpPr>
            <p:cNvPr id="16" name="Dr. Danny Faulkner">
              <a:extLst>
                <a:ext uri="{FF2B5EF4-FFF2-40B4-BE49-F238E27FC236}">
                  <a16:creationId xmlns:a16="http://schemas.microsoft.com/office/drawing/2014/main" id="{407C83D7-05B4-8B4E-82C4-A8509A6F5EC9}"/>
                </a:ext>
              </a:extLst>
            </p:cNvPr>
            <p:cNvSpPr txBox="1"/>
            <p:nvPr/>
          </p:nvSpPr>
          <p:spPr>
            <a:xfrm>
              <a:off x="0" y="4622800"/>
              <a:ext cx="4026397"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Danny Faulkner</a:t>
              </a:r>
            </a:p>
          </p:txBody>
        </p:sp>
        <p:sp>
          <p:nvSpPr>
            <p:cNvPr id="17" name="Dr. Georgia Purdom">
              <a:extLst>
                <a:ext uri="{FF2B5EF4-FFF2-40B4-BE49-F238E27FC236}">
                  <a16:creationId xmlns:a16="http://schemas.microsoft.com/office/drawing/2014/main" id="{072F69B3-2C49-2A43-A335-E0728E390AD1}"/>
                </a:ext>
              </a:extLst>
            </p:cNvPr>
            <p:cNvSpPr txBox="1"/>
            <p:nvPr/>
          </p:nvSpPr>
          <p:spPr>
            <a:xfrm>
              <a:off x="3805435" y="10604500"/>
              <a:ext cx="4137126"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Georgia Purdom</a:t>
              </a:r>
            </a:p>
          </p:txBody>
        </p:sp>
        <p:sp>
          <p:nvSpPr>
            <p:cNvPr id="18" name="Dr. Tommy Mitchell">
              <a:extLst>
                <a:ext uri="{FF2B5EF4-FFF2-40B4-BE49-F238E27FC236}">
                  <a16:creationId xmlns:a16="http://schemas.microsoft.com/office/drawing/2014/main" id="{859E949A-9ED0-8C40-81A1-5A46AEBCC219}"/>
                </a:ext>
              </a:extLst>
            </p:cNvPr>
            <p:cNvSpPr txBox="1"/>
            <p:nvPr/>
          </p:nvSpPr>
          <p:spPr>
            <a:xfrm>
              <a:off x="12779995" y="10604500"/>
              <a:ext cx="4018806"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Tommy Mitchell</a:t>
              </a:r>
            </a:p>
          </p:txBody>
        </p:sp>
        <p:sp>
          <p:nvSpPr>
            <p:cNvPr id="19" name="Dr. Nathaniel Jeanson">
              <a:extLst>
                <a:ext uri="{FF2B5EF4-FFF2-40B4-BE49-F238E27FC236}">
                  <a16:creationId xmlns:a16="http://schemas.microsoft.com/office/drawing/2014/main" id="{4359B14B-690E-4D49-92D8-314912A564F4}"/>
                </a:ext>
              </a:extLst>
            </p:cNvPr>
            <p:cNvSpPr txBox="1"/>
            <p:nvPr/>
          </p:nvSpPr>
          <p:spPr>
            <a:xfrm>
              <a:off x="5242125" y="4655304"/>
              <a:ext cx="4539854" cy="622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Nathaniel Jeanson</a:t>
              </a:r>
            </a:p>
          </p:txBody>
        </p:sp>
      </p:grpSp>
      <p:pic>
        <p:nvPicPr>
          <p:cNvPr id="20" name="Image" descr="Image">
            <a:extLst>
              <a:ext uri="{FF2B5EF4-FFF2-40B4-BE49-F238E27FC236}">
                <a16:creationId xmlns:a16="http://schemas.microsoft.com/office/drawing/2014/main" id="{98ABFBAF-FAC3-344E-A5D0-FB49E41F51A3}"/>
              </a:ext>
            </a:extLst>
          </p:cNvPr>
          <p:cNvPicPr>
            <a:picLocks noChangeAspect="1"/>
          </p:cNvPicPr>
          <p:nvPr/>
        </p:nvPicPr>
        <p:blipFill>
          <a:blip r:embed="rId9"/>
          <a:stretch>
            <a:fillRect/>
          </a:stretch>
        </p:blipFill>
        <p:spPr>
          <a:xfrm>
            <a:off x="8702311" y="7887080"/>
            <a:ext cx="6651585" cy="2168083"/>
          </a:xfrm>
          <a:prstGeom prst="rect">
            <a:avLst/>
          </a:prstGeom>
          <a:ln w="12700">
            <a:miter lim="400000"/>
          </a:ln>
        </p:spPr>
      </p:pic>
    </p:spTree>
    <p:extLst>
      <p:ext uri="{BB962C8B-B14F-4D97-AF65-F5344CB8AC3E}">
        <p14:creationId xmlns:p14="http://schemas.microsoft.com/office/powerpoint/2010/main" val="10836708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05" name="Neanderthal Museum…"/>
          <p:cNvSpPr txBox="1">
            <a:spLocks noGrp="1"/>
          </p:cNvSpPr>
          <p:nvPr>
            <p:ph type="body" sz="quarter" idx="1"/>
          </p:nvPr>
        </p:nvSpPr>
        <p:spPr>
          <a:xfrm>
            <a:off x="1765300" y="9372600"/>
            <a:ext cx="20866100" cy="3166027"/>
          </a:xfrm>
          <a:prstGeom prst="rect">
            <a:avLst/>
          </a:prstGeom>
        </p:spPr>
        <p:txBody>
          <a:bodyPr/>
          <a:lstStyle/>
          <a:p>
            <a:pPr algn="ctr">
              <a:spcBef>
                <a:spcPts val="4300"/>
              </a:spcBef>
              <a:buClr>
                <a:srgbClr val="FFFFFF"/>
              </a:buClr>
              <a:defRPr>
                <a:solidFill>
                  <a:srgbClr val="FFFB00"/>
                </a:solidFill>
                <a:uFill>
                  <a:solidFill>
                    <a:srgbClr val="EC9E42"/>
                  </a:solidFill>
                </a:uFill>
              </a:defRPr>
            </a:pPr>
            <a:r>
              <a:rPr lang="en-US" b="1" dirty="0" err="1"/>
              <a:t>Musée</a:t>
            </a:r>
            <a:r>
              <a:rPr lang="en-US" b="1" dirty="0"/>
              <a:t> du </a:t>
            </a:r>
            <a:br>
              <a:rPr lang="en-US" b="1" dirty="0"/>
            </a:br>
            <a:r>
              <a:rPr b="1" dirty="0" err="1"/>
              <a:t>N</a:t>
            </a:r>
            <a:r>
              <a:rPr lang="en-US" b="1" dirty="0" err="1"/>
              <a:t>é</a:t>
            </a:r>
            <a:r>
              <a:rPr b="1" dirty="0" err="1"/>
              <a:t>anderthal</a:t>
            </a:r>
            <a:endParaRPr b="1" dirty="0"/>
          </a:p>
          <a:p>
            <a:pPr algn="ctr">
              <a:spcBef>
                <a:spcPts val="600"/>
              </a:spcBef>
              <a:buClr>
                <a:srgbClr val="FFFFFF"/>
              </a:buClr>
              <a:defRPr sz="12200">
                <a:solidFill>
                  <a:srgbClr val="FFFB00"/>
                </a:solidFill>
                <a:uFill>
                  <a:solidFill>
                    <a:srgbClr val="EC9E42"/>
                  </a:solidFill>
                </a:uFill>
                <a:latin typeface="DejaVu Sans"/>
                <a:ea typeface="DejaVu Sans"/>
                <a:cs typeface="DejaVu Sans"/>
                <a:sym typeface="DejaVu Sans"/>
              </a:defRPr>
            </a:pPr>
            <a:r>
              <a:rPr b="1" dirty="0"/>
              <a:t>2010</a:t>
            </a:r>
          </a:p>
        </p:txBody>
      </p:sp>
      <p:pic>
        <p:nvPicPr>
          <p:cNvPr id="1306" name="image40.jpg" descr="image40.jpg"/>
          <p:cNvPicPr>
            <a:picLocks/>
          </p:cNvPicPr>
          <p:nvPr/>
        </p:nvPicPr>
        <p:blipFill>
          <a:blip r:embed="rId4"/>
          <a:srcRect r="4890" b="32"/>
          <a:stretch>
            <a:fillRect/>
          </a:stretch>
        </p:blipFill>
        <p:spPr>
          <a:xfrm>
            <a:off x="17606683" y="5117489"/>
            <a:ext cx="5410576" cy="7217938"/>
          </a:xfrm>
          <a:prstGeom prst="rect">
            <a:avLst/>
          </a:prstGeom>
          <a:ln w="25400">
            <a:solidFill>
              <a:srgbClr val="FFFFFF"/>
            </a:solidFill>
            <a:miter lim="400000"/>
          </a:ln>
        </p:spPr>
      </p:pic>
      <p:pic>
        <p:nvPicPr>
          <p:cNvPr id="1307" name="image41.jpg" descr="image41.jpg"/>
          <p:cNvPicPr>
            <a:picLocks noChangeAspect="1"/>
          </p:cNvPicPr>
          <p:nvPr/>
        </p:nvPicPr>
        <p:blipFill>
          <a:blip r:embed="rId5"/>
          <a:stretch>
            <a:fillRect/>
          </a:stretch>
        </p:blipFill>
        <p:spPr>
          <a:xfrm>
            <a:off x="1396624" y="5049061"/>
            <a:ext cx="5410576" cy="7217938"/>
          </a:xfrm>
          <a:prstGeom prst="rect">
            <a:avLst/>
          </a:prstGeom>
          <a:ln w="25400">
            <a:solidFill>
              <a:srgbClr val="FFFFFF"/>
            </a:solidFill>
            <a:miter lim="400000"/>
          </a:ln>
        </p:spPr>
      </p:pic>
      <p:pic>
        <p:nvPicPr>
          <p:cNvPr id="1308" name="image42.jpg" descr="image42.jpg"/>
          <p:cNvPicPr>
            <a:picLocks noChangeAspect="1"/>
          </p:cNvPicPr>
          <p:nvPr/>
        </p:nvPicPr>
        <p:blipFill>
          <a:blip r:embed="rId6"/>
          <a:stretch>
            <a:fillRect/>
          </a:stretch>
        </p:blipFill>
        <p:spPr>
          <a:xfrm>
            <a:off x="7694882" y="1259068"/>
            <a:ext cx="9024120" cy="7217938"/>
          </a:xfrm>
          <a:prstGeom prst="rect">
            <a:avLst/>
          </a:prstGeom>
          <a:ln w="25400">
            <a:solidFill>
              <a:srgbClr val="FFFFFF"/>
            </a:solidFill>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 name="Hardgrunge.jpg" descr="Hardgrunge.jpg"/>
          <p:cNvPicPr>
            <a:picLocks noChangeAspect="1"/>
          </p:cNvPicPr>
          <p:nvPr/>
        </p:nvPicPr>
        <p:blipFill>
          <a:blip r:embed="rId3"/>
          <a:stretch>
            <a:fillRect/>
          </a:stretch>
        </p:blipFill>
        <p:spPr>
          <a:xfrm>
            <a:off x="0" y="-29220"/>
            <a:ext cx="24384000" cy="13716000"/>
          </a:xfrm>
          <a:prstGeom prst="rect">
            <a:avLst/>
          </a:prstGeom>
          <a:ln w="12700">
            <a:miter lim="400000"/>
          </a:ln>
        </p:spPr>
      </p:pic>
      <p:sp>
        <p:nvSpPr>
          <p:cNvPr id="1320" name="Essene caves where the Dead Sea Scrolls were found."/>
          <p:cNvSpPr txBox="1">
            <a:spLocks noGrp="1"/>
          </p:cNvSpPr>
          <p:nvPr>
            <p:ph type="body" sz="quarter" idx="1"/>
          </p:nvPr>
        </p:nvSpPr>
        <p:spPr>
          <a:xfrm>
            <a:off x="13712456" y="2514600"/>
            <a:ext cx="9833344" cy="3556000"/>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lang="en-US" dirty="0"/>
              <a:t>Caves des </a:t>
            </a:r>
            <a:r>
              <a:rPr dirty="0" err="1">
                <a:solidFill>
                  <a:srgbClr val="FFFFFF"/>
                </a:solidFill>
                <a:uFill>
                  <a:solidFill>
                    <a:srgbClr val="FFFFFF"/>
                  </a:solidFill>
                </a:uFill>
              </a:rPr>
              <a:t>Ess</a:t>
            </a:r>
            <a:r>
              <a:rPr lang="en-US" dirty="0" err="1">
                <a:solidFill>
                  <a:srgbClr val="FFFFFF"/>
                </a:solidFill>
                <a:uFill>
                  <a:solidFill>
                    <a:srgbClr val="FFFFFF"/>
                  </a:solidFill>
                </a:uFill>
              </a:rPr>
              <a:t>é</a:t>
            </a:r>
            <a:r>
              <a:rPr dirty="0" err="1">
                <a:solidFill>
                  <a:srgbClr val="FFFFFF"/>
                </a:solidFill>
                <a:uFill>
                  <a:solidFill>
                    <a:srgbClr val="FFFFFF"/>
                  </a:solidFill>
                </a:uFill>
              </a:rPr>
              <a:t>n</a:t>
            </a:r>
            <a:r>
              <a:rPr lang="en-US" dirty="0" err="1">
                <a:solidFill>
                  <a:srgbClr val="FFFFFF"/>
                </a:solidFill>
                <a:uFill>
                  <a:solidFill>
                    <a:srgbClr val="FFFFFF"/>
                  </a:solidFill>
                </a:uFill>
              </a:rPr>
              <a:t>iens</a:t>
            </a:r>
            <a:r>
              <a:rPr dirty="0">
                <a:solidFill>
                  <a:srgbClr val="FFFFFF"/>
                </a:solidFill>
                <a:uFill>
                  <a:solidFill>
                    <a:srgbClr val="FFFFFF"/>
                  </a:solidFill>
                </a:uFill>
              </a:rPr>
              <a:t> </a:t>
            </a:r>
            <a:r>
              <a:rPr lang="en-US" dirty="0" err="1">
                <a:solidFill>
                  <a:srgbClr val="FFFFFF"/>
                </a:solidFill>
                <a:uFill>
                  <a:solidFill>
                    <a:srgbClr val="FFFFFF"/>
                  </a:solidFill>
                </a:uFill>
              </a:rPr>
              <a:t>où</a:t>
            </a:r>
            <a:r>
              <a:rPr lang="en-US" dirty="0">
                <a:solidFill>
                  <a:srgbClr val="FFFFFF"/>
                </a:solidFill>
                <a:uFill>
                  <a:solidFill>
                    <a:srgbClr val="FFFFFF"/>
                  </a:solidFill>
                </a:uFill>
              </a:rPr>
              <a:t> les rouleaux de la </a:t>
            </a:r>
            <a:r>
              <a:rPr lang="en-US" dirty="0" err="1">
                <a:solidFill>
                  <a:srgbClr val="FFFFFF"/>
                </a:solidFill>
                <a:uFill>
                  <a:solidFill>
                    <a:srgbClr val="FFFFFF"/>
                  </a:solidFill>
                </a:uFill>
              </a:rPr>
              <a:t>mer</a:t>
            </a:r>
            <a:r>
              <a:rPr lang="en-US" dirty="0">
                <a:solidFill>
                  <a:srgbClr val="FFFFFF"/>
                </a:solidFill>
                <a:uFill>
                  <a:solidFill>
                    <a:srgbClr val="FFFFFF"/>
                  </a:solidFill>
                </a:uFill>
              </a:rPr>
              <a:t> </a:t>
            </a:r>
            <a:r>
              <a:rPr lang="en-US" dirty="0" err="1">
                <a:solidFill>
                  <a:srgbClr val="FFFFFF"/>
                </a:solidFill>
                <a:uFill>
                  <a:solidFill>
                    <a:srgbClr val="FFFFFF"/>
                  </a:solidFill>
                </a:uFill>
              </a:rPr>
              <a:t>morte</a:t>
            </a:r>
            <a:r>
              <a:rPr lang="en-US" dirty="0">
                <a:solidFill>
                  <a:srgbClr val="FFFFFF"/>
                </a:solidFill>
                <a:uFill>
                  <a:solidFill>
                    <a:srgbClr val="FFFFFF"/>
                  </a:solidFill>
                </a:uFill>
              </a:rPr>
              <a:t> </a:t>
            </a:r>
            <a:r>
              <a:rPr lang="en-US" dirty="0" err="1">
                <a:solidFill>
                  <a:srgbClr val="FFFFFF"/>
                </a:solidFill>
                <a:uFill>
                  <a:solidFill>
                    <a:srgbClr val="FFFFFF"/>
                  </a:solidFill>
                </a:uFill>
              </a:rPr>
              <a:t>ont</a:t>
            </a:r>
            <a:r>
              <a:rPr lang="en-US" dirty="0">
                <a:solidFill>
                  <a:srgbClr val="FFFFFF"/>
                </a:solidFill>
                <a:uFill>
                  <a:solidFill>
                    <a:srgbClr val="FFFFFF"/>
                  </a:solidFill>
                </a:uFill>
              </a:rPr>
              <a:t> </a:t>
            </a:r>
            <a:r>
              <a:rPr lang="en-US" dirty="0" err="1">
                <a:solidFill>
                  <a:srgbClr val="FFFFFF"/>
                </a:solidFill>
                <a:uFill>
                  <a:solidFill>
                    <a:srgbClr val="FFFFFF"/>
                  </a:solidFill>
                </a:uFill>
              </a:rPr>
              <a:t>été</a:t>
            </a:r>
            <a:r>
              <a:rPr dirty="0">
                <a:solidFill>
                  <a:srgbClr val="FFFFFF"/>
                </a:solidFill>
                <a:uFill>
                  <a:solidFill>
                    <a:srgbClr val="FFFFFF"/>
                  </a:solidFill>
                </a:uFill>
              </a:rPr>
              <a:t> </a:t>
            </a:r>
            <a:r>
              <a:rPr lang="en-US" dirty="0" err="1">
                <a:solidFill>
                  <a:srgbClr val="FFFFFF"/>
                </a:solidFill>
                <a:uFill>
                  <a:solidFill>
                    <a:srgbClr val="FFFFFF"/>
                  </a:solidFill>
                </a:uFill>
              </a:rPr>
              <a:t>trouvés</a:t>
            </a:r>
            <a:r>
              <a:rPr dirty="0">
                <a:solidFill>
                  <a:srgbClr val="FFFFFF"/>
                </a:solidFill>
                <a:uFill>
                  <a:solidFill>
                    <a:srgbClr val="FFFFFF"/>
                  </a:solidFill>
                </a:uFill>
              </a:rPr>
              <a:t>.</a:t>
            </a:r>
          </a:p>
        </p:txBody>
      </p:sp>
      <p:pic>
        <p:nvPicPr>
          <p:cNvPr id="1321" name="image46.jpg" descr="image46.jpg"/>
          <p:cNvPicPr>
            <a:picLocks noChangeAspect="1"/>
          </p:cNvPicPr>
          <p:nvPr/>
        </p:nvPicPr>
        <p:blipFill>
          <a:blip r:embed="rId4"/>
          <a:stretch>
            <a:fillRect/>
          </a:stretch>
        </p:blipFill>
        <p:spPr>
          <a:xfrm>
            <a:off x="838200" y="838198"/>
            <a:ext cx="8305800" cy="12296455"/>
          </a:xfrm>
          <a:prstGeom prst="rect">
            <a:avLst/>
          </a:prstGeom>
          <a:ln w="25400">
            <a:solidFill>
              <a:srgbClr val="FFFFFF"/>
            </a:solidFill>
            <a:miter lim="400000"/>
          </a:ln>
        </p:spPr>
      </p:pic>
      <p:sp>
        <p:nvSpPr>
          <p:cNvPr id="1322" name="1947"/>
          <p:cNvSpPr txBox="1"/>
          <p:nvPr/>
        </p:nvSpPr>
        <p:spPr>
          <a:xfrm>
            <a:off x="18059005" y="8327929"/>
            <a:ext cx="4914900" cy="187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lvl="1" indent="0" defTabSz="914400">
              <a:buClr>
                <a:srgbClr val="FFFFFF"/>
              </a:buClr>
              <a:defRPr sz="12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dirty="0"/>
              <a:t>1947</a:t>
            </a:r>
          </a:p>
        </p:txBody>
      </p:sp>
      <p:pic>
        <p:nvPicPr>
          <p:cNvPr id="1323" name="Arrow" descr="Arrow"/>
          <p:cNvPicPr>
            <a:picLocks/>
          </p:cNvPicPr>
          <p:nvPr/>
        </p:nvPicPr>
        <p:blipFill>
          <a:blip r:embed="rId5"/>
          <a:stretch>
            <a:fillRect/>
          </a:stretch>
        </p:blipFill>
        <p:spPr>
          <a:xfrm rot="10021066">
            <a:off x="6281094" y="4549770"/>
            <a:ext cx="6875144" cy="1142308"/>
          </a:xfrm>
          <a:prstGeom prst="rect">
            <a:avLst/>
          </a:prstGeom>
        </p:spPr>
      </p:pic>
      <p:pic>
        <p:nvPicPr>
          <p:cNvPr id="1325" name="Arrow" descr="Arrow"/>
          <p:cNvPicPr>
            <a:picLocks/>
          </p:cNvPicPr>
          <p:nvPr/>
        </p:nvPicPr>
        <p:blipFill>
          <a:blip r:embed="rId6"/>
          <a:stretch>
            <a:fillRect/>
          </a:stretch>
        </p:blipFill>
        <p:spPr>
          <a:xfrm rot="9507636">
            <a:off x="4308850" y="5595688"/>
            <a:ext cx="9110345" cy="1142308"/>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31" name="Hebrews 11:38"/>
          <p:cNvSpPr txBox="1">
            <a:spLocks noGrp="1"/>
          </p:cNvSpPr>
          <p:nvPr>
            <p:ph type="title"/>
          </p:nvPr>
        </p:nvSpPr>
        <p:spPr>
          <a:xfrm>
            <a:off x="1765300" y="1506911"/>
            <a:ext cx="20828000" cy="1993901"/>
          </a:xfrm>
          <a:prstGeom prst="rect">
            <a:avLst/>
          </a:prstGeom>
        </p:spPr>
        <p:txBody>
          <a:bodyPr/>
          <a:lstStyle>
            <a:lvl1pPr>
              <a:defRPr>
                <a:solidFill>
                  <a:srgbClr val="FFFFFF"/>
                </a:solidFill>
                <a:uFill>
                  <a:solidFill>
                    <a:srgbClr val="EC9E42"/>
                  </a:solidFill>
                </a:uFill>
                <a:latin typeface="DejaVu Sans Condensed"/>
                <a:ea typeface="DejaVu Sans Condensed"/>
                <a:cs typeface="DejaVu Sans Condensed"/>
                <a:sym typeface="DejaVu Sans Condensed"/>
              </a:defRPr>
            </a:lvl1pPr>
          </a:lstStyle>
          <a:p>
            <a:r>
              <a:rPr dirty="0" err="1"/>
              <a:t>H</a:t>
            </a:r>
            <a:r>
              <a:rPr lang="en-US" dirty="0" err="1"/>
              <a:t>é</a:t>
            </a:r>
            <a:r>
              <a:rPr dirty="0" err="1"/>
              <a:t>bre</a:t>
            </a:r>
            <a:r>
              <a:rPr lang="en-US" dirty="0" err="1"/>
              <a:t>ux</a:t>
            </a:r>
            <a:r>
              <a:rPr dirty="0"/>
              <a:t> 11:38</a:t>
            </a:r>
          </a:p>
        </p:txBody>
      </p:sp>
      <p:sp>
        <p:nvSpPr>
          <p:cNvPr id="1332" name=". . . men of whom the world was not worthy, wandering in deserts and mountains and caves and holes in the ground."/>
          <p:cNvSpPr txBox="1">
            <a:spLocks noGrp="1"/>
          </p:cNvSpPr>
          <p:nvPr>
            <p:ph type="body" sz="half" idx="1"/>
          </p:nvPr>
        </p:nvSpPr>
        <p:spPr>
          <a:xfrm>
            <a:off x="1765300" y="3771059"/>
            <a:ext cx="20866100" cy="3620177"/>
          </a:xfrm>
          <a:prstGeom prst="rect">
            <a:avLst/>
          </a:prstGeom>
        </p:spPr>
        <p:txBody>
          <a:bodyPr/>
          <a:lstStyle/>
          <a:p>
            <a:pPr>
              <a:buClr>
                <a:srgbClr val="FFFFFF"/>
              </a:buClr>
              <a:defRPr>
                <a:solidFill>
                  <a:srgbClr val="F5F5F5"/>
                </a:solidFill>
                <a:uFill>
                  <a:solidFill>
                    <a:srgbClr val="F5F5F5"/>
                  </a:solidFill>
                </a:uFill>
              </a:defRPr>
            </a:pPr>
            <a:r>
              <a:rPr dirty="0">
                <a:solidFill>
                  <a:srgbClr val="FFFFFF"/>
                </a:solidFill>
                <a:uFill>
                  <a:solidFill>
                    <a:srgbClr val="FFFFFF"/>
                  </a:solidFill>
                </a:uFill>
              </a:rPr>
              <a:t>. . . </a:t>
            </a:r>
            <a:r>
              <a:rPr lang="en-US" dirty="0">
                <a:solidFill>
                  <a:srgbClr val="FFFFFF"/>
                </a:solidFill>
                <a:uFill>
                  <a:solidFill>
                    <a:srgbClr val="FFFFFF"/>
                  </a:solidFill>
                </a:uFill>
              </a:rPr>
              <a:t>e</a:t>
            </a:r>
            <a:r>
              <a:rPr lang="fr-FR" dirty="0" err="1"/>
              <a:t>ux</a:t>
            </a:r>
            <a:r>
              <a:rPr lang="fr-FR" dirty="0"/>
              <a:t> dont le monde n'était pas digne, errants dans les déserts et les montagnes, </a:t>
            </a:r>
            <a:r>
              <a:rPr lang="fr-FR" dirty="0">
                <a:solidFill>
                  <a:srgbClr val="FFFF00"/>
                </a:solidFill>
              </a:rPr>
              <a:t>dans les cavernes </a:t>
            </a:r>
            <a:r>
              <a:rPr lang="fr-FR" dirty="0"/>
              <a:t>et les antres de la terre</a:t>
            </a:r>
            <a:r>
              <a:rPr dirty="0">
                <a:solidFill>
                  <a:srgbClr val="FFFFFF"/>
                </a:solidFill>
                <a:uFill>
                  <a:solidFill>
                    <a:srgbClr val="FFFFFF"/>
                  </a:solidFill>
                </a:uFill>
              </a:rPr>
              <a:t>.</a:t>
            </a:r>
          </a:p>
        </p:txBody>
      </p:sp>
      <p:sp>
        <p:nvSpPr>
          <p:cNvPr id="1333" name="Sarah, Jacob, Lazarus, &amp; Jesus: Buried in a cave"/>
          <p:cNvSpPr txBox="1"/>
          <p:nvPr/>
        </p:nvSpPr>
        <p:spPr>
          <a:xfrm>
            <a:off x="1714500" y="7742264"/>
            <a:ext cx="20878800" cy="2292935"/>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914400">
              <a:spcBef>
                <a:spcPts val="12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Sarah, Jacob, Lazar</a:t>
            </a:r>
            <a:r>
              <a:rPr lang="en-US" dirty="0">
                <a:solidFill>
                  <a:srgbClr val="FFFFFF"/>
                </a:solidFill>
                <a:uFill>
                  <a:solidFill>
                    <a:srgbClr val="FFFFFF"/>
                  </a:solidFill>
                </a:uFill>
              </a:rPr>
              <a:t>e</a:t>
            </a:r>
            <a:r>
              <a:rPr dirty="0">
                <a:solidFill>
                  <a:srgbClr val="FFFFFF"/>
                </a:solidFill>
                <a:uFill>
                  <a:solidFill>
                    <a:srgbClr val="FFFFFF"/>
                  </a:solidFill>
                </a:uFill>
              </a:rPr>
              <a:t>, &amp; </a:t>
            </a:r>
            <a:r>
              <a:rPr dirty="0" err="1">
                <a:solidFill>
                  <a:srgbClr val="FFFFFF"/>
                </a:solidFill>
                <a:uFill>
                  <a:solidFill>
                    <a:srgbClr val="FFFFFF"/>
                  </a:solidFill>
                </a:uFill>
              </a:rPr>
              <a:t>J</a:t>
            </a:r>
            <a:r>
              <a:rPr lang="en-US" dirty="0" err="1">
                <a:solidFill>
                  <a:srgbClr val="FFFFFF"/>
                </a:solidFill>
                <a:uFill>
                  <a:solidFill>
                    <a:srgbClr val="FFFFFF"/>
                  </a:solidFill>
                </a:uFill>
              </a:rPr>
              <a:t>é</a:t>
            </a:r>
            <a:r>
              <a:rPr dirty="0" err="1">
                <a:solidFill>
                  <a:srgbClr val="FFFFFF"/>
                </a:solidFill>
                <a:uFill>
                  <a:solidFill>
                    <a:srgbClr val="FFFFFF"/>
                  </a:solidFill>
                </a:uFill>
              </a:rPr>
              <a:t>sus</a:t>
            </a:r>
            <a:r>
              <a:rPr dirty="0">
                <a:solidFill>
                  <a:srgbClr val="FFFFFF"/>
                </a:solidFill>
                <a:uFill>
                  <a:solidFill>
                    <a:srgbClr val="FFFFFF"/>
                  </a:solidFill>
                </a:uFill>
              </a:rPr>
              <a:t>: </a:t>
            </a:r>
            <a:r>
              <a:rPr lang="en-US" b="1" dirty="0" err="1">
                <a:solidFill>
                  <a:srgbClr val="FFFB00"/>
                </a:solidFill>
                <a:uFill>
                  <a:solidFill>
                    <a:srgbClr val="EC9E42"/>
                  </a:solidFill>
                </a:uFill>
              </a:rPr>
              <a:t>enterrés</a:t>
            </a:r>
            <a:r>
              <a:rPr dirty="0">
                <a:solidFill>
                  <a:srgbClr val="FFFFFF"/>
                </a:solidFill>
                <a:uFill>
                  <a:solidFill>
                    <a:srgbClr val="FFFFFF"/>
                  </a:solidFill>
                </a:uFill>
              </a:rPr>
              <a:t> </a:t>
            </a:r>
            <a:r>
              <a:rPr lang="en-US" dirty="0">
                <a:solidFill>
                  <a:srgbClr val="FFFFFF"/>
                </a:solidFill>
                <a:uFill>
                  <a:solidFill>
                    <a:srgbClr val="FFFFFF"/>
                  </a:solidFill>
                </a:uFill>
              </a:rPr>
              <a:t>dans </a:t>
            </a:r>
            <a:r>
              <a:rPr lang="en-US" dirty="0" err="1">
                <a:solidFill>
                  <a:srgbClr val="FFFFFF"/>
                </a:solidFill>
                <a:uFill>
                  <a:solidFill>
                    <a:srgbClr val="FFFFFF"/>
                  </a:solidFill>
                </a:uFill>
              </a:rPr>
              <a:t>une</a:t>
            </a:r>
            <a:r>
              <a:rPr lang="en-US" dirty="0">
                <a:solidFill>
                  <a:srgbClr val="FFFFFF"/>
                </a:solidFill>
                <a:uFill>
                  <a:solidFill>
                    <a:srgbClr val="FFFFFF"/>
                  </a:solidFill>
                </a:uFill>
              </a:rPr>
              <a:t> </a:t>
            </a:r>
            <a:r>
              <a:rPr lang="en-US" dirty="0" err="1">
                <a:solidFill>
                  <a:srgbClr val="FFFFFF"/>
                </a:solidFill>
                <a:uFill>
                  <a:solidFill>
                    <a:srgbClr val="FFFFFF"/>
                  </a:solidFill>
                </a:uFill>
              </a:rPr>
              <a:t>caverne</a:t>
            </a:r>
            <a:endParaRPr dirty="0"/>
          </a:p>
        </p:txBody>
      </p:sp>
      <p:sp>
        <p:nvSpPr>
          <p:cNvPr id="1334" name="Lot, Elijah, David: Lived in a cave"/>
          <p:cNvSpPr txBox="1"/>
          <p:nvPr/>
        </p:nvSpPr>
        <p:spPr>
          <a:xfrm>
            <a:off x="1765300" y="10631175"/>
            <a:ext cx="20878800" cy="118494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defTabSz="914400">
              <a:spcBef>
                <a:spcPts val="1400"/>
              </a:spcBef>
              <a:buClr>
                <a:srgbClr val="FFFFFF"/>
              </a:buClr>
              <a:defRPr sz="7200">
                <a:uFill>
                  <a:solidFill>
                    <a:srgbClr val="000000"/>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Lot, Eli</a:t>
            </a:r>
            <a:r>
              <a:rPr lang="en-US" dirty="0">
                <a:solidFill>
                  <a:srgbClr val="FFFFFF"/>
                </a:solidFill>
                <a:uFill>
                  <a:solidFill>
                    <a:srgbClr val="FFFFFF"/>
                  </a:solidFill>
                </a:uFill>
              </a:rPr>
              <a:t>e</a:t>
            </a:r>
            <a:r>
              <a:rPr dirty="0">
                <a:solidFill>
                  <a:srgbClr val="FFFFFF"/>
                </a:solidFill>
                <a:uFill>
                  <a:solidFill>
                    <a:srgbClr val="FFFFFF"/>
                  </a:solidFill>
                </a:uFill>
              </a:rPr>
              <a:t>, David: </a:t>
            </a:r>
            <a:r>
              <a:rPr lang="en-US" b="1" dirty="0" err="1">
                <a:solidFill>
                  <a:srgbClr val="FFFB00"/>
                </a:solidFill>
                <a:uFill>
                  <a:solidFill>
                    <a:srgbClr val="EC9E42"/>
                  </a:solidFill>
                </a:uFill>
              </a:rPr>
              <a:t>ont</a:t>
            </a:r>
            <a:r>
              <a:rPr lang="en-US" b="1" dirty="0">
                <a:solidFill>
                  <a:srgbClr val="FFFB00"/>
                </a:solidFill>
                <a:uFill>
                  <a:solidFill>
                    <a:srgbClr val="EC9E42"/>
                  </a:solidFill>
                </a:uFill>
              </a:rPr>
              <a:t> </a:t>
            </a:r>
            <a:r>
              <a:rPr lang="en-US" b="1" dirty="0" err="1">
                <a:solidFill>
                  <a:srgbClr val="FFFB00"/>
                </a:solidFill>
                <a:uFill>
                  <a:solidFill>
                    <a:srgbClr val="EC9E42"/>
                  </a:solidFill>
                </a:uFill>
              </a:rPr>
              <a:t>vécu</a:t>
            </a:r>
            <a:r>
              <a:rPr dirty="0">
                <a:solidFill>
                  <a:srgbClr val="FFFFFF"/>
                </a:solidFill>
                <a:uFill>
                  <a:solidFill>
                    <a:srgbClr val="FFFFFF"/>
                  </a:solidFill>
                </a:uFill>
              </a:rPr>
              <a:t> </a:t>
            </a:r>
            <a:r>
              <a:rPr lang="en-US" dirty="0">
                <a:solidFill>
                  <a:srgbClr val="FFFFFF"/>
                </a:solidFill>
                <a:uFill>
                  <a:solidFill>
                    <a:srgbClr val="FFFFFF"/>
                  </a:solidFill>
                </a:uFill>
              </a:rPr>
              <a:t>dans </a:t>
            </a:r>
            <a:r>
              <a:rPr lang="en-US" dirty="0" err="1">
                <a:solidFill>
                  <a:srgbClr val="FFFFFF"/>
                </a:solidFill>
                <a:uFill>
                  <a:solidFill>
                    <a:srgbClr val="FFFFFF"/>
                  </a:solidFill>
                </a:uFill>
              </a:rPr>
              <a:t>une</a:t>
            </a:r>
            <a:r>
              <a:rPr lang="en-US" dirty="0">
                <a:solidFill>
                  <a:srgbClr val="FFFFFF"/>
                </a:solidFill>
                <a:uFill>
                  <a:solidFill>
                    <a:srgbClr val="FFFFFF"/>
                  </a:solidFill>
                </a:uFill>
              </a:rPr>
              <a:t> </a:t>
            </a:r>
            <a:r>
              <a:rPr dirty="0" err="1">
                <a:solidFill>
                  <a:srgbClr val="FFFFFF"/>
                </a:solidFill>
                <a:uFill>
                  <a:solidFill>
                    <a:srgbClr val="FFFFFF"/>
                  </a:solidFill>
                </a:uFill>
              </a:rPr>
              <a:t>cave</a:t>
            </a:r>
            <a:r>
              <a:rPr lang="en-US" dirty="0" err="1">
                <a:solidFill>
                  <a:srgbClr val="FFFFFF"/>
                </a:solidFill>
                <a:uFill>
                  <a:solidFill>
                    <a:srgbClr val="FFFFFF"/>
                  </a:solidFill>
                </a:uFill>
              </a:rPr>
              <a:t>rne</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33"/>
                                        </p:tgtEl>
                                        <p:attrNameLst>
                                          <p:attrName>style.visibility</p:attrName>
                                        </p:attrNameLst>
                                      </p:cBhvr>
                                      <p:to>
                                        <p:strVal val="visible"/>
                                      </p:to>
                                    </p:set>
                                    <p:animEffect transition="in" filter="wipe(left)">
                                      <p:cBhvr>
                                        <p:cTn id="7" dur="500"/>
                                        <p:tgtEl>
                                          <p:spTgt spid="13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34"/>
                                        </p:tgtEl>
                                        <p:attrNameLst>
                                          <p:attrName>style.visibility</p:attrName>
                                        </p:attrNameLst>
                                      </p:cBhvr>
                                      <p:to>
                                        <p:strVal val="visible"/>
                                      </p:to>
                                    </p:set>
                                    <p:animEffect transition="in" filter="wipe(left)">
                                      <p:cBhvr>
                                        <p:cTn id="12"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1" animBg="1" advAuto="0"/>
      <p:bldP spid="1334"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8"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39" name="Osama bin Laden"/>
          <p:cNvSpPr txBox="1">
            <a:spLocks noGrp="1"/>
          </p:cNvSpPr>
          <p:nvPr>
            <p:ph type="body" sz="quarter" idx="1"/>
          </p:nvPr>
        </p:nvSpPr>
        <p:spPr>
          <a:xfrm>
            <a:off x="2213345" y="1778000"/>
            <a:ext cx="10269240" cy="2234506"/>
          </a:xfrm>
          <a:prstGeom prst="rect">
            <a:avLst/>
          </a:prstGeom>
        </p:spPr>
        <p:txBody>
          <a:bodyPr/>
          <a:lstStyle>
            <a:lvl1pPr>
              <a:spcBef>
                <a:spcPts val="5700"/>
              </a:spcBef>
              <a:buClr>
                <a:srgbClr val="F5F5F5"/>
              </a:buClr>
              <a:buFont typeface="Boycott"/>
              <a:tabLst>
                <a:tab pos="6642100" algn="l"/>
              </a:tabLst>
              <a:defRPr sz="8500" b="1">
                <a:solidFill>
                  <a:srgbClr val="FFFB00"/>
                </a:solidFill>
                <a:uFill>
                  <a:solidFill>
                    <a:srgbClr val="EC9E42"/>
                  </a:solidFill>
                </a:uFill>
              </a:defRPr>
            </a:lvl1pPr>
          </a:lstStyle>
          <a:p>
            <a:r>
              <a:rPr dirty="0"/>
              <a:t>Osama bin Laden</a:t>
            </a:r>
          </a:p>
        </p:txBody>
      </p:sp>
      <p:pic>
        <p:nvPicPr>
          <p:cNvPr id="1340" name="image47.jpg" descr="image47.jpg"/>
          <p:cNvPicPr>
            <a:picLocks noChangeAspect="1"/>
          </p:cNvPicPr>
          <p:nvPr/>
        </p:nvPicPr>
        <p:blipFill>
          <a:blip r:embed="rId3"/>
          <a:srcRect t="3334" r="2769"/>
          <a:stretch>
            <a:fillRect/>
          </a:stretch>
        </p:blipFill>
        <p:spPr>
          <a:xfrm>
            <a:off x="13106400" y="1746549"/>
            <a:ext cx="8080772" cy="10007002"/>
          </a:xfrm>
          <a:prstGeom prst="rect">
            <a:avLst/>
          </a:prstGeom>
          <a:ln w="25400">
            <a:solidFill>
              <a:srgbClr val="FFFFFF"/>
            </a:solidFill>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43" name="Archaeological evidence   that Neanderthals were 100% human"/>
          <p:cNvSpPr txBox="1">
            <a:spLocks noGrp="1"/>
          </p:cNvSpPr>
          <p:nvPr>
            <p:ph type="title"/>
          </p:nvPr>
        </p:nvSpPr>
        <p:spPr>
          <a:xfrm>
            <a:off x="711200" y="-102781"/>
            <a:ext cx="22860000" cy="2478567"/>
          </a:xfrm>
          <a:prstGeom prst="rect">
            <a:avLst/>
          </a:prstGeom>
        </p:spPr>
        <p:txBody>
          <a:bodyPr/>
          <a:lstStyle/>
          <a:p>
            <a:pPr algn="ctr">
              <a:defRPr>
                <a:solidFill>
                  <a:srgbClr val="FFFB00"/>
                </a:solidFill>
              </a:defRPr>
            </a:pPr>
            <a:r>
              <a:rPr lang="en-US" sz="8000" dirty="0"/>
              <a:t>Les evidences </a:t>
            </a:r>
            <a:r>
              <a:rPr lang="en-US" sz="8000" dirty="0" err="1"/>
              <a:t>a</a:t>
            </a:r>
            <a:r>
              <a:rPr sz="8000" dirty="0" err="1"/>
              <a:t>rcha</a:t>
            </a:r>
            <a:r>
              <a:rPr lang="en-US" sz="8000" dirty="0" err="1"/>
              <a:t>é</a:t>
            </a:r>
            <a:r>
              <a:rPr sz="8000" dirty="0" err="1"/>
              <a:t>ologi</a:t>
            </a:r>
            <a:r>
              <a:rPr lang="en-US" sz="8000" dirty="0" err="1"/>
              <a:t>ques</a:t>
            </a:r>
            <a:endParaRPr sz="8000" dirty="0"/>
          </a:p>
          <a:p>
            <a:pPr algn="ctr">
              <a:defRPr sz="6400">
                <a:solidFill>
                  <a:srgbClr val="FFFB00"/>
                </a:solidFill>
              </a:defRPr>
            </a:pPr>
            <a:r>
              <a:rPr lang="en-US" dirty="0"/>
              <a:t>les </a:t>
            </a:r>
            <a:r>
              <a:rPr dirty="0" err="1"/>
              <a:t>N</a:t>
            </a:r>
            <a:r>
              <a:rPr lang="en-US" dirty="0" err="1"/>
              <a:t>é</a:t>
            </a:r>
            <a:r>
              <a:rPr dirty="0" err="1"/>
              <a:t>andertha</a:t>
            </a:r>
            <a:r>
              <a:rPr lang="en-US" dirty="0" err="1"/>
              <a:t>liens</a:t>
            </a:r>
            <a:r>
              <a:rPr dirty="0"/>
              <a:t> </a:t>
            </a:r>
            <a:r>
              <a:rPr lang="en-US" dirty="0" err="1"/>
              <a:t>étaient</a:t>
            </a:r>
            <a:r>
              <a:rPr dirty="0"/>
              <a:t> 100% </a:t>
            </a:r>
            <a:r>
              <a:rPr dirty="0" err="1"/>
              <a:t>huma</a:t>
            </a:r>
            <a:r>
              <a:rPr lang="en-US" dirty="0" err="1"/>
              <a:t>i</a:t>
            </a:r>
            <a:r>
              <a:rPr dirty="0" err="1"/>
              <a:t>n</a:t>
            </a:r>
            <a:r>
              <a:rPr lang="en-US" dirty="0" err="1"/>
              <a:t>s</a:t>
            </a:r>
            <a:br>
              <a:rPr dirty="0"/>
            </a:br>
            <a:endParaRPr dirty="0"/>
          </a:p>
        </p:txBody>
      </p:sp>
      <p:sp>
        <p:nvSpPr>
          <p:cNvPr id="1344" name="Made sophisticated spears, needles, &amp; stone tools…"/>
          <p:cNvSpPr txBox="1">
            <a:spLocks noGrp="1"/>
          </p:cNvSpPr>
          <p:nvPr>
            <p:ph type="body" idx="1"/>
          </p:nvPr>
        </p:nvSpPr>
        <p:spPr>
          <a:xfrm>
            <a:off x="711200" y="2223386"/>
            <a:ext cx="23571200" cy="10248900"/>
          </a:xfrm>
          <a:prstGeom prst="rect">
            <a:avLst/>
          </a:prstGeom>
        </p:spPr>
        <p:txBody>
          <a:bodyPr/>
          <a:lstStyle/>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faisaient des lances, des aiguilles et des outils de pierre sophistiqués</a:t>
            </a:r>
          </a:p>
          <a:p>
            <a:pPr marL="571500" indent="-571500">
              <a:lnSpc>
                <a:spcPct val="85000"/>
              </a:lnSpc>
              <a:spcBef>
                <a:spcPts val="1400"/>
              </a:spcBef>
              <a:buClr>
                <a:srgbClr val="FFFB00"/>
              </a:buClr>
              <a:buSzPct val="100000"/>
              <a:buFontTx/>
              <a:buChar char="‣"/>
              <a:defRPr>
                <a:solidFill>
                  <a:srgbClr val="F5F5F5"/>
                </a:solidFill>
                <a:uFill>
                  <a:solidFill>
                    <a:srgbClr val="F5F5F5"/>
                  </a:solidFill>
                </a:uFill>
              </a:defRPr>
            </a:pPr>
            <a:r>
              <a:rPr lang="fr-FR" sz="5800" dirty="0"/>
              <a:t>Utilisaient du maquillage, et des bijoux de coquillage</a:t>
            </a:r>
          </a:p>
          <a:p>
            <a:pPr marL="571500" indent="-571500">
              <a:lnSpc>
                <a:spcPct val="85000"/>
              </a:lnSpc>
              <a:spcBef>
                <a:spcPts val="1400"/>
              </a:spcBef>
              <a:buClr>
                <a:srgbClr val="FFFB00"/>
              </a:buClr>
              <a:buSzPct val="100000"/>
              <a:buFontTx/>
              <a:buChar char="‣"/>
              <a:defRPr>
                <a:solidFill>
                  <a:srgbClr val="F5F5F5"/>
                </a:solidFill>
                <a:uFill>
                  <a:solidFill>
                    <a:srgbClr val="F5F5F5"/>
                  </a:solidFill>
                </a:uFill>
              </a:defRPr>
            </a:pPr>
            <a:r>
              <a:rPr lang="fr-FR" sz="5800" dirty="0"/>
              <a:t>Chassaient dauphins et phoques</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Utilisaient le feu pour la cuisine et faire de la colle</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Construisaient des maisons de cuirs d’animaux</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Faisaient des flûtes de fémurs d'ours et coiffes de plumes</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Soignaient les malades, firent des opérations et enterré cérémonieusement leurs morts</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Construisaient et naviguaient des bateaux</a:t>
            </a:r>
          </a:p>
          <a:p>
            <a:pPr marL="571500" indent="-571500">
              <a:lnSpc>
                <a:spcPct val="85000"/>
              </a:lnSpc>
              <a:spcBef>
                <a:spcPts val="1400"/>
              </a:spcBef>
              <a:buClr>
                <a:srgbClr val="FFFB00"/>
              </a:buClr>
              <a:buSzPct val="100000"/>
              <a:buChar char="‣"/>
              <a:defRPr>
                <a:solidFill>
                  <a:srgbClr val="F5F5F5"/>
                </a:solidFill>
                <a:uFill>
                  <a:solidFill>
                    <a:srgbClr val="F5F5F5"/>
                  </a:solidFill>
                </a:uFill>
              </a:defRPr>
            </a:pPr>
            <a:r>
              <a:rPr lang="fr-FR" sz="5800" dirty="0"/>
              <a:t>Possédaient l'os hyoïde (dans la boîte vocale) «presque identique» à l'homme moderne, et le gène FOXP2 associé à la parole et sont la même espèce que l'homme moderne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iterate>
                                    <p:tmAbs val="0"/>
                                  </p:iterate>
                                  <p:childTnLst>
                                    <p:set>
                                      <p:cBhvr>
                                        <p:cTn id="6" fill="hold"/>
                                        <p:tgtEl>
                                          <p:spTgt spid="1344">
                                            <p:bg/>
                                          </p:spTgt>
                                        </p:tgtEl>
                                        <p:attrNameLst>
                                          <p:attrName>style.visibility</p:attrName>
                                        </p:attrNameLst>
                                      </p:cBhvr>
                                      <p:to>
                                        <p:strVal val="visible"/>
                                      </p:to>
                                    </p:set>
                                    <p:animEffect transition="in" filter="wipe(left)">
                                      <p:cBhvr>
                                        <p:cTn id="7" dur="500"/>
                                        <p:tgtEl>
                                          <p:spTgt spid="134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1344">
                                            <p:txEl>
                                              <p:pRg st="0" end="0"/>
                                            </p:txEl>
                                          </p:spTgt>
                                        </p:tgtEl>
                                        <p:attrNameLst>
                                          <p:attrName>style.visibility</p:attrName>
                                        </p:attrNameLst>
                                      </p:cBhvr>
                                      <p:to>
                                        <p:strVal val="visible"/>
                                      </p:to>
                                    </p:set>
                                    <p:animEffect transition="in" filter="wipe(left)">
                                      <p:cBhvr>
                                        <p:cTn id="12" dur="500"/>
                                        <p:tgtEl>
                                          <p:spTgt spid="13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iterate>
                                    <p:tmAbs val="0"/>
                                  </p:iterate>
                                  <p:childTnLst>
                                    <p:set>
                                      <p:cBhvr>
                                        <p:cTn id="16" fill="hold"/>
                                        <p:tgtEl>
                                          <p:spTgt spid="1344">
                                            <p:txEl>
                                              <p:pRg st="1" end="1"/>
                                            </p:txEl>
                                          </p:spTgt>
                                        </p:tgtEl>
                                        <p:attrNameLst>
                                          <p:attrName>style.visibility</p:attrName>
                                        </p:attrNameLst>
                                      </p:cBhvr>
                                      <p:to>
                                        <p:strVal val="visible"/>
                                      </p:to>
                                    </p:set>
                                    <p:animEffect transition="in" filter="wipe(left)">
                                      <p:cBhvr>
                                        <p:cTn id="17" dur="500"/>
                                        <p:tgtEl>
                                          <p:spTgt spid="13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1" nodeType="clickEffect">
                                  <p:stCondLst>
                                    <p:cond delay="0"/>
                                  </p:stCondLst>
                                  <p:iterate>
                                    <p:tmAbs val="0"/>
                                  </p:iterate>
                                  <p:childTnLst>
                                    <p:set>
                                      <p:cBhvr>
                                        <p:cTn id="21" fill="hold"/>
                                        <p:tgtEl>
                                          <p:spTgt spid="1344">
                                            <p:txEl>
                                              <p:pRg st="2" end="2"/>
                                            </p:txEl>
                                          </p:spTgt>
                                        </p:tgtEl>
                                        <p:attrNameLst>
                                          <p:attrName>style.visibility</p:attrName>
                                        </p:attrNameLst>
                                      </p:cBhvr>
                                      <p:to>
                                        <p:strVal val="visible"/>
                                      </p:to>
                                    </p:set>
                                    <p:animEffect transition="in" filter="wipe(left)">
                                      <p:cBhvr>
                                        <p:cTn id="22" dur="500"/>
                                        <p:tgtEl>
                                          <p:spTgt spid="134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iterate>
                                    <p:tmAbs val="0"/>
                                  </p:iterate>
                                  <p:childTnLst>
                                    <p:set>
                                      <p:cBhvr>
                                        <p:cTn id="26" fill="hold"/>
                                        <p:tgtEl>
                                          <p:spTgt spid="1344">
                                            <p:txEl>
                                              <p:pRg st="3" end="3"/>
                                            </p:txEl>
                                          </p:spTgt>
                                        </p:tgtEl>
                                        <p:attrNameLst>
                                          <p:attrName>style.visibility</p:attrName>
                                        </p:attrNameLst>
                                      </p:cBhvr>
                                      <p:to>
                                        <p:strVal val="visible"/>
                                      </p:to>
                                    </p:set>
                                    <p:animEffect transition="in" filter="wipe(left)">
                                      <p:cBhvr>
                                        <p:cTn id="27" dur="500"/>
                                        <p:tgtEl>
                                          <p:spTgt spid="134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1" nodeType="clickEffect">
                                  <p:stCondLst>
                                    <p:cond delay="0"/>
                                  </p:stCondLst>
                                  <p:iterate>
                                    <p:tmAbs val="0"/>
                                  </p:iterate>
                                  <p:childTnLst>
                                    <p:set>
                                      <p:cBhvr>
                                        <p:cTn id="31" fill="hold"/>
                                        <p:tgtEl>
                                          <p:spTgt spid="1344">
                                            <p:txEl>
                                              <p:pRg st="4" end="4"/>
                                            </p:txEl>
                                          </p:spTgt>
                                        </p:tgtEl>
                                        <p:attrNameLst>
                                          <p:attrName>style.visibility</p:attrName>
                                        </p:attrNameLst>
                                      </p:cBhvr>
                                      <p:to>
                                        <p:strVal val="visible"/>
                                      </p:to>
                                    </p:set>
                                    <p:animEffect transition="in" filter="wipe(left)">
                                      <p:cBhvr>
                                        <p:cTn id="32" dur="500"/>
                                        <p:tgtEl>
                                          <p:spTgt spid="134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iterate>
                                    <p:tmAbs val="0"/>
                                  </p:iterate>
                                  <p:childTnLst>
                                    <p:set>
                                      <p:cBhvr>
                                        <p:cTn id="36" fill="hold"/>
                                        <p:tgtEl>
                                          <p:spTgt spid="1344">
                                            <p:txEl>
                                              <p:pRg st="5" end="5"/>
                                            </p:txEl>
                                          </p:spTgt>
                                        </p:tgtEl>
                                        <p:attrNameLst>
                                          <p:attrName>style.visibility</p:attrName>
                                        </p:attrNameLst>
                                      </p:cBhvr>
                                      <p:to>
                                        <p:strVal val="visible"/>
                                      </p:to>
                                    </p:set>
                                    <p:animEffect transition="in" filter="wipe(left)">
                                      <p:cBhvr>
                                        <p:cTn id="37" dur="500"/>
                                        <p:tgtEl>
                                          <p:spTgt spid="134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1" nodeType="clickEffect">
                                  <p:stCondLst>
                                    <p:cond delay="0"/>
                                  </p:stCondLst>
                                  <p:iterate>
                                    <p:tmAbs val="0"/>
                                  </p:iterate>
                                  <p:childTnLst>
                                    <p:set>
                                      <p:cBhvr>
                                        <p:cTn id="41" fill="hold"/>
                                        <p:tgtEl>
                                          <p:spTgt spid="1344">
                                            <p:txEl>
                                              <p:pRg st="6" end="6"/>
                                            </p:txEl>
                                          </p:spTgt>
                                        </p:tgtEl>
                                        <p:attrNameLst>
                                          <p:attrName>style.visibility</p:attrName>
                                        </p:attrNameLst>
                                      </p:cBhvr>
                                      <p:to>
                                        <p:strVal val="visible"/>
                                      </p:to>
                                    </p:set>
                                    <p:animEffect transition="in" filter="wipe(left)">
                                      <p:cBhvr>
                                        <p:cTn id="42" dur="500"/>
                                        <p:tgtEl>
                                          <p:spTgt spid="134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1" nodeType="clickEffect">
                                  <p:stCondLst>
                                    <p:cond delay="0"/>
                                  </p:stCondLst>
                                  <p:iterate>
                                    <p:tmAbs val="0"/>
                                  </p:iterate>
                                  <p:childTnLst>
                                    <p:set>
                                      <p:cBhvr>
                                        <p:cTn id="46" fill="hold"/>
                                        <p:tgtEl>
                                          <p:spTgt spid="1344">
                                            <p:txEl>
                                              <p:pRg st="7" end="7"/>
                                            </p:txEl>
                                          </p:spTgt>
                                        </p:tgtEl>
                                        <p:attrNameLst>
                                          <p:attrName>style.visibility</p:attrName>
                                        </p:attrNameLst>
                                      </p:cBhvr>
                                      <p:to>
                                        <p:strVal val="visible"/>
                                      </p:to>
                                    </p:set>
                                    <p:animEffect transition="in" filter="wipe(left)">
                                      <p:cBhvr>
                                        <p:cTn id="47" dur="500"/>
                                        <p:tgtEl>
                                          <p:spTgt spid="134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1" nodeType="clickEffect">
                                  <p:stCondLst>
                                    <p:cond delay="0"/>
                                  </p:stCondLst>
                                  <p:iterate>
                                    <p:tmAbs val="0"/>
                                  </p:iterate>
                                  <p:childTnLst>
                                    <p:set>
                                      <p:cBhvr>
                                        <p:cTn id="51" fill="hold"/>
                                        <p:tgtEl>
                                          <p:spTgt spid="1344">
                                            <p:txEl>
                                              <p:pRg st="8" end="8"/>
                                            </p:txEl>
                                          </p:spTgt>
                                        </p:tgtEl>
                                        <p:attrNameLst>
                                          <p:attrName>style.visibility</p:attrName>
                                        </p:attrNameLst>
                                      </p:cBhvr>
                                      <p:to>
                                        <p:strVal val="visible"/>
                                      </p:to>
                                    </p:set>
                                    <p:animEffect transition="in" filter="wipe(left)">
                                      <p:cBhvr>
                                        <p:cTn id="52" dur="500"/>
                                        <p:tgtEl>
                                          <p:spTgt spid="13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 grpId="1" uiExpand="1" build="p"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55" name="More Problematic “missing links”"/>
          <p:cNvSpPr txBox="1">
            <a:spLocks noGrp="1"/>
          </p:cNvSpPr>
          <p:nvPr>
            <p:ph type="title"/>
          </p:nvPr>
        </p:nvSpPr>
        <p:spPr>
          <a:xfrm>
            <a:off x="233915" y="2565400"/>
            <a:ext cx="24384000" cy="6248400"/>
          </a:xfrm>
          <a:prstGeom prst="rect">
            <a:avLst/>
          </a:prstGeom>
        </p:spPr>
        <p:txBody>
          <a:bodyPr/>
          <a:lstStyle/>
          <a:p>
            <a:pPr>
              <a:defRPr b="1">
                <a:latin typeface="DejaVu Sans Condensed"/>
                <a:ea typeface="DejaVu Sans Condensed"/>
                <a:cs typeface="DejaVu Sans Condensed"/>
                <a:sym typeface="DejaVu Sans Condensed"/>
              </a:defRPr>
            </a:pPr>
            <a:br>
              <a:rPr lang="fr-FR" dirty="0"/>
            </a:br>
            <a:r>
              <a:rPr lang="fr-FR" sz="15000" dirty="0"/>
              <a:t>«</a:t>
            </a:r>
            <a:r>
              <a:rPr lang="fr-FR" sz="15000" dirty="0">
                <a:solidFill>
                  <a:srgbClr val="FFFF00"/>
                </a:solidFill>
              </a:rPr>
              <a:t>les liens manquants</a:t>
            </a:r>
            <a:r>
              <a:rPr lang="fr-FR" sz="15000" dirty="0"/>
              <a:t>»</a:t>
            </a:r>
            <a:br>
              <a:rPr lang="fr-FR" sz="15000" dirty="0"/>
            </a:br>
            <a:r>
              <a:rPr lang="fr-FR" dirty="0"/>
              <a:t>Plus problématiques</a:t>
            </a:r>
            <a:endParaRPr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58" name="“A Discovery of Supreme Importance to All Interested in the History of the Human Race,” Illustrated London News, 28 Dec. 1912, pp. 4–5."/>
          <p:cNvSpPr txBox="1">
            <a:spLocks noGrp="1"/>
          </p:cNvSpPr>
          <p:nvPr>
            <p:ph type="body" idx="13"/>
          </p:nvPr>
        </p:nvSpPr>
        <p:spPr>
          <a:xfrm>
            <a:off x="1752600" y="11328400"/>
            <a:ext cx="20866100" cy="1701800"/>
          </a:xfrm>
          <a:prstGeom prst="rect">
            <a:avLst/>
          </a:prstGeom>
        </p:spPr>
        <p:txBody>
          <a:bodyPr/>
          <a:lstStyle/>
          <a:p>
            <a:pPr>
              <a:buClr>
                <a:srgbClr val="FFFFFF"/>
              </a:buClr>
            </a:pPr>
            <a:r>
              <a:rPr dirty="0"/>
              <a:t>“A Discovery of Supreme Importance to All Interested </a:t>
            </a:r>
            <a:r>
              <a:rPr lang="en-US" dirty="0"/>
              <a:t>in</a:t>
            </a:r>
            <a:r>
              <a:rPr dirty="0"/>
              <a:t> the History of the Human Race,”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Illustrated London News, </a:t>
            </a:r>
            <a:r>
              <a:rPr dirty="0">
                <a:solidFill>
                  <a:srgbClr val="FFFFFF"/>
                </a:solidFill>
                <a:uFill>
                  <a:solidFill>
                    <a:srgbClr val="FFFFFF"/>
                  </a:solidFill>
                </a:uFill>
              </a:rPr>
              <a:t>28 Dec. 1912, pp. 4–5.</a:t>
            </a:r>
          </a:p>
        </p:txBody>
      </p:sp>
      <p:sp>
        <p:nvSpPr>
          <p:cNvPr id="1359" name="“no possible doubt but that they represent, ... a man who must be regarded as affording us a link with our remote ancestors, the apes.”"/>
          <p:cNvSpPr txBox="1">
            <a:spLocks noGrp="1"/>
          </p:cNvSpPr>
          <p:nvPr>
            <p:ph type="body" sz="half" idx="1"/>
          </p:nvPr>
        </p:nvSpPr>
        <p:spPr>
          <a:xfrm>
            <a:off x="1600200" y="6019800"/>
            <a:ext cx="20866100" cy="4735017"/>
          </a:xfrm>
          <a:prstGeom prst="rect">
            <a:avLst/>
          </a:prstGeom>
        </p:spPr>
        <p:txBody>
          <a:bodyPr/>
          <a:lstStyle/>
          <a:p>
            <a:pPr>
              <a:buClr>
                <a:srgbClr val="FFFFFF"/>
              </a:buClr>
              <a:defRPr>
                <a:solidFill>
                  <a:srgbClr val="FFFFFF"/>
                </a:solidFill>
                <a:uFill>
                  <a:solidFill>
                    <a:srgbClr val="FFFFFF"/>
                  </a:solidFill>
                </a:uFill>
              </a:defRPr>
            </a:pPr>
            <a:endParaRPr sz="6000" b="1" dirty="0">
              <a:solidFill>
                <a:srgbClr val="EC9E42"/>
              </a:solidFill>
              <a:uFill>
                <a:solidFill>
                  <a:srgbClr val="EC9E42"/>
                </a:solidFill>
              </a:uFill>
            </a:endParaRPr>
          </a:p>
          <a:p>
            <a:pPr>
              <a:buClr>
                <a:srgbClr val="FFFFFF"/>
              </a:buClr>
              <a:defRPr>
                <a:solidFill>
                  <a:srgbClr val="F5F5F5"/>
                </a:solidFill>
                <a:uFill>
                  <a:solidFill>
                    <a:srgbClr val="F5F5F5"/>
                  </a:solidFill>
                </a:uFill>
              </a:defRPr>
            </a:pPr>
            <a:endParaRPr sz="6000" b="1" dirty="0">
              <a:solidFill>
                <a:srgbClr val="EC9E42"/>
              </a:solidFill>
              <a:uFill>
                <a:solidFill>
                  <a:srgbClr val="EC9E42"/>
                </a:solidFill>
              </a:uFill>
            </a:endParaRPr>
          </a:p>
          <a:p>
            <a:pPr>
              <a:buClr>
                <a:srgbClr val="FFFFFF"/>
              </a:buClr>
              <a:defRPr>
                <a:solidFill>
                  <a:srgbClr val="F5F5F5"/>
                </a:solidFill>
                <a:uFill>
                  <a:solidFill>
                    <a:srgbClr val="F5F5F5"/>
                  </a:solidFill>
                </a:uFill>
              </a:defRPr>
            </a:pPr>
            <a:r>
              <a:rPr lang="fr-FR" sz="6000" dirty="0">
                <a:solidFill>
                  <a:srgbClr val="FFFFFF"/>
                </a:solidFill>
                <a:uFill>
                  <a:solidFill>
                    <a:srgbClr val="FFFFFF"/>
                  </a:solidFill>
                </a:uFill>
              </a:rPr>
              <a:t>"</a:t>
            </a:r>
            <a:r>
              <a:rPr lang="fr-FR" sz="6000" b="1" dirty="0">
                <a:solidFill>
                  <a:srgbClr val="FFFF00"/>
                </a:solidFill>
                <a:uFill>
                  <a:solidFill>
                    <a:srgbClr val="FFFFFF"/>
                  </a:solidFill>
                </a:uFill>
              </a:rPr>
              <a:t>Aucun doute possible</a:t>
            </a:r>
            <a:r>
              <a:rPr lang="fr-FR" sz="6000" dirty="0">
                <a:solidFill>
                  <a:srgbClr val="FFFFFF"/>
                </a:solidFill>
                <a:uFill>
                  <a:solidFill>
                    <a:srgbClr val="FFFFFF"/>
                  </a:solidFill>
                </a:uFill>
              </a:rPr>
              <a:t>,  ils représentent, ... un homme qui nous offre </a:t>
            </a:r>
            <a:r>
              <a:rPr lang="fr-FR" sz="6000" b="1" dirty="0">
                <a:solidFill>
                  <a:srgbClr val="FFFF00"/>
                </a:solidFill>
                <a:uFill>
                  <a:solidFill>
                    <a:srgbClr val="FFFFFF"/>
                  </a:solidFill>
                </a:uFill>
              </a:rPr>
              <a:t>un lien avec nos ancêtres lointains, les singes</a:t>
            </a:r>
            <a:r>
              <a:rPr lang="fr-FR" sz="6000" dirty="0">
                <a:solidFill>
                  <a:srgbClr val="FFFFFF"/>
                </a:solidFill>
                <a:uFill>
                  <a:solidFill>
                    <a:srgbClr val="FFFFFF"/>
                  </a:solidFill>
                </a:uFill>
              </a:rPr>
              <a:t>."</a:t>
            </a:r>
            <a:endParaRPr sz="6000" dirty="0">
              <a:solidFill>
                <a:srgbClr val="FFFFFF"/>
              </a:solidFill>
              <a:uFill>
                <a:solidFill>
                  <a:srgbClr val="FFFFFF"/>
                </a:solidFill>
              </a:uFill>
            </a:endParaRPr>
          </a:p>
        </p:txBody>
      </p:sp>
      <p:sp>
        <p:nvSpPr>
          <p:cNvPr id="1360" name="The confident interpretation:"/>
          <p:cNvSpPr txBox="1"/>
          <p:nvPr/>
        </p:nvSpPr>
        <p:spPr>
          <a:xfrm>
            <a:off x="1676400" y="4876800"/>
            <a:ext cx="20878800" cy="11079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buClr>
                <a:srgbClr val="FFFC79"/>
              </a:buClr>
              <a:defRPr sz="60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pPr>
              <a:defRPr sz="7200"/>
            </a:pPr>
            <a:r>
              <a:rPr lang="en-US" dirty="0" err="1"/>
              <a:t>L'interprétation</a:t>
            </a:r>
            <a:r>
              <a:rPr lang="en-US" dirty="0"/>
              <a:t> de </a:t>
            </a:r>
            <a:r>
              <a:rPr lang="en-US" dirty="0" err="1"/>
              <a:t>confiance</a:t>
            </a:r>
            <a:r>
              <a:rPr lang="en-US" dirty="0"/>
              <a:t>:</a:t>
            </a:r>
            <a:endParaRPr sz="6000" dirty="0"/>
          </a:p>
        </p:txBody>
      </p:sp>
      <p:sp>
        <p:nvSpPr>
          <p:cNvPr id="1361" name="The evidence:"/>
          <p:cNvSpPr txBox="1"/>
          <p:nvPr/>
        </p:nvSpPr>
        <p:spPr>
          <a:xfrm>
            <a:off x="1676400" y="1676400"/>
            <a:ext cx="20878800" cy="9233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buClr>
                <a:srgbClr val="FFFC79"/>
              </a:buClr>
              <a:defRPr sz="60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pPr>
              <a:defRPr sz="7200"/>
            </a:pPr>
            <a:r>
              <a:rPr lang="en-US" sz="6000" dirty="0" err="1"/>
              <a:t>L’</a:t>
            </a:r>
            <a:r>
              <a:rPr sz="6000" dirty="0" err="1"/>
              <a:t>evidence</a:t>
            </a:r>
            <a:r>
              <a:rPr sz="6000" dirty="0"/>
              <a:t>:</a:t>
            </a:r>
          </a:p>
        </p:txBody>
      </p:sp>
      <p:sp>
        <p:nvSpPr>
          <p:cNvPr id="1362" name="A piece of jaw…"/>
          <p:cNvSpPr txBox="1"/>
          <p:nvPr/>
        </p:nvSpPr>
        <p:spPr>
          <a:xfrm>
            <a:off x="3124200" y="2590800"/>
            <a:ext cx="10185400" cy="22159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571500" indent="-571500" defTabSz="914400">
              <a:buClr>
                <a:srgbClr val="FFFB00"/>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fr-FR" sz="4800" dirty="0"/>
              <a:t>Un bout de mâchoire</a:t>
            </a:r>
          </a:p>
          <a:p>
            <a:pPr marL="571500" indent="-571500" defTabSz="914400">
              <a:buClr>
                <a:srgbClr val="FFFB00"/>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fr-FR" sz="4800" dirty="0"/>
              <a:t>Deux molaires et une canine</a:t>
            </a:r>
          </a:p>
          <a:p>
            <a:pPr marL="571500" indent="-571500" defTabSz="914400">
              <a:buClr>
                <a:srgbClr val="FFFB00"/>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fr-FR" sz="4800" dirty="0"/>
              <a:t>Un morceau de crâne</a:t>
            </a:r>
            <a:endParaRPr sz="4800" dirty="0"/>
          </a:p>
        </p:txBody>
      </p:sp>
      <p:sp>
        <p:nvSpPr>
          <p:cNvPr id="1363" name="Piltdown Man, 1912"/>
          <p:cNvSpPr txBox="1"/>
          <p:nvPr/>
        </p:nvSpPr>
        <p:spPr>
          <a:xfrm>
            <a:off x="1600200" y="762000"/>
            <a:ext cx="20878800" cy="9233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spcBef>
                <a:spcPts val="3600"/>
              </a:spcBef>
              <a:buClr>
                <a:srgbClr val="FFFFFF"/>
              </a:buClr>
              <a:buFont typeface="Boycott"/>
              <a:defRPr sz="6000" b="1">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pPr>
              <a:defRPr sz="7200">
                <a:solidFill>
                  <a:srgbClr val="F5F5F5"/>
                </a:solidFill>
                <a:uFill>
                  <a:solidFill>
                    <a:srgbClr val="F5F5F5"/>
                  </a:solidFill>
                </a:uFill>
              </a:defRPr>
            </a:pPr>
            <a:r>
              <a:rPr lang="en-US" sz="6000" dirty="0">
                <a:solidFill>
                  <a:srgbClr val="FFFFFF"/>
                </a:solidFill>
                <a:uFill>
                  <a:solidFill>
                    <a:srgbClr val="FFFFFF"/>
                  </a:solidFill>
                </a:uFill>
              </a:rPr>
              <a:t>Homme de </a:t>
            </a:r>
            <a:r>
              <a:rPr sz="6000" dirty="0">
                <a:solidFill>
                  <a:srgbClr val="FFFFFF"/>
                </a:solidFill>
                <a:uFill>
                  <a:solidFill>
                    <a:srgbClr val="FFFFFF"/>
                  </a:solidFill>
                </a:uFill>
              </a:rPr>
              <a:t>Piltdown, 1912</a:t>
            </a:r>
          </a:p>
        </p:txBody>
      </p:sp>
      <p:pic>
        <p:nvPicPr>
          <p:cNvPr id="1364" name="image48.jpg" descr="image48.jpg"/>
          <p:cNvPicPr>
            <a:picLocks noChangeAspect="1"/>
          </p:cNvPicPr>
          <p:nvPr/>
        </p:nvPicPr>
        <p:blipFill>
          <a:blip r:embed="rId4"/>
          <a:srcRect l="70239" t="3957" r="5059" b="64558"/>
          <a:stretch>
            <a:fillRect/>
          </a:stretch>
        </p:blipFill>
        <p:spPr>
          <a:xfrm>
            <a:off x="17853024" y="813547"/>
            <a:ext cx="4800601" cy="5200651"/>
          </a:xfrm>
          <a:prstGeom prst="rect">
            <a:avLst/>
          </a:prstGeom>
          <a:ln w="25400">
            <a:solidFill>
              <a:srgbClr val="FFFFFF"/>
            </a:solidFill>
            <a:miter lim="400000"/>
          </a:ln>
        </p:spPr>
      </p:pic>
      <p:pic>
        <p:nvPicPr>
          <p:cNvPr id="1365" name="Piltdown man head.jpg" descr="Piltdown man head.jpg"/>
          <p:cNvPicPr>
            <a:picLocks/>
          </p:cNvPicPr>
          <p:nvPr/>
        </p:nvPicPr>
        <p:blipFill>
          <a:blip r:embed="rId5"/>
          <a:stretch>
            <a:fillRect/>
          </a:stretch>
        </p:blipFill>
        <p:spPr>
          <a:xfrm>
            <a:off x="17799049" y="839957"/>
            <a:ext cx="5130801" cy="5130801"/>
          </a:xfrm>
          <a:prstGeom prst="rect">
            <a:avLst/>
          </a:prstGeom>
          <a:ln w="25400">
            <a:solidFill>
              <a:srgbClr val="FFFFFF"/>
            </a:solidFill>
            <a:miter lim="400000"/>
          </a:ln>
        </p:spPr>
      </p:pic>
      <p:sp>
        <p:nvSpPr>
          <p:cNvPr id="1366" name="Te 500,000 - 1,000,000 years old xt"/>
          <p:cNvSpPr txBox="1"/>
          <p:nvPr/>
        </p:nvSpPr>
        <p:spPr>
          <a:xfrm>
            <a:off x="-313553" y="6019800"/>
            <a:ext cx="15379701" cy="1000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ctr" defTabSz="914400">
              <a:buClr>
                <a:srgbClr val="000000"/>
              </a:buClr>
              <a:defRPr sz="5600">
                <a:uFill>
                  <a:solidFill>
                    <a:srgbClr val="000000"/>
                  </a:solidFill>
                </a:uFill>
                <a:latin typeface="Gill Sans"/>
                <a:ea typeface="Gill Sans"/>
                <a:cs typeface="Gill Sans"/>
                <a:sym typeface="Gill Sans"/>
              </a:defRPr>
            </a:pPr>
            <a:r>
              <a:rPr dirty="0" err="1"/>
              <a:t>Te</a:t>
            </a:r>
            <a:r>
              <a:rPr sz="6000" b="1" dirty="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rPr>
              <a:t> 500,000 - 1,000,000 </a:t>
            </a:r>
            <a:r>
              <a:rPr lang="en-US" sz="6000" b="1" dirty="0" err="1">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rPr>
              <a:t>années</a:t>
            </a:r>
            <a:endParaRPr dirty="0"/>
          </a:p>
        </p:txBody>
      </p:sp>
      <p:grpSp>
        <p:nvGrpSpPr>
          <p:cNvPr id="1370" name="Group"/>
          <p:cNvGrpSpPr/>
          <p:nvPr/>
        </p:nvGrpSpPr>
        <p:grpSpPr>
          <a:xfrm>
            <a:off x="-914400" y="4839060"/>
            <a:ext cx="26212800" cy="6413500"/>
            <a:chOff x="-508000" y="4775200"/>
            <a:chExt cx="26212800" cy="6413500"/>
          </a:xfrm>
        </p:grpSpPr>
        <p:sp>
          <p:nvSpPr>
            <p:cNvPr id="1367" name="Rectangle"/>
            <p:cNvSpPr/>
            <p:nvPr/>
          </p:nvSpPr>
          <p:spPr>
            <a:xfrm>
              <a:off x="-508000" y="4775200"/>
              <a:ext cx="26212800" cy="6413500"/>
            </a:xfrm>
            <a:prstGeom prst="rect">
              <a:avLst/>
            </a:prstGeom>
            <a:solidFill>
              <a:srgbClr val="28210A"/>
            </a:solidFill>
            <a:ln w="127000" cap="flat">
              <a:solidFill>
                <a:srgbClr val="3E3B1D"/>
              </a:solidFill>
              <a:prstDash val="solid"/>
              <a:miter lim="400000"/>
            </a:ln>
            <a:effectLst/>
          </p:spPr>
          <p:txBody>
            <a:bodyPr wrap="square" lIns="38100" tIns="38100" rIns="38100" bIns="38100" numCol="1" anchor="t">
              <a:noAutofit/>
            </a:bodyPr>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68" name="Exposed as a deliberate HOAX, involving leading British scientists"/>
            <p:cNvSpPr txBox="1"/>
            <p:nvPr/>
          </p:nvSpPr>
          <p:spPr>
            <a:xfrm>
              <a:off x="4499047" y="7435265"/>
              <a:ext cx="17713174" cy="34009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buClr>
                  <a:srgbClr val="000000"/>
                </a:buClr>
                <a:defRPr sz="7200">
                  <a:solidFill>
                    <a:srgbClr val="FFFFFF"/>
                  </a:solidFill>
                  <a:uFill>
                    <a:solidFill>
                      <a:srgbClr val="FFFFFF"/>
                    </a:solidFill>
                  </a:uFill>
                  <a:latin typeface="DejaVu Sans"/>
                  <a:ea typeface="DejaVu Sans"/>
                  <a:cs typeface="DejaVu Sans"/>
                  <a:sym typeface="DejaVu Sans"/>
                </a:defRPr>
              </a:lvl1pPr>
            </a:lstStyle>
            <a:p>
              <a:r>
                <a:rPr lang="fr-FR" dirty="0" err="1"/>
                <a:t>Demasqué</a:t>
              </a:r>
              <a:r>
                <a:rPr lang="fr-FR" dirty="0"/>
                <a:t> comme un canular délibéré, impliquant des scientifiques britanniques d’avant-garde</a:t>
              </a:r>
              <a:endParaRPr dirty="0"/>
            </a:p>
          </p:txBody>
        </p:sp>
        <p:sp>
          <p:nvSpPr>
            <p:cNvPr id="1369" name="1953:"/>
            <p:cNvSpPr txBox="1"/>
            <p:nvPr/>
          </p:nvSpPr>
          <p:spPr>
            <a:xfrm>
              <a:off x="4457700" y="5638800"/>
              <a:ext cx="6934200" cy="1803400"/>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914400">
                <a:buClr>
                  <a:srgbClr val="FFFC79"/>
                </a:buClr>
                <a:defRPr sz="122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1953:</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62"/>
                                        </p:tgtEl>
                                        <p:attrNameLst>
                                          <p:attrName>style.visibility</p:attrName>
                                        </p:attrNameLst>
                                      </p:cBhvr>
                                      <p:to>
                                        <p:strVal val="visible"/>
                                      </p:to>
                                    </p:set>
                                    <p:animEffect transition="in" filter="wipe(left)">
                                      <p:cBhvr>
                                        <p:cTn id="7" dur="550"/>
                                        <p:tgtEl>
                                          <p:spTgt spid="1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66"/>
                                        </p:tgtEl>
                                        <p:attrNameLst>
                                          <p:attrName>style.visibility</p:attrName>
                                        </p:attrNameLst>
                                      </p:cBhvr>
                                      <p:to>
                                        <p:strVal val="visible"/>
                                      </p:to>
                                    </p:set>
                                    <p:animEffect transition="in" filter="wipe(left)">
                                      <p:cBhvr>
                                        <p:cTn id="12" dur="500"/>
                                        <p:tgtEl>
                                          <p:spTgt spid="13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359"/>
                                        </p:tgtEl>
                                        <p:attrNameLst>
                                          <p:attrName>style.visibility</p:attrName>
                                        </p:attrNameLst>
                                      </p:cBhvr>
                                      <p:to>
                                        <p:strVal val="visible"/>
                                      </p:to>
                                    </p:set>
                                    <p:animEffect transition="in" filter="wipe(left)">
                                      <p:cBhvr>
                                        <p:cTn id="17" dur="500"/>
                                        <p:tgtEl>
                                          <p:spTgt spid="135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365"/>
                                        </p:tgtEl>
                                        <p:attrNameLst>
                                          <p:attrName>style.visibility</p:attrName>
                                        </p:attrNameLst>
                                      </p:cBhvr>
                                      <p:to>
                                        <p:strVal val="visible"/>
                                      </p:to>
                                    </p:set>
                                    <p:animEffect transition="in" filter="dissolve">
                                      <p:cBhvr>
                                        <p:cTn id="22" dur="250"/>
                                        <p:tgtEl>
                                          <p:spTgt spid="1365"/>
                                        </p:tgtEl>
                                      </p:cBhvr>
                                    </p:animEffect>
                                  </p:childTnLst>
                                </p:cTn>
                              </p:par>
                            </p:childTnLst>
                          </p:cTn>
                        </p:par>
                        <p:par>
                          <p:cTn id="23" fill="hold">
                            <p:stCondLst>
                              <p:cond delay="250"/>
                            </p:stCondLst>
                            <p:childTnLst>
                              <p:par>
                                <p:cTn id="24" presetID="1" presetClass="exit" presetSubtype="0" fill="hold" grpId="5" nodeType="afterEffect">
                                  <p:stCondLst>
                                    <p:cond delay="0"/>
                                  </p:stCondLst>
                                  <p:iterate>
                                    <p:tmAbs val="0"/>
                                  </p:iterate>
                                  <p:childTnLst>
                                    <p:set>
                                      <p:cBhvr>
                                        <p:cTn id="25" fill="hold">
                                          <p:stCondLst>
                                            <p:cond delay="0"/>
                                          </p:stCondLst>
                                        </p:cTn>
                                        <p:tgtEl>
                                          <p:spTgt spid="136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6" nodeType="clickEffect">
                                  <p:stCondLst>
                                    <p:cond delay="0"/>
                                  </p:stCondLst>
                                  <p:iterate>
                                    <p:tmAbs val="0"/>
                                  </p:iterate>
                                  <p:childTnLst>
                                    <p:set>
                                      <p:cBhvr>
                                        <p:cTn id="29" fill="hold"/>
                                        <p:tgtEl>
                                          <p:spTgt spid="1370"/>
                                        </p:tgtEl>
                                        <p:attrNameLst>
                                          <p:attrName>style.visibility</p:attrName>
                                        </p:attrNameLst>
                                      </p:cBhvr>
                                      <p:to>
                                        <p:strVal val="visible"/>
                                      </p:to>
                                    </p:set>
                                    <p:anim calcmode="lin" valueType="num">
                                      <p:cBhvr>
                                        <p:cTn id="30" dur="500" fill="hold"/>
                                        <p:tgtEl>
                                          <p:spTgt spid="1370"/>
                                        </p:tgtEl>
                                        <p:attrNameLst>
                                          <p:attrName>ppt_w</p:attrName>
                                        </p:attrNameLst>
                                      </p:cBhvr>
                                      <p:tavLst>
                                        <p:tav tm="0">
                                          <p:val>
                                            <p:fltVal val="0"/>
                                          </p:val>
                                        </p:tav>
                                        <p:tav tm="100000">
                                          <p:val>
                                            <p:strVal val="#ppt_w"/>
                                          </p:val>
                                        </p:tav>
                                      </p:tavLst>
                                    </p:anim>
                                    <p:anim calcmode="lin" valueType="num">
                                      <p:cBhvr>
                                        <p:cTn id="31" dur="500" fill="hold"/>
                                        <p:tgtEl>
                                          <p:spTgt spid="13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3" animBg="1" advAuto="0"/>
      <p:bldP spid="1362" grpId="1" animBg="1" advAuto="0"/>
      <p:bldP spid="1364" grpId="5" animBg="1" advAuto="0"/>
      <p:bldP spid="1365" grpId="4" animBg="1" advAuto="0"/>
      <p:bldP spid="1366" grpId="2" animBg="1" advAuto="0"/>
      <p:bldP spid="1370" grpId="6"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75" name="image49.jpg" descr="image49.jpg"/>
          <p:cNvPicPr>
            <a:picLocks/>
          </p:cNvPicPr>
          <p:nvPr/>
        </p:nvPicPr>
        <p:blipFill>
          <a:blip r:embed="rId4"/>
          <a:srcRect t="13663" b="13086"/>
          <a:stretch>
            <a:fillRect/>
          </a:stretch>
        </p:blipFill>
        <p:spPr>
          <a:xfrm>
            <a:off x="10801275" y="3799817"/>
            <a:ext cx="12224199" cy="7615280"/>
          </a:xfrm>
          <a:prstGeom prst="rect">
            <a:avLst/>
          </a:prstGeom>
          <a:ln w="63500">
            <a:solidFill>
              <a:srgbClr val="FFFFFF"/>
            </a:solidFill>
            <a:miter lim="400000"/>
          </a:ln>
        </p:spPr>
      </p:pic>
      <p:sp>
        <p:nvSpPr>
          <p:cNvPr id="1376" name="1922: Confident interpretation        ape-man"/>
          <p:cNvSpPr txBox="1">
            <a:spLocks noGrp="1"/>
          </p:cNvSpPr>
          <p:nvPr>
            <p:ph type="body" sz="quarter" idx="1"/>
          </p:nvPr>
        </p:nvSpPr>
        <p:spPr>
          <a:xfrm>
            <a:off x="198783" y="1366370"/>
            <a:ext cx="23956618" cy="1988719"/>
          </a:xfrm>
          <a:prstGeom prst="rect">
            <a:avLst/>
          </a:prstGeom>
        </p:spPr>
        <p:txBody>
          <a:bodyPr/>
          <a:lstStyle/>
          <a:p>
            <a:pPr>
              <a:lnSpc>
                <a:spcPct val="80000"/>
              </a:lnSpc>
              <a:spcBef>
                <a:spcPts val="2500"/>
              </a:spcBef>
              <a:buClr>
                <a:srgbClr val="FFFFFF"/>
              </a:buClr>
              <a:defRPr>
                <a:solidFill>
                  <a:srgbClr val="F5F5F5"/>
                </a:solidFill>
                <a:uFill>
                  <a:solidFill>
                    <a:srgbClr val="F5F5F5"/>
                  </a:solidFill>
                </a:uFill>
              </a:defRPr>
            </a:pPr>
            <a:r>
              <a:rPr lang="en-US" sz="12200" b="1" dirty="0">
                <a:solidFill>
                  <a:srgbClr val="FFFB00"/>
                </a:solidFill>
                <a:uFill>
                  <a:solidFill>
                    <a:srgbClr val="EC9E42"/>
                  </a:solidFill>
                </a:uFill>
              </a:rPr>
              <a:t>1922:</a:t>
            </a:r>
            <a:r>
              <a:rPr lang="en-US" sz="12200" b="1" dirty="0">
                <a:solidFill>
                  <a:srgbClr val="FFFFFF"/>
                </a:solidFill>
                <a:uFill>
                  <a:solidFill>
                    <a:srgbClr val="FFFFFF"/>
                  </a:solidFill>
                </a:uFill>
              </a:rPr>
              <a:t> </a:t>
            </a:r>
            <a:r>
              <a:rPr lang="en-US" dirty="0">
                <a:solidFill>
                  <a:srgbClr val="FFFFFF"/>
                </a:solidFill>
                <a:uFill>
                  <a:solidFill>
                    <a:srgbClr val="FFFFFF"/>
                  </a:solidFill>
                </a:uFill>
              </a:rPr>
              <a:t>interpretation</a:t>
            </a:r>
            <a:r>
              <a:rPr lang="en-US" dirty="0"/>
              <a:t> </a:t>
            </a:r>
            <a:r>
              <a:rPr lang="en-US" dirty="0" err="1"/>
              <a:t>certaine</a:t>
            </a:r>
            <a:r>
              <a:rPr lang="en-US" dirty="0"/>
              <a:t>    homme-singe</a:t>
            </a:r>
            <a:endParaRPr dirty="0">
              <a:solidFill>
                <a:srgbClr val="FFFFFF"/>
              </a:solidFill>
              <a:uFill>
                <a:solidFill>
                  <a:srgbClr val="FFFFFF"/>
                </a:solidFill>
              </a:uFill>
            </a:endParaRPr>
          </a:p>
        </p:txBody>
      </p:sp>
      <p:sp>
        <p:nvSpPr>
          <p:cNvPr id="1377" name="Nebraska Man"/>
          <p:cNvSpPr txBox="1"/>
          <p:nvPr/>
        </p:nvSpPr>
        <p:spPr>
          <a:xfrm>
            <a:off x="736600" y="376518"/>
            <a:ext cx="22682200" cy="121142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914400">
              <a:lnSpc>
                <a:spcPct val="80000"/>
              </a:lnSpc>
              <a:spcBef>
                <a:spcPts val="2500"/>
              </a:spcBef>
              <a:buClr>
                <a:srgbClr val="FFFC79"/>
              </a:buClr>
              <a:buFont typeface="Boycott"/>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err="1"/>
              <a:t>L’homme</a:t>
            </a:r>
            <a:r>
              <a:rPr lang="en-US" dirty="0"/>
              <a:t> du </a:t>
            </a:r>
            <a:r>
              <a:rPr dirty="0" err="1"/>
              <a:t>Nebrask</a:t>
            </a:r>
            <a:endParaRPr dirty="0"/>
          </a:p>
        </p:txBody>
      </p:sp>
      <p:grpSp>
        <p:nvGrpSpPr>
          <p:cNvPr id="1381" name="Group"/>
          <p:cNvGrpSpPr/>
          <p:nvPr/>
        </p:nvGrpSpPr>
        <p:grpSpPr>
          <a:xfrm>
            <a:off x="-279402" y="4381058"/>
            <a:ext cx="9960116" cy="2343998"/>
            <a:chOff x="-2426075" y="1396558"/>
            <a:chExt cx="9960115" cy="2343996"/>
          </a:xfrm>
        </p:grpSpPr>
        <p:sp>
          <p:nvSpPr>
            <p:cNvPr id="1378" name="The evidence        a single tooth"/>
            <p:cNvSpPr txBox="1"/>
            <p:nvPr/>
          </p:nvSpPr>
          <p:spPr>
            <a:xfrm>
              <a:off x="-2426075" y="1396558"/>
              <a:ext cx="9960115" cy="2215989"/>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spcBef>
                  <a:spcPts val="4300"/>
                </a:spcBef>
                <a:buClr>
                  <a:srgbClr val="FFFFFF"/>
                </a:buCl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pPr>
                <a:defRPr>
                  <a:solidFill>
                    <a:srgbClr val="F5F5F5"/>
                  </a:solidFill>
                  <a:uFill>
                    <a:solidFill>
                      <a:srgbClr val="F5F5F5"/>
                    </a:solidFill>
                  </a:uFill>
                </a:defRPr>
              </a:pPr>
              <a:r>
                <a:rPr lang="en-US" dirty="0">
                  <a:solidFill>
                    <a:srgbClr val="FFFFFF"/>
                  </a:solidFill>
                  <a:uFill>
                    <a:solidFill>
                      <a:srgbClr val="FFFFFF"/>
                    </a:solidFill>
                  </a:uFill>
                </a:rPr>
                <a:t>La </a:t>
              </a:r>
              <a:r>
                <a:rPr lang="en-US" dirty="0" err="1">
                  <a:solidFill>
                    <a:srgbClr val="FFFFFF"/>
                  </a:solidFill>
                  <a:uFill>
                    <a:solidFill>
                      <a:srgbClr val="FFFFFF"/>
                    </a:solidFill>
                  </a:uFill>
                </a:rPr>
                <a:t>preuve</a:t>
              </a:r>
              <a:br>
                <a:rPr lang="en-US" dirty="0">
                  <a:solidFill>
                    <a:srgbClr val="FFFFFF"/>
                  </a:solidFill>
                  <a:uFill>
                    <a:solidFill>
                      <a:srgbClr val="FFFFFF"/>
                    </a:solidFill>
                  </a:uFill>
                </a:rPr>
              </a:br>
              <a:r>
                <a:rPr dirty="0">
                  <a:solidFill>
                    <a:srgbClr val="FFFFFF"/>
                  </a:solidFill>
                  <a:uFill>
                    <a:solidFill>
                      <a:srgbClr val="FFFFFF"/>
                    </a:solidFill>
                  </a:uFill>
                </a:rPr>
                <a:t>       </a:t>
              </a:r>
              <a:r>
                <a:rPr lang="en-US" dirty="0" err="1">
                  <a:solidFill>
                    <a:srgbClr val="FFFFFF"/>
                  </a:solidFill>
                  <a:uFill>
                    <a:solidFill>
                      <a:srgbClr val="FFFFFF"/>
                    </a:solidFill>
                  </a:uFill>
                </a:rPr>
                <a:t>une</a:t>
              </a:r>
              <a:r>
                <a:rPr lang="en-US" dirty="0">
                  <a:solidFill>
                    <a:srgbClr val="FFFFFF"/>
                  </a:solidFill>
                  <a:uFill>
                    <a:solidFill>
                      <a:srgbClr val="FFFFFF"/>
                    </a:solidFill>
                  </a:uFill>
                </a:rPr>
                <a:t> </a:t>
              </a:r>
              <a:r>
                <a:rPr lang="en-US" dirty="0" err="1">
                  <a:solidFill>
                    <a:srgbClr val="FFFFFF"/>
                  </a:solidFill>
                  <a:uFill>
                    <a:solidFill>
                      <a:srgbClr val="FFFFFF"/>
                    </a:solidFill>
                  </a:uFill>
                </a:rPr>
                <a:t>seule</a:t>
              </a:r>
              <a:r>
                <a:rPr lang="en-US" dirty="0">
                  <a:solidFill>
                    <a:srgbClr val="FFFFFF"/>
                  </a:solidFill>
                  <a:uFill>
                    <a:solidFill>
                      <a:srgbClr val="FFFFFF"/>
                    </a:solidFill>
                  </a:uFill>
                </a:rPr>
                <a:t> dent</a:t>
              </a:r>
              <a:endParaRPr dirty="0">
                <a:solidFill>
                  <a:srgbClr val="FFFFFF"/>
                </a:solidFill>
                <a:uFill>
                  <a:solidFill>
                    <a:srgbClr val="FFFFFF"/>
                  </a:solidFill>
                </a:uFill>
              </a:endParaRPr>
            </a:p>
          </p:txBody>
        </p:sp>
        <p:pic>
          <p:nvPicPr>
            <p:cNvPr id="1379" name="Arrow" descr="Arrow"/>
            <p:cNvPicPr>
              <a:picLocks/>
            </p:cNvPicPr>
            <p:nvPr/>
          </p:nvPicPr>
          <p:blipFill>
            <a:blip r:embed="rId5"/>
            <a:stretch>
              <a:fillRect/>
            </a:stretch>
          </p:blipFill>
          <p:spPr>
            <a:xfrm>
              <a:off x="-1629365" y="2504552"/>
              <a:ext cx="1682435" cy="1236002"/>
            </a:xfrm>
            <a:prstGeom prst="rect">
              <a:avLst/>
            </a:prstGeom>
            <a:effectLst/>
          </p:spPr>
        </p:pic>
      </p:grpSp>
      <p:pic>
        <p:nvPicPr>
          <p:cNvPr id="1382" name="Arrow" descr="Arrow"/>
          <p:cNvPicPr>
            <a:picLocks/>
          </p:cNvPicPr>
          <p:nvPr/>
        </p:nvPicPr>
        <p:blipFill>
          <a:blip r:embed="rId5"/>
          <a:stretch>
            <a:fillRect/>
          </a:stretch>
        </p:blipFill>
        <p:spPr>
          <a:xfrm>
            <a:off x="16205459" y="1653430"/>
            <a:ext cx="946454" cy="1236002"/>
          </a:xfrm>
          <a:prstGeom prst="rect">
            <a:avLst/>
          </a:prstGeom>
        </p:spPr>
      </p:pic>
      <p:grpSp>
        <p:nvGrpSpPr>
          <p:cNvPr id="1387" name="Group"/>
          <p:cNvGrpSpPr/>
          <p:nvPr/>
        </p:nvGrpSpPr>
        <p:grpSpPr>
          <a:xfrm>
            <a:off x="198782" y="11373223"/>
            <a:ext cx="24383999" cy="2985433"/>
            <a:chOff x="0" y="0"/>
            <a:chExt cx="20878800" cy="2985430"/>
          </a:xfrm>
        </p:grpSpPr>
        <p:sp>
          <p:nvSpPr>
            <p:cNvPr id="1384" name="1927: Re-interp.        extinct species of pig"/>
            <p:cNvSpPr txBox="1"/>
            <p:nvPr/>
          </p:nvSpPr>
          <p:spPr>
            <a:xfrm>
              <a:off x="0" y="0"/>
              <a:ext cx="20878800" cy="2985430"/>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defTabSz="914400">
                <a:spcBef>
                  <a:spcPts val="43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12200" b="1" dirty="0">
                  <a:solidFill>
                    <a:srgbClr val="FFFB00"/>
                  </a:solidFill>
                  <a:uFill>
                    <a:solidFill>
                      <a:srgbClr val="EC9E42"/>
                    </a:solidFill>
                  </a:uFill>
                </a:rPr>
                <a:t>1927:</a:t>
              </a:r>
              <a:r>
                <a:rPr dirty="0">
                  <a:solidFill>
                    <a:srgbClr val="FFFFFF"/>
                  </a:solidFill>
                  <a:uFill>
                    <a:solidFill>
                      <a:srgbClr val="FFFFFF"/>
                    </a:solidFill>
                  </a:uFill>
                </a:rPr>
                <a:t> Re-interp.     </a:t>
              </a:r>
              <a:r>
                <a:rPr lang="en-US" dirty="0">
                  <a:solidFill>
                    <a:srgbClr val="FFFFFF"/>
                  </a:solidFill>
                  <a:uFill>
                    <a:solidFill>
                      <a:srgbClr val="FFFFFF"/>
                    </a:solidFill>
                  </a:uFill>
                </a:rPr>
                <a:t>Une </a:t>
              </a:r>
              <a:r>
                <a:rPr lang="en-US" dirty="0" err="1">
                  <a:solidFill>
                    <a:srgbClr val="FFFFFF"/>
                  </a:solidFill>
                  <a:uFill>
                    <a:solidFill>
                      <a:srgbClr val="FFFFFF"/>
                    </a:solidFill>
                  </a:uFill>
                </a:rPr>
                <a:t>espèce</a:t>
              </a:r>
              <a:r>
                <a:rPr lang="en-US" dirty="0">
                  <a:solidFill>
                    <a:srgbClr val="FFFFFF"/>
                  </a:solidFill>
                  <a:uFill>
                    <a:solidFill>
                      <a:srgbClr val="FFFFFF"/>
                    </a:solidFill>
                  </a:uFill>
                </a:rPr>
                <a:t> de </a:t>
              </a:r>
              <a:r>
                <a:rPr lang="en-US" dirty="0" err="1">
                  <a:solidFill>
                    <a:srgbClr val="FFFFFF"/>
                  </a:solidFill>
                  <a:uFill>
                    <a:solidFill>
                      <a:srgbClr val="FFFFFF"/>
                    </a:solidFill>
                  </a:uFill>
                </a:rPr>
                <a:t>porc</a:t>
              </a:r>
              <a:r>
                <a:rPr lang="en-US" dirty="0">
                  <a:solidFill>
                    <a:srgbClr val="FFFFFF"/>
                  </a:solidFill>
                  <a:uFill>
                    <a:solidFill>
                      <a:srgbClr val="FFFFFF"/>
                    </a:solidFill>
                  </a:uFill>
                </a:rPr>
                <a:t> </a:t>
              </a:r>
              <a:r>
                <a:rPr lang="en-US" dirty="0" err="1">
                  <a:solidFill>
                    <a:srgbClr val="FFFFFF"/>
                  </a:solidFill>
                  <a:uFill>
                    <a:solidFill>
                      <a:srgbClr val="FFFFFF"/>
                    </a:solidFill>
                  </a:uFill>
                </a:rPr>
                <a:t>éteinte</a:t>
              </a:r>
              <a:endParaRPr dirty="0">
                <a:solidFill>
                  <a:srgbClr val="FFFFFF"/>
                </a:solidFill>
                <a:uFill>
                  <a:solidFill>
                    <a:srgbClr val="FFFFFF"/>
                  </a:solidFill>
                </a:uFill>
              </a:endParaRPr>
            </a:p>
          </p:txBody>
        </p:sp>
        <p:pic>
          <p:nvPicPr>
            <p:cNvPr id="1385" name="Arrow" descr="Arrow"/>
            <p:cNvPicPr>
              <a:picLocks/>
            </p:cNvPicPr>
            <p:nvPr/>
          </p:nvPicPr>
          <p:blipFill>
            <a:blip r:embed="rId5"/>
            <a:stretch>
              <a:fillRect/>
            </a:stretch>
          </p:blipFill>
          <p:spPr>
            <a:xfrm>
              <a:off x="8749690" y="630983"/>
              <a:ext cx="851763" cy="1236002"/>
            </a:xfrm>
            <a:prstGeom prst="rect">
              <a:avLst/>
            </a:prstGeom>
            <a:effectLst/>
          </p:spPr>
        </p:pic>
      </p:grpSp>
      <p:grpSp>
        <p:nvGrpSpPr>
          <p:cNvPr id="1391" name="Group"/>
          <p:cNvGrpSpPr/>
          <p:nvPr/>
        </p:nvGrpSpPr>
        <p:grpSpPr>
          <a:xfrm>
            <a:off x="6857999" y="3983891"/>
            <a:ext cx="12610777" cy="8070380"/>
            <a:chOff x="-1508953" y="0"/>
            <a:chExt cx="12151909" cy="7537299"/>
          </a:xfrm>
        </p:grpSpPr>
        <p:sp>
          <p:nvSpPr>
            <p:cNvPr id="1388" name="Rectangle"/>
            <p:cNvSpPr/>
            <p:nvPr/>
          </p:nvSpPr>
          <p:spPr>
            <a:xfrm>
              <a:off x="-1508953" y="0"/>
              <a:ext cx="12151909" cy="7537299"/>
            </a:xfrm>
            <a:prstGeom prst="rect">
              <a:avLst/>
            </a:prstGeom>
            <a:solidFill>
              <a:srgbClr val="461B04"/>
            </a:solidFill>
            <a:ln w="63500" cap="flat">
              <a:solidFill>
                <a:srgbClr val="FFFFFF"/>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pic>
          <p:nvPicPr>
            <p:cNvPr id="1389" name="Nebraska man--pig.jpg" descr="Nebraska man--pig.jpg"/>
            <p:cNvPicPr>
              <a:picLocks/>
            </p:cNvPicPr>
            <p:nvPr/>
          </p:nvPicPr>
          <p:blipFill>
            <a:blip r:embed="rId6"/>
            <a:srcRect l="3302" t="18221" r="3302" b="494"/>
            <a:stretch>
              <a:fillRect/>
            </a:stretch>
          </p:blipFill>
          <p:spPr>
            <a:xfrm>
              <a:off x="130526" y="1332170"/>
              <a:ext cx="9014542" cy="5873810"/>
            </a:xfrm>
            <a:prstGeom prst="rect">
              <a:avLst/>
            </a:prstGeom>
            <a:ln w="12700" cap="flat">
              <a:noFill/>
              <a:miter lim="400000"/>
            </a:ln>
            <a:effectLst/>
          </p:spPr>
        </p:pic>
        <p:sp>
          <p:nvSpPr>
            <p:cNvPr id="1390" name="The real Nebraska Man"/>
            <p:cNvSpPr txBox="1"/>
            <p:nvPr/>
          </p:nvSpPr>
          <p:spPr>
            <a:xfrm>
              <a:off x="-1085795" y="126042"/>
              <a:ext cx="11413125" cy="10874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ctr">
                <a:defRPr sz="6400">
                  <a:solidFill>
                    <a:srgbClr val="FFFFFF"/>
                  </a:solidFill>
                  <a:latin typeface="Times New Roman"/>
                  <a:ea typeface="Times New Roman"/>
                  <a:cs typeface="Times New Roman"/>
                  <a:sym typeface="Times New Roman"/>
                </a:defRPr>
              </a:pPr>
              <a:r>
                <a:rPr lang="en-US" dirty="0"/>
                <a:t>Le</a:t>
              </a:r>
              <a:r>
                <a:rPr dirty="0"/>
                <a:t> </a:t>
              </a:r>
              <a:r>
                <a:rPr lang="en-US" i="1" dirty="0" err="1">
                  <a:solidFill>
                    <a:srgbClr val="FFFB00"/>
                  </a:solidFill>
                </a:rPr>
                <a:t>véritable</a:t>
              </a:r>
              <a:r>
                <a:rPr dirty="0"/>
                <a:t> </a:t>
              </a:r>
              <a:r>
                <a:rPr lang="en-US" dirty="0"/>
                <a:t>homme du N</a:t>
              </a:r>
              <a:r>
                <a:rPr dirty="0"/>
                <a:t>ebraska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81"/>
                                        </p:tgtEl>
                                        <p:attrNameLst>
                                          <p:attrName>style.visibility</p:attrName>
                                        </p:attrNameLst>
                                      </p:cBhvr>
                                      <p:to>
                                        <p:strVal val="visible"/>
                                      </p:to>
                                    </p:set>
                                    <p:animEffect transition="in" filter="wipe(left)">
                                      <p:cBhvr>
                                        <p:cTn id="7" dur="500"/>
                                        <p:tgtEl>
                                          <p:spTgt spid="13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87"/>
                                        </p:tgtEl>
                                        <p:attrNameLst>
                                          <p:attrName>style.visibility</p:attrName>
                                        </p:attrNameLst>
                                      </p:cBhvr>
                                      <p:to>
                                        <p:strVal val="visible"/>
                                      </p:to>
                                    </p:set>
                                    <p:animEffect transition="in" filter="wipe(left)">
                                      <p:cBhvr>
                                        <p:cTn id="12" dur="500"/>
                                        <p:tgtEl>
                                          <p:spTgt spid="13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91"/>
                                        </p:tgtEl>
                                        <p:attrNameLst>
                                          <p:attrName>style.visibility</p:attrName>
                                        </p:attrNameLst>
                                      </p:cBhvr>
                                      <p:to>
                                        <p:strVal val="visible"/>
                                      </p:to>
                                    </p:set>
                                    <p:animEffect transition="in" filter="dissolve">
                                      <p:cBhvr>
                                        <p:cTn id="17" dur="499"/>
                                        <p:tgtEl>
                                          <p:spTgt spid="1391"/>
                                        </p:tgtEl>
                                      </p:cBhvr>
                                    </p:animEffect>
                                  </p:childTnLst>
                                </p:cTn>
                              </p:par>
                            </p:childTnLst>
                          </p:cTn>
                        </p:par>
                        <p:par>
                          <p:cTn id="18" fill="hold">
                            <p:stCondLst>
                              <p:cond delay="499"/>
                            </p:stCondLst>
                            <p:childTnLst>
                              <p:par>
                                <p:cTn id="19" presetID="9" presetClass="exit" fill="hold" grpId="4" nodeType="afterEffect">
                                  <p:stCondLst>
                                    <p:cond delay="0"/>
                                  </p:stCondLst>
                                  <p:iterate>
                                    <p:tmAbs val="0"/>
                                  </p:iterate>
                                  <p:childTnLst>
                                    <p:animEffect transition="out" filter="dissolve">
                                      <p:cBhvr>
                                        <p:cTn id="20" dur="499" fill="hold"/>
                                        <p:tgtEl>
                                          <p:spTgt spid="1375"/>
                                        </p:tgtEl>
                                      </p:cBhvr>
                                    </p:animEffect>
                                    <p:set>
                                      <p:cBhvr>
                                        <p:cTn id="21" fill="hold">
                                          <p:stCondLst>
                                            <p:cond delay="498"/>
                                          </p:stCondLst>
                                        </p:cTn>
                                        <p:tgtEl>
                                          <p:spTgt spid="13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 grpId="4" animBg="1" advAuto="0"/>
      <p:bldP spid="1381" grpId="1" animBg="1" advAuto="0"/>
      <p:bldP spid="1387" grpId="2" animBg="1" advAuto="0"/>
      <p:bldP spid="1391" grpId="3"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396" name="“The study of human origins seems to be…"/>
          <p:cNvSpPr txBox="1"/>
          <p:nvPr/>
        </p:nvSpPr>
        <p:spPr>
          <a:xfrm>
            <a:off x="2241829" y="1220689"/>
            <a:ext cx="19894120" cy="924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825500">
              <a:defRPr sz="6600">
                <a:solidFill>
                  <a:srgbClr val="FFFFFF"/>
                </a:solidFill>
                <a:latin typeface="DejaVu Sans Condensed"/>
                <a:ea typeface="DejaVu Sans Condensed"/>
                <a:cs typeface="DejaVu Sans Condensed"/>
                <a:sym typeface="DejaVu Sans Condensed"/>
              </a:defRPr>
            </a:pPr>
            <a:r>
              <a:rPr lang="fr-FR" dirty="0"/>
              <a:t>« </a:t>
            </a:r>
            <a:r>
              <a:rPr lang="en-US" dirty="0" err="1"/>
              <a:t>L’étude</a:t>
            </a:r>
            <a:r>
              <a:rPr lang="en-US" dirty="0"/>
              <a:t> des origin</a:t>
            </a:r>
            <a:r>
              <a:rPr lang="en-CH" dirty="0"/>
              <a:t>e</a:t>
            </a:r>
            <a:r>
              <a:rPr lang="en-US" dirty="0"/>
              <a:t>s de </a:t>
            </a:r>
            <a:r>
              <a:rPr lang="en-US" dirty="0" err="1"/>
              <a:t>l’homme</a:t>
            </a:r>
            <a:r>
              <a:rPr lang="en-US" dirty="0"/>
              <a:t> </a:t>
            </a:r>
            <a:r>
              <a:rPr lang="en-US" dirty="0" err="1"/>
              <a:t>semble</a:t>
            </a:r>
            <a:r>
              <a:rPr lang="en-US" dirty="0"/>
              <a:t> </a:t>
            </a:r>
            <a:br>
              <a:rPr lang="en-CH" dirty="0"/>
            </a:br>
            <a:r>
              <a:rPr lang="en-US" dirty="0" err="1"/>
              <a:t>être</a:t>
            </a:r>
            <a:r>
              <a:rPr lang="en-US" dirty="0"/>
              <a:t> un champ</a:t>
            </a:r>
            <a:r>
              <a:rPr dirty="0"/>
              <a:t> </a:t>
            </a:r>
            <a:r>
              <a:rPr lang="en-US" dirty="0"/>
              <a:t>dans </a:t>
            </a:r>
            <a:r>
              <a:rPr lang="en-US" dirty="0" err="1"/>
              <a:t>lequel</a:t>
            </a:r>
            <a:r>
              <a:rPr lang="en-US" dirty="0"/>
              <a:t> </a:t>
            </a:r>
            <a:r>
              <a:rPr lang="en-US" dirty="0" err="1"/>
              <a:t>chaque</a:t>
            </a:r>
            <a:r>
              <a:rPr lang="en-US" dirty="0"/>
              <a:t> </a:t>
            </a:r>
            <a:br>
              <a:rPr lang="en-CH" dirty="0"/>
            </a:br>
            <a:r>
              <a:rPr lang="en-US" dirty="0" err="1"/>
              <a:t>découverte</a:t>
            </a:r>
            <a:r>
              <a:rPr lang="en-US" dirty="0"/>
              <a:t> </a:t>
            </a:r>
            <a:r>
              <a:rPr lang="en-US" dirty="0" err="1"/>
              <a:t>élève</a:t>
            </a:r>
            <a:r>
              <a:rPr lang="en-US" dirty="0"/>
              <a:t> le </a:t>
            </a:r>
            <a:r>
              <a:rPr dirty="0" err="1"/>
              <a:t>d</a:t>
            </a:r>
            <a:r>
              <a:rPr lang="en-US" dirty="0" err="1"/>
              <a:t>é</a:t>
            </a:r>
            <a:r>
              <a:rPr dirty="0" err="1"/>
              <a:t>bat</a:t>
            </a:r>
            <a:r>
              <a:rPr dirty="0"/>
              <a:t> </a:t>
            </a:r>
            <a:r>
              <a:rPr lang="en-US" dirty="0"/>
              <a:t>à </a:t>
            </a:r>
            <a:r>
              <a:rPr lang="en-US" b="1" dirty="0">
                <a:solidFill>
                  <a:srgbClr val="FFFB00"/>
                </a:solidFill>
              </a:rPr>
              <a:t>un </a:t>
            </a:r>
            <a:r>
              <a:rPr lang="en-US" b="1" dirty="0" err="1">
                <a:solidFill>
                  <a:srgbClr val="FFFB00"/>
                </a:solidFill>
              </a:rPr>
              <a:t>niveau</a:t>
            </a:r>
            <a:r>
              <a:rPr lang="en-US" b="1" dirty="0">
                <a:solidFill>
                  <a:srgbClr val="FFFB00"/>
                </a:solidFill>
              </a:rPr>
              <a:t> </a:t>
            </a:r>
            <a:r>
              <a:rPr lang="en-US" b="1" dirty="0" err="1">
                <a:solidFill>
                  <a:srgbClr val="FFFB00"/>
                </a:solidFill>
              </a:rPr>
              <a:t>d’i</a:t>
            </a:r>
            <a:r>
              <a:rPr b="1" dirty="0" err="1">
                <a:solidFill>
                  <a:srgbClr val="FFFB00"/>
                </a:solidFill>
              </a:rPr>
              <a:t>ncert</a:t>
            </a:r>
            <a:r>
              <a:rPr lang="en-US" b="1" dirty="0" err="1">
                <a:solidFill>
                  <a:srgbClr val="FFFB00"/>
                </a:solidFill>
              </a:rPr>
              <a:t>itude</a:t>
            </a:r>
            <a:r>
              <a:rPr lang="en-US" b="1" dirty="0">
                <a:solidFill>
                  <a:srgbClr val="FFFB00"/>
                </a:solidFill>
              </a:rPr>
              <a:t> encore plus </a:t>
            </a:r>
            <a:r>
              <a:rPr lang="en-US" b="1" dirty="0" err="1">
                <a:solidFill>
                  <a:srgbClr val="FFFB00"/>
                </a:solidFill>
              </a:rPr>
              <a:t>complexe</a:t>
            </a:r>
            <a:r>
              <a:rPr dirty="0"/>
              <a:t>... True </a:t>
            </a:r>
            <a:r>
              <a:rPr lang="fr-FR" dirty="0"/>
              <a:t>fidèle aux traditions</a:t>
            </a:r>
            <a:r>
              <a:rPr lang="en-CH" dirty="0"/>
              <a:t> </a:t>
            </a:r>
            <a:r>
              <a:rPr lang="fr-FR" dirty="0"/>
              <a:t>d</a:t>
            </a:r>
            <a:r>
              <a:rPr lang="en-CH" dirty="0"/>
              <a:t>e </a:t>
            </a:r>
            <a:r>
              <a:rPr lang="en-CH" dirty="0" err="1"/>
              <a:t>ce</a:t>
            </a:r>
            <a:r>
              <a:rPr lang="en-CH" dirty="0"/>
              <a:t> champ, </a:t>
            </a:r>
            <a:r>
              <a:rPr lang="fr-FR" dirty="0"/>
              <a:t>les arguments tourbillonnent</a:t>
            </a:r>
            <a:r>
              <a:rPr lang="en-CH" dirty="0"/>
              <a:t> </a:t>
            </a:r>
            <a:r>
              <a:rPr lang="en-CH" dirty="0" err="1"/>
              <a:t>autour</a:t>
            </a:r>
            <a:r>
              <a:rPr lang="en-CH" dirty="0"/>
              <a:t> des</a:t>
            </a:r>
            <a:r>
              <a:rPr lang="fr-FR" dirty="0"/>
              <a:t> questions de la classification correcte</a:t>
            </a:r>
            <a:r>
              <a:rPr lang="en-CH" dirty="0"/>
              <a:t> </a:t>
            </a:r>
            <a:r>
              <a:rPr lang="fr-FR" dirty="0"/>
              <a:t>des fossiles et des relations présumées entre les espèces d’êtres humains et les </a:t>
            </a:r>
            <a:r>
              <a:rPr lang="fr-FR" dirty="0" err="1"/>
              <a:t>pré-humains</a:t>
            </a:r>
            <a:r>
              <a:rPr lang="fr-FR" dirty="0"/>
              <a:t>.»</a:t>
            </a:r>
            <a:endParaRPr dirty="0"/>
          </a:p>
        </p:txBody>
      </p:sp>
      <p:sp>
        <p:nvSpPr>
          <p:cNvPr id="1397" name="Chris Stringer, Book review of Origins Reconsidered: In Search Of What Makes Us Human, by Richard Leakey (Doubleday, 1992), Scientific American (May 1993), p. 88 (emphasis mine)."/>
          <p:cNvSpPr txBox="1"/>
          <p:nvPr/>
        </p:nvSpPr>
        <p:spPr>
          <a:xfrm>
            <a:off x="2248051" y="10763921"/>
            <a:ext cx="20204032" cy="243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4000">
                <a:solidFill>
                  <a:srgbClr val="FFFFFF"/>
                </a:solidFill>
                <a:latin typeface="DejaVu Sans Condensed"/>
                <a:ea typeface="DejaVu Sans Condensed"/>
                <a:cs typeface="DejaVu Sans Condensed"/>
                <a:sym typeface="DejaVu Sans Condensed"/>
              </a:defRPr>
            </a:pPr>
            <a:r>
              <a:t>Chris Stringer</a:t>
            </a:r>
            <a:r>
              <a:rPr dirty="0"/>
              <a:t>, Book review </a:t>
            </a:r>
            <a:r>
              <a:t>of </a:t>
            </a:r>
            <a:r>
              <a:rPr>
                <a:latin typeface="DejaVu Sans Condensed Oblique"/>
                <a:ea typeface="DejaVu Sans Condensed Oblique"/>
                <a:cs typeface="DejaVu Sans Condensed Oblique"/>
                <a:sym typeface="DejaVu Sans Condensed Oblique"/>
              </a:rPr>
              <a:t>Origins </a:t>
            </a:r>
            <a:r>
              <a:rPr dirty="0">
                <a:latin typeface="DejaVu Sans Condensed Oblique"/>
                <a:ea typeface="DejaVu Sans Condensed Oblique"/>
                <a:cs typeface="DejaVu Sans Condensed Oblique"/>
                <a:sym typeface="DejaVu Sans Condensed Oblique"/>
              </a:rPr>
              <a:t>Reconsidered: In Search Of What Makes Us Human</a:t>
            </a:r>
            <a:r>
              <a:rPr dirty="0"/>
              <a:t>, by Richard Leakey (Doubleday, 1992), </a:t>
            </a:r>
            <a:r>
              <a:rPr dirty="0">
                <a:latin typeface="DejaVu Sans Condensed Oblique"/>
                <a:ea typeface="DejaVu Sans Condensed Oblique"/>
                <a:cs typeface="DejaVu Sans Condensed Oblique"/>
                <a:sym typeface="DejaVu Sans Condensed Oblique"/>
              </a:rPr>
              <a:t>Scientific American</a:t>
            </a:r>
            <a:r>
              <a:rPr dirty="0"/>
              <a:t> (May 1993), p. 88 (</a:t>
            </a:r>
            <a:r>
              <a:t>emphasis mine</a:t>
            </a:r>
            <a:r>
              <a:rPr dirty="0"/>
              <a:t>).</a:t>
            </a:r>
          </a:p>
        </p:txBody>
      </p:sp>
      <p:pic>
        <p:nvPicPr>
          <p:cNvPr id="1398" name="Stringer, Chris 2007.jpg" descr="Stringer, Chris 2007.jpg"/>
          <p:cNvPicPr>
            <a:picLocks noChangeAspect="1"/>
          </p:cNvPicPr>
          <p:nvPr/>
        </p:nvPicPr>
        <p:blipFill>
          <a:blip r:embed="rId4"/>
          <a:stretch>
            <a:fillRect/>
          </a:stretch>
        </p:blipFill>
        <p:spPr>
          <a:xfrm>
            <a:off x="20187643" y="712858"/>
            <a:ext cx="3544848" cy="5317271"/>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396"/>
                                        </p:tgtEl>
                                        <p:attrNameLst>
                                          <p:attrName>style.visibility</p:attrName>
                                        </p:attrNameLst>
                                      </p:cBhvr>
                                      <p:to>
                                        <p:strVal val="visible"/>
                                      </p:to>
                                    </p:set>
                                    <p:animEffect transition="in" filter="wipe(up)">
                                      <p:cBhvr>
                                        <p:cTn id="7" dur="499"/>
                                        <p:tgtEl>
                                          <p:spTgt spid="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2"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453" name="How to make an ape-man?"/>
          <p:cNvSpPr txBox="1">
            <a:spLocks noGrp="1"/>
          </p:cNvSpPr>
          <p:nvPr>
            <p:ph type="title"/>
          </p:nvPr>
        </p:nvSpPr>
        <p:spPr>
          <a:xfrm>
            <a:off x="1244599" y="1123950"/>
            <a:ext cx="21982043" cy="1955800"/>
          </a:xfrm>
          <a:prstGeom prst="rect">
            <a:avLst/>
          </a:prstGeom>
        </p:spPr>
        <p:txBody>
          <a:bodyPr/>
          <a:lstStyle>
            <a:lvl1pPr>
              <a:defRPr>
                <a:solidFill>
                  <a:srgbClr val="FFFB00"/>
                </a:solidFill>
                <a:uFill>
                  <a:solidFill>
                    <a:srgbClr val="FF9300"/>
                  </a:solidFill>
                </a:uFill>
              </a:defRPr>
            </a:lvl1pPr>
          </a:lstStyle>
          <a:p>
            <a:pPr algn="ctr"/>
            <a:r>
              <a:rPr lang="en-US" sz="7200" dirty="0"/>
              <a:t>Comment </a:t>
            </a:r>
            <a:r>
              <a:rPr lang="en-US" sz="7200" dirty="0" err="1"/>
              <a:t>fabr</a:t>
            </a:r>
            <a:r>
              <a:rPr lang="en-CH" sz="7200" dirty="0" err="1"/>
              <a:t>i</a:t>
            </a:r>
            <a:r>
              <a:rPr lang="en-US" sz="7200" dirty="0" err="1"/>
              <a:t>quer</a:t>
            </a:r>
            <a:r>
              <a:rPr lang="en-US" sz="7200" dirty="0"/>
              <a:t> un homme-singe</a:t>
            </a:r>
            <a:r>
              <a:rPr sz="7200" dirty="0"/>
              <a:t>?</a:t>
            </a:r>
          </a:p>
        </p:txBody>
      </p:sp>
      <p:sp>
        <p:nvSpPr>
          <p:cNvPr id="1454" name="A few human bones + imagination = ape-man…"/>
          <p:cNvSpPr txBox="1">
            <a:spLocks noGrp="1"/>
          </p:cNvSpPr>
          <p:nvPr>
            <p:ph type="body" idx="1"/>
          </p:nvPr>
        </p:nvSpPr>
        <p:spPr>
          <a:xfrm>
            <a:off x="2473726" y="3492500"/>
            <a:ext cx="20539788" cy="10718800"/>
          </a:xfrm>
          <a:prstGeom prst="rect">
            <a:avLst/>
          </a:prstGeom>
        </p:spPr>
        <p:txBody>
          <a:bodyPr/>
          <a:lstStyle/>
          <a:p>
            <a:pPr marL="609600" indent="-609600">
              <a:spcBef>
                <a:spcPts val="1000"/>
              </a:spcBef>
              <a:buClr>
                <a:srgbClr val="FFFFFF"/>
              </a:buClr>
              <a:buSzPct val="100000"/>
              <a:buAutoNum type="arabicPeriod"/>
              <a:defRPr>
                <a:solidFill>
                  <a:srgbClr val="F5F5F5"/>
                </a:solidFill>
                <a:uFill>
                  <a:solidFill>
                    <a:srgbClr val="F5F5F5"/>
                  </a:solidFill>
                </a:uFill>
              </a:defRPr>
            </a:pPr>
            <a:r>
              <a:rPr sz="6600" dirty="0">
                <a:solidFill>
                  <a:srgbClr val="FFFFFF"/>
                </a:solidFill>
                <a:uFill>
                  <a:solidFill>
                    <a:srgbClr val="FFFFFF"/>
                  </a:solidFill>
                </a:uFill>
              </a:rPr>
              <a:t> </a:t>
            </a:r>
            <a:r>
              <a:rPr lang="en-US" sz="6600" dirty="0" err="1"/>
              <a:t>Quelques</a:t>
            </a:r>
            <a:r>
              <a:rPr lang="en-US" sz="6600" dirty="0"/>
              <a:t> </a:t>
            </a:r>
            <a:r>
              <a:rPr lang="en-US" sz="6600" dirty="0" err="1">
                <a:solidFill>
                  <a:srgbClr val="FFFFFF"/>
                </a:solidFill>
                <a:uFill>
                  <a:solidFill>
                    <a:srgbClr val="FFFFFF"/>
                  </a:solidFill>
                </a:uFill>
              </a:rPr>
              <a:t>os</a:t>
            </a:r>
            <a:r>
              <a:rPr lang="en-US" sz="6600" dirty="0">
                <a:solidFill>
                  <a:srgbClr val="FFFFFF"/>
                </a:solidFill>
                <a:uFill>
                  <a:solidFill>
                    <a:srgbClr val="FFFFFF"/>
                  </a:solidFill>
                </a:uFill>
              </a:rPr>
              <a:t> </a:t>
            </a:r>
            <a:r>
              <a:rPr lang="en-US" sz="6600" dirty="0" err="1">
                <a:solidFill>
                  <a:srgbClr val="FFFFFF"/>
                </a:solidFill>
                <a:uFill>
                  <a:solidFill>
                    <a:srgbClr val="FFFFFF"/>
                  </a:solidFill>
                </a:uFill>
              </a:rPr>
              <a:t>humains</a:t>
            </a:r>
            <a:r>
              <a:rPr lang="en-US" sz="6600" dirty="0">
                <a:solidFill>
                  <a:srgbClr val="FFFFFF"/>
                </a:solidFill>
                <a:uFill>
                  <a:solidFill>
                    <a:srgbClr val="FFFFFF"/>
                  </a:solidFill>
                </a:uFill>
              </a:rPr>
              <a:t> </a:t>
            </a:r>
            <a:r>
              <a:rPr sz="6600" dirty="0">
                <a:solidFill>
                  <a:srgbClr val="FFFFFF"/>
                </a:solidFill>
                <a:uFill>
                  <a:solidFill>
                    <a:srgbClr val="FFFFFF"/>
                  </a:solidFill>
                </a:uFill>
              </a:rPr>
              <a:t>+ </a:t>
            </a:r>
            <a:r>
              <a:rPr lang="en-US" sz="6600" b="1" dirty="0">
                <a:solidFill>
                  <a:srgbClr val="FFFB00"/>
                </a:solidFill>
                <a:uFill>
                  <a:solidFill>
                    <a:srgbClr val="FF9300"/>
                  </a:solidFill>
                </a:uFill>
              </a:rPr>
              <a:t>imagination</a:t>
            </a:r>
            <a:r>
              <a:rPr sz="6600" dirty="0">
                <a:solidFill>
                  <a:srgbClr val="FFFFFF"/>
                </a:solidFill>
                <a:uFill>
                  <a:solidFill>
                    <a:srgbClr val="FFFFFF"/>
                  </a:solidFill>
                </a:uFill>
              </a:rPr>
              <a:t> </a:t>
            </a:r>
            <a:br>
              <a:rPr sz="6600" dirty="0">
                <a:solidFill>
                  <a:srgbClr val="FFFFFF"/>
                </a:solidFill>
                <a:uFill>
                  <a:solidFill>
                    <a:srgbClr val="FFFFFF"/>
                  </a:solidFill>
                </a:uFill>
              </a:rPr>
            </a:br>
            <a:r>
              <a:rPr lang="en-US" sz="6600" dirty="0">
                <a:solidFill>
                  <a:srgbClr val="FFFFFF"/>
                </a:solidFill>
                <a:uFill>
                  <a:solidFill>
                    <a:srgbClr val="FFFFFF"/>
                  </a:solidFill>
                </a:uFill>
              </a:rPr>
              <a:t>                            </a:t>
            </a:r>
            <a:r>
              <a:rPr sz="6600" dirty="0">
                <a:solidFill>
                  <a:srgbClr val="FFFFFF"/>
                </a:solidFill>
                <a:uFill>
                  <a:solidFill>
                    <a:srgbClr val="FFFFFF"/>
                  </a:solidFill>
                </a:uFill>
              </a:rPr>
              <a:t>= </a:t>
            </a:r>
            <a:r>
              <a:rPr lang="en-US" sz="6600" dirty="0">
                <a:solidFill>
                  <a:srgbClr val="FFFFFF"/>
                </a:solidFill>
                <a:uFill>
                  <a:solidFill>
                    <a:srgbClr val="FFFFFF"/>
                  </a:solidFill>
                </a:uFill>
              </a:rPr>
              <a:t>homme-singe</a:t>
            </a:r>
            <a:endParaRPr sz="6600" dirty="0">
              <a:solidFill>
                <a:srgbClr val="FFFFFF"/>
              </a:solidFill>
              <a:uFill>
                <a:solidFill>
                  <a:srgbClr val="FFFFFF"/>
                </a:solidFill>
              </a:uFill>
            </a:endParaRPr>
          </a:p>
          <a:p>
            <a:pPr marL="609600" indent="-609600">
              <a:spcBef>
                <a:spcPts val="1000"/>
              </a:spcBef>
              <a:buClr>
                <a:srgbClr val="FFFFFF"/>
              </a:buClr>
              <a:buSzPct val="100000"/>
              <a:buFontTx/>
              <a:buAutoNum type="arabicPeriod"/>
              <a:defRPr>
                <a:solidFill>
                  <a:srgbClr val="F5F5F5"/>
                </a:solidFill>
                <a:uFill>
                  <a:solidFill>
                    <a:srgbClr val="F5F5F5"/>
                  </a:solidFill>
                </a:uFill>
              </a:defRPr>
            </a:pPr>
            <a:r>
              <a:rPr sz="6600" dirty="0">
                <a:solidFill>
                  <a:srgbClr val="FFFFFF"/>
                </a:solidFill>
                <a:uFill>
                  <a:solidFill>
                    <a:srgbClr val="FFFFFF"/>
                  </a:solidFill>
                </a:uFill>
              </a:rPr>
              <a:t> </a:t>
            </a:r>
            <a:r>
              <a:rPr lang="en-US" sz="6600" dirty="0" err="1">
                <a:solidFill>
                  <a:srgbClr val="FFFFFF"/>
                </a:solidFill>
                <a:uFill>
                  <a:solidFill>
                    <a:srgbClr val="FFFFFF"/>
                  </a:solidFill>
                </a:uFill>
              </a:rPr>
              <a:t>Quelques</a:t>
            </a:r>
            <a:r>
              <a:rPr lang="en-US" sz="6600" dirty="0">
                <a:solidFill>
                  <a:srgbClr val="FFFFFF"/>
                </a:solidFill>
                <a:uFill>
                  <a:solidFill>
                    <a:srgbClr val="FFFFFF"/>
                  </a:solidFill>
                </a:uFill>
              </a:rPr>
              <a:t> </a:t>
            </a:r>
            <a:r>
              <a:rPr lang="en-US" sz="6600" dirty="0" err="1">
                <a:solidFill>
                  <a:srgbClr val="FFFFFF"/>
                </a:solidFill>
                <a:uFill>
                  <a:solidFill>
                    <a:srgbClr val="FFFFFF"/>
                  </a:solidFill>
                </a:uFill>
              </a:rPr>
              <a:t>os</a:t>
            </a:r>
            <a:r>
              <a:rPr lang="en-US" sz="6600" dirty="0">
                <a:solidFill>
                  <a:srgbClr val="FFFFFF"/>
                </a:solidFill>
                <a:uFill>
                  <a:solidFill>
                    <a:srgbClr val="FFFFFF"/>
                  </a:solidFill>
                </a:uFill>
              </a:rPr>
              <a:t> de singe</a:t>
            </a:r>
            <a:r>
              <a:rPr sz="6600" dirty="0">
                <a:solidFill>
                  <a:srgbClr val="FFFFFF"/>
                </a:solidFill>
                <a:uFill>
                  <a:solidFill>
                    <a:srgbClr val="FFFFFF"/>
                  </a:solidFill>
                </a:uFill>
              </a:rPr>
              <a:t> (?) + </a:t>
            </a:r>
            <a:r>
              <a:rPr sz="6600" b="1" dirty="0">
                <a:solidFill>
                  <a:srgbClr val="FFFB00"/>
                </a:solidFill>
                <a:uFill>
                  <a:solidFill>
                    <a:srgbClr val="FF9300"/>
                  </a:solidFill>
                </a:uFill>
              </a:rPr>
              <a:t>imagination</a:t>
            </a:r>
            <a:r>
              <a:rPr sz="6600" dirty="0">
                <a:solidFill>
                  <a:srgbClr val="FFFFFF"/>
                </a:solidFill>
                <a:uFill>
                  <a:solidFill>
                    <a:srgbClr val="FFFFFF"/>
                  </a:solidFill>
                </a:uFill>
              </a:rPr>
              <a:t> </a:t>
            </a:r>
            <a:br>
              <a:rPr sz="6600" dirty="0">
                <a:solidFill>
                  <a:srgbClr val="FFFFFF"/>
                </a:solidFill>
                <a:uFill>
                  <a:solidFill>
                    <a:srgbClr val="FFFFFF"/>
                  </a:solidFill>
                </a:uFill>
              </a:rPr>
            </a:br>
            <a:r>
              <a:rPr lang="en-US" sz="6600" dirty="0">
                <a:solidFill>
                  <a:srgbClr val="FFFFFF"/>
                </a:solidFill>
                <a:uFill>
                  <a:solidFill>
                    <a:srgbClr val="FFFFFF"/>
                  </a:solidFill>
                </a:uFill>
              </a:rPr>
              <a:t>                            </a:t>
            </a:r>
            <a:r>
              <a:rPr sz="6600" dirty="0">
                <a:solidFill>
                  <a:srgbClr val="FFFFFF"/>
                </a:solidFill>
                <a:uFill>
                  <a:solidFill>
                    <a:srgbClr val="FFFFFF"/>
                  </a:solidFill>
                </a:uFill>
              </a:rPr>
              <a:t>= </a:t>
            </a:r>
            <a:r>
              <a:rPr lang="en-US" sz="6600" dirty="0"/>
              <a:t>homme-singe</a:t>
            </a:r>
            <a:endParaRPr sz="6600" dirty="0">
              <a:solidFill>
                <a:srgbClr val="FFFFFF"/>
              </a:solidFill>
              <a:uFill>
                <a:solidFill>
                  <a:srgbClr val="FFFFFF"/>
                </a:solidFill>
              </a:uFill>
            </a:endParaRPr>
          </a:p>
          <a:p>
            <a:pPr marL="1155700" indent="-1155700">
              <a:spcBef>
                <a:spcPts val="1000"/>
              </a:spcBef>
              <a:buClr>
                <a:srgbClr val="FFFFFF"/>
              </a:buClr>
              <a:buSzPct val="100000"/>
              <a:buAutoNum type="arabicPeriod"/>
              <a:defRPr>
                <a:solidFill>
                  <a:srgbClr val="F5F5F5"/>
                </a:solidFill>
                <a:uFill>
                  <a:solidFill>
                    <a:srgbClr val="F5F5F5"/>
                  </a:solidFill>
                </a:uFill>
              </a:defRPr>
            </a:pPr>
            <a:r>
              <a:rPr lang="en-US" sz="6600" dirty="0" err="1"/>
              <a:t>Quelques</a:t>
            </a:r>
            <a:r>
              <a:rPr lang="en-US" sz="6600" dirty="0"/>
              <a:t> </a:t>
            </a:r>
            <a:r>
              <a:rPr lang="en-US" sz="6600" dirty="0" err="1"/>
              <a:t>os</a:t>
            </a:r>
            <a:r>
              <a:rPr lang="en-US" sz="6600" dirty="0"/>
              <a:t> de singe </a:t>
            </a:r>
            <a:r>
              <a:rPr sz="6600" dirty="0">
                <a:solidFill>
                  <a:srgbClr val="FFFFFF"/>
                </a:solidFill>
                <a:uFill>
                  <a:solidFill>
                    <a:srgbClr val="FFFFFF"/>
                  </a:solidFill>
                </a:uFill>
              </a:rPr>
              <a:t>+ </a:t>
            </a:r>
            <a:r>
              <a:rPr lang="en-US" sz="6600" dirty="0" err="1"/>
              <a:t>os</a:t>
            </a:r>
            <a:r>
              <a:rPr lang="en-US" sz="6600" dirty="0"/>
              <a:t> </a:t>
            </a:r>
            <a:r>
              <a:rPr lang="en-US" sz="6600" dirty="0" err="1"/>
              <a:t>humains</a:t>
            </a:r>
            <a:r>
              <a:rPr lang="en-US" sz="6600" dirty="0"/>
              <a:t> </a:t>
            </a:r>
            <a:br>
              <a:rPr lang="en-CH" sz="6600" dirty="0"/>
            </a:br>
            <a:r>
              <a:rPr sz="6600" dirty="0">
                <a:solidFill>
                  <a:srgbClr val="FFFFFF"/>
                </a:solidFill>
                <a:uFill>
                  <a:solidFill>
                    <a:srgbClr val="FFFFFF"/>
                  </a:solidFill>
                </a:uFill>
              </a:rPr>
              <a:t>+ </a:t>
            </a:r>
            <a:r>
              <a:rPr sz="6600" b="1" dirty="0">
                <a:solidFill>
                  <a:srgbClr val="FFFB00"/>
                </a:solidFill>
                <a:uFill>
                  <a:solidFill>
                    <a:srgbClr val="FF9300"/>
                  </a:solidFill>
                </a:uFill>
              </a:rPr>
              <a:t>imagination</a:t>
            </a:r>
            <a:r>
              <a:rPr sz="6600" dirty="0">
                <a:solidFill>
                  <a:srgbClr val="FFFFFF"/>
                </a:solidFill>
                <a:uFill>
                  <a:solidFill>
                    <a:srgbClr val="FFFFFF"/>
                  </a:solidFill>
                </a:uFill>
              </a:rPr>
              <a:t> = </a:t>
            </a:r>
            <a:r>
              <a:rPr lang="en-US" sz="6600" dirty="0"/>
              <a:t>homme-singe </a:t>
            </a:r>
          </a:p>
          <a:p>
            <a:pPr marL="1155700" indent="-1155700">
              <a:spcBef>
                <a:spcPts val="1000"/>
              </a:spcBef>
              <a:buClr>
                <a:srgbClr val="FFFFFF"/>
              </a:buClr>
              <a:buSzPct val="100000"/>
              <a:buAutoNum type="arabicPeriod"/>
              <a:defRPr>
                <a:solidFill>
                  <a:srgbClr val="F5F5F5"/>
                </a:solidFill>
                <a:uFill>
                  <a:solidFill>
                    <a:srgbClr val="F5F5F5"/>
                  </a:solidFill>
                </a:uFill>
              </a:defRPr>
            </a:pPr>
            <a:r>
              <a:rPr lang="en-US" sz="6600" dirty="0" err="1">
                <a:solidFill>
                  <a:srgbClr val="FFFFFF"/>
                </a:solidFill>
                <a:uFill>
                  <a:solidFill>
                    <a:srgbClr val="FFFFFF"/>
                  </a:solidFill>
                </a:uFill>
              </a:rPr>
              <a:t>Polissage</a:t>
            </a:r>
            <a:r>
              <a:rPr lang="en-US" sz="6600" dirty="0">
                <a:solidFill>
                  <a:srgbClr val="FFFFFF"/>
                </a:solidFill>
                <a:uFill>
                  <a:solidFill>
                    <a:srgbClr val="FFFFFF"/>
                  </a:solidFill>
                </a:uFill>
              </a:rPr>
              <a:t> et </a:t>
            </a:r>
            <a:r>
              <a:rPr lang="en-US" sz="6600" dirty="0" err="1">
                <a:solidFill>
                  <a:srgbClr val="FFFFFF"/>
                </a:solidFill>
                <a:uFill>
                  <a:solidFill>
                    <a:srgbClr val="FFFFFF"/>
                  </a:solidFill>
                </a:uFill>
              </a:rPr>
              <a:t>limage</a:t>
            </a:r>
            <a:r>
              <a:rPr lang="en-US" sz="6600" dirty="0">
                <a:solidFill>
                  <a:srgbClr val="FFFFFF"/>
                </a:solidFill>
                <a:uFill>
                  <a:solidFill>
                    <a:srgbClr val="FFFFFF"/>
                  </a:solidFill>
                </a:uFill>
              </a:rPr>
              <a:t> d’</a:t>
            </a:r>
            <a:r>
              <a:rPr lang="pt-BR" sz="6600" dirty="0"/>
              <a:t>os de singe et humains </a:t>
            </a:r>
            <a:br>
              <a:rPr lang="en-CH" sz="6600" dirty="0"/>
            </a:br>
            <a:r>
              <a:rPr sz="6600" dirty="0">
                <a:solidFill>
                  <a:srgbClr val="FFFFFF"/>
                </a:solidFill>
                <a:uFill>
                  <a:solidFill>
                    <a:srgbClr val="FFFFFF"/>
                  </a:solidFill>
                </a:uFill>
              </a:rPr>
              <a:t>+ </a:t>
            </a:r>
            <a:r>
              <a:rPr sz="6600" b="1" dirty="0">
                <a:solidFill>
                  <a:srgbClr val="FFFB00"/>
                </a:solidFill>
                <a:uFill>
                  <a:solidFill>
                    <a:srgbClr val="FF9300"/>
                  </a:solidFill>
                </a:uFill>
              </a:rPr>
              <a:t>imagination</a:t>
            </a:r>
            <a:r>
              <a:rPr sz="6600" dirty="0">
                <a:solidFill>
                  <a:srgbClr val="FFFFFF"/>
                </a:solidFill>
                <a:uFill>
                  <a:solidFill>
                    <a:srgbClr val="FFFFFF"/>
                  </a:solidFill>
                </a:uFill>
              </a:rPr>
              <a:t> = </a:t>
            </a:r>
            <a:r>
              <a:rPr lang="en-US" sz="6600" dirty="0"/>
              <a:t>homme-singe</a:t>
            </a:r>
            <a:endParaRPr sz="6600" dirty="0">
              <a:solidFill>
                <a:srgbClr val="FFFFFF"/>
              </a:solidFill>
              <a:uFill>
                <a:solidFill>
                  <a:srgbClr val="FFFFFF"/>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5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5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45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45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4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6" name="1707_MuseumFrontEarly_DarkerAsphalt_3499.jpeg"/>
          <p:cNvGrpSpPr/>
          <p:nvPr/>
        </p:nvGrpSpPr>
        <p:grpSpPr>
          <a:xfrm>
            <a:off x="879123" y="744673"/>
            <a:ext cx="22625754" cy="12480654"/>
            <a:chOff x="0" y="0"/>
            <a:chExt cx="22625753" cy="12480652"/>
          </a:xfrm>
        </p:grpSpPr>
        <p:pic>
          <p:nvPicPr>
            <p:cNvPr id="1275" name="1707_MuseumFrontEarly_DarkerAsphalt_3499.jpeg" descr="1707_MuseumFrontEarly_DarkerAsphalt_3499.jpeg"/>
            <p:cNvPicPr>
              <a:picLocks noChangeAspect="1"/>
            </p:cNvPicPr>
            <p:nvPr/>
          </p:nvPicPr>
          <p:blipFill>
            <a:blip r:embed="rId2"/>
            <a:stretch>
              <a:fillRect/>
            </a:stretch>
          </p:blipFill>
          <p:spPr>
            <a:xfrm>
              <a:off x="215900" y="139700"/>
              <a:ext cx="22193954" cy="11921853"/>
            </a:xfrm>
            <a:prstGeom prst="rect">
              <a:avLst/>
            </a:prstGeom>
            <a:ln>
              <a:noFill/>
            </a:ln>
            <a:effectLst/>
          </p:spPr>
        </p:pic>
        <p:pic>
          <p:nvPicPr>
            <p:cNvPr id="1274" name="1707_MuseumFrontEarly_DarkerAsphalt_3499.jpeg" descr="1707_MuseumFrontEarly_DarkerAsphalt_3499.jpeg"/>
            <p:cNvPicPr>
              <a:picLocks/>
            </p:cNvPicPr>
            <p:nvPr/>
          </p:nvPicPr>
          <p:blipFill>
            <a:blip r:embed="rId3"/>
            <a:stretch>
              <a:fillRect/>
            </a:stretch>
          </p:blipFill>
          <p:spPr>
            <a:xfrm>
              <a:off x="0" y="0"/>
              <a:ext cx="22625754" cy="12480653"/>
            </a:xfrm>
            <a:prstGeom prst="rect">
              <a:avLst/>
            </a:prstGeom>
            <a:effectLst/>
          </p:spPr>
        </p:pic>
      </p:grpSp>
      <p:sp>
        <p:nvSpPr>
          <p:cNvPr id="1277" name="Creation Museum, Petersburg, KY"/>
          <p:cNvSpPr txBox="1"/>
          <p:nvPr/>
        </p:nvSpPr>
        <p:spPr>
          <a:xfrm>
            <a:off x="4429112" y="11375011"/>
            <a:ext cx="15525777"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defTabSz="914400">
              <a:buClr>
                <a:srgbClr val="000000"/>
              </a:buClr>
              <a:defRPr sz="7200" spc="431">
                <a:solidFill>
                  <a:srgbClr val="FFFFFF"/>
                </a:solidFill>
                <a:uFill>
                  <a:solidFill>
                    <a:srgbClr val="FFFFFF"/>
                  </a:solidFill>
                </a:uFill>
                <a:latin typeface="DejaVu Sans Condensed"/>
                <a:ea typeface="DejaVu Sans Condensed"/>
                <a:cs typeface="DejaVu Sans Condensed"/>
                <a:sym typeface="DejaVu Sans Condensed"/>
              </a:defRPr>
            </a:lvl1pPr>
          </a:lstStyle>
          <a:p>
            <a:r>
              <a:t>Creation Museum, Petersburg, KY</a:t>
            </a:r>
          </a:p>
        </p:txBody>
      </p:sp>
    </p:spTree>
    <p:extLst>
      <p:ext uri="{BB962C8B-B14F-4D97-AF65-F5344CB8AC3E}">
        <p14:creationId xmlns:p14="http://schemas.microsoft.com/office/powerpoint/2010/main" val="23062394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459" name="Debunked Ape-men"/>
          <p:cNvSpPr txBox="1">
            <a:spLocks noGrp="1"/>
          </p:cNvSpPr>
          <p:nvPr>
            <p:ph type="title"/>
          </p:nvPr>
        </p:nvSpPr>
        <p:spPr>
          <a:xfrm>
            <a:off x="3306777" y="2149763"/>
            <a:ext cx="18599629" cy="1701801"/>
          </a:xfrm>
          <a:prstGeom prst="rect">
            <a:avLst/>
          </a:prstGeom>
        </p:spPr>
        <p:txBody>
          <a:bodyPr/>
          <a:lstStyle>
            <a:lvl1pPr>
              <a:defRPr>
                <a:solidFill>
                  <a:srgbClr val="FFFB00"/>
                </a:solidFill>
              </a:defRPr>
            </a:lvl1pPr>
          </a:lstStyle>
          <a:p>
            <a:r>
              <a:rPr lang="en-US" dirty="0"/>
              <a:t>Homme-singe </a:t>
            </a:r>
            <a:r>
              <a:rPr lang="en-CH" dirty="0"/>
              <a:t>d</a:t>
            </a:r>
            <a:r>
              <a:rPr lang="fr-FR" dirty="0"/>
              <a:t>é</a:t>
            </a:r>
            <a:r>
              <a:rPr lang="en-CH" dirty="0"/>
              <a:t>m</a:t>
            </a:r>
            <a:r>
              <a:rPr lang="fr-FR" dirty="0"/>
              <a:t>y</a:t>
            </a:r>
            <a:r>
              <a:rPr lang="en-CH" dirty="0"/>
              <a:t>s</a:t>
            </a:r>
            <a:r>
              <a:rPr lang="fr-FR" dirty="0"/>
              <a:t>t</a:t>
            </a:r>
            <a:r>
              <a:rPr lang="en-CH" dirty="0" err="1"/>
              <a:t>i</a:t>
            </a:r>
            <a:r>
              <a:rPr lang="fr-FR" dirty="0"/>
              <a:t>f</a:t>
            </a:r>
            <a:r>
              <a:rPr lang="en-CH" dirty="0" err="1"/>
              <a:t>i</a:t>
            </a:r>
            <a:r>
              <a:rPr lang="fr-FR" dirty="0"/>
              <a:t>é</a:t>
            </a:r>
            <a:r>
              <a:rPr lang="en-CH" dirty="0"/>
              <a:t>s</a:t>
            </a:r>
            <a:endParaRPr dirty="0"/>
          </a:p>
        </p:txBody>
      </p:sp>
      <p:sp>
        <p:nvSpPr>
          <p:cNvPr id="1460" name="Neanderthals — fully human…"/>
          <p:cNvSpPr txBox="1">
            <a:spLocks noGrp="1"/>
          </p:cNvSpPr>
          <p:nvPr>
            <p:ph type="body" idx="1"/>
          </p:nvPr>
        </p:nvSpPr>
        <p:spPr>
          <a:xfrm>
            <a:off x="2467113" y="4384963"/>
            <a:ext cx="22243774" cy="9372601"/>
          </a:xfrm>
          <a:prstGeom prst="rect">
            <a:avLst/>
          </a:prstGeom>
        </p:spPr>
        <p:txBody>
          <a:bodyPr/>
          <a:lstStyle/>
          <a:p>
            <a:pPr>
              <a:lnSpc>
                <a:spcPts val="9500"/>
              </a:lnSpc>
              <a:spcBef>
                <a:spcPts val="1500"/>
              </a:spcBef>
              <a:buClr>
                <a:srgbClr val="FFFFFF"/>
              </a:buClr>
              <a:defRPr>
                <a:solidFill>
                  <a:srgbClr val="F5F5F5"/>
                </a:solidFill>
                <a:uFill>
                  <a:solidFill>
                    <a:srgbClr val="F5F5F5"/>
                  </a:solidFill>
                </a:uFill>
              </a:defRPr>
            </a:pPr>
            <a:r>
              <a:rPr i="1" dirty="0" err="1">
                <a:solidFill>
                  <a:srgbClr val="FFFFFF"/>
                </a:solidFill>
                <a:uFill>
                  <a:solidFill>
                    <a:srgbClr val="FFFFFF"/>
                  </a:solidFill>
                </a:uFill>
                <a:ea typeface="DejaVu Sans Condensed Oblique"/>
                <a:cs typeface="DejaVu Sans Condensed Oblique"/>
                <a:sym typeface="DejaVu Sans Condensed Oblique"/>
              </a:rPr>
              <a:t>N</a:t>
            </a:r>
            <a:r>
              <a:rPr lang="en-US" i="1" dirty="0" err="1">
                <a:solidFill>
                  <a:srgbClr val="FFFFFF"/>
                </a:solidFill>
                <a:uFill>
                  <a:solidFill>
                    <a:srgbClr val="FFFFFF"/>
                  </a:solidFill>
                </a:uFill>
                <a:ea typeface="DejaVu Sans Condensed Oblique"/>
                <a:cs typeface="DejaVu Sans Condensed Oblique"/>
                <a:sym typeface="DejaVu Sans Condensed Oblique"/>
              </a:rPr>
              <a:t>é</a:t>
            </a:r>
            <a:r>
              <a:rPr i="1" dirty="0" err="1">
                <a:solidFill>
                  <a:srgbClr val="FFFFFF"/>
                </a:solidFill>
                <a:uFill>
                  <a:solidFill>
                    <a:srgbClr val="FFFFFF"/>
                  </a:solidFill>
                </a:uFill>
                <a:ea typeface="DejaVu Sans Condensed Oblique"/>
                <a:cs typeface="DejaVu Sans Condensed Oblique"/>
                <a:sym typeface="DejaVu Sans Condensed Oblique"/>
              </a:rPr>
              <a:t>anderthal</a:t>
            </a:r>
            <a:r>
              <a:rPr lang="en-US" i="1" dirty="0" err="1">
                <a:solidFill>
                  <a:srgbClr val="FFFFFF"/>
                </a:solidFill>
                <a:uFill>
                  <a:solidFill>
                    <a:srgbClr val="FFFFFF"/>
                  </a:solidFill>
                </a:uFill>
                <a:ea typeface="DejaVu Sans Condensed Oblique"/>
                <a:cs typeface="DejaVu Sans Condensed Oblique"/>
                <a:sym typeface="DejaVu Sans Condensed Oblique"/>
              </a:rPr>
              <a:t>ien</a:t>
            </a:r>
            <a:r>
              <a:rPr i="1" dirty="0" err="1">
                <a:solidFill>
                  <a:srgbClr val="FFFFFF"/>
                </a:solidFill>
                <a:uFill>
                  <a:solidFill>
                    <a:srgbClr val="FFFFFF"/>
                  </a:solidFill>
                </a:uFill>
                <a:ea typeface="DejaVu Sans Condensed Oblique"/>
                <a:cs typeface="DejaVu Sans Condensed Oblique"/>
                <a:sym typeface="DejaVu Sans Condensed Oblique"/>
              </a:rPr>
              <a:t>s</a:t>
            </a:r>
            <a:r>
              <a:rPr i="1" dirty="0">
                <a:solidFill>
                  <a:srgbClr val="FFFFFF"/>
                </a:solidFill>
                <a:uFill>
                  <a:solidFill>
                    <a:srgbClr val="FFFFFF"/>
                  </a:solidFill>
                </a:uFill>
                <a:ea typeface="DejaVu Sans Condensed Oblique"/>
                <a:cs typeface="DejaVu Sans Condensed Oblique"/>
                <a:sym typeface="DejaVu Sans Condensed Oblique"/>
              </a:rPr>
              <a:t> </a:t>
            </a:r>
            <a:r>
              <a:rPr dirty="0">
                <a:solidFill>
                  <a:srgbClr val="FFFFFF"/>
                </a:solidFill>
                <a:uFill>
                  <a:solidFill>
                    <a:srgbClr val="FFFFFF"/>
                  </a:solidFill>
                </a:uFill>
              </a:rPr>
              <a:t>— </a:t>
            </a:r>
            <a:r>
              <a:rPr lang="en-US" dirty="0" err="1">
                <a:solidFill>
                  <a:srgbClr val="FFFFFF"/>
                </a:solidFill>
                <a:uFill>
                  <a:solidFill>
                    <a:srgbClr val="FFFFFF"/>
                  </a:solidFill>
                </a:uFill>
              </a:rPr>
              <a:t>complètement</a:t>
            </a:r>
            <a:r>
              <a:rPr dirty="0">
                <a:solidFill>
                  <a:srgbClr val="FFFFFF"/>
                </a:solidFill>
                <a:uFill>
                  <a:solidFill>
                    <a:srgbClr val="FFFFFF"/>
                  </a:solidFill>
                </a:uFill>
              </a:rPr>
              <a:t> </a:t>
            </a:r>
            <a:r>
              <a:rPr dirty="0" err="1">
                <a:solidFill>
                  <a:srgbClr val="FFFFFF"/>
                </a:solidFill>
                <a:uFill>
                  <a:solidFill>
                    <a:srgbClr val="FFFFFF"/>
                  </a:solidFill>
                </a:uFill>
              </a:rPr>
              <a:t>huma</a:t>
            </a:r>
            <a:r>
              <a:rPr lang="en-US" dirty="0" err="1">
                <a:solidFill>
                  <a:srgbClr val="FFFFFF"/>
                </a:solidFill>
                <a:uFill>
                  <a:solidFill>
                    <a:srgbClr val="FFFFFF"/>
                  </a:solidFill>
                </a:uFill>
              </a:rPr>
              <a:t>i</a:t>
            </a:r>
            <a:r>
              <a:rPr dirty="0" err="1">
                <a:solidFill>
                  <a:srgbClr val="FFFFFF"/>
                </a:solidFill>
                <a:uFill>
                  <a:solidFill>
                    <a:srgbClr val="FFFFFF"/>
                  </a:solidFill>
                </a:uFill>
              </a:rPr>
              <a:t>n</a:t>
            </a:r>
            <a:endParaRPr dirty="0">
              <a:solidFill>
                <a:srgbClr val="FFFFFF"/>
              </a:solidFill>
              <a:uFill>
                <a:solidFill>
                  <a:srgbClr val="FFFFFF"/>
                </a:solidFill>
              </a:uFill>
            </a:endParaRPr>
          </a:p>
          <a:p>
            <a:pPr>
              <a:lnSpc>
                <a:spcPts val="9500"/>
              </a:lnSpc>
              <a:spcBef>
                <a:spcPts val="1500"/>
              </a:spcBef>
              <a:buClr>
                <a:srgbClr val="FFFFFF"/>
              </a:buClr>
              <a:defRPr>
                <a:solidFill>
                  <a:srgbClr val="F5F5F5"/>
                </a:solidFill>
                <a:uFill>
                  <a:solidFill>
                    <a:srgbClr val="F5F5F5"/>
                  </a:solidFill>
                </a:uFill>
              </a:defRPr>
            </a:pPr>
            <a:r>
              <a:rPr i="1" dirty="0">
                <a:solidFill>
                  <a:srgbClr val="FFFFFF"/>
                </a:solidFill>
                <a:uFill>
                  <a:solidFill>
                    <a:srgbClr val="FFFFFF"/>
                  </a:solidFill>
                </a:uFill>
                <a:ea typeface="DejaVu Sans Condensed Oblique"/>
                <a:cs typeface="DejaVu Sans Condensed Oblique"/>
                <a:sym typeface="DejaVu Sans Condensed Oblique"/>
              </a:rPr>
              <a:t>E</a:t>
            </a:r>
            <a:r>
              <a:rPr lang="fr-FR" i="1" dirty="0">
                <a:solidFill>
                  <a:srgbClr val="FFFFFF"/>
                </a:solidFill>
                <a:uFill>
                  <a:solidFill>
                    <a:srgbClr val="FFFFFF"/>
                  </a:solidFill>
                </a:uFill>
                <a:ea typeface="DejaVu Sans Condensed Oblique"/>
                <a:cs typeface="DejaVu Sans Condensed Oblique"/>
                <a:sym typeface="DejaVu Sans Condensed Oblique"/>
              </a:rPr>
              <a:t>o</a:t>
            </a:r>
            <a:r>
              <a:rPr i="1" dirty="0" err="1">
                <a:solidFill>
                  <a:srgbClr val="FFFFFF"/>
                </a:solidFill>
                <a:uFill>
                  <a:solidFill>
                    <a:srgbClr val="FFFFFF"/>
                  </a:solidFill>
                </a:uFill>
                <a:ea typeface="DejaVu Sans Condensed Oblique"/>
                <a:cs typeface="DejaVu Sans Condensed Oblique"/>
                <a:sym typeface="DejaVu Sans Condensed Oblique"/>
              </a:rPr>
              <a:t>anthropus</a:t>
            </a:r>
            <a:r>
              <a:rPr i="1" dirty="0">
                <a:solidFill>
                  <a:srgbClr val="FFFFFF"/>
                </a:solidFill>
                <a:uFill>
                  <a:solidFill>
                    <a:srgbClr val="FFFFFF"/>
                  </a:solidFill>
                </a:uFill>
              </a:rPr>
              <a:t> (</a:t>
            </a:r>
            <a:r>
              <a:rPr lang="en-US" i="1" dirty="0">
                <a:solidFill>
                  <a:srgbClr val="FFFFFF"/>
                </a:solidFill>
                <a:uFill>
                  <a:solidFill>
                    <a:srgbClr val="FFFFFF"/>
                  </a:solidFill>
                </a:uFill>
              </a:rPr>
              <a:t>Homme de </a:t>
            </a:r>
            <a:r>
              <a:rPr i="1" dirty="0">
                <a:solidFill>
                  <a:srgbClr val="FFFFFF"/>
                </a:solidFill>
                <a:uFill>
                  <a:solidFill>
                    <a:srgbClr val="FFFFFF"/>
                  </a:solidFill>
                </a:uFill>
              </a:rPr>
              <a:t>Piltdown) </a:t>
            </a:r>
            <a:r>
              <a:rPr dirty="0">
                <a:solidFill>
                  <a:srgbClr val="FFFFFF"/>
                </a:solidFill>
                <a:uFill>
                  <a:solidFill>
                    <a:srgbClr val="FFFFFF"/>
                  </a:solidFill>
                </a:uFill>
              </a:rPr>
              <a:t>— </a:t>
            </a:r>
            <a:r>
              <a:rPr lang="fr-FR" dirty="0">
                <a:solidFill>
                  <a:srgbClr val="FFFFFF"/>
                </a:solidFill>
                <a:uFill>
                  <a:solidFill>
                    <a:srgbClr val="FFFFFF"/>
                  </a:solidFill>
                </a:uFill>
              </a:rPr>
              <a:t>c</a:t>
            </a:r>
            <a:r>
              <a:rPr lang="en-CH" dirty="0">
                <a:solidFill>
                  <a:srgbClr val="FFFFFF"/>
                </a:solidFill>
                <a:uFill>
                  <a:solidFill>
                    <a:srgbClr val="FFFFFF"/>
                  </a:solidFill>
                </a:uFill>
              </a:rPr>
              <a:t>a</a:t>
            </a:r>
            <a:r>
              <a:rPr lang="fr-FR" dirty="0">
                <a:solidFill>
                  <a:srgbClr val="FFFFFF"/>
                </a:solidFill>
                <a:uFill>
                  <a:solidFill>
                    <a:srgbClr val="FFFFFF"/>
                  </a:solidFill>
                </a:uFill>
              </a:rPr>
              <a:t>n</a:t>
            </a:r>
            <a:r>
              <a:rPr lang="en-CH" dirty="0">
                <a:solidFill>
                  <a:srgbClr val="FFFFFF"/>
                </a:solidFill>
                <a:uFill>
                  <a:solidFill>
                    <a:srgbClr val="FFFFFF"/>
                  </a:solidFill>
                </a:uFill>
              </a:rPr>
              <a:t>u</a:t>
            </a:r>
            <a:r>
              <a:rPr lang="fr-FR" dirty="0">
                <a:solidFill>
                  <a:srgbClr val="FFFFFF"/>
                </a:solidFill>
                <a:uFill>
                  <a:solidFill>
                    <a:srgbClr val="FFFFFF"/>
                  </a:solidFill>
                </a:uFill>
              </a:rPr>
              <a:t>l</a:t>
            </a:r>
            <a:r>
              <a:rPr lang="en-CH" dirty="0">
                <a:solidFill>
                  <a:srgbClr val="FFFFFF"/>
                </a:solidFill>
                <a:uFill>
                  <a:solidFill>
                    <a:srgbClr val="FFFFFF"/>
                  </a:solidFill>
                </a:uFill>
              </a:rPr>
              <a:t>a</a:t>
            </a:r>
            <a:r>
              <a:rPr lang="fr-FR" dirty="0">
                <a:solidFill>
                  <a:srgbClr val="FFFFFF"/>
                </a:solidFill>
                <a:uFill>
                  <a:solidFill>
                    <a:srgbClr val="FFFFFF"/>
                  </a:solidFill>
                </a:uFill>
              </a:rPr>
              <a:t>r</a:t>
            </a:r>
            <a:endParaRPr dirty="0">
              <a:solidFill>
                <a:srgbClr val="FFFFFF"/>
              </a:solidFill>
              <a:uFill>
                <a:solidFill>
                  <a:srgbClr val="FFFFFF"/>
                </a:solidFill>
              </a:uFill>
            </a:endParaRPr>
          </a:p>
          <a:p>
            <a:pPr>
              <a:lnSpc>
                <a:spcPts val="9500"/>
              </a:lnSpc>
              <a:spcBef>
                <a:spcPts val="1500"/>
              </a:spcBef>
              <a:buClr>
                <a:srgbClr val="FFFFFF"/>
              </a:buClr>
              <a:defRPr>
                <a:solidFill>
                  <a:srgbClr val="F5F5F5"/>
                </a:solidFill>
                <a:uFill>
                  <a:solidFill>
                    <a:srgbClr val="F5F5F5"/>
                  </a:solidFill>
                </a:uFill>
              </a:defRPr>
            </a:pPr>
            <a:r>
              <a:rPr lang="fr-FR" i="1" dirty="0" err="1">
                <a:ea typeface="DejaVu Sans Condensed Oblique"/>
                <a:cs typeface="DejaVu Sans Condensed Oblique"/>
                <a:sym typeface="DejaVu Sans Condensed Oblique"/>
              </a:rPr>
              <a:t>Hespéropithèque</a:t>
            </a:r>
            <a:r>
              <a:rPr i="1" dirty="0">
                <a:solidFill>
                  <a:srgbClr val="FFFFFF"/>
                </a:solidFill>
                <a:uFill>
                  <a:solidFill>
                    <a:srgbClr val="FFFFFF"/>
                  </a:solidFill>
                </a:uFill>
              </a:rPr>
              <a:t> (</a:t>
            </a:r>
            <a:r>
              <a:rPr lang="en-US" i="1" dirty="0">
                <a:solidFill>
                  <a:srgbClr val="FFFFFF"/>
                </a:solidFill>
                <a:uFill>
                  <a:solidFill>
                    <a:srgbClr val="FFFFFF"/>
                  </a:solidFill>
                </a:uFill>
              </a:rPr>
              <a:t>Homme du </a:t>
            </a:r>
            <a:r>
              <a:rPr i="1" dirty="0">
                <a:solidFill>
                  <a:srgbClr val="FFFFFF"/>
                </a:solidFill>
                <a:uFill>
                  <a:solidFill>
                    <a:srgbClr val="FFFFFF"/>
                  </a:solidFill>
                </a:uFill>
              </a:rPr>
              <a:t>Nebraska) </a:t>
            </a:r>
            <a:r>
              <a:rPr dirty="0">
                <a:solidFill>
                  <a:srgbClr val="FFFFFF"/>
                </a:solidFill>
                <a:uFill>
                  <a:solidFill>
                    <a:srgbClr val="FFFFFF"/>
                  </a:solidFill>
                </a:uFill>
              </a:rPr>
              <a:t>— </a:t>
            </a:r>
            <a:r>
              <a:rPr lang="en-US" dirty="0" err="1">
                <a:solidFill>
                  <a:srgbClr val="FFFFFF"/>
                </a:solidFill>
                <a:uFill>
                  <a:solidFill>
                    <a:srgbClr val="FFFFFF"/>
                  </a:solidFill>
                </a:uFill>
              </a:rPr>
              <a:t>porc</a:t>
            </a:r>
            <a:endParaRPr dirty="0">
              <a:solidFill>
                <a:srgbClr val="FFFFFF"/>
              </a:solidFill>
              <a:uFill>
                <a:solidFill>
                  <a:srgbClr val="FFFFFF"/>
                </a:solidFill>
              </a:uFill>
            </a:endParaRPr>
          </a:p>
          <a:p>
            <a:pPr>
              <a:lnSpc>
                <a:spcPts val="9500"/>
              </a:lnSpc>
              <a:spcBef>
                <a:spcPts val="1500"/>
              </a:spcBef>
              <a:buClr>
                <a:srgbClr val="FFFFFF"/>
              </a:buClr>
              <a:defRPr>
                <a:solidFill>
                  <a:srgbClr val="F5F5F5"/>
                </a:solidFill>
                <a:uFill>
                  <a:solidFill>
                    <a:srgbClr val="F5F5F5"/>
                  </a:solidFill>
                </a:uFill>
              </a:defRPr>
            </a:pPr>
            <a:r>
              <a:rPr i="1" dirty="0" err="1">
                <a:solidFill>
                  <a:srgbClr val="FFFFFF"/>
                </a:solidFill>
                <a:uFill>
                  <a:solidFill>
                    <a:srgbClr val="FFFFFF"/>
                  </a:solidFill>
                </a:uFill>
                <a:ea typeface="DejaVu Sans Condensed Oblique"/>
                <a:cs typeface="DejaVu Sans Condensed Oblique"/>
                <a:sym typeface="DejaVu Sans Condensed Oblique"/>
              </a:rPr>
              <a:t>Australopith</a:t>
            </a:r>
            <a:r>
              <a:rPr lang="en-US" i="1" dirty="0" err="1">
                <a:solidFill>
                  <a:srgbClr val="FFFFFF"/>
                </a:solidFill>
                <a:uFill>
                  <a:solidFill>
                    <a:srgbClr val="FFFFFF"/>
                  </a:solidFill>
                </a:uFill>
                <a:ea typeface="DejaVu Sans Condensed Oblique"/>
                <a:cs typeface="DejaVu Sans Condensed Oblique"/>
                <a:sym typeface="DejaVu Sans Condensed Oblique"/>
              </a:rPr>
              <a:t>èque</a:t>
            </a:r>
            <a:r>
              <a:rPr i="1" dirty="0" err="1">
                <a:solidFill>
                  <a:srgbClr val="FFFFFF"/>
                </a:solidFill>
                <a:uFill>
                  <a:solidFill>
                    <a:srgbClr val="FFFFFF"/>
                  </a:solidFill>
                </a:uFill>
                <a:ea typeface="DejaVu Sans Condensed Oblique"/>
                <a:cs typeface="DejaVu Sans Condensed Oblique"/>
                <a:sym typeface="DejaVu Sans Condensed Oblique"/>
              </a:rPr>
              <a:t>s</a:t>
            </a:r>
            <a:r>
              <a:rPr i="1" dirty="0">
                <a:solidFill>
                  <a:srgbClr val="FFFFFF"/>
                </a:solidFill>
                <a:uFill>
                  <a:solidFill>
                    <a:srgbClr val="FFFFFF"/>
                  </a:solidFill>
                </a:uFill>
              </a:rPr>
              <a:t> </a:t>
            </a:r>
            <a:r>
              <a:rPr dirty="0">
                <a:solidFill>
                  <a:srgbClr val="FFFFFF"/>
                </a:solidFill>
                <a:uFill>
                  <a:solidFill>
                    <a:srgbClr val="FFFFFF"/>
                  </a:solidFill>
                </a:uFill>
              </a:rPr>
              <a:t>— </a:t>
            </a:r>
            <a:r>
              <a:rPr lang="en-US" dirty="0">
                <a:solidFill>
                  <a:srgbClr val="FFFFFF"/>
                </a:solidFill>
                <a:uFill>
                  <a:solidFill>
                    <a:srgbClr val="FFFFFF"/>
                  </a:solidFill>
                </a:uFill>
              </a:rPr>
              <a:t>singe</a:t>
            </a:r>
            <a:r>
              <a:rPr dirty="0">
                <a:solidFill>
                  <a:srgbClr val="FFFFFF"/>
                </a:solidFill>
                <a:uFill>
                  <a:solidFill>
                    <a:srgbClr val="FFFFFF"/>
                  </a:solidFill>
                </a:uFill>
              </a:rPr>
              <a:t>s</a:t>
            </a:r>
          </a:p>
          <a:p>
            <a:pPr>
              <a:lnSpc>
                <a:spcPts val="9500"/>
              </a:lnSpc>
              <a:spcBef>
                <a:spcPts val="1500"/>
              </a:spcBef>
              <a:buClr>
                <a:srgbClr val="FFFFFF"/>
              </a:buClr>
              <a:defRPr>
                <a:solidFill>
                  <a:srgbClr val="F5F5F5"/>
                </a:solidFill>
                <a:uFill>
                  <a:solidFill>
                    <a:srgbClr val="F5F5F5"/>
                  </a:solidFill>
                </a:uFill>
              </a:defRPr>
            </a:pPr>
            <a:endParaRPr dirty="0">
              <a:solidFill>
                <a:srgbClr val="FFFFFF"/>
              </a:solidFill>
              <a:uFill>
                <a:solidFill>
                  <a:srgbClr val="FFFFFF"/>
                </a:solidFill>
              </a:uFill>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470" name="Group"/>
          <p:cNvGrpSpPr/>
          <p:nvPr/>
        </p:nvGrpSpPr>
        <p:grpSpPr>
          <a:xfrm>
            <a:off x="1335158" y="2727746"/>
            <a:ext cx="23365238" cy="7896243"/>
            <a:chOff x="2129430" y="-443716"/>
            <a:chExt cx="21125855" cy="6502368"/>
          </a:xfrm>
        </p:grpSpPr>
        <p:grpSp>
          <p:nvGrpSpPr>
            <p:cNvPr id="1468" name="Group"/>
            <p:cNvGrpSpPr/>
            <p:nvPr/>
          </p:nvGrpSpPr>
          <p:grpSpPr>
            <a:xfrm>
              <a:off x="2129430" y="-443716"/>
              <a:ext cx="21125855" cy="4221464"/>
              <a:chOff x="2129430" y="-443715"/>
              <a:chExt cx="21125854" cy="4221463"/>
            </a:xfrm>
          </p:grpSpPr>
          <p:sp>
            <p:nvSpPr>
              <p:cNvPr id="1465" name="There is"/>
              <p:cNvSpPr txBox="1"/>
              <p:nvPr/>
            </p:nvSpPr>
            <p:spPr>
              <a:xfrm>
                <a:off x="2661632" y="-443715"/>
                <a:ext cx="5168901" cy="3031598"/>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buClr>
                    <a:srgbClr val="FFFC79"/>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a:t>Il </a:t>
                </a:r>
                <a:r>
                  <a:rPr lang="en-US" dirty="0" err="1"/>
                  <a:t>n’y</a:t>
                </a:r>
                <a:r>
                  <a:rPr lang="en-US" dirty="0"/>
                  <a:t> a</a:t>
                </a:r>
                <a:r>
                  <a:rPr dirty="0"/>
                  <a:t> </a:t>
                </a:r>
                <a:br>
                  <a:rPr lang="en-US" dirty="0"/>
                </a:br>
                <a:endParaRPr dirty="0"/>
              </a:p>
            </p:txBody>
          </p:sp>
          <p:sp>
            <p:nvSpPr>
              <p:cNvPr id="1466" name="NO"/>
              <p:cNvSpPr txBox="1"/>
              <p:nvPr/>
            </p:nvSpPr>
            <p:spPr>
              <a:xfrm>
                <a:off x="2129430" y="1331989"/>
                <a:ext cx="5168902" cy="2445759"/>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914400">
                  <a:buClr>
                    <a:srgbClr val="FFFC79"/>
                  </a:buClr>
                  <a:defRPr sz="188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a:t>PAS</a:t>
                </a:r>
                <a:endParaRPr dirty="0"/>
              </a:p>
            </p:txBody>
          </p:sp>
          <p:sp>
            <p:nvSpPr>
              <p:cNvPr id="1467" name="EVIDENCE"/>
              <p:cNvSpPr txBox="1"/>
              <p:nvPr/>
            </p:nvSpPr>
            <p:spPr>
              <a:xfrm>
                <a:off x="7743167" y="1331989"/>
                <a:ext cx="15512117" cy="2445759"/>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buClr>
                    <a:srgbClr val="FFFC79"/>
                  </a:buClr>
                  <a:defRPr sz="188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a:t>D’</a:t>
                </a:r>
                <a:r>
                  <a:rPr dirty="0"/>
                  <a:t>EVIDENCE</a:t>
                </a:r>
              </a:p>
            </p:txBody>
          </p:sp>
        </p:grpSp>
        <p:sp>
          <p:nvSpPr>
            <p:cNvPr id="1469" name="that man evolved!"/>
            <p:cNvSpPr txBox="1"/>
            <p:nvPr/>
          </p:nvSpPr>
          <p:spPr>
            <a:xfrm>
              <a:off x="2933700" y="4411249"/>
              <a:ext cx="20035513" cy="1647403"/>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914400">
                <a:buClr>
                  <a:srgbClr val="FFFC79"/>
                </a:buClr>
                <a:defRPr sz="125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a:t>Que </a:t>
              </a:r>
              <a:r>
                <a:rPr lang="en-US" dirty="0" err="1"/>
                <a:t>l’homme</a:t>
              </a:r>
              <a:r>
                <a:rPr lang="en-US" dirty="0"/>
                <a:t> </a:t>
              </a:r>
              <a:r>
                <a:rPr lang="en-US" dirty="0" err="1"/>
                <a:t>ait</a:t>
              </a:r>
              <a:r>
                <a:rPr lang="en-US" dirty="0"/>
                <a:t> </a:t>
              </a:r>
              <a:r>
                <a:rPr lang="en-US" dirty="0" err="1"/>
                <a:t>évolué</a:t>
              </a:r>
              <a:r>
                <a:rPr dirty="0"/>
                <a:t>!</a:t>
              </a:r>
            </a:p>
          </p:txBody>
        </p:sp>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479" name="Group"/>
          <p:cNvGrpSpPr/>
          <p:nvPr/>
        </p:nvGrpSpPr>
        <p:grpSpPr>
          <a:xfrm>
            <a:off x="2153478" y="2659270"/>
            <a:ext cx="19076503" cy="9668234"/>
            <a:chOff x="1115528" y="200915"/>
            <a:chExt cx="17454416" cy="7647643"/>
          </a:xfrm>
        </p:grpSpPr>
        <p:sp>
          <p:nvSpPr>
            <p:cNvPr id="1475" name="are the keys!"/>
            <p:cNvSpPr txBox="1"/>
            <p:nvPr/>
          </p:nvSpPr>
          <p:spPr>
            <a:xfrm>
              <a:off x="3810000" y="4622800"/>
              <a:ext cx="11379200" cy="3225758"/>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914400">
                <a:buClr>
                  <a:srgbClr val="FFFC79"/>
                </a:buClr>
                <a:defRPr sz="130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err="1"/>
                <a:t>sont</a:t>
              </a:r>
              <a:r>
                <a:rPr lang="en-US" dirty="0"/>
                <a:t> les clefs</a:t>
              </a:r>
              <a:r>
                <a:rPr dirty="0"/>
                <a:t>!</a:t>
              </a:r>
            </a:p>
          </p:txBody>
        </p:sp>
        <p:sp>
          <p:nvSpPr>
            <p:cNvPr id="1476" name="Imagination"/>
            <p:cNvSpPr txBox="1"/>
            <p:nvPr/>
          </p:nvSpPr>
          <p:spPr>
            <a:xfrm>
              <a:off x="1115528" y="200915"/>
              <a:ext cx="15621000" cy="2857500"/>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buClr>
                  <a:srgbClr val="FFFC79"/>
                </a:buClr>
                <a:defRPr sz="188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dirty="0"/>
                <a:t>Imagination</a:t>
              </a:r>
            </a:p>
          </p:txBody>
        </p:sp>
        <p:sp>
          <p:nvSpPr>
            <p:cNvPr id="1477" name="Art"/>
            <p:cNvSpPr txBox="1"/>
            <p:nvPr/>
          </p:nvSpPr>
          <p:spPr>
            <a:xfrm>
              <a:off x="12315984" y="2165047"/>
              <a:ext cx="6253960" cy="4637789"/>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algn="ctr" defTabSz="914400">
                <a:buClr>
                  <a:srgbClr val="FFFC79"/>
                </a:buClr>
                <a:defRPr sz="188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lang="en-US" dirty="0" err="1"/>
                <a:t>L’</a:t>
              </a:r>
              <a:r>
                <a:rPr dirty="0" err="1"/>
                <a:t>Art</a:t>
              </a:r>
              <a:br>
                <a:rPr dirty="0"/>
              </a:br>
              <a:endParaRPr dirty="0"/>
            </a:p>
          </p:txBody>
        </p:sp>
        <p:sp>
          <p:nvSpPr>
            <p:cNvPr id="1478" name="and"/>
            <p:cNvSpPr txBox="1"/>
            <p:nvPr/>
          </p:nvSpPr>
          <p:spPr>
            <a:xfrm>
              <a:off x="9288356" y="2736549"/>
              <a:ext cx="4597400" cy="1338994"/>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defTabSz="914400">
                <a:buClr>
                  <a:srgbClr val="FFFC79"/>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lang="en-US" sz="10500" dirty="0"/>
                <a:t>et</a:t>
              </a:r>
              <a:r>
                <a:rPr sz="6600" dirty="0"/>
                <a:t> </a:t>
              </a:r>
            </a:p>
          </p:txBody>
        </p:sp>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3"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487" name="Group"/>
          <p:cNvGrpSpPr/>
          <p:nvPr/>
        </p:nvGrpSpPr>
        <p:grpSpPr>
          <a:xfrm>
            <a:off x="962991" y="2369924"/>
            <a:ext cx="23158173" cy="9362534"/>
            <a:chOff x="374159" y="1212512"/>
            <a:chExt cx="21320815" cy="7208665"/>
          </a:xfrm>
        </p:grpSpPr>
        <p:sp>
          <p:nvSpPr>
            <p:cNvPr id="1484" name="Over time,"/>
            <p:cNvSpPr txBox="1"/>
            <p:nvPr/>
          </p:nvSpPr>
          <p:spPr>
            <a:xfrm>
              <a:off x="640860" y="1212512"/>
              <a:ext cx="13652616" cy="1178935"/>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lnSpc>
                  <a:spcPct val="90000"/>
                </a:lnSpc>
                <a:buClr>
                  <a:srgbClr val="FFFC79"/>
                </a:buClr>
                <a:defRPr sz="105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a:t>Avec le temp</a:t>
              </a:r>
              <a:r>
                <a:rPr dirty="0"/>
                <a:t>,</a:t>
              </a:r>
              <a:r>
                <a:rPr lang="fr-FR" dirty="0"/>
                <a:t> </a:t>
              </a:r>
              <a:r>
                <a:rPr lang="en-CH" dirty="0"/>
                <a:t>l</a:t>
              </a:r>
              <a:r>
                <a:rPr lang="fr-FR" dirty="0"/>
                <a:t>e</a:t>
              </a:r>
              <a:r>
                <a:rPr lang="en-CH" dirty="0"/>
                <a:t>s</a:t>
              </a:r>
              <a:endParaRPr dirty="0"/>
            </a:p>
          </p:txBody>
        </p:sp>
        <p:sp>
          <p:nvSpPr>
            <p:cNvPr id="1485" name="Evolutionists"/>
            <p:cNvSpPr txBox="1"/>
            <p:nvPr/>
          </p:nvSpPr>
          <p:spPr>
            <a:xfrm>
              <a:off x="374159" y="2568373"/>
              <a:ext cx="21320815" cy="2725177"/>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914400">
                <a:buClr>
                  <a:srgbClr val="FFFC79"/>
                </a:buClr>
                <a:defRPr sz="225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lang="en-US" dirty="0" err="1"/>
                <a:t>Évolution</a:t>
              </a:r>
              <a:r>
                <a:rPr dirty="0" err="1"/>
                <a:t>ist</a:t>
              </a:r>
              <a:r>
                <a:rPr lang="en-US" dirty="0" err="1"/>
                <a:t>e</a:t>
              </a:r>
              <a:r>
                <a:rPr dirty="0" err="1"/>
                <a:t>s</a:t>
              </a:r>
              <a:endParaRPr dirty="0"/>
            </a:p>
          </p:txBody>
        </p:sp>
        <p:sp>
          <p:nvSpPr>
            <p:cNvPr id="1486" name="are getting more confused!"/>
            <p:cNvSpPr txBox="1"/>
            <p:nvPr/>
          </p:nvSpPr>
          <p:spPr>
            <a:xfrm>
              <a:off x="640855" y="6083744"/>
              <a:ext cx="20598129" cy="2337433"/>
            </a:xfrm>
            <a:prstGeom prst="rect">
              <a:avLst/>
            </a:prstGeom>
            <a:noFill/>
            <a:ln w="12700"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defTabSz="914400">
                <a:lnSpc>
                  <a:spcPct val="80000"/>
                </a:lnSpc>
                <a:buClr>
                  <a:srgbClr val="FFFC79"/>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lang="en-US" dirty="0" err="1"/>
                <a:t>sont</a:t>
              </a:r>
              <a:r>
                <a:rPr lang="en-US" dirty="0"/>
                <a:t> de </a:t>
              </a:r>
              <a:r>
                <a:rPr lang="en-US" sz="13500" dirty="0"/>
                <a:t>plus</a:t>
              </a:r>
              <a:r>
                <a:rPr lang="en-US" sz="9600" dirty="0"/>
                <a:t> </a:t>
              </a:r>
              <a:r>
                <a:rPr lang="en-US" sz="13500" dirty="0" err="1"/>
                <a:t>en</a:t>
              </a:r>
              <a:r>
                <a:rPr lang="en-US" sz="9600" dirty="0"/>
                <a:t> </a:t>
              </a:r>
              <a:r>
                <a:rPr lang="en-US" sz="13500" dirty="0"/>
                <a:t>plus</a:t>
              </a:r>
              <a:r>
                <a:rPr sz="10500" dirty="0"/>
                <a:t> </a:t>
              </a:r>
              <a:endParaRPr lang="en-US" sz="10500" dirty="0"/>
            </a:p>
            <a:p>
              <a:pPr defTabSz="914400">
                <a:lnSpc>
                  <a:spcPct val="80000"/>
                </a:lnSpc>
                <a:buClr>
                  <a:srgbClr val="FFFC79"/>
                </a:buClr>
                <a:defRPr sz="9600" b="1">
                  <a:solidFill>
                    <a:srgbClr val="FFFB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lang="en-US" sz="10500" dirty="0"/>
                <a:t>                 </a:t>
              </a:r>
              <a:r>
                <a:rPr lang="en-US" sz="10500" dirty="0" err="1"/>
                <a:t>dans</a:t>
              </a:r>
              <a:r>
                <a:rPr lang="en-US" sz="10500" dirty="0"/>
                <a:t> la </a:t>
              </a:r>
              <a:r>
                <a:rPr dirty="0"/>
                <a:t>confus</a:t>
              </a:r>
              <a:r>
                <a:rPr lang="en-US" dirty="0"/>
                <a:t>ion</a:t>
              </a:r>
              <a:r>
                <a:rPr dirty="0"/>
                <a:t>!</a:t>
              </a: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492" name="What does the  Bible say?"/>
          <p:cNvSpPr txBox="1">
            <a:spLocks noGrp="1"/>
          </p:cNvSpPr>
          <p:nvPr>
            <p:ph type="title"/>
          </p:nvPr>
        </p:nvSpPr>
        <p:spPr>
          <a:xfrm>
            <a:off x="1828800" y="4047386"/>
            <a:ext cx="20726400" cy="5208480"/>
          </a:xfrm>
          <a:prstGeom prst="rect">
            <a:avLst/>
          </a:prstGeom>
        </p:spPr>
        <p:txBody>
          <a:bodyPr/>
          <a:lstStyle/>
          <a:p>
            <a:pPr>
              <a:defRPr b="1">
                <a:solidFill>
                  <a:srgbClr val="FFFB00"/>
                </a:solidFill>
                <a:uFill>
                  <a:solidFill>
                    <a:srgbClr val="FF9300"/>
                  </a:solidFill>
                </a:uFill>
                <a:latin typeface="DejaVu Sans Condensed"/>
                <a:ea typeface="DejaVu Sans Condensed"/>
                <a:cs typeface="DejaVu Sans Condensed"/>
                <a:sym typeface="DejaVu Sans Condensed"/>
              </a:defRPr>
            </a:pPr>
            <a:r>
              <a:rPr lang="en-US" sz="15000" dirty="0"/>
              <a:t>Que </a:t>
            </a:r>
            <a:r>
              <a:rPr lang="en-US" sz="15000" dirty="0" err="1"/>
              <a:t>dit</a:t>
            </a:r>
            <a:br>
              <a:rPr sz="15000" dirty="0"/>
            </a:br>
            <a:r>
              <a:rPr lang="en-US" sz="15000" dirty="0"/>
              <a:t>la </a:t>
            </a:r>
            <a:r>
              <a:rPr sz="15000" dirty="0"/>
              <a:t>Bible?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495" name="Adam and Eve were created supernaturally and were unique from all other creatures."/>
          <p:cNvSpPr txBox="1"/>
          <p:nvPr/>
        </p:nvSpPr>
        <p:spPr>
          <a:xfrm>
            <a:off x="2514600" y="3744064"/>
            <a:ext cx="19354800" cy="62103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pPr algn="ctr" defTabSz="914400">
              <a:buClr>
                <a:srgbClr val="F5F5F5"/>
              </a:buClr>
              <a:defRPr sz="9600" b="1">
                <a:solidFill>
                  <a:srgbClr val="FFFFFF"/>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dirty="0">
                <a:uFill>
                  <a:solidFill>
                    <a:srgbClr val="FF9300"/>
                  </a:solidFill>
                </a:uFill>
              </a:rPr>
              <a:t>Adam and </a:t>
            </a:r>
            <a:r>
              <a:rPr lang="en-US" dirty="0" err="1">
                <a:uFill>
                  <a:solidFill>
                    <a:srgbClr val="FF9300"/>
                  </a:solidFill>
                </a:uFill>
              </a:rPr>
              <a:t>È</a:t>
            </a:r>
            <a:r>
              <a:rPr dirty="0" err="1">
                <a:uFill>
                  <a:solidFill>
                    <a:srgbClr val="FF9300"/>
                  </a:solidFill>
                </a:uFill>
              </a:rPr>
              <a:t>ve</a:t>
            </a:r>
            <a:r>
              <a:rPr dirty="0">
                <a:uFill>
                  <a:solidFill>
                    <a:srgbClr val="FF9300"/>
                  </a:solidFill>
                </a:uFill>
              </a:rPr>
              <a:t> </a:t>
            </a:r>
            <a:r>
              <a:rPr lang="en-US" dirty="0" err="1">
                <a:uFill>
                  <a:solidFill>
                    <a:srgbClr val="FF9300"/>
                  </a:solidFill>
                </a:uFill>
              </a:rPr>
              <a:t>ont</a:t>
            </a:r>
            <a:r>
              <a:rPr lang="en-US" dirty="0">
                <a:uFill>
                  <a:solidFill>
                    <a:srgbClr val="FF9300"/>
                  </a:solidFill>
                </a:uFill>
              </a:rPr>
              <a:t> </a:t>
            </a:r>
            <a:r>
              <a:rPr lang="en-US" dirty="0" err="1">
                <a:uFill>
                  <a:solidFill>
                    <a:srgbClr val="FF9300"/>
                  </a:solidFill>
                </a:uFill>
              </a:rPr>
              <a:t>été</a:t>
            </a:r>
            <a:r>
              <a:rPr dirty="0">
                <a:uFill>
                  <a:solidFill>
                    <a:srgbClr val="FF9300"/>
                  </a:solidFill>
                </a:uFill>
              </a:rPr>
              <a:t> </a:t>
            </a:r>
            <a:r>
              <a:rPr dirty="0" err="1">
                <a:uFill>
                  <a:solidFill>
                    <a:srgbClr val="FF9300"/>
                  </a:solidFill>
                </a:uFill>
              </a:rPr>
              <a:t>cr</a:t>
            </a:r>
            <a:r>
              <a:rPr lang="en-US" dirty="0" err="1">
                <a:uFill>
                  <a:solidFill>
                    <a:srgbClr val="FF9300"/>
                  </a:solidFill>
                </a:uFill>
              </a:rPr>
              <a:t>éés</a:t>
            </a:r>
            <a:r>
              <a:rPr dirty="0">
                <a:uFill>
                  <a:solidFill>
                    <a:srgbClr val="FF9300"/>
                  </a:solidFill>
                </a:uFill>
              </a:rPr>
              <a:t> </a:t>
            </a:r>
            <a:r>
              <a:rPr dirty="0" err="1">
                <a:solidFill>
                  <a:srgbClr val="FFFB00"/>
                </a:solidFill>
                <a:uFill>
                  <a:solidFill>
                    <a:srgbClr val="FFFFFF"/>
                  </a:solidFill>
                </a:uFill>
              </a:rPr>
              <a:t>supernatur</a:t>
            </a:r>
            <a:r>
              <a:rPr lang="en-US" dirty="0" err="1">
                <a:solidFill>
                  <a:srgbClr val="FFFB00"/>
                </a:solidFill>
                <a:uFill>
                  <a:solidFill>
                    <a:srgbClr val="FFFFFF"/>
                  </a:solidFill>
                </a:uFill>
              </a:rPr>
              <a:t>ellemnt</a:t>
            </a:r>
            <a:r>
              <a:rPr dirty="0"/>
              <a:t> </a:t>
            </a:r>
            <a:r>
              <a:rPr lang="en-US" dirty="0">
                <a:uFill>
                  <a:solidFill>
                    <a:srgbClr val="FF9300"/>
                  </a:solidFill>
                </a:uFill>
              </a:rPr>
              <a:t>et</a:t>
            </a:r>
            <a:r>
              <a:rPr dirty="0">
                <a:uFill>
                  <a:solidFill>
                    <a:srgbClr val="FF9300"/>
                  </a:solidFill>
                </a:uFill>
              </a:rPr>
              <a:t> </a:t>
            </a:r>
            <a:r>
              <a:rPr lang="en-US" dirty="0" err="1">
                <a:uFill>
                  <a:solidFill>
                    <a:srgbClr val="FF9300"/>
                  </a:solidFill>
                </a:uFill>
              </a:rPr>
              <a:t>étaient</a:t>
            </a:r>
            <a:r>
              <a:rPr dirty="0"/>
              <a:t> </a:t>
            </a:r>
            <a:r>
              <a:rPr dirty="0">
                <a:solidFill>
                  <a:srgbClr val="FFFB00"/>
                </a:solidFill>
                <a:uFill>
                  <a:solidFill>
                    <a:srgbClr val="FFFFFF"/>
                  </a:solidFill>
                </a:uFill>
              </a:rPr>
              <a:t>unique</a:t>
            </a:r>
            <a:r>
              <a:rPr lang="fr-FR" dirty="0">
                <a:solidFill>
                  <a:srgbClr val="FFFB00"/>
                </a:solidFill>
                <a:uFill>
                  <a:solidFill>
                    <a:srgbClr val="FFFFFF"/>
                  </a:solidFill>
                </a:uFill>
              </a:rPr>
              <a:t>s</a:t>
            </a:r>
            <a:r>
              <a:rPr dirty="0"/>
              <a:t> </a:t>
            </a:r>
            <a:r>
              <a:rPr lang="en-US" dirty="0" err="1">
                <a:uFill>
                  <a:solidFill>
                    <a:srgbClr val="FF9300"/>
                  </a:solidFill>
                </a:uFill>
              </a:rPr>
              <a:t>parmi</a:t>
            </a:r>
            <a:r>
              <a:rPr lang="en-US" dirty="0">
                <a:uFill>
                  <a:solidFill>
                    <a:srgbClr val="FF9300"/>
                  </a:solidFill>
                </a:uFill>
              </a:rPr>
              <a:t> </a:t>
            </a:r>
            <a:r>
              <a:rPr lang="en-US" dirty="0" err="1">
                <a:uFill>
                  <a:solidFill>
                    <a:srgbClr val="FF9300"/>
                  </a:solidFill>
                </a:uFill>
              </a:rPr>
              <a:t>toute</a:t>
            </a:r>
            <a:r>
              <a:rPr lang="en-CH" dirty="0">
                <a:uFill>
                  <a:solidFill>
                    <a:srgbClr val="FF9300"/>
                  </a:solidFill>
                </a:uFill>
              </a:rPr>
              <a:t>s</a:t>
            </a:r>
            <a:r>
              <a:rPr lang="en-US" dirty="0">
                <a:uFill>
                  <a:solidFill>
                    <a:srgbClr val="FF9300"/>
                  </a:solidFill>
                </a:uFill>
              </a:rPr>
              <a:t> les </a:t>
            </a:r>
            <a:r>
              <a:rPr dirty="0" err="1">
                <a:uFill>
                  <a:solidFill>
                    <a:srgbClr val="FF9300"/>
                  </a:solidFill>
                </a:uFill>
              </a:rPr>
              <a:t>cr</a:t>
            </a:r>
            <a:r>
              <a:rPr lang="en-US" dirty="0" err="1">
                <a:uFill>
                  <a:solidFill>
                    <a:srgbClr val="FF9300"/>
                  </a:solidFill>
                </a:uFill>
              </a:rPr>
              <a:t>é</a:t>
            </a:r>
            <a:r>
              <a:rPr dirty="0" err="1">
                <a:uFill>
                  <a:solidFill>
                    <a:srgbClr val="FF9300"/>
                  </a:solidFill>
                </a:uFill>
              </a:rPr>
              <a:t>atures</a:t>
            </a:r>
            <a:r>
              <a:rPr dirty="0">
                <a:uFill>
                  <a:solidFill>
                    <a:srgbClr val="FF9300"/>
                  </a:solidFill>
                </a:uFill>
              </a:rPr>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6"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27" name="Genesis 1:27"/>
          <p:cNvSpPr txBox="1">
            <a:spLocks noGrp="1"/>
          </p:cNvSpPr>
          <p:nvPr>
            <p:ph type="title"/>
          </p:nvPr>
        </p:nvSpPr>
        <p:spPr>
          <a:xfrm>
            <a:off x="2413000" y="1130300"/>
            <a:ext cx="20193000" cy="1993900"/>
          </a:xfrm>
          <a:prstGeom prst="rect">
            <a:avLst/>
          </a:prstGeom>
        </p:spPr>
        <p:txBody>
          <a:bodyPr/>
          <a:lstStyle>
            <a:lvl1pPr>
              <a:defRPr b="0">
                <a:solidFill>
                  <a:srgbClr val="FFFFFF"/>
                </a:solidFill>
              </a:defRPr>
            </a:lvl1pPr>
          </a:lstStyle>
          <a:p>
            <a:r>
              <a:rPr dirty="0" err="1"/>
              <a:t>Gen</a:t>
            </a:r>
            <a:r>
              <a:rPr lang="en-US" dirty="0" err="1"/>
              <a:t>è</a:t>
            </a:r>
            <a:r>
              <a:rPr dirty="0" err="1"/>
              <a:t>s</a:t>
            </a:r>
            <a:r>
              <a:rPr lang="en-US" dirty="0" err="1"/>
              <a:t>e</a:t>
            </a:r>
            <a:r>
              <a:rPr dirty="0"/>
              <a:t> 1:27</a:t>
            </a:r>
          </a:p>
        </p:txBody>
      </p:sp>
      <p:sp>
        <p:nvSpPr>
          <p:cNvPr id="1528" name="God created man in His own image, in the image of God He created him; male and female He created them."/>
          <p:cNvSpPr txBox="1">
            <a:spLocks noGrp="1"/>
          </p:cNvSpPr>
          <p:nvPr>
            <p:ph type="body" sz="half" idx="1"/>
          </p:nvPr>
        </p:nvSpPr>
        <p:spPr>
          <a:xfrm>
            <a:off x="2413000" y="3411938"/>
            <a:ext cx="19507200" cy="3860801"/>
          </a:xfrm>
          <a:prstGeom prst="rect">
            <a:avLst/>
          </a:prstGeom>
        </p:spPr>
        <p:txBody>
          <a:bodyPr/>
          <a:lstStyle/>
          <a:p>
            <a:pPr>
              <a:buClr>
                <a:srgbClr val="FFFFFF"/>
              </a:buClr>
              <a:defRPr>
                <a:solidFill>
                  <a:srgbClr val="F5F5F5"/>
                </a:solidFill>
                <a:uFill>
                  <a:solidFill>
                    <a:srgbClr val="F5F5F5"/>
                  </a:solidFill>
                </a:uFill>
              </a:defRPr>
            </a:pPr>
            <a:r>
              <a:rPr lang="fr-FR" dirty="0">
                <a:solidFill>
                  <a:srgbClr val="FFFFFF"/>
                </a:solidFill>
                <a:uFill>
                  <a:solidFill>
                    <a:srgbClr val="FFFFFF"/>
                  </a:solidFill>
                </a:uFill>
              </a:rPr>
              <a:t>Dieu créa l'homme à son image, il le créa </a:t>
            </a:r>
            <a:r>
              <a:rPr lang="fr-FR" dirty="0">
                <a:solidFill>
                  <a:srgbClr val="FFFF00"/>
                </a:solidFill>
                <a:uFill>
                  <a:solidFill>
                    <a:srgbClr val="FFFFFF"/>
                  </a:solidFill>
                </a:uFill>
              </a:rPr>
              <a:t>à l'image de Dieu</a:t>
            </a:r>
            <a:r>
              <a:rPr lang="fr-FR" dirty="0">
                <a:solidFill>
                  <a:srgbClr val="FFFFFF"/>
                </a:solidFill>
                <a:uFill>
                  <a:solidFill>
                    <a:srgbClr val="FFFFFF"/>
                  </a:solidFill>
                </a:uFill>
              </a:rPr>
              <a:t>, il créa l'homme et la femme. </a:t>
            </a:r>
            <a:endParaRPr dirty="0">
              <a:solidFill>
                <a:srgbClr val="FFFFFF"/>
              </a:solidFill>
              <a:uFill>
                <a:solidFill>
                  <a:srgbClr val="FFFFFF"/>
                </a:solidFill>
              </a:uFill>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33" name="Genesis 2:7"/>
          <p:cNvSpPr txBox="1">
            <a:spLocks noGrp="1"/>
          </p:cNvSpPr>
          <p:nvPr>
            <p:ph type="title"/>
          </p:nvPr>
        </p:nvSpPr>
        <p:spPr>
          <a:xfrm>
            <a:off x="2451100" y="1079500"/>
            <a:ext cx="20154900" cy="1993900"/>
          </a:xfrm>
          <a:prstGeom prst="rect">
            <a:avLst/>
          </a:prstGeom>
        </p:spPr>
        <p:txBody>
          <a:bodyPr/>
          <a:lstStyle/>
          <a:p>
            <a:pPr>
              <a:defRPr b="0">
                <a:solidFill>
                  <a:srgbClr val="FFFFFF"/>
                </a:solidFill>
              </a:defRPr>
            </a:pPr>
            <a:r>
              <a:rPr dirty="0" err="1"/>
              <a:t>Gen</a:t>
            </a:r>
            <a:r>
              <a:rPr lang="en-US" dirty="0" err="1"/>
              <a:t>è</a:t>
            </a:r>
            <a:r>
              <a:rPr dirty="0" err="1"/>
              <a:t>s</a:t>
            </a:r>
            <a:r>
              <a:rPr lang="en-US" dirty="0" err="1"/>
              <a:t>e</a:t>
            </a:r>
            <a:r>
              <a:rPr dirty="0"/>
              <a:t> 2:7</a:t>
            </a:r>
          </a:p>
        </p:txBody>
      </p:sp>
      <p:sp>
        <p:nvSpPr>
          <p:cNvPr id="1534" name="And the Lord God formed the man of dust of the ground, and breathed into his nostrils the breath of life; and the man became a living being (ESV: creature, KJV: soul).…"/>
          <p:cNvSpPr txBox="1">
            <a:spLocks noGrp="1"/>
          </p:cNvSpPr>
          <p:nvPr>
            <p:ph type="body" idx="1"/>
          </p:nvPr>
        </p:nvSpPr>
        <p:spPr>
          <a:xfrm>
            <a:off x="2451100" y="3340539"/>
            <a:ext cx="20154900" cy="7887030"/>
          </a:xfrm>
          <a:prstGeom prst="rect">
            <a:avLst/>
          </a:prstGeom>
        </p:spPr>
        <p:txBody>
          <a:bodyPr/>
          <a:lstStyle/>
          <a:p>
            <a:pPr>
              <a:buClr>
                <a:srgbClr val="FFFFFF"/>
              </a:buClr>
              <a:defRPr>
                <a:solidFill>
                  <a:srgbClr val="F5F5F5"/>
                </a:solidFill>
                <a:uFill>
                  <a:solidFill>
                    <a:srgbClr val="F5F5F5"/>
                  </a:solidFill>
                </a:uFill>
              </a:defRPr>
            </a:pPr>
            <a:r>
              <a:rPr lang="fr-FR" dirty="0">
                <a:solidFill>
                  <a:srgbClr val="FFFFFF"/>
                </a:solidFill>
                <a:uFill>
                  <a:solidFill>
                    <a:srgbClr val="FFFFFF"/>
                  </a:solidFill>
                </a:uFill>
              </a:rPr>
              <a:t>L'Éternel Dieu forma l'homme de </a:t>
            </a:r>
            <a:r>
              <a:rPr lang="fr-FR" dirty="0">
                <a:solidFill>
                  <a:srgbClr val="FFFF00"/>
                </a:solidFill>
                <a:uFill>
                  <a:solidFill>
                    <a:srgbClr val="FFFFFF"/>
                  </a:solidFill>
                </a:uFill>
              </a:rPr>
              <a:t>la poussière de la terre</a:t>
            </a:r>
            <a:r>
              <a:rPr lang="fr-FR" dirty="0">
                <a:solidFill>
                  <a:srgbClr val="FFFFFF"/>
                </a:solidFill>
                <a:uFill>
                  <a:solidFill>
                    <a:srgbClr val="FFFFFF"/>
                  </a:solidFill>
                </a:uFill>
              </a:rPr>
              <a:t>, il souffla dans ses narines un souffle de vie et l'homme devint </a:t>
            </a:r>
            <a:r>
              <a:rPr lang="fr-FR" dirty="0">
                <a:solidFill>
                  <a:srgbClr val="FFFF00"/>
                </a:solidFill>
                <a:uFill>
                  <a:solidFill>
                    <a:srgbClr val="FFFFFF"/>
                  </a:solidFill>
                </a:uFill>
              </a:rPr>
              <a:t>un être vivant. (LSG)</a:t>
            </a:r>
            <a:r>
              <a:rPr dirty="0">
                <a:solidFill>
                  <a:srgbClr val="FFFB00"/>
                </a:solidFill>
                <a:uFill>
                  <a:solidFill>
                    <a:srgbClr val="EC9E42"/>
                  </a:solidFill>
                </a:uFill>
              </a:rPr>
              <a:t> </a:t>
            </a:r>
            <a:endParaRPr lang="en-US" dirty="0">
              <a:solidFill>
                <a:srgbClr val="FFFB00"/>
              </a:solidFill>
              <a:uFill>
                <a:solidFill>
                  <a:srgbClr val="EC9E42"/>
                </a:solidFill>
              </a:uFill>
            </a:endParaRPr>
          </a:p>
          <a:p>
            <a:pPr>
              <a:buClr>
                <a:srgbClr val="FFFFFF"/>
              </a:buClr>
              <a:defRPr>
                <a:solidFill>
                  <a:srgbClr val="F5F5F5"/>
                </a:solidFill>
                <a:uFill>
                  <a:solidFill>
                    <a:srgbClr val="F5F5F5"/>
                  </a:solidFill>
                </a:uFill>
              </a:defRPr>
            </a:pPr>
            <a:r>
              <a:rPr lang="en-US" dirty="0">
                <a:solidFill>
                  <a:srgbClr val="FFFB00"/>
                </a:solidFill>
                <a:uFill>
                  <a:solidFill>
                    <a:srgbClr val="EC9E42"/>
                  </a:solidFill>
                </a:uFill>
              </a:rPr>
              <a:t>          </a:t>
            </a:r>
            <a:r>
              <a:rPr dirty="0">
                <a:solidFill>
                  <a:srgbClr val="FFFB00"/>
                </a:solidFill>
                <a:uFill>
                  <a:solidFill>
                    <a:srgbClr val="EC9E42"/>
                  </a:solidFill>
                </a:uFill>
              </a:rPr>
              <a:t>(</a:t>
            </a:r>
            <a:r>
              <a:rPr lang="en-US" dirty="0">
                <a:solidFill>
                  <a:srgbClr val="FFFB00"/>
                </a:solidFill>
                <a:uFill>
                  <a:solidFill>
                    <a:srgbClr val="EC9E42"/>
                  </a:solidFill>
                </a:uFill>
              </a:rPr>
              <a:t>Darby+</a:t>
            </a:r>
            <a:r>
              <a:rPr lang="fr-FR" dirty="0">
                <a:solidFill>
                  <a:srgbClr val="FFFB00"/>
                </a:solidFill>
                <a:uFill>
                  <a:solidFill>
                    <a:srgbClr val="EC9E42"/>
                  </a:solidFill>
                </a:uFill>
              </a:rPr>
              <a:t>NEG1979: une âme vivante</a:t>
            </a:r>
            <a:r>
              <a:rPr dirty="0">
                <a:solidFill>
                  <a:srgbClr val="FFFB00"/>
                </a:solidFill>
                <a:uFill>
                  <a:solidFill>
                    <a:srgbClr val="EC9E42"/>
                  </a:solidFill>
                </a:uFill>
              </a:rPr>
              <a:t>)</a:t>
            </a:r>
            <a:r>
              <a:rPr dirty="0">
                <a:solidFill>
                  <a:srgbClr val="FFFFFF"/>
                </a:solidFill>
                <a:uFill>
                  <a:solidFill>
                    <a:srgbClr val="FFFFFF"/>
                  </a:solidFill>
                </a:uFill>
              </a:rPr>
              <a:t>.</a:t>
            </a:r>
          </a:p>
          <a:p>
            <a:pPr lvl="3">
              <a:buClr>
                <a:srgbClr val="FFFFFF"/>
              </a:buClr>
              <a:defRPr>
                <a:solidFill>
                  <a:srgbClr val="F5F5F5"/>
                </a:solidFill>
                <a:uFill>
                  <a:solidFill>
                    <a:srgbClr val="F5F5F5"/>
                  </a:solidFill>
                </a:uFill>
              </a:defRPr>
            </a:pPr>
            <a:r>
              <a:rPr lang="en-US" dirty="0">
                <a:solidFill>
                  <a:srgbClr val="FFFFFF"/>
                </a:solidFill>
                <a:uFill>
                  <a:solidFill>
                    <a:srgbClr val="FFFFFF"/>
                  </a:solidFill>
                </a:uFill>
              </a:rPr>
              <a:t>                         </a:t>
            </a:r>
            <a:r>
              <a:rPr dirty="0">
                <a:solidFill>
                  <a:srgbClr val="FFFFFF"/>
                </a:solidFill>
                <a:uFill>
                  <a:solidFill>
                    <a:srgbClr val="FFFFFF"/>
                  </a:solidFill>
                </a:uFill>
              </a:rPr>
              <a:t>(</a:t>
            </a:r>
            <a:r>
              <a:rPr dirty="0" err="1">
                <a:solidFill>
                  <a:srgbClr val="FFFFFF"/>
                </a:solidFill>
                <a:uFill>
                  <a:solidFill>
                    <a:srgbClr val="FFFFFF"/>
                  </a:solidFill>
                </a:uFill>
              </a:rPr>
              <a:t>H</a:t>
            </a:r>
            <a:r>
              <a:rPr lang="en-US" dirty="0" err="1">
                <a:solidFill>
                  <a:srgbClr val="FFFFFF"/>
                </a:solidFill>
                <a:uFill>
                  <a:solidFill>
                    <a:srgbClr val="FFFFFF"/>
                  </a:solidFill>
                </a:uFill>
              </a:rPr>
              <a:t>é</a:t>
            </a:r>
            <a:r>
              <a:rPr dirty="0" err="1">
                <a:solidFill>
                  <a:srgbClr val="FFFFFF"/>
                </a:solidFill>
                <a:uFill>
                  <a:solidFill>
                    <a:srgbClr val="FFFFFF"/>
                  </a:solidFill>
                </a:uFill>
              </a:rPr>
              <a:t>bre</a:t>
            </a:r>
            <a:r>
              <a:rPr lang="en-US" dirty="0" err="1">
                <a:solidFill>
                  <a:srgbClr val="FFFFFF"/>
                </a:solidFill>
                <a:uFill>
                  <a:solidFill>
                    <a:srgbClr val="FFFFFF"/>
                  </a:solidFill>
                </a:uFill>
              </a:rPr>
              <a:t>u</a:t>
            </a:r>
            <a:r>
              <a:rPr dirty="0">
                <a:solidFill>
                  <a:srgbClr val="FFFFFF"/>
                </a:solidFill>
                <a:uFill>
                  <a:solidFill>
                    <a:srgbClr val="FFFFFF"/>
                  </a:solidFill>
                </a:uFill>
              </a:rPr>
              <a:t>: </a:t>
            </a:r>
            <a:r>
              <a:rPr dirty="0">
                <a:solidFill>
                  <a:srgbClr val="FFFFFF"/>
                </a:solidFill>
                <a:uFill>
                  <a:solidFill>
                    <a:srgbClr val="FFFFFF"/>
                  </a:solidFill>
                </a:uFill>
                <a:latin typeface="DejaVu Sans Condensed Oblique"/>
                <a:ea typeface="DejaVu Sans Condensed Oblique"/>
                <a:cs typeface="DejaVu Sans Condensed Oblique"/>
                <a:sym typeface="DejaVu Sans Condensed Oblique"/>
              </a:rPr>
              <a:t>nephesh </a:t>
            </a:r>
            <a:r>
              <a:rPr dirty="0" err="1">
                <a:solidFill>
                  <a:srgbClr val="FFFFFF"/>
                </a:solidFill>
                <a:uFill>
                  <a:solidFill>
                    <a:srgbClr val="FFFFFF"/>
                  </a:solidFill>
                </a:uFill>
                <a:latin typeface="DejaVu Sans Condensed Oblique"/>
                <a:ea typeface="DejaVu Sans Condensed Oblique"/>
                <a:cs typeface="DejaVu Sans Condensed Oblique"/>
                <a:sym typeface="DejaVu Sans Condensed Oblique"/>
              </a:rPr>
              <a:t>chayyah</a:t>
            </a:r>
            <a:r>
              <a:rPr dirty="0">
                <a:solidFill>
                  <a:srgbClr val="FFFFFF"/>
                </a:solidFill>
                <a:uFill>
                  <a:solidFill>
                    <a:srgbClr val="FFFFFF"/>
                  </a:solidFill>
                </a:uFill>
              </a:rPr>
              <a: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39" name="Genesis 1:20-21 (sea &amp; flying creatures)"/>
          <p:cNvSpPr txBox="1">
            <a:spLocks noGrp="1"/>
          </p:cNvSpPr>
          <p:nvPr>
            <p:ph type="title"/>
          </p:nvPr>
        </p:nvSpPr>
        <p:spPr>
          <a:xfrm>
            <a:off x="1003300" y="1079500"/>
            <a:ext cx="22941221" cy="3114297"/>
          </a:xfrm>
          <a:prstGeom prst="rect">
            <a:avLst/>
          </a:prstGeom>
        </p:spPr>
        <p:txBody>
          <a:bodyPr/>
          <a:lstStyle/>
          <a:p>
            <a:pPr>
              <a:defRPr b="0">
                <a:solidFill>
                  <a:srgbClr val="FFFFFF"/>
                </a:solidFill>
              </a:defRPr>
            </a:pPr>
            <a:r>
              <a:rPr dirty="0" err="1"/>
              <a:t>Gen</a:t>
            </a:r>
            <a:r>
              <a:rPr lang="en-US" dirty="0" err="1"/>
              <a:t>è</a:t>
            </a:r>
            <a:r>
              <a:rPr dirty="0" err="1"/>
              <a:t>s</a:t>
            </a:r>
            <a:r>
              <a:rPr lang="en-US" dirty="0" err="1"/>
              <a:t>e</a:t>
            </a:r>
            <a:r>
              <a:rPr dirty="0"/>
              <a:t> 1:20-21 </a:t>
            </a:r>
            <a:br>
              <a:rPr lang="en-US" dirty="0"/>
            </a:br>
            <a:r>
              <a:rPr sz="6600" dirty="0"/>
              <a:t>(cr</a:t>
            </a:r>
            <a:r>
              <a:rPr lang="en-US" sz="6600" dirty="0"/>
              <a:t>e</a:t>
            </a:r>
            <a:r>
              <a:rPr sz="6600" dirty="0"/>
              <a:t>atures</a:t>
            </a:r>
            <a:r>
              <a:rPr lang="en-US" sz="6600" dirty="0"/>
              <a:t> des airs &amp; des </a:t>
            </a:r>
            <a:r>
              <a:rPr lang="en-US" sz="6600" dirty="0" err="1"/>
              <a:t>eaux</a:t>
            </a:r>
            <a:r>
              <a:rPr sz="6600" dirty="0"/>
              <a:t>)</a:t>
            </a:r>
            <a:endParaRPr sz="8000" dirty="0"/>
          </a:p>
        </p:txBody>
      </p:sp>
      <p:sp>
        <p:nvSpPr>
          <p:cNvPr id="1540" name="20  Then God said, “Let the waters teem with swarms of living creatures, and let birds fly above the earth in the open expanse of the heavens.” 21  God created the great sea monsters and every living creature that moves, with which the waters swarmed after their kind, and every winged bird after its kind; and God saw that it was good."/>
          <p:cNvSpPr txBox="1">
            <a:spLocks noGrp="1"/>
          </p:cNvSpPr>
          <p:nvPr>
            <p:ph type="body" idx="1"/>
          </p:nvPr>
        </p:nvSpPr>
        <p:spPr>
          <a:xfrm>
            <a:off x="1720850" y="3945270"/>
            <a:ext cx="21659850" cy="8923297"/>
          </a:xfrm>
          <a:prstGeom prst="rect">
            <a:avLst/>
          </a:prstGeom>
        </p:spPr>
        <p:txBody>
          <a:bodyPr/>
          <a:lstStyle/>
          <a:p>
            <a:pPr>
              <a:buClr>
                <a:srgbClr val="FFFFFF"/>
              </a:buClr>
              <a:defRPr>
                <a:solidFill>
                  <a:srgbClr val="F5F5F5"/>
                </a:solidFill>
                <a:uFill>
                  <a:solidFill>
                    <a:srgbClr val="F5F5F5"/>
                  </a:solidFill>
                </a:uFill>
              </a:defRPr>
            </a:pPr>
            <a:r>
              <a:rPr baseline="31999" dirty="0"/>
              <a:t>20</a:t>
            </a:r>
            <a:r>
              <a:rPr dirty="0"/>
              <a:t> </a:t>
            </a:r>
            <a:r>
              <a:rPr sz="1200" b="1" dirty="0">
                <a:latin typeface="Arial"/>
                <a:ea typeface="Arial"/>
                <a:cs typeface="Arial"/>
                <a:sym typeface="Arial"/>
              </a:rPr>
              <a:t> </a:t>
            </a:r>
            <a:r>
              <a:rPr lang="fr-FR" dirty="0"/>
              <a:t>Dieu dit: Que les eaux produisent en abondance des </a:t>
            </a:r>
            <a:r>
              <a:rPr lang="fr-FR" dirty="0">
                <a:solidFill>
                  <a:srgbClr val="FFFF00"/>
                </a:solidFill>
              </a:rPr>
              <a:t>animaux vivants</a:t>
            </a:r>
            <a:r>
              <a:rPr lang="fr-FR" dirty="0"/>
              <a:t>, et que des oiseaux volent sur la terre vers l'étendue du ciel. </a:t>
            </a:r>
            <a:r>
              <a:rPr lang="fr-FR" baseline="31999" dirty="0"/>
              <a:t> 21 </a:t>
            </a:r>
            <a:r>
              <a:rPr lang="fr-FR" dirty="0"/>
              <a:t>Dieu créa les grands poissons et </a:t>
            </a:r>
            <a:r>
              <a:rPr lang="fr-FR" dirty="0">
                <a:solidFill>
                  <a:srgbClr val="FFFF00"/>
                </a:solidFill>
              </a:rPr>
              <a:t>tous les animaux vivants</a:t>
            </a:r>
            <a:r>
              <a:rPr lang="fr-FR" dirty="0"/>
              <a:t> qui se meuvent, et que les eaux produisirent en abondance selon leur espèce; il créa aussi tout oiseau ailé selon son espèce. Dieu vit que cela était bon. </a:t>
            </a:r>
            <a:endParaRPr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4"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45" name="Genesis 1:24 (land animals)"/>
          <p:cNvSpPr txBox="1">
            <a:spLocks noGrp="1"/>
          </p:cNvSpPr>
          <p:nvPr>
            <p:ph type="title"/>
          </p:nvPr>
        </p:nvSpPr>
        <p:spPr>
          <a:xfrm>
            <a:off x="2451100" y="1079500"/>
            <a:ext cx="20154900" cy="1993900"/>
          </a:xfrm>
          <a:prstGeom prst="rect">
            <a:avLst/>
          </a:prstGeom>
        </p:spPr>
        <p:txBody>
          <a:bodyPr/>
          <a:lstStyle/>
          <a:p>
            <a:pPr>
              <a:defRPr b="0">
                <a:solidFill>
                  <a:srgbClr val="FFFFFF"/>
                </a:solidFill>
              </a:defRPr>
            </a:pPr>
            <a:r>
              <a:rPr dirty="0" err="1"/>
              <a:t>Gen</a:t>
            </a:r>
            <a:r>
              <a:rPr lang="en-US" dirty="0" err="1"/>
              <a:t>è</a:t>
            </a:r>
            <a:r>
              <a:rPr dirty="0" err="1"/>
              <a:t>s</a:t>
            </a:r>
            <a:r>
              <a:rPr lang="en-US" dirty="0" err="1"/>
              <a:t>e</a:t>
            </a:r>
            <a:r>
              <a:rPr dirty="0"/>
              <a:t> 1:24 </a:t>
            </a:r>
            <a:r>
              <a:rPr sz="8000" dirty="0"/>
              <a:t>(</a:t>
            </a:r>
            <a:r>
              <a:rPr sz="8000" dirty="0" err="1"/>
              <a:t>anim</a:t>
            </a:r>
            <a:r>
              <a:rPr lang="en-US" sz="8000" dirty="0" err="1"/>
              <a:t>aux</a:t>
            </a:r>
            <a:r>
              <a:rPr lang="en-US" sz="8000" dirty="0"/>
              <a:t> </a:t>
            </a:r>
            <a:r>
              <a:rPr lang="en-US" sz="8000" dirty="0" err="1"/>
              <a:t>terrestres</a:t>
            </a:r>
            <a:r>
              <a:rPr sz="8000" dirty="0"/>
              <a:t>)</a:t>
            </a:r>
          </a:p>
        </p:txBody>
      </p:sp>
      <p:sp>
        <p:nvSpPr>
          <p:cNvPr id="1546" name="Then God said, “Let the earth bring forth living creatures after [a]their kind: cattle and creeping things and beasts of the earth after [b]their kind”; and it was so."/>
          <p:cNvSpPr txBox="1">
            <a:spLocks noGrp="1"/>
          </p:cNvSpPr>
          <p:nvPr>
            <p:ph type="body" idx="1"/>
          </p:nvPr>
        </p:nvSpPr>
        <p:spPr>
          <a:xfrm>
            <a:off x="2438400" y="3073400"/>
            <a:ext cx="19507200" cy="8923297"/>
          </a:xfrm>
          <a:prstGeom prst="rect">
            <a:avLst/>
          </a:prstGeom>
        </p:spPr>
        <p:txBody>
          <a:bodyPr/>
          <a:lstStyle/>
          <a:p>
            <a:pPr>
              <a:buClr>
                <a:srgbClr val="FFFFFF"/>
              </a:buClr>
              <a:defRPr>
                <a:solidFill>
                  <a:srgbClr val="F5F5F5"/>
                </a:solidFill>
                <a:uFill>
                  <a:solidFill>
                    <a:srgbClr val="F5F5F5"/>
                  </a:solidFill>
                </a:uFill>
              </a:defRPr>
            </a:pPr>
            <a:r>
              <a:rPr lang="fr-FR" dirty="0"/>
              <a:t>Dieu dit: Que la terre produise </a:t>
            </a:r>
            <a:r>
              <a:rPr lang="fr-FR" dirty="0">
                <a:solidFill>
                  <a:srgbClr val="FFFF00"/>
                </a:solidFill>
              </a:rPr>
              <a:t>des animaux vivants </a:t>
            </a:r>
            <a:r>
              <a:rPr lang="fr-FR" dirty="0"/>
              <a:t>selon leur espèce, du bétail, des reptiles et des animaux terrestres, selon leur espèce. Et cela fut ainsi. </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8" name="WhyTheBibleIsTrue-0146.jpg"/>
          <p:cNvGrpSpPr/>
          <p:nvPr/>
        </p:nvGrpSpPr>
        <p:grpSpPr>
          <a:xfrm>
            <a:off x="644969" y="1948327"/>
            <a:ext cx="23094062" cy="11432825"/>
            <a:chOff x="0" y="0"/>
            <a:chExt cx="23094060" cy="11432823"/>
          </a:xfrm>
        </p:grpSpPr>
        <p:pic>
          <p:nvPicPr>
            <p:cNvPr id="1347" name="WhyTheBibleIsTrue-0146.jpg" descr="WhyTheBibleIsTrue-0146.jpg"/>
            <p:cNvPicPr>
              <a:picLocks noChangeAspect="1"/>
            </p:cNvPicPr>
            <p:nvPr/>
          </p:nvPicPr>
          <p:blipFill>
            <a:blip r:embed="rId2"/>
            <a:stretch>
              <a:fillRect/>
            </a:stretch>
          </p:blipFill>
          <p:spPr>
            <a:xfrm>
              <a:off x="215900" y="139700"/>
              <a:ext cx="22662261" cy="10874024"/>
            </a:xfrm>
            <a:prstGeom prst="rect">
              <a:avLst/>
            </a:prstGeom>
            <a:ln>
              <a:noFill/>
            </a:ln>
            <a:effectLst/>
          </p:spPr>
        </p:pic>
        <p:pic>
          <p:nvPicPr>
            <p:cNvPr id="1346" name="WhyTheBibleIsTrue-0146.jpg" descr="WhyTheBibleIsTrue-0146.jpg"/>
            <p:cNvPicPr>
              <a:picLocks/>
            </p:cNvPicPr>
            <p:nvPr/>
          </p:nvPicPr>
          <p:blipFill>
            <a:blip r:embed="rId3"/>
            <a:stretch>
              <a:fillRect/>
            </a:stretch>
          </p:blipFill>
          <p:spPr>
            <a:xfrm>
              <a:off x="0" y="0"/>
              <a:ext cx="23094061" cy="11432824"/>
            </a:xfrm>
            <a:prstGeom prst="rect">
              <a:avLst/>
            </a:prstGeom>
            <a:effectLst/>
          </p:spPr>
        </p:pic>
      </p:grpSp>
      <p:sp>
        <p:nvSpPr>
          <p:cNvPr id="1349" name="Ark Encounter, Williamstown, KY"/>
          <p:cNvSpPr txBox="1"/>
          <p:nvPr/>
        </p:nvSpPr>
        <p:spPr>
          <a:xfrm>
            <a:off x="5454773" y="779927"/>
            <a:ext cx="1347445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r>
              <a:t>Ark Encounter, Williamstown, KY</a:t>
            </a:r>
          </a:p>
        </p:txBody>
      </p:sp>
    </p:spTree>
    <p:extLst>
      <p:ext uri="{BB962C8B-B14F-4D97-AF65-F5344CB8AC3E}">
        <p14:creationId xmlns:p14="http://schemas.microsoft.com/office/powerpoint/2010/main" val="203061949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0"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51" name="Genesis 2:19 (land animals &amp; birds)"/>
          <p:cNvSpPr txBox="1">
            <a:spLocks noGrp="1"/>
          </p:cNvSpPr>
          <p:nvPr>
            <p:ph type="title"/>
          </p:nvPr>
        </p:nvSpPr>
        <p:spPr>
          <a:xfrm>
            <a:off x="2451099" y="1079500"/>
            <a:ext cx="21599747" cy="1993900"/>
          </a:xfrm>
          <a:prstGeom prst="rect">
            <a:avLst/>
          </a:prstGeom>
        </p:spPr>
        <p:txBody>
          <a:bodyPr/>
          <a:lstStyle/>
          <a:p>
            <a:pPr>
              <a:defRPr b="0">
                <a:solidFill>
                  <a:srgbClr val="FFFFFF"/>
                </a:solidFill>
              </a:defRPr>
            </a:pPr>
            <a:r>
              <a:rPr lang="fr-FR" dirty="0"/>
              <a:t>Genèse</a:t>
            </a:r>
            <a:r>
              <a:rPr dirty="0"/>
              <a:t> 2:19 </a:t>
            </a:r>
            <a:r>
              <a:rPr sz="8000" dirty="0"/>
              <a:t>(</a:t>
            </a:r>
            <a:r>
              <a:rPr lang="en-US" sz="8000" dirty="0"/>
              <a:t>…</a:t>
            </a:r>
            <a:r>
              <a:rPr lang="en-US" sz="8000" dirty="0" err="1"/>
              <a:t>terrestres</a:t>
            </a:r>
            <a:r>
              <a:rPr lang="en-US" sz="8000" dirty="0"/>
              <a:t> et </a:t>
            </a:r>
            <a:r>
              <a:rPr lang="en-US" sz="8000" dirty="0" err="1"/>
              <a:t>oiseaux</a:t>
            </a:r>
            <a:r>
              <a:rPr sz="8000" dirty="0"/>
              <a:t>)</a:t>
            </a:r>
          </a:p>
        </p:txBody>
      </p:sp>
      <p:sp>
        <p:nvSpPr>
          <p:cNvPr id="1552" name="Out of the ground the Lord God formed every beast of the field and every bird of the sky, and brought them to the man to see what he would call them; and whatever the man called a living creature, that was its name."/>
          <p:cNvSpPr txBox="1">
            <a:spLocks noGrp="1"/>
          </p:cNvSpPr>
          <p:nvPr>
            <p:ph type="body" idx="1"/>
          </p:nvPr>
        </p:nvSpPr>
        <p:spPr>
          <a:xfrm>
            <a:off x="2438400" y="3073400"/>
            <a:ext cx="19507200" cy="8923297"/>
          </a:xfrm>
          <a:prstGeom prst="rect">
            <a:avLst/>
          </a:prstGeom>
        </p:spPr>
        <p:txBody>
          <a:bodyPr/>
          <a:lstStyle/>
          <a:p>
            <a:pPr>
              <a:buClr>
                <a:srgbClr val="FFFFFF"/>
              </a:buClr>
              <a:defRPr>
                <a:solidFill>
                  <a:srgbClr val="F5F5F5"/>
                </a:solidFill>
                <a:uFill>
                  <a:solidFill>
                    <a:srgbClr val="F5F5F5"/>
                  </a:solidFill>
                </a:uFill>
              </a:defRPr>
            </a:pPr>
            <a:r>
              <a:rPr lang="fr-FR" dirty="0"/>
              <a:t>L'Éternel Dieu forma de la terre tous les animaux des champs et tous les oiseaux du ciel, et il les fit venir vers l'homme, pour voir comment il les appellerait, et afin que tout </a:t>
            </a:r>
            <a:r>
              <a:rPr lang="fr-FR" dirty="0">
                <a:solidFill>
                  <a:srgbClr val="FFFF00"/>
                </a:solidFill>
              </a:rPr>
              <a:t>être vivant </a:t>
            </a:r>
            <a:r>
              <a:rPr lang="fr-FR" dirty="0"/>
              <a:t>portât le nom que lui donnerait l'homme. </a:t>
            </a:r>
            <a:endParaRPr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57" name="Genesis 9:10 (land animals &amp; birds)"/>
          <p:cNvSpPr txBox="1">
            <a:spLocks noGrp="1"/>
          </p:cNvSpPr>
          <p:nvPr>
            <p:ph type="title"/>
          </p:nvPr>
        </p:nvSpPr>
        <p:spPr>
          <a:xfrm>
            <a:off x="2451100" y="1079500"/>
            <a:ext cx="20983058" cy="1993900"/>
          </a:xfrm>
          <a:prstGeom prst="rect">
            <a:avLst/>
          </a:prstGeom>
        </p:spPr>
        <p:txBody>
          <a:bodyPr/>
          <a:lstStyle/>
          <a:p>
            <a:pPr>
              <a:defRPr b="0">
                <a:solidFill>
                  <a:srgbClr val="FFFFFF"/>
                </a:solidFill>
              </a:defRPr>
            </a:pPr>
            <a:r>
              <a:rPr lang="fr-FR" dirty="0"/>
              <a:t>Genèse</a:t>
            </a:r>
            <a:r>
              <a:rPr dirty="0"/>
              <a:t> 9:10 </a:t>
            </a:r>
            <a:r>
              <a:rPr sz="8000" dirty="0"/>
              <a:t>(</a:t>
            </a:r>
            <a:r>
              <a:rPr lang="en-US" sz="8000" dirty="0"/>
              <a:t>…</a:t>
            </a:r>
            <a:r>
              <a:rPr lang="en-US" sz="8000" dirty="0" err="1"/>
              <a:t>terrestres</a:t>
            </a:r>
            <a:r>
              <a:rPr lang="en-US" sz="8000" dirty="0"/>
              <a:t> et </a:t>
            </a:r>
            <a:r>
              <a:rPr lang="en-US" sz="8000" dirty="0" err="1"/>
              <a:t>oiseaux</a:t>
            </a:r>
            <a:r>
              <a:rPr sz="8000" dirty="0"/>
              <a:t>)</a:t>
            </a:r>
          </a:p>
        </p:txBody>
      </p:sp>
      <p:sp>
        <p:nvSpPr>
          <p:cNvPr id="1558" name="… and with every living creature that is with you, the birds, the cattle, and every beast of the earth with you; of all that comes out of the ark, even every beast of the earth."/>
          <p:cNvSpPr txBox="1">
            <a:spLocks noGrp="1"/>
          </p:cNvSpPr>
          <p:nvPr>
            <p:ph type="body" idx="1"/>
          </p:nvPr>
        </p:nvSpPr>
        <p:spPr>
          <a:xfrm>
            <a:off x="2438400" y="3073400"/>
            <a:ext cx="19507200" cy="8923297"/>
          </a:xfrm>
          <a:prstGeom prst="rect">
            <a:avLst/>
          </a:prstGeom>
        </p:spPr>
        <p:txBody>
          <a:bodyPr/>
          <a:lstStyle/>
          <a:p>
            <a:pPr>
              <a:buClr>
                <a:srgbClr val="FFFFFF"/>
              </a:buClr>
              <a:defRPr>
                <a:solidFill>
                  <a:srgbClr val="F5F5F5"/>
                </a:solidFill>
                <a:uFill>
                  <a:solidFill>
                    <a:srgbClr val="F5F5F5"/>
                  </a:solidFill>
                </a:uFill>
              </a:defRPr>
            </a:pPr>
            <a:r>
              <a:rPr dirty="0"/>
              <a:t>… </a:t>
            </a:r>
            <a:r>
              <a:rPr lang="fr-FR" dirty="0"/>
              <a:t>avec tous les </a:t>
            </a:r>
            <a:r>
              <a:rPr lang="fr-FR" dirty="0">
                <a:solidFill>
                  <a:srgbClr val="FFFF00"/>
                </a:solidFill>
              </a:rPr>
              <a:t>êtres vivants </a:t>
            </a:r>
            <a:r>
              <a:rPr lang="fr-FR" dirty="0"/>
              <a:t>qui sont avec vous, tant les oiseaux que le bétail et tous les animaux de la terre, soit avec tous ceux qui sont sortis de l'arche, soit avec tous les animaux de la terre. </a:t>
            </a:r>
            <a:endParaRPr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5" name="Hardgrunge.jpg" descr="Hardgrunge.jpg"/>
          <p:cNvPicPr>
            <a:picLocks noChangeAspect="1"/>
          </p:cNvPicPr>
          <p:nvPr/>
        </p:nvPicPr>
        <p:blipFill>
          <a:blip r:embed="rId3"/>
          <a:stretch>
            <a:fillRect/>
          </a:stretch>
        </p:blipFill>
        <p:spPr>
          <a:xfrm>
            <a:off x="0" y="1117600"/>
            <a:ext cx="24384000" cy="13716000"/>
          </a:xfrm>
          <a:prstGeom prst="rect">
            <a:avLst/>
          </a:prstGeom>
          <a:ln w="12700">
            <a:miter lim="400000"/>
          </a:ln>
        </p:spPr>
      </p:pic>
      <p:sp>
        <p:nvSpPr>
          <p:cNvPr id="1576" name="The Bible"/>
          <p:cNvSpPr txBox="1">
            <a:spLocks noGrp="1"/>
          </p:cNvSpPr>
          <p:nvPr>
            <p:ph type="title"/>
          </p:nvPr>
        </p:nvSpPr>
        <p:spPr>
          <a:xfrm>
            <a:off x="2438400" y="1117600"/>
            <a:ext cx="19913600" cy="1955800"/>
          </a:xfrm>
          <a:prstGeom prst="rect">
            <a:avLst/>
          </a:prstGeom>
        </p:spPr>
        <p:txBody>
          <a:bodyPr/>
          <a:lstStyle>
            <a:lvl1pPr>
              <a:defRPr b="0">
                <a:solidFill>
                  <a:srgbClr val="FFFFFF"/>
                </a:solidFill>
              </a:defRPr>
            </a:lvl1pPr>
          </a:lstStyle>
          <a:p>
            <a:r>
              <a:rPr lang="en-US" dirty="0"/>
              <a:t>La</a:t>
            </a:r>
            <a:r>
              <a:rPr dirty="0"/>
              <a:t> Bible</a:t>
            </a:r>
          </a:p>
        </p:txBody>
      </p:sp>
      <p:sp>
        <p:nvSpPr>
          <p:cNvPr id="1577" name="man + Divine breath = living creature"/>
          <p:cNvSpPr txBox="1">
            <a:spLocks noGrp="1"/>
          </p:cNvSpPr>
          <p:nvPr>
            <p:ph type="body" sz="quarter" idx="1"/>
          </p:nvPr>
        </p:nvSpPr>
        <p:spPr>
          <a:xfrm>
            <a:off x="2438399" y="2997200"/>
            <a:ext cx="21314735" cy="2794000"/>
          </a:xfrm>
          <a:prstGeom prst="rect">
            <a:avLst/>
          </a:prstGeom>
        </p:spPr>
        <p:txBody>
          <a:bodyPr/>
          <a:lstStyle/>
          <a:p>
            <a:pPr>
              <a:buClr>
                <a:srgbClr val="B8EFC1"/>
              </a:buClr>
              <a:defRPr>
                <a:solidFill>
                  <a:srgbClr val="F5F5F5"/>
                </a:solidFill>
                <a:uFill>
                  <a:solidFill>
                    <a:srgbClr val="F5F5F5"/>
                  </a:solidFill>
                </a:uFill>
              </a:defRPr>
            </a:pPr>
            <a:r>
              <a:rPr lang="fr-FR" b="1" dirty="0">
                <a:solidFill>
                  <a:srgbClr val="FFFB00"/>
                </a:solidFill>
                <a:uFill>
                  <a:solidFill>
                    <a:srgbClr val="FFFB00"/>
                  </a:solidFill>
                </a:uFill>
              </a:rPr>
              <a:t>homme</a:t>
            </a:r>
            <a:r>
              <a:rPr dirty="0">
                <a:solidFill>
                  <a:srgbClr val="FFA900"/>
                </a:solidFill>
                <a:uFill>
                  <a:solidFill>
                    <a:srgbClr val="FFA900"/>
                  </a:solidFill>
                </a:uFill>
              </a:rPr>
              <a:t> </a:t>
            </a:r>
            <a:r>
              <a:rPr dirty="0">
                <a:solidFill>
                  <a:srgbClr val="FFFFFF"/>
                </a:solidFill>
                <a:uFill>
                  <a:solidFill>
                    <a:srgbClr val="FFFFFF"/>
                  </a:solidFill>
                </a:uFill>
              </a:rPr>
              <a:t>+ </a:t>
            </a:r>
            <a:r>
              <a:rPr lang="en-US" dirty="0">
                <a:solidFill>
                  <a:srgbClr val="FFFFFF"/>
                </a:solidFill>
                <a:uFill>
                  <a:solidFill>
                    <a:srgbClr val="FFFFFF"/>
                  </a:solidFill>
                </a:uFill>
              </a:rPr>
              <a:t>souffle </a:t>
            </a:r>
            <a:r>
              <a:rPr lang="en-US" dirty="0" err="1">
                <a:solidFill>
                  <a:srgbClr val="FFFFFF"/>
                </a:solidFill>
                <a:uFill>
                  <a:solidFill>
                    <a:srgbClr val="FFFFFF"/>
                  </a:solidFill>
                </a:uFill>
              </a:rPr>
              <a:t>divin</a:t>
            </a:r>
            <a:r>
              <a:rPr dirty="0">
                <a:solidFill>
                  <a:srgbClr val="FFFFFF"/>
                </a:solidFill>
                <a:uFill>
                  <a:solidFill>
                    <a:srgbClr val="FFFFFF"/>
                  </a:solidFill>
                </a:uFill>
              </a:rPr>
              <a:t>= </a:t>
            </a:r>
            <a:r>
              <a:rPr lang="en-US" b="1" dirty="0">
                <a:solidFill>
                  <a:srgbClr val="00F900"/>
                </a:solidFill>
                <a:uFill>
                  <a:solidFill>
                    <a:srgbClr val="EC9E42"/>
                  </a:solidFill>
                </a:uFill>
              </a:rPr>
              <a:t>cre</a:t>
            </a:r>
            <a:r>
              <a:rPr b="1" dirty="0">
                <a:solidFill>
                  <a:srgbClr val="00F900"/>
                </a:solidFill>
                <a:uFill>
                  <a:solidFill>
                    <a:srgbClr val="EC9E42"/>
                  </a:solidFill>
                </a:uFill>
              </a:rPr>
              <a:t>ature</a:t>
            </a:r>
            <a:r>
              <a:rPr lang="en-US" b="1" dirty="0">
                <a:solidFill>
                  <a:srgbClr val="00F900"/>
                </a:solidFill>
                <a:uFill>
                  <a:solidFill>
                    <a:srgbClr val="EC9E42"/>
                  </a:solidFill>
                </a:uFill>
              </a:rPr>
              <a:t> </a:t>
            </a:r>
            <a:r>
              <a:rPr lang="en-US" b="1" dirty="0" err="1">
                <a:solidFill>
                  <a:srgbClr val="00F900"/>
                </a:solidFill>
                <a:uFill>
                  <a:solidFill>
                    <a:srgbClr val="EC9E42"/>
                  </a:solidFill>
                </a:uFill>
              </a:rPr>
              <a:t>vivante</a:t>
            </a:r>
            <a:endParaRPr b="1" dirty="0">
              <a:solidFill>
                <a:srgbClr val="00F900"/>
              </a:solidFill>
              <a:uFill>
                <a:solidFill>
                  <a:srgbClr val="EC9E42"/>
                </a:solidFill>
              </a:uFill>
            </a:endParaRPr>
          </a:p>
        </p:txBody>
      </p:sp>
      <p:sp>
        <p:nvSpPr>
          <p:cNvPr id="1578" name="Theistic Evolution"/>
          <p:cNvSpPr txBox="1"/>
          <p:nvPr/>
        </p:nvSpPr>
        <p:spPr>
          <a:xfrm>
            <a:off x="2476500" y="9299654"/>
            <a:ext cx="19913600" cy="155427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914400">
              <a:buClr>
                <a:srgbClr val="F5F5F5"/>
              </a:buClr>
              <a:defRPr sz="96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lvl1pPr>
          </a:lstStyle>
          <a:p>
            <a:r>
              <a:rPr lang="en-US" dirty="0" err="1"/>
              <a:t>Évolution</a:t>
            </a:r>
            <a:r>
              <a:rPr lang="en-US" dirty="0"/>
              <a:t> </a:t>
            </a:r>
            <a:r>
              <a:rPr lang="en-US" dirty="0" err="1"/>
              <a:t>théiste</a:t>
            </a:r>
            <a:endParaRPr dirty="0"/>
          </a:p>
        </p:txBody>
      </p:sp>
      <p:sp>
        <p:nvSpPr>
          <p:cNvPr id="1579" name="1 Corinthians 15:45a…"/>
          <p:cNvSpPr txBox="1"/>
          <p:nvPr/>
        </p:nvSpPr>
        <p:spPr>
          <a:xfrm>
            <a:off x="2438400" y="5829300"/>
            <a:ext cx="21314734" cy="2911118"/>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defTabSz="914400">
              <a:lnSpc>
                <a:spcPts val="4500"/>
              </a:lnSpc>
              <a:spcAft>
                <a:spcPts val="3600"/>
              </a:spcAft>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800" dirty="0">
                <a:solidFill>
                  <a:srgbClr val="FFFFFF"/>
                </a:solidFill>
                <a:uFill>
                  <a:solidFill>
                    <a:srgbClr val="FFFFFF"/>
                  </a:solidFill>
                </a:uFill>
              </a:rPr>
              <a:t>1 </a:t>
            </a:r>
            <a:r>
              <a:rPr sz="4800" dirty="0" err="1">
                <a:solidFill>
                  <a:srgbClr val="FFFFFF"/>
                </a:solidFill>
                <a:uFill>
                  <a:solidFill>
                    <a:srgbClr val="FFFFFF"/>
                  </a:solidFill>
                </a:uFill>
              </a:rPr>
              <a:t>Corinthi</a:t>
            </a:r>
            <a:r>
              <a:rPr lang="en-US" sz="4800" dirty="0" err="1">
                <a:solidFill>
                  <a:srgbClr val="FFFFFF"/>
                </a:solidFill>
                <a:uFill>
                  <a:solidFill>
                    <a:srgbClr val="FFFFFF"/>
                  </a:solidFill>
                </a:uFill>
              </a:rPr>
              <a:t>e</a:t>
            </a:r>
            <a:r>
              <a:rPr sz="4800" dirty="0" err="1">
                <a:solidFill>
                  <a:srgbClr val="FFFFFF"/>
                </a:solidFill>
                <a:uFill>
                  <a:solidFill>
                    <a:srgbClr val="FFFFFF"/>
                  </a:solidFill>
                </a:uFill>
              </a:rPr>
              <a:t>ns</a:t>
            </a:r>
            <a:r>
              <a:rPr sz="4800" dirty="0">
                <a:solidFill>
                  <a:srgbClr val="FFFFFF"/>
                </a:solidFill>
                <a:uFill>
                  <a:solidFill>
                    <a:srgbClr val="FFFFFF"/>
                  </a:solidFill>
                </a:uFill>
              </a:rPr>
              <a:t> 15:45a</a:t>
            </a:r>
          </a:p>
          <a:p>
            <a:pPr defTabSz="914400">
              <a:lnSpc>
                <a:spcPts val="7000"/>
              </a:lnSpc>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FFFFF"/>
                </a:solidFill>
                <a:uFill>
                  <a:solidFill>
                    <a:srgbClr val="FFFFFF"/>
                  </a:solidFill>
                </a:uFill>
              </a:rPr>
              <a:t>“</a:t>
            </a:r>
            <a:r>
              <a:rPr lang="en-US" dirty="0">
                <a:solidFill>
                  <a:srgbClr val="FFFFFF"/>
                </a:solidFill>
                <a:uFill>
                  <a:solidFill>
                    <a:srgbClr val="FFFFFF"/>
                  </a:solidFill>
                </a:uFill>
              </a:rPr>
              <a:t>le premier </a:t>
            </a:r>
            <a:r>
              <a:rPr lang="en-US" b="1" dirty="0">
                <a:solidFill>
                  <a:srgbClr val="FFFB00"/>
                </a:solidFill>
                <a:uFill>
                  <a:solidFill>
                    <a:srgbClr val="FFFB00"/>
                  </a:solidFill>
                </a:uFill>
              </a:rPr>
              <a:t>homme</a:t>
            </a:r>
            <a:r>
              <a:rPr dirty="0">
                <a:solidFill>
                  <a:srgbClr val="FFFFFF"/>
                </a:solidFill>
                <a:uFill>
                  <a:solidFill>
                    <a:srgbClr val="FFFFFF"/>
                  </a:solidFill>
                </a:uFill>
              </a:rPr>
              <a:t>, Adam, </a:t>
            </a:r>
            <a:r>
              <a:rPr lang="fr-FR" dirty="0">
                <a:solidFill>
                  <a:srgbClr val="FFFFFF"/>
                </a:solidFill>
                <a:uFill>
                  <a:solidFill>
                    <a:srgbClr val="FFFFFF"/>
                  </a:solidFill>
                </a:uFill>
              </a:rPr>
              <a:t>devint</a:t>
            </a:r>
            <a:r>
              <a:rPr b="1" dirty="0">
                <a:solidFill>
                  <a:srgbClr val="00F900"/>
                </a:solidFill>
                <a:uFill>
                  <a:solidFill>
                    <a:srgbClr val="EC9E42"/>
                  </a:solidFill>
                </a:uFill>
              </a:rPr>
              <a:t> </a:t>
            </a:r>
            <a:r>
              <a:rPr lang="fr-FR" b="1" dirty="0">
                <a:solidFill>
                  <a:srgbClr val="00F900"/>
                </a:solidFill>
                <a:uFill>
                  <a:solidFill>
                    <a:srgbClr val="EC9E42"/>
                  </a:solidFill>
                </a:uFill>
              </a:rPr>
              <a:t>une âme vivante</a:t>
            </a:r>
            <a:r>
              <a:rPr dirty="0">
                <a:solidFill>
                  <a:srgbClr val="FFFFFF"/>
                </a:solidFill>
                <a:uFill>
                  <a:solidFill>
                    <a:srgbClr val="FFFFFF"/>
                  </a:solidFill>
                </a:uFill>
              </a:rPr>
              <a:t>”</a:t>
            </a:r>
          </a:p>
        </p:txBody>
      </p:sp>
      <p:sp>
        <p:nvSpPr>
          <p:cNvPr id="1580" name="living creature + Divine breath = man"/>
          <p:cNvSpPr txBox="1"/>
          <p:nvPr/>
        </p:nvSpPr>
        <p:spPr>
          <a:xfrm>
            <a:off x="2438400" y="10950388"/>
            <a:ext cx="20193000" cy="118494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914400">
              <a:spcBef>
                <a:spcPts val="4300"/>
              </a:spcBef>
              <a:buClr>
                <a:srgbClr val="FFFC79"/>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b="1" dirty="0">
                <a:solidFill>
                  <a:srgbClr val="00F900"/>
                </a:solidFill>
                <a:uFill>
                  <a:solidFill>
                    <a:srgbClr val="EC9E42"/>
                  </a:solidFill>
                </a:uFill>
              </a:rPr>
              <a:t>âme vivante</a:t>
            </a:r>
            <a:r>
              <a:rPr b="1" dirty="0">
                <a:solidFill>
                  <a:srgbClr val="FFFC79"/>
                </a:solidFill>
                <a:uFill>
                  <a:solidFill>
                    <a:srgbClr val="FFFC79"/>
                  </a:solidFill>
                </a:uFill>
              </a:rPr>
              <a:t> </a:t>
            </a:r>
            <a:r>
              <a:rPr dirty="0">
                <a:solidFill>
                  <a:srgbClr val="FFFFFF"/>
                </a:solidFill>
                <a:uFill>
                  <a:solidFill>
                    <a:srgbClr val="FFFFFF"/>
                  </a:solidFill>
                </a:uFill>
              </a:rPr>
              <a:t>+ </a:t>
            </a:r>
            <a:r>
              <a:rPr lang="en-US" dirty="0">
                <a:solidFill>
                  <a:srgbClr val="FFFFFF"/>
                </a:solidFill>
                <a:uFill>
                  <a:solidFill>
                    <a:srgbClr val="FFFFFF"/>
                  </a:solidFill>
                </a:uFill>
              </a:rPr>
              <a:t>souffle </a:t>
            </a:r>
            <a:r>
              <a:rPr lang="en-US" dirty="0" err="1">
                <a:solidFill>
                  <a:srgbClr val="FFFFFF"/>
                </a:solidFill>
                <a:uFill>
                  <a:solidFill>
                    <a:srgbClr val="FFFFFF"/>
                  </a:solidFill>
                </a:uFill>
              </a:rPr>
              <a:t>divin</a:t>
            </a:r>
            <a:r>
              <a:rPr lang="en-US" dirty="0">
                <a:solidFill>
                  <a:srgbClr val="FFFFFF"/>
                </a:solidFill>
                <a:uFill>
                  <a:solidFill>
                    <a:srgbClr val="FFFFFF"/>
                  </a:solidFill>
                </a:uFill>
              </a:rPr>
              <a:t> </a:t>
            </a:r>
            <a:r>
              <a:rPr dirty="0">
                <a:solidFill>
                  <a:srgbClr val="FFFFFF"/>
                </a:solidFill>
                <a:uFill>
                  <a:solidFill>
                    <a:srgbClr val="FFFFFF"/>
                  </a:solidFill>
                </a:uFill>
              </a:rPr>
              <a:t>= </a:t>
            </a:r>
            <a:r>
              <a:rPr lang="en-US" b="1" dirty="0">
                <a:solidFill>
                  <a:srgbClr val="FFFB00"/>
                </a:solidFill>
                <a:uFill>
                  <a:solidFill>
                    <a:srgbClr val="FFFB00"/>
                  </a:solidFill>
                </a:uFill>
              </a:rPr>
              <a:t>homme</a:t>
            </a:r>
            <a:endParaRPr b="1" dirty="0">
              <a:solidFill>
                <a:srgbClr val="FFFB00"/>
              </a:solidFill>
              <a:uFill>
                <a:solidFill>
                  <a:srgbClr val="FFFB00"/>
                </a:solidFill>
              </a:uFill>
            </a:endParaRPr>
          </a:p>
        </p:txBody>
      </p:sp>
      <p:sp>
        <p:nvSpPr>
          <p:cNvPr id="1581" name="nephesh chayyah"/>
          <p:cNvSpPr txBox="1"/>
          <p:nvPr/>
        </p:nvSpPr>
        <p:spPr>
          <a:xfrm>
            <a:off x="2806700" y="12141200"/>
            <a:ext cx="5486400" cy="6731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914400">
              <a:lnSpc>
                <a:spcPts val="4500"/>
              </a:lnSpc>
              <a:spcBef>
                <a:spcPts val="26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400" b="1" i="1" dirty="0">
                <a:solidFill>
                  <a:srgbClr val="FFFFFF"/>
                </a:solidFill>
                <a:uFill>
                  <a:solidFill>
                    <a:srgbClr val="FFFFFF"/>
                  </a:solidFill>
                </a:uFill>
              </a:rPr>
              <a:t>nephesh </a:t>
            </a:r>
            <a:r>
              <a:rPr sz="4400" b="1" i="1" dirty="0" err="1">
                <a:solidFill>
                  <a:srgbClr val="FFFFFF"/>
                </a:solidFill>
                <a:uFill>
                  <a:solidFill>
                    <a:srgbClr val="FFFFFF"/>
                  </a:solidFill>
                </a:uFill>
              </a:rPr>
              <a:t>chayyah</a:t>
            </a:r>
            <a:r>
              <a:rPr sz="4400" b="1" dirty="0">
                <a:solidFill>
                  <a:srgbClr val="FFFFFF"/>
                </a:solidFill>
                <a:uFill>
                  <a:solidFill>
                    <a:srgbClr val="FFFFFF"/>
                  </a:solidFill>
                </a:uFill>
              </a:rPr>
              <a:t> </a:t>
            </a:r>
          </a:p>
        </p:txBody>
      </p:sp>
      <p:sp>
        <p:nvSpPr>
          <p:cNvPr id="1586" name="Hebrew: nephesh chayyah…"/>
          <p:cNvSpPr txBox="1"/>
          <p:nvPr/>
        </p:nvSpPr>
        <p:spPr>
          <a:xfrm>
            <a:off x="10388600" y="4076700"/>
            <a:ext cx="10299700" cy="143116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ct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sz="4400" b="1" dirty="0">
                <a:solidFill>
                  <a:srgbClr val="FFFFFF"/>
                </a:solidFill>
                <a:uFill>
                  <a:solidFill>
                    <a:srgbClr val="FFFFFF"/>
                  </a:solidFill>
                </a:uFill>
              </a:rPr>
              <a:t>Hébreu</a:t>
            </a:r>
            <a:r>
              <a:rPr sz="4400" b="1" dirty="0">
                <a:solidFill>
                  <a:srgbClr val="FFFFFF"/>
                </a:solidFill>
                <a:uFill>
                  <a:solidFill>
                    <a:srgbClr val="FFFFFF"/>
                  </a:solidFill>
                </a:uFill>
              </a:rPr>
              <a:t>:</a:t>
            </a:r>
            <a:r>
              <a:rPr sz="4400" b="1" i="1" dirty="0">
                <a:solidFill>
                  <a:srgbClr val="FFFFFF"/>
                </a:solidFill>
                <a:uFill>
                  <a:solidFill>
                    <a:srgbClr val="FFFFFF"/>
                  </a:solidFill>
                </a:uFill>
              </a:rPr>
              <a:t> nephesh </a:t>
            </a:r>
            <a:r>
              <a:rPr sz="4400" b="1" i="1" dirty="0" err="1">
                <a:solidFill>
                  <a:srgbClr val="FFFFFF"/>
                </a:solidFill>
                <a:uFill>
                  <a:solidFill>
                    <a:srgbClr val="FFFFFF"/>
                  </a:solidFill>
                </a:uFill>
              </a:rPr>
              <a:t>chayyah</a:t>
            </a:r>
            <a:r>
              <a:rPr sz="4400" b="1" dirty="0">
                <a:solidFill>
                  <a:srgbClr val="FFFFFF"/>
                </a:solidFill>
                <a:uFill>
                  <a:solidFill>
                    <a:srgbClr val="FFFFFF"/>
                  </a:solidFill>
                </a:uFill>
              </a:rPr>
              <a:t> </a:t>
            </a:r>
          </a:p>
          <a:p>
            <a:pPr algn="ct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400" dirty="0">
                <a:solidFill>
                  <a:srgbClr val="FFFFFF"/>
                </a:solidFill>
                <a:uFill>
                  <a:solidFill>
                    <a:srgbClr val="FFFFFF"/>
                  </a:solidFill>
                </a:uFill>
              </a:rPr>
              <a:t>(</a:t>
            </a:r>
            <a:r>
              <a:rPr lang="en-US" sz="4400" dirty="0">
                <a:solidFill>
                  <a:srgbClr val="FFFFFF"/>
                </a:solidFill>
                <a:uFill>
                  <a:solidFill>
                    <a:srgbClr val="FFFFFF"/>
                  </a:solidFill>
                </a:uFill>
              </a:rPr>
              <a:t>cf.</a:t>
            </a:r>
            <a:r>
              <a:rPr sz="4400" dirty="0">
                <a:solidFill>
                  <a:srgbClr val="FFFFFF"/>
                </a:solidFill>
                <a:uFill>
                  <a:solidFill>
                    <a:srgbClr val="FFFFFF"/>
                  </a:solidFill>
                </a:uFill>
              </a:rPr>
              <a:t> Gen. 1:20-21, 24; 2:19, 9:10)</a:t>
            </a:r>
          </a:p>
        </p:txBody>
      </p:sp>
      <p:grpSp>
        <p:nvGrpSpPr>
          <p:cNvPr id="13" name="Group 12">
            <a:extLst>
              <a:ext uri="{FF2B5EF4-FFF2-40B4-BE49-F238E27FC236}">
                <a16:creationId xmlns:a16="http://schemas.microsoft.com/office/drawing/2014/main" id="{D6580ABE-9699-F645-B89A-855B8FFE165B}"/>
              </a:ext>
            </a:extLst>
          </p:cNvPr>
          <p:cNvGrpSpPr/>
          <p:nvPr/>
        </p:nvGrpSpPr>
        <p:grpSpPr>
          <a:xfrm>
            <a:off x="4766724" y="9744930"/>
            <a:ext cx="10024553" cy="2410916"/>
            <a:chOff x="10024178" y="6460147"/>
            <a:chExt cx="10024553" cy="2410916"/>
          </a:xfrm>
        </p:grpSpPr>
        <p:sp>
          <p:nvSpPr>
            <p:cNvPr id="14" name="Rectangle 13">
              <a:extLst>
                <a:ext uri="{FF2B5EF4-FFF2-40B4-BE49-F238E27FC236}">
                  <a16:creationId xmlns:a16="http://schemas.microsoft.com/office/drawing/2014/main" id="{A2A03C25-F66A-DD4F-AFCA-827991EEF60B}"/>
                </a:ext>
              </a:extLst>
            </p:cNvPr>
            <p:cNvSpPr/>
            <p:nvPr/>
          </p:nvSpPr>
          <p:spPr>
            <a:xfrm rot="20677677">
              <a:off x="10520142" y="6597122"/>
              <a:ext cx="9026603" cy="2194560"/>
            </a:xfrm>
            <a:prstGeom prst="rect">
              <a:avLst/>
            </a:prstGeom>
            <a:solidFill>
              <a:srgbClr val="FFF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5" name="TextBox 14">
              <a:extLst>
                <a:ext uri="{FF2B5EF4-FFF2-40B4-BE49-F238E27FC236}">
                  <a16:creationId xmlns:a16="http://schemas.microsoft.com/office/drawing/2014/main" id="{5F31F22D-3E6C-C743-B1C9-21F9E7EF7853}"/>
                </a:ext>
              </a:extLst>
            </p:cNvPr>
            <p:cNvSpPr txBox="1"/>
            <p:nvPr/>
          </p:nvSpPr>
          <p:spPr>
            <a:xfrm rot="20700000">
              <a:off x="10024178" y="6460147"/>
              <a:ext cx="10024553"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solidFill>
                    <a:srgbClr val="FF0000"/>
                  </a:solidFill>
                  <a:effectLst/>
                  <a:uFillTx/>
                  <a:latin typeface="Arial" panose="020B0604020202020204" pitchFamily="34" charset="0"/>
                  <a:cs typeface="Arial" panose="020B0604020202020204" pitchFamily="34" charset="0"/>
                  <a:sym typeface="Helvetica"/>
                </a:rPr>
                <a:t>FAUX!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79"/>
                                        </p:tgtEl>
                                        <p:attrNameLst>
                                          <p:attrName>style.visibility</p:attrName>
                                        </p:attrNameLst>
                                      </p:cBhvr>
                                      <p:to>
                                        <p:strVal val="visible"/>
                                      </p:to>
                                    </p:set>
                                    <p:animEffect transition="in" filter="wipe(left)">
                                      <p:cBhvr>
                                        <p:cTn id="7" dur="499"/>
                                        <p:tgtEl>
                                          <p:spTgt spid="15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578"/>
                                        </p:tgtEl>
                                        <p:attrNameLst>
                                          <p:attrName>style.visibility</p:attrName>
                                        </p:attrNameLst>
                                      </p:cBhvr>
                                      <p:to>
                                        <p:strVal val="visible"/>
                                      </p:to>
                                    </p:set>
                                    <p:animEffect transition="in" filter="wipe(left)">
                                      <p:cBhvr>
                                        <p:cTn id="12" dur="499"/>
                                        <p:tgtEl>
                                          <p:spTgt spid="1578"/>
                                        </p:tgtEl>
                                      </p:cBhvr>
                                    </p:animEffect>
                                  </p:childTnLst>
                                </p:cTn>
                              </p:par>
                              <p:par>
                                <p:cTn id="13" presetID="22" presetClass="entr" presetSubtype="8" fill="hold" grpId="3" nodeType="withEffect">
                                  <p:stCondLst>
                                    <p:cond delay="0"/>
                                  </p:stCondLst>
                                  <p:iterate>
                                    <p:tmAbs val="0"/>
                                  </p:iterate>
                                  <p:childTnLst>
                                    <p:set>
                                      <p:cBhvr>
                                        <p:cTn id="14" fill="hold"/>
                                        <p:tgtEl>
                                          <p:spTgt spid="1580"/>
                                        </p:tgtEl>
                                        <p:attrNameLst>
                                          <p:attrName>style.visibility</p:attrName>
                                        </p:attrNameLst>
                                      </p:cBhvr>
                                      <p:to>
                                        <p:strVal val="visible"/>
                                      </p:to>
                                    </p:set>
                                    <p:animEffect transition="in" filter="wipe(left)">
                                      <p:cBhvr>
                                        <p:cTn id="15" dur="500"/>
                                        <p:tgtEl>
                                          <p:spTgt spid="1580"/>
                                        </p:tgtEl>
                                      </p:cBhvr>
                                    </p:animEffect>
                                  </p:childTnLst>
                                </p:cTn>
                              </p:par>
                              <p:par>
                                <p:cTn id="16" presetID="22" presetClass="entr" presetSubtype="8" fill="hold" grpId="4" nodeType="withEffect">
                                  <p:stCondLst>
                                    <p:cond delay="0"/>
                                  </p:stCondLst>
                                  <p:iterate>
                                    <p:tmAbs val="0"/>
                                  </p:iterate>
                                  <p:childTnLst>
                                    <p:set>
                                      <p:cBhvr>
                                        <p:cTn id="17" fill="hold"/>
                                        <p:tgtEl>
                                          <p:spTgt spid="1581"/>
                                        </p:tgtEl>
                                        <p:attrNameLst>
                                          <p:attrName>style.visibility</p:attrName>
                                        </p:attrNameLst>
                                      </p:cBhvr>
                                      <p:to>
                                        <p:strVal val="visible"/>
                                      </p:to>
                                    </p:set>
                                    <p:animEffect transition="in" filter="wipe(left)">
                                      <p:cBhvr>
                                        <p:cTn id="18" dur="500"/>
                                        <p:tgtEl>
                                          <p:spTgt spid="158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8" grpId="2" animBg="1" advAuto="0"/>
      <p:bldP spid="1579" grpId="1" animBg="1" advAuto="0"/>
      <p:bldP spid="1580" grpId="3" animBg="1" advAuto="0"/>
      <p:bldP spid="1581" grpId="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8"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589" name="Genesis 3:19"/>
          <p:cNvSpPr txBox="1">
            <a:spLocks noGrp="1"/>
          </p:cNvSpPr>
          <p:nvPr>
            <p:ph type="title"/>
          </p:nvPr>
        </p:nvSpPr>
        <p:spPr>
          <a:xfrm>
            <a:off x="2413000" y="1117600"/>
            <a:ext cx="20193000" cy="1955800"/>
          </a:xfrm>
          <a:prstGeom prst="rect">
            <a:avLst/>
          </a:prstGeom>
        </p:spPr>
        <p:txBody>
          <a:bodyPr/>
          <a:lstStyle>
            <a:lvl1pPr>
              <a:defRPr b="0">
                <a:solidFill>
                  <a:srgbClr val="FFFFFF"/>
                </a:solidFill>
              </a:defRPr>
            </a:lvl1pPr>
          </a:lstStyle>
          <a:p>
            <a:r>
              <a:rPr lang="fr-FR" dirty="0"/>
              <a:t>Genèse</a:t>
            </a:r>
            <a:r>
              <a:rPr dirty="0"/>
              <a:t> 3:19</a:t>
            </a:r>
          </a:p>
        </p:txBody>
      </p:sp>
      <p:sp>
        <p:nvSpPr>
          <p:cNvPr id="1590" name="In the sweat of your face you will eat bread,…"/>
          <p:cNvSpPr txBox="1">
            <a:spLocks noGrp="1"/>
          </p:cNvSpPr>
          <p:nvPr>
            <p:ph type="body" sz="half" idx="1"/>
          </p:nvPr>
        </p:nvSpPr>
        <p:spPr>
          <a:xfrm>
            <a:off x="2413000" y="3708180"/>
            <a:ext cx="19532600" cy="4597124"/>
          </a:xfrm>
          <a:prstGeom prst="rect">
            <a:avLst/>
          </a:prstGeom>
        </p:spPr>
        <p:txBody>
          <a:bodyPr/>
          <a:lstStyle/>
          <a:p>
            <a:pPr>
              <a:buClr>
                <a:srgbClr val="FFFFFF"/>
              </a:buClr>
              <a:defRPr>
                <a:solidFill>
                  <a:srgbClr val="F5F5F5"/>
                </a:solidFill>
                <a:uFill>
                  <a:solidFill>
                    <a:srgbClr val="F5F5F5"/>
                  </a:solidFill>
                </a:uFill>
              </a:defRPr>
            </a:pPr>
            <a:r>
              <a:rPr lang="fr-FR" dirty="0"/>
              <a:t>C'est à la sueur de ton visage que tu mangeras du pain, </a:t>
            </a:r>
            <a:r>
              <a:rPr lang="fr-FR" dirty="0">
                <a:solidFill>
                  <a:srgbClr val="FFFF00"/>
                </a:solidFill>
              </a:rPr>
              <a:t>jusqu'à ce que tu retournes dans la terre</a:t>
            </a:r>
            <a:r>
              <a:rPr lang="fr-FR" dirty="0"/>
              <a:t>, </a:t>
            </a:r>
            <a:r>
              <a:rPr lang="fr-FR" dirty="0">
                <a:solidFill>
                  <a:srgbClr val="FFFF00"/>
                </a:solidFill>
              </a:rPr>
              <a:t>d'où tu as été pris</a:t>
            </a:r>
            <a:r>
              <a:rPr lang="fr-FR" dirty="0"/>
              <a:t>; car tu es poussière, et </a:t>
            </a:r>
            <a:r>
              <a:rPr lang="fr-FR" dirty="0">
                <a:solidFill>
                  <a:srgbClr val="FFFF00"/>
                </a:solidFill>
              </a:rPr>
              <a:t>tu retourneras dans la poussière.</a:t>
            </a:r>
            <a:r>
              <a:rPr lang="fr-FR" dirty="0"/>
              <a:t> </a:t>
            </a:r>
            <a:endParaRPr dirty="0">
              <a:solidFill>
                <a:srgbClr val="FFFFFF"/>
              </a:solidFill>
              <a:uFill>
                <a:solidFill>
                  <a:srgbClr val="FFFFFF"/>
                </a:solidFill>
              </a:uFil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595" name="Genesis 2:20"/>
          <p:cNvSpPr txBox="1">
            <a:spLocks noGrp="1"/>
          </p:cNvSpPr>
          <p:nvPr>
            <p:ph type="title"/>
          </p:nvPr>
        </p:nvSpPr>
        <p:spPr>
          <a:xfrm>
            <a:off x="2413000" y="1041400"/>
            <a:ext cx="20193000" cy="1955800"/>
          </a:xfrm>
          <a:prstGeom prst="rect">
            <a:avLst/>
          </a:prstGeom>
        </p:spPr>
        <p:txBody>
          <a:bodyPr/>
          <a:lstStyle>
            <a:lvl1pPr>
              <a:defRPr b="0">
                <a:solidFill>
                  <a:srgbClr val="FFFFFF"/>
                </a:solidFill>
              </a:defRPr>
            </a:lvl1pPr>
          </a:lstStyle>
          <a:p>
            <a:r>
              <a:rPr lang="fr-FR" dirty="0"/>
              <a:t>Genèse</a:t>
            </a:r>
            <a:r>
              <a:rPr dirty="0"/>
              <a:t> 2:20</a:t>
            </a:r>
          </a:p>
        </p:txBody>
      </p:sp>
      <p:sp>
        <p:nvSpPr>
          <p:cNvPr id="1596" name="So Adam gave names to all cattle, to the birds of the air, and to every beast of the field. But for Adam there was not found a helper comparable to him."/>
          <p:cNvSpPr txBox="1">
            <a:spLocks noGrp="1"/>
          </p:cNvSpPr>
          <p:nvPr>
            <p:ph type="body" sz="half" idx="1"/>
          </p:nvPr>
        </p:nvSpPr>
        <p:spPr>
          <a:xfrm>
            <a:off x="2413000" y="3670300"/>
            <a:ext cx="19532600" cy="4114800"/>
          </a:xfrm>
          <a:prstGeom prst="rect">
            <a:avLst/>
          </a:prstGeom>
        </p:spPr>
        <p:txBody>
          <a:bodyPr/>
          <a:lstStyle/>
          <a:p>
            <a:pPr>
              <a:defRPr sz="6800"/>
            </a:pPr>
            <a:r>
              <a:rPr lang="fr-FR" sz="6800" dirty="0"/>
              <a:t>Et l'homme donna des noms à tout le bétail, aux oiseaux du ciel et à tous les animaux des champs; mais, pour l'homme, </a:t>
            </a:r>
            <a:r>
              <a:rPr lang="fr-FR" sz="6800" dirty="0">
                <a:solidFill>
                  <a:srgbClr val="FFFF00"/>
                </a:solidFill>
              </a:rPr>
              <a:t>il ne trouva point d'aide semblable à lui</a:t>
            </a:r>
            <a:r>
              <a:rPr dirty="0">
                <a:solidFill>
                  <a:srgbClr val="FFFF00"/>
                </a:solidFill>
              </a:rPr>
              <a:t>.</a:t>
            </a:r>
          </a:p>
        </p:txBody>
      </p:sp>
      <p:sp>
        <p:nvSpPr>
          <p:cNvPr id="1597" name="There were no other humans for Adam to relate to."/>
          <p:cNvSpPr txBox="1"/>
          <p:nvPr/>
        </p:nvSpPr>
        <p:spPr>
          <a:xfrm>
            <a:off x="2413000" y="8458200"/>
            <a:ext cx="19532600" cy="41148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gn="ctr" defTabSz="914400">
              <a:buClr>
                <a:srgbClr val="FFFFFF"/>
              </a:buClr>
              <a:buFont typeface="Boycott"/>
              <a:defRPr sz="9200">
                <a:solidFill>
                  <a:srgbClr val="FFFFFF"/>
                </a:solidFill>
                <a:effectLst>
                  <a:outerShdw blurRad="38100" dist="38100" dir="2700000" rotWithShape="0">
                    <a:srgbClr val="000000">
                      <a:alpha val="43137"/>
                    </a:srgbClr>
                  </a:outerShdw>
                </a:effectLst>
                <a:uFill>
                  <a:solidFill>
                    <a:srgbClr val="F5EC00"/>
                  </a:solidFill>
                </a:uFill>
                <a:latin typeface="DejaVu Sans Condensed"/>
                <a:ea typeface="DejaVu Sans Condensed"/>
                <a:cs typeface="DejaVu Sans Condensed"/>
                <a:sym typeface="DejaVu Sans Condensed"/>
              </a:defRPr>
            </a:pPr>
            <a:r>
              <a:rPr lang="fr-FR" dirty="0"/>
              <a:t>Il n'y avait pas d'autres humains avec lesquels Adam pouvait avoir une relation.</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97"/>
                                        </p:tgtEl>
                                        <p:attrNameLst>
                                          <p:attrName>style.visibility</p:attrName>
                                        </p:attrNameLst>
                                      </p:cBhvr>
                                      <p:to>
                                        <p:strVal val="visible"/>
                                      </p:to>
                                    </p:set>
                                    <p:anim calcmode="lin" valueType="num">
                                      <p:cBhvr>
                                        <p:cTn id="7" dur="500" fill="hold"/>
                                        <p:tgtEl>
                                          <p:spTgt spid="1597"/>
                                        </p:tgtEl>
                                        <p:attrNameLst>
                                          <p:attrName>ppt_w</p:attrName>
                                        </p:attrNameLst>
                                      </p:cBhvr>
                                      <p:tavLst>
                                        <p:tav tm="0">
                                          <p:val>
                                            <p:fltVal val="0"/>
                                          </p:val>
                                        </p:tav>
                                        <p:tav tm="100000">
                                          <p:val>
                                            <p:strVal val="#ppt_w"/>
                                          </p:val>
                                        </p:tav>
                                      </p:tavLst>
                                    </p:anim>
                                    <p:anim calcmode="lin" valueType="num">
                                      <p:cBhvr>
                                        <p:cTn id="8" dur="500" fill="hold"/>
                                        <p:tgtEl>
                                          <p:spTgt spid="15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9"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00" name="Genesis 2:22"/>
          <p:cNvSpPr txBox="1">
            <a:spLocks noGrp="1"/>
          </p:cNvSpPr>
          <p:nvPr>
            <p:ph type="title"/>
          </p:nvPr>
        </p:nvSpPr>
        <p:spPr>
          <a:xfrm>
            <a:off x="2438400" y="1130300"/>
            <a:ext cx="20167600" cy="1955800"/>
          </a:xfrm>
          <a:prstGeom prst="rect">
            <a:avLst/>
          </a:prstGeom>
        </p:spPr>
        <p:txBody>
          <a:bodyPr/>
          <a:lstStyle>
            <a:lvl1pPr>
              <a:defRPr b="0">
                <a:solidFill>
                  <a:srgbClr val="FFFFFF"/>
                </a:solidFill>
              </a:defRPr>
            </a:lvl1pPr>
          </a:lstStyle>
          <a:p>
            <a:r>
              <a:rPr lang="fr-FR" dirty="0"/>
              <a:t>Genèse</a:t>
            </a:r>
            <a:r>
              <a:rPr dirty="0"/>
              <a:t> 2:22</a:t>
            </a:r>
          </a:p>
        </p:txBody>
      </p:sp>
      <p:sp>
        <p:nvSpPr>
          <p:cNvPr id="1601" name="Then the rib which the Lord God had taken from man He made into a woman, and He brought her to the man."/>
          <p:cNvSpPr txBox="1">
            <a:spLocks noGrp="1"/>
          </p:cNvSpPr>
          <p:nvPr>
            <p:ph type="body" sz="half" idx="1"/>
          </p:nvPr>
        </p:nvSpPr>
        <p:spPr>
          <a:xfrm>
            <a:off x="2444750" y="3619308"/>
            <a:ext cx="19494500" cy="4191001"/>
          </a:xfrm>
          <a:prstGeom prst="rect">
            <a:avLst/>
          </a:prstGeom>
        </p:spPr>
        <p:txBody>
          <a:bodyPr/>
          <a:lstStyle/>
          <a:p>
            <a:r>
              <a:rPr lang="fr-FR" dirty="0"/>
              <a:t>L'Éternel Dieu forma une femme de la côte qu'il avait prise de l'homme, et il l'amena vers l'homme. </a:t>
            </a:r>
            <a:endParaRPr dirty="0"/>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5"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06" name="Genesis 3:20"/>
          <p:cNvSpPr txBox="1">
            <a:spLocks noGrp="1"/>
          </p:cNvSpPr>
          <p:nvPr>
            <p:ph type="title"/>
          </p:nvPr>
        </p:nvSpPr>
        <p:spPr>
          <a:xfrm>
            <a:off x="2438400" y="1041400"/>
            <a:ext cx="20167600" cy="1955800"/>
          </a:xfrm>
          <a:prstGeom prst="rect">
            <a:avLst/>
          </a:prstGeom>
        </p:spPr>
        <p:txBody>
          <a:bodyPr/>
          <a:lstStyle>
            <a:lvl1pPr>
              <a:defRPr b="0">
                <a:solidFill>
                  <a:srgbClr val="FFFFFF"/>
                </a:solidFill>
              </a:defRPr>
            </a:lvl1pPr>
          </a:lstStyle>
          <a:p>
            <a:r>
              <a:rPr lang="fr-FR" dirty="0"/>
              <a:t>Genèse</a:t>
            </a:r>
            <a:r>
              <a:rPr dirty="0"/>
              <a:t> 3:20</a:t>
            </a:r>
          </a:p>
        </p:txBody>
      </p:sp>
      <p:sp>
        <p:nvSpPr>
          <p:cNvPr id="1607" name="Now the man called his wife’s name Eve, because she was the mother of all the living."/>
          <p:cNvSpPr txBox="1">
            <a:spLocks noGrp="1"/>
          </p:cNvSpPr>
          <p:nvPr>
            <p:ph type="body" sz="half" idx="1"/>
          </p:nvPr>
        </p:nvSpPr>
        <p:spPr>
          <a:xfrm>
            <a:off x="2463800" y="3175082"/>
            <a:ext cx="19469100" cy="6832601"/>
          </a:xfrm>
          <a:prstGeom prst="rect">
            <a:avLst/>
          </a:prstGeom>
        </p:spPr>
        <p:txBody>
          <a:bodyPr/>
          <a:lstStyle/>
          <a:p>
            <a:pPr>
              <a:buClr>
                <a:srgbClr val="FFFFFF"/>
              </a:buClr>
              <a:defRPr>
                <a:solidFill>
                  <a:srgbClr val="F5F5F5"/>
                </a:solidFill>
                <a:uFill>
                  <a:solidFill>
                    <a:srgbClr val="F5F5F5"/>
                  </a:solidFill>
                </a:uFill>
              </a:defRPr>
            </a:pPr>
            <a:r>
              <a:rPr lang="fr-FR" dirty="0"/>
              <a:t>Adam donna à sa femme le nom d'Eve: car elle a </a:t>
            </a:r>
            <a:r>
              <a:rPr lang="fr-FR" dirty="0">
                <a:solidFill>
                  <a:srgbClr val="FFFF00"/>
                </a:solidFill>
              </a:rPr>
              <a:t>été la mère de tous les vivants</a:t>
            </a:r>
            <a:r>
              <a:rPr lang="fr-FR" dirty="0"/>
              <a:t>. </a:t>
            </a:r>
            <a:endParaRPr dirty="0">
              <a:solidFill>
                <a:srgbClr val="FFFFFF"/>
              </a:solidFill>
              <a:uFill>
                <a:solidFill>
                  <a:srgbClr val="FFFFFF"/>
                </a:solidFill>
              </a:uFill>
            </a:endParaRPr>
          </a:p>
        </p:txBody>
      </p:sp>
      <p:sp>
        <p:nvSpPr>
          <p:cNvPr id="1608" name="1 Corinthians 15:45"/>
          <p:cNvSpPr txBox="1"/>
          <p:nvPr/>
        </p:nvSpPr>
        <p:spPr>
          <a:xfrm>
            <a:off x="2501900" y="6426200"/>
            <a:ext cx="20167600" cy="155427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914400">
              <a:spcBef>
                <a:spcPts val="5700"/>
              </a:spcBef>
              <a:buClr>
                <a:srgbClr val="F5F5F5"/>
              </a:buClr>
              <a:defRPr sz="9600">
                <a:solidFill>
                  <a:srgbClr val="FFFFFF"/>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rPr dirty="0"/>
              <a:t>1 </a:t>
            </a:r>
            <a:r>
              <a:rPr dirty="0" err="1"/>
              <a:t>Corinthi</a:t>
            </a:r>
            <a:r>
              <a:rPr lang="en-US" dirty="0" err="1"/>
              <a:t>e</a:t>
            </a:r>
            <a:r>
              <a:rPr dirty="0" err="1"/>
              <a:t>ns</a:t>
            </a:r>
            <a:r>
              <a:rPr dirty="0"/>
              <a:t> 15:45</a:t>
            </a:r>
          </a:p>
        </p:txBody>
      </p:sp>
      <p:sp>
        <p:nvSpPr>
          <p:cNvPr id="1609" name="And so also it is written, “The first man, Adam, became a living being.”"/>
          <p:cNvSpPr txBox="1"/>
          <p:nvPr/>
        </p:nvSpPr>
        <p:spPr>
          <a:xfrm>
            <a:off x="2463800" y="8255000"/>
            <a:ext cx="20778972" cy="340093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defTabSz="914400">
              <a:spcBef>
                <a:spcPts val="43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sz="7200" dirty="0">
                <a:effectLst>
                  <a:outerShdw blurRad="38100" dist="38100" dir="2700000" rotWithShape="0">
                    <a:srgbClr val="000000">
                      <a:alpha val="43137"/>
                    </a:srgbClr>
                  </a:outerShdw>
                </a:effectLst>
                <a:sym typeface="DejaVu Sans Condensed"/>
              </a:rPr>
              <a:t>C'est pourquoi il est écrit: </a:t>
            </a:r>
            <a:r>
              <a:rPr lang="fr-FR" sz="7200" dirty="0">
                <a:solidFill>
                  <a:srgbClr val="FFFF00"/>
                </a:solidFill>
                <a:effectLst>
                  <a:outerShdw blurRad="38100" dist="38100" dir="2700000" rotWithShape="0">
                    <a:srgbClr val="000000">
                      <a:alpha val="43137"/>
                    </a:srgbClr>
                  </a:outerShdw>
                </a:effectLst>
                <a:sym typeface="DejaVu Sans Condensed"/>
              </a:rPr>
              <a:t>Le premier homme, Adam</a:t>
            </a:r>
            <a:r>
              <a:rPr lang="fr-FR" sz="7200" dirty="0">
                <a:effectLst>
                  <a:outerShdw blurRad="38100" dist="38100" dir="2700000" rotWithShape="0">
                    <a:srgbClr val="000000">
                      <a:alpha val="43137"/>
                    </a:srgbClr>
                  </a:outerShdw>
                </a:effectLst>
                <a:sym typeface="DejaVu Sans Condensed"/>
              </a:rPr>
              <a:t>, devint une âme vivante. Le dernier Adam est devenu un esprit vivifiant. </a:t>
            </a:r>
            <a:endParaRPr dirty="0">
              <a:solidFill>
                <a:srgbClr val="FFFFFF"/>
              </a:solidFill>
              <a:uFill>
                <a:solidFill>
                  <a:srgbClr val="FFFFFF"/>
                </a:solidFill>
              </a:uFill>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3"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614" name="image57.jpg" descr="image57.jpg"/>
          <p:cNvPicPr>
            <a:picLocks noChangeAspect="1"/>
          </p:cNvPicPr>
          <p:nvPr/>
        </p:nvPicPr>
        <p:blipFill>
          <a:blip r:embed="rId3"/>
          <a:stretch>
            <a:fillRect/>
          </a:stretch>
        </p:blipFill>
        <p:spPr>
          <a:xfrm>
            <a:off x="-127000" y="0"/>
            <a:ext cx="24384000" cy="13716000"/>
          </a:xfrm>
          <a:prstGeom prst="rect">
            <a:avLst/>
          </a:prstGeom>
          <a:ln w="25400"/>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617" name="Acts 17:24, 26"/>
          <p:cNvSpPr txBox="1">
            <a:spLocks noGrp="1"/>
          </p:cNvSpPr>
          <p:nvPr>
            <p:ph type="title"/>
          </p:nvPr>
        </p:nvSpPr>
        <p:spPr>
          <a:xfrm>
            <a:off x="2413000" y="1155700"/>
            <a:ext cx="19545300" cy="1993900"/>
          </a:xfrm>
          <a:prstGeom prst="rect">
            <a:avLst/>
          </a:prstGeom>
        </p:spPr>
        <p:txBody>
          <a:bodyPr/>
          <a:lstStyle>
            <a:lvl1pPr>
              <a:defRPr>
                <a:solidFill>
                  <a:srgbClr val="FFFFFF"/>
                </a:solidFill>
                <a:uFill>
                  <a:solidFill>
                    <a:srgbClr val="FF9300"/>
                  </a:solidFill>
                </a:uFill>
                <a:latin typeface="DejaVu Sans Condensed"/>
                <a:ea typeface="DejaVu Sans Condensed"/>
                <a:cs typeface="DejaVu Sans Condensed"/>
                <a:sym typeface="DejaVu Sans Condensed"/>
              </a:defRPr>
            </a:lvl1pPr>
          </a:lstStyle>
          <a:p>
            <a:r>
              <a:rPr dirty="0" err="1"/>
              <a:t>Act</a:t>
            </a:r>
            <a:r>
              <a:rPr lang="en-US" dirty="0" err="1"/>
              <a:t>e</a:t>
            </a:r>
            <a:r>
              <a:rPr dirty="0" err="1"/>
              <a:t>s</a:t>
            </a:r>
            <a:r>
              <a:rPr dirty="0"/>
              <a:t> 17:24, 26</a:t>
            </a:r>
          </a:p>
        </p:txBody>
      </p:sp>
      <p:sp>
        <p:nvSpPr>
          <p:cNvPr id="1618" name="24 The God who made the world and all things in it ……"/>
          <p:cNvSpPr txBox="1">
            <a:spLocks noGrp="1"/>
          </p:cNvSpPr>
          <p:nvPr>
            <p:ph type="body" sz="half" idx="1"/>
          </p:nvPr>
        </p:nvSpPr>
        <p:spPr>
          <a:xfrm>
            <a:off x="2419350" y="3805583"/>
            <a:ext cx="19545300" cy="6527801"/>
          </a:xfrm>
          <a:prstGeom prst="rect">
            <a:avLst/>
          </a:prstGeom>
        </p:spPr>
        <p:txBody>
          <a:bodyPr/>
          <a:lstStyle/>
          <a:p>
            <a:r>
              <a:rPr baseline="31999" dirty="0"/>
              <a:t>24</a:t>
            </a:r>
            <a:r>
              <a:rPr dirty="0"/>
              <a:t> </a:t>
            </a:r>
            <a:r>
              <a:rPr lang="fr-FR" dirty="0"/>
              <a:t>Le Dieu qui a fait le monde et tout ce qui s'y trouve, …</a:t>
            </a:r>
          </a:p>
          <a:p>
            <a:endParaRPr lang="fr-FR" dirty="0"/>
          </a:p>
          <a:p>
            <a:r>
              <a:rPr lang="fr-FR" baseline="31999" dirty="0"/>
              <a:t>26 </a:t>
            </a:r>
            <a:r>
              <a:rPr lang="fr-FR" dirty="0"/>
              <a:t>Il a fait que </a:t>
            </a:r>
            <a:r>
              <a:rPr lang="fr-FR" dirty="0">
                <a:solidFill>
                  <a:srgbClr val="FFFF00"/>
                </a:solidFill>
              </a:rPr>
              <a:t>tous les hommes, sortis d'un seul sang</a:t>
            </a:r>
            <a:r>
              <a:rPr lang="fr-FR" dirty="0"/>
              <a:t>, habitassent sur toute la surface de la terre </a:t>
            </a:r>
            <a:r>
              <a:rPr dirty="0"/>
              <a: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2" name="Group"/>
          <p:cNvGrpSpPr/>
          <p:nvPr/>
        </p:nvGrpSpPr>
        <p:grpSpPr>
          <a:xfrm>
            <a:off x="10638046" y="2518409"/>
            <a:ext cx="11485355" cy="1656082"/>
            <a:chOff x="-292100" y="3809"/>
            <a:chExt cx="11485354" cy="1656081"/>
          </a:xfrm>
        </p:grpSpPr>
        <p:sp>
          <p:nvSpPr>
            <p:cNvPr id="1720" name="Adam &amp; Eve"/>
            <p:cNvSpPr txBox="1"/>
            <p:nvPr/>
          </p:nvSpPr>
          <p:spPr>
            <a:xfrm>
              <a:off x="-292100" y="361494"/>
              <a:ext cx="6139447" cy="9280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lnSpc>
                  <a:spcPct val="70000"/>
                </a:lnSpc>
                <a:defRPr sz="7200">
                  <a:solidFill>
                    <a:srgbClr val="FFFFFF"/>
                  </a:solidFill>
                  <a:latin typeface="DejaVu Sans Condensed"/>
                  <a:ea typeface="DejaVu Sans Condensed"/>
                  <a:cs typeface="DejaVu Sans Condensed"/>
                  <a:sym typeface="DejaVu Sans Condensed"/>
                </a:defRPr>
              </a:lvl1pPr>
            </a:lstStyle>
            <a:p>
              <a:r>
                <a:rPr dirty="0"/>
                <a:t>Adam &amp; </a:t>
              </a:r>
              <a:r>
                <a:rPr lang="fr-FR" dirty="0" err="1"/>
                <a:t>Èv</a:t>
              </a:r>
              <a:r>
                <a:rPr dirty="0"/>
                <a:t>e</a:t>
              </a:r>
            </a:p>
          </p:txBody>
        </p:sp>
        <p:sp>
          <p:nvSpPr>
            <p:cNvPr id="1721" name="1 Cor. 15:45…"/>
            <p:cNvSpPr txBox="1"/>
            <p:nvPr/>
          </p:nvSpPr>
          <p:spPr>
            <a:xfrm>
              <a:off x="4614653" y="3809"/>
              <a:ext cx="6578601" cy="1656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1 Cor. 15:45</a:t>
              </a:r>
            </a:p>
            <a:p>
              <a:pPr algn="r" defTabSz="825500">
                <a:lnSpc>
                  <a:spcPct val="80000"/>
                </a:lnSpc>
                <a:defRPr sz="5600">
                  <a:solidFill>
                    <a:srgbClr val="FFFFFF"/>
                  </a:solidFill>
                  <a:latin typeface="+mj-lt"/>
                  <a:ea typeface="+mj-ea"/>
                  <a:cs typeface="+mj-cs"/>
                  <a:sym typeface="Calibri"/>
                </a:defRPr>
              </a:pPr>
              <a:r>
                <a:t>Gen. 3:20</a:t>
              </a:r>
            </a:p>
          </p:txBody>
        </p:sp>
      </p:grpSp>
      <p:grpSp>
        <p:nvGrpSpPr>
          <p:cNvPr id="1725" name="Group"/>
          <p:cNvGrpSpPr/>
          <p:nvPr/>
        </p:nvGrpSpPr>
        <p:grpSpPr>
          <a:xfrm>
            <a:off x="10629900" y="4333255"/>
            <a:ext cx="11493500" cy="1099788"/>
            <a:chOff x="-254000" y="-22844"/>
            <a:chExt cx="11493500" cy="1099787"/>
          </a:xfrm>
        </p:grpSpPr>
        <p:sp>
          <p:nvSpPr>
            <p:cNvPr id="1723" name="Sons &amp; Daughters"/>
            <p:cNvSpPr txBox="1"/>
            <p:nvPr/>
          </p:nvSpPr>
          <p:spPr>
            <a:xfrm>
              <a:off x="-254000" y="-22844"/>
              <a:ext cx="5264262" cy="1099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lnSpc>
                  <a:spcPct val="90000"/>
                </a:lnSpc>
                <a:defRPr sz="7200">
                  <a:solidFill>
                    <a:srgbClr val="FFFFFF"/>
                  </a:solidFill>
                  <a:latin typeface="DejaVu Sans Condensed"/>
                  <a:ea typeface="DejaVu Sans Condensed"/>
                  <a:cs typeface="DejaVu Sans Condensed"/>
                  <a:sym typeface="DejaVu Sans Condensed"/>
                </a:defRPr>
              </a:lvl1pPr>
            </a:lstStyle>
            <a:p>
              <a:r>
                <a:rPr lang="en-US" dirty="0" err="1"/>
                <a:t>Fils</a:t>
              </a:r>
              <a:r>
                <a:rPr dirty="0"/>
                <a:t> &amp; </a:t>
              </a:r>
              <a:r>
                <a:rPr lang="en-US" dirty="0" err="1"/>
                <a:t>Filles</a:t>
              </a:r>
              <a:endParaRPr dirty="0"/>
            </a:p>
          </p:txBody>
        </p:sp>
        <p:sp>
          <p:nvSpPr>
            <p:cNvPr id="1724" name="Gen. 5:4"/>
            <p:cNvSpPr txBox="1"/>
            <p:nvPr/>
          </p:nvSpPr>
          <p:spPr>
            <a:xfrm>
              <a:off x="4660900" y="19050"/>
              <a:ext cx="6578600"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 5:4</a:t>
              </a:r>
            </a:p>
          </p:txBody>
        </p:sp>
      </p:grpSp>
      <p:sp>
        <p:nvSpPr>
          <p:cNvPr id="1726" name="Biblical View"/>
          <p:cNvSpPr txBox="1"/>
          <p:nvPr/>
        </p:nvSpPr>
        <p:spPr>
          <a:xfrm>
            <a:off x="10642600" y="1090820"/>
            <a:ext cx="9664700" cy="1158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ct val="70000"/>
              </a:lnSpc>
              <a:defRPr sz="9600" b="1">
                <a:solidFill>
                  <a:srgbClr val="79E0F6"/>
                </a:solidFill>
                <a:latin typeface="Arial"/>
                <a:ea typeface="Arial"/>
                <a:cs typeface="Arial"/>
                <a:sym typeface="Arial"/>
              </a:defRPr>
            </a:pPr>
            <a:r>
              <a:rPr lang="en-US" dirty="0" err="1"/>
              <a:t>Modèle</a:t>
            </a:r>
            <a:r>
              <a:rPr lang="en-US" dirty="0"/>
              <a:t> </a:t>
            </a:r>
            <a:r>
              <a:rPr dirty="0" err="1"/>
              <a:t>Bibli</a:t>
            </a:r>
            <a:r>
              <a:rPr lang="en-US" dirty="0" err="1"/>
              <a:t>que</a:t>
            </a:r>
            <a:endParaRPr dirty="0"/>
          </a:p>
        </p:txBody>
      </p:sp>
      <p:sp>
        <p:nvSpPr>
          <p:cNvPr id="1727" name="Different People Groups/Cultures"/>
          <p:cNvSpPr txBox="1"/>
          <p:nvPr/>
        </p:nvSpPr>
        <p:spPr>
          <a:xfrm>
            <a:off x="10629900" y="9922109"/>
            <a:ext cx="12827000" cy="2761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ct val="90000"/>
              </a:lnSpc>
              <a:defRPr sz="9600" b="1">
                <a:solidFill>
                  <a:srgbClr val="79E0F6"/>
                </a:solidFill>
                <a:latin typeface="Arial"/>
                <a:ea typeface="Arial"/>
                <a:cs typeface="Arial"/>
                <a:sym typeface="Arial"/>
              </a:defRPr>
            </a:lvl1pPr>
          </a:lstStyle>
          <a:p>
            <a:r>
              <a:rPr dirty="0" err="1"/>
              <a:t>Diff</a:t>
            </a:r>
            <a:r>
              <a:rPr lang="en-US" dirty="0" err="1"/>
              <a:t>é</a:t>
            </a:r>
            <a:r>
              <a:rPr dirty="0" err="1"/>
              <a:t>rent</a:t>
            </a:r>
            <a:r>
              <a:rPr lang="en-US" dirty="0" err="1"/>
              <a:t>s</a:t>
            </a:r>
            <a:r>
              <a:rPr dirty="0"/>
              <a:t> </a:t>
            </a:r>
            <a:r>
              <a:rPr lang="en-US" dirty="0" err="1"/>
              <a:t>p</a:t>
            </a:r>
            <a:r>
              <a:rPr dirty="0" err="1"/>
              <a:t>e</a:t>
            </a:r>
            <a:r>
              <a:rPr lang="en-US" dirty="0" err="1"/>
              <a:t>u</a:t>
            </a:r>
            <a:r>
              <a:rPr dirty="0" err="1"/>
              <a:t>ple</a:t>
            </a:r>
            <a:r>
              <a:rPr lang="en-US" dirty="0" err="1"/>
              <a:t>s</a:t>
            </a:r>
            <a:r>
              <a:rPr dirty="0"/>
              <a:t> </a:t>
            </a:r>
            <a:r>
              <a:rPr dirty="0" err="1"/>
              <a:t>Group</a:t>
            </a:r>
            <a:r>
              <a:rPr lang="en-US" dirty="0" err="1"/>
              <a:t>e</a:t>
            </a:r>
            <a:r>
              <a:rPr dirty="0" err="1"/>
              <a:t>s</a:t>
            </a:r>
            <a:r>
              <a:rPr dirty="0"/>
              <a:t>/Cultures</a:t>
            </a:r>
          </a:p>
        </p:txBody>
      </p:sp>
      <p:sp>
        <p:nvSpPr>
          <p:cNvPr id="1728" name="Rectangle"/>
          <p:cNvSpPr/>
          <p:nvPr/>
        </p:nvSpPr>
        <p:spPr>
          <a:xfrm>
            <a:off x="4651629" y="2425700"/>
            <a:ext cx="17411701" cy="1778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731" name="Group"/>
          <p:cNvGrpSpPr/>
          <p:nvPr/>
        </p:nvGrpSpPr>
        <p:grpSpPr>
          <a:xfrm>
            <a:off x="10655300" y="7619257"/>
            <a:ext cx="11468100" cy="2096984"/>
            <a:chOff x="-228600" y="-216642"/>
            <a:chExt cx="11468100" cy="2096983"/>
          </a:xfrm>
        </p:grpSpPr>
        <p:sp>
          <p:nvSpPr>
            <p:cNvPr id="1729" name="Gen. 11:8–9…"/>
            <p:cNvSpPr txBox="1"/>
            <p:nvPr/>
          </p:nvSpPr>
          <p:spPr>
            <a:xfrm>
              <a:off x="4660900" y="107910"/>
              <a:ext cx="6578600" cy="1498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rPr dirty="0"/>
                <a:t>Gen. 11:8–9 </a:t>
              </a:r>
            </a:p>
            <a:p>
              <a:pPr algn="r" defTabSz="825500">
                <a:lnSpc>
                  <a:spcPct val="80000"/>
                </a:lnSpc>
                <a:defRPr sz="5600">
                  <a:solidFill>
                    <a:srgbClr val="FFFFFF"/>
                  </a:solidFill>
                  <a:latin typeface="+mj-lt"/>
                  <a:ea typeface="+mj-ea"/>
                  <a:cs typeface="+mj-cs"/>
                  <a:sym typeface="Calibri"/>
                </a:defRPr>
              </a:pPr>
              <a:r>
                <a:rPr dirty="0" err="1"/>
                <a:t>Act</a:t>
              </a:r>
              <a:r>
                <a:rPr lang="en-US" dirty="0" err="1"/>
                <a:t>e</a:t>
              </a:r>
              <a:r>
                <a:rPr dirty="0" err="1"/>
                <a:t>s</a:t>
              </a:r>
              <a:r>
                <a:rPr dirty="0"/>
                <a:t> 17:26</a:t>
              </a:r>
            </a:p>
          </p:txBody>
        </p:sp>
        <p:sp>
          <p:nvSpPr>
            <p:cNvPr id="1730" name="People at the…"/>
            <p:cNvSpPr txBox="1"/>
            <p:nvPr/>
          </p:nvSpPr>
          <p:spPr>
            <a:xfrm>
              <a:off x="-228600" y="-216642"/>
              <a:ext cx="6554679" cy="20969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90000"/>
                </a:lnSpc>
                <a:defRPr sz="7200">
                  <a:solidFill>
                    <a:srgbClr val="FFFFFF"/>
                  </a:solidFill>
                  <a:latin typeface="DejaVu Sans Condensed"/>
                  <a:ea typeface="DejaVu Sans Condensed"/>
                  <a:cs typeface="DejaVu Sans Condensed"/>
                  <a:sym typeface="DejaVu Sans Condensed"/>
                </a:defRPr>
              </a:pPr>
              <a:r>
                <a:rPr dirty="0" err="1"/>
                <a:t>Pe</a:t>
              </a:r>
              <a:r>
                <a:rPr lang="en-US" dirty="0" err="1"/>
                <a:t>u</a:t>
              </a:r>
              <a:r>
                <a:rPr dirty="0" err="1"/>
                <a:t>ple</a:t>
              </a:r>
              <a:r>
                <a:rPr dirty="0"/>
                <a:t> </a:t>
              </a:r>
              <a:r>
                <a:rPr lang="en-US" dirty="0"/>
                <a:t>à la</a:t>
              </a:r>
              <a:endParaRPr dirty="0"/>
            </a:p>
            <a:p>
              <a:pPr defTabSz="825500">
                <a:lnSpc>
                  <a:spcPct val="90000"/>
                </a:lnSpc>
                <a:defRPr sz="7200">
                  <a:solidFill>
                    <a:srgbClr val="FFFFFF"/>
                  </a:solidFill>
                  <a:latin typeface="DejaVu Sans Condensed"/>
                  <a:ea typeface="DejaVu Sans Condensed"/>
                  <a:cs typeface="DejaVu Sans Condensed"/>
                  <a:sym typeface="DejaVu Sans Condensed"/>
                </a:defRPr>
              </a:pPr>
              <a:r>
                <a:rPr dirty="0"/>
                <a:t>To</a:t>
              </a:r>
              <a:r>
                <a:rPr lang="en-US" dirty="0"/>
                <a:t>u</a:t>
              </a:r>
              <a:r>
                <a:rPr dirty="0"/>
                <a:t>r </a:t>
              </a:r>
              <a:r>
                <a:rPr lang="en-US" dirty="0"/>
                <a:t>de</a:t>
              </a:r>
              <a:r>
                <a:rPr dirty="0"/>
                <a:t> Babel</a:t>
              </a:r>
            </a:p>
          </p:txBody>
        </p:sp>
      </p:grpSp>
      <p:grpSp>
        <p:nvGrpSpPr>
          <p:cNvPr id="1734" name="Group"/>
          <p:cNvGrpSpPr/>
          <p:nvPr/>
        </p:nvGrpSpPr>
        <p:grpSpPr>
          <a:xfrm>
            <a:off x="10655300" y="6082844"/>
            <a:ext cx="11468100" cy="978357"/>
            <a:chOff x="-228600" y="151944"/>
            <a:chExt cx="11468100" cy="978356"/>
          </a:xfrm>
        </p:grpSpPr>
        <p:sp>
          <p:nvSpPr>
            <p:cNvPr id="1732" name="Noah &amp; Sons"/>
            <p:cNvSpPr txBox="1"/>
            <p:nvPr/>
          </p:nvSpPr>
          <p:spPr>
            <a:xfrm>
              <a:off x="-228600" y="151944"/>
              <a:ext cx="4744889" cy="9280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lnSpc>
                  <a:spcPct val="70000"/>
                </a:lnSpc>
                <a:defRPr sz="7200">
                  <a:solidFill>
                    <a:srgbClr val="FFFFFF"/>
                  </a:solidFill>
                  <a:latin typeface="DejaVu Sans Condensed"/>
                  <a:ea typeface="DejaVu Sans Condensed"/>
                  <a:cs typeface="DejaVu Sans Condensed"/>
                  <a:sym typeface="DejaVu Sans Condensed"/>
                </a:defRPr>
              </a:lvl1pPr>
            </a:lstStyle>
            <a:p>
              <a:r>
                <a:rPr dirty="0" err="1"/>
                <a:t>No</a:t>
              </a:r>
              <a:r>
                <a:rPr lang="en-US" dirty="0" err="1"/>
                <a:t>é</a:t>
              </a:r>
              <a:r>
                <a:rPr dirty="0"/>
                <a:t> &amp; </a:t>
              </a:r>
              <a:r>
                <a:rPr lang="en-US" dirty="0" err="1"/>
                <a:t>Fils</a:t>
              </a:r>
              <a:endParaRPr dirty="0"/>
            </a:p>
          </p:txBody>
        </p:sp>
        <p:sp>
          <p:nvSpPr>
            <p:cNvPr id="1733" name="Gen. 9:17–19"/>
            <p:cNvSpPr txBox="1"/>
            <p:nvPr/>
          </p:nvSpPr>
          <p:spPr>
            <a:xfrm>
              <a:off x="4660900" y="165100"/>
              <a:ext cx="6578600"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 9:17–19</a:t>
              </a:r>
            </a:p>
          </p:txBody>
        </p:sp>
      </p:grpSp>
      <p:pic>
        <p:nvPicPr>
          <p:cNvPr id="1735" name="AdamEve.png" descr="AdamEve.png"/>
          <p:cNvPicPr>
            <a:picLocks noChangeAspect="1"/>
          </p:cNvPicPr>
          <p:nvPr/>
        </p:nvPicPr>
        <p:blipFill>
          <a:blip r:embed="rId2"/>
          <a:stretch>
            <a:fillRect/>
          </a:stretch>
        </p:blipFill>
        <p:spPr>
          <a:xfrm>
            <a:off x="4076700" y="1623218"/>
            <a:ext cx="5651500" cy="3178970"/>
          </a:xfrm>
          <a:prstGeom prst="rect">
            <a:avLst/>
          </a:prstGeom>
          <a:ln w="12700">
            <a:miter lim="400000"/>
          </a:ln>
        </p:spPr>
      </p:pic>
      <p:sp>
        <p:nvSpPr>
          <p:cNvPr id="1736" name="Rectangle"/>
          <p:cNvSpPr/>
          <p:nvPr/>
        </p:nvSpPr>
        <p:spPr>
          <a:xfrm>
            <a:off x="4686300" y="4064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37" name="AdamEveSonsDaughters.png" descr="AdamEveSonsDaughters.png"/>
          <p:cNvPicPr>
            <a:picLocks noChangeAspect="1"/>
          </p:cNvPicPr>
          <p:nvPr/>
        </p:nvPicPr>
        <p:blipFill>
          <a:blip r:embed="rId3"/>
          <a:stretch>
            <a:fillRect/>
          </a:stretch>
        </p:blipFill>
        <p:spPr>
          <a:xfrm>
            <a:off x="4648200" y="3289300"/>
            <a:ext cx="5870223" cy="3302000"/>
          </a:xfrm>
          <a:prstGeom prst="rect">
            <a:avLst/>
          </a:prstGeom>
          <a:ln w="12700">
            <a:miter lim="400000"/>
          </a:ln>
        </p:spPr>
      </p:pic>
      <p:sp>
        <p:nvSpPr>
          <p:cNvPr id="1738" name="Rectangle"/>
          <p:cNvSpPr/>
          <p:nvPr/>
        </p:nvSpPr>
        <p:spPr>
          <a:xfrm>
            <a:off x="4686300" y="5588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39" name="NoahSons.png" descr="NoahSons.png"/>
          <p:cNvPicPr>
            <a:picLocks noChangeAspect="1"/>
          </p:cNvPicPr>
          <p:nvPr/>
        </p:nvPicPr>
        <p:blipFill>
          <a:blip r:embed="rId4"/>
          <a:stretch>
            <a:fillRect/>
          </a:stretch>
        </p:blipFill>
        <p:spPr>
          <a:xfrm>
            <a:off x="3784600" y="4356100"/>
            <a:ext cx="8060267" cy="4533900"/>
          </a:xfrm>
          <a:prstGeom prst="rect">
            <a:avLst/>
          </a:prstGeom>
          <a:ln w="12700">
            <a:miter lim="400000"/>
          </a:ln>
        </p:spPr>
      </p:pic>
      <p:sp>
        <p:nvSpPr>
          <p:cNvPr id="1740" name="Rectangle"/>
          <p:cNvSpPr/>
          <p:nvPr/>
        </p:nvSpPr>
        <p:spPr>
          <a:xfrm>
            <a:off x="4686300" y="7327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1" name="Rectangle"/>
          <p:cNvSpPr/>
          <p:nvPr/>
        </p:nvSpPr>
        <p:spPr>
          <a:xfrm>
            <a:off x="4670168" y="9740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42" name="TowerOfBabel_Short.png" descr="TowerOfBabel_Short.png"/>
          <p:cNvPicPr>
            <a:picLocks noChangeAspect="1"/>
          </p:cNvPicPr>
          <p:nvPr/>
        </p:nvPicPr>
        <p:blipFill>
          <a:blip r:embed="rId5"/>
          <a:stretch>
            <a:fillRect/>
          </a:stretch>
        </p:blipFill>
        <p:spPr>
          <a:xfrm>
            <a:off x="3810000" y="6464300"/>
            <a:ext cx="7543800" cy="4243388"/>
          </a:xfrm>
          <a:prstGeom prst="rect">
            <a:avLst/>
          </a:prstGeom>
          <a:ln w="12700">
            <a:miter lim="400000"/>
          </a:ln>
        </p:spPr>
      </p:pic>
      <p:sp>
        <p:nvSpPr>
          <p:cNvPr id="1743" name="1"/>
          <p:cNvSpPr txBox="1">
            <a:spLocks noGrp="1"/>
          </p:cNvSpPr>
          <p:nvPr>
            <p:ph type="title"/>
          </p:nvPr>
        </p:nvSpPr>
        <p:spPr>
          <a:xfrm>
            <a:off x="1358900" y="1790700"/>
            <a:ext cx="5245100" cy="10312400"/>
          </a:xfrm>
          <a:prstGeom prst="rect">
            <a:avLst/>
          </a:prstGeom>
        </p:spPr>
        <p:txBody>
          <a:bodyPr/>
          <a:lstStyle/>
          <a:p>
            <a:pPr>
              <a:defRPr sz="2400">
                <a:effectLst/>
              </a:defRPr>
            </a:pPr>
            <a:endParaRPr/>
          </a:p>
          <a:p>
            <a:pPr>
              <a:defRPr sz="100000">
                <a:effectLst/>
              </a:defRPr>
            </a:pPr>
            <a:r>
              <a:t>1</a:t>
            </a:r>
          </a:p>
        </p:txBody>
      </p:sp>
    </p:spTree>
    <p:extLst>
      <p:ext uri="{BB962C8B-B14F-4D97-AF65-F5344CB8AC3E}">
        <p14:creationId xmlns:p14="http://schemas.microsoft.com/office/powerpoint/2010/main" val="308978877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 name="Hardgrunge_2.jpg" descr="Hardgrunge_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054" name="Ape-men, Adam…"/>
          <p:cNvSpPr txBox="1">
            <a:spLocks noGrp="1"/>
          </p:cNvSpPr>
          <p:nvPr>
            <p:ph type="ctrTitle"/>
          </p:nvPr>
        </p:nvSpPr>
        <p:spPr>
          <a:xfrm>
            <a:off x="1473200" y="3321050"/>
            <a:ext cx="20726400" cy="5139682"/>
          </a:xfrm>
          <a:prstGeom prst="rect">
            <a:avLst/>
          </a:prstGeom>
        </p:spPr>
        <p:txBody>
          <a:bodyPr/>
          <a:lstStyle/>
          <a:p>
            <a:pPr>
              <a:defRPr sz="14400">
                <a:solidFill>
                  <a:srgbClr val="FFFB00"/>
                </a:solidFill>
              </a:defRPr>
            </a:pPr>
            <a:r>
              <a:rPr lang="en-US">
                <a:uFill>
                  <a:solidFill>
                    <a:srgbClr val="EC9E42"/>
                  </a:solidFill>
                </a:uFill>
              </a:rPr>
              <a:t>Homme-singe</a:t>
            </a:r>
            <a:r>
              <a:rPr dirty="0">
                <a:uFill>
                  <a:solidFill>
                    <a:srgbClr val="EC9E42"/>
                  </a:solidFill>
                </a:uFill>
              </a:rPr>
              <a:t>, Adam </a:t>
            </a:r>
          </a:p>
          <a:p>
            <a:pPr>
              <a:defRPr sz="14400">
                <a:solidFill>
                  <a:srgbClr val="FFFB00"/>
                </a:solidFill>
              </a:defRPr>
            </a:pPr>
            <a:r>
              <a:rPr lang="en-US" dirty="0">
                <a:uFill>
                  <a:solidFill>
                    <a:srgbClr val="EC9E42"/>
                  </a:solidFill>
                </a:uFill>
              </a:rPr>
              <a:t>et</a:t>
            </a:r>
            <a:r>
              <a:rPr dirty="0">
                <a:uFill>
                  <a:solidFill>
                    <a:srgbClr val="EC9E42"/>
                  </a:solidFill>
                </a:uFill>
              </a:rPr>
              <a:t> </a:t>
            </a:r>
            <a:r>
              <a:rPr lang="en-US" dirty="0" err="1">
                <a:uFill>
                  <a:solidFill>
                    <a:srgbClr val="EC9E42"/>
                  </a:solidFill>
                </a:uFill>
              </a:rPr>
              <a:t>l'Évangile</a:t>
            </a:r>
            <a:endParaRPr dirty="0">
              <a:uFill>
                <a:solidFill>
                  <a:srgbClr val="EC9E42"/>
                </a:solidFill>
              </a:uFill>
            </a:endParaRPr>
          </a:p>
        </p:txBody>
      </p:sp>
      <p:sp>
        <p:nvSpPr>
          <p:cNvPr id="1055" name="DR. TERRY MORTENSON"/>
          <p:cNvSpPr txBox="1">
            <a:spLocks noGrp="1"/>
          </p:cNvSpPr>
          <p:nvPr>
            <p:ph type="subTitle" sz="quarter" idx="1"/>
          </p:nvPr>
        </p:nvSpPr>
        <p:spPr>
          <a:xfrm>
            <a:off x="3657600" y="10744200"/>
            <a:ext cx="17068800" cy="2159000"/>
          </a:xfrm>
          <a:prstGeom prst="rect">
            <a:avLst/>
          </a:prstGeom>
        </p:spPr>
        <p:txBody>
          <a:bodyPr/>
          <a:lstStyle>
            <a:lvl1pPr>
              <a:defRPr sz="6400"/>
            </a:lvl1pPr>
          </a:lstStyle>
          <a:p>
            <a:r>
              <a:t>DR. TERRY MORTENSON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 name="Rectangle"/>
          <p:cNvSpPr/>
          <p:nvPr/>
        </p:nvSpPr>
        <p:spPr>
          <a:xfrm>
            <a:off x="-317500" y="-190500"/>
            <a:ext cx="24790400" cy="14058900"/>
          </a:xfrm>
          <a:prstGeom prst="rect">
            <a:avLst/>
          </a:prstGeom>
          <a:solidFill>
            <a:srgbClr val="27447A"/>
          </a:solidFill>
          <a:ln w="12700">
            <a:miter lim="400000"/>
          </a:ln>
        </p:spPr>
        <p:txBody>
          <a:bodyPr lIns="50800" tIns="50800" rIns="50800" bIns="50800" anchor="ctr"/>
          <a:lstStyle/>
          <a:p>
            <a:pPr algn="ctr" defTabSz="8255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648" name="map.png" descr="map.png"/>
          <p:cNvPicPr>
            <a:picLocks noChangeAspect="1"/>
          </p:cNvPicPr>
          <p:nvPr/>
        </p:nvPicPr>
        <p:blipFill>
          <a:blip r:embed="rId3"/>
          <a:stretch>
            <a:fillRect/>
          </a:stretch>
        </p:blipFill>
        <p:spPr>
          <a:xfrm>
            <a:off x="0" y="-25400"/>
            <a:ext cx="24384000" cy="13716000"/>
          </a:xfrm>
          <a:prstGeom prst="rect">
            <a:avLst/>
          </a:prstGeom>
          <a:ln w="12700">
            <a:miter lim="400000"/>
          </a:ln>
        </p:spPr>
      </p:pic>
      <p:pic>
        <p:nvPicPr>
          <p:cNvPr id="1649" name="compass.png" descr="compass.png"/>
          <p:cNvPicPr>
            <a:picLocks noChangeAspect="1"/>
          </p:cNvPicPr>
          <p:nvPr/>
        </p:nvPicPr>
        <p:blipFill>
          <a:blip r:embed="rId4"/>
          <a:stretch>
            <a:fillRect/>
          </a:stretch>
        </p:blipFill>
        <p:spPr>
          <a:xfrm>
            <a:off x="-114300" y="-622300"/>
            <a:ext cx="24384000" cy="13716000"/>
          </a:xfrm>
          <a:prstGeom prst="rect">
            <a:avLst/>
          </a:prstGeom>
          <a:ln w="12700">
            <a:miter lim="400000"/>
          </a:ln>
        </p:spPr>
      </p:pic>
      <p:pic>
        <p:nvPicPr>
          <p:cNvPr id="1650" name="tower-shadow.png" descr="tower-shadow.png"/>
          <p:cNvPicPr>
            <a:picLocks noChangeAspect="1"/>
          </p:cNvPicPr>
          <p:nvPr/>
        </p:nvPicPr>
        <p:blipFill>
          <a:blip r:embed="rId5"/>
          <a:stretch>
            <a:fillRect/>
          </a:stretch>
        </p:blipFill>
        <p:spPr>
          <a:xfrm>
            <a:off x="9239818" y="5136213"/>
            <a:ext cx="9365682" cy="3390901"/>
          </a:xfrm>
          <a:prstGeom prst="rect">
            <a:avLst/>
          </a:prstGeom>
          <a:ln w="12700">
            <a:miter lim="400000"/>
          </a:ln>
        </p:spPr>
      </p:pic>
      <p:pic>
        <p:nvPicPr>
          <p:cNvPr id="1651" name="tower.png" descr="tower.png"/>
          <p:cNvPicPr>
            <a:picLocks noChangeAspect="1"/>
          </p:cNvPicPr>
          <p:nvPr/>
        </p:nvPicPr>
        <p:blipFill>
          <a:blip r:embed="rId6"/>
          <a:stretch>
            <a:fillRect/>
          </a:stretch>
        </p:blipFill>
        <p:spPr>
          <a:xfrm>
            <a:off x="9087929" y="2959100"/>
            <a:ext cx="7778083" cy="5626101"/>
          </a:xfrm>
          <a:prstGeom prst="rect">
            <a:avLst/>
          </a:prstGeom>
          <a:ln w="12700">
            <a:miter lim="400000"/>
          </a:ln>
        </p:spPr>
      </p:pic>
      <p:pic>
        <p:nvPicPr>
          <p:cNvPr id="1652" name="aborigine.png" descr="aborigine.png"/>
          <p:cNvPicPr>
            <a:picLocks noChangeAspect="1"/>
          </p:cNvPicPr>
          <p:nvPr/>
        </p:nvPicPr>
        <p:blipFill>
          <a:blip r:embed="rId7"/>
          <a:stretch>
            <a:fillRect/>
          </a:stretch>
        </p:blipFill>
        <p:spPr>
          <a:xfrm>
            <a:off x="19596100" y="8547100"/>
            <a:ext cx="3285067" cy="3695700"/>
          </a:xfrm>
          <a:prstGeom prst="rect">
            <a:avLst/>
          </a:prstGeom>
          <a:ln w="12700">
            <a:miter lim="400000"/>
          </a:ln>
          <a:effectLst>
            <a:outerShdw blurRad="901700" dist="101600" dir="240000" rotWithShape="0">
              <a:srgbClr val="FFFFFF"/>
            </a:outerShdw>
          </a:effectLst>
        </p:spPr>
      </p:pic>
      <p:pic>
        <p:nvPicPr>
          <p:cNvPr id="1653" name="aisian-lady.png" descr="aisian-lady.png"/>
          <p:cNvPicPr>
            <a:picLocks noChangeAspect="1"/>
          </p:cNvPicPr>
          <p:nvPr/>
        </p:nvPicPr>
        <p:blipFill>
          <a:blip r:embed="rId8"/>
          <a:stretch>
            <a:fillRect/>
          </a:stretch>
        </p:blipFill>
        <p:spPr>
          <a:xfrm>
            <a:off x="18148300" y="355600"/>
            <a:ext cx="2351315" cy="3429000"/>
          </a:xfrm>
          <a:prstGeom prst="rect">
            <a:avLst/>
          </a:prstGeom>
          <a:ln w="12700">
            <a:miter lim="400000"/>
          </a:ln>
          <a:effectLst>
            <a:outerShdw blurRad="901700" dist="101600" dir="240000" rotWithShape="0">
              <a:srgbClr val="FFFFFF"/>
            </a:outerShdw>
          </a:effectLst>
        </p:spPr>
      </p:pic>
      <p:pic>
        <p:nvPicPr>
          <p:cNvPr id="1654" name="hipanic.png" descr="hipanic.png"/>
          <p:cNvPicPr>
            <a:picLocks noChangeAspect="1"/>
          </p:cNvPicPr>
          <p:nvPr/>
        </p:nvPicPr>
        <p:blipFill>
          <a:blip r:embed="rId9"/>
          <a:stretch>
            <a:fillRect/>
          </a:stretch>
        </p:blipFill>
        <p:spPr>
          <a:xfrm>
            <a:off x="11709400" y="10398738"/>
            <a:ext cx="2794000" cy="3228363"/>
          </a:xfrm>
          <a:prstGeom prst="rect">
            <a:avLst/>
          </a:prstGeom>
          <a:ln w="12700">
            <a:miter lim="400000"/>
          </a:ln>
          <a:effectLst>
            <a:outerShdw blurRad="901700" dist="101600" dir="240000" rotWithShape="0">
              <a:srgbClr val="FFFFFF"/>
            </a:outerShdw>
          </a:effectLst>
        </p:spPr>
      </p:pic>
      <p:pic>
        <p:nvPicPr>
          <p:cNvPr id="1655" name="hawaii.png" descr="hawaii.png"/>
          <p:cNvPicPr>
            <a:picLocks noChangeAspect="1"/>
          </p:cNvPicPr>
          <p:nvPr/>
        </p:nvPicPr>
        <p:blipFill>
          <a:blip r:embed="rId10"/>
          <a:stretch>
            <a:fillRect/>
          </a:stretch>
        </p:blipFill>
        <p:spPr>
          <a:xfrm>
            <a:off x="21345377" y="3314700"/>
            <a:ext cx="2733823" cy="3187701"/>
          </a:xfrm>
          <a:prstGeom prst="rect">
            <a:avLst/>
          </a:prstGeom>
          <a:ln w="12700">
            <a:miter lim="400000"/>
          </a:ln>
          <a:effectLst>
            <a:outerShdw blurRad="901700" dist="101600" dir="240000" rotWithShape="0">
              <a:srgbClr val="FFFFFF"/>
            </a:outerShdw>
          </a:effectLst>
        </p:spPr>
      </p:pic>
      <p:pic>
        <p:nvPicPr>
          <p:cNvPr id="1656" name="indian.png" descr="indian.png"/>
          <p:cNvPicPr>
            <a:picLocks noChangeAspect="1"/>
          </p:cNvPicPr>
          <p:nvPr/>
        </p:nvPicPr>
        <p:blipFill>
          <a:blip r:embed="rId11"/>
          <a:stretch>
            <a:fillRect/>
          </a:stretch>
        </p:blipFill>
        <p:spPr>
          <a:xfrm>
            <a:off x="-38100" y="4495800"/>
            <a:ext cx="2964788" cy="3835400"/>
          </a:xfrm>
          <a:prstGeom prst="rect">
            <a:avLst/>
          </a:prstGeom>
          <a:ln w="12700">
            <a:miter lim="400000"/>
          </a:ln>
          <a:effectLst>
            <a:outerShdw blurRad="901700" dist="101600" dir="240000" rotWithShape="0">
              <a:srgbClr val="FFFFFF"/>
            </a:outerShdw>
          </a:effectLst>
        </p:spPr>
      </p:pic>
      <p:pic>
        <p:nvPicPr>
          <p:cNvPr id="1657" name="dark-lady.png" descr="dark-lady.png"/>
          <p:cNvPicPr>
            <a:picLocks noChangeAspect="1"/>
          </p:cNvPicPr>
          <p:nvPr/>
        </p:nvPicPr>
        <p:blipFill>
          <a:blip r:embed="rId12"/>
          <a:stretch>
            <a:fillRect/>
          </a:stretch>
        </p:blipFill>
        <p:spPr>
          <a:xfrm>
            <a:off x="3860800" y="9359900"/>
            <a:ext cx="2755900" cy="3486813"/>
          </a:xfrm>
          <a:prstGeom prst="rect">
            <a:avLst/>
          </a:prstGeom>
          <a:ln w="12700">
            <a:miter lim="400000"/>
          </a:ln>
          <a:effectLst>
            <a:outerShdw blurRad="901700" dist="101600" dir="240000" rotWithShape="0">
              <a:srgbClr val="FFFFFF"/>
            </a:outerShdw>
          </a:effectLst>
        </p:spPr>
      </p:pic>
      <p:pic>
        <p:nvPicPr>
          <p:cNvPr id="1658" name="blonde-lady.png" descr="blonde-lady.png"/>
          <p:cNvPicPr>
            <a:picLocks noChangeAspect="1"/>
          </p:cNvPicPr>
          <p:nvPr/>
        </p:nvPicPr>
        <p:blipFill>
          <a:blip r:embed="rId13"/>
          <a:stretch>
            <a:fillRect/>
          </a:stretch>
        </p:blipFill>
        <p:spPr>
          <a:xfrm>
            <a:off x="10947400" y="0"/>
            <a:ext cx="2260600" cy="2939794"/>
          </a:xfrm>
          <a:prstGeom prst="rect">
            <a:avLst/>
          </a:prstGeom>
          <a:ln w="12700">
            <a:miter lim="400000"/>
          </a:ln>
          <a:effectLst>
            <a:outerShdw blurRad="901700" dist="101600" dir="240000" rotWithShape="0">
              <a:srgbClr val="FFFFFF"/>
            </a:outerShdw>
          </a:effectLst>
        </p:spPr>
      </p:pic>
      <p:pic>
        <p:nvPicPr>
          <p:cNvPr id="1659" name="hipann.png" descr="hipann.png"/>
          <p:cNvPicPr>
            <a:picLocks noChangeAspect="1"/>
          </p:cNvPicPr>
          <p:nvPr/>
        </p:nvPicPr>
        <p:blipFill>
          <a:blip r:embed="rId14"/>
          <a:stretch>
            <a:fillRect/>
          </a:stretch>
        </p:blipFill>
        <p:spPr>
          <a:xfrm>
            <a:off x="4508500" y="1231900"/>
            <a:ext cx="2337837" cy="3352800"/>
          </a:xfrm>
          <a:prstGeom prst="rect">
            <a:avLst/>
          </a:prstGeom>
          <a:ln w="12700">
            <a:miter lim="400000"/>
          </a:ln>
          <a:effectLst>
            <a:outerShdw blurRad="901700" dist="101600" dir="240000" rotWithShape="0">
              <a:srgbClr val="FFFFFF"/>
            </a:outerShdw>
          </a:effec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3" name="200dpi-TEMPLATE-MASTER-FACES-2-small200.png" descr="200dpi-TEMPLATE-MASTER-FACES-2-small200.png"/>
          <p:cNvPicPr>
            <a:picLocks noChangeAspect="1"/>
          </p:cNvPicPr>
          <p:nvPr/>
        </p:nvPicPr>
        <p:blipFill>
          <a:blip r:embed="rId3"/>
          <a:stretch>
            <a:fillRect/>
          </a:stretch>
        </p:blipFill>
        <p:spPr>
          <a:xfrm>
            <a:off x="0" y="63500"/>
            <a:ext cx="25377422" cy="14274800"/>
          </a:xfrm>
          <a:prstGeom prst="rect">
            <a:avLst/>
          </a:prstGeom>
          <a:ln w="12700">
            <a:miter lim="400000"/>
          </a:ln>
        </p:spPr>
      </p:pic>
      <p:sp>
        <p:nvSpPr>
          <p:cNvPr id="1664" name="Rectangle"/>
          <p:cNvSpPr/>
          <p:nvPr/>
        </p:nvSpPr>
        <p:spPr>
          <a:xfrm>
            <a:off x="0" y="11061700"/>
            <a:ext cx="24384000" cy="2908300"/>
          </a:xfrm>
          <a:prstGeom prst="rect">
            <a:avLst/>
          </a:prstGeom>
          <a:gradFill>
            <a:gsLst>
              <a:gs pos="0">
                <a:srgbClr val="FFE34B"/>
              </a:gs>
              <a:gs pos="100000">
                <a:srgbClr val="D0C740"/>
              </a:gs>
            </a:gsLst>
            <a:lin ang="5400000"/>
          </a:gra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65" name="Biological fact:…"/>
          <p:cNvSpPr txBox="1"/>
          <p:nvPr/>
        </p:nvSpPr>
        <p:spPr>
          <a:xfrm>
            <a:off x="-190024" y="10968108"/>
            <a:ext cx="24726424" cy="2684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825500">
              <a:lnSpc>
                <a:spcPct val="90000"/>
              </a:lnSpc>
              <a:defRPr sz="9600" b="1">
                <a:latin typeface="Gill Sans"/>
                <a:ea typeface="Gill Sans"/>
                <a:cs typeface="Gill Sans"/>
                <a:sym typeface="Gill Sans"/>
              </a:defRPr>
            </a:pPr>
            <a:r>
              <a:rPr lang="en-US" dirty="0"/>
              <a:t>Fait </a:t>
            </a:r>
            <a:r>
              <a:rPr lang="en-US" dirty="0" err="1"/>
              <a:t>b</a:t>
            </a:r>
            <a:r>
              <a:rPr dirty="0" err="1"/>
              <a:t>iologi</a:t>
            </a:r>
            <a:r>
              <a:rPr lang="en-US" dirty="0" err="1"/>
              <a:t>que</a:t>
            </a:r>
            <a:r>
              <a:rPr dirty="0"/>
              <a:t>:</a:t>
            </a:r>
            <a:r>
              <a:rPr lang="en-US" dirty="0"/>
              <a:t> </a:t>
            </a:r>
            <a:endParaRPr lang="fr-FR" dirty="0"/>
          </a:p>
          <a:p>
            <a:pPr algn="ctr" defTabSz="825500">
              <a:lnSpc>
                <a:spcPct val="90000"/>
              </a:lnSpc>
              <a:defRPr sz="9600">
                <a:latin typeface="Gill Sans"/>
                <a:ea typeface="Gill Sans"/>
                <a:cs typeface="Gill Sans"/>
                <a:sym typeface="Gill Sans"/>
              </a:defRPr>
            </a:pPr>
            <a:r>
              <a:rPr lang="fr-FR" sz="8800" dirty="0"/>
              <a:t>TOUS les humains appartiennent à UNE seule «race». </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0"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01" name="Stephen Jay Gould, Ontogeny and Phylogeny (Cambridge, Massachusetts: Belknap-Harvard Press, 1977), pp. 127–128."/>
          <p:cNvSpPr txBox="1">
            <a:spLocks noGrp="1"/>
          </p:cNvSpPr>
          <p:nvPr>
            <p:ph type="body" idx="13"/>
          </p:nvPr>
        </p:nvSpPr>
        <p:spPr>
          <a:xfrm>
            <a:off x="2142083" y="10820400"/>
            <a:ext cx="20476617" cy="1701800"/>
          </a:xfrm>
          <a:prstGeom prst="rect">
            <a:avLst/>
          </a:prstGeom>
        </p:spPr>
        <p:txBody>
          <a:bodyPr anchor="b"/>
          <a:lstStyle/>
          <a:p>
            <a:pPr>
              <a:buClr>
                <a:srgbClr val="FFFFFF"/>
              </a:buClr>
            </a:pPr>
            <a:r>
              <a:rPr i="1" dirty="0">
                <a:solidFill>
                  <a:srgbClr val="FFFFFF"/>
                </a:solidFill>
                <a:uFill>
                  <a:solidFill>
                    <a:srgbClr val="FFFFFF"/>
                  </a:solidFill>
                </a:uFill>
              </a:rPr>
              <a:t>Stephen Jay Gould, </a:t>
            </a:r>
            <a:r>
              <a:rPr i="1" dirty="0">
                <a:solidFill>
                  <a:srgbClr val="FFFFFF"/>
                </a:solidFill>
                <a:uFill>
                  <a:solidFill>
                    <a:srgbClr val="FFFFFF"/>
                  </a:solidFill>
                </a:uFill>
                <a:ea typeface="DejaVu Sans Condensed Oblique"/>
                <a:cs typeface="DejaVu Sans Condensed Oblique"/>
                <a:sym typeface="DejaVu Sans Condensed Oblique"/>
              </a:rPr>
              <a:t>Ontogeny and Phylogeny</a:t>
            </a:r>
            <a:r>
              <a:rPr i="1" dirty="0">
                <a:solidFill>
                  <a:srgbClr val="FFFFFF"/>
                </a:solidFill>
                <a:uFill>
                  <a:solidFill>
                    <a:srgbClr val="FFFFFF"/>
                  </a:solidFill>
                </a:uFill>
              </a:rPr>
              <a:t> </a:t>
            </a:r>
            <a:r>
              <a:rPr dirty="0">
                <a:solidFill>
                  <a:srgbClr val="FFFFFF"/>
                </a:solidFill>
                <a:uFill>
                  <a:solidFill>
                    <a:srgbClr val="FFFFFF"/>
                  </a:solidFill>
                </a:uFill>
              </a:rPr>
              <a:t>(Cambridge, Massachusetts: Belknap-Harvard Press, 1977), pp. 127–128.</a:t>
            </a:r>
          </a:p>
        </p:txBody>
      </p:sp>
      <p:sp>
        <p:nvSpPr>
          <p:cNvPr id="1702" name="“Biological arguments for racism may…"/>
          <p:cNvSpPr txBox="1">
            <a:spLocks noGrp="1"/>
          </p:cNvSpPr>
          <p:nvPr>
            <p:ph type="body" idx="1"/>
          </p:nvPr>
        </p:nvSpPr>
        <p:spPr>
          <a:xfrm>
            <a:off x="2142083" y="1498600"/>
            <a:ext cx="15981464" cy="9245600"/>
          </a:xfrm>
          <a:prstGeom prst="rect">
            <a:avLst/>
          </a:prstGeom>
        </p:spPr>
        <p:txBody>
          <a:bodyPr/>
          <a:lstStyle/>
          <a:p>
            <a:pPr>
              <a:buClr>
                <a:srgbClr val="FFFFFF"/>
              </a:buClr>
              <a:defRPr>
                <a:solidFill>
                  <a:srgbClr val="F5F5F5"/>
                </a:solidFill>
                <a:uFill>
                  <a:solidFill>
                    <a:srgbClr val="F5F5F5"/>
                  </a:solidFill>
                </a:uFill>
              </a:defRPr>
            </a:pPr>
            <a:r>
              <a:rPr lang="fr-FR" dirty="0">
                <a:solidFill>
                  <a:srgbClr val="FFFFFF"/>
                </a:solidFill>
                <a:uFill>
                  <a:solidFill>
                    <a:srgbClr val="FFFFFF"/>
                  </a:solidFill>
                </a:uFill>
              </a:rPr>
              <a:t>«Des arguments biologiques </a:t>
            </a:r>
            <a:r>
              <a:rPr lang="fr-FR" dirty="0" err="1">
                <a:solidFill>
                  <a:srgbClr val="FFFFFF"/>
                </a:solidFill>
                <a:uFill>
                  <a:solidFill>
                    <a:srgbClr val="FFFFFF"/>
                  </a:solidFill>
                </a:uFill>
              </a:rPr>
              <a:t>racistses</a:t>
            </a:r>
            <a:r>
              <a:rPr lang="fr-FR" dirty="0">
                <a:solidFill>
                  <a:srgbClr val="FFFFFF"/>
                </a:solidFill>
                <a:uFill>
                  <a:solidFill>
                    <a:srgbClr val="FFFFFF"/>
                  </a:solidFill>
                </a:uFill>
              </a:rPr>
              <a:t> étaient probablement communs avant 1850, mais</a:t>
            </a:r>
          </a:p>
          <a:p>
            <a:pPr>
              <a:buClr>
                <a:srgbClr val="FFFFFF"/>
              </a:buClr>
              <a:defRPr>
                <a:solidFill>
                  <a:srgbClr val="F5F5F5"/>
                </a:solidFill>
                <a:uFill>
                  <a:solidFill>
                    <a:srgbClr val="F5F5F5"/>
                  </a:solidFill>
                </a:uFill>
              </a:defRPr>
            </a:pPr>
            <a:r>
              <a:rPr lang="fr-FR" dirty="0">
                <a:solidFill>
                  <a:srgbClr val="FFFFFF"/>
                </a:solidFill>
                <a:uFill>
                  <a:solidFill>
                    <a:srgbClr val="FFFFFF"/>
                  </a:solidFill>
                </a:uFill>
              </a:rPr>
              <a:t>ils ont augmenté par ordres de grande magnitude suite à l'acceptation de la théorie de l'évolution. »</a:t>
            </a:r>
            <a:endParaRPr dirty="0">
              <a:solidFill>
                <a:srgbClr val="FFFFFF"/>
              </a:solidFill>
              <a:uFill>
                <a:solidFill>
                  <a:srgbClr val="FFFFFF"/>
                </a:solidFill>
              </a:uFill>
            </a:endParaRPr>
          </a:p>
        </p:txBody>
      </p:sp>
      <p:pic>
        <p:nvPicPr>
          <p:cNvPr id="1703" name="image60.jpg" descr="image60.jpg"/>
          <p:cNvPicPr>
            <a:picLocks noChangeAspect="1"/>
          </p:cNvPicPr>
          <p:nvPr/>
        </p:nvPicPr>
        <p:blipFill>
          <a:blip r:embed="rId3"/>
          <a:srcRect l="4191" t="4014" r="4191" b="2331"/>
          <a:stretch>
            <a:fillRect/>
          </a:stretch>
        </p:blipFill>
        <p:spPr>
          <a:xfrm>
            <a:off x="18389295" y="1511300"/>
            <a:ext cx="3983647" cy="5858054"/>
          </a:xfrm>
          <a:prstGeom prst="rect">
            <a:avLst/>
          </a:prstGeom>
          <a:ln w="25400">
            <a:solidFill>
              <a:srgbClr val="FFFFFF"/>
            </a:solidFill>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5"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706" name="image62.jpg" descr="image62.jpg"/>
          <p:cNvPicPr>
            <a:picLocks noChangeAspect="1"/>
          </p:cNvPicPr>
          <p:nvPr/>
        </p:nvPicPr>
        <p:blipFill>
          <a:blip r:embed="rId4"/>
          <a:srcRect l="200" b="10776"/>
          <a:stretch>
            <a:fillRect/>
          </a:stretch>
        </p:blipFill>
        <p:spPr>
          <a:xfrm>
            <a:off x="2705100" y="7734300"/>
            <a:ext cx="19011900" cy="5016500"/>
          </a:xfrm>
          <a:prstGeom prst="rect">
            <a:avLst/>
          </a:prstGeom>
          <a:ln w="25400">
            <a:solidFill>
              <a:srgbClr val="FFFFFF"/>
            </a:solidFill>
            <a:miter lim="400000"/>
          </a:ln>
        </p:spPr>
      </p:pic>
      <p:sp>
        <p:nvSpPr>
          <p:cNvPr id="1707" name="Time-Life Books, 1971"/>
          <p:cNvSpPr txBox="1"/>
          <p:nvPr/>
        </p:nvSpPr>
        <p:spPr>
          <a:xfrm>
            <a:off x="2667000" y="8729442"/>
            <a:ext cx="10238509" cy="938719"/>
          </a:xfrm>
          <a:prstGeom prst="rect">
            <a:avLst/>
          </a:prstGeom>
          <a:solidFill>
            <a:srgbClr val="EC9E42"/>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algn="ctr" defTabSz="914400">
              <a:spcBef>
                <a:spcPts val="3300"/>
              </a:spcBef>
              <a:buClr>
                <a:srgbClr val="FFFFFF"/>
              </a:buClr>
              <a:defRPr sz="5600">
                <a:solidFill>
                  <a:srgbClr val="FFFFFF"/>
                </a:solidFill>
                <a:effectLst>
                  <a:outerShdw blurRad="38100" dist="38100" dir="2700000" rotWithShape="0">
                    <a:srgbClr val="000000">
                      <a:alpha val="43137"/>
                    </a:srgbClr>
                  </a:outerShdw>
                </a:effectLst>
                <a:uFill>
                  <a:solidFill>
                    <a:srgbClr val="FFFFFF"/>
                  </a:solidFill>
                </a:uFill>
                <a:latin typeface="Gill Sans"/>
                <a:ea typeface="Gill Sans"/>
                <a:cs typeface="Gill Sans"/>
                <a:sym typeface="Gill Sans"/>
              </a:defRPr>
            </a:lvl1pPr>
          </a:lstStyle>
          <a:p>
            <a:pPr>
              <a:defRPr>
                <a:solidFill>
                  <a:srgbClr val="000000"/>
                </a:solidFill>
                <a:uFill>
                  <a:solidFill>
                    <a:srgbClr val="000000"/>
                  </a:solidFill>
                </a:uFill>
              </a:defRPr>
            </a:pPr>
            <a:r>
              <a:rPr lang="en-US" dirty="0">
                <a:solidFill>
                  <a:srgbClr val="FFFFFF"/>
                </a:solidFill>
                <a:uFill>
                  <a:solidFill>
                    <a:srgbClr val="FFFFFF"/>
                  </a:solidFill>
                </a:uFill>
              </a:rPr>
              <a:t>Livres de </a:t>
            </a:r>
            <a:r>
              <a:rPr lang="en-US" dirty="0" err="1">
                <a:solidFill>
                  <a:srgbClr val="FFFFFF"/>
                </a:solidFill>
                <a:uFill>
                  <a:solidFill>
                    <a:srgbClr val="FFFFFF"/>
                  </a:solidFill>
                </a:uFill>
              </a:rPr>
              <a:t>l’histoire</a:t>
            </a:r>
            <a:r>
              <a:rPr lang="en-US" dirty="0">
                <a:solidFill>
                  <a:srgbClr val="FFFFFF"/>
                </a:solidFill>
                <a:uFill>
                  <a:solidFill>
                    <a:srgbClr val="FFFFFF"/>
                  </a:solidFill>
                </a:uFill>
              </a:rPr>
              <a:t> du vivant</a:t>
            </a:r>
            <a:r>
              <a:rPr dirty="0">
                <a:solidFill>
                  <a:srgbClr val="FFFFFF"/>
                </a:solidFill>
                <a:uFill>
                  <a:solidFill>
                    <a:srgbClr val="FFFFFF"/>
                  </a:solidFill>
                </a:uFill>
              </a:rPr>
              <a:t>, 1971</a:t>
            </a:r>
          </a:p>
        </p:txBody>
      </p:sp>
      <p:grpSp>
        <p:nvGrpSpPr>
          <p:cNvPr id="1710" name="Group"/>
          <p:cNvGrpSpPr/>
          <p:nvPr/>
        </p:nvGrpSpPr>
        <p:grpSpPr>
          <a:xfrm>
            <a:off x="2705100" y="1054100"/>
            <a:ext cx="19011900" cy="6515100"/>
            <a:chOff x="0" y="0"/>
            <a:chExt cx="19011900" cy="6515100"/>
          </a:xfrm>
        </p:grpSpPr>
        <p:pic>
          <p:nvPicPr>
            <p:cNvPr id="1708" name="image61.jpg" descr="image61.jpg"/>
            <p:cNvPicPr>
              <a:picLocks noChangeAspect="1"/>
            </p:cNvPicPr>
            <p:nvPr/>
          </p:nvPicPr>
          <p:blipFill>
            <a:blip r:embed="rId5"/>
            <a:srcRect l="200" t="69" b="10307"/>
            <a:stretch>
              <a:fillRect/>
            </a:stretch>
          </p:blipFill>
          <p:spPr>
            <a:xfrm>
              <a:off x="0" y="0"/>
              <a:ext cx="19011900" cy="6515100"/>
            </a:xfrm>
            <a:prstGeom prst="rect">
              <a:avLst/>
            </a:prstGeom>
            <a:ln w="25400" cap="flat">
              <a:solidFill>
                <a:srgbClr val="FFFFFF"/>
              </a:solidFill>
              <a:prstDash val="solid"/>
              <a:miter lim="400000"/>
            </a:ln>
            <a:effectLst/>
          </p:spPr>
        </p:pic>
        <p:sp>
          <p:nvSpPr>
            <p:cNvPr id="1709" name="National Geographic, 1985"/>
            <p:cNvSpPr txBox="1"/>
            <p:nvPr/>
          </p:nvSpPr>
          <p:spPr>
            <a:xfrm>
              <a:off x="10642600" y="2803428"/>
              <a:ext cx="8153400" cy="889348"/>
            </a:xfrm>
            <a:prstGeom prst="rect">
              <a:avLst/>
            </a:prstGeom>
            <a:solidFill>
              <a:srgbClr val="EC9E42"/>
            </a:solid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algn="ctr" defTabSz="914400">
                <a:spcBef>
                  <a:spcPts val="3300"/>
                </a:spcBef>
                <a:buClr>
                  <a:srgbClr val="FFFFFF"/>
                </a:buClr>
                <a:defRPr sz="5600">
                  <a:effectLst>
                    <a:outerShdw blurRad="38100" dist="38100" dir="2700000" rotWithShape="0">
                      <a:srgbClr val="000000">
                        <a:alpha val="43137"/>
                      </a:srgbClr>
                    </a:outerShdw>
                  </a:effectLst>
                  <a:uFill>
                    <a:solidFill>
                      <a:srgbClr val="000000"/>
                    </a:solidFill>
                  </a:uFill>
                  <a:latin typeface="Gill Sans"/>
                  <a:ea typeface="Gill Sans"/>
                  <a:cs typeface="Gill Sans"/>
                  <a:sym typeface="Gill Sans"/>
                </a:defRPr>
              </a:pPr>
              <a:r>
                <a:rPr i="1">
                  <a:solidFill>
                    <a:srgbClr val="FFFFFF"/>
                  </a:solidFill>
                  <a:uFill>
                    <a:solidFill>
                      <a:srgbClr val="FFFFFF"/>
                    </a:solidFill>
                  </a:uFill>
                </a:rPr>
                <a:t>National Geographic</a:t>
              </a:r>
              <a:r>
                <a:rPr>
                  <a:solidFill>
                    <a:srgbClr val="FFFFFF"/>
                  </a:solidFill>
                  <a:uFill>
                    <a:solidFill>
                      <a:srgbClr val="FFFFFF"/>
                    </a:solidFill>
                  </a:uFill>
                </a:rPr>
                <a:t>, 1985</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10"/>
                                        </p:tgtEl>
                                        <p:attrNameLst>
                                          <p:attrName>style.visibility</p:attrName>
                                        </p:attrNameLst>
                                      </p:cBhvr>
                                      <p:to>
                                        <p:strVal val="visible"/>
                                      </p:to>
                                    </p:set>
                                    <p:animEffect transition="in" filter="wipe(left)">
                                      <p:cBhvr>
                                        <p:cTn id="7" dur="499"/>
                                        <p:tgtEl>
                                          <p:spTgt spid="1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715" name="Discovery Channel web site, 11 Dec. 2007"/>
          <p:cNvSpPr txBox="1">
            <a:spLocks noGrp="1"/>
          </p:cNvSpPr>
          <p:nvPr>
            <p:ph type="body" sz="quarter" idx="1"/>
          </p:nvPr>
        </p:nvSpPr>
        <p:spPr>
          <a:xfrm>
            <a:off x="1758950" y="10981221"/>
            <a:ext cx="20866100" cy="1320801"/>
          </a:xfrm>
          <a:prstGeom prst="rect">
            <a:avLst/>
          </a:prstGeom>
        </p:spPr>
        <p:txBody>
          <a:bodyPr anchor="b"/>
          <a:lstStyle>
            <a:lvl1pPr algn="ctr">
              <a:buClr>
                <a:srgbClr val="F5F5F5"/>
              </a:buClr>
              <a:defRPr sz="5600">
                <a:solidFill>
                  <a:srgbClr val="F5F5F5"/>
                </a:solidFill>
                <a:uFill>
                  <a:solidFill>
                    <a:srgbClr val="F5F5F5"/>
                  </a:solidFill>
                </a:uFill>
              </a:defRPr>
            </a:lvl1pPr>
          </a:lstStyle>
          <a:p>
            <a:r>
              <a:rPr lang="fr-FR" dirty="0"/>
              <a:t>site internet </a:t>
            </a:r>
            <a:r>
              <a:rPr i="1" dirty="0"/>
              <a:t>Discovery Channel</a:t>
            </a:r>
            <a:r>
              <a:rPr dirty="0"/>
              <a:t>, 11 </a:t>
            </a:r>
            <a:r>
              <a:rPr dirty="0" err="1"/>
              <a:t>D</a:t>
            </a:r>
            <a:r>
              <a:rPr lang="en-US" dirty="0" err="1"/>
              <a:t>é</a:t>
            </a:r>
            <a:r>
              <a:rPr dirty="0" err="1"/>
              <a:t>c</a:t>
            </a:r>
            <a:r>
              <a:rPr dirty="0"/>
              <a:t>. 2007</a:t>
            </a:r>
          </a:p>
        </p:txBody>
      </p:sp>
      <p:pic>
        <p:nvPicPr>
          <p:cNvPr id="1716" name="image63.jpg" descr="image63.jpg"/>
          <p:cNvPicPr>
            <a:picLocks noChangeAspect="1"/>
          </p:cNvPicPr>
          <p:nvPr/>
        </p:nvPicPr>
        <p:blipFill>
          <a:blip r:embed="rId4"/>
          <a:stretch>
            <a:fillRect/>
          </a:stretch>
        </p:blipFill>
        <p:spPr>
          <a:xfrm>
            <a:off x="4419600" y="1498600"/>
            <a:ext cx="15468600" cy="9788723"/>
          </a:xfrm>
          <a:prstGeom prst="rect">
            <a:avLst/>
          </a:prstGeom>
          <a:ln w="25400">
            <a:solidFill>
              <a:srgbClr val="FFFFFF"/>
            </a:solidFill>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2" name="Group"/>
          <p:cNvGrpSpPr/>
          <p:nvPr/>
        </p:nvGrpSpPr>
        <p:grpSpPr>
          <a:xfrm>
            <a:off x="10638046" y="2518409"/>
            <a:ext cx="11485355" cy="1656082"/>
            <a:chOff x="-292100" y="3809"/>
            <a:chExt cx="11485354" cy="1656081"/>
          </a:xfrm>
        </p:grpSpPr>
        <p:sp>
          <p:nvSpPr>
            <p:cNvPr id="1720" name="Adam &amp; Eve"/>
            <p:cNvSpPr txBox="1"/>
            <p:nvPr/>
          </p:nvSpPr>
          <p:spPr>
            <a:xfrm>
              <a:off x="-292100" y="361494"/>
              <a:ext cx="6139447" cy="9280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lnSpc>
                  <a:spcPct val="70000"/>
                </a:lnSpc>
                <a:defRPr sz="7200">
                  <a:solidFill>
                    <a:srgbClr val="FFFFFF"/>
                  </a:solidFill>
                  <a:latin typeface="DejaVu Sans Condensed"/>
                  <a:ea typeface="DejaVu Sans Condensed"/>
                  <a:cs typeface="DejaVu Sans Condensed"/>
                  <a:sym typeface="DejaVu Sans Condensed"/>
                </a:defRPr>
              </a:lvl1pPr>
            </a:lstStyle>
            <a:p>
              <a:r>
                <a:rPr dirty="0"/>
                <a:t>Adam &amp; </a:t>
              </a:r>
              <a:r>
                <a:rPr lang="fr-FR" dirty="0" err="1"/>
                <a:t>Èv</a:t>
              </a:r>
              <a:r>
                <a:rPr dirty="0"/>
                <a:t>e</a:t>
              </a:r>
            </a:p>
          </p:txBody>
        </p:sp>
        <p:sp>
          <p:nvSpPr>
            <p:cNvPr id="1721" name="1 Cor. 15:45…"/>
            <p:cNvSpPr txBox="1"/>
            <p:nvPr/>
          </p:nvSpPr>
          <p:spPr>
            <a:xfrm>
              <a:off x="4614653" y="3809"/>
              <a:ext cx="6578601" cy="1656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1 Cor. 15:45</a:t>
              </a:r>
            </a:p>
            <a:p>
              <a:pPr algn="r" defTabSz="825500">
                <a:lnSpc>
                  <a:spcPct val="80000"/>
                </a:lnSpc>
                <a:defRPr sz="5600">
                  <a:solidFill>
                    <a:srgbClr val="FFFFFF"/>
                  </a:solidFill>
                  <a:latin typeface="+mj-lt"/>
                  <a:ea typeface="+mj-ea"/>
                  <a:cs typeface="+mj-cs"/>
                  <a:sym typeface="Calibri"/>
                </a:defRPr>
              </a:pPr>
              <a:r>
                <a:t>Gen. 3:20</a:t>
              </a:r>
            </a:p>
          </p:txBody>
        </p:sp>
      </p:grpSp>
      <p:grpSp>
        <p:nvGrpSpPr>
          <p:cNvPr id="1725" name="Group"/>
          <p:cNvGrpSpPr/>
          <p:nvPr/>
        </p:nvGrpSpPr>
        <p:grpSpPr>
          <a:xfrm>
            <a:off x="10629900" y="4333255"/>
            <a:ext cx="11493500" cy="1099788"/>
            <a:chOff x="-254000" y="-22844"/>
            <a:chExt cx="11493500" cy="1099787"/>
          </a:xfrm>
        </p:grpSpPr>
        <p:sp>
          <p:nvSpPr>
            <p:cNvPr id="1723" name="Sons &amp; Daughters"/>
            <p:cNvSpPr txBox="1"/>
            <p:nvPr/>
          </p:nvSpPr>
          <p:spPr>
            <a:xfrm>
              <a:off x="-254000" y="-22844"/>
              <a:ext cx="5264262" cy="1099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lnSpc>
                  <a:spcPct val="90000"/>
                </a:lnSpc>
                <a:defRPr sz="7200">
                  <a:solidFill>
                    <a:srgbClr val="FFFFFF"/>
                  </a:solidFill>
                  <a:latin typeface="DejaVu Sans Condensed"/>
                  <a:ea typeface="DejaVu Sans Condensed"/>
                  <a:cs typeface="DejaVu Sans Condensed"/>
                  <a:sym typeface="DejaVu Sans Condensed"/>
                </a:defRPr>
              </a:lvl1pPr>
            </a:lstStyle>
            <a:p>
              <a:r>
                <a:rPr lang="en-US" dirty="0" err="1"/>
                <a:t>Fils</a:t>
              </a:r>
              <a:r>
                <a:rPr dirty="0"/>
                <a:t> &amp; </a:t>
              </a:r>
              <a:r>
                <a:rPr lang="en-US" dirty="0" err="1"/>
                <a:t>Filles</a:t>
              </a:r>
              <a:endParaRPr dirty="0"/>
            </a:p>
          </p:txBody>
        </p:sp>
        <p:sp>
          <p:nvSpPr>
            <p:cNvPr id="1724" name="Gen. 5:4"/>
            <p:cNvSpPr txBox="1"/>
            <p:nvPr/>
          </p:nvSpPr>
          <p:spPr>
            <a:xfrm>
              <a:off x="4660900" y="19050"/>
              <a:ext cx="6578600"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 5:4</a:t>
              </a:r>
            </a:p>
          </p:txBody>
        </p:sp>
      </p:grpSp>
      <p:sp>
        <p:nvSpPr>
          <p:cNvPr id="1726" name="Biblical View"/>
          <p:cNvSpPr txBox="1"/>
          <p:nvPr/>
        </p:nvSpPr>
        <p:spPr>
          <a:xfrm>
            <a:off x="10642600" y="1090820"/>
            <a:ext cx="9664700" cy="1158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lnSpc>
                <a:spcPct val="70000"/>
              </a:lnSpc>
              <a:defRPr sz="9600" b="1">
                <a:solidFill>
                  <a:srgbClr val="79E0F6"/>
                </a:solidFill>
                <a:latin typeface="Arial"/>
                <a:ea typeface="Arial"/>
                <a:cs typeface="Arial"/>
                <a:sym typeface="Arial"/>
              </a:defRPr>
            </a:pPr>
            <a:r>
              <a:rPr lang="en-US" dirty="0" err="1"/>
              <a:t>Modèle</a:t>
            </a:r>
            <a:r>
              <a:rPr lang="en-US" dirty="0"/>
              <a:t> </a:t>
            </a:r>
            <a:r>
              <a:rPr dirty="0" err="1"/>
              <a:t>Bibli</a:t>
            </a:r>
            <a:r>
              <a:rPr lang="en-US" dirty="0" err="1"/>
              <a:t>que</a:t>
            </a:r>
            <a:endParaRPr dirty="0"/>
          </a:p>
        </p:txBody>
      </p:sp>
      <p:sp>
        <p:nvSpPr>
          <p:cNvPr id="1727" name="Different People Groups/Cultures"/>
          <p:cNvSpPr txBox="1"/>
          <p:nvPr/>
        </p:nvSpPr>
        <p:spPr>
          <a:xfrm>
            <a:off x="10629900" y="9922109"/>
            <a:ext cx="12827000" cy="2761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lnSpc>
                <a:spcPct val="90000"/>
              </a:lnSpc>
              <a:defRPr sz="9600" b="1">
                <a:solidFill>
                  <a:srgbClr val="79E0F6"/>
                </a:solidFill>
                <a:latin typeface="Arial"/>
                <a:ea typeface="Arial"/>
                <a:cs typeface="Arial"/>
                <a:sym typeface="Arial"/>
              </a:defRPr>
            </a:lvl1pPr>
          </a:lstStyle>
          <a:p>
            <a:r>
              <a:rPr dirty="0" err="1"/>
              <a:t>Diff</a:t>
            </a:r>
            <a:r>
              <a:rPr lang="en-US" dirty="0" err="1"/>
              <a:t>é</a:t>
            </a:r>
            <a:r>
              <a:rPr dirty="0" err="1"/>
              <a:t>rent</a:t>
            </a:r>
            <a:r>
              <a:rPr lang="en-US" dirty="0" err="1"/>
              <a:t>s</a:t>
            </a:r>
            <a:r>
              <a:rPr dirty="0"/>
              <a:t> </a:t>
            </a:r>
            <a:r>
              <a:rPr lang="en-US" dirty="0" err="1"/>
              <a:t>p</a:t>
            </a:r>
            <a:r>
              <a:rPr dirty="0" err="1"/>
              <a:t>e</a:t>
            </a:r>
            <a:r>
              <a:rPr lang="en-US" dirty="0" err="1"/>
              <a:t>u</a:t>
            </a:r>
            <a:r>
              <a:rPr dirty="0" err="1"/>
              <a:t>ple</a:t>
            </a:r>
            <a:r>
              <a:rPr lang="en-US" dirty="0" err="1"/>
              <a:t>s</a:t>
            </a:r>
            <a:r>
              <a:rPr dirty="0"/>
              <a:t> </a:t>
            </a:r>
            <a:r>
              <a:rPr dirty="0" err="1"/>
              <a:t>Group</a:t>
            </a:r>
            <a:r>
              <a:rPr lang="en-US" dirty="0" err="1"/>
              <a:t>e</a:t>
            </a:r>
            <a:r>
              <a:rPr dirty="0" err="1"/>
              <a:t>s</a:t>
            </a:r>
            <a:r>
              <a:rPr dirty="0"/>
              <a:t>/Cultures</a:t>
            </a:r>
          </a:p>
        </p:txBody>
      </p:sp>
      <p:sp>
        <p:nvSpPr>
          <p:cNvPr id="1728" name="Rectangle"/>
          <p:cNvSpPr/>
          <p:nvPr/>
        </p:nvSpPr>
        <p:spPr>
          <a:xfrm>
            <a:off x="4651629" y="2425700"/>
            <a:ext cx="17411701" cy="1778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731" name="Group"/>
          <p:cNvGrpSpPr/>
          <p:nvPr/>
        </p:nvGrpSpPr>
        <p:grpSpPr>
          <a:xfrm>
            <a:off x="10655300" y="7619257"/>
            <a:ext cx="11468100" cy="2096984"/>
            <a:chOff x="-228600" y="-216642"/>
            <a:chExt cx="11468100" cy="2096983"/>
          </a:xfrm>
        </p:grpSpPr>
        <p:sp>
          <p:nvSpPr>
            <p:cNvPr id="1729" name="Gen. 11:8–9…"/>
            <p:cNvSpPr txBox="1"/>
            <p:nvPr/>
          </p:nvSpPr>
          <p:spPr>
            <a:xfrm>
              <a:off x="4660900" y="107910"/>
              <a:ext cx="6578600" cy="1498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rPr dirty="0"/>
                <a:t>Gen. 11:8–9 </a:t>
              </a:r>
            </a:p>
            <a:p>
              <a:pPr algn="r" defTabSz="825500">
                <a:lnSpc>
                  <a:spcPct val="80000"/>
                </a:lnSpc>
                <a:defRPr sz="5600">
                  <a:solidFill>
                    <a:srgbClr val="FFFFFF"/>
                  </a:solidFill>
                  <a:latin typeface="+mj-lt"/>
                  <a:ea typeface="+mj-ea"/>
                  <a:cs typeface="+mj-cs"/>
                  <a:sym typeface="Calibri"/>
                </a:defRPr>
              </a:pPr>
              <a:r>
                <a:rPr dirty="0" err="1"/>
                <a:t>Act</a:t>
              </a:r>
              <a:r>
                <a:rPr lang="en-US" dirty="0" err="1"/>
                <a:t>e</a:t>
              </a:r>
              <a:r>
                <a:rPr dirty="0" err="1"/>
                <a:t>s</a:t>
              </a:r>
              <a:r>
                <a:rPr dirty="0"/>
                <a:t> 17:26</a:t>
              </a:r>
            </a:p>
          </p:txBody>
        </p:sp>
        <p:sp>
          <p:nvSpPr>
            <p:cNvPr id="1730" name="People at the…"/>
            <p:cNvSpPr txBox="1"/>
            <p:nvPr/>
          </p:nvSpPr>
          <p:spPr>
            <a:xfrm>
              <a:off x="-228600" y="-216642"/>
              <a:ext cx="6554679" cy="20969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825500">
                <a:lnSpc>
                  <a:spcPct val="90000"/>
                </a:lnSpc>
                <a:defRPr sz="7200">
                  <a:solidFill>
                    <a:srgbClr val="FFFFFF"/>
                  </a:solidFill>
                  <a:latin typeface="DejaVu Sans Condensed"/>
                  <a:ea typeface="DejaVu Sans Condensed"/>
                  <a:cs typeface="DejaVu Sans Condensed"/>
                  <a:sym typeface="DejaVu Sans Condensed"/>
                </a:defRPr>
              </a:pPr>
              <a:r>
                <a:rPr dirty="0" err="1"/>
                <a:t>Pe</a:t>
              </a:r>
              <a:r>
                <a:rPr lang="en-US" dirty="0" err="1"/>
                <a:t>u</a:t>
              </a:r>
              <a:r>
                <a:rPr dirty="0" err="1"/>
                <a:t>ple</a:t>
              </a:r>
              <a:r>
                <a:rPr dirty="0"/>
                <a:t> </a:t>
              </a:r>
              <a:r>
                <a:rPr lang="en-US" dirty="0"/>
                <a:t>à la</a:t>
              </a:r>
              <a:endParaRPr dirty="0"/>
            </a:p>
            <a:p>
              <a:pPr defTabSz="825500">
                <a:lnSpc>
                  <a:spcPct val="90000"/>
                </a:lnSpc>
                <a:defRPr sz="7200">
                  <a:solidFill>
                    <a:srgbClr val="FFFFFF"/>
                  </a:solidFill>
                  <a:latin typeface="DejaVu Sans Condensed"/>
                  <a:ea typeface="DejaVu Sans Condensed"/>
                  <a:cs typeface="DejaVu Sans Condensed"/>
                  <a:sym typeface="DejaVu Sans Condensed"/>
                </a:defRPr>
              </a:pPr>
              <a:r>
                <a:rPr dirty="0"/>
                <a:t>To</a:t>
              </a:r>
              <a:r>
                <a:rPr lang="en-US" dirty="0"/>
                <a:t>u</a:t>
              </a:r>
              <a:r>
                <a:rPr dirty="0"/>
                <a:t>r </a:t>
              </a:r>
              <a:r>
                <a:rPr lang="en-US" dirty="0"/>
                <a:t>de</a:t>
              </a:r>
              <a:r>
                <a:rPr dirty="0"/>
                <a:t> Babel</a:t>
              </a:r>
            </a:p>
          </p:txBody>
        </p:sp>
      </p:grpSp>
      <p:grpSp>
        <p:nvGrpSpPr>
          <p:cNvPr id="1734" name="Group"/>
          <p:cNvGrpSpPr/>
          <p:nvPr/>
        </p:nvGrpSpPr>
        <p:grpSpPr>
          <a:xfrm>
            <a:off x="10655300" y="6082844"/>
            <a:ext cx="11468100" cy="978357"/>
            <a:chOff x="-228600" y="151944"/>
            <a:chExt cx="11468100" cy="978356"/>
          </a:xfrm>
        </p:grpSpPr>
        <p:sp>
          <p:nvSpPr>
            <p:cNvPr id="1732" name="Noah &amp; Sons"/>
            <p:cNvSpPr txBox="1"/>
            <p:nvPr/>
          </p:nvSpPr>
          <p:spPr>
            <a:xfrm>
              <a:off x="-228600" y="151944"/>
              <a:ext cx="4744889" cy="9280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lnSpc>
                  <a:spcPct val="70000"/>
                </a:lnSpc>
                <a:defRPr sz="7200">
                  <a:solidFill>
                    <a:srgbClr val="FFFFFF"/>
                  </a:solidFill>
                  <a:latin typeface="DejaVu Sans Condensed"/>
                  <a:ea typeface="DejaVu Sans Condensed"/>
                  <a:cs typeface="DejaVu Sans Condensed"/>
                  <a:sym typeface="DejaVu Sans Condensed"/>
                </a:defRPr>
              </a:lvl1pPr>
            </a:lstStyle>
            <a:p>
              <a:r>
                <a:rPr dirty="0" err="1"/>
                <a:t>No</a:t>
              </a:r>
              <a:r>
                <a:rPr lang="en-US" dirty="0" err="1"/>
                <a:t>é</a:t>
              </a:r>
              <a:r>
                <a:rPr dirty="0"/>
                <a:t> &amp; </a:t>
              </a:r>
              <a:r>
                <a:rPr lang="en-US" dirty="0" err="1"/>
                <a:t>Fils</a:t>
              </a:r>
              <a:endParaRPr dirty="0"/>
            </a:p>
          </p:txBody>
        </p:sp>
        <p:sp>
          <p:nvSpPr>
            <p:cNvPr id="1733" name="Gen. 9:17–19"/>
            <p:cNvSpPr txBox="1"/>
            <p:nvPr/>
          </p:nvSpPr>
          <p:spPr>
            <a:xfrm>
              <a:off x="4660900" y="165100"/>
              <a:ext cx="6578600"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 9:17–19</a:t>
              </a:r>
            </a:p>
          </p:txBody>
        </p:sp>
      </p:grpSp>
      <p:pic>
        <p:nvPicPr>
          <p:cNvPr id="1735" name="AdamEve.png" descr="AdamEve.png"/>
          <p:cNvPicPr>
            <a:picLocks noChangeAspect="1"/>
          </p:cNvPicPr>
          <p:nvPr/>
        </p:nvPicPr>
        <p:blipFill>
          <a:blip r:embed="rId2"/>
          <a:stretch>
            <a:fillRect/>
          </a:stretch>
        </p:blipFill>
        <p:spPr>
          <a:xfrm>
            <a:off x="4076700" y="1623218"/>
            <a:ext cx="5651500" cy="3178970"/>
          </a:xfrm>
          <a:prstGeom prst="rect">
            <a:avLst/>
          </a:prstGeom>
          <a:ln w="12700">
            <a:miter lim="400000"/>
          </a:ln>
        </p:spPr>
      </p:pic>
      <p:sp>
        <p:nvSpPr>
          <p:cNvPr id="1736" name="Rectangle"/>
          <p:cNvSpPr/>
          <p:nvPr/>
        </p:nvSpPr>
        <p:spPr>
          <a:xfrm>
            <a:off x="4686300" y="4064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37" name="AdamEveSonsDaughters.png" descr="AdamEveSonsDaughters.png"/>
          <p:cNvPicPr>
            <a:picLocks noChangeAspect="1"/>
          </p:cNvPicPr>
          <p:nvPr/>
        </p:nvPicPr>
        <p:blipFill>
          <a:blip r:embed="rId3"/>
          <a:stretch>
            <a:fillRect/>
          </a:stretch>
        </p:blipFill>
        <p:spPr>
          <a:xfrm>
            <a:off x="4648200" y="3289300"/>
            <a:ext cx="5870223" cy="3302000"/>
          </a:xfrm>
          <a:prstGeom prst="rect">
            <a:avLst/>
          </a:prstGeom>
          <a:ln w="12700">
            <a:miter lim="400000"/>
          </a:ln>
        </p:spPr>
      </p:pic>
      <p:sp>
        <p:nvSpPr>
          <p:cNvPr id="1738" name="Rectangle"/>
          <p:cNvSpPr/>
          <p:nvPr/>
        </p:nvSpPr>
        <p:spPr>
          <a:xfrm>
            <a:off x="4686300" y="5588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39" name="NoahSons.png" descr="NoahSons.png"/>
          <p:cNvPicPr>
            <a:picLocks noChangeAspect="1"/>
          </p:cNvPicPr>
          <p:nvPr/>
        </p:nvPicPr>
        <p:blipFill>
          <a:blip r:embed="rId4"/>
          <a:stretch>
            <a:fillRect/>
          </a:stretch>
        </p:blipFill>
        <p:spPr>
          <a:xfrm>
            <a:off x="3784600" y="4356100"/>
            <a:ext cx="8060267" cy="4533900"/>
          </a:xfrm>
          <a:prstGeom prst="rect">
            <a:avLst/>
          </a:prstGeom>
          <a:ln w="12700">
            <a:miter lim="400000"/>
          </a:ln>
        </p:spPr>
      </p:pic>
      <p:sp>
        <p:nvSpPr>
          <p:cNvPr id="1740" name="Rectangle"/>
          <p:cNvSpPr/>
          <p:nvPr/>
        </p:nvSpPr>
        <p:spPr>
          <a:xfrm>
            <a:off x="4686300" y="7327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1" name="Rectangle"/>
          <p:cNvSpPr/>
          <p:nvPr/>
        </p:nvSpPr>
        <p:spPr>
          <a:xfrm>
            <a:off x="4670168" y="9740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42" name="TowerOfBabel_Short.png" descr="TowerOfBabel_Short.png"/>
          <p:cNvPicPr>
            <a:picLocks noChangeAspect="1"/>
          </p:cNvPicPr>
          <p:nvPr/>
        </p:nvPicPr>
        <p:blipFill>
          <a:blip r:embed="rId5"/>
          <a:stretch>
            <a:fillRect/>
          </a:stretch>
        </p:blipFill>
        <p:spPr>
          <a:xfrm>
            <a:off x="3810000" y="6464300"/>
            <a:ext cx="7543800" cy="4243388"/>
          </a:xfrm>
          <a:prstGeom prst="rect">
            <a:avLst/>
          </a:prstGeom>
          <a:ln w="12700">
            <a:miter lim="400000"/>
          </a:ln>
        </p:spPr>
      </p:pic>
      <p:sp>
        <p:nvSpPr>
          <p:cNvPr id="1743" name="1"/>
          <p:cNvSpPr txBox="1">
            <a:spLocks noGrp="1"/>
          </p:cNvSpPr>
          <p:nvPr>
            <p:ph type="title"/>
          </p:nvPr>
        </p:nvSpPr>
        <p:spPr>
          <a:xfrm>
            <a:off x="1358900" y="1790700"/>
            <a:ext cx="5245100" cy="10312400"/>
          </a:xfrm>
          <a:prstGeom prst="rect">
            <a:avLst/>
          </a:prstGeom>
        </p:spPr>
        <p:txBody>
          <a:bodyPr/>
          <a:lstStyle/>
          <a:p>
            <a:pPr>
              <a:defRPr sz="2400">
                <a:effectLst/>
              </a:defRPr>
            </a:pPr>
            <a:endParaRPr/>
          </a:p>
          <a:p>
            <a:pPr>
              <a:defRPr sz="100000">
                <a:effectLst/>
              </a:defRPr>
            </a:pPr>
            <a:r>
              <a:t>1</a:t>
            </a:r>
          </a:p>
        </p:txBody>
      </p:sp>
    </p:spTree>
    <p:extLst>
      <p:ext uri="{BB962C8B-B14F-4D97-AF65-F5344CB8AC3E}">
        <p14:creationId xmlns:p14="http://schemas.microsoft.com/office/powerpoint/2010/main" val="363426835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1"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912" name="image84.jpg" descr="image84.jpg"/>
          <p:cNvPicPr>
            <a:picLocks/>
          </p:cNvPicPr>
          <p:nvPr/>
        </p:nvPicPr>
        <p:blipFill>
          <a:blip r:embed="rId4"/>
          <a:srcRect b="16667"/>
          <a:stretch>
            <a:fillRect/>
          </a:stretch>
        </p:blipFill>
        <p:spPr>
          <a:xfrm>
            <a:off x="6858000" y="685800"/>
            <a:ext cx="10566400" cy="12115800"/>
          </a:xfrm>
          <a:prstGeom prst="rect">
            <a:avLst/>
          </a:prstGeom>
          <a:ln w="25400">
            <a:solidFill>
              <a:srgbClr val="FFFFFF"/>
            </a:solidFill>
            <a:miter lim="400000"/>
          </a:ln>
        </p:spPr>
      </p:pic>
      <p:sp>
        <p:nvSpPr>
          <p:cNvPr id="1913" name="Negroid"/>
          <p:cNvSpPr txBox="1"/>
          <p:nvPr/>
        </p:nvSpPr>
        <p:spPr>
          <a:xfrm>
            <a:off x="12649153" y="5384800"/>
            <a:ext cx="1522853" cy="4770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dirty="0" err="1">
                <a:latin typeface="Arial"/>
                <a:ea typeface="Arial"/>
                <a:cs typeface="Arial"/>
                <a:sym typeface="Arial"/>
              </a:rPr>
              <a:t>N</a:t>
            </a:r>
            <a:r>
              <a:rPr lang="en-US" sz="2600" dirty="0" err="1">
                <a:latin typeface="Arial"/>
                <a:ea typeface="Arial"/>
                <a:cs typeface="Arial"/>
                <a:sym typeface="Arial"/>
              </a:rPr>
              <a:t>é</a:t>
            </a:r>
            <a:r>
              <a:rPr sz="2600" dirty="0" err="1">
                <a:latin typeface="Arial"/>
                <a:ea typeface="Arial"/>
                <a:cs typeface="Arial"/>
                <a:sym typeface="Arial"/>
              </a:rPr>
              <a:t>gro</a:t>
            </a:r>
            <a:r>
              <a:rPr lang="en-US" sz="2600" dirty="0" err="1">
                <a:latin typeface="Arial"/>
                <a:ea typeface="Arial"/>
                <a:cs typeface="Arial"/>
                <a:sym typeface="Arial"/>
              </a:rPr>
              <a:t>ï</a:t>
            </a:r>
            <a:r>
              <a:rPr sz="2600" dirty="0" err="1">
                <a:latin typeface="Arial"/>
                <a:ea typeface="Arial"/>
                <a:cs typeface="Arial"/>
                <a:sym typeface="Arial"/>
              </a:rPr>
              <a:t>d</a:t>
            </a:r>
            <a:r>
              <a:rPr lang="en-US" sz="2600" dirty="0" err="1">
                <a:latin typeface="Arial"/>
                <a:ea typeface="Arial"/>
                <a:cs typeface="Arial"/>
                <a:sym typeface="Arial"/>
              </a:rPr>
              <a:t>e</a:t>
            </a:r>
            <a:endParaRPr sz="2600" dirty="0">
              <a:latin typeface="Arial"/>
              <a:ea typeface="Arial"/>
              <a:cs typeface="Arial"/>
              <a:sym typeface="Arial"/>
            </a:endParaRPr>
          </a:p>
        </p:txBody>
      </p:sp>
      <p:sp>
        <p:nvSpPr>
          <p:cNvPr id="1914" name="Mongoloid"/>
          <p:cNvSpPr txBox="1"/>
          <p:nvPr/>
        </p:nvSpPr>
        <p:spPr>
          <a:xfrm>
            <a:off x="15023246" y="5384800"/>
            <a:ext cx="1947649" cy="4770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dirty="0" err="1">
                <a:latin typeface="Arial"/>
                <a:ea typeface="Arial"/>
                <a:cs typeface="Arial"/>
                <a:sym typeface="Arial"/>
              </a:rPr>
              <a:t>Mongoloid</a:t>
            </a:r>
            <a:r>
              <a:rPr lang="en-US" sz="2600" dirty="0" err="1">
                <a:latin typeface="Arial"/>
                <a:ea typeface="Arial"/>
                <a:cs typeface="Arial"/>
                <a:sym typeface="Arial"/>
              </a:rPr>
              <a:t>e</a:t>
            </a:r>
            <a:endParaRPr sz="2600" dirty="0">
              <a:latin typeface="Arial"/>
              <a:ea typeface="Arial"/>
              <a:cs typeface="Arial"/>
              <a:sym typeface="Arial"/>
            </a:endParaRPr>
          </a:p>
        </p:txBody>
      </p:sp>
      <p:sp>
        <p:nvSpPr>
          <p:cNvPr id="1915" name="Caucasian"/>
          <p:cNvSpPr txBox="1"/>
          <p:nvPr/>
        </p:nvSpPr>
        <p:spPr>
          <a:xfrm>
            <a:off x="9847681" y="5384800"/>
            <a:ext cx="1747274" cy="4770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dirty="0" err="1">
                <a:latin typeface="Arial"/>
                <a:ea typeface="Arial"/>
                <a:cs typeface="Arial"/>
                <a:sym typeface="Arial"/>
              </a:rPr>
              <a:t>Caucasi</a:t>
            </a:r>
            <a:r>
              <a:rPr lang="en-US" sz="2600" dirty="0" err="1">
                <a:latin typeface="Arial"/>
                <a:ea typeface="Arial"/>
                <a:cs typeface="Arial"/>
                <a:sym typeface="Arial"/>
              </a:rPr>
              <a:t>e</a:t>
            </a:r>
            <a:r>
              <a:rPr sz="2600" dirty="0" err="1">
                <a:latin typeface="Arial"/>
                <a:ea typeface="Arial"/>
                <a:cs typeface="Arial"/>
                <a:sym typeface="Arial"/>
              </a:rPr>
              <a:t>n</a:t>
            </a:r>
            <a:endParaRPr sz="2600" dirty="0">
              <a:latin typeface="Arial"/>
              <a:ea typeface="Arial"/>
              <a:cs typeface="Arial"/>
              <a:sym typeface="Arial"/>
            </a:endParaRPr>
          </a:p>
        </p:txBody>
      </p:sp>
      <p:sp>
        <p:nvSpPr>
          <p:cNvPr id="1916" name="Cro Magnon"/>
          <p:cNvSpPr txBox="1"/>
          <p:nvPr/>
        </p:nvSpPr>
        <p:spPr>
          <a:xfrm>
            <a:off x="7559154" y="6654800"/>
            <a:ext cx="2014799" cy="45909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Cro Magnon</a:t>
            </a:r>
          </a:p>
        </p:txBody>
      </p:sp>
      <p:sp>
        <p:nvSpPr>
          <p:cNvPr id="1917" name="Homo erectus"/>
          <p:cNvSpPr txBox="1"/>
          <p:nvPr/>
        </p:nvSpPr>
        <p:spPr>
          <a:xfrm>
            <a:off x="7421140" y="9461500"/>
            <a:ext cx="2290826" cy="45909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i="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Homo erectus</a:t>
            </a:r>
          </a:p>
        </p:txBody>
      </p:sp>
      <p:sp>
        <p:nvSpPr>
          <p:cNvPr id="1918" name="Neanderthal"/>
          <p:cNvSpPr txBox="1"/>
          <p:nvPr/>
        </p:nvSpPr>
        <p:spPr>
          <a:xfrm>
            <a:off x="7576765" y="11988800"/>
            <a:ext cx="1801775" cy="47705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dirty="0" err="1">
                <a:latin typeface="Arial"/>
                <a:ea typeface="Arial"/>
                <a:cs typeface="Arial"/>
                <a:sym typeface="Arial"/>
              </a:rPr>
              <a:t>N</a:t>
            </a:r>
            <a:r>
              <a:rPr lang="en-US" sz="2600" dirty="0" err="1">
                <a:latin typeface="Arial"/>
                <a:ea typeface="Arial"/>
                <a:cs typeface="Arial"/>
                <a:sym typeface="Arial"/>
              </a:rPr>
              <a:t>é</a:t>
            </a:r>
            <a:r>
              <a:rPr sz="2600" dirty="0" err="1">
                <a:latin typeface="Arial"/>
                <a:ea typeface="Arial"/>
                <a:cs typeface="Arial"/>
                <a:sym typeface="Arial"/>
              </a:rPr>
              <a:t>andertal</a:t>
            </a:r>
            <a:endParaRPr sz="2600" dirty="0">
              <a:latin typeface="Arial"/>
              <a:ea typeface="Arial"/>
              <a:cs typeface="Arial"/>
              <a:sym typeface="Arial"/>
            </a:endParaRPr>
          </a:p>
        </p:txBody>
      </p:sp>
      <p:sp>
        <p:nvSpPr>
          <p:cNvPr id="1919" name="Human Variation"/>
          <p:cNvSpPr/>
          <p:nvPr/>
        </p:nvSpPr>
        <p:spPr>
          <a:xfrm>
            <a:off x="7931553" y="910498"/>
            <a:ext cx="8520894" cy="1270001"/>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6000" b="1">
                <a:effectLst>
                  <a:outerShdw blurRad="38100" dist="12700" dir="5400000" rotWithShape="0">
                    <a:srgbClr val="000000">
                      <a:alpha val="50000"/>
                    </a:srgbClr>
                  </a:outerShdw>
                </a:effectLst>
                <a:latin typeface="Arial"/>
                <a:ea typeface="Arial"/>
                <a:cs typeface="Arial"/>
                <a:sym typeface="Arial"/>
              </a:defRPr>
            </a:lvl1pPr>
          </a:lstStyle>
          <a:p>
            <a:r>
              <a:rPr dirty="0"/>
              <a:t>Variation</a:t>
            </a:r>
            <a:r>
              <a:rPr lang="en-US" dirty="0"/>
              <a:t> </a:t>
            </a:r>
            <a:r>
              <a:rPr lang="fr-FR" dirty="0"/>
              <a:t>humaine</a:t>
            </a:r>
            <a:endParaRPr dirty="0"/>
          </a:p>
        </p:txBody>
      </p:sp>
      <p:sp>
        <p:nvSpPr>
          <p:cNvPr id="1920" name="Rectangle"/>
          <p:cNvSpPr/>
          <p:nvPr/>
        </p:nvSpPr>
        <p:spPr>
          <a:xfrm>
            <a:off x="14250275" y="8562609"/>
            <a:ext cx="2578271" cy="1063079"/>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1" name="Noah’s family…"/>
          <p:cNvSpPr txBox="1"/>
          <p:nvPr/>
        </p:nvSpPr>
        <p:spPr>
          <a:xfrm>
            <a:off x="14176859" y="8635031"/>
            <a:ext cx="2725105"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80000"/>
              </a:lnSpc>
              <a:defRPr sz="2900" b="1"/>
            </a:pPr>
            <a:r>
              <a:rPr lang="fr-FR" dirty="0"/>
              <a:t>Famille de </a:t>
            </a:r>
            <a:r>
              <a:rPr dirty="0" err="1"/>
              <a:t>No</a:t>
            </a:r>
            <a:r>
              <a:rPr lang="en-US" dirty="0" err="1"/>
              <a:t>é</a:t>
            </a:r>
            <a:endParaRPr dirty="0"/>
          </a:p>
          <a:p>
            <a:pPr algn="ctr">
              <a:lnSpc>
                <a:spcPct val="80000"/>
              </a:lnSpc>
              <a:defRPr sz="2900" b="1"/>
            </a:pPr>
            <a:r>
              <a:rPr dirty="0"/>
              <a:t>8 </a:t>
            </a:r>
            <a:r>
              <a:rPr lang="en-US" dirty="0" err="1"/>
              <a:t>personnes</a:t>
            </a:r>
            <a:endParaRPr dirty="0"/>
          </a:p>
        </p:txBody>
      </p:sp>
      <p:sp>
        <p:nvSpPr>
          <p:cNvPr id="1922" name="Adam &amp; Eve"/>
          <p:cNvSpPr/>
          <p:nvPr/>
        </p:nvSpPr>
        <p:spPr>
          <a:xfrm>
            <a:off x="14118522" y="11791263"/>
            <a:ext cx="2841775" cy="777971"/>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4000">
                <a:effectLst>
                  <a:outerShdw blurRad="38100" dist="12700" dir="5400000" rotWithShape="0">
                    <a:srgbClr val="000000">
                      <a:alpha val="50000"/>
                    </a:srgbClr>
                  </a:outerShdw>
                </a:effectLst>
                <a:latin typeface="Gill Sans"/>
                <a:ea typeface="Gill Sans"/>
                <a:cs typeface="Gill Sans"/>
                <a:sym typeface="Gill Sans"/>
              </a:defRPr>
            </a:lvl1pPr>
          </a:lstStyle>
          <a:p>
            <a:r>
              <a:rPr dirty="0"/>
              <a:t>Adam &amp; </a:t>
            </a:r>
            <a:r>
              <a:rPr lang="en-US" dirty="0" err="1"/>
              <a:t>È</a:t>
            </a:r>
            <a:r>
              <a:rPr dirty="0" err="1"/>
              <a:t>ve</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3" name="Time before Adam      =   5 days    (Genesis 1) Adam to Abraham      = ~2,000 years    (Genesis 5 &amp; 11) Abraham to Jesus Christ    = ~2,000 years  Jesus Christ to present    = ~2,000 years  Total              ~6,000 years"/>
          <p:cNvSpPr txBox="1">
            <a:spLocks noGrp="1"/>
          </p:cNvSpPr>
          <p:nvPr>
            <p:ph type="title"/>
          </p:nvPr>
        </p:nvSpPr>
        <p:spPr>
          <a:xfrm>
            <a:off x="2438400" y="2946400"/>
            <a:ext cx="19507200" cy="9245600"/>
          </a:xfrm>
          <a:prstGeom prst="rect">
            <a:avLst/>
          </a:prstGeom>
        </p:spPr>
        <p:txBody>
          <a:bodyPr/>
          <a:lstStyle/>
          <a:p>
            <a:pPr>
              <a:lnSpc>
                <a:spcPct val="110000"/>
              </a:lnSpc>
            </a:pPr>
            <a:r>
              <a:rPr lang="fr-FR" dirty="0"/>
              <a:t>Temps avant Adam	</a:t>
            </a:r>
            <a:r>
              <a:rPr lang="fr-FR" dirty="0">
                <a:latin typeface="DejaVu Sans Condensed Oblique"/>
                <a:ea typeface="DejaVu Sans Condensed Oblique"/>
                <a:cs typeface="DejaVu Sans Condensed Oblique"/>
                <a:sym typeface="DejaVu Sans Condensed Oblique"/>
              </a:rPr>
              <a:t>				   </a:t>
            </a:r>
            <a:r>
              <a:rPr lang="fr-FR" dirty="0"/>
              <a:t>=	  5 jours</a:t>
            </a:r>
          </a:p>
          <a:p>
            <a:pPr>
              <a:lnSpc>
                <a:spcPct val="110000"/>
              </a:lnSpc>
              <a:defRPr sz="4800"/>
            </a:pPr>
            <a:r>
              <a:rPr lang="fr-FR" dirty="0"/>
              <a:t>			</a:t>
            </a:r>
            <a:r>
              <a:rPr lang="fr-FR" dirty="0">
                <a:solidFill>
                  <a:srgbClr val="00F900"/>
                </a:solidFill>
              </a:rPr>
              <a:t>(Genèse1)</a:t>
            </a:r>
          </a:p>
          <a:p>
            <a:pPr>
              <a:lnSpc>
                <a:spcPct val="110000"/>
              </a:lnSpc>
            </a:pPr>
            <a:r>
              <a:rPr lang="fr-FR" dirty="0"/>
              <a:t>Adam à Abraham						   = ~2'000 ans</a:t>
            </a:r>
          </a:p>
          <a:p>
            <a:pPr>
              <a:lnSpc>
                <a:spcPct val="110000"/>
              </a:lnSpc>
              <a:defRPr sz="4800"/>
            </a:pPr>
            <a:r>
              <a:rPr lang="fr-FR" dirty="0"/>
              <a:t>			</a:t>
            </a:r>
            <a:r>
              <a:rPr lang="fr-FR" dirty="0">
                <a:solidFill>
                  <a:srgbClr val="00F900"/>
                </a:solidFill>
              </a:rPr>
              <a:t>(Genèse5 &amp; 11)</a:t>
            </a:r>
          </a:p>
          <a:p>
            <a:pPr>
              <a:lnSpc>
                <a:spcPct val="110000"/>
              </a:lnSpc>
            </a:pPr>
            <a:r>
              <a:rPr lang="fr-FR" dirty="0"/>
              <a:t>Abraham à Jésus-Christ				=	~2'000 ans</a:t>
            </a:r>
          </a:p>
          <a:p>
            <a:pPr>
              <a:lnSpc>
                <a:spcPct val="110000"/>
              </a:lnSpc>
              <a:defRPr sz="4800"/>
            </a:pPr>
            <a:endParaRPr lang="fr-FR" dirty="0"/>
          </a:p>
          <a:p>
            <a:pPr>
              <a:lnSpc>
                <a:spcPct val="110000"/>
              </a:lnSpc>
            </a:pPr>
            <a:r>
              <a:rPr lang="fr-FR" dirty="0"/>
              <a:t>Jésus-Christ </a:t>
            </a:r>
            <a:r>
              <a:rPr lang="fr-FR" dirty="0">
                <a:sym typeface="Wingdings" panose="05000000000000000000" pitchFamily="2" charset="2"/>
              </a:rPr>
              <a:t></a:t>
            </a:r>
            <a:r>
              <a:rPr lang="fr-FR" dirty="0"/>
              <a:t> à présent			=	~2'000 ans</a:t>
            </a:r>
          </a:p>
          <a:p>
            <a:pPr>
              <a:lnSpc>
                <a:spcPct val="110000"/>
              </a:lnSpc>
              <a:defRPr sz="4800"/>
            </a:pPr>
            <a:endParaRPr lang="fr-FR" dirty="0"/>
          </a:p>
          <a:p>
            <a:pPr>
              <a:lnSpc>
                <a:spcPct val="110000"/>
              </a:lnSpc>
            </a:pPr>
            <a:r>
              <a:rPr lang="fr-FR" dirty="0"/>
              <a:t>Total														~6'000 ans</a:t>
            </a:r>
          </a:p>
        </p:txBody>
      </p:sp>
      <p:sp>
        <p:nvSpPr>
          <p:cNvPr id="2044" name="Time since the Beginning"/>
          <p:cNvSpPr txBox="1"/>
          <p:nvPr/>
        </p:nvSpPr>
        <p:spPr>
          <a:xfrm>
            <a:off x="3075107" y="1140440"/>
            <a:ext cx="18232555"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defRPr sz="9600">
                <a:solidFill>
                  <a:srgbClr val="78E2F7"/>
                </a:solidFill>
                <a:latin typeface="Gill Sans"/>
                <a:ea typeface="Gill Sans"/>
                <a:cs typeface="Gill Sans"/>
                <a:sym typeface="Gill Sans"/>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9600" b="0" i="0" u="none" strike="noStrike" kern="0" cap="none" spc="0" normalizeH="0" baseline="0" noProof="0" dirty="0">
                <a:ln>
                  <a:noFill/>
                </a:ln>
                <a:solidFill>
                  <a:srgbClr val="78E2F7"/>
                </a:solidFill>
                <a:effectLst/>
                <a:uLnTx/>
                <a:uFillTx/>
                <a:latin typeface="Gill Sans"/>
                <a:cs typeface="Gill Sans"/>
                <a:sym typeface="Gill Sans"/>
              </a:rPr>
              <a:t>Temps depuis le commencement</a:t>
            </a:r>
          </a:p>
        </p:txBody>
      </p:sp>
      <p:sp>
        <p:nvSpPr>
          <p:cNvPr id="2045" name="Line"/>
          <p:cNvSpPr/>
          <p:nvPr/>
        </p:nvSpPr>
        <p:spPr>
          <a:xfrm flipV="1">
            <a:off x="14467116" y="10518861"/>
            <a:ext cx="6350000" cy="2180"/>
          </a:xfrm>
          <a:prstGeom prst="line">
            <a:avLst/>
          </a:prstGeom>
          <a:ln w="228600">
            <a:solidFill>
              <a:srgbClr val="FFFFFF"/>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64234888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20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68</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2049" name="Genesis…"/>
          <p:cNvSpPr txBox="1"/>
          <p:nvPr/>
        </p:nvSpPr>
        <p:spPr>
          <a:xfrm>
            <a:off x="18496160" y="1689100"/>
            <a:ext cx="3759201" cy="2046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6400">
                <a:solidFill>
                  <a:srgbClr val="FFFFFF"/>
                </a:solidFill>
                <a:uFill>
                  <a:solidFill>
                    <a:srgbClr val="FFFFFF"/>
                  </a:solidFill>
                </a:uFill>
                <a:latin typeface="DejaVu Sans Condensed"/>
                <a:ea typeface="DejaVu Sans Condensed"/>
                <a:cs typeface="DejaVu Sans Condensed"/>
                <a:sym typeface="DejaVu Sans Condensed"/>
              </a:defRPr>
            </a:pPr>
            <a:r>
              <a:rPr kumimoji="0"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Gen</a:t>
            </a:r>
            <a:r>
              <a:rPr kumimoji="0" lang="fr-CH"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è</a:t>
            </a:r>
            <a:r>
              <a:rPr kumimoji="0"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s</a:t>
            </a:r>
            <a:r>
              <a:rPr kumimoji="0" lang="fr-CH"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e</a:t>
            </a:r>
            <a:r>
              <a:rPr kumimoji="0"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 </a:t>
            </a:r>
          </a:p>
          <a:p>
            <a:pPr marL="0" marR="0" lvl="0" indent="0" algn="ctr" defTabSz="914400" rtl="0" eaLnBrk="1" fontAlgn="auto" latinLnBrk="0" hangingPunct="0">
              <a:lnSpc>
                <a:spcPct val="100000"/>
              </a:lnSpc>
              <a:spcBef>
                <a:spcPts val="0"/>
              </a:spcBef>
              <a:spcAft>
                <a:spcPts val="0"/>
              </a:spcAft>
              <a:buClr>
                <a:srgbClr val="000000"/>
              </a:buClr>
              <a:buSzTx/>
              <a:buFontTx/>
              <a:buNone/>
              <a:tabLst/>
              <a:defRPr sz="6400">
                <a:solidFill>
                  <a:srgbClr val="FFFFFF"/>
                </a:solidFill>
                <a:uFill>
                  <a:solidFill>
                    <a:srgbClr val="FFFFFF"/>
                  </a:solidFill>
                </a:uFill>
                <a:latin typeface="DejaVu Sans Condensed"/>
                <a:ea typeface="DejaVu Sans Condensed"/>
                <a:cs typeface="DejaVu Sans Condensed"/>
                <a:sym typeface="DejaVu Sans Condensed"/>
              </a:defRPr>
            </a:pPr>
            <a:r>
              <a:rPr kumimoji="0" sz="64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5 &amp; 11</a:t>
            </a:r>
          </a:p>
        </p:txBody>
      </p:sp>
      <p:grpSp>
        <p:nvGrpSpPr>
          <p:cNvPr id="2056" name="Group"/>
          <p:cNvGrpSpPr/>
          <p:nvPr/>
        </p:nvGrpSpPr>
        <p:grpSpPr>
          <a:xfrm>
            <a:off x="1795687" y="1171035"/>
            <a:ext cx="16842644" cy="11336727"/>
            <a:chOff x="-150307" y="36040"/>
            <a:chExt cx="16842643" cy="11336725"/>
          </a:xfrm>
        </p:grpSpPr>
        <p:sp>
          <p:nvSpPr>
            <p:cNvPr id="2050" name="Rectangle"/>
            <p:cNvSpPr/>
            <p:nvPr/>
          </p:nvSpPr>
          <p:spPr>
            <a:xfrm>
              <a:off x="-150308" y="36040"/>
              <a:ext cx="16842645" cy="11336727"/>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pic>
          <p:nvPicPr>
            <p:cNvPr id="2051" name="ancestor chart.jpg" descr="ancestor chart.jpg"/>
            <p:cNvPicPr>
              <a:picLocks/>
            </p:cNvPicPr>
            <p:nvPr/>
          </p:nvPicPr>
          <p:blipFill>
            <a:blip r:embed="rId3"/>
            <a:srcRect/>
            <a:stretch>
              <a:fillRect/>
            </a:stretch>
          </p:blipFill>
          <p:spPr>
            <a:xfrm>
              <a:off x="492405" y="315852"/>
              <a:ext cx="15760701" cy="10820401"/>
            </a:xfrm>
            <a:prstGeom prst="rect">
              <a:avLst/>
            </a:prstGeom>
            <a:ln w="12700" cap="flat">
              <a:noFill/>
              <a:miter lim="400000"/>
            </a:ln>
            <a:effectLst/>
          </p:spPr>
        </p:pic>
        <p:sp>
          <p:nvSpPr>
            <p:cNvPr id="2052" name="Rectangle"/>
            <p:cNvSpPr/>
            <p:nvPr/>
          </p:nvSpPr>
          <p:spPr>
            <a:xfrm>
              <a:off x="399964" y="1148438"/>
              <a:ext cx="1850257" cy="9702943"/>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053" name="Rectangle"/>
            <p:cNvSpPr/>
            <p:nvPr/>
          </p:nvSpPr>
          <p:spPr>
            <a:xfrm>
              <a:off x="10920645" y="10711451"/>
              <a:ext cx="1768282" cy="4064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054" name="Rectangle"/>
            <p:cNvSpPr/>
            <p:nvPr/>
          </p:nvSpPr>
          <p:spPr>
            <a:xfrm>
              <a:off x="12817781" y="10711451"/>
              <a:ext cx="1768283" cy="4064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055" name="Rectangle"/>
            <p:cNvSpPr/>
            <p:nvPr/>
          </p:nvSpPr>
          <p:spPr>
            <a:xfrm>
              <a:off x="1496983" y="190959"/>
              <a:ext cx="6443313" cy="635001"/>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grpSp>
      <p:sp>
        <p:nvSpPr>
          <p:cNvPr id="2057" name="ARPACHSHAD"/>
          <p:cNvSpPr txBox="1"/>
          <p:nvPr/>
        </p:nvSpPr>
        <p:spPr>
          <a:xfrm>
            <a:off x="2527447" y="7757852"/>
            <a:ext cx="1699183"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Helvetica"/>
                <a:sym typeface="Helvetica"/>
              </a:rPr>
              <a:t>ARPHAXAD</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58" name="ADAM"/>
          <p:cNvSpPr txBox="1"/>
          <p:nvPr/>
        </p:nvSpPr>
        <p:spPr>
          <a:xfrm>
            <a:off x="3251832" y="2798257"/>
            <a:ext cx="952365"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000000"/>
                </a:solidFill>
                <a:effectLst/>
                <a:uLnTx/>
                <a:uFillTx/>
                <a:latin typeface="Helvetica"/>
                <a:sym typeface="Helvetica"/>
              </a:rPr>
              <a:t>ADAM</a:t>
            </a:r>
          </a:p>
        </p:txBody>
      </p:sp>
      <p:sp>
        <p:nvSpPr>
          <p:cNvPr id="2059" name="SETH"/>
          <p:cNvSpPr txBox="1"/>
          <p:nvPr/>
        </p:nvSpPr>
        <p:spPr>
          <a:xfrm>
            <a:off x="3336385" y="3256938"/>
            <a:ext cx="85945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000000"/>
                </a:solidFill>
                <a:effectLst/>
                <a:uLnTx/>
                <a:uFillTx/>
                <a:latin typeface="Helvetica"/>
                <a:sym typeface="Helvetica"/>
              </a:rPr>
              <a:t>SETH</a:t>
            </a:r>
          </a:p>
        </p:txBody>
      </p:sp>
      <p:sp>
        <p:nvSpPr>
          <p:cNvPr id="2060" name="ENOSH"/>
          <p:cNvSpPr txBox="1"/>
          <p:nvPr/>
        </p:nvSpPr>
        <p:spPr>
          <a:xfrm>
            <a:off x="3304872" y="3684540"/>
            <a:ext cx="900888"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fr-CH" sz="2200" b="1" i="0" u="none" strike="noStrike" kern="0" cap="none" spc="0" normalizeH="0" baseline="0" noProof="0" dirty="0">
                <a:ln>
                  <a:noFill/>
                </a:ln>
                <a:solidFill>
                  <a:srgbClr val="000000"/>
                </a:solidFill>
                <a:effectLst/>
                <a:uLnTx/>
                <a:uFillTx/>
                <a:latin typeface="Helvetica"/>
                <a:sym typeface="Helvetica"/>
              </a:rPr>
              <a:t>É</a:t>
            </a:r>
            <a:r>
              <a:rPr kumimoji="0" sz="2200" b="1" i="0" u="none" strike="noStrike" kern="0" cap="none" spc="0" normalizeH="0" baseline="0" noProof="0" dirty="0">
                <a:ln>
                  <a:noFill/>
                </a:ln>
                <a:solidFill>
                  <a:srgbClr val="000000"/>
                </a:solidFill>
                <a:effectLst/>
                <a:uLnTx/>
                <a:uFillTx/>
                <a:latin typeface="Helvetica"/>
                <a:sym typeface="Helvetica"/>
              </a:rPr>
              <a:t>NOS</a:t>
            </a:r>
          </a:p>
        </p:txBody>
      </p:sp>
      <p:sp>
        <p:nvSpPr>
          <p:cNvPr id="2061" name="KENAN"/>
          <p:cNvSpPr txBox="1"/>
          <p:nvPr/>
        </p:nvSpPr>
        <p:spPr>
          <a:xfrm>
            <a:off x="3019344" y="4151476"/>
            <a:ext cx="119904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Helvetica"/>
                <a:sym typeface="Helvetica"/>
              </a:rPr>
              <a:t>KAÏNAN</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62" name="MAHALALEL"/>
          <p:cNvSpPr txBox="1"/>
          <p:nvPr/>
        </p:nvSpPr>
        <p:spPr>
          <a:xfrm>
            <a:off x="2590337" y="4608049"/>
            <a:ext cx="1623841"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Helvetica"/>
                <a:sym typeface="Helvetica"/>
              </a:rPr>
              <a:t>MALÉLÉEL</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63" name="JARED"/>
          <p:cNvSpPr txBox="1"/>
          <p:nvPr/>
        </p:nvSpPr>
        <p:spPr>
          <a:xfrm>
            <a:off x="3133830" y="5064728"/>
            <a:ext cx="106136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000000"/>
                </a:solidFill>
                <a:effectLst/>
                <a:uLnTx/>
                <a:uFillTx/>
                <a:latin typeface="Helvetica"/>
                <a:sym typeface="Helvetica"/>
              </a:rPr>
              <a:t>JARED</a:t>
            </a:r>
          </a:p>
        </p:txBody>
      </p:sp>
      <p:sp>
        <p:nvSpPr>
          <p:cNvPr id="2064" name="ENOCH"/>
          <p:cNvSpPr txBox="1"/>
          <p:nvPr/>
        </p:nvSpPr>
        <p:spPr>
          <a:xfrm>
            <a:off x="3092968" y="5508601"/>
            <a:ext cx="1120500"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fr-CH" sz="2200" b="1" i="0" u="none" strike="noStrike" kern="0" cap="none" spc="0" normalizeH="0" baseline="0" noProof="0" dirty="0">
                <a:ln>
                  <a:noFill/>
                </a:ln>
                <a:solidFill>
                  <a:srgbClr val="000000"/>
                </a:solidFill>
                <a:effectLst/>
                <a:uLnTx/>
                <a:uFillTx/>
                <a:latin typeface="Helvetica"/>
                <a:sym typeface="Helvetica"/>
              </a:rPr>
              <a:t>É</a:t>
            </a:r>
            <a:r>
              <a:rPr kumimoji="0" sz="2200" b="1" i="0" u="none" strike="noStrike" kern="0" cap="none" spc="0" normalizeH="0" baseline="0" noProof="0" dirty="0">
                <a:ln>
                  <a:noFill/>
                </a:ln>
                <a:solidFill>
                  <a:srgbClr val="000000"/>
                </a:solidFill>
                <a:effectLst/>
                <a:uLnTx/>
                <a:uFillTx/>
                <a:latin typeface="Helvetica"/>
                <a:sym typeface="Helvetica"/>
              </a:rPr>
              <a:t>NOCH</a:t>
            </a:r>
          </a:p>
        </p:txBody>
      </p:sp>
      <p:sp>
        <p:nvSpPr>
          <p:cNvPr id="2065" name="METHUSELAH"/>
          <p:cNvSpPr txBox="1"/>
          <p:nvPr/>
        </p:nvSpPr>
        <p:spPr>
          <a:xfrm>
            <a:off x="2323661" y="5972374"/>
            <a:ext cx="1889941"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0000"/>
                </a:solidFill>
                <a:effectLst/>
                <a:uLnTx/>
                <a:uFillTx/>
                <a:latin typeface="Helvetica"/>
                <a:sym typeface="Helvetica"/>
              </a:rPr>
              <a:t>MATHUSALA</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66" name="LAMECH"/>
          <p:cNvSpPr txBox="1"/>
          <p:nvPr/>
        </p:nvSpPr>
        <p:spPr>
          <a:xfrm>
            <a:off x="2908219" y="6421853"/>
            <a:ext cx="1309391"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LAMECH</a:t>
            </a:r>
          </a:p>
        </p:txBody>
      </p:sp>
      <p:sp>
        <p:nvSpPr>
          <p:cNvPr id="2067" name="NOAH"/>
          <p:cNvSpPr txBox="1"/>
          <p:nvPr/>
        </p:nvSpPr>
        <p:spPr>
          <a:xfrm>
            <a:off x="3483152" y="6870000"/>
            <a:ext cx="71333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NO</a:t>
            </a:r>
            <a:r>
              <a:rPr kumimoji="0" lang="fr-CH" sz="2200" b="1" i="0" u="none" strike="noStrike" kern="0" cap="none" spc="0" normalizeH="0" baseline="0" noProof="0" dirty="0">
                <a:ln>
                  <a:noFill/>
                </a:ln>
                <a:solidFill>
                  <a:srgbClr val="000000"/>
                </a:solidFill>
                <a:effectLst/>
                <a:uLnTx/>
                <a:uFillTx/>
                <a:latin typeface="Helvetica"/>
                <a:sym typeface="Helvetica"/>
              </a:rPr>
              <a:t>É</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68" name="SHEM"/>
          <p:cNvSpPr txBox="1"/>
          <p:nvPr/>
        </p:nvSpPr>
        <p:spPr>
          <a:xfrm>
            <a:off x="3513046" y="7309324"/>
            <a:ext cx="713336"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SEM</a:t>
            </a:r>
          </a:p>
        </p:txBody>
      </p:sp>
      <p:sp>
        <p:nvSpPr>
          <p:cNvPr id="2069" name="SHELAH"/>
          <p:cNvSpPr txBox="1"/>
          <p:nvPr/>
        </p:nvSpPr>
        <p:spPr>
          <a:xfrm>
            <a:off x="3336687" y="8201934"/>
            <a:ext cx="870431"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S</a:t>
            </a:r>
            <a:r>
              <a:rPr kumimoji="0" lang="fr-CH" sz="2200" b="1" i="0" u="none" strike="noStrike" kern="0" cap="none" spc="0" normalizeH="0" baseline="0" noProof="0" dirty="0">
                <a:ln>
                  <a:noFill/>
                </a:ln>
                <a:solidFill>
                  <a:srgbClr val="000000"/>
                </a:solidFill>
                <a:effectLst/>
                <a:uLnTx/>
                <a:uFillTx/>
                <a:latin typeface="Helvetica"/>
                <a:sym typeface="Helvetica"/>
              </a:rPr>
              <a:t>ALA</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70" name="EBER"/>
          <p:cNvSpPr txBox="1"/>
          <p:nvPr/>
        </p:nvSpPr>
        <p:spPr>
          <a:xfrm>
            <a:off x="3326039" y="8665091"/>
            <a:ext cx="884858"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fr-CH" sz="2200" b="1" i="0" u="none" strike="noStrike" kern="0" cap="none" spc="0" normalizeH="0" baseline="0" noProof="0" dirty="0">
                <a:ln>
                  <a:noFill/>
                </a:ln>
                <a:solidFill>
                  <a:srgbClr val="000000"/>
                </a:solidFill>
                <a:effectLst/>
                <a:uLnTx/>
                <a:uFillTx/>
                <a:latin typeface="Helvetica"/>
                <a:sym typeface="Helvetica"/>
              </a:rPr>
              <a:t>É</a:t>
            </a:r>
            <a:r>
              <a:rPr kumimoji="0" sz="2200" b="1" i="0" u="none" strike="noStrike" kern="0" cap="none" spc="0" normalizeH="0" baseline="0" noProof="0" dirty="0">
                <a:ln>
                  <a:noFill/>
                </a:ln>
                <a:solidFill>
                  <a:srgbClr val="000000"/>
                </a:solidFill>
                <a:effectLst/>
                <a:uLnTx/>
                <a:uFillTx/>
                <a:latin typeface="Helvetica"/>
                <a:sym typeface="Helvetica"/>
              </a:rPr>
              <a:t>BER</a:t>
            </a:r>
          </a:p>
        </p:txBody>
      </p:sp>
      <p:sp>
        <p:nvSpPr>
          <p:cNvPr id="2071" name="PELEG"/>
          <p:cNvSpPr txBox="1"/>
          <p:nvPr/>
        </p:nvSpPr>
        <p:spPr>
          <a:xfrm>
            <a:off x="2946335" y="9129235"/>
            <a:ext cx="1261564"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fr-CH" sz="2200" b="1" i="0" u="none" strike="noStrike" kern="0" cap="none" spc="0" normalizeH="0" baseline="0" noProof="0" dirty="0">
                <a:ln>
                  <a:noFill/>
                </a:ln>
                <a:solidFill>
                  <a:srgbClr val="000000"/>
                </a:solidFill>
                <a:effectLst/>
                <a:uLnTx/>
                <a:uFillTx/>
                <a:latin typeface="Helvetica"/>
                <a:sym typeface="Helvetica"/>
              </a:rPr>
              <a:t>PHALEK</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72" name="REU"/>
          <p:cNvSpPr txBox="1"/>
          <p:nvPr/>
        </p:nvSpPr>
        <p:spPr>
          <a:xfrm>
            <a:off x="3070089" y="9593045"/>
            <a:ext cx="1136530"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fr-CH" sz="2200" b="1" i="0" u="none" strike="noStrike" kern="0" cap="none" spc="0" normalizeH="0" baseline="0" noProof="0" dirty="0">
                <a:ln>
                  <a:noFill/>
                </a:ln>
                <a:solidFill>
                  <a:srgbClr val="000000"/>
                </a:solidFill>
                <a:effectLst/>
                <a:uLnTx/>
                <a:uFillTx/>
                <a:latin typeface="Helvetica"/>
                <a:sym typeface="Helvetica"/>
              </a:rPr>
              <a:t>RAGAU</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73" name="SERUG"/>
          <p:cNvSpPr txBox="1"/>
          <p:nvPr/>
        </p:nvSpPr>
        <p:spPr>
          <a:xfrm>
            <a:off x="2926439" y="10022216"/>
            <a:ext cx="1292021"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SERU</a:t>
            </a:r>
            <a:r>
              <a:rPr kumimoji="0" lang="fr-CH" sz="2200" b="1" i="0" u="none" strike="noStrike" kern="0" cap="none" spc="0" normalizeH="0" baseline="0" noProof="0" dirty="0">
                <a:ln>
                  <a:noFill/>
                </a:ln>
                <a:solidFill>
                  <a:srgbClr val="000000"/>
                </a:solidFill>
                <a:effectLst/>
                <a:uLnTx/>
                <a:uFillTx/>
                <a:latin typeface="Helvetica"/>
                <a:sym typeface="Helvetica"/>
              </a:rPr>
              <a:t>CH</a:t>
            </a:r>
            <a:endParaRPr kumimoji="0" sz="2200" b="1" i="0" u="none" strike="noStrike" kern="0" cap="none" spc="0" normalizeH="0" baseline="0" noProof="0" dirty="0">
              <a:ln>
                <a:noFill/>
              </a:ln>
              <a:solidFill>
                <a:srgbClr val="000000"/>
              </a:solidFill>
              <a:effectLst/>
              <a:uLnTx/>
              <a:uFillTx/>
              <a:latin typeface="Helvetica"/>
              <a:sym typeface="Helvetica"/>
            </a:endParaRPr>
          </a:p>
        </p:txBody>
      </p:sp>
      <p:sp>
        <p:nvSpPr>
          <p:cNvPr id="2074" name="NAHOR"/>
          <p:cNvSpPr txBox="1"/>
          <p:nvPr/>
        </p:nvSpPr>
        <p:spPr>
          <a:xfrm>
            <a:off x="2881065" y="10480895"/>
            <a:ext cx="1340111"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NA</a:t>
            </a:r>
            <a:r>
              <a:rPr kumimoji="0" lang="fr-CH" sz="2200" b="1" i="0" u="none" strike="noStrike" kern="0" cap="none" spc="0" normalizeH="0" baseline="0" noProof="0" dirty="0">
                <a:ln>
                  <a:noFill/>
                </a:ln>
                <a:solidFill>
                  <a:srgbClr val="000000"/>
                </a:solidFill>
                <a:effectLst/>
                <a:uLnTx/>
                <a:uFillTx/>
                <a:latin typeface="Helvetica"/>
                <a:sym typeface="Helvetica"/>
              </a:rPr>
              <a:t>C</a:t>
            </a:r>
            <a:r>
              <a:rPr kumimoji="0" sz="2200" b="1" i="0" u="none" strike="noStrike" kern="0" cap="none" spc="0" normalizeH="0" baseline="0" noProof="0" dirty="0">
                <a:ln>
                  <a:noFill/>
                </a:ln>
                <a:solidFill>
                  <a:srgbClr val="000000"/>
                </a:solidFill>
                <a:effectLst/>
                <a:uLnTx/>
                <a:uFillTx/>
                <a:latin typeface="Helvetica"/>
                <a:sym typeface="Helvetica"/>
              </a:rPr>
              <a:t>HOR</a:t>
            </a:r>
          </a:p>
        </p:txBody>
      </p:sp>
      <p:sp>
        <p:nvSpPr>
          <p:cNvPr id="2075" name="TERAH"/>
          <p:cNvSpPr txBox="1"/>
          <p:nvPr/>
        </p:nvSpPr>
        <p:spPr>
          <a:xfrm>
            <a:off x="3125497" y="10940596"/>
            <a:ext cx="1090042"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Helvetica"/>
                <a:sym typeface="Helvetica"/>
              </a:rPr>
              <a:t>T</a:t>
            </a:r>
            <a:r>
              <a:rPr kumimoji="0" lang="fr-CH" sz="2200" b="1" i="0" u="none" strike="noStrike" kern="0" cap="none" spc="0" normalizeH="0" baseline="0" noProof="0" dirty="0">
                <a:ln>
                  <a:noFill/>
                </a:ln>
                <a:solidFill>
                  <a:srgbClr val="000000"/>
                </a:solidFill>
                <a:effectLst/>
                <a:uLnTx/>
                <a:uFillTx/>
                <a:latin typeface="Helvetica"/>
                <a:sym typeface="Helvetica"/>
              </a:rPr>
              <a:t>HA</a:t>
            </a:r>
            <a:r>
              <a:rPr kumimoji="0" sz="2200" b="1" i="0" u="none" strike="noStrike" kern="0" cap="none" spc="0" normalizeH="0" baseline="0" noProof="0" dirty="0">
                <a:ln>
                  <a:noFill/>
                </a:ln>
                <a:solidFill>
                  <a:srgbClr val="000000"/>
                </a:solidFill>
                <a:effectLst/>
                <a:uLnTx/>
                <a:uFillTx/>
                <a:latin typeface="Helvetica"/>
                <a:sym typeface="Helvetica"/>
              </a:rPr>
              <a:t>RA</a:t>
            </a:r>
          </a:p>
        </p:txBody>
      </p:sp>
      <p:sp>
        <p:nvSpPr>
          <p:cNvPr id="2076" name="ABRAHAM"/>
          <p:cNvSpPr txBox="1"/>
          <p:nvPr/>
        </p:nvSpPr>
        <p:spPr>
          <a:xfrm>
            <a:off x="2665031" y="11379341"/>
            <a:ext cx="1557686"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r">
              <a:defRPr sz="2200" b="1"/>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000000"/>
                </a:solidFill>
                <a:effectLst/>
                <a:uLnTx/>
                <a:uFillTx/>
                <a:latin typeface="Helvetica"/>
                <a:sym typeface="Helvetica"/>
              </a:rPr>
              <a:t>ABRAHAM</a:t>
            </a:r>
          </a:p>
        </p:txBody>
      </p:sp>
      <p:sp>
        <p:nvSpPr>
          <p:cNvPr id="2077" name="FLOOD"/>
          <p:cNvSpPr txBox="1"/>
          <p:nvPr/>
        </p:nvSpPr>
        <p:spPr>
          <a:xfrm>
            <a:off x="12270878" y="11723518"/>
            <a:ext cx="2291359"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sz="3000">
                <a:latin typeface="Arial Black"/>
                <a:ea typeface="Arial Black"/>
                <a:cs typeface="Arial Black"/>
                <a:sym typeface="Arial Black"/>
              </a:defRPr>
            </a:lvl1p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000000"/>
                </a:solidFill>
                <a:effectLst/>
                <a:uLnTx/>
                <a:uFillTx/>
                <a:latin typeface="Arial Black"/>
                <a:cs typeface="Arial Black"/>
                <a:sym typeface="Arial Black"/>
              </a:rPr>
              <a:t>  </a:t>
            </a:r>
            <a:r>
              <a:rPr kumimoji="0" lang="fr-CH" sz="3000" b="0" i="0" u="none" strike="noStrike" kern="0" cap="none" spc="0" normalizeH="0" baseline="0" noProof="0" dirty="0">
                <a:ln>
                  <a:noFill/>
                </a:ln>
                <a:solidFill>
                  <a:srgbClr val="000000"/>
                </a:solidFill>
                <a:effectLst/>
                <a:uLnTx/>
                <a:uFillTx/>
                <a:latin typeface="Arial Black"/>
                <a:cs typeface="Arial Black"/>
                <a:sym typeface="Arial Black"/>
              </a:rPr>
              <a:t>Déluge</a:t>
            </a:r>
            <a:endParaRPr kumimoji="0" sz="3000" b="0" i="0" u="none" strike="noStrike" kern="0" cap="none" spc="0" normalizeH="0" baseline="0" noProof="0" dirty="0">
              <a:ln>
                <a:noFill/>
              </a:ln>
              <a:solidFill>
                <a:srgbClr val="000000"/>
              </a:solidFill>
              <a:effectLst/>
              <a:uLnTx/>
              <a:uFillTx/>
              <a:latin typeface="Arial Black"/>
              <a:cs typeface="Arial Black"/>
              <a:sym typeface="Arial Black"/>
            </a:endParaRPr>
          </a:p>
        </p:txBody>
      </p:sp>
      <p:sp>
        <p:nvSpPr>
          <p:cNvPr id="2078" name="1656"/>
          <p:cNvSpPr txBox="1"/>
          <p:nvPr/>
        </p:nvSpPr>
        <p:spPr>
          <a:xfrm>
            <a:off x="14827553" y="11723518"/>
            <a:ext cx="1768283"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000">
                <a:latin typeface="Arial Black"/>
                <a:ea typeface="Arial Black"/>
                <a:cs typeface="Arial Black"/>
                <a:sym typeface="Arial Black"/>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000000"/>
                </a:solidFill>
                <a:effectLst/>
                <a:uLnTx/>
                <a:uFillTx/>
                <a:latin typeface="Arial Black"/>
                <a:cs typeface="Arial Black"/>
                <a:sym typeface="Arial Black"/>
              </a:rPr>
              <a:t>1656</a:t>
            </a:r>
          </a:p>
        </p:txBody>
      </p:sp>
      <p:sp>
        <p:nvSpPr>
          <p:cNvPr id="2079" name="YEARS AFTER CREATION"/>
          <p:cNvSpPr txBox="1"/>
          <p:nvPr/>
        </p:nvSpPr>
        <p:spPr>
          <a:xfrm>
            <a:off x="4157527" y="1348645"/>
            <a:ext cx="4809009"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100" b="1"/>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fr-CH" sz="3100" b="1" i="0" u="none" strike="noStrike" kern="0" cap="none" spc="0" normalizeH="0" baseline="0" noProof="0" dirty="0">
                <a:ln>
                  <a:noFill/>
                </a:ln>
                <a:solidFill>
                  <a:srgbClr val="000000"/>
                </a:solidFill>
                <a:effectLst/>
                <a:uLnTx/>
                <a:uFillTx/>
                <a:latin typeface="Helvetica"/>
                <a:sym typeface="Helvetica"/>
              </a:rPr>
              <a:t>Années après la création</a:t>
            </a:r>
            <a:endParaRPr kumimoji="0" sz="3100" b="1" i="0" u="none" strike="noStrike" kern="0" cap="none" spc="0" normalizeH="0" baseline="0" noProof="0" dirty="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327361532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Genesis 5 &amp; 11"/>
          <p:cNvSpPr txBox="1">
            <a:spLocks noGrp="1"/>
          </p:cNvSpPr>
          <p:nvPr>
            <p:ph type="title"/>
          </p:nvPr>
        </p:nvSpPr>
        <p:spPr>
          <a:xfrm>
            <a:off x="2432050" y="1016000"/>
            <a:ext cx="19519900" cy="1727200"/>
          </a:xfrm>
          <a:prstGeom prst="rect">
            <a:avLst/>
          </a:prstGeom>
        </p:spPr>
        <p:txBody>
          <a:bodyPr/>
          <a:lstStyle>
            <a:lvl1pPr algn="ctr"/>
          </a:lstStyle>
          <a:p>
            <a:r>
              <a:rPr lang="fr-FR" dirty="0"/>
              <a:t>Genèse 5 &amp; 11</a:t>
            </a:r>
          </a:p>
        </p:txBody>
      </p:sp>
      <p:sp>
        <p:nvSpPr>
          <p:cNvPr id="2082" name="Some young-earth creationists think there may be missing names, so the age of the creation could be 10,000 to 12,000 years old."/>
          <p:cNvSpPr txBox="1">
            <a:spLocks noGrp="1"/>
          </p:cNvSpPr>
          <p:nvPr>
            <p:ph type="body" sz="half" idx="1"/>
          </p:nvPr>
        </p:nvSpPr>
        <p:spPr>
          <a:xfrm>
            <a:off x="2432050" y="3119100"/>
            <a:ext cx="21300786" cy="3714691"/>
          </a:xfrm>
          <a:prstGeom prst="rect">
            <a:avLst/>
          </a:prstGeom>
        </p:spPr>
        <p:txBody>
          <a:bodyPr>
            <a:normAutofit fontScale="92500"/>
          </a:bodyPr>
          <a:lstStyle>
            <a:lvl1pPr marL="40639" marR="40639" defTabSz="914400">
              <a:defRPr>
                <a:uFill>
                  <a:solidFill>
                    <a:srgbClr val="FFFFFF"/>
                  </a:solidFill>
                </a:uFill>
              </a:defRPr>
            </a:lvl1pPr>
          </a:lstStyle>
          <a:p>
            <a:pPr>
              <a:defRPr>
                <a:effectLst/>
              </a:defRPr>
            </a:pPr>
            <a:r>
              <a:rPr lang="fr-FR" dirty="0"/>
              <a:t>Certains </a:t>
            </a:r>
            <a:r>
              <a:rPr lang="fr-FR" dirty="0" err="1"/>
              <a:t>creationists</a:t>
            </a:r>
            <a:r>
              <a:rPr lang="fr-FR" dirty="0"/>
              <a:t> Jeune terre pensent que des noms manqueraient, de sorte que l’âge de la création pourrait être de 10000 à 12000 ans.</a:t>
            </a:r>
          </a:p>
        </p:txBody>
      </p:sp>
      <p:sp>
        <p:nvSpPr>
          <p:cNvPr id="2083" name="Missing names (i.e., genealogical gaps)?…"/>
          <p:cNvSpPr txBox="1"/>
          <p:nvPr/>
        </p:nvSpPr>
        <p:spPr>
          <a:xfrm>
            <a:off x="2432050" y="6873617"/>
            <a:ext cx="20386386" cy="570779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40639" marR="40639" lvl="0" indent="0" algn="l" defTabSz="914400" rtl="0" eaLnBrk="1" fontAlgn="auto" latinLnBrk="0" hangingPunct="0">
              <a:lnSpc>
                <a:spcPct val="100000"/>
              </a:lnSpc>
              <a:spcBef>
                <a:spcPts val="0"/>
              </a:spcBef>
              <a:spcAft>
                <a:spcPts val="0"/>
              </a:spcAft>
              <a:buClrTx/>
              <a:buSzTx/>
              <a:buFontTx/>
              <a:buNone/>
              <a:tabLst/>
              <a:defRPr sz="7200">
                <a:solidFill>
                  <a:srgbClr val="FFFFFF"/>
                </a:solidFill>
                <a:uFill>
                  <a:solidFill>
                    <a:srgbClr val="FFFFFF"/>
                  </a:solidFill>
                </a:uFill>
                <a:latin typeface="DejaVu Sans Condensed"/>
                <a:ea typeface="DejaVu Sans Condensed"/>
                <a:cs typeface="DejaVu Sans Condensed"/>
                <a:sym typeface="DejaVu Sans Condensed"/>
              </a:defRPr>
            </a:pPr>
            <a:r>
              <a:rPr kumimoji="0" lang="fr-FR" sz="7200" b="0" i="0" u="none" strike="noStrike" kern="0" cap="none" spc="0" normalizeH="0" baseline="0" noProof="0" dirty="0">
                <a:ln>
                  <a:noFill/>
                </a:ln>
                <a:solidFill>
                  <a:srgbClr val="FFFB00"/>
                </a:solidFill>
                <a:effectLst/>
                <a:uLnTx/>
                <a:uFill>
                  <a:solidFill>
                    <a:srgbClr val="FFFFFF"/>
                  </a:solidFill>
                </a:uFill>
                <a:latin typeface="DejaVu Sans Condensed Oblique"/>
                <a:ea typeface="DejaVu Sans Condensed Oblique"/>
                <a:cs typeface="DejaVu Sans Condensed Oblique"/>
                <a:sym typeface="DejaVu Sans Condensed Oblique"/>
              </a:rPr>
              <a:t>Noms </a:t>
            </a: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manquants (ex., trous </a:t>
            </a:r>
            <a:r>
              <a:rPr kumimoji="0" lang="fr-FR" sz="7200" b="0" i="0" u="none" strike="noStrike" kern="0" cap="none" spc="0" normalizeH="0" baseline="0" noProof="0" dirty="0">
                <a:ln>
                  <a:noFill/>
                </a:ln>
                <a:solidFill>
                  <a:srgbClr val="FFFB01"/>
                </a:solidFill>
                <a:effectLst/>
                <a:uLnTx/>
                <a:uFill>
                  <a:solidFill>
                    <a:srgbClr val="FFFFFF"/>
                  </a:solidFill>
                </a:uFill>
                <a:latin typeface="DejaVu Sans Condensed Oblique"/>
                <a:ea typeface="DejaVu Sans Condensed Oblique"/>
                <a:cs typeface="DejaVu Sans Condensed Oblique"/>
                <a:sym typeface="DejaVu Sans Condensed Oblique"/>
              </a:rPr>
              <a:t>généalogiques</a:t>
            </a: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a:t>
            </a:r>
          </a:p>
          <a:p>
            <a:pPr marL="40639" marR="40639" lvl="0" indent="0" algn="l" defTabSz="914400" rtl="0" eaLnBrk="1" fontAlgn="auto" latinLnBrk="0" hangingPunct="0">
              <a:lnSpc>
                <a:spcPct val="100000"/>
              </a:lnSpc>
              <a:spcBef>
                <a:spcPts val="0"/>
              </a:spcBef>
              <a:spcAft>
                <a:spcPts val="0"/>
              </a:spcAft>
              <a:buClrTx/>
              <a:buSzTx/>
              <a:buFontTx/>
              <a:buNone/>
              <a:tabLst/>
              <a:defRPr sz="7200">
                <a:solidFill>
                  <a:srgbClr val="FFFFFF"/>
                </a:solidFill>
                <a:uFill>
                  <a:solidFill>
                    <a:srgbClr val="FFFFFF"/>
                  </a:solidFill>
                </a:uFill>
                <a:latin typeface="DejaVu Sans Condensed"/>
                <a:ea typeface="DejaVu Sans Condensed"/>
                <a:cs typeface="DejaVu Sans Condensed"/>
                <a:sym typeface="DejaVu Sans Condensed"/>
              </a:defRPr>
            </a:pP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      Très improbable</a:t>
            </a:r>
          </a:p>
          <a:p>
            <a:pPr marL="40639" marR="40639" lvl="0" indent="0" algn="l" defTabSz="914400" rtl="0" eaLnBrk="1" fontAlgn="auto" latinLnBrk="0" hangingPunct="0">
              <a:lnSpc>
                <a:spcPct val="100000"/>
              </a:lnSpc>
              <a:spcBef>
                <a:spcPts val="0"/>
              </a:spcBef>
              <a:spcAft>
                <a:spcPts val="0"/>
              </a:spcAft>
              <a:buClrTx/>
              <a:buSzTx/>
              <a:buFontTx/>
              <a:buNone/>
              <a:tabLst/>
              <a:defRPr sz="7200">
                <a:solidFill>
                  <a:srgbClr val="FFFFFF"/>
                </a:solidFill>
                <a:uFill>
                  <a:solidFill>
                    <a:srgbClr val="FFFFFF"/>
                  </a:solidFill>
                </a:uFill>
                <a:latin typeface="DejaVu Sans Condensed"/>
                <a:ea typeface="DejaVu Sans Condensed"/>
                <a:cs typeface="DejaVu Sans Condensed"/>
                <a:sym typeface="DejaVu Sans Condensed"/>
              </a:defRPr>
            </a:pPr>
            <a:r>
              <a:rPr kumimoji="0" lang="fr-FR" sz="7200" b="0" i="0" u="none" strike="noStrike" kern="0" cap="none" spc="0" normalizeH="0" baseline="0" noProof="0" dirty="0">
                <a:ln>
                  <a:noFill/>
                </a:ln>
                <a:solidFill>
                  <a:srgbClr val="FFFB00"/>
                </a:solidFill>
                <a:effectLst/>
                <a:uLnTx/>
                <a:uFill>
                  <a:solidFill>
                    <a:srgbClr val="FFFFFF"/>
                  </a:solidFill>
                </a:uFill>
                <a:latin typeface="DejaVu Sans Condensed Oblique"/>
                <a:ea typeface="DejaVu Sans Condensed Oblique"/>
                <a:cs typeface="DejaVu Sans Condensed Oblique"/>
                <a:sym typeface="DejaVu Sans Condensed Oblique"/>
              </a:rPr>
              <a:t>Années </a:t>
            </a: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manquantes</a:t>
            </a:r>
            <a:r>
              <a:rPr kumimoji="0" lang="fr-FR" sz="7200" b="0" i="0" u="none" strike="noStrike" kern="0" cap="none" spc="0" normalizeH="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 (</a:t>
            </a: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ex., trous </a:t>
            </a:r>
            <a:r>
              <a:rPr kumimoji="0" lang="fr-FR" sz="7200" b="0" i="0" u="none" strike="noStrike" kern="0" cap="none" spc="0" normalizeH="0" baseline="0" noProof="0" dirty="0">
                <a:ln>
                  <a:noFill/>
                </a:ln>
                <a:solidFill>
                  <a:srgbClr val="FFFB01"/>
                </a:solidFill>
                <a:effectLst/>
                <a:uLnTx/>
                <a:uFill>
                  <a:solidFill>
                    <a:srgbClr val="FFFFFF"/>
                  </a:solidFill>
                </a:uFill>
                <a:latin typeface="DejaVu Sans Condensed Oblique"/>
                <a:ea typeface="DejaVu Sans Condensed Oblique"/>
                <a:cs typeface="DejaVu Sans Condensed Oblique"/>
                <a:sym typeface="DejaVu Sans Condensed Oblique"/>
              </a:rPr>
              <a:t>chronologiques</a:t>
            </a: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a:t>
            </a:r>
          </a:p>
          <a:p>
            <a:pPr marL="40639" marR="40639" lvl="0" indent="0" algn="l" defTabSz="914400" rtl="0" eaLnBrk="1" fontAlgn="auto" latinLnBrk="0" hangingPunct="0">
              <a:lnSpc>
                <a:spcPct val="100000"/>
              </a:lnSpc>
              <a:spcBef>
                <a:spcPts val="0"/>
              </a:spcBef>
              <a:spcAft>
                <a:spcPts val="0"/>
              </a:spcAft>
              <a:buClrTx/>
              <a:buSzTx/>
              <a:buFontTx/>
              <a:buNone/>
              <a:tabLst/>
              <a:defRPr sz="7200">
                <a:solidFill>
                  <a:srgbClr val="FFFFFF"/>
                </a:solidFill>
                <a:uFill>
                  <a:solidFill>
                    <a:srgbClr val="FFFFFF"/>
                  </a:solidFill>
                </a:uFill>
                <a:latin typeface="DejaVu Sans Condensed"/>
                <a:ea typeface="DejaVu Sans Condensed"/>
                <a:cs typeface="DejaVu Sans Condensed"/>
                <a:sym typeface="DejaVu Sans Condensed"/>
              </a:defRPr>
            </a:pPr>
            <a:r>
              <a:rPr kumimoji="0" lang="fr-FR" sz="7200" b="0" i="0" u="none" strike="noStrike" kern="0" cap="none" spc="0" normalizeH="0" baseline="0" noProof="0" dirty="0">
                <a:ln>
                  <a:noFill/>
                </a:ln>
                <a:solidFill>
                  <a:srgbClr val="FFFFFF"/>
                </a:solidFill>
                <a:effectLst/>
                <a:uLnTx/>
                <a:uFill>
                  <a:solidFill>
                    <a:srgbClr val="FFFFFF"/>
                  </a:solidFill>
                </a:uFill>
                <a:latin typeface="DejaVu Sans Condensed"/>
                <a:ea typeface="DejaVu Sans Condensed"/>
                <a:cs typeface="DejaVu Sans Condensed"/>
                <a:sym typeface="DejaVu Sans Condensed"/>
              </a:rPr>
              <a:t>      NON, parce-que l’âge du patriarche est donné quand la descendance est né.</a:t>
            </a:r>
          </a:p>
        </p:txBody>
      </p:sp>
    </p:spTree>
    <p:extLst>
      <p:ext uri="{BB962C8B-B14F-4D97-AF65-F5344CB8AC3E}">
        <p14:creationId xmlns:p14="http://schemas.microsoft.com/office/powerpoint/2010/main" val="40510618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083"/>
                                        </p:tgtEl>
                                        <p:attrNameLst>
                                          <p:attrName>style.visibility</p:attrName>
                                        </p:attrNameLst>
                                      </p:cBhvr>
                                      <p:to>
                                        <p:strVal val="visible"/>
                                      </p:to>
                                    </p:set>
                                    <p:animEffect transition="in" filter="wipe(up)">
                                      <p:cBhvr>
                                        <p:cTn id="7" dur="499"/>
                                        <p:tgtEl>
                                          <p:spTgt spid="2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 name="Hardgrunge_2.jpg" descr="Hardgrunge_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058" name="image8.jpg" descr="image8.jpg"/>
          <p:cNvPicPr>
            <a:picLocks/>
          </p:cNvPicPr>
          <p:nvPr/>
        </p:nvPicPr>
        <p:blipFill>
          <a:blip r:embed="rId3"/>
          <a:srcRect r="491" b="8567"/>
          <a:stretch>
            <a:fillRect/>
          </a:stretch>
        </p:blipFill>
        <p:spPr>
          <a:xfrm>
            <a:off x="3911600" y="2299205"/>
            <a:ext cx="16459200" cy="10502901"/>
          </a:xfrm>
          <a:prstGeom prst="rect">
            <a:avLst/>
          </a:prstGeom>
          <a:ln w="25400">
            <a:solidFill>
              <a:srgbClr val="FFFFFF"/>
            </a:solidFill>
            <a:miter lim="400000"/>
          </a:ln>
        </p:spPr>
      </p:pic>
      <p:sp>
        <p:nvSpPr>
          <p:cNvPr id="1059" name="Evolution of Man?"/>
          <p:cNvSpPr txBox="1">
            <a:spLocks noGrp="1"/>
          </p:cNvSpPr>
          <p:nvPr>
            <p:ph type="title"/>
          </p:nvPr>
        </p:nvSpPr>
        <p:spPr>
          <a:xfrm>
            <a:off x="1778000" y="838200"/>
            <a:ext cx="20828000" cy="1993900"/>
          </a:xfrm>
          <a:prstGeom prst="rect">
            <a:avLst/>
          </a:prstGeom>
        </p:spPr>
        <p:txBody>
          <a:bodyPr/>
          <a:lstStyle>
            <a:lvl1pPr algn="ctr">
              <a:defRPr>
                <a:solidFill>
                  <a:srgbClr val="FFFB00"/>
                </a:solidFill>
              </a:defRPr>
            </a:lvl1pPr>
          </a:lstStyle>
          <a:p>
            <a:r>
              <a:rPr lang="en-US" dirty="0" err="1"/>
              <a:t>Évolution</a:t>
            </a:r>
            <a:r>
              <a:rPr dirty="0"/>
              <a:t> </a:t>
            </a:r>
            <a:r>
              <a:rPr lang="en-US" dirty="0"/>
              <a:t>de </a:t>
            </a:r>
            <a:r>
              <a:rPr lang="en-US" dirty="0" err="1"/>
              <a:t>l'Homme</a:t>
            </a:r>
            <a:r>
              <a:rPr dirty="0"/>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6"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927" name="image17.jpg" descr="image17.jpg"/>
          <p:cNvPicPr>
            <a:picLocks noChangeAspect="1"/>
          </p:cNvPicPr>
          <p:nvPr/>
        </p:nvPicPr>
        <p:blipFill>
          <a:blip r:embed="rId4"/>
          <a:srcRect l="2311" t="2774" r="2607" b="2301"/>
          <a:stretch>
            <a:fillRect/>
          </a:stretch>
        </p:blipFill>
        <p:spPr>
          <a:xfrm>
            <a:off x="4864100" y="304800"/>
            <a:ext cx="14630402" cy="13030200"/>
          </a:xfrm>
          <a:prstGeom prst="rect">
            <a:avLst/>
          </a:prstGeom>
          <a:ln w="63500">
            <a:solidFill>
              <a:srgbClr val="000000"/>
            </a:solidFill>
            <a:miter lim="400000"/>
          </a:ln>
        </p:spPr>
      </p:pic>
      <p:sp>
        <p:nvSpPr>
          <p:cNvPr id="1928" name="DATA"/>
          <p:cNvSpPr/>
          <p:nvPr/>
        </p:nvSpPr>
        <p:spPr>
          <a:xfrm>
            <a:off x="4864100" y="609968"/>
            <a:ext cx="6195191" cy="1270001"/>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7600" b="1">
                <a:effectLst>
                  <a:outerShdw blurRad="38100" dist="12700" dir="5400000" rotWithShape="0">
                    <a:srgbClr val="000000">
                      <a:alpha val="50000"/>
                    </a:srgbClr>
                  </a:outerShdw>
                </a:effectLst>
                <a:latin typeface="Arial"/>
                <a:ea typeface="Arial"/>
                <a:cs typeface="Arial"/>
                <a:sym typeface="Arial"/>
              </a:defRPr>
            </a:lvl1pPr>
          </a:lstStyle>
          <a:p>
            <a:r>
              <a:rPr lang="en-US" dirty="0"/>
              <a:t>DONNÉES</a:t>
            </a:r>
            <a:endParaRPr dirty="0"/>
          </a:p>
        </p:txBody>
      </p:sp>
      <p:sp>
        <p:nvSpPr>
          <p:cNvPr id="1929" name="Evolution…"/>
          <p:cNvSpPr/>
          <p:nvPr/>
        </p:nvSpPr>
        <p:spPr>
          <a:xfrm>
            <a:off x="7113094" y="11836031"/>
            <a:ext cx="3359380" cy="12700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lang="en-US" dirty="0" err="1"/>
              <a:t>Arbre</a:t>
            </a:r>
            <a:r>
              <a:rPr lang="en-US" dirty="0"/>
              <a:t> de l’ </a:t>
            </a:r>
            <a:r>
              <a:rPr lang="en-US" dirty="0" err="1"/>
              <a:t>Évolution</a:t>
            </a:r>
            <a:endParaRPr dirty="0"/>
          </a:p>
        </p:txBody>
      </p:sp>
      <p:sp>
        <p:nvSpPr>
          <p:cNvPr id="1930" name="Creation…"/>
          <p:cNvSpPr/>
          <p:nvPr/>
        </p:nvSpPr>
        <p:spPr>
          <a:xfrm>
            <a:off x="14234250" y="11836031"/>
            <a:ext cx="3359380" cy="12700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pPr>
            <a:r>
              <a:rPr lang="en-US" dirty="0" err="1"/>
              <a:t>Forêt</a:t>
            </a:r>
            <a:r>
              <a:rPr lang="en-US" dirty="0"/>
              <a:t> de </a:t>
            </a:r>
            <a:r>
              <a:rPr lang="en-US" dirty="0" err="1"/>
              <a:t>Création</a:t>
            </a:r>
            <a:r>
              <a:rPr lang="en-US" dirty="0"/>
              <a:t> </a:t>
            </a:r>
            <a:endParaRPr dirty="0"/>
          </a:p>
        </p:txBody>
      </p:sp>
      <p:sp>
        <p:nvSpPr>
          <p:cNvPr id="1931" name="Oval"/>
          <p:cNvSpPr/>
          <p:nvPr/>
        </p:nvSpPr>
        <p:spPr>
          <a:xfrm>
            <a:off x="5579034" y="5651500"/>
            <a:ext cx="5638801" cy="5334002"/>
          </a:xfrm>
          <a:prstGeom prst="ellipse">
            <a:avLst/>
          </a:prstGeom>
          <a:solidFill>
            <a:srgbClr val="000000"/>
          </a:solidFill>
          <a:ln>
            <a:solidFill>
              <a:srgbClr val="000000"/>
            </a:solidFill>
          </a:ln>
        </p:spPr>
        <p:txBody>
          <a:bodyPr lIns="0" tIns="0" rIns="0" bIns="0"/>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31"/>
                                        </p:tgtEl>
                                        <p:attrNameLst>
                                          <p:attrName>style.visibility</p:attrName>
                                        </p:attrNameLst>
                                      </p:cBhvr>
                                      <p:to>
                                        <p:strVal val="visible"/>
                                      </p:to>
                                    </p:set>
                                    <p:anim calcmode="lin" valueType="num">
                                      <p:cBhvr>
                                        <p:cTn id="7" dur="500" fill="hold"/>
                                        <p:tgtEl>
                                          <p:spTgt spid="1931"/>
                                        </p:tgtEl>
                                        <p:attrNameLst>
                                          <p:attrName>ppt_w</p:attrName>
                                        </p:attrNameLst>
                                      </p:cBhvr>
                                      <p:tavLst>
                                        <p:tav tm="0">
                                          <p:val>
                                            <p:fltVal val="0"/>
                                          </p:val>
                                        </p:tav>
                                        <p:tav tm="100000">
                                          <p:val>
                                            <p:strVal val="#ppt_w"/>
                                          </p:val>
                                        </p:tav>
                                      </p:tavLst>
                                    </p:anim>
                                    <p:anim calcmode="lin" valueType="num">
                                      <p:cBhvr>
                                        <p:cTn id="8" dur="500" fill="hold"/>
                                        <p:tgtEl>
                                          <p:spTgt spid="19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1"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36" name="So What?"/>
          <p:cNvSpPr txBox="1">
            <a:spLocks noGrp="1"/>
          </p:cNvSpPr>
          <p:nvPr>
            <p:ph type="title"/>
          </p:nvPr>
        </p:nvSpPr>
        <p:spPr>
          <a:xfrm>
            <a:off x="1828800" y="9067800"/>
            <a:ext cx="20726400" cy="2940050"/>
          </a:xfrm>
          <a:prstGeom prst="rect">
            <a:avLst/>
          </a:prstGeom>
        </p:spPr>
        <p:txBody>
          <a:bodyPr/>
          <a:lstStyle>
            <a:lvl1pPr>
              <a:defRPr sz="15000" b="1">
                <a:solidFill>
                  <a:srgbClr val="FFFFFF"/>
                </a:solidFill>
                <a:uFill>
                  <a:solidFill>
                    <a:srgbClr val="FF9300"/>
                  </a:solidFill>
                </a:uFill>
                <a:latin typeface="DejaVu Sans Condensed"/>
                <a:ea typeface="DejaVu Sans Condensed"/>
                <a:cs typeface="DejaVu Sans Condensed"/>
                <a:sym typeface="DejaVu Sans Condensed"/>
              </a:defRPr>
            </a:lvl1pPr>
          </a:lstStyle>
          <a:p>
            <a:pPr>
              <a:defRPr sz="9600"/>
            </a:pPr>
            <a:r>
              <a:rPr lang="en-US" sz="16600" dirty="0"/>
              <a:t>Et </a:t>
            </a:r>
            <a:r>
              <a:rPr lang="en-US" sz="16600" dirty="0" err="1"/>
              <a:t>alors</a:t>
            </a:r>
            <a:r>
              <a:rPr sz="16600" dirty="0"/>
              <a:t>?</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4"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55" name="KNwide Slides to layer for translation 2017 Feb 3.066.jpeg" descr="KNwide Slides to layer for translation 2017 Feb 3.066.jpeg"/>
          <p:cNvPicPr>
            <a:picLocks noChangeAspect="1"/>
          </p:cNvPicPr>
          <p:nvPr/>
        </p:nvPicPr>
        <p:blipFill>
          <a:blip r:embed="rId3"/>
          <a:srcRect l="19497" t="9168" r="19941" b="11155"/>
          <a:stretch>
            <a:fillRect/>
          </a:stretch>
        </p:blipFill>
        <p:spPr>
          <a:xfrm>
            <a:off x="4232870" y="967779"/>
            <a:ext cx="15918283" cy="11780341"/>
          </a:xfrm>
          <a:prstGeom prst="rect">
            <a:avLst/>
          </a:prstGeom>
          <a:ln w="127000">
            <a:solidFill>
              <a:srgbClr val="FFFFFF"/>
            </a:solidFill>
            <a:miter lim="400000"/>
          </a:ln>
        </p:spPr>
      </p:pic>
      <p:sp>
        <p:nvSpPr>
          <p:cNvPr id="1956" name="ADAM"/>
          <p:cNvSpPr txBox="1"/>
          <p:nvPr/>
        </p:nvSpPr>
        <p:spPr>
          <a:xfrm>
            <a:off x="4505996" y="9455193"/>
            <a:ext cx="5865020" cy="260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0">
                <a:latin typeface="Arial Black"/>
                <a:ea typeface="Arial Black"/>
                <a:cs typeface="Arial Black"/>
                <a:sym typeface="Arial Black"/>
              </a:defRPr>
            </a:lvl1pPr>
          </a:lstStyle>
          <a:p>
            <a:r>
              <a:t>ADAM</a:t>
            </a:r>
          </a:p>
        </p:txBody>
      </p:sp>
      <p:sp>
        <p:nvSpPr>
          <p:cNvPr id="1957" name="IN YOUR…"/>
          <p:cNvSpPr txBox="1"/>
          <p:nvPr/>
        </p:nvSpPr>
        <p:spPr>
          <a:xfrm>
            <a:off x="10588634" y="9943900"/>
            <a:ext cx="3786293" cy="1626086"/>
          </a:xfrm>
          <a:prstGeom prst="rect">
            <a:avLst/>
          </a:prstGeom>
          <a:ln w="12700">
            <a:miter lim="400000"/>
          </a:ln>
          <a:effectLst>
            <a:outerShdw blurRad="38100" dist="63500" dir="2700000" rotWithShape="0">
              <a:srgbClr val="000000">
                <a:alpha val="79582"/>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5500" b="1">
                <a:solidFill>
                  <a:srgbClr val="FFFFFF"/>
                </a:solidFill>
              </a:defRPr>
            </a:pPr>
            <a:r>
              <a:rPr lang="fr-FR" dirty="0"/>
              <a:t>DANS TON</a:t>
            </a:r>
          </a:p>
          <a:p>
            <a:pPr>
              <a:lnSpc>
                <a:spcPct val="90000"/>
              </a:lnSpc>
              <a:defRPr sz="5500" b="1">
                <a:solidFill>
                  <a:srgbClr val="FFFFFF"/>
                </a:solidFill>
              </a:defRPr>
            </a:pPr>
            <a:r>
              <a:rPr lang="fr-FR" dirty="0"/>
              <a:t>PASSÉ</a:t>
            </a:r>
            <a:endParaRPr dirty="0"/>
          </a:p>
        </p:txBody>
      </p:sp>
      <p:sp>
        <p:nvSpPr>
          <p:cNvPr id="1958" name="GOD IS AUTHORITY"/>
          <p:cNvSpPr txBox="1"/>
          <p:nvPr/>
        </p:nvSpPr>
        <p:spPr>
          <a:xfrm>
            <a:off x="14273367" y="6283550"/>
            <a:ext cx="5318397" cy="2103140"/>
          </a:xfrm>
          <a:prstGeom prst="rect">
            <a:avLst/>
          </a:prstGeom>
          <a:ln w="12700">
            <a:miter lim="400000"/>
          </a:ln>
          <a:effectLst>
            <a:outerShdw blurRad="38100" dist="63500" dir="2700000" rotWithShape="0">
              <a:srgbClr val="000000">
                <a:alpha val="797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6500" b="1">
                <a:solidFill>
                  <a:srgbClr val="FFFFFF"/>
                </a:solidFill>
                <a:latin typeface="Arial Narrow"/>
                <a:ea typeface="Arial Narrow"/>
                <a:cs typeface="Arial Narrow"/>
                <a:sym typeface="Arial Narrow"/>
              </a:defRPr>
            </a:lvl1pPr>
          </a:lstStyle>
          <a:p>
            <a:r>
              <a:rPr lang="fr-FR" dirty="0"/>
              <a:t>DIEU EST AUTORITÉ</a:t>
            </a:r>
            <a:endParaRPr dirty="0"/>
          </a:p>
        </p:txBody>
      </p:sp>
      <p:sp>
        <p:nvSpPr>
          <p:cNvPr id="1959" name="GOD…"/>
          <p:cNvSpPr txBox="1"/>
          <p:nvPr/>
        </p:nvSpPr>
        <p:spPr>
          <a:xfrm>
            <a:off x="14340822" y="8416437"/>
            <a:ext cx="5318397" cy="3204980"/>
          </a:xfrm>
          <a:prstGeom prst="rect">
            <a:avLst/>
          </a:prstGeom>
          <a:ln w="12700">
            <a:miter lim="400000"/>
          </a:ln>
          <a:effectLst>
            <a:outerShdw blurRad="38100" dist="63500" dir="2700000" rotWithShape="0">
              <a:srgbClr val="000000">
                <a:alpha val="79582"/>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lnSpc>
                <a:spcPct val="90000"/>
              </a:lnSpc>
              <a:defRPr sz="5600" b="1">
                <a:solidFill>
                  <a:srgbClr val="FFFFFF"/>
                </a:solidFill>
                <a:latin typeface="Arial"/>
                <a:ea typeface="Arial"/>
                <a:cs typeface="Arial"/>
                <a:sym typeface="Arial"/>
              </a:defRPr>
            </a:pPr>
            <a:r>
              <a:rPr lang="fr-FR" dirty="0"/>
              <a:t>DIEU </a:t>
            </a:r>
            <a:br>
              <a:rPr lang="fr-FR" dirty="0"/>
            </a:br>
            <a:r>
              <a:rPr lang="fr-FR" dirty="0"/>
              <a:t>ÉTABLIT </a:t>
            </a:r>
            <a:br>
              <a:rPr lang="fr-FR" dirty="0"/>
            </a:br>
            <a:r>
              <a:rPr lang="fr-FR" dirty="0"/>
              <a:t>LES </a:t>
            </a:r>
            <a:br>
              <a:rPr lang="fr-FR" dirty="0"/>
            </a:br>
            <a:r>
              <a:rPr lang="fr-FR" dirty="0"/>
              <a:t>LOIS</a:t>
            </a:r>
            <a:endParaRPr dirty="0"/>
          </a:p>
        </p:txBody>
      </p:sp>
      <p:sp>
        <p:nvSpPr>
          <p:cNvPr id="1960" name="Line"/>
          <p:cNvSpPr/>
          <p:nvPr/>
        </p:nvSpPr>
        <p:spPr>
          <a:xfrm>
            <a:off x="15443155" y="8416900"/>
            <a:ext cx="2623221" cy="1"/>
          </a:xfrm>
          <a:prstGeom prst="line">
            <a:avLst/>
          </a:prstGeom>
          <a:ln w="88900">
            <a:solidFill>
              <a:srgbClr val="FFFFFF"/>
            </a:solidFill>
            <a:miter lim="400000"/>
          </a:ln>
          <a:effectLst>
            <a:outerShdw blurRad="38100" dist="63500" dir="2700000" rotWithShape="0">
              <a:srgbClr val="000000">
                <a:alpha val="79768"/>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2" name="Hardgrunge.jpg" descr="Hardgrung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963" name="Rectangle"/>
          <p:cNvSpPr/>
          <p:nvPr/>
        </p:nvSpPr>
        <p:spPr>
          <a:xfrm>
            <a:off x="4235450" y="965200"/>
            <a:ext cx="15913100" cy="11785601"/>
          </a:xfrm>
          <a:prstGeom prst="rect">
            <a:avLst/>
          </a:prstGeom>
          <a:gradFill>
            <a:gsLst>
              <a:gs pos="0">
                <a:srgbClr val="CD09EB"/>
              </a:gs>
              <a:gs pos="100000">
                <a:srgbClr val="BBA1BE"/>
              </a:gs>
            </a:gsLst>
            <a:lin ang="5400000"/>
          </a:gradFill>
          <a:ln w="127000">
            <a:solidFill>
              <a:srgbClr val="FFFFFF"/>
            </a:solidFill>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pic>
        <p:nvPicPr>
          <p:cNvPr id="1964" name="burst.png" descr="burst.png"/>
          <p:cNvPicPr>
            <a:picLocks noChangeAspect="1"/>
          </p:cNvPicPr>
          <p:nvPr/>
        </p:nvPicPr>
        <p:blipFill>
          <a:blip r:embed="rId3"/>
          <a:stretch>
            <a:fillRect/>
          </a:stretch>
        </p:blipFill>
        <p:spPr>
          <a:xfrm>
            <a:off x="8640274" y="6508369"/>
            <a:ext cx="4919753" cy="4741070"/>
          </a:xfrm>
          <a:prstGeom prst="rect">
            <a:avLst/>
          </a:prstGeom>
          <a:ln w="12700">
            <a:miter lim="400000"/>
          </a:ln>
          <a:effectLst>
            <a:outerShdw blurRad="63500" dist="25400" dir="5400000" rotWithShape="0">
              <a:srgbClr val="000000">
                <a:alpha val="50000"/>
              </a:srgbClr>
            </a:outerShdw>
          </a:effectLst>
        </p:spPr>
      </p:pic>
      <p:pic>
        <p:nvPicPr>
          <p:cNvPr id="1965" name="drip1.png" descr="drip1.png"/>
          <p:cNvPicPr>
            <a:picLocks noChangeAspect="1"/>
          </p:cNvPicPr>
          <p:nvPr/>
        </p:nvPicPr>
        <p:blipFill>
          <a:blip r:embed="rId4"/>
          <a:stretch>
            <a:fillRect/>
          </a:stretch>
        </p:blipFill>
        <p:spPr>
          <a:xfrm>
            <a:off x="13056337" y="800000"/>
            <a:ext cx="6455123" cy="11645061"/>
          </a:xfrm>
          <a:prstGeom prst="rect">
            <a:avLst/>
          </a:prstGeom>
          <a:ln w="12700">
            <a:miter lim="400000"/>
          </a:ln>
        </p:spPr>
      </p:pic>
      <p:pic>
        <p:nvPicPr>
          <p:cNvPr id="1966" name="orangearrow.png" descr="orangearrow.png"/>
          <p:cNvPicPr>
            <a:picLocks noChangeAspect="1"/>
          </p:cNvPicPr>
          <p:nvPr/>
        </p:nvPicPr>
        <p:blipFill>
          <a:blip r:embed="rId5"/>
          <a:stretch>
            <a:fillRect/>
          </a:stretch>
        </p:blipFill>
        <p:spPr>
          <a:xfrm>
            <a:off x="4295154" y="1817509"/>
            <a:ext cx="9994901" cy="4152901"/>
          </a:xfrm>
          <a:prstGeom prst="rect">
            <a:avLst/>
          </a:prstGeom>
          <a:ln w="12700">
            <a:miter lim="400000"/>
          </a:ln>
        </p:spPr>
      </p:pic>
      <p:pic>
        <p:nvPicPr>
          <p:cNvPr id="1967" name="Monkey.png" descr="Monkey.png"/>
          <p:cNvPicPr>
            <a:picLocks noChangeAspect="1"/>
          </p:cNvPicPr>
          <p:nvPr/>
        </p:nvPicPr>
        <p:blipFill>
          <a:blip r:embed="rId6"/>
          <a:stretch>
            <a:fillRect/>
          </a:stretch>
        </p:blipFill>
        <p:spPr>
          <a:xfrm>
            <a:off x="4475528" y="3709865"/>
            <a:ext cx="5168901" cy="6769101"/>
          </a:xfrm>
          <a:prstGeom prst="rect">
            <a:avLst/>
          </a:prstGeom>
          <a:ln w="12700">
            <a:miter lim="400000"/>
          </a:ln>
        </p:spPr>
      </p:pic>
      <p:sp>
        <p:nvSpPr>
          <p:cNvPr id="1968" name="IN YOUR…"/>
          <p:cNvSpPr txBox="1"/>
          <p:nvPr/>
        </p:nvSpPr>
        <p:spPr>
          <a:xfrm>
            <a:off x="9397506" y="3042816"/>
            <a:ext cx="3786293" cy="1626086"/>
          </a:xfrm>
          <a:prstGeom prst="rect">
            <a:avLst/>
          </a:prstGeom>
          <a:ln w="12700">
            <a:miter lim="400000"/>
          </a:ln>
          <a:effectLst>
            <a:outerShdw blurRad="38100" dist="63500" dir="27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90000"/>
              </a:lnSpc>
              <a:defRPr sz="5500" b="1">
                <a:solidFill>
                  <a:srgbClr val="FFFFFF"/>
                </a:solidFill>
              </a:defRPr>
            </a:pPr>
            <a:r>
              <a:rPr lang="en-US" dirty="0"/>
              <a:t>DANS TON</a:t>
            </a:r>
            <a:br>
              <a:rPr lang="en-US" dirty="0"/>
            </a:br>
            <a:r>
              <a:rPr lang="en-US" dirty="0"/>
              <a:t> PASSÉ</a:t>
            </a:r>
            <a:endParaRPr dirty="0"/>
          </a:p>
        </p:txBody>
      </p:sp>
      <p:sp>
        <p:nvSpPr>
          <p:cNvPr id="1969" name="Relative…"/>
          <p:cNvSpPr txBox="1"/>
          <p:nvPr/>
        </p:nvSpPr>
        <p:spPr>
          <a:xfrm>
            <a:off x="14395574" y="2347328"/>
            <a:ext cx="4449936" cy="1604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6100" b="1"/>
            </a:pPr>
            <a:r>
              <a:rPr dirty="0" err="1"/>
              <a:t>Relativ</a:t>
            </a:r>
            <a:r>
              <a:rPr lang="en-US" dirty="0" err="1"/>
              <a:t>ism</a:t>
            </a:r>
            <a:r>
              <a:rPr dirty="0" err="1"/>
              <a:t>e</a:t>
            </a:r>
            <a:endParaRPr dirty="0"/>
          </a:p>
          <a:p>
            <a:pPr algn="ctr" defTabSz="825500">
              <a:lnSpc>
                <a:spcPct val="80000"/>
              </a:lnSpc>
              <a:defRPr sz="6100" b="1"/>
            </a:pPr>
            <a:r>
              <a:rPr dirty="0"/>
              <a:t>Moral</a:t>
            </a:r>
          </a:p>
        </p:txBody>
      </p:sp>
      <p:sp>
        <p:nvSpPr>
          <p:cNvPr id="1970" name="Man sets…"/>
          <p:cNvSpPr txBox="1"/>
          <p:nvPr/>
        </p:nvSpPr>
        <p:spPr>
          <a:xfrm>
            <a:off x="14818914" y="4420876"/>
            <a:ext cx="3765454" cy="2355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6100" b="1"/>
            </a:pPr>
            <a:r>
              <a:rPr lang="fr-FR" dirty="0"/>
              <a:t>L'homme </a:t>
            </a:r>
            <a:br>
              <a:rPr lang="fr-FR" dirty="0"/>
            </a:br>
            <a:r>
              <a:rPr lang="fr-FR" dirty="0"/>
              <a:t>établit </a:t>
            </a:r>
            <a:br>
              <a:rPr lang="fr-FR" dirty="0"/>
            </a:br>
            <a:r>
              <a:rPr lang="fr-FR" dirty="0"/>
              <a:t>les règles</a:t>
            </a:r>
            <a:endParaRPr dirty="0"/>
          </a:p>
        </p:txBody>
      </p:sp>
      <p:sp>
        <p:nvSpPr>
          <p:cNvPr id="1971" name="Rectangle"/>
          <p:cNvSpPr/>
          <p:nvPr/>
        </p:nvSpPr>
        <p:spPr>
          <a:xfrm>
            <a:off x="15426742" y="4135275"/>
            <a:ext cx="2387601" cy="102196"/>
          </a:xfrm>
          <a:prstGeom prst="rect">
            <a:avLst/>
          </a:prstGeom>
          <a:solidFill>
            <a:srgbClr val="000000"/>
          </a:solidFill>
          <a:ln w="12700">
            <a:miter lim="400000"/>
          </a:ln>
        </p:spPr>
        <p:txBody>
          <a:bodyPr lIns="50800" tIns="50800" rIns="50800" bIns="50800" anchor="ctr"/>
          <a:lstStyle/>
          <a:p>
            <a:pPr algn="ctr" defTabSz="825500">
              <a:defRPr sz="3600">
                <a:latin typeface="Helvetica Light"/>
                <a:ea typeface="Helvetica Light"/>
                <a:cs typeface="Helvetica Light"/>
                <a:sym typeface="Helvetica Light"/>
              </a:defRPr>
            </a:pPr>
            <a:endParaRPr/>
          </a:p>
        </p:txBody>
      </p:sp>
      <p:sp>
        <p:nvSpPr>
          <p:cNvPr id="1972" name="Ooh!…"/>
          <p:cNvSpPr txBox="1"/>
          <p:nvPr/>
        </p:nvSpPr>
        <p:spPr>
          <a:xfrm>
            <a:off x="10619667" y="7385355"/>
            <a:ext cx="1901844" cy="2783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defRPr sz="5000" b="1">
                <a:latin typeface="Chalkboard"/>
                <a:ea typeface="Chalkboard"/>
                <a:cs typeface="Chalkboard"/>
                <a:sym typeface="Chalkboard"/>
              </a:defRPr>
            </a:pPr>
            <a:r>
              <a:t>Ooh!</a:t>
            </a:r>
          </a:p>
          <a:p>
            <a:pPr algn="ctr" defTabSz="825500">
              <a:defRPr sz="5500" b="1">
                <a:latin typeface="Chalkboard"/>
                <a:ea typeface="Chalkboard"/>
                <a:cs typeface="Chalkboard"/>
                <a:sym typeface="Chalkboard"/>
              </a:defRPr>
            </a:pPr>
            <a:r>
              <a:t>Ooh!</a:t>
            </a:r>
          </a:p>
          <a:p>
            <a:pPr algn="ctr" defTabSz="825500">
              <a:defRPr sz="6000" b="1">
                <a:latin typeface="Chalkboard"/>
                <a:ea typeface="Chalkboard"/>
                <a:cs typeface="Chalkboard"/>
                <a:sym typeface="Chalkboard"/>
              </a:defRPr>
            </a:pPr>
            <a:r>
              <a:t>Aah!</a:t>
            </a:r>
          </a:p>
        </p:txBody>
      </p:sp>
      <p:sp>
        <p:nvSpPr>
          <p:cNvPr id="1973" name="APE"/>
          <p:cNvSpPr txBox="1"/>
          <p:nvPr/>
        </p:nvSpPr>
        <p:spPr>
          <a:xfrm>
            <a:off x="5098068" y="2868925"/>
            <a:ext cx="6386364"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4000">
                <a:latin typeface="Arial Black"/>
                <a:ea typeface="Arial Black"/>
                <a:cs typeface="Arial Black"/>
                <a:sym typeface="Arial Black"/>
              </a:defRPr>
            </a:lvl1pPr>
          </a:lstStyle>
          <a:p>
            <a:r>
              <a:rPr lang="en-US" sz="8800" dirty="0"/>
              <a:t>SINGE</a:t>
            </a:r>
            <a:endParaRPr sz="7200" dirty="0"/>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7"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88" name="American Atheists, “You KNOW it’s a Myth: This Season, Celebrate REASON!” https://atheists.org, no date, accessed 1 June 2011."/>
          <p:cNvSpPr txBox="1">
            <a:spLocks noGrp="1"/>
          </p:cNvSpPr>
          <p:nvPr>
            <p:ph type="body" idx="13"/>
          </p:nvPr>
        </p:nvSpPr>
        <p:spPr>
          <a:xfrm>
            <a:off x="2425700" y="11224491"/>
            <a:ext cx="19545300" cy="1701800"/>
          </a:xfrm>
          <a:prstGeom prst="rect">
            <a:avLst/>
          </a:prstGeom>
        </p:spPr>
        <p:txBody>
          <a:bodyPr/>
          <a:lstStyle/>
          <a:p>
            <a:pPr>
              <a:buClr>
                <a:srgbClr val="FFFFFF"/>
              </a:buClr>
            </a:pPr>
            <a:r>
              <a:rPr dirty="0">
                <a:solidFill>
                  <a:srgbClr val="FFFFFF"/>
                </a:solidFill>
                <a:uFill>
                  <a:solidFill>
                    <a:srgbClr val="FFFFFF"/>
                  </a:solidFill>
                </a:uFill>
              </a:rPr>
              <a:t>American Atheists, “You KNOW it’s a Myth: This Season, Celebrate REASON!” https://atheists.org, no date, accessed 1 June 2011</a:t>
            </a:r>
            <a:r>
              <a:rPr dirty="0">
                <a:solidFill>
                  <a:srgbClr val="FFFFFF"/>
                </a:solidFill>
                <a:effectLst>
                  <a:outerShdw blurRad="38100" dist="38100" dir="2700000" rotWithShape="0">
                    <a:srgbClr val="929292"/>
                  </a:outerShdw>
                </a:effectLst>
                <a:uFill>
                  <a:solidFill>
                    <a:srgbClr val="FFFFFF"/>
                  </a:solidFill>
                </a:uFill>
              </a:rPr>
              <a:t>.</a:t>
            </a:r>
          </a:p>
        </p:txBody>
      </p:sp>
      <p:sp>
        <p:nvSpPr>
          <p:cNvPr id="1989" name="“No Adam and Eve means no need for a savior. It also means that the Bible cannot be trusted as a source of unambiguous, literal truth. It is completely unreliable, because it all begins with a myth, and builds on that as a basis.  No fall of man means no need for atonement and no need for a redeemer.”"/>
          <p:cNvSpPr txBox="1">
            <a:spLocks noGrp="1"/>
          </p:cNvSpPr>
          <p:nvPr>
            <p:ph type="body" idx="1"/>
          </p:nvPr>
        </p:nvSpPr>
        <p:spPr>
          <a:xfrm>
            <a:off x="1496291" y="789709"/>
            <a:ext cx="22001018" cy="10434782"/>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lang="fr-FR" dirty="0"/>
              <a:t>« Pas d'Adam et d’Ève signifie: Plus besoin de sauveur. Cela signifie également qu'il est impossible de faire confiance à la Bible en tant que source de vérité littérale et sans ambiguïté. Elle n'est absolument pas fiable, parce qu’elle commence par un mythe et repose sur ce fondement. Pas de chute originelle signifie aucun besoin d'expiation, ni de rédempteur</a:t>
            </a:r>
            <a:r>
              <a:rPr lang="en-US" dirty="0"/>
              <a:t>.</a:t>
            </a:r>
            <a:r>
              <a:rPr lang="fr-FR" dirty="0"/>
              <a:t> »</a:t>
            </a:r>
            <a:endParaRPr dirty="0">
              <a:solidFill>
                <a:srgbClr val="FFFFFF"/>
              </a:solidFill>
              <a:uFill>
                <a:solidFill>
                  <a:srgbClr val="FFFFFF"/>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989"/>
                                        </p:tgtEl>
                                        <p:attrNameLst>
                                          <p:attrName>style.visibility</p:attrName>
                                        </p:attrNameLst>
                                      </p:cBhvr>
                                      <p:to>
                                        <p:strVal val="visible"/>
                                      </p:to>
                                    </p:set>
                                    <p:animEffect transition="in" filter="wipe(up)">
                                      <p:cBhvr>
                                        <p:cTn id="7" dur="250"/>
                                        <p:tgtEl>
                                          <p:spTgt spid="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9"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3"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2004" name="droppedImage.pdf" descr="droppedImage.pdf"/>
          <p:cNvPicPr>
            <a:picLocks noChangeAspect="1"/>
          </p:cNvPicPr>
          <p:nvPr/>
        </p:nvPicPr>
        <p:blipFill>
          <a:blip r:embed="rId4"/>
          <a:stretch>
            <a:fillRect/>
          </a:stretch>
        </p:blipFill>
        <p:spPr>
          <a:xfrm>
            <a:off x="3695700" y="774700"/>
            <a:ext cx="7511356" cy="5334000"/>
          </a:xfrm>
          <a:prstGeom prst="rect">
            <a:avLst/>
          </a:prstGeom>
          <a:ln w="63500">
            <a:solidFill>
              <a:srgbClr val="EC9E42"/>
            </a:solidFill>
            <a:miter lim="400000"/>
          </a:ln>
        </p:spPr>
      </p:pic>
      <p:pic>
        <p:nvPicPr>
          <p:cNvPr id="2005" name="droppedImage.pdf" descr="droppedImage.pdf"/>
          <p:cNvPicPr>
            <a:picLocks noChangeAspect="1"/>
          </p:cNvPicPr>
          <p:nvPr/>
        </p:nvPicPr>
        <p:blipFill>
          <a:blip r:embed="rId5"/>
          <a:stretch>
            <a:fillRect/>
          </a:stretch>
        </p:blipFill>
        <p:spPr>
          <a:xfrm>
            <a:off x="13423900" y="774700"/>
            <a:ext cx="7112000" cy="5334000"/>
          </a:xfrm>
          <a:prstGeom prst="rect">
            <a:avLst/>
          </a:prstGeom>
          <a:ln w="63500">
            <a:solidFill>
              <a:srgbClr val="EBAD58"/>
            </a:solidFill>
            <a:miter lim="400000"/>
          </a:ln>
        </p:spPr>
      </p:pic>
      <p:pic>
        <p:nvPicPr>
          <p:cNvPr id="2006" name="droppedImage.pdf" descr="droppedImage.pdf"/>
          <p:cNvPicPr>
            <a:picLocks noChangeAspect="1"/>
          </p:cNvPicPr>
          <p:nvPr/>
        </p:nvPicPr>
        <p:blipFill>
          <a:blip r:embed="rId6"/>
          <a:stretch>
            <a:fillRect/>
          </a:stretch>
        </p:blipFill>
        <p:spPr>
          <a:xfrm>
            <a:off x="8153400" y="6375400"/>
            <a:ext cx="8077200" cy="6731000"/>
          </a:xfrm>
          <a:prstGeom prst="rect">
            <a:avLst/>
          </a:prstGeom>
          <a:ln w="63500">
            <a:solidFill>
              <a:srgbClr val="EC9E42"/>
            </a:solidFill>
            <a:miter lim="400000"/>
          </a:ln>
        </p:spPr>
      </p:pic>
      <p:sp>
        <p:nvSpPr>
          <p:cNvPr id="2007" name="X"/>
          <p:cNvSpPr txBox="1"/>
          <p:nvPr/>
        </p:nvSpPr>
        <p:spPr>
          <a:xfrm>
            <a:off x="8747447" y="5826752"/>
            <a:ext cx="6908801" cy="95123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a:latin typeface="Arial Black"/>
                <a:ea typeface="Arial Black"/>
                <a:cs typeface="Arial Black"/>
                <a:sym typeface="Arial Black"/>
              </a:rPr>
              <a:t>X</a:t>
            </a:r>
          </a:p>
        </p:txBody>
      </p:sp>
      <p:sp>
        <p:nvSpPr>
          <p:cNvPr id="2008" name="X"/>
          <p:cNvSpPr txBox="1"/>
          <p:nvPr/>
        </p:nvSpPr>
        <p:spPr>
          <a:xfrm>
            <a:off x="4000500" y="-558800"/>
            <a:ext cx="6908800" cy="95123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dirty="0">
                <a:latin typeface="Arial Black"/>
                <a:ea typeface="Arial Black"/>
                <a:cs typeface="Arial Black"/>
                <a:sym typeface="Arial Black"/>
              </a:rPr>
              <a:t>X</a:t>
            </a:r>
          </a:p>
        </p:txBody>
      </p:sp>
      <p:sp>
        <p:nvSpPr>
          <p:cNvPr id="2009" name="X"/>
          <p:cNvSpPr txBox="1"/>
          <p:nvPr/>
        </p:nvSpPr>
        <p:spPr>
          <a:xfrm>
            <a:off x="13538200" y="-558800"/>
            <a:ext cx="6908800" cy="95123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dirty="0">
                <a:latin typeface="Arial Black"/>
                <a:ea typeface="Arial Black"/>
                <a:cs typeface="Arial Black"/>
                <a:sym typeface="Arial Black"/>
              </a:rP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04"/>
                                        </p:tgtEl>
                                        <p:attrNameLst>
                                          <p:attrName>style.visibility</p:attrName>
                                        </p:attrNameLst>
                                      </p:cBhvr>
                                      <p:to>
                                        <p:strVal val="visible"/>
                                      </p:to>
                                    </p:set>
                                    <p:animEffect transition="in" filter="dissolve">
                                      <p:cBhvr>
                                        <p:cTn id="7" dur="750"/>
                                        <p:tgtEl>
                                          <p:spTgt spid="2004"/>
                                        </p:tgtEl>
                                      </p:cBhvr>
                                    </p:animEffect>
                                  </p:childTnLst>
                                </p:cTn>
                              </p:par>
                              <p:par>
                                <p:cTn id="8" presetID="9" presetClass="entr" fill="hold" grpId="2" nodeType="withEffect">
                                  <p:stCondLst>
                                    <p:cond delay="0"/>
                                  </p:stCondLst>
                                  <p:iterate>
                                    <p:tmAbs val="0"/>
                                  </p:iterate>
                                  <p:childTnLst>
                                    <p:set>
                                      <p:cBhvr>
                                        <p:cTn id="9" fill="hold"/>
                                        <p:tgtEl>
                                          <p:spTgt spid="2005"/>
                                        </p:tgtEl>
                                        <p:attrNameLst>
                                          <p:attrName>style.visibility</p:attrName>
                                        </p:attrNameLst>
                                      </p:cBhvr>
                                      <p:to>
                                        <p:strVal val="visible"/>
                                      </p:to>
                                    </p:set>
                                    <p:animEffect transition="in" filter="dissolve">
                                      <p:cBhvr>
                                        <p:cTn id="10" dur="750"/>
                                        <p:tgtEl>
                                          <p:spTgt spid="2005"/>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3" nodeType="clickEffect">
                                  <p:stCondLst>
                                    <p:cond delay="0"/>
                                  </p:stCondLst>
                                  <p:iterate>
                                    <p:tmAbs val="0"/>
                                  </p:iterate>
                                  <p:childTnLst>
                                    <p:set>
                                      <p:cBhvr>
                                        <p:cTn id="14" fill="hold"/>
                                        <p:tgtEl>
                                          <p:spTgt spid="2007"/>
                                        </p:tgtEl>
                                        <p:attrNameLst>
                                          <p:attrName>style.visibility</p:attrName>
                                        </p:attrNameLst>
                                      </p:cBhvr>
                                      <p:to>
                                        <p:strVal val="visible"/>
                                      </p:to>
                                    </p:set>
                                    <p:anim calcmode="lin" valueType="num">
                                      <p:cBhvr>
                                        <p:cTn id="15" dur="500" fill="hold"/>
                                        <p:tgtEl>
                                          <p:spTgt spid="2007"/>
                                        </p:tgtEl>
                                        <p:attrNameLst>
                                          <p:attrName>ppt_w</p:attrName>
                                        </p:attrNameLst>
                                      </p:cBhvr>
                                      <p:tavLst>
                                        <p:tav tm="0">
                                          <p:val>
                                            <p:fltVal val="0"/>
                                          </p:val>
                                        </p:tav>
                                        <p:tav tm="100000">
                                          <p:val>
                                            <p:strVal val="#ppt_w"/>
                                          </p:val>
                                        </p:tav>
                                      </p:tavLst>
                                    </p:anim>
                                    <p:anim calcmode="lin" valueType="num">
                                      <p:cBhvr>
                                        <p:cTn id="16" dur="500" fill="hold"/>
                                        <p:tgtEl>
                                          <p:spTgt spid="200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4" nodeType="clickEffect">
                                  <p:stCondLst>
                                    <p:cond delay="0"/>
                                  </p:stCondLst>
                                  <p:iterate>
                                    <p:tmAbs val="0"/>
                                  </p:iterate>
                                  <p:childTnLst>
                                    <p:set>
                                      <p:cBhvr>
                                        <p:cTn id="20" fill="hold"/>
                                        <p:tgtEl>
                                          <p:spTgt spid="2008"/>
                                        </p:tgtEl>
                                        <p:attrNameLst>
                                          <p:attrName>style.visibility</p:attrName>
                                        </p:attrNameLst>
                                      </p:cBhvr>
                                      <p:to>
                                        <p:strVal val="visible"/>
                                      </p:to>
                                    </p:set>
                                    <p:anim calcmode="lin" valueType="num">
                                      <p:cBhvr>
                                        <p:cTn id="21" dur="500" fill="hold"/>
                                        <p:tgtEl>
                                          <p:spTgt spid="2008"/>
                                        </p:tgtEl>
                                        <p:attrNameLst>
                                          <p:attrName>ppt_w</p:attrName>
                                        </p:attrNameLst>
                                      </p:cBhvr>
                                      <p:tavLst>
                                        <p:tav tm="0">
                                          <p:val>
                                            <p:fltVal val="0"/>
                                          </p:val>
                                        </p:tav>
                                        <p:tav tm="100000">
                                          <p:val>
                                            <p:strVal val="#ppt_w"/>
                                          </p:val>
                                        </p:tav>
                                      </p:tavLst>
                                    </p:anim>
                                    <p:anim calcmode="lin" valueType="num">
                                      <p:cBhvr>
                                        <p:cTn id="22" dur="500" fill="hold"/>
                                        <p:tgtEl>
                                          <p:spTgt spid="2008"/>
                                        </p:tgtEl>
                                        <p:attrNameLst>
                                          <p:attrName>ppt_h</p:attrName>
                                        </p:attrNameLst>
                                      </p:cBhvr>
                                      <p:tavLst>
                                        <p:tav tm="0">
                                          <p:val>
                                            <p:fltVal val="0"/>
                                          </p:val>
                                        </p:tav>
                                        <p:tav tm="100000">
                                          <p:val>
                                            <p:strVal val="#ppt_h"/>
                                          </p:val>
                                        </p:tav>
                                      </p:tavLst>
                                    </p:anim>
                                  </p:childTnLst>
                                </p:cTn>
                              </p:par>
                              <p:par>
                                <p:cTn id="23" presetID="23" presetClass="entr" presetSubtype="16" fill="hold" grpId="5" nodeType="withEffect">
                                  <p:stCondLst>
                                    <p:cond delay="0"/>
                                  </p:stCondLst>
                                  <p:iterate>
                                    <p:tmAbs val="0"/>
                                  </p:iterate>
                                  <p:childTnLst>
                                    <p:set>
                                      <p:cBhvr>
                                        <p:cTn id="24" fill="hold"/>
                                        <p:tgtEl>
                                          <p:spTgt spid="2009"/>
                                        </p:tgtEl>
                                        <p:attrNameLst>
                                          <p:attrName>style.visibility</p:attrName>
                                        </p:attrNameLst>
                                      </p:cBhvr>
                                      <p:to>
                                        <p:strVal val="visible"/>
                                      </p:to>
                                    </p:set>
                                    <p:anim calcmode="lin" valueType="num">
                                      <p:cBhvr>
                                        <p:cTn id="25" dur="500" fill="hold"/>
                                        <p:tgtEl>
                                          <p:spTgt spid="2009"/>
                                        </p:tgtEl>
                                        <p:attrNameLst>
                                          <p:attrName>ppt_w</p:attrName>
                                        </p:attrNameLst>
                                      </p:cBhvr>
                                      <p:tavLst>
                                        <p:tav tm="0">
                                          <p:val>
                                            <p:fltVal val="0"/>
                                          </p:val>
                                        </p:tav>
                                        <p:tav tm="100000">
                                          <p:val>
                                            <p:strVal val="#ppt_w"/>
                                          </p:val>
                                        </p:tav>
                                      </p:tavLst>
                                    </p:anim>
                                    <p:anim calcmode="lin" valueType="num">
                                      <p:cBhvr>
                                        <p:cTn id="26" dur="500" fill="hold"/>
                                        <p:tgtEl>
                                          <p:spTgt spid="20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1" animBg="1" advAuto="0"/>
      <p:bldP spid="2005" grpId="2" animBg="1" advAuto="0"/>
      <p:bldP spid="2007" grpId="3" animBg="1" advAuto="0"/>
      <p:bldP spid="2008" grpId="4" animBg="1" advAuto="0"/>
      <p:bldP spid="2009" grpId="5"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5" name="Group"/>
          <p:cNvGrpSpPr/>
          <p:nvPr/>
        </p:nvGrpSpPr>
        <p:grpSpPr>
          <a:xfrm>
            <a:off x="0" y="284376"/>
            <a:ext cx="24384000" cy="13787224"/>
            <a:chOff x="0" y="0"/>
            <a:chExt cx="24384000" cy="13787223"/>
          </a:xfrm>
        </p:grpSpPr>
        <p:sp>
          <p:nvSpPr>
            <p:cNvPr id="2013" name="Rectangle"/>
            <p:cNvSpPr/>
            <p:nvPr/>
          </p:nvSpPr>
          <p:spPr>
            <a:xfrm>
              <a:off x="1733435" y="0"/>
              <a:ext cx="21159812" cy="13060796"/>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14" name="slide.png" descr="slide.png"/>
            <p:cNvPicPr>
              <a:picLocks noChangeAspect="1"/>
            </p:cNvPicPr>
            <p:nvPr/>
          </p:nvPicPr>
          <p:blipFill>
            <a:blip r:embed="rId4"/>
            <a:stretch>
              <a:fillRect/>
            </a:stretch>
          </p:blipFill>
          <p:spPr>
            <a:xfrm>
              <a:off x="0" y="71223"/>
              <a:ext cx="24384000" cy="13716001"/>
            </a:xfrm>
            <a:prstGeom prst="rect">
              <a:avLst/>
            </a:prstGeom>
            <a:ln w="12700" cap="flat">
              <a:noFill/>
              <a:miter lim="400000"/>
            </a:ln>
            <a:effectLst/>
          </p:spPr>
        </p:pic>
      </p:grpSp>
      <p:sp>
        <p:nvSpPr>
          <p:cNvPr id="2016" name="Arrow"/>
          <p:cNvSpPr/>
          <p:nvPr/>
        </p:nvSpPr>
        <p:spPr>
          <a:xfrm>
            <a:off x="2650447" y="543451"/>
            <a:ext cx="11025879"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2017" name="Matthew:…"/>
          <p:cNvSpPr txBox="1"/>
          <p:nvPr/>
        </p:nvSpPr>
        <p:spPr>
          <a:xfrm>
            <a:off x="10392624" y="6608306"/>
            <a:ext cx="449802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dirty="0"/>
              <a:t>Matt</a:t>
            </a:r>
            <a:r>
              <a:rPr lang="en-US" dirty="0"/>
              <a:t>hieu</a:t>
            </a:r>
            <a:r>
              <a:rPr dirty="0"/>
              <a:t>:</a:t>
            </a:r>
          </a:p>
          <a:p>
            <a:pPr algn="ctr" defTabSz="825500">
              <a:lnSpc>
                <a:spcPct val="80000"/>
              </a:lnSpc>
              <a:defRPr sz="4500">
                <a:latin typeface="Myriad Pro Semibold"/>
                <a:ea typeface="Myriad Pro Semibold"/>
                <a:cs typeface="Myriad Pro Semibold"/>
                <a:sym typeface="Myriad Pro Semibold"/>
              </a:defRPr>
            </a:pPr>
            <a:r>
              <a:rPr dirty="0" err="1"/>
              <a:t>Li</a:t>
            </a:r>
            <a:r>
              <a:rPr lang="en-US" dirty="0" err="1"/>
              <a:t>g</a:t>
            </a:r>
            <a:r>
              <a:rPr dirty="0" err="1"/>
              <a:t>n</a:t>
            </a:r>
            <a:r>
              <a:rPr lang="en-US" dirty="0" err="1"/>
              <a:t>é</a:t>
            </a:r>
            <a:r>
              <a:rPr dirty="0" err="1"/>
              <a:t>e</a:t>
            </a:r>
            <a:r>
              <a:rPr dirty="0"/>
              <a:t> </a:t>
            </a:r>
            <a:r>
              <a:rPr lang="en-US" dirty="0"/>
              <a:t>de</a:t>
            </a:r>
            <a:r>
              <a:rPr dirty="0"/>
              <a:t> Joseph</a:t>
            </a:r>
          </a:p>
        </p:txBody>
      </p:sp>
      <p:sp>
        <p:nvSpPr>
          <p:cNvPr id="2018" name="Luke:…"/>
          <p:cNvSpPr txBox="1"/>
          <p:nvPr/>
        </p:nvSpPr>
        <p:spPr>
          <a:xfrm>
            <a:off x="10544909" y="10915263"/>
            <a:ext cx="4193456"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dirty="0"/>
              <a:t>Lu</a:t>
            </a:r>
            <a:r>
              <a:rPr lang="en-US" dirty="0"/>
              <a:t>c</a:t>
            </a:r>
            <a:r>
              <a:rPr dirty="0"/>
              <a:t>:</a:t>
            </a:r>
          </a:p>
          <a:p>
            <a:pPr algn="ctr" defTabSz="825500">
              <a:lnSpc>
                <a:spcPct val="80000"/>
              </a:lnSpc>
              <a:defRPr sz="4500">
                <a:latin typeface="Myriad Pro Semibold"/>
                <a:ea typeface="Myriad Pro Semibold"/>
                <a:cs typeface="Myriad Pro Semibold"/>
                <a:sym typeface="Myriad Pro Semibold"/>
              </a:defRPr>
            </a:pPr>
            <a:r>
              <a:rPr dirty="0" err="1"/>
              <a:t>Li</a:t>
            </a:r>
            <a:r>
              <a:rPr lang="en-US" dirty="0" err="1"/>
              <a:t>g</a:t>
            </a:r>
            <a:r>
              <a:rPr dirty="0" err="1"/>
              <a:t>n</a:t>
            </a:r>
            <a:r>
              <a:rPr lang="en-US" dirty="0" err="1"/>
              <a:t>é</a:t>
            </a:r>
            <a:r>
              <a:rPr dirty="0" err="1"/>
              <a:t>e</a:t>
            </a:r>
            <a:r>
              <a:rPr dirty="0"/>
              <a:t> </a:t>
            </a:r>
            <a:r>
              <a:rPr lang="en-US" dirty="0"/>
              <a:t>de</a:t>
            </a:r>
            <a:r>
              <a:rPr dirty="0"/>
              <a:t> Mar</a:t>
            </a:r>
            <a:r>
              <a:rPr lang="en-US" dirty="0"/>
              <a:t>ie</a:t>
            </a:r>
            <a:endParaRPr dirty="0"/>
          </a:p>
        </p:txBody>
      </p:sp>
      <p:sp>
        <p:nvSpPr>
          <p:cNvPr id="2019" name="CHRIST"/>
          <p:cNvSpPr txBox="1"/>
          <p:nvPr/>
        </p:nvSpPr>
        <p:spPr>
          <a:xfrm>
            <a:off x="15440834" y="9116424"/>
            <a:ext cx="4696825"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825500">
              <a:defRPr sz="8200" b="1">
                <a:solidFill>
                  <a:schemeClr val="accent5"/>
                </a:solidFill>
                <a:latin typeface="DejaVu Sans Condensed"/>
                <a:ea typeface="DejaVu Sans Condensed"/>
                <a:cs typeface="DejaVu Sans Condensed"/>
                <a:sym typeface="DejaVu Sans Condensed"/>
              </a:defRPr>
            </a:lvl1pPr>
          </a:lstStyle>
          <a:p>
            <a:r>
              <a:t>CHRIST</a:t>
            </a:r>
          </a:p>
        </p:txBody>
      </p:sp>
      <p:sp>
        <p:nvSpPr>
          <p:cNvPr id="2020" name="FROM ADAM TO CHRIST"/>
          <p:cNvSpPr txBox="1"/>
          <p:nvPr/>
        </p:nvSpPr>
        <p:spPr>
          <a:xfrm>
            <a:off x="2888928" y="996023"/>
            <a:ext cx="9256708" cy="9797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5700" b="1">
                <a:latin typeface="Myriad Pro"/>
                <a:ea typeface="Myriad Pro"/>
                <a:cs typeface="Myriad Pro"/>
                <a:sym typeface="Myriad Pro"/>
              </a:defRPr>
            </a:pPr>
            <a:r>
              <a:rPr lang="en-US" dirty="0"/>
              <a:t>D’</a:t>
            </a:r>
            <a:r>
              <a:rPr dirty="0"/>
              <a:t>ADAM </a:t>
            </a:r>
            <a:r>
              <a:rPr lang="en-US" dirty="0"/>
              <a:t>à</a:t>
            </a:r>
            <a:r>
              <a:rPr dirty="0"/>
              <a:t> </a:t>
            </a:r>
            <a:r>
              <a:rPr dirty="0">
                <a:solidFill>
                  <a:srgbClr val="FFFFFF"/>
                </a:solidFill>
              </a:rPr>
              <a:t>CHRIST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4" name="Group"/>
          <p:cNvGrpSpPr/>
          <p:nvPr/>
        </p:nvGrpSpPr>
        <p:grpSpPr>
          <a:xfrm>
            <a:off x="0" y="284376"/>
            <a:ext cx="24384000" cy="13787224"/>
            <a:chOff x="0" y="0"/>
            <a:chExt cx="24384000" cy="13787223"/>
          </a:xfrm>
        </p:grpSpPr>
        <p:sp>
          <p:nvSpPr>
            <p:cNvPr id="2022" name="Rectangle"/>
            <p:cNvSpPr/>
            <p:nvPr/>
          </p:nvSpPr>
          <p:spPr>
            <a:xfrm>
              <a:off x="1733435" y="0"/>
              <a:ext cx="21159812" cy="13060796"/>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023" name="slide.png" descr="slide.png"/>
            <p:cNvPicPr>
              <a:picLocks noChangeAspect="1"/>
            </p:cNvPicPr>
            <p:nvPr/>
          </p:nvPicPr>
          <p:blipFill>
            <a:blip r:embed="rId3"/>
            <a:stretch>
              <a:fillRect/>
            </a:stretch>
          </p:blipFill>
          <p:spPr>
            <a:xfrm>
              <a:off x="0" y="71223"/>
              <a:ext cx="24384000" cy="13716001"/>
            </a:xfrm>
            <a:prstGeom prst="rect">
              <a:avLst/>
            </a:prstGeom>
            <a:ln w="12700" cap="flat">
              <a:noFill/>
              <a:miter lim="400000"/>
            </a:ln>
            <a:effectLst/>
          </p:spPr>
        </p:pic>
      </p:grpSp>
      <p:sp>
        <p:nvSpPr>
          <p:cNvPr id="2025" name="Arrow"/>
          <p:cNvSpPr/>
          <p:nvPr/>
        </p:nvSpPr>
        <p:spPr>
          <a:xfrm>
            <a:off x="2650447" y="543451"/>
            <a:ext cx="11025879"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2026" name="FROM METAPHOR TO CHRIST"/>
          <p:cNvSpPr txBox="1"/>
          <p:nvPr/>
        </p:nvSpPr>
        <p:spPr>
          <a:xfrm>
            <a:off x="2888928" y="988328"/>
            <a:ext cx="11025879" cy="995144"/>
          </a:xfrm>
          <a:prstGeom prst="rect">
            <a:avLst/>
          </a:prstGeom>
          <a:ln w="12700">
            <a:miter lim="400000"/>
          </a:ln>
          <a:effectLst>
            <a:outerShdw blurRad="381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825500">
              <a:defRPr sz="5700" b="1">
                <a:latin typeface="Myriad Pro"/>
                <a:ea typeface="Myriad Pro"/>
                <a:cs typeface="Myriad Pro"/>
                <a:sym typeface="Myriad Pro"/>
              </a:defRPr>
            </a:pPr>
            <a:r>
              <a:rPr lang="en-US" dirty="0"/>
              <a:t>D’UNE</a:t>
            </a:r>
            <a:r>
              <a:rPr dirty="0"/>
              <a:t> </a:t>
            </a:r>
            <a:r>
              <a:rPr lang="fr-FR" sz="5800" dirty="0">
                <a:solidFill>
                  <a:schemeClr val="accent5"/>
                </a:solidFill>
              </a:rPr>
              <a:t>MÉTAPHOR</a:t>
            </a:r>
            <a:r>
              <a:rPr lang="en-US" sz="5800" dirty="0">
                <a:solidFill>
                  <a:schemeClr val="accent5"/>
                </a:solidFill>
              </a:rPr>
              <a:t>E</a:t>
            </a:r>
            <a:r>
              <a:rPr dirty="0"/>
              <a:t> </a:t>
            </a:r>
            <a:r>
              <a:rPr lang="en-US" dirty="0"/>
              <a:t>à</a:t>
            </a:r>
            <a:r>
              <a:rPr dirty="0"/>
              <a:t> </a:t>
            </a:r>
            <a:r>
              <a:rPr dirty="0">
                <a:solidFill>
                  <a:srgbClr val="FFFFFF"/>
                </a:solidFill>
              </a:rPr>
              <a:t>CHRIST</a:t>
            </a:r>
          </a:p>
        </p:txBody>
      </p:sp>
      <p:sp>
        <p:nvSpPr>
          <p:cNvPr id="2027" name="Matthew:…"/>
          <p:cNvSpPr txBox="1"/>
          <p:nvPr/>
        </p:nvSpPr>
        <p:spPr>
          <a:xfrm>
            <a:off x="10392623" y="6737794"/>
            <a:ext cx="449802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lang="fr-FR" dirty="0"/>
              <a:t>Matthieu:</a:t>
            </a:r>
          </a:p>
          <a:p>
            <a:pPr algn="ctr" defTabSz="825500">
              <a:lnSpc>
                <a:spcPct val="80000"/>
              </a:lnSpc>
              <a:defRPr sz="4500">
                <a:latin typeface="Myriad Pro Semibold"/>
                <a:ea typeface="Myriad Pro Semibold"/>
                <a:cs typeface="Myriad Pro Semibold"/>
                <a:sym typeface="Myriad Pro Semibold"/>
              </a:defRPr>
            </a:pPr>
            <a:r>
              <a:rPr lang="fr-FR" dirty="0"/>
              <a:t>Lignée de Joseph</a:t>
            </a:r>
          </a:p>
        </p:txBody>
      </p:sp>
      <p:sp>
        <p:nvSpPr>
          <p:cNvPr id="2028" name="Luke:…"/>
          <p:cNvSpPr txBox="1"/>
          <p:nvPr/>
        </p:nvSpPr>
        <p:spPr>
          <a:xfrm>
            <a:off x="10547672" y="10722983"/>
            <a:ext cx="419345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rPr lang="fr-FR" dirty="0"/>
              <a:t>Luc:</a:t>
            </a:r>
          </a:p>
          <a:p>
            <a:pPr algn="ctr" defTabSz="825500">
              <a:lnSpc>
                <a:spcPct val="80000"/>
              </a:lnSpc>
              <a:defRPr sz="4500">
                <a:latin typeface="Myriad Pro Semibold"/>
                <a:ea typeface="Myriad Pro Semibold"/>
                <a:cs typeface="Myriad Pro Semibold"/>
                <a:sym typeface="Myriad Pro Semibold"/>
              </a:defRPr>
            </a:pPr>
            <a:r>
              <a:rPr lang="fr-FR" dirty="0"/>
              <a:t>Lignée de Marie</a:t>
            </a:r>
          </a:p>
        </p:txBody>
      </p:sp>
      <p:sp>
        <p:nvSpPr>
          <p:cNvPr id="2029" name="CHRIST"/>
          <p:cNvSpPr txBox="1"/>
          <p:nvPr/>
        </p:nvSpPr>
        <p:spPr>
          <a:xfrm>
            <a:off x="15440834" y="9116424"/>
            <a:ext cx="4696825" cy="130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825500">
              <a:defRPr sz="8200" b="1">
                <a:solidFill>
                  <a:schemeClr val="accent5"/>
                </a:solidFill>
                <a:latin typeface="DejaVu Sans Condensed"/>
                <a:ea typeface="DejaVu Sans Condensed"/>
                <a:cs typeface="DejaVu Sans Condensed"/>
                <a:sym typeface="DejaVu Sans Condensed"/>
              </a:defRPr>
            </a:lvl1pPr>
          </a:lstStyle>
          <a:p>
            <a:r>
              <a:t>CHRIST</a:t>
            </a:r>
          </a:p>
        </p:txBody>
      </p:sp>
      <p:grpSp>
        <p:nvGrpSpPr>
          <p:cNvPr id="2032" name="Group"/>
          <p:cNvGrpSpPr/>
          <p:nvPr/>
        </p:nvGrpSpPr>
        <p:grpSpPr>
          <a:xfrm>
            <a:off x="1945494" y="1985414"/>
            <a:ext cx="2447936" cy="2312260"/>
            <a:chOff x="0" y="0"/>
            <a:chExt cx="2447935" cy="2312259"/>
          </a:xfrm>
        </p:grpSpPr>
        <p:sp>
          <p:nvSpPr>
            <p:cNvPr id="2030" name="Oval"/>
            <p:cNvSpPr/>
            <p:nvPr/>
          </p:nvSpPr>
          <p:spPr>
            <a:xfrm>
              <a:off x="0" y="0"/>
              <a:ext cx="2447936" cy="2312260"/>
            </a:xfrm>
            <a:prstGeom prst="ellipse">
              <a:avLst/>
            </a:prstGeom>
            <a:solidFill>
              <a:schemeClr val="accent5"/>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endParaRPr/>
            </a:p>
          </p:txBody>
        </p:sp>
        <p:pic>
          <p:nvPicPr>
            <p:cNvPr id="2031" name="Image" descr="Image"/>
            <p:cNvPicPr>
              <a:picLocks noChangeAspect="1"/>
            </p:cNvPicPr>
            <p:nvPr/>
          </p:nvPicPr>
          <p:blipFill>
            <a:blip r:embed="rId4"/>
            <a:stretch>
              <a:fillRect/>
            </a:stretch>
          </p:blipFill>
          <p:spPr>
            <a:xfrm>
              <a:off x="387738" y="170188"/>
              <a:ext cx="1672459" cy="1971883"/>
            </a:xfrm>
            <a:prstGeom prst="rect">
              <a:avLst/>
            </a:prstGeom>
            <a:ln w="12700" cap="flat">
              <a:noFill/>
              <a:miter lim="400000"/>
            </a:ln>
            <a:effectLst/>
          </p:spPr>
        </p:pic>
      </p:gr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Slide.jpg" descr="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041" name="For as in Adam all die, even so in Christ all shall be made alive."/>
          <p:cNvSpPr txBox="1"/>
          <p:nvPr/>
        </p:nvSpPr>
        <p:spPr>
          <a:xfrm>
            <a:off x="1718818" y="5951635"/>
            <a:ext cx="20657899"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defRPr sz="4800" b="1">
                <a:solidFill>
                  <a:srgbClr val="FFFFFF"/>
                </a:solidFill>
                <a:latin typeface="Arial"/>
                <a:ea typeface="Arial"/>
                <a:cs typeface="Arial"/>
                <a:sym typeface="Arial"/>
              </a:defRPr>
            </a:lvl1pPr>
          </a:lstStyle>
          <a:p>
            <a:r>
              <a:rPr lang="fr-FR" b="0" dirty="0"/>
              <a:t>Et comme tous meurent en Adam, de même aussi tous revivront en Christ, </a:t>
            </a:r>
            <a:endParaRPr dirty="0"/>
          </a:p>
        </p:txBody>
      </p:sp>
      <p:sp>
        <p:nvSpPr>
          <p:cNvPr id="2042" name="Jesus Christ…"/>
          <p:cNvSpPr txBox="1"/>
          <p:nvPr/>
        </p:nvSpPr>
        <p:spPr>
          <a:xfrm>
            <a:off x="2397890" y="2362954"/>
            <a:ext cx="5799665"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defRPr sz="5000" b="1">
                <a:solidFill>
                  <a:srgbClr val="FFFFFF"/>
                </a:solidFill>
                <a:latin typeface="Arial"/>
                <a:ea typeface="Arial"/>
                <a:cs typeface="Arial"/>
                <a:sym typeface="Arial"/>
              </a:defRPr>
            </a:pPr>
            <a:r>
              <a:rPr dirty="0" err="1"/>
              <a:t>J</a:t>
            </a:r>
            <a:r>
              <a:rPr lang="en-US" dirty="0" err="1"/>
              <a:t>é</a:t>
            </a:r>
            <a:r>
              <a:rPr dirty="0" err="1"/>
              <a:t>sus</a:t>
            </a:r>
            <a:r>
              <a:rPr dirty="0"/>
              <a:t> Christ</a:t>
            </a:r>
          </a:p>
          <a:p>
            <a:pPr algn="ctr" defTabSz="825500">
              <a:defRPr sz="5000" b="1">
                <a:solidFill>
                  <a:srgbClr val="FFFFFF"/>
                </a:solidFill>
                <a:latin typeface="Arial"/>
                <a:ea typeface="Arial"/>
                <a:cs typeface="Arial"/>
                <a:sym typeface="Arial"/>
              </a:defRPr>
            </a:pPr>
            <a:r>
              <a:rPr dirty="0"/>
              <a:t>“</a:t>
            </a:r>
            <a:r>
              <a:rPr lang="en-US" dirty="0"/>
              <a:t>Le dernier </a:t>
            </a:r>
            <a:r>
              <a:rPr dirty="0"/>
              <a:t>Adam”</a:t>
            </a:r>
          </a:p>
          <a:p>
            <a:pPr algn="ctr" defTabSz="825500">
              <a:defRPr sz="4000" b="1">
                <a:solidFill>
                  <a:srgbClr val="FFFFFF"/>
                </a:solidFill>
                <a:latin typeface="Arial"/>
                <a:ea typeface="Arial"/>
                <a:cs typeface="Arial"/>
                <a:sym typeface="Arial"/>
              </a:defRPr>
            </a:pPr>
            <a:r>
              <a:rPr dirty="0"/>
              <a:t>1 Cor. 15:45</a:t>
            </a:r>
          </a:p>
        </p:txBody>
      </p:sp>
      <p:sp>
        <p:nvSpPr>
          <p:cNvPr id="2043" name="“The First Adam”…"/>
          <p:cNvSpPr txBox="1"/>
          <p:nvPr/>
        </p:nvSpPr>
        <p:spPr>
          <a:xfrm>
            <a:off x="15034396" y="9797719"/>
            <a:ext cx="5979201"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825500">
              <a:defRPr sz="5000" b="1">
                <a:latin typeface="Arial"/>
                <a:ea typeface="Arial"/>
                <a:cs typeface="Arial"/>
                <a:sym typeface="Arial"/>
              </a:defRPr>
            </a:pPr>
            <a:endParaRPr dirty="0"/>
          </a:p>
          <a:p>
            <a:pPr algn="ctr" defTabSz="825500">
              <a:defRPr sz="5000" b="1">
                <a:solidFill>
                  <a:srgbClr val="FFFFFF"/>
                </a:solidFill>
                <a:latin typeface="Arial"/>
                <a:ea typeface="Arial"/>
                <a:cs typeface="Arial"/>
                <a:sym typeface="Arial"/>
              </a:defRPr>
            </a:pPr>
            <a:r>
              <a:rPr dirty="0"/>
              <a:t>“</a:t>
            </a:r>
            <a:r>
              <a:rPr lang="en-US" dirty="0"/>
              <a:t>Le premier Adam</a:t>
            </a:r>
            <a:r>
              <a:rPr dirty="0"/>
              <a:t>”</a:t>
            </a:r>
          </a:p>
          <a:p>
            <a:pPr algn="ctr" defTabSz="825500">
              <a:defRPr sz="4000" b="1">
                <a:solidFill>
                  <a:srgbClr val="FFFFFF"/>
                </a:solidFill>
                <a:latin typeface="Arial"/>
                <a:ea typeface="Arial"/>
                <a:cs typeface="Arial"/>
                <a:sym typeface="Arial"/>
              </a:defRPr>
            </a:pPr>
            <a:r>
              <a:rPr dirty="0"/>
              <a:t>1 Cor. 15:45</a:t>
            </a:r>
          </a:p>
        </p:txBody>
      </p:sp>
      <p:sp>
        <p:nvSpPr>
          <p:cNvPr id="2044" name="(1 Corinthians 15:22)"/>
          <p:cNvSpPr txBox="1"/>
          <p:nvPr/>
        </p:nvSpPr>
        <p:spPr>
          <a:xfrm>
            <a:off x="15186700" y="6661711"/>
            <a:ext cx="6107509" cy="671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825500">
              <a:defRPr sz="3700" b="1">
                <a:solidFill>
                  <a:srgbClr val="FFFFFF"/>
                </a:solidFill>
                <a:latin typeface="Arial"/>
                <a:ea typeface="Arial"/>
                <a:cs typeface="Arial"/>
                <a:sym typeface="Arial"/>
              </a:defRPr>
            </a:lvl1pPr>
          </a:lstStyle>
          <a:p>
            <a:r>
              <a:rPr dirty="0"/>
              <a:t>(1 </a:t>
            </a:r>
            <a:r>
              <a:rPr dirty="0" err="1"/>
              <a:t>Corinthi</a:t>
            </a:r>
            <a:r>
              <a:rPr lang="en-US" dirty="0" err="1"/>
              <a:t>e</a:t>
            </a:r>
            <a:r>
              <a:rPr dirty="0" err="1"/>
              <a:t>ns</a:t>
            </a:r>
            <a:r>
              <a:rPr dirty="0"/>
              <a:t> 15:22)</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There is a popular image of human…"/>
          <p:cNvSpPr txBox="1">
            <a:spLocks noGrp="1"/>
          </p:cNvSpPr>
          <p:nvPr>
            <p:ph type="title"/>
          </p:nvPr>
        </p:nvSpPr>
        <p:spPr>
          <a:xfrm>
            <a:off x="997528" y="1052945"/>
            <a:ext cx="20713564" cy="9523359"/>
          </a:xfrm>
          <a:prstGeom prst="rect">
            <a:avLst/>
          </a:prstGeom>
        </p:spPr>
        <p:txBody>
          <a:bodyPr/>
          <a:lstStyle/>
          <a:p>
            <a:pPr>
              <a:defRPr sz="6700">
                <a:effectLst/>
              </a:defRPr>
            </a:pPr>
            <a:r>
              <a:rPr lang="fr-FR" sz="6000" dirty="0">
                <a:solidFill>
                  <a:srgbClr val="FFFFFF"/>
                </a:solidFill>
              </a:rPr>
              <a:t>«Il existe une image populaire de l'évolution </a:t>
            </a:r>
            <a:br>
              <a:rPr lang="fr-FR" sz="6000" dirty="0">
                <a:solidFill>
                  <a:srgbClr val="FFFFFF"/>
                </a:solidFill>
              </a:rPr>
            </a:br>
            <a:r>
              <a:rPr lang="fr-FR" sz="6000" dirty="0">
                <a:solidFill>
                  <a:srgbClr val="FFFFFF"/>
                </a:solidFill>
              </a:rPr>
              <a:t>de l’homme que vous trouverez partout… Sur la gauche de l'image, il y a un singe… sur la </a:t>
            </a:r>
            <a:br>
              <a:rPr lang="fr-FR" sz="6000" dirty="0">
                <a:solidFill>
                  <a:srgbClr val="FFFFFF"/>
                </a:solidFill>
              </a:rPr>
            </a:br>
            <a:r>
              <a:rPr lang="fr-FR" sz="6000" dirty="0">
                <a:solidFill>
                  <a:srgbClr val="FFFFFF"/>
                </a:solidFill>
              </a:rPr>
              <a:t>droite, un homme… Entre les deux se trouve</a:t>
            </a:r>
            <a:br>
              <a:rPr lang="fr-FR" sz="6000" dirty="0">
                <a:solidFill>
                  <a:srgbClr val="FFFFFF"/>
                </a:solidFill>
              </a:rPr>
            </a:br>
            <a:r>
              <a:rPr lang="fr-FR" sz="6000" dirty="0">
                <a:solidFill>
                  <a:srgbClr val="FFFFFF"/>
                </a:solidFill>
              </a:rPr>
              <a:t>une succession de personnages qui </a:t>
            </a:r>
            <a:br>
              <a:rPr lang="fr-FR" sz="6000" dirty="0">
                <a:solidFill>
                  <a:srgbClr val="FFFFFF"/>
                </a:solidFill>
              </a:rPr>
            </a:br>
            <a:r>
              <a:rPr lang="fr-FR" sz="6000" dirty="0">
                <a:solidFill>
                  <a:srgbClr val="FFFFFF"/>
                </a:solidFill>
              </a:rPr>
              <a:t>ressemblent de plus en plus à des humains…</a:t>
            </a:r>
            <a:br>
              <a:rPr lang="fr-FR" sz="6000" dirty="0">
                <a:solidFill>
                  <a:srgbClr val="FFFFFF"/>
                </a:solidFill>
              </a:rPr>
            </a:br>
            <a:r>
              <a:rPr lang="fr-FR" sz="6000" dirty="0">
                <a:solidFill>
                  <a:srgbClr val="FFFFFF"/>
                </a:solidFill>
              </a:rPr>
              <a:t>Notre progression, du singe à l’humain, a l'air si harmonieuse, si ordonnée. C’est une image tellement séduisante que même les experts sont réticents à l’abandonner.</a:t>
            </a:r>
            <a:endParaRPr sz="6000" dirty="0">
              <a:solidFill>
                <a:srgbClr val="FFFFFF"/>
              </a:solidFill>
            </a:endParaRPr>
          </a:p>
        </p:txBody>
      </p:sp>
      <p:sp>
        <p:nvSpPr>
          <p:cNvPr id="2049" name="Bernard Wood (prof. of human origins, George Washington Univ.), “Who are we?” New Scientist, 2366 (26 Oct. 2002), p. 44."/>
          <p:cNvSpPr txBox="1">
            <a:spLocks noGrp="1"/>
          </p:cNvSpPr>
          <p:nvPr>
            <p:ph type="body" sz="quarter" idx="1"/>
          </p:nvPr>
        </p:nvSpPr>
        <p:spPr>
          <a:xfrm>
            <a:off x="997528" y="11391900"/>
            <a:ext cx="21195281" cy="1689100"/>
          </a:xfrm>
          <a:prstGeom prst="rect">
            <a:avLst/>
          </a:prstGeom>
        </p:spPr>
        <p:txBody>
          <a:bodyPr/>
          <a:lstStyle/>
          <a:p>
            <a:pPr>
              <a:defRPr>
                <a:effectLst/>
              </a:defRPr>
            </a:pPr>
            <a:r>
              <a:rPr dirty="0">
                <a:solidFill>
                  <a:srgbClr val="FFFFFF"/>
                </a:solidFill>
              </a:rPr>
              <a:t>Bernard Wood (prof. </a:t>
            </a:r>
            <a:r>
              <a:rPr lang="en-US" dirty="0">
                <a:solidFill>
                  <a:srgbClr val="FFFFFF"/>
                </a:solidFill>
              </a:rPr>
              <a:t>des</a:t>
            </a:r>
            <a:r>
              <a:rPr dirty="0">
                <a:solidFill>
                  <a:srgbClr val="FFFFFF"/>
                </a:solidFill>
              </a:rPr>
              <a:t> </a:t>
            </a:r>
            <a:r>
              <a:rPr lang="fr-FR" dirty="0">
                <a:solidFill>
                  <a:srgbClr val="FFFFFF"/>
                </a:solidFill>
              </a:rPr>
              <a:t>origines </a:t>
            </a:r>
            <a:r>
              <a:rPr dirty="0" err="1">
                <a:solidFill>
                  <a:srgbClr val="FFFFFF"/>
                </a:solidFill>
              </a:rPr>
              <a:t>huma</a:t>
            </a:r>
            <a:r>
              <a:rPr lang="en-US" dirty="0" err="1">
                <a:solidFill>
                  <a:srgbClr val="FFFFFF"/>
                </a:solidFill>
              </a:rPr>
              <a:t>i</a:t>
            </a:r>
            <a:r>
              <a:rPr dirty="0" err="1">
                <a:solidFill>
                  <a:srgbClr val="FFFFFF"/>
                </a:solidFill>
              </a:rPr>
              <a:t>n</a:t>
            </a:r>
            <a:r>
              <a:rPr lang="en-US" dirty="0" err="1">
                <a:solidFill>
                  <a:srgbClr val="FFFFFF"/>
                </a:solidFill>
              </a:rPr>
              <a:t>es</a:t>
            </a:r>
            <a:r>
              <a:rPr dirty="0">
                <a:solidFill>
                  <a:srgbClr val="FFFFFF"/>
                </a:solidFill>
              </a:rPr>
              <a:t>, George Washington Univ.), “</a:t>
            </a:r>
            <a:r>
              <a:rPr lang="en-US" dirty="0">
                <a:solidFill>
                  <a:srgbClr val="FFFFFF"/>
                </a:solidFill>
              </a:rPr>
              <a:t>Qui </a:t>
            </a:r>
            <a:r>
              <a:rPr lang="en-US" dirty="0" err="1">
                <a:solidFill>
                  <a:srgbClr val="FFFFFF"/>
                </a:solidFill>
              </a:rPr>
              <a:t>sommes</a:t>
            </a:r>
            <a:r>
              <a:rPr lang="en-US" dirty="0">
                <a:solidFill>
                  <a:srgbClr val="FFFFFF"/>
                </a:solidFill>
              </a:rPr>
              <a:t>- nous</a:t>
            </a:r>
            <a:r>
              <a:rPr dirty="0">
                <a:solidFill>
                  <a:srgbClr val="FFFFFF"/>
                </a:solidFill>
              </a:rPr>
              <a:t>?” </a:t>
            </a:r>
            <a:r>
              <a:rPr dirty="0">
                <a:solidFill>
                  <a:srgbClr val="FFFFFF"/>
                </a:solidFill>
                <a:latin typeface="DejaVu Sans Condensed Oblique"/>
                <a:ea typeface="DejaVu Sans Condensed Oblique"/>
                <a:cs typeface="DejaVu Sans Condensed Oblique"/>
                <a:sym typeface="DejaVu Sans Condensed Oblique"/>
              </a:rPr>
              <a:t>New Scientist</a:t>
            </a:r>
            <a:r>
              <a:rPr dirty="0">
                <a:solidFill>
                  <a:srgbClr val="FFFFFF"/>
                </a:solidFill>
              </a:rPr>
              <a:t>, 2366 (26 Oct. 2002), p. 44.</a:t>
            </a:r>
          </a:p>
        </p:txBody>
      </p:sp>
      <p:sp>
        <p:nvSpPr>
          <p:cNvPr id="2050" name="But it is an illusion.”"/>
          <p:cNvSpPr txBox="1"/>
          <p:nvPr/>
        </p:nvSpPr>
        <p:spPr>
          <a:xfrm>
            <a:off x="6405413" y="9205135"/>
            <a:ext cx="1374422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7200" b="1">
                <a:solidFill>
                  <a:srgbClr val="FFFB00"/>
                </a:solidFill>
                <a:latin typeface="DejaVu Sans Condensed"/>
                <a:ea typeface="DejaVu Sans Condensed"/>
                <a:cs typeface="DejaVu Sans Condensed"/>
                <a:sym typeface="DejaVu Sans Condensed"/>
              </a:defRPr>
            </a:pPr>
            <a:r>
              <a:rPr lang="en-US" sz="6000" dirty="0" err="1"/>
              <a:t>Mais</a:t>
            </a:r>
            <a:r>
              <a:rPr lang="en-US" sz="6000" dirty="0"/>
              <a:t> </a:t>
            </a:r>
            <a:r>
              <a:rPr lang="en-US" sz="6000" dirty="0" err="1"/>
              <a:t>c’est</a:t>
            </a:r>
            <a:r>
              <a:rPr lang="en-US" sz="6000" dirty="0"/>
              <a:t> </a:t>
            </a:r>
            <a:r>
              <a:rPr lang="en-US" sz="6000" dirty="0" err="1"/>
              <a:t>une</a:t>
            </a:r>
            <a:r>
              <a:rPr lang="en-US" sz="6000" dirty="0"/>
              <a:t> </a:t>
            </a:r>
            <a:r>
              <a:rPr sz="6000" dirty="0"/>
              <a:t>illusion</a:t>
            </a:r>
            <a:r>
              <a:rPr lang="en-US" sz="6000" dirty="0">
                <a:solidFill>
                  <a:srgbClr val="FFFFFF"/>
                </a:solidFill>
              </a:rPr>
              <a:t>.</a:t>
            </a:r>
            <a:r>
              <a:rPr lang="fr-FR" sz="6000" dirty="0">
                <a:solidFill>
                  <a:srgbClr val="FFFFFF"/>
                </a:solidFill>
              </a:rPr>
              <a:t> »</a:t>
            </a:r>
            <a:endParaRPr sz="6000" b="0" dirty="0">
              <a:solidFill>
                <a:srgbClr val="FFFFFF"/>
              </a:solidFill>
            </a:endParaRPr>
          </a:p>
        </p:txBody>
      </p:sp>
      <p:pic>
        <p:nvPicPr>
          <p:cNvPr id="2051" name="Wood, Bernard.jpg" descr="Wood, Bernard.jpg"/>
          <p:cNvPicPr>
            <a:picLocks noChangeAspect="1"/>
          </p:cNvPicPr>
          <p:nvPr/>
        </p:nvPicPr>
        <p:blipFill>
          <a:blip r:embed="rId3"/>
          <a:srcRect l="22844" r="22844"/>
          <a:stretch>
            <a:fillRect/>
          </a:stretch>
        </p:blipFill>
        <p:spPr>
          <a:xfrm>
            <a:off x="18592304" y="1389069"/>
            <a:ext cx="3724275" cy="5142983"/>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48"/>
                                        </p:tgtEl>
                                        <p:attrNameLst>
                                          <p:attrName>style.visibility</p:attrName>
                                        </p:attrNameLst>
                                      </p:cBhvr>
                                      <p:to>
                                        <p:strVal val="visible"/>
                                      </p:to>
                                    </p:set>
                                    <p:animEffect transition="in" filter="wipe(left)">
                                      <p:cBhvr>
                                        <p:cTn id="7" dur="500"/>
                                        <p:tgtEl>
                                          <p:spTgt spid="20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050"/>
                                        </p:tgtEl>
                                        <p:attrNameLst>
                                          <p:attrName>style.visibility</p:attrName>
                                        </p:attrNameLst>
                                      </p:cBhvr>
                                      <p:to>
                                        <p:strVal val="visible"/>
                                      </p:to>
                                    </p:set>
                                    <p:animEffect transition="in" filter="wipe(left)">
                                      <p:cBhvr>
                                        <p:cTn id="12"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1" animBg="1" advAuto="0"/>
      <p:bldP spid="2050"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 name="Hardgrunge_2.jpg" descr="Hardgrunge_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062" name="American Views on Human Origins (Gallup Poll, May 2017)"/>
          <p:cNvSpPr txBox="1">
            <a:spLocks noGrp="1"/>
          </p:cNvSpPr>
          <p:nvPr>
            <p:ph type="title"/>
          </p:nvPr>
        </p:nvSpPr>
        <p:spPr>
          <a:xfrm>
            <a:off x="1778000" y="826726"/>
            <a:ext cx="20828000" cy="2616201"/>
          </a:xfrm>
          <a:prstGeom prst="rect">
            <a:avLst/>
          </a:prstGeom>
        </p:spPr>
        <p:txBody>
          <a:bodyPr/>
          <a:lstStyle/>
          <a:p>
            <a:pPr algn="ctr">
              <a:defRPr sz="7200">
                <a:solidFill>
                  <a:srgbClr val="FFFB00"/>
                </a:solidFill>
              </a:defRPr>
            </a:pPr>
            <a:r>
              <a:rPr lang="en-US" dirty="0"/>
              <a:t>Perception </a:t>
            </a:r>
            <a:r>
              <a:rPr lang="en-US" dirty="0" err="1"/>
              <a:t>américaine</a:t>
            </a:r>
            <a:r>
              <a:rPr lang="en-US" dirty="0"/>
              <a:t> </a:t>
            </a:r>
            <a:br>
              <a:rPr lang="en-US" dirty="0"/>
            </a:br>
            <a:r>
              <a:rPr lang="en-US" dirty="0"/>
              <a:t>sur les </a:t>
            </a:r>
            <a:r>
              <a:rPr lang="en-US" dirty="0" err="1"/>
              <a:t>o</a:t>
            </a:r>
            <a:r>
              <a:rPr dirty="0" err="1"/>
              <a:t>rigin</a:t>
            </a:r>
            <a:r>
              <a:rPr lang="en-US" dirty="0" err="1"/>
              <a:t>e</a:t>
            </a:r>
            <a:r>
              <a:rPr dirty="0" err="1"/>
              <a:t>s</a:t>
            </a:r>
            <a:r>
              <a:rPr lang="en-US" dirty="0"/>
              <a:t> de </a:t>
            </a:r>
            <a:r>
              <a:rPr lang="en-US" dirty="0" err="1"/>
              <a:t>l’Homme</a:t>
            </a:r>
            <a:endParaRPr dirty="0"/>
          </a:p>
          <a:p>
            <a:pPr algn="ctr">
              <a:defRPr sz="5600" b="0">
                <a:solidFill>
                  <a:srgbClr val="FFFB00"/>
                </a:solidFill>
              </a:defRPr>
            </a:pPr>
            <a:r>
              <a:rPr dirty="0"/>
              <a:t>(Gallup Poll, May 2017)</a:t>
            </a:r>
          </a:p>
        </p:txBody>
      </p:sp>
      <p:pic>
        <p:nvPicPr>
          <p:cNvPr id="1063" name="Image" descr="Image"/>
          <p:cNvPicPr>
            <a:picLocks noChangeAspect="1"/>
          </p:cNvPicPr>
          <p:nvPr/>
        </p:nvPicPr>
        <p:blipFill>
          <a:blip r:embed="rId4"/>
          <a:srcRect t="25130" b="3331"/>
          <a:stretch>
            <a:fillRect/>
          </a:stretch>
        </p:blipFill>
        <p:spPr>
          <a:xfrm>
            <a:off x="2881114" y="3104398"/>
            <a:ext cx="18621917" cy="9629113"/>
          </a:xfrm>
          <a:prstGeom prst="rect">
            <a:avLst/>
          </a:prstGeom>
          <a:ln w="12700">
            <a:miter lim="400000"/>
          </a:ln>
        </p:spPr>
      </p:pic>
      <p:sp>
        <p:nvSpPr>
          <p:cNvPr id="1064" name="Atheist view"/>
          <p:cNvSpPr txBox="1"/>
          <p:nvPr/>
        </p:nvSpPr>
        <p:spPr>
          <a:xfrm>
            <a:off x="3763082" y="8680462"/>
            <a:ext cx="4614106" cy="93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914400">
              <a:buClr>
                <a:srgbClr val="000000"/>
              </a:buClr>
              <a:defRPr sz="5600">
                <a:uFill>
                  <a:solidFill>
                    <a:srgbClr val="000000"/>
                  </a:solidFill>
                </a:uFill>
                <a:latin typeface="Gill Sans"/>
                <a:ea typeface="Gill Sans"/>
                <a:cs typeface="Gill Sans"/>
                <a:sym typeface="Gill Sans"/>
              </a:defRPr>
            </a:lvl1pPr>
          </a:lstStyle>
          <a:p>
            <a:r>
              <a:rPr lang="en-US" dirty="0"/>
              <a:t>Vision </a:t>
            </a:r>
            <a:r>
              <a:rPr lang="en-US" dirty="0" err="1"/>
              <a:t>a</a:t>
            </a:r>
            <a:r>
              <a:rPr dirty="0" err="1"/>
              <a:t>th</a:t>
            </a:r>
            <a:r>
              <a:rPr lang="en-US" dirty="0" err="1"/>
              <a:t>é</a:t>
            </a:r>
            <a:r>
              <a:rPr dirty="0" err="1"/>
              <a:t>ist</a:t>
            </a:r>
            <a:r>
              <a:rPr lang="en-US" dirty="0" err="1"/>
              <a:t>e</a:t>
            </a:r>
            <a:endParaRPr dirty="0"/>
          </a:p>
        </p:txBody>
      </p:sp>
      <p:sp>
        <p:nvSpPr>
          <p:cNvPr id="1065" name="Theistic evolution"/>
          <p:cNvSpPr txBox="1"/>
          <p:nvPr/>
        </p:nvSpPr>
        <p:spPr>
          <a:xfrm>
            <a:off x="3574296" y="7329872"/>
            <a:ext cx="5283499" cy="93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5600">
                <a:uFill>
                  <a:solidFill>
                    <a:srgbClr val="000000"/>
                  </a:solidFill>
                </a:uFill>
                <a:latin typeface="Gill Sans"/>
                <a:ea typeface="Gill Sans"/>
                <a:cs typeface="Gill Sans"/>
                <a:sym typeface="Gill Sans"/>
              </a:defRPr>
            </a:lvl1pPr>
          </a:lstStyle>
          <a:p>
            <a:r>
              <a:rPr lang="en-US" dirty="0" err="1"/>
              <a:t>É</a:t>
            </a:r>
            <a:r>
              <a:rPr dirty="0" err="1"/>
              <a:t>volution</a:t>
            </a:r>
            <a:r>
              <a:rPr lang="en-US" dirty="0"/>
              <a:t> </a:t>
            </a:r>
            <a:r>
              <a:rPr lang="en-US" dirty="0" err="1"/>
              <a:t>théiste</a:t>
            </a:r>
            <a:r>
              <a:rPr lang="en-US" dirty="0"/>
              <a:t> </a:t>
            </a:r>
            <a:endParaRPr dirty="0"/>
          </a:p>
        </p:txBody>
      </p:sp>
      <p:sp>
        <p:nvSpPr>
          <p:cNvPr id="1066" name="Biblical view"/>
          <p:cNvSpPr txBox="1"/>
          <p:nvPr/>
        </p:nvSpPr>
        <p:spPr>
          <a:xfrm>
            <a:off x="3763082" y="5303348"/>
            <a:ext cx="4385816" cy="93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5600">
                <a:uFill>
                  <a:solidFill>
                    <a:srgbClr val="000000"/>
                  </a:solidFill>
                </a:uFill>
                <a:latin typeface="Gill Sans"/>
                <a:ea typeface="Gill Sans"/>
                <a:cs typeface="Gill Sans"/>
                <a:sym typeface="Gill Sans"/>
              </a:defRPr>
            </a:lvl1pPr>
          </a:lstStyle>
          <a:p>
            <a:r>
              <a:rPr lang="en-US" dirty="0"/>
              <a:t>Vision </a:t>
            </a:r>
            <a:r>
              <a:rPr lang="en-US" dirty="0" err="1"/>
              <a:t>b</a:t>
            </a:r>
            <a:r>
              <a:rPr dirty="0" err="1"/>
              <a:t>ibli</a:t>
            </a:r>
            <a:r>
              <a:rPr lang="en-US" dirty="0" err="1"/>
              <a:t>que</a:t>
            </a:r>
            <a:endParaRPr dirty="0"/>
          </a:p>
        </p:txBody>
      </p:sp>
      <p:sp>
        <p:nvSpPr>
          <p:cNvPr id="1067" name="57% of Americans believe we evolved from “apes”"/>
          <p:cNvSpPr txBox="1"/>
          <p:nvPr/>
        </p:nvSpPr>
        <p:spPr>
          <a:xfrm>
            <a:off x="4514416" y="11759944"/>
            <a:ext cx="18322324" cy="938719"/>
          </a:xfrm>
          <a:prstGeom prst="rect">
            <a:avLst/>
          </a:prstGeom>
          <a:solidFill>
            <a:srgbClr val="0076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5600">
                <a:solidFill>
                  <a:srgbClr val="FFFB00"/>
                </a:solidFill>
                <a:uFill>
                  <a:solidFill>
                    <a:srgbClr val="FFFB00"/>
                  </a:solidFill>
                </a:uFill>
                <a:latin typeface="Gill Sans"/>
                <a:ea typeface="Gill Sans"/>
                <a:cs typeface="Gill Sans"/>
                <a:sym typeface="Gill Sans"/>
              </a:defRPr>
            </a:lvl1pPr>
          </a:lstStyle>
          <a:p>
            <a:r>
              <a:rPr dirty="0"/>
              <a:t> 57% </a:t>
            </a:r>
            <a:r>
              <a:rPr lang="en-US" dirty="0"/>
              <a:t>des</a:t>
            </a:r>
            <a:r>
              <a:rPr dirty="0"/>
              <a:t> </a:t>
            </a:r>
            <a:r>
              <a:rPr lang="en-US" dirty="0" err="1"/>
              <a:t>a</a:t>
            </a:r>
            <a:r>
              <a:rPr dirty="0" err="1"/>
              <a:t>m</a:t>
            </a:r>
            <a:r>
              <a:rPr lang="en-US" dirty="0" err="1"/>
              <a:t>é</a:t>
            </a:r>
            <a:r>
              <a:rPr dirty="0" err="1"/>
              <a:t>ricans</a:t>
            </a:r>
            <a:r>
              <a:rPr dirty="0"/>
              <a:t> </a:t>
            </a:r>
            <a:r>
              <a:rPr lang="en-US" dirty="0" err="1"/>
              <a:t>pensent</a:t>
            </a:r>
            <a:r>
              <a:rPr lang="en-US" dirty="0"/>
              <a:t> que nous </a:t>
            </a:r>
            <a:r>
              <a:rPr lang="en-US" dirty="0" err="1"/>
              <a:t>déscendons</a:t>
            </a:r>
            <a:r>
              <a:rPr lang="en-US" dirty="0"/>
              <a:t> du </a:t>
            </a:r>
            <a:r>
              <a:rPr lang="en-US"/>
              <a:t>“singe</a:t>
            </a:r>
            <a:r>
              <a:rPr lang="en-US" dirty="0"/>
              <a:t>”</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66"/>
                                        </p:tgtEl>
                                        <p:attrNameLst>
                                          <p:attrName>style.visibility</p:attrName>
                                        </p:attrNameLst>
                                      </p:cBhvr>
                                      <p:to>
                                        <p:strVal val="visible"/>
                                      </p:to>
                                    </p:set>
                                    <p:anim calcmode="lin" valueType="num">
                                      <p:cBhvr>
                                        <p:cTn id="7" dur="300" fill="hold"/>
                                        <p:tgtEl>
                                          <p:spTgt spid="1066"/>
                                        </p:tgtEl>
                                        <p:attrNameLst>
                                          <p:attrName>ppt_w</p:attrName>
                                        </p:attrNameLst>
                                      </p:cBhvr>
                                      <p:tavLst>
                                        <p:tav tm="0">
                                          <p:val>
                                            <p:fltVal val="0"/>
                                          </p:val>
                                        </p:tav>
                                        <p:tav tm="100000">
                                          <p:val>
                                            <p:strVal val="#ppt_w"/>
                                          </p:val>
                                        </p:tav>
                                      </p:tavLst>
                                    </p:anim>
                                    <p:anim calcmode="lin" valueType="num">
                                      <p:cBhvr>
                                        <p:cTn id="8" dur="300" fill="hold"/>
                                        <p:tgtEl>
                                          <p:spTgt spid="10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065"/>
                                        </p:tgtEl>
                                        <p:attrNameLst>
                                          <p:attrName>style.visibility</p:attrName>
                                        </p:attrNameLst>
                                      </p:cBhvr>
                                      <p:to>
                                        <p:strVal val="visible"/>
                                      </p:to>
                                    </p:set>
                                    <p:anim calcmode="lin" valueType="num">
                                      <p:cBhvr>
                                        <p:cTn id="13" dur="300" fill="hold"/>
                                        <p:tgtEl>
                                          <p:spTgt spid="1065"/>
                                        </p:tgtEl>
                                        <p:attrNameLst>
                                          <p:attrName>ppt_w</p:attrName>
                                        </p:attrNameLst>
                                      </p:cBhvr>
                                      <p:tavLst>
                                        <p:tav tm="0">
                                          <p:val>
                                            <p:fltVal val="0"/>
                                          </p:val>
                                        </p:tav>
                                        <p:tav tm="100000">
                                          <p:val>
                                            <p:strVal val="#ppt_w"/>
                                          </p:val>
                                        </p:tav>
                                      </p:tavLst>
                                    </p:anim>
                                    <p:anim calcmode="lin" valueType="num">
                                      <p:cBhvr>
                                        <p:cTn id="14" dur="300" fill="hold"/>
                                        <p:tgtEl>
                                          <p:spTgt spid="106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064"/>
                                        </p:tgtEl>
                                        <p:attrNameLst>
                                          <p:attrName>style.visibility</p:attrName>
                                        </p:attrNameLst>
                                      </p:cBhvr>
                                      <p:to>
                                        <p:strVal val="visible"/>
                                      </p:to>
                                    </p:set>
                                    <p:anim calcmode="lin" valueType="num">
                                      <p:cBhvr>
                                        <p:cTn id="19" dur="300" fill="hold"/>
                                        <p:tgtEl>
                                          <p:spTgt spid="1064"/>
                                        </p:tgtEl>
                                        <p:attrNameLst>
                                          <p:attrName>ppt_w</p:attrName>
                                        </p:attrNameLst>
                                      </p:cBhvr>
                                      <p:tavLst>
                                        <p:tav tm="0">
                                          <p:val>
                                            <p:fltVal val="0"/>
                                          </p:val>
                                        </p:tav>
                                        <p:tav tm="100000">
                                          <p:val>
                                            <p:strVal val="#ppt_w"/>
                                          </p:val>
                                        </p:tav>
                                      </p:tavLst>
                                    </p:anim>
                                    <p:anim calcmode="lin" valueType="num">
                                      <p:cBhvr>
                                        <p:cTn id="20" dur="300" fill="hold"/>
                                        <p:tgtEl>
                                          <p:spTgt spid="106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1067"/>
                                        </p:tgtEl>
                                        <p:attrNameLst>
                                          <p:attrName>style.visibility</p:attrName>
                                        </p:attrNameLst>
                                      </p:cBhvr>
                                      <p:to>
                                        <p:strVal val="visible"/>
                                      </p:to>
                                    </p:set>
                                    <p:anim calcmode="lin" valueType="num">
                                      <p:cBhvr>
                                        <p:cTn id="25" dur="300" fill="hold"/>
                                        <p:tgtEl>
                                          <p:spTgt spid="1067"/>
                                        </p:tgtEl>
                                        <p:attrNameLst>
                                          <p:attrName>ppt_w</p:attrName>
                                        </p:attrNameLst>
                                      </p:cBhvr>
                                      <p:tavLst>
                                        <p:tav tm="0">
                                          <p:val>
                                            <p:fltVal val="0"/>
                                          </p:val>
                                        </p:tav>
                                        <p:tav tm="100000">
                                          <p:val>
                                            <p:strVal val="#ppt_w"/>
                                          </p:val>
                                        </p:tav>
                                      </p:tavLst>
                                    </p:anim>
                                    <p:anim calcmode="lin" valueType="num">
                                      <p:cBhvr>
                                        <p:cTn id="26" dur="300" fill="hold"/>
                                        <p:tgtEl>
                                          <p:spTgt spid="10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3" animBg="1" advAuto="0"/>
      <p:bldP spid="1065" grpId="2" animBg="1" advAuto="0"/>
      <p:bldP spid="1066" grpId="1" animBg="1" advAuto="0"/>
      <p:bldP spid="1067" grpId="4"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Evolution of Man"/>
          <p:cNvSpPr txBox="1">
            <a:spLocks noGrp="1"/>
          </p:cNvSpPr>
          <p:nvPr>
            <p:ph type="body" sz="quarter" idx="1"/>
          </p:nvPr>
        </p:nvSpPr>
        <p:spPr>
          <a:xfrm>
            <a:off x="1752600" y="977900"/>
            <a:ext cx="20866100" cy="1689100"/>
          </a:xfrm>
          <a:prstGeom prst="rect">
            <a:avLst/>
          </a:prstGeom>
        </p:spPr>
        <p:txBody>
          <a:bodyPr/>
          <a:lstStyle>
            <a:lvl1pPr algn="ctr">
              <a:defRPr sz="9600" b="1">
                <a:solidFill>
                  <a:srgbClr val="F5EC00"/>
                </a:solidFill>
              </a:defRPr>
            </a:lvl1pPr>
          </a:lstStyle>
          <a:p>
            <a:pPr>
              <a:defRPr>
                <a:effectLst/>
              </a:defRPr>
            </a:pPr>
            <a:r>
              <a:rPr lang="en-US" dirty="0" err="1"/>
              <a:t>Évolution</a:t>
            </a:r>
            <a:r>
              <a:rPr dirty="0"/>
              <a:t> </a:t>
            </a:r>
            <a:r>
              <a:rPr lang="en-US" dirty="0"/>
              <a:t>de </a:t>
            </a:r>
            <a:r>
              <a:rPr lang="en-US" dirty="0" err="1"/>
              <a:t>l'Homme</a:t>
            </a:r>
            <a:endParaRPr dirty="0"/>
          </a:p>
        </p:txBody>
      </p:sp>
      <p:pic>
        <p:nvPicPr>
          <p:cNvPr id="2056" name="droppedImage.pdf" descr="droppedImage.pdf"/>
          <p:cNvPicPr>
            <a:picLocks noChangeAspect="1"/>
          </p:cNvPicPr>
          <p:nvPr/>
        </p:nvPicPr>
        <p:blipFill>
          <a:blip r:embed="rId2"/>
          <a:stretch>
            <a:fillRect/>
          </a:stretch>
        </p:blipFill>
        <p:spPr>
          <a:xfrm>
            <a:off x="3233880" y="2496184"/>
            <a:ext cx="17907001" cy="9848852"/>
          </a:xfrm>
          <a:prstGeom prst="rect">
            <a:avLst/>
          </a:prstGeom>
          <a:ln w="25400">
            <a:solidFill>
              <a:srgbClr val="FFFFFF"/>
            </a:solidFill>
            <a:miter lim="400000"/>
          </a:ln>
        </p:spPr>
      </p:pic>
      <p:sp>
        <p:nvSpPr>
          <p:cNvPr id="2057" name="ILLUSION"/>
          <p:cNvSpPr txBox="1"/>
          <p:nvPr/>
        </p:nvSpPr>
        <p:spPr>
          <a:xfrm>
            <a:off x="3229261" y="5283200"/>
            <a:ext cx="17907001" cy="3683000"/>
          </a:xfrm>
          <a:prstGeom prst="rect">
            <a:avLst/>
          </a:prstGeom>
          <a:solidFill>
            <a:srgbClr val="F5EC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825500">
              <a:defRPr sz="24000" b="1" i="1" u="sng">
                <a:solidFill>
                  <a:srgbClr val="FF4013"/>
                </a:solidFill>
                <a:latin typeface="DejaVu Serif"/>
                <a:ea typeface="DejaVu Serif"/>
                <a:cs typeface="DejaVu Serif"/>
                <a:sym typeface="DejaVu Serif"/>
              </a:defRPr>
            </a:lvl1pPr>
          </a:lstStyle>
          <a:p>
            <a:r>
              <a:rPr dirty="0"/>
              <a:t>ILLUSION</a:t>
            </a:r>
          </a:p>
        </p:txBody>
      </p:sp>
      <p:sp>
        <p:nvSpPr>
          <p:cNvPr id="2058" name="DECEPTION"/>
          <p:cNvSpPr txBox="1"/>
          <p:nvPr/>
        </p:nvSpPr>
        <p:spPr>
          <a:xfrm>
            <a:off x="3238500" y="5611465"/>
            <a:ext cx="17907000" cy="3026470"/>
          </a:xfrm>
          <a:prstGeom prst="rect">
            <a:avLst/>
          </a:prstGeom>
          <a:solidFill>
            <a:srgbClr val="F5EC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825500">
              <a:defRPr sz="19000" b="1" i="1" u="sng">
                <a:solidFill>
                  <a:srgbClr val="0056D6"/>
                </a:solidFill>
                <a:latin typeface="DejaVu Serif"/>
                <a:ea typeface="DejaVu Serif"/>
                <a:cs typeface="DejaVu Serif"/>
                <a:sym typeface="DejaVu Serif"/>
              </a:defRPr>
            </a:lvl1pPr>
          </a:lstStyle>
          <a:p>
            <a:r>
              <a:rPr lang="en-US" dirty="0" err="1"/>
              <a:t>Tromperie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057"/>
                                        </p:tgtEl>
                                        <p:attrNameLst>
                                          <p:attrName>style.visibility</p:attrName>
                                        </p:attrNameLst>
                                      </p:cBhvr>
                                      <p:to>
                                        <p:strVal val="visible"/>
                                      </p:to>
                                    </p:set>
                                    <p:anim calcmode="lin" valueType="num">
                                      <p:cBhvr>
                                        <p:cTn id="7" dur="500" fill="hold"/>
                                        <p:tgtEl>
                                          <p:spTgt spid="2057"/>
                                        </p:tgtEl>
                                        <p:attrNameLst>
                                          <p:attrName>ppt_w</p:attrName>
                                        </p:attrNameLst>
                                      </p:cBhvr>
                                      <p:tavLst>
                                        <p:tav tm="0">
                                          <p:val>
                                            <p:fltVal val="0"/>
                                          </p:val>
                                        </p:tav>
                                        <p:tav tm="100000">
                                          <p:val>
                                            <p:strVal val="#ppt_w"/>
                                          </p:val>
                                        </p:tav>
                                      </p:tavLst>
                                    </p:anim>
                                    <p:anim calcmode="lin" valueType="num">
                                      <p:cBhvr>
                                        <p:cTn id="8" dur="500" fill="hold"/>
                                        <p:tgtEl>
                                          <p:spTgt spid="20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2" nodeType="clickEffect">
                                  <p:stCondLst>
                                    <p:cond delay="0"/>
                                  </p:stCondLst>
                                  <p:iterate>
                                    <p:tmAbs val="0"/>
                                  </p:iterate>
                                  <p:childTnLst>
                                    <p:anim calcmode="lin" valueType="num">
                                      <p:cBhvr>
                                        <p:cTn id="12" dur="500" fill="hold"/>
                                        <p:tgtEl>
                                          <p:spTgt spid="2057"/>
                                        </p:tgtEl>
                                        <p:attrNameLst>
                                          <p:attrName>ppt_w</p:attrName>
                                        </p:attrNameLst>
                                      </p:cBhvr>
                                      <p:tavLst>
                                        <p:tav tm="0">
                                          <p:val>
                                            <p:strVal val="ppt_w"/>
                                          </p:val>
                                        </p:tav>
                                        <p:tav tm="100000">
                                          <p:val>
                                            <p:fltVal val="0"/>
                                          </p:val>
                                        </p:tav>
                                      </p:tavLst>
                                    </p:anim>
                                    <p:anim calcmode="lin" valueType="num">
                                      <p:cBhvr>
                                        <p:cTn id="13" dur="500" fill="hold"/>
                                        <p:tgtEl>
                                          <p:spTgt spid="2057"/>
                                        </p:tgtEl>
                                        <p:attrNameLst>
                                          <p:attrName>ppt_h</p:attrName>
                                        </p:attrNameLst>
                                      </p:cBhvr>
                                      <p:tavLst>
                                        <p:tav tm="0">
                                          <p:val>
                                            <p:strVal val="ppt_h"/>
                                          </p:val>
                                        </p:tav>
                                        <p:tav tm="100000">
                                          <p:val>
                                            <p:fltVal val="0"/>
                                          </p:val>
                                        </p:tav>
                                      </p:tavLst>
                                    </p:anim>
                                    <p:set>
                                      <p:cBhvr>
                                        <p:cTn id="14" fill="hold">
                                          <p:stCondLst>
                                            <p:cond delay="499"/>
                                          </p:stCondLst>
                                        </p:cTn>
                                        <p:tgtEl>
                                          <p:spTgt spid="2057"/>
                                        </p:tgtEl>
                                        <p:attrNameLst>
                                          <p:attrName>style.visibility</p:attrName>
                                        </p:attrNameLst>
                                      </p:cBhvr>
                                      <p:to>
                                        <p:strVal val="hidden"/>
                                      </p:to>
                                    </p:set>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2058"/>
                                        </p:tgtEl>
                                        <p:attrNameLst>
                                          <p:attrName>style.visibility</p:attrName>
                                        </p:attrNameLst>
                                      </p:cBhvr>
                                      <p:to>
                                        <p:strVal val="visible"/>
                                      </p:to>
                                    </p:set>
                                    <p:anim calcmode="lin" valueType="num">
                                      <p:cBhvr>
                                        <p:cTn id="18" dur="750" fill="hold"/>
                                        <p:tgtEl>
                                          <p:spTgt spid="2058"/>
                                        </p:tgtEl>
                                        <p:attrNameLst>
                                          <p:attrName>ppt_w</p:attrName>
                                        </p:attrNameLst>
                                      </p:cBhvr>
                                      <p:tavLst>
                                        <p:tav tm="0">
                                          <p:val>
                                            <p:fltVal val="0"/>
                                          </p:val>
                                        </p:tav>
                                        <p:tav tm="100000">
                                          <p:val>
                                            <p:strVal val="#ppt_w"/>
                                          </p:val>
                                        </p:tav>
                                      </p:tavLst>
                                    </p:anim>
                                    <p:anim calcmode="lin" valueType="num">
                                      <p:cBhvr>
                                        <p:cTn id="19" dur="75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1" animBg="1" advAuto="0"/>
      <p:bldP spid="2057" grpId="2" animBg="1" advAuto="0"/>
      <p:bldP spid="2058" grpId="3"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Hardgrunge.jpg" descr="Hardgrung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061" name="Acts 17:30-31"/>
          <p:cNvSpPr txBox="1">
            <a:spLocks noGrp="1"/>
          </p:cNvSpPr>
          <p:nvPr>
            <p:ph type="title"/>
          </p:nvPr>
        </p:nvSpPr>
        <p:spPr>
          <a:xfrm>
            <a:off x="2413000" y="1155700"/>
            <a:ext cx="19545300" cy="1993900"/>
          </a:xfrm>
          <a:prstGeom prst="rect">
            <a:avLst/>
          </a:prstGeom>
        </p:spPr>
        <p:txBody>
          <a:bodyPr/>
          <a:lstStyle>
            <a:lvl1pPr>
              <a:defRPr>
                <a:solidFill>
                  <a:srgbClr val="FFFFFF"/>
                </a:solidFill>
                <a:uFill>
                  <a:solidFill>
                    <a:srgbClr val="FF9300"/>
                  </a:solidFill>
                </a:uFill>
                <a:latin typeface="DejaVu Sans Condensed"/>
                <a:ea typeface="DejaVu Sans Condensed"/>
                <a:cs typeface="DejaVu Sans Condensed"/>
                <a:sym typeface="DejaVu Sans Condensed"/>
              </a:defRPr>
            </a:lvl1pPr>
          </a:lstStyle>
          <a:p>
            <a:r>
              <a:rPr dirty="0" err="1"/>
              <a:t>Act</a:t>
            </a:r>
            <a:r>
              <a:rPr lang="en-US" dirty="0" err="1"/>
              <a:t>e</a:t>
            </a:r>
            <a:r>
              <a:rPr dirty="0" err="1"/>
              <a:t>s</a:t>
            </a:r>
            <a:r>
              <a:rPr dirty="0"/>
              <a:t> 17:30-31</a:t>
            </a:r>
          </a:p>
        </p:txBody>
      </p:sp>
      <p:sp>
        <p:nvSpPr>
          <p:cNvPr id="2062" name="30. Therefore having overlooked the times of ignorance, God is now declaring to men that all people everywhere should repent,…"/>
          <p:cNvSpPr txBox="1"/>
          <p:nvPr/>
        </p:nvSpPr>
        <p:spPr>
          <a:xfrm>
            <a:off x="2413000" y="3313458"/>
            <a:ext cx="19818350" cy="10048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a:defRPr sz="7200">
                <a:solidFill>
                  <a:srgbClr val="FFFFFF"/>
                </a:solidFill>
                <a:latin typeface="DejaVu Sans Condensed"/>
                <a:ea typeface="DejaVu Sans Condensed"/>
                <a:cs typeface="DejaVu Sans Condensed"/>
                <a:sym typeface="DejaVu Sans Condensed"/>
              </a:defRPr>
            </a:pPr>
            <a:r>
              <a:rPr sz="3600" dirty="0"/>
              <a:t>30.</a:t>
            </a:r>
            <a:r>
              <a:rPr dirty="0"/>
              <a:t> </a:t>
            </a:r>
            <a:r>
              <a:rPr lang="fr-FR" dirty="0">
                <a:solidFill>
                  <a:srgbClr val="FFFF00"/>
                </a:solidFill>
              </a:rPr>
              <a:t>Dieu</a:t>
            </a:r>
            <a:r>
              <a:rPr lang="fr-FR" dirty="0"/>
              <a:t>, sans tenir compte des temps d'ignorance</a:t>
            </a:r>
            <a:r>
              <a:rPr lang="fr-FR" dirty="0">
                <a:solidFill>
                  <a:srgbClr val="FFFF00"/>
                </a:solidFill>
              </a:rPr>
              <a:t>, annonce maintenant à tous les hommes, en tous lieux, qu'ils aient à se repentir</a:t>
            </a:r>
            <a:r>
              <a:rPr lang="fr-FR" dirty="0"/>
              <a:t>, </a:t>
            </a:r>
          </a:p>
          <a:p>
            <a:pPr>
              <a:defRPr sz="7200">
                <a:solidFill>
                  <a:srgbClr val="FFFFFF"/>
                </a:solidFill>
                <a:latin typeface="DejaVu Sans Condensed"/>
                <a:ea typeface="DejaVu Sans Condensed"/>
                <a:cs typeface="DejaVu Sans Condensed"/>
                <a:sym typeface="DejaVu Sans Condensed"/>
              </a:defRPr>
            </a:pPr>
            <a:r>
              <a:rPr lang="fr-FR" sz="3600" dirty="0"/>
              <a:t>30. </a:t>
            </a:r>
            <a:r>
              <a:rPr lang="fr-FR" dirty="0"/>
              <a:t>  parce qu'il a fixé un jour où </a:t>
            </a:r>
            <a:r>
              <a:rPr lang="fr-FR" dirty="0">
                <a:solidFill>
                  <a:srgbClr val="FFFF00"/>
                </a:solidFill>
              </a:rPr>
              <a:t>il jugera le monde selon la justice</a:t>
            </a:r>
            <a:r>
              <a:rPr lang="fr-FR" dirty="0"/>
              <a:t>, par l'homme qu'il a désigné, ce dont il a donné à tous une preuve certaine en le ressuscitant des morts.</a:t>
            </a:r>
            <a:endParaRPr dirty="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endParaRPr/>
          </a:p>
        </p:txBody>
      </p:sp>
      <p:sp>
        <p:nvSpPr>
          <p:cNvPr id="2110"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endParaRPr/>
          </a:p>
        </p:txBody>
      </p:sp>
      <p:pic>
        <p:nvPicPr>
          <p:cNvPr id="2111" name="1400_Website_MobileFriendly_Slide.jpg" descr="1400_Website_MobileFriendly_Slide.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 name="Answers Book 1, 2, 3 &amp; 4"/>
          <p:cNvSpPr txBox="1">
            <a:spLocks noGrp="1"/>
          </p:cNvSpPr>
          <p:nvPr>
            <p:ph type="title"/>
          </p:nvPr>
        </p:nvSpPr>
        <p:spPr>
          <a:xfrm>
            <a:off x="2247900" y="863600"/>
            <a:ext cx="20637500" cy="1828800"/>
          </a:xfrm>
          <a:prstGeom prst="rect">
            <a:avLst/>
          </a:prstGeom>
        </p:spPr>
        <p:txBody>
          <a:bodyPr anchor="t"/>
          <a:lstStyle/>
          <a:p>
            <a:pPr>
              <a:defRPr>
                <a:effectLst/>
              </a:defRPr>
            </a:pPr>
            <a:r>
              <a:t>Answers Book 1, 2, 3 &amp; 4</a:t>
            </a:r>
          </a:p>
        </p:txBody>
      </p:sp>
      <p:sp>
        <p:nvSpPr>
          <p:cNvPr id="2114"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15"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16"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117" name="10-2-267_NewAnswersBook1_MultiFnt.png" descr="10-2-267_NewAnswersBook1_MultiFnt.png"/>
          <p:cNvPicPr>
            <a:picLocks noChangeAspect="1"/>
          </p:cNvPicPr>
          <p:nvPr/>
        </p:nvPicPr>
        <p:blipFill>
          <a:blip r:embed="rId3"/>
          <a:stretch>
            <a:fillRect/>
          </a:stretch>
        </p:blipFill>
        <p:spPr>
          <a:xfrm>
            <a:off x="-1244600" y="2279650"/>
            <a:ext cx="9512300" cy="9512300"/>
          </a:xfrm>
          <a:prstGeom prst="rect">
            <a:avLst/>
          </a:prstGeom>
          <a:ln w="12700">
            <a:miter lim="400000"/>
          </a:ln>
        </p:spPr>
      </p:pic>
      <p:pic>
        <p:nvPicPr>
          <p:cNvPr id="2118" name="10-2-321_NewAnswersBook2_MultiFnt.png" descr="10-2-321_NewAnswersBook2_MultiFnt.png"/>
          <p:cNvPicPr>
            <a:picLocks noChangeAspect="1"/>
          </p:cNvPicPr>
          <p:nvPr/>
        </p:nvPicPr>
        <p:blipFill>
          <a:blip r:embed="rId4"/>
          <a:stretch>
            <a:fillRect/>
          </a:stretch>
        </p:blipFill>
        <p:spPr>
          <a:xfrm>
            <a:off x="4038600" y="2279650"/>
            <a:ext cx="9512300" cy="9512300"/>
          </a:xfrm>
          <a:prstGeom prst="rect">
            <a:avLst/>
          </a:prstGeom>
          <a:ln w="12700">
            <a:miter lim="400000"/>
          </a:ln>
        </p:spPr>
      </p:pic>
      <p:pic>
        <p:nvPicPr>
          <p:cNvPr id="2119" name="10-2-378_NewAnswers3_MultiFnt.png" descr="10-2-378_NewAnswers3_MultiFnt.png"/>
          <p:cNvPicPr>
            <a:picLocks noChangeAspect="1"/>
          </p:cNvPicPr>
          <p:nvPr/>
        </p:nvPicPr>
        <p:blipFill>
          <a:blip r:embed="rId5"/>
          <a:stretch>
            <a:fillRect/>
          </a:stretch>
        </p:blipFill>
        <p:spPr>
          <a:xfrm>
            <a:off x="9271000" y="2279650"/>
            <a:ext cx="9512300" cy="9512300"/>
          </a:xfrm>
          <a:prstGeom prst="rect">
            <a:avLst/>
          </a:prstGeom>
          <a:ln w="12700">
            <a:miter lim="400000"/>
          </a:ln>
        </p:spPr>
      </p:pic>
      <p:sp>
        <p:nvSpPr>
          <p:cNvPr id="2120" name="90-7-538_NewAnswersBookSet"/>
          <p:cNvSpPr txBox="1"/>
          <p:nvPr/>
        </p:nvSpPr>
        <p:spPr>
          <a:xfrm>
            <a:off x="3048347" y="13589000"/>
            <a:ext cx="17297401"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825500">
              <a:defRPr sz="5600">
                <a:latin typeface="Gill Sans"/>
                <a:ea typeface="Gill Sans"/>
                <a:cs typeface="Gill Sans"/>
                <a:sym typeface="Gill Sans"/>
              </a:defRPr>
            </a:lvl1pPr>
          </a:lstStyle>
          <a:p>
            <a:r>
              <a:t>90-7-538_NewAnswersBookSet</a:t>
            </a:r>
          </a:p>
        </p:txBody>
      </p:sp>
      <p:pic>
        <p:nvPicPr>
          <p:cNvPr id="2121" name="NewAnswersBook4_FRNT.png" descr="NewAnswersBook4_FRNT.png"/>
          <p:cNvPicPr>
            <a:picLocks noChangeAspect="1"/>
          </p:cNvPicPr>
          <p:nvPr/>
        </p:nvPicPr>
        <p:blipFill>
          <a:blip r:embed="rId6"/>
          <a:stretch>
            <a:fillRect/>
          </a:stretch>
        </p:blipFill>
        <p:spPr>
          <a:xfrm>
            <a:off x="14547850" y="2273300"/>
            <a:ext cx="9512300" cy="9512300"/>
          </a:xfrm>
          <a:prstGeom prst="rect">
            <a:avLst/>
          </a:prstGeom>
          <a:ln w="12700">
            <a:miter lim="400000"/>
          </a:ln>
        </p:spPr>
      </p:pic>
      <p:sp>
        <p:nvSpPr>
          <p:cNvPr id="2122" name="whole books—FREE online"/>
          <p:cNvSpPr/>
          <p:nvPr/>
        </p:nvSpPr>
        <p:spPr>
          <a:xfrm>
            <a:off x="1333059" y="5911850"/>
            <a:ext cx="16237512" cy="1371600"/>
          </a:xfrm>
          <a:prstGeom prst="rect">
            <a:avLst/>
          </a:prstGeom>
          <a:blipFill>
            <a:blip r:embed="rId7"/>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rPr dirty="0"/>
              <a:t>whole books—</a:t>
            </a:r>
            <a:r>
              <a:t>FREE online</a:t>
            </a:r>
            <a:endParaRPr dirty="0"/>
          </a:p>
        </p:txBody>
      </p:sp>
      <p:sp>
        <p:nvSpPr>
          <p:cNvPr id="2123" name="www.AnswersInGenesis.org…"/>
          <p:cNvSpPr txBox="1"/>
          <p:nvPr/>
        </p:nvSpPr>
        <p:spPr>
          <a:xfrm>
            <a:off x="5168900" y="10744195"/>
            <a:ext cx="13166217"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0639" marR="40639" algn="ctr"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rPr dirty="0"/>
              <a:t>www.AnswersInGenesis.org </a:t>
            </a:r>
          </a:p>
          <a:p>
            <a:pPr marL="40639" marR="40639" algn="ctr"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rPr dirty="0"/>
              <a:t>Answers/Online Books.</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endParaRPr/>
          </a:p>
        </p:txBody>
      </p:sp>
      <p:sp>
        <p:nvSpPr>
          <p:cNvPr id="2128" name="The New Answers Book 1"/>
          <p:cNvSpPr txBox="1"/>
          <p:nvPr/>
        </p:nvSpPr>
        <p:spPr>
          <a:xfrm>
            <a:off x="2389263" y="965200"/>
            <a:ext cx="20789901" cy="1790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gn="ct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lang="en-US" sz="11600" b="1" dirty="0">
                <a:solidFill>
                  <a:srgbClr val="444444"/>
                </a:solidFill>
                <a:uFill>
                  <a:solidFill>
                    <a:srgbClr val="444444"/>
                  </a:solidFill>
                </a:uFill>
                <a:latin typeface="+mj-lt"/>
                <a:ea typeface="+mj-ea"/>
                <a:cs typeface="+mj-cs"/>
                <a:sym typeface="Calibri"/>
              </a:rPr>
              <a:t>Le nouveau livre à réponses</a:t>
            </a:r>
            <a:r>
              <a:rPr sz="11600" b="1" dirty="0">
                <a:solidFill>
                  <a:srgbClr val="444444"/>
                </a:solidFill>
                <a:uFill>
                  <a:solidFill>
                    <a:srgbClr val="444444"/>
                  </a:solidFill>
                </a:uFill>
                <a:latin typeface="+mj-lt"/>
                <a:ea typeface="+mj-ea"/>
                <a:cs typeface="+mj-cs"/>
                <a:sym typeface="Calibri"/>
              </a:rPr>
              <a:t>1</a:t>
            </a:r>
          </a:p>
        </p:txBody>
      </p:sp>
      <p:grpSp>
        <p:nvGrpSpPr>
          <p:cNvPr id="2132" name="Group"/>
          <p:cNvGrpSpPr/>
          <p:nvPr/>
        </p:nvGrpSpPr>
        <p:grpSpPr>
          <a:xfrm>
            <a:off x="2302413" y="1615027"/>
            <a:ext cx="977901" cy="495300"/>
            <a:chOff x="0" y="0"/>
            <a:chExt cx="977900" cy="495300"/>
          </a:xfrm>
        </p:grpSpPr>
        <p:sp>
          <p:nvSpPr>
            <p:cNvPr id="2129"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0"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1"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2133" name="10-2-267_NewAnswersBook1_MultiRt.png" descr="10-2-267_NewAnswersBook1_MultiRt.png"/>
          <p:cNvPicPr>
            <a:picLocks noChangeAspect="1"/>
          </p:cNvPicPr>
          <p:nvPr/>
        </p:nvPicPr>
        <p:blipFill>
          <a:blip r:embed="rId2"/>
          <a:stretch>
            <a:fillRect/>
          </a:stretch>
        </p:blipFill>
        <p:spPr>
          <a:xfrm>
            <a:off x="-2768442" y="2110327"/>
            <a:ext cx="10141711" cy="10141711"/>
          </a:xfrm>
          <a:prstGeom prst="rect">
            <a:avLst/>
          </a:prstGeom>
          <a:ln w="12700">
            <a:miter lim="400000"/>
          </a:ln>
        </p:spPr>
      </p:pic>
      <p:sp>
        <p:nvSpPr>
          <p:cNvPr id="2134" name="gap theory?"/>
          <p:cNvSpPr txBox="1"/>
          <p:nvPr/>
        </p:nvSpPr>
        <p:spPr>
          <a:xfrm>
            <a:off x="6262255" y="3642316"/>
            <a:ext cx="9337963"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Théorie</a:t>
            </a:r>
            <a:r>
              <a:rPr lang="en-US" sz="6000" dirty="0"/>
              <a:t> de </a:t>
            </a:r>
            <a:r>
              <a:rPr lang="en-US" sz="6000" dirty="0" err="1"/>
              <a:t>l’intervalle</a:t>
            </a:r>
            <a:endParaRPr sz="6000" dirty="0"/>
          </a:p>
        </p:txBody>
      </p:sp>
      <p:sp>
        <p:nvSpPr>
          <p:cNvPr id="2135" name="day-age theory?"/>
          <p:cNvSpPr txBox="1"/>
          <p:nvPr/>
        </p:nvSpPr>
        <p:spPr>
          <a:xfrm>
            <a:off x="6262255" y="4824662"/>
            <a:ext cx="11360727"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err="1"/>
              <a:t>Théorie</a:t>
            </a:r>
            <a:r>
              <a:rPr lang="en-US" sz="6000" dirty="0"/>
              <a:t> du jour </a:t>
            </a:r>
            <a:r>
              <a:rPr lang="en-US" sz="6000" dirty="0" err="1"/>
              <a:t>période</a:t>
            </a:r>
            <a:endParaRPr sz="6000" dirty="0"/>
          </a:p>
        </p:txBody>
      </p:sp>
      <p:sp>
        <p:nvSpPr>
          <p:cNvPr id="2136" name="races?"/>
          <p:cNvSpPr txBox="1"/>
          <p:nvPr/>
        </p:nvSpPr>
        <p:spPr>
          <a:xfrm>
            <a:off x="19494693" y="3739680"/>
            <a:ext cx="7158986"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a:t>Les </a:t>
            </a:r>
            <a:r>
              <a:rPr sz="6000" dirty="0"/>
              <a:t>races?</a:t>
            </a:r>
          </a:p>
        </p:txBody>
      </p:sp>
      <p:sp>
        <p:nvSpPr>
          <p:cNvPr id="2137" name="carbon-dating?"/>
          <p:cNvSpPr txBox="1"/>
          <p:nvPr/>
        </p:nvSpPr>
        <p:spPr>
          <a:xfrm>
            <a:off x="6262254" y="9951299"/>
            <a:ext cx="9337963"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err="1"/>
              <a:t>D</a:t>
            </a:r>
            <a:r>
              <a:rPr sz="6000" dirty="0" err="1"/>
              <a:t>at</a:t>
            </a:r>
            <a:r>
              <a:rPr lang="en-US" sz="6000" dirty="0" err="1"/>
              <a:t>ation</a:t>
            </a:r>
            <a:r>
              <a:rPr lang="en-US" sz="6000" dirty="0"/>
              <a:t> au </a:t>
            </a:r>
            <a:r>
              <a:rPr lang="fr-FR" sz="6000" dirty="0"/>
              <a:t>carbon-14</a:t>
            </a:r>
            <a:r>
              <a:rPr sz="6000" dirty="0"/>
              <a:t>?</a:t>
            </a:r>
          </a:p>
        </p:txBody>
      </p:sp>
      <p:sp>
        <p:nvSpPr>
          <p:cNvPr id="2138" name="distant starlight?"/>
          <p:cNvSpPr txBox="1"/>
          <p:nvPr/>
        </p:nvSpPr>
        <p:spPr>
          <a:xfrm>
            <a:off x="6262255" y="7341583"/>
            <a:ext cx="10972800"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a:t>Lumière </a:t>
            </a:r>
            <a:r>
              <a:rPr lang="en-US" sz="6000" dirty="0" err="1"/>
              <a:t>d’étoiles</a:t>
            </a:r>
            <a:r>
              <a:rPr lang="en-US" sz="6000" dirty="0"/>
              <a:t> </a:t>
            </a:r>
            <a:r>
              <a:rPr lang="en-US" sz="6000" dirty="0" err="1"/>
              <a:t>distantes</a:t>
            </a:r>
            <a:endParaRPr sz="6000" dirty="0"/>
          </a:p>
        </p:txBody>
      </p:sp>
      <p:sp>
        <p:nvSpPr>
          <p:cNvPr id="2139" name="dinosaurs?"/>
          <p:cNvSpPr txBox="1"/>
          <p:nvPr/>
        </p:nvSpPr>
        <p:spPr>
          <a:xfrm>
            <a:off x="19453129" y="5012435"/>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D</a:t>
            </a:r>
            <a:r>
              <a:rPr sz="6000" dirty="0" err="1"/>
              <a:t>inosaur</a:t>
            </a:r>
            <a:r>
              <a:rPr lang="en-US" sz="6000" dirty="0" err="1"/>
              <a:t>e</a:t>
            </a:r>
            <a:r>
              <a:rPr sz="6000" dirty="0" err="1"/>
              <a:t>s</a:t>
            </a:r>
            <a:r>
              <a:rPr sz="6000" dirty="0"/>
              <a:t>?</a:t>
            </a:r>
          </a:p>
        </p:txBody>
      </p:sp>
      <p:sp>
        <p:nvSpPr>
          <p:cNvPr id="2140" name="Cain’s wife?"/>
          <p:cNvSpPr txBox="1"/>
          <p:nvPr/>
        </p:nvSpPr>
        <p:spPr>
          <a:xfrm>
            <a:off x="6262255" y="6093580"/>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a:t>Femme de </a:t>
            </a:r>
            <a:r>
              <a:rPr lang="en-US" sz="6000" dirty="0" err="1"/>
              <a:t>Caïn</a:t>
            </a:r>
            <a:endParaRPr sz="6000" dirty="0"/>
          </a:p>
        </p:txBody>
      </p:sp>
      <p:sp>
        <p:nvSpPr>
          <p:cNvPr id="2141" name="global Flood?"/>
          <p:cNvSpPr txBox="1"/>
          <p:nvPr/>
        </p:nvSpPr>
        <p:spPr>
          <a:xfrm>
            <a:off x="6205418" y="8575610"/>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Déluge</a:t>
            </a:r>
            <a:r>
              <a:rPr lang="en-US" sz="6000" dirty="0"/>
              <a:t> </a:t>
            </a:r>
            <a:r>
              <a:rPr sz="6000" dirty="0" err="1"/>
              <a:t>global</a:t>
            </a:r>
            <a:r>
              <a:rPr lang="en-US" sz="6000" dirty="0" err="1"/>
              <a:t>e</a:t>
            </a:r>
            <a:r>
              <a:rPr sz="6000" dirty="0"/>
              <a:t>?</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3"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44"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effectLst/>
              </a:defRPr>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2145"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46"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47"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148" name="10-1-347_AnswersBookForKidsVol1.png" descr="10-1-347_AnswersBookForKidsVol1.png"/>
          <p:cNvPicPr>
            <a:picLocks noChangeAspect="1"/>
          </p:cNvPicPr>
          <p:nvPr/>
        </p:nvPicPr>
        <p:blipFill>
          <a:blip r:embed="rId2"/>
          <a:stretch>
            <a:fillRect/>
          </a:stretch>
        </p:blipFill>
        <p:spPr>
          <a:xfrm>
            <a:off x="1677415" y="2658315"/>
            <a:ext cx="6425337" cy="6425336"/>
          </a:xfrm>
          <a:prstGeom prst="rect">
            <a:avLst/>
          </a:prstGeom>
          <a:ln w="12700">
            <a:miter lim="400000"/>
          </a:ln>
        </p:spPr>
      </p:pic>
      <p:pic>
        <p:nvPicPr>
          <p:cNvPr id="2149" name="10-1-348_AnswersBookforKidsVol2_MultiFnt.png" descr="10-1-348_AnswersBookforKidsVol2_MultiFnt.png"/>
          <p:cNvPicPr>
            <a:picLocks noChangeAspect="1"/>
          </p:cNvPicPr>
          <p:nvPr/>
        </p:nvPicPr>
        <p:blipFill>
          <a:blip r:embed="rId3"/>
          <a:stretch>
            <a:fillRect/>
          </a:stretch>
        </p:blipFill>
        <p:spPr>
          <a:xfrm>
            <a:off x="6262533" y="2658315"/>
            <a:ext cx="6425337" cy="6425336"/>
          </a:xfrm>
          <a:prstGeom prst="rect">
            <a:avLst/>
          </a:prstGeom>
          <a:ln w="12700">
            <a:miter lim="400000"/>
          </a:ln>
        </p:spPr>
      </p:pic>
      <p:pic>
        <p:nvPicPr>
          <p:cNvPr id="2150" name="10-1-403_AnswersBookforKidsVol3_MultiFnt.png" descr="10-1-403_AnswersBookforKidsVol3_MultiFnt.png"/>
          <p:cNvPicPr>
            <a:picLocks noChangeAspect="1"/>
          </p:cNvPicPr>
          <p:nvPr/>
        </p:nvPicPr>
        <p:blipFill>
          <a:blip r:embed="rId4"/>
          <a:stretch>
            <a:fillRect/>
          </a:stretch>
        </p:blipFill>
        <p:spPr>
          <a:xfrm>
            <a:off x="10857932" y="2658315"/>
            <a:ext cx="6425337" cy="6425336"/>
          </a:xfrm>
          <a:prstGeom prst="rect">
            <a:avLst/>
          </a:prstGeom>
          <a:ln w="12700">
            <a:miter lim="400000"/>
          </a:ln>
        </p:spPr>
      </p:pic>
      <p:pic>
        <p:nvPicPr>
          <p:cNvPr id="2151" name="10-1-404_AnswersBookforKidsVol4_MutliFnt.png" descr="10-1-404_AnswersBookforKidsVol4_MutliFnt.png"/>
          <p:cNvPicPr>
            <a:picLocks noChangeAspect="1"/>
          </p:cNvPicPr>
          <p:nvPr/>
        </p:nvPicPr>
        <p:blipFill>
          <a:blip r:embed="rId5"/>
          <a:stretch>
            <a:fillRect/>
          </a:stretch>
        </p:blipFill>
        <p:spPr>
          <a:xfrm>
            <a:off x="15443051" y="2658315"/>
            <a:ext cx="6425336" cy="6425336"/>
          </a:xfrm>
          <a:prstGeom prst="rect">
            <a:avLst/>
          </a:prstGeom>
          <a:ln w="12700">
            <a:miter lim="400000"/>
          </a:ln>
        </p:spPr>
      </p:pic>
      <p:pic>
        <p:nvPicPr>
          <p:cNvPr id="2152" name="10-1-567_AnswersBookForKids_Vol6_FRNT.png" descr="10-1-567_AnswersBookForKids_Vol6_FRNT.png"/>
          <p:cNvPicPr>
            <a:picLocks noChangeAspect="1"/>
          </p:cNvPicPr>
          <p:nvPr/>
        </p:nvPicPr>
        <p:blipFill>
          <a:blip r:embed="rId6"/>
          <a:stretch>
            <a:fillRect/>
          </a:stretch>
        </p:blipFill>
        <p:spPr>
          <a:xfrm>
            <a:off x="6204978" y="7239653"/>
            <a:ext cx="6553202" cy="6553201"/>
          </a:xfrm>
          <a:prstGeom prst="rect">
            <a:avLst/>
          </a:prstGeom>
          <a:ln w="12700">
            <a:miter lim="400000"/>
          </a:ln>
        </p:spPr>
      </p:pic>
      <p:pic>
        <p:nvPicPr>
          <p:cNvPr id="2153" name="10-1-566_AnswersBookForKids_Vol5_FRNT.png" descr="10-1-566_AnswersBookForKids_Vol5_FRNT.png"/>
          <p:cNvPicPr>
            <a:picLocks noChangeAspect="1"/>
          </p:cNvPicPr>
          <p:nvPr/>
        </p:nvPicPr>
        <p:blipFill>
          <a:blip r:embed="rId7"/>
          <a:stretch>
            <a:fillRect/>
          </a:stretch>
        </p:blipFill>
        <p:spPr>
          <a:xfrm>
            <a:off x="10726547" y="7229372"/>
            <a:ext cx="6654802" cy="6654801"/>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156" name="2008-08-18, Walkaround publicity shots 021.jpg" descr="2008-08-18, Walkaround publicity shots 021.jpg"/>
          <p:cNvPicPr>
            <a:picLocks noChangeAspect="1"/>
          </p:cNvPicPr>
          <p:nvPr/>
        </p:nvPicPr>
        <p:blipFill>
          <a:blip r:embed="rId2"/>
          <a:srcRect l="391" t="7770" r="652" b="8194"/>
          <a:stretch>
            <a:fillRect/>
          </a:stretch>
        </p:blipFill>
        <p:spPr>
          <a:xfrm>
            <a:off x="2743200" y="812800"/>
            <a:ext cx="19253200" cy="10896600"/>
          </a:xfrm>
          <a:prstGeom prst="rect">
            <a:avLst/>
          </a:prstGeom>
          <a:ln w="63500">
            <a:solidFill>
              <a:srgbClr val="FFFFFF"/>
            </a:solidFill>
            <a:miter lim="400000"/>
          </a:ln>
        </p:spPr>
      </p:pic>
      <p:sp>
        <p:nvSpPr>
          <p:cNvPr id="2157"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86</a:t>
            </a:fld>
            <a:endParaRPr/>
          </a:p>
        </p:txBody>
      </p:sp>
      <p:sp>
        <p:nvSpPr>
          <p:cNvPr id="2158" name="Creation Museum, Cincinnati, OH"/>
          <p:cNvSpPr txBox="1"/>
          <p:nvPr/>
        </p:nvSpPr>
        <p:spPr>
          <a:xfrm>
            <a:off x="2371915" y="11648838"/>
            <a:ext cx="19678272" cy="1431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algn="ct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r>
              <a:rPr lang="en-US" dirty="0" err="1"/>
              <a:t>Musée</a:t>
            </a:r>
            <a:r>
              <a:rPr lang="en-US" dirty="0"/>
              <a:t> de la </a:t>
            </a:r>
            <a:r>
              <a:rPr lang="en-US" dirty="0" err="1"/>
              <a:t>Création</a:t>
            </a:r>
            <a:r>
              <a:rPr lang="en-US" dirty="0"/>
              <a:t> </a:t>
            </a:r>
            <a:r>
              <a:t>, Cincinnati</a:t>
            </a:r>
            <a:r>
              <a:rPr dirty="0"/>
              <a:t>, OH</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2" name="160830_ArkEncounter_Front-2B.jpg"/>
          <p:cNvGrpSpPr/>
          <p:nvPr/>
        </p:nvGrpSpPr>
        <p:grpSpPr>
          <a:xfrm>
            <a:off x="1486979" y="761935"/>
            <a:ext cx="21410042" cy="12446130"/>
            <a:chOff x="0" y="0"/>
            <a:chExt cx="21410040" cy="12446128"/>
          </a:xfrm>
        </p:grpSpPr>
        <p:pic>
          <p:nvPicPr>
            <p:cNvPr id="2161" name="160830_ArkEncounter_Front-2B.jpg" descr="160830_ArkEncounter_Front-2B.jpg"/>
            <p:cNvPicPr>
              <a:picLocks noChangeAspect="1"/>
            </p:cNvPicPr>
            <p:nvPr/>
          </p:nvPicPr>
          <p:blipFill>
            <a:blip r:embed="rId2"/>
            <a:stretch>
              <a:fillRect/>
            </a:stretch>
          </p:blipFill>
          <p:spPr>
            <a:xfrm>
              <a:off x="215900" y="139700"/>
              <a:ext cx="20978241" cy="11887329"/>
            </a:xfrm>
            <a:prstGeom prst="rect">
              <a:avLst/>
            </a:prstGeom>
            <a:ln>
              <a:noFill/>
            </a:ln>
            <a:effectLst/>
          </p:spPr>
        </p:pic>
        <p:pic>
          <p:nvPicPr>
            <p:cNvPr id="2160" name="160830_ArkEncounter_Front-2B.jpg" descr="160830_ArkEncounter_Front-2B.jpg"/>
            <p:cNvPicPr>
              <a:picLocks/>
            </p:cNvPicPr>
            <p:nvPr/>
          </p:nvPicPr>
          <p:blipFill>
            <a:blip r:embed="rId3"/>
            <a:stretch>
              <a:fillRect/>
            </a:stretch>
          </p:blipFill>
          <p:spPr>
            <a:xfrm>
              <a:off x="0" y="0"/>
              <a:ext cx="21410041" cy="12446129"/>
            </a:xfrm>
            <a:prstGeom prst="rect">
              <a:avLst/>
            </a:prstGeom>
            <a:effectLst/>
          </p:spPr>
        </p:pic>
      </p:grpSp>
      <p:sp>
        <p:nvSpPr>
          <p:cNvPr id="2163" name="Ark Encounter, Williamstown, KY"/>
          <p:cNvSpPr txBox="1"/>
          <p:nvPr/>
        </p:nvSpPr>
        <p:spPr>
          <a:xfrm>
            <a:off x="5454773" y="1219098"/>
            <a:ext cx="1347445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825500">
              <a:defRPr sz="7200">
                <a:solidFill>
                  <a:srgbClr val="FFFFFF"/>
                </a:solidFill>
                <a:latin typeface="DejaVu Sans Condensed"/>
                <a:ea typeface="DejaVu Sans Condensed"/>
                <a:cs typeface="DejaVu Sans Condensed"/>
                <a:sym typeface="DejaVu Sans Condensed"/>
              </a:defRPr>
            </a:lvl1pPr>
          </a:lstStyle>
          <a:p>
            <a:r>
              <a:t>Ark Encounter, Williamstown, KY</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79"/>
            <a:ext cx="7143664" cy="5044301"/>
          </a:xfrm>
        </p:spPr>
        <p:txBody>
          <a:bodyPr/>
          <a:lstStyle/>
          <a:p>
            <a:pPr algn="r"/>
            <a:r>
              <a:rPr lang="en-US" dirty="0"/>
              <a:t>Black</a:t>
            </a:r>
          </a:p>
        </p:txBody>
      </p:sp>
    </p:spTree>
    <p:extLst>
      <p:ext uri="{BB962C8B-B14F-4D97-AF65-F5344CB8AC3E}">
        <p14:creationId xmlns:p14="http://schemas.microsoft.com/office/powerpoint/2010/main" val="264991903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7467" b="1" dirty="0" err="1">
                <a:solidFill>
                  <a:srgbClr val="FFFFFF"/>
                </a:solidFill>
                <a:latin typeface="Arial" charset="0"/>
                <a:ea typeface="ＭＳ Ｐゴシック" charset="0"/>
              </a:rPr>
              <a:t>Création</a:t>
            </a:r>
            <a:r>
              <a:rPr lang="en-US" sz="7467" b="1" dirty="0">
                <a:solidFill>
                  <a:srgbClr val="FFFFFF"/>
                </a:solidFill>
                <a:latin typeface="Arial" charset="0"/>
                <a:ea typeface="ＭＳ Ｐゴシック" charset="0"/>
              </a:rPr>
              <a:t> • BibleStudyDownloads.org</a:t>
            </a:r>
            <a:endParaRPr lang="en-US" sz="28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US" sz="7467"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sym typeface="Gill Sans"/>
              </a:rPr>
              <a:t>avoir</a:t>
            </a:r>
            <a:r>
              <a:rPr kumimoji="0" lang="en-US" sz="7467"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Gill Sans"/>
              </a:rPr>
              <a:t> </a:t>
            </a:r>
            <a:r>
              <a:rPr kumimoji="0" lang="en-US" sz="7467"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sym typeface="Gill Sans"/>
              </a:rPr>
              <a:t>cette</a:t>
            </a:r>
            <a:r>
              <a:rPr kumimoji="0" lang="en-US" sz="7467"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sym typeface="Gill Sans"/>
              </a:rPr>
              <a:t> presentation </a:t>
            </a:r>
            <a:r>
              <a:rPr kumimoji="0" lang="en-US" sz="7467"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sym typeface="Gill Sans"/>
              </a:rPr>
              <a:t>gratuitement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3"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1895183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03EE4707-1261-6345-AB54-FE7CBE94B28D}"/>
              </a:ext>
            </a:extLst>
          </p:cNvPr>
          <p:cNvSpPr/>
          <p:nvPr/>
        </p:nvSpPr>
        <p:spPr>
          <a:xfrm>
            <a:off x="2850933" y="766790"/>
            <a:ext cx="18702967" cy="6072160"/>
          </a:xfrm>
          <a:prstGeom prst="rect">
            <a:avLst/>
          </a:prstGeom>
          <a:solidFill>
            <a:srgbClr val="FFFFFF"/>
          </a:solidFill>
          <a:ln w="381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5" name="evolutiontree.png" descr="evolutiontree.png">
            <a:extLst>
              <a:ext uri="{FF2B5EF4-FFF2-40B4-BE49-F238E27FC236}">
                <a16:creationId xmlns:a16="http://schemas.microsoft.com/office/drawing/2014/main" id="{7FC70863-4C85-F84D-8761-60532499AC63}"/>
              </a:ext>
            </a:extLst>
          </p:cNvPr>
          <p:cNvPicPr>
            <a:picLocks noChangeAspect="1"/>
          </p:cNvPicPr>
          <p:nvPr/>
        </p:nvPicPr>
        <p:blipFill>
          <a:blip r:embed="rId2"/>
          <a:stretch>
            <a:fillRect/>
          </a:stretch>
        </p:blipFill>
        <p:spPr>
          <a:xfrm>
            <a:off x="9256702" y="1903551"/>
            <a:ext cx="8229513" cy="4154239"/>
          </a:xfrm>
          <a:prstGeom prst="rect">
            <a:avLst/>
          </a:prstGeom>
          <a:ln w="12700">
            <a:miter lim="400000"/>
          </a:ln>
        </p:spPr>
      </p:pic>
      <p:pic>
        <p:nvPicPr>
          <p:cNvPr id="6" name="arrow.png" descr="arrow.png">
            <a:extLst>
              <a:ext uri="{FF2B5EF4-FFF2-40B4-BE49-F238E27FC236}">
                <a16:creationId xmlns:a16="http://schemas.microsoft.com/office/drawing/2014/main" id="{A0E52BD2-5001-ED4B-87E1-410DDECD5ABF}"/>
              </a:ext>
            </a:extLst>
          </p:cNvPr>
          <p:cNvPicPr>
            <a:picLocks noChangeAspect="1"/>
          </p:cNvPicPr>
          <p:nvPr/>
        </p:nvPicPr>
        <p:blipFill>
          <a:blip r:embed="rId3"/>
          <a:stretch>
            <a:fillRect/>
          </a:stretch>
        </p:blipFill>
        <p:spPr>
          <a:xfrm>
            <a:off x="12862786" y="6031073"/>
            <a:ext cx="1719496" cy="740396"/>
          </a:xfrm>
          <a:prstGeom prst="rect">
            <a:avLst/>
          </a:prstGeom>
          <a:ln w="12700">
            <a:miter lim="400000"/>
          </a:ln>
        </p:spPr>
      </p:pic>
      <p:sp>
        <p:nvSpPr>
          <p:cNvPr id="7" name="EVOLUTION TREE OF LIFE">
            <a:extLst>
              <a:ext uri="{FF2B5EF4-FFF2-40B4-BE49-F238E27FC236}">
                <a16:creationId xmlns:a16="http://schemas.microsoft.com/office/drawing/2014/main" id="{9F4B6549-E727-3743-8E14-4D0C79FBE9A6}"/>
              </a:ext>
            </a:extLst>
          </p:cNvPr>
          <p:cNvSpPr txBox="1"/>
          <p:nvPr/>
        </p:nvSpPr>
        <p:spPr>
          <a:xfrm>
            <a:off x="2787838" y="743314"/>
            <a:ext cx="2116723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b="1">
                <a:solidFill>
                  <a:srgbClr val="308B16"/>
                </a:solidFill>
                <a:latin typeface="Myriad Pro"/>
                <a:ea typeface="Myriad Pro"/>
                <a:cs typeface="Myriad Pro"/>
                <a:sym typeface="Myriad Pro"/>
              </a:defRPr>
            </a:lvl1pPr>
          </a:lstStyle>
          <a:p>
            <a:pPr algn="ctr"/>
            <a:r>
              <a:rPr lang="fr-FR" dirty="0"/>
              <a:t>ARBRE DE VIE DE L'ÉVOLUTION </a:t>
            </a:r>
            <a:endParaRPr dirty="0"/>
          </a:p>
        </p:txBody>
      </p:sp>
      <p:sp>
        <p:nvSpPr>
          <p:cNvPr id="8" name="Present">
            <a:extLst>
              <a:ext uri="{FF2B5EF4-FFF2-40B4-BE49-F238E27FC236}">
                <a16:creationId xmlns:a16="http://schemas.microsoft.com/office/drawing/2014/main" id="{3783FF43-B921-9442-B824-ABE26D116EE4}"/>
              </a:ext>
            </a:extLst>
          </p:cNvPr>
          <p:cNvSpPr txBox="1"/>
          <p:nvPr/>
        </p:nvSpPr>
        <p:spPr>
          <a:xfrm>
            <a:off x="7233397" y="1702710"/>
            <a:ext cx="1881925"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pPr algn="ctr"/>
            <a:r>
              <a:rPr lang="en-US" dirty="0" err="1"/>
              <a:t>Présent</a:t>
            </a:r>
            <a:endParaRPr dirty="0"/>
          </a:p>
        </p:txBody>
      </p:sp>
      <p:sp>
        <p:nvSpPr>
          <p:cNvPr id="9" name="Millions of Years">
            <a:extLst>
              <a:ext uri="{FF2B5EF4-FFF2-40B4-BE49-F238E27FC236}">
                <a16:creationId xmlns:a16="http://schemas.microsoft.com/office/drawing/2014/main" id="{92BE0F0A-7416-AA44-9788-752039A786F2}"/>
              </a:ext>
            </a:extLst>
          </p:cNvPr>
          <p:cNvSpPr txBox="1"/>
          <p:nvPr/>
        </p:nvSpPr>
        <p:spPr>
          <a:xfrm rot="16200000">
            <a:off x="2879595" y="3456622"/>
            <a:ext cx="4786568" cy="6924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500" b="1">
                <a:uFill>
                  <a:solidFill>
                    <a:srgbClr val="000000"/>
                  </a:solidFill>
                </a:uFill>
                <a:latin typeface="Arial"/>
                <a:ea typeface="Arial"/>
                <a:cs typeface="Arial"/>
                <a:sym typeface="Arial"/>
              </a:defRPr>
            </a:lvl1pPr>
          </a:lstStyle>
          <a:p>
            <a:pPr algn="ctr"/>
            <a:r>
              <a:rPr dirty="0"/>
              <a:t>Millions </a:t>
            </a:r>
            <a:r>
              <a:rPr lang="en-US" dirty="0" err="1"/>
              <a:t>d'années</a:t>
            </a:r>
            <a:endParaRPr dirty="0"/>
          </a:p>
        </p:txBody>
      </p:sp>
      <p:sp>
        <p:nvSpPr>
          <p:cNvPr id="10" name="Beginning">
            <a:extLst>
              <a:ext uri="{FF2B5EF4-FFF2-40B4-BE49-F238E27FC236}">
                <a16:creationId xmlns:a16="http://schemas.microsoft.com/office/drawing/2014/main" id="{0C1F7F3C-C001-7645-B349-9DB5677D8CB0}"/>
              </a:ext>
            </a:extLst>
          </p:cNvPr>
          <p:cNvSpPr txBox="1"/>
          <p:nvPr/>
        </p:nvSpPr>
        <p:spPr>
          <a:xfrm>
            <a:off x="5861121" y="5698780"/>
            <a:ext cx="3991477"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pPr algn="ctr"/>
            <a:r>
              <a:rPr lang="en-US" dirty="0"/>
              <a:t>Commencement</a:t>
            </a:r>
            <a:endParaRPr dirty="0"/>
          </a:p>
        </p:txBody>
      </p:sp>
      <p:sp>
        <p:nvSpPr>
          <p:cNvPr id="11" name="First Living Cell">
            <a:extLst>
              <a:ext uri="{FF2B5EF4-FFF2-40B4-BE49-F238E27FC236}">
                <a16:creationId xmlns:a16="http://schemas.microsoft.com/office/drawing/2014/main" id="{90260592-50A3-3D4E-A34C-0396C58572D7}"/>
              </a:ext>
            </a:extLst>
          </p:cNvPr>
          <p:cNvSpPr txBox="1"/>
          <p:nvPr/>
        </p:nvSpPr>
        <p:spPr>
          <a:xfrm>
            <a:off x="15338459" y="6081266"/>
            <a:ext cx="5935337"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r>
              <a:rPr lang="en-US" dirty="0"/>
              <a:t>Première cellule </a:t>
            </a:r>
            <a:r>
              <a:rPr lang="en-US" dirty="0" err="1"/>
              <a:t>vivante</a:t>
            </a:r>
            <a:endParaRPr dirty="0"/>
          </a:p>
        </p:txBody>
      </p:sp>
      <p:sp>
        <p:nvSpPr>
          <p:cNvPr id="12" name="Rectangle">
            <a:extLst>
              <a:ext uri="{FF2B5EF4-FFF2-40B4-BE49-F238E27FC236}">
                <a16:creationId xmlns:a16="http://schemas.microsoft.com/office/drawing/2014/main" id="{86824026-479C-0449-A092-C082CBF551DF}"/>
              </a:ext>
            </a:extLst>
          </p:cNvPr>
          <p:cNvSpPr/>
          <p:nvPr/>
        </p:nvSpPr>
        <p:spPr>
          <a:xfrm>
            <a:off x="2850933" y="7205003"/>
            <a:ext cx="18702967" cy="5882735"/>
          </a:xfrm>
          <a:prstGeom prst="rect">
            <a:avLst/>
          </a:prstGeom>
          <a:solidFill>
            <a:srgbClr val="FFFFFF"/>
          </a:solidFill>
          <a:ln w="381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 name="CREATION FOREST OF LIFE">
            <a:extLst>
              <a:ext uri="{FF2B5EF4-FFF2-40B4-BE49-F238E27FC236}">
                <a16:creationId xmlns:a16="http://schemas.microsoft.com/office/drawing/2014/main" id="{7DF27A10-AC11-6B4C-8D0B-B284FE8E07ED}"/>
              </a:ext>
            </a:extLst>
          </p:cNvPr>
          <p:cNvSpPr txBox="1"/>
          <p:nvPr/>
        </p:nvSpPr>
        <p:spPr>
          <a:xfrm>
            <a:off x="2787838" y="7193657"/>
            <a:ext cx="2116723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b="1">
                <a:solidFill>
                  <a:srgbClr val="308B16"/>
                </a:solidFill>
                <a:latin typeface="Myriad Pro"/>
                <a:ea typeface="Myriad Pro"/>
                <a:cs typeface="Myriad Pro"/>
                <a:sym typeface="Myriad Pro"/>
              </a:defRPr>
            </a:lvl1pPr>
          </a:lstStyle>
          <a:p>
            <a:pPr algn="ctr"/>
            <a:r>
              <a:rPr lang="fr-FR" dirty="0"/>
              <a:t>FORÊT DE VIE DE LA </a:t>
            </a:r>
            <a:r>
              <a:rPr dirty="0"/>
              <a:t>CR</a:t>
            </a:r>
            <a:r>
              <a:rPr lang="en-US" dirty="0"/>
              <a:t>É</a:t>
            </a:r>
            <a:r>
              <a:rPr dirty="0"/>
              <a:t>ATION</a:t>
            </a:r>
          </a:p>
        </p:txBody>
      </p:sp>
      <p:sp>
        <p:nvSpPr>
          <p:cNvPr id="14" name="Original Created Kinds">
            <a:extLst>
              <a:ext uri="{FF2B5EF4-FFF2-40B4-BE49-F238E27FC236}">
                <a16:creationId xmlns:a16="http://schemas.microsoft.com/office/drawing/2014/main" id="{054B8336-F60F-5244-8AD4-28346956F918}"/>
              </a:ext>
            </a:extLst>
          </p:cNvPr>
          <p:cNvSpPr txBox="1"/>
          <p:nvPr/>
        </p:nvSpPr>
        <p:spPr>
          <a:xfrm>
            <a:off x="12644687" y="12325763"/>
            <a:ext cx="8477953"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r>
              <a:rPr lang="en-US" dirty="0" err="1"/>
              <a:t>Espèces</a:t>
            </a:r>
            <a:r>
              <a:rPr lang="en-US" dirty="0"/>
              <a:t> </a:t>
            </a:r>
            <a:r>
              <a:rPr lang="en-US" err="1"/>
              <a:t>Créees</a:t>
            </a:r>
            <a:r>
              <a:rPr lang="en-US"/>
              <a:t> Originales</a:t>
            </a:r>
            <a:endParaRPr dirty="0"/>
          </a:p>
        </p:txBody>
      </p:sp>
      <p:pic>
        <p:nvPicPr>
          <p:cNvPr id="15" name="CreationForest.png" descr="CreationForest.png">
            <a:extLst>
              <a:ext uri="{FF2B5EF4-FFF2-40B4-BE49-F238E27FC236}">
                <a16:creationId xmlns:a16="http://schemas.microsoft.com/office/drawing/2014/main" id="{C05776B4-2B6C-6948-962F-68762961464B}"/>
              </a:ext>
            </a:extLst>
          </p:cNvPr>
          <p:cNvPicPr>
            <a:picLocks noChangeAspect="1"/>
          </p:cNvPicPr>
          <p:nvPr/>
        </p:nvPicPr>
        <p:blipFill>
          <a:blip r:embed="rId4"/>
          <a:stretch>
            <a:fillRect/>
          </a:stretch>
        </p:blipFill>
        <p:spPr>
          <a:xfrm>
            <a:off x="9454450" y="8209089"/>
            <a:ext cx="7140285" cy="4154239"/>
          </a:xfrm>
          <a:prstGeom prst="rect">
            <a:avLst/>
          </a:prstGeom>
          <a:ln w="12700">
            <a:miter lim="400000"/>
          </a:ln>
        </p:spPr>
      </p:pic>
      <p:pic>
        <p:nvPicPr>
          <p:cNvPr id="16" name="MANYPOINTS.png" descr="MANYPOINTS.png">
            <a:extLst>
              <a:ext uri="{FF2B5EF4-FFF2-40B4-BE49-F238E27FC236}">
                <a16:creationId xmlns:a16="http://schemas.microsoft.com/office/drawing/2014/main" id="{F4B40866-1BD6-B74F-BBDD-4DFEFE3605A7}"/>
              </a:ext>
            </a:extLst>
          </p:cNvPr>
          <p:cNvPicPr>
            <a:picLocks noChangeAspect="1"/>
          </p:cNvPicPr>
          <p:nvPr/>
        </p:nvPicPr>
        <p:blipFill>
          <a:blip r:embed="rId5"/>
          <a:stretch>
            <a:fillRect/>
          </a:stretch>
        </p:blipFill>
        <p:spPr>
          <a:xfrm>
            <a:off x="9789103" y="12387211"/>
            <a:ext cx="2818279" cy="553328"/>
          </a:xfrm>
          <a:prstGeom prst="rect">
            <a:avLst/>
          </a:prstGeom>
          <a:ln w="12700">
            <a:miter lim="400000"/>
          </a:ln>
        </p:spPr>
      </p:pic>
      <p:sp>
        <p:nvSpPr>
          <p:cNvPr id="17" name="Present">
            <a:extLst>
              <a:ext uri="{FF2B5EF4-FFF2-40B4-BE49-F238E27FC236}">
                <a16:creationId xmlns:a16="http://schemas.microsoft.com/office/drawing/2014/main" id="{B02153F3-AB93-B749-A5F9-596FDD23EDCF}"/>
              </a:ext>
            </a:extLst>
          </p:cNvPr>
          <p:cNvSpPr txBox="1"/>
          <p:nvPr/>
        </p:nvSpPr>
        <p:spPr>
          <a:xfrm>
            <a:off x="7233396" y="8190680"/>
            <a:ext cx="1881925"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pPr algn="ctr"/>
            <a:r>
              <a:rPr lang="en-US" dirty="0" err="1"/>
              <a:t>Présent</a:t>
            </a:r>
            <a:endParaRPr dirty="0"/>
          </a:p>
        </p:txBody>
      </p:sp>
      <p:sp>
        <p:nvSpPr>
          <p:cNvPr id="18" name="Flood">
            <a:extLst>
              <a:ext uri="{FF2B5EF4-FFF2-40B4-BE49-F238E27FC236}">
                <a16:creationId xmlns:a16="http://schemas.microsoft.com/office/drawing/2014/main" id="{DA348F78-8996-934F-AAA7-3572AF24BD90}"/>
              </a:ext>
            </a:extLst>
          </p:cNvPr>
          <p:cNvSpPr txBox="1"/>
          <p:nvPr/>
        </p:nvSpPr>
        <p:spPr>
          <a:xfrm>
            <a:off x="7499610" y="10835794"/>
            <a:ext cx="1708801"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pPr algn="ctr"/>
            <a:r>
              <a:rPr lang="en-US" dirty="0" err="1"/>
              <a:t>Déluge</a:t>
            </a:r>
            <a:endParaRPr dirty="0"/>
          </a:p>
        </p:txBody>
      </p:sp>
      <p:sp>
        <p:nvSpPr>
          <p:cNvPr id="19" name="Creation">
            <a:extLst>
              <a:ext uri="{FF2B5EF4-FFF2-40B4-BE49-F238E27FC236}">
                <a16:creationId xmlns:a16="http://schemas.microsoft.com/office/drawing/2014/main" id="{D17C2FE0-08E3-0F4C-90E3-D398D71DDD21}"/>
              </a:ext>
            </a:extLst>
          </p:cNvPr>
          <p:cNvSpPr txBox="1"/>
          <p:nvPr/>
        </p:nvSpPr>
        <p:spPr>
          <a:xfrm>
            <a:off x="7216928" y="12017699"/>
            <a:ext cx="2223366" cy="6155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000" b="1">
                <a:uFill>
                  <a:solidFill>
                    <a:srgbClr val="000000"/>
                  </a:solidFill>
                </a:uFill>
                <a:latin typeface="Arial"/>
                <a:ea typeface="Arial"/>
                <a:cs typeface="Arial"/>
                <a:sym typeface="Arial"/>
              </a:defRPr>
            </a:lvl1pPr>
          </a:lstStyle>
          <a:p>
            <a:pPr algn="ctr"/>
            <a:r>
              <a:rPr lang="en-US" dirty="0" err="1"/>
              <a:t>Création</a:t>
            </a:r>
            <a:r>
              <a:rPr lang="en-US" dirty="0"/>
              <a:t> </a:t>
            </a:r>
            <a:endParaRPr dirty="0"/>
          </a:p>
        </p:txBody>
      </p:sp>
      <p:sp>
        <p:nvSpPr>
          <p:cNvPr id="20" name="Thousands of Years">
            <a:extLst>
              <a:ext uri="{FF2B5EF4-FFF2-40B4-BE49-F238E27FC236}">
                <a16:creationId xmlns:a16="http://schemas.microsoft.com/office/drawing/2014/main" id="{55C6A7D4-DB64-3F41-8E35-778A9E91540E}"/>
              </a:ext>
            </a:extLst>
          </p:cNvPr>
          <p:cNvSpPr txBox="1"/>
          <p:nvPr/>
        </p:nvSpPr>
        <p:spPr>
          <a:xfrm rot="16200000">
            <a:off x="2959744" y="9800122"/>
            <a:ext cx="4626266" cy="6924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defTabSz="914400">
              <a:buFont typeface="Arial"/>
              <a:defRPr sz="4500" b="1">
                <a:uFill>
                  <a:solidFill>
                    <a:srgbClr val="000000"/>
                  </a:solidFill>
                </a:uFill>
                <a:latin typeface="Arial"/>
                <a:ea typeface="Arial"/>
                <a:cs typeface="Arial"/>
                <a:sym typeface="Arial"/>
              </a:defRPr>
            </a:lvl1pPr>
          </a:lstStyle>
          <a:p>
            <a:pPr algn="ctr"/>
            <a:r>
              <a:rPr lang="en-US" dirty="0" err="1"/>
              <a:t>Milliers</a:t>
            </a:r>
            <a:r>
              <a:rPr lang="en-US" dirty="0"/>
              <a:t> </a:t>
            </a:r>
            <a:r>
              <a:rPr lang="en-US" dirty="0" err="1"/>
              <a:t>d'années</a:t>
            </a:r>
            <a:endParaRPr dirty="0"/>
          </a:p>
        </p:txBody>
      </p:sp>
    </p:spTree>
    <p:extLst>
      <p:ext uri="{BB962C8B-B14F-4D97-AF65-F5344CB8AC3E}">
        <p14:creationId xmlns:p14="http://schemas.microsoft.com/office/powerpoint/2010/main" val="361351632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22.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GoudyTwenty"/>
        <a:ea typeface="GoudyTwenty"/>
        <a:cs typeface="GoudyTwent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GoudyTwenty"/>
        <a:ea typeface="GoudyTwenty"/>
        <a:cs typeface="GoudyTwent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2711</TotalTime>
  <Words>11316</Words>
  <Application>Microsoft Macintosh PowerPoint</Application>
  <PresentationFormat>Custom</PresentationFormat>
  <Paragraphs>660</Paragraphs>
  <Slides>89</Slides>
  <Notes>58</Notes>
  <HiddenSlides>1</HiddenSlides>
  <MMClips>2</MMClips>
  <ScaleCrop>false</ScaleCrop>
  <HeadingPairs>
    <vt:vector size="6" baseType="variant">
      <vt:variant>
        <vt:lpstr>Fonts Used</vt:lpstr>
      </vt:variant>
      <vt:variant>
        <vt:i4>34</vt:i4>
      </vt:variant>
      <vt:variant>
        <vt:lpstr>Theme</vt:lpstr>
      </vt:variant>
      <vt:variant>
        <vt:i4>3</vt:i4>
      </vt:variant>
      <vt:variant>
        <vt:lpstr>Slide Titles</vt:lpstr>
      </vt:variant>
      <vt:variant>
        <vt:i4>89</vt:i4>
      </vt:variant>
    </vt:vector>
  </HeadingPairs>
  <TitlesOfParts>
    <vt:vector size="126" baseType="lpstr">
      <vt:lpstr>Boycott</vt:lpstr>
      <vt:lpstr>DejaVu Sans</vt:lpstr>
      <vt:lpstr>DejaVu Sans Condensed</vt:lpstr>
      <vt:lpstr>DejaVu Sans Condensed Oblique</vt:lpstr>
      <vt:lpstr>DejaVu Sans Oblique</vt:lpstr>
      <vt:lpstr>DejaVu Serif</vt:lpstr>
      <vt:lpstr>Geared Slab Extrabold</vt:lpstr>
      <vt:lpstr>GoudyTwenty</vt:lpstr>
      <vt:lpstr>Mensch Bold Inline</vt:lpstr>
      <vt:lpstr>Myriad Pro</vt:lpstr>
      <vt:lpstr>Myriad Pro Semibold</vt:lpstr>
      <vt:lpstr>MyriadPro-Semibold</vt:lpstr>
      <vt:lpstr>Quaver Sans</vt:lpstr>
      <vt:lpstr>Quicksand</vt:lpstr>
      <vt:lpstr>Secret Typewriter</vt:lpstr>
      <vt:lpstr>Arial</vt:lpstr>
      <vt:lpstr>Arial Black</vt:lpstr>
      <vt:lpstr>Arial Narrow</vt:lpstr>
      <vt:lpstr>Avenir Book</vt:lpstr>
      <vt:lpstr>Avenir Heavy</vt:lpstr>
      <vt:lpstr>Calibri</vt:lpstr>
      <vt:lpstr>Cambria</vt:lpstr>
      <vt:lpstr>Century Gothic</vt:lpstr>
      <vt:lpstr>Chalkboard</vt:lpstr>
      <vt:lpstr>Copperplate</vt:lpstr>
      <vt:lpstr>Gill Sans</vt:lpstr>
      <vt:lpstr>Helvetica</vt:lpstr>
      <vt:lpstr>Helvetica Light</vt:lpstr>
      <vt:lpstr>Helvetica Neue</vt:lpstr>
      <vt:lpstr>Helvetica Neue Light</vt:lpstr>
      <vt:lpstr>Helvetica Neue Medium</vt:lpstr>
      <vt:lpstr>Lucida Grande</vt:lpstr>
      <vt:lpstr>Times New Roman</vt:lpstr>
      <vt:lpstr>Wingdings</vt:lpstr>
      <vt:lpstr>White</vt:lpstr>
      <vt:lpstr>New_Template8</vt:lpstr>
      <vt:lpstr>Orbit</vt:lpstr>
      <vt:lpstr>Homme-singe, Adam  et l'Évangile</vt:lpstr>
      <vt:lpstr>PowerPoint Presentation</vt:lpstr>
      <vt:lpstr>PowerPoint Presentation</vt:lpstr>
      <vt:lpstr>PowerPoint Presentation</vt:lpstr>
      <vt:lpstr>PowerPoint Presentation</vt:lpstr>
      <vt:lpstr>Homme-singe, Adam  et l'Évangile</vt:lpstr>
      <vt:lpstr>Évolution de l'Homme?</vt:lpstr>
      <vt:lpstr>Perception américaine  sur les origines de l’Homme (Gallup Poll, May 2017)</vt:lpstr>
      <vt:lpstr>PowerPoint Presentation</vt:lpstr>
      <vt:lpstr>Arbre de l'Évolution</vt:lpstr>
      <vt:lpstr>PowerPoint Presentation</vt:lpstr>
      <vt:lpstr>Australopithèque</vt:lpstr>
      <vt:lpstr>PowerPoint Presentation</vt:lpstr>
      <vt:lpstr>“Lucy” trouvée en Éthiopie (1974)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L’Homme de Néanderthal</vt:lpstr>
      <vt:lpstr>PowerPoint Presentation</vt:lpstr>
      <vt:lpstr>PowerPoint Presentation</vt:lpstr>
      <vt:lpstr>PowerPoint Presentation</vt:lpstr>
      <vt:lpstr>PowerPoint Presentation</vt:lpstr>
      <vt:lpstr>PowerPoint Presentation</vt:lpstr>
      <vt:lpstr>Hébreux 11:38</vt:lpstr>
      <vt:lpstr>PowerPoint Presentation</vt:lpstr>
      <vt:lpstr>Les evidences archaéologiques les Néanderthaliens étaient 100% humains </vt:lpstr>
      <vt:lpstr> «les liens manquants» Plus problématiques</vt:lpstr>
      <vt:lpstr>PowerPoint Presentation</vt:lpstr>
      <vt:lpstr>PowerPoint Presentation</vt:lpstr>
      <vt:lpstr>PowerPoint Presentation</vt:lpstr>
      <vt:lpstr>Comment fabriquer un homme-singe?</vt:lpstr>
      <vt:lpstr>Homme-singe démystifiés</vt:lpstr>
      <vt:lpstr>PowerPoint Presentation</vt:lpstr>
      <vt:lpstr>PowerPoint Presentation</vt:lpstr>
      <vt:lpstr>PowerPoint Presentation</vt:lpstr>
      <vt:lpstr>Que dit la Bible?</vt:lpstr>
      <vt:lpstr>PowerPoint Presentation</vt:lpstr>
      <vt:lpstr>Genèse 1:27</vt:lpstr>
      <vt:lpstr>Genèse 2:7</vt:lpstr>
      <vt:lpstr>Genèse 1:20-21  (creatures des airs &amp; des eaux)</vt:lpstr>
      <vt:lpstr>Genèse 1:24 (animaux terrestres)</vt:lpstr>
      <vt:lpstr>Genèse 2:19 (…terrestres et oiseaux)</vt:lpstr>
      <vt:lpstr>Genèse 9:10 (…terrestres et oiseaux)</vt:lpstr>
      <vt:lpstr>La Bible</vt:lpstr>
      <vt:lpstr>Genèse 3:19</vt:lpstr>
      <vt:lpstr>Genèse 2:20</vt:lpstr>
      <vt:lpstr>Genèse 2:22</vt:lpstr>
      <vt:lpstr>Genèse 3:20</vt:lpstr>
      <vt:lpstr>PowerPoint Presentation</vt:lpstr>
      <vt:lpstr>Actes 17:24, 26</vt:lpstr>
      <vt:lpstr> 1</vt:lpstr>
      <vt:lpstr>PowerPoint Presentation</vt:lpstr>
      <vt:lpstr>PowerPoint Presentation</vt:lpstr>
      <vt:lpstr>PowerPoint Presentation</vt:lpstr>
      <vt:lpstr>PowerPoint Presentation</vt:lpstr>
      <vt:lpstr>PowerPoint Presentation</vt:lpstr>
      <vt:lpstr> 1</vt:lpstr>
      <vt:lpstr>PowerPoint Presentation</vt:lpstr>
      <vt:lpstr>Temps avant Adam        =   5 jours    (Genèse1) Adam à Abraham         = ~2'000 ans    (Genèse5 &amp; 11) Abraham à Jésus-Christ    = ~2'000 ans  Jésus-Christ  à présent   = ~2'000 ans  Total              ~6'000 ans</vt:lpstr>
      <vt:lpstr>PowerPoint Presentation</vt:lpstr>
      <vt:lpstr>Genèse 5 &amp; 11</vt:lpstr>
      <vt:lpstr>PowerPoint Presentation</vt:lpstr>
      <vt:lpstr>Et alors?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existe une image populaire de l'évolution  de l’homme que vous trouverez partout… Sur la gauche de l'image, il y a un singe… sur la  droite, un homme… Entre les deux se trouve une succession de personnages qui  ressemblent de plus en plus à des humains… Notre progression, du singe à l’humain, a l'air si harmonieuse, si ordonnée. C’est une image tellement séduisante que même les experts sont réticents à l’abandonner.</vt:lpstr>
      <vt:lpstr>PowerPoint Presentation</vt:lpstr>
      <vt:lpstr>Actes 17:30-31</vt:lpstr>
      <vt:lpstr>PowerPoint Presentation</vt:lpstr>
      <vt:lpstr>Answers Book 1, 2, 3 &amp; 4</vt:lpstr>
      <vt:lpstr>PowerPoint Presentation</vt:lpstr>
      <vt:lpstr>Answers for Kids Vol. 1, 2, 3, 4, 5 &amp; 6</vt:lpstr>
      <vt:lpstr>PowerPoint Presentation</vt:lpstr>
      <vt:lpstr>PowerPoint Presentation</vt:lpstr>
      <vt:lpstr>Black</vt:lpstr>
      <vt:lpstr>Création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87</cp:revision>
  <dcterms:modified xsi:type="dcterms:W3CDTF">2020-09-21T23:31:36Z</dcterms:modified>
</cp:coreProperties>
</file>