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6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7.xml" ContentType="application/vnd.openxmlformats-officedocument.presentationml.tags+xml"/>
  <Override PartName="/ppt/notesSlides/notesSlide27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0.xml" ContentType="application/vnd.openxmlformats-officedocument.presentationml.tags+xml"/>
  <Override PartName="/ppt/notesSlides/notesSlide30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41"/>
  </p:notesMasterIdLst>
  <p:handoutMasterIdLst>
    <p:handoutMasterId r:id="rId42"/>
  </p:handoutMasterIdLst>
  <p:sldIdLst>
    <p:sldId id="682" r:id="rId4"/>
    <p:sldId id="679" r:id="rId5"/>
    <p:sldId id="652" r:id="rId6"/>
    <p:sldId id="400" r:id="rId7"/>
    <p:sldId id="612" r:id="rId8"/>
    <p:sldId id="402" r:id="rId9"/>
    <p:sldId id="520" r:id="rId10"/>
    <p:sldId id="622" r:id="rId11"/>
    <p:sldId id="621" r:id="rId12"/>
    <p:sldId id="632" r:id="rId13"/>
    <p:sldId id="631" r:id="rId14"/>
    <p:sldId id="587" r:id="rId15"/>
    <p:sldId id="634" r:id="rId16"/>
    <p:sldId id="669" r:id="rId17"/>
    <p:sldId id="638" r:id="rId18"/>
    <p:sldId id="408" r:id="rId19"/>
    <p:sldId id="674" r:id="rId20"/>
    <p:sldId id="673" r:id="rId21"/>
    <p:sldId id="630" r:id="rId22"/>
    <p:sldId id="650" r:id="rId23"/>
    <p:sldId id="647" r:id="rId24"/>
    <p:sldId id="521" r:id="rId25"/>
    <p:sldId id="637" r:id="rId26"/>
    <p:sldId id="524" r:id="rId27"/>
    <p:sldId id="527" r:id="rId28"/>
    <p:sldId id="526" r:id="rId29"/>
    <p:sldId id="410" r:id="rId30"/>
    <p:sldId id="411" r:id="rId31"/>
    <p:sldId id="643" r:id="rId32"/>
    <p:sldId id="642" r:id="rId33"/>
    <p:sldId id="440" r:id="rId34"/>
    <p:sldId id="670" r:id="rId35"/>
    <p:sldId id="678" r:id="rId36"/>
    <p:sldId id="646" r:id="rId37"/>
    <p:sldId id="668" r:id="rId38"/>
    <p:sldId id="641" r:id="rId39"/>
    <p:sldId id="681" r:id="rId4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97">
          <p15:clr>
            <a:srgbClr val="A4A3A4"/>
          </p15:clr>
        </p15:guide>
        <p15:guide id="2" orient="horz" pos="4222">
          <p15:clr>
            <a:srgbClr val="A4A3A4"/>
          </p15:clr>
        </p15:guide>
        <p15:guide id="3" orient="horz" pos="607">
          <p15:clr>
            <a:srgbClr val="A4A3A4"/>
          </p15:clr>
        </p15:guide>
        <p15:guide id="4" orient="horz" pos="4160">
          <p15:clr>
            <a:srgbClr val="A4A3A4"/>
          </p15:clr>
        </p15:guide>
        <p15:guide id="5" pos="2875">
          <p15:clr>
            <a:srgbClr val="A4A3A4"/>
          </p15:clr>
        </p15:guide>
        <p15:guide id="6" pos="4822">
          <p15:clr>
            <a:srgbClr val="A4A3A4"/>
          </p15:clr>
        </p15:guide>
        <p15:guide id="7" pos="5471">
          <p15:clr>
            <a:srgbClr val="A4A3A4"/>
          </p15:clr>
        </p15:guide>
        <p15:guide id="8" pos="51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B35A17"/>
    <a:srgbClr val="011A5F"/>
    <a:srgbClr val="FF0000"/>
    <a:srgbClr val="33CC33"/>
    <a:srgbClr val="EBFC88"/>
    <a:srgbClr val="00FF00"/>
    <a:srgbClr val="5A84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728" autoAdjust="0"/>
  </p:normalViewPr>
  <p:slideViewPr>
    <p:cSldViewPr snapToGrid="0">
      <p:cViewPr varScale="1">
        <p:scale>
          <a:sx n="65" d="100"/>
          <a:sy n="65" d="100"/>
        </p:scale>
        <p:origin x="1536" y="78"/>
      </p:cViewPr>
      <p:guideLst>
        <p:guide orient="horz" pos="2697"/>
        <p:guide orient="horz" pos="4222"/>
        <p:guide orient="horz" pos="607"/>
        <p:guide orient="horz" pos="4160"/>
        <p:guide pos="2875"/>
        <p:guide pos="4822"/>
        <p:guide pos="5471"/>
        <p:guide pos="51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E6DBC7BC-9FAA-204D-9793-ABA09F47706F}" type="slidenum">
              <a:rPr lang="en-US" sz="1400" b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1513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33051D87-A3E9-7349-B2AC-3D0A8BE9F2C8}" type="slidenum">
              <a:rPr lang="en-US" sz="1400" b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5082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A53B4-A982-C669-E4DC-92462B068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Rectangle 2">
            <a:extLst>
              <a:ext uri="{FF2B5EF4-FFF2-40B4-BE49-F238E27FC236}">
                <a16:creationId xmlns:a16="http://schemas.microsoft.com/office/drawing/2014/main" id="{76589297-8CD9-C611-9859-4094BF328E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4227" name="Rectangle 3">
            <a:extLst>
              <a:ext uri="{FF2B5EF4-FFF2-40B4-BE49-F238E27FC236}">
                <a16:creationId xmlns:a16="http://schemas.microsoft.com/office/drawing/2014/main" id="{855E3C13-AE4C-27A7-61C0-C3BB4DDEE3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83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9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1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4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6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7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8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0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1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2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4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5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7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8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80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6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81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82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83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37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2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6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7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8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024882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264896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369858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97885955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7102234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1496079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7094787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0565617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3785000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142522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3747984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5843961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8286672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3401796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0354440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06276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05197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8573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9298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9168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12766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1585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3024310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97118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3491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06387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9668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036588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616990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579599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963017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425958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450292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5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75" name="Text Box 51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1076" name="Rectangle 52"/>
          <p:cNvSpPr>
            <a:spLocks noChangeArrowheads="1"/>
          </p:cNvSpPr>
          <p:nvPr userDrawn="1"/>
        </p:nvSpPr>
        <p:spPr bwMode="auto">
          <a:xfrm>
            <a:off x="7558088" y="6526213"/>
            <a:ext cx="733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9.6.03e.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9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fr-FR" sz="900" b="0">
                <a:solidFill>
                  <a:srgbClr val="FFA27C"/>
                </a:solidFill>
                <a:latin typeface="Arial" charset="0"/>
                <a:cs typeface="ＭＳ Ｐゴシック" charset="0"/>
              </a:endParaRPr>
            </a:p>
          </p:txBody>
        </p:sp>
        <p:grpSp>
          <p:nvGrpSpPr>
            <p:cNvPr id="103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35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dist="197566" dir="2700000" algn="ctr" rotWithShape="0">
                  <a:srgbClr val="808080"/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6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7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8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9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0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1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2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3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4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5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6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7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8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9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0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1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2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3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4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5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6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7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</p:grpSp>
        <p:grpSp>
          <p:nvGrpSpPr>
            <p:cNvPr id="1031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32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3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4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</p:grpSp>
      </p:grpSp>
      <p:sp>
        <p:nvSpPr>
          <p:cNvPr id="1058" name="Text Box 34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000">
                <a:solidFill>
                  <a:srgbClr val="FFFFFF"/>
                </a:solidFill>
                <a:cs typeface="ＭＳ Ｐゴシック" charset="0"/>
              </a:rPr>
              <a:t>©2006 TBBMI</a:t>
            </a:r>
          </a:p>
        </p:txBody>
      </p: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9.6.01.</a:t>
            </a:r>
          </a:p>
        </p:txBody>
      </p:sp>
    </p:spTree>
    <p:extLst>
      <p:ext uri="{BB962C8B-B14F-4D97-AF65-F5344CB8AC3E}">
        <p14:creationId xmlns:p14="http://schemas.microsoft.com/office/powerpoint/2010/main" val="38511206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b="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b="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b="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b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b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 b="0"/>
              <a:pPr eaLnBrk="1" hangingPunct="1"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31905289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7.jpeg"/><Relationship Id="rId5" Type="http://schemas.openxmlformats.org/officeDocument/2006/relationships/image" Target="../media/image16.emf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tags" Target="../tags/tag4.xml"/><Relationship Id="rId7" Type="http://schemas.openxmlformats.org/officeDocument/2006/relationships/image" Target="../media/image22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22.xml"/><Relationship Id="rId11" Type="http://schemas.openxmlformats.org/officeDocument/2006/relationships/image" Target="../media/image25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4.jpeg"/><Relationship Id="rId4" Type="http://schemas.openxmlformats.org/officeDocument/2006/relationships/tags" Target="../tags/tag5.xml"/><Relationship Id="rId9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8.jpe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18.jpe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8.jpe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36.jpeg"/><Relationship Id="rId5" Type="http://schemas.openxmlformats.org/officeDocument/2006/relationships/image" Target="../media/image18.jpeg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tags" Target="../tags/tag13.xml"/><Relationship Id="rId7" Type="http://schemas.openxmlformats.org/officeDocument/2006/relationships/image" Target="../media/image18.jpe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37.jpe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file:///\\localhost\Macintosh%20HD\Desktop%20Folder\TBB%20BIG%20SHOW%207.0\7.0.03E-JESUS#-1,1,PowerPoint Presentation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00CB8-B429-C528-D26A-521862BBB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>
            <a:extLst>
              <a:ext uri="{FF2B5EF4-FFF2-40B4-BE49-F238E27FC236}">
                <a16:creationId xmlns:a16="http://schemas.microsoft.com/office/drawing/2014/main" id="{C2962F9B-8A90-8AEE-43C2-0E34E1FC1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0" name="AutoShape 4">
            <a:extLst>
              <a:ext uri="{FF2B5EF4-FFF2-40B4-BE49-F238E27FC236}">
                <a16:creationId xmlns:a16="http://schemas.microsoft.com/office/drawing/2014/main" id="{513700F5-5FBC-766F-6FAD-D42EF553F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1" name="Rectangle 5">
            <a:extLst>
              <a:ext uri="{FF2B5EF4-FFF2-40B4-BE49-F238E27FC236}">
                <a16:creationId xmlns:a16="http://schemas.microsoft.com/office/drawing/2014/main" id="{C981785F-8FDD-32D3-6B40-5A33A46A1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931863"/>
            <a:ext cx="2008188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   SILENCE</a:t>
            </a:r>
          </a:p>
        </p:txBody>
      </p:sp>
      <p:sp>
        <p:nvSpPr>
          <p:cNvPr id="444422" name="Rectangle 6">
            <a:extLst>
              <a:ext uri="{FF2B5EF4-FFF2-40B4-BE49-F238E27FC236}">
                <a16:creationId xmlns:a16="http://schemas.microsoft.com/office/drawing/2014/main" id="{E35E80E9-D2BF-5372-C005-BD7110E25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3" name="Rectangle 7">
            <a:extLst>
              <a:ext uri="{FF2B5EF4-FFF2-40B4-BE49-F238E27FC236}">
                <a16:creationId xmlns:a16="http://schemas.microsoft.com/office/drawing/2014/main" id="{E77E5377-05A7-361C-CCB9-5AE3699E0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4" name="Line 8">
            <a:extLst>
              <a:ext uri="{FF2B5EF4-FFF2-40B4-BE49-F238E27FC236}">
                <a16:creationId xmlns:a16="http://schemas.microsoft.com/office/drawing/2014/main" id="{42B0F179-691D-6B58-D09F-B267B11E2C21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5" name="Line 9">
            <a:extLst>
              <a:ext uri="{FF2B5EF4-FFF2-40B4-BE49-F238E27FC236}">
                <a16:creationId xmlns:a16="http://schemas.microsoft.com/office/drawing/2014/main" id="{2ED96F30-11CB-EBD9-2BD9-3B45B803D76A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7" name="Line 11">
            <a:extLst>
              <a:ext uri="{FF2B5EF4-FFF2-40B4-BE49-F238E27FC236}">
                <a16:creationId xmlns:a16="http://schemas.microsoft.com/office/drawing/2014/main" id="{9353B4B7-CA7B-FA47-DC4F-2E0A7897CA87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44428" name="Group 12">
            <a:extLst>
              <a:ext uri="{FF2B5EF4-FFF2-40B4-BE49-F238E27FC236}">
                <a16:creationId xmlns:a16="http://schemas.microsoft.com/office/drawing/2014/main" id="{545010DC-470F-4138-D39C-112CB1D706DD}"/>
              </a:ext>
            </a:extLst>
          </p:cNvPr>
          <p:cNvGrpSpPr>
            <a:grpSpLocks/>
          </p:cNvGrpSpPr>
          <p:nvPr/>
        </p:nvGrpSpPr>
        <p:grpSpPr bwMode="auto">
          <a:xfrm>
            <a:off x="709613" y="2190750"/>
            <a:ext cx="2432050" cy="2601913"/>
            <a:chOff x="447" y="1380"/>
            <a:chExt cx="1532" cy="1639"/>
          </a:xfrm>
        </p:grpSpPr>
        <p:sp>
          <p:nvSpPr>
            <p:cNvPr id="444429" name="Rectangle 13">
              <a:extLst>
                <a:ext uri="{FF2B5EF4-FFF2-40B4-BE49-F238E27FC236}">
                  <a16:creationId xmlns:a16="http://schemas.microsoft.com/office/drawing/2014/main" id="{260A21D6-2D82-B844-451C-C5C560F788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" y="1380"/>
              <a:ext cx="1532" cy="69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3600" b="0">
                  <a:solidFill>
                    <a:schemeClr val="tx2"/>
                  </a:solidFill>
                  <a:latin typeface="Times" charset="0"/>
                </a:rPr>
                <a:t>OT  </a:t>
              </a:r>
              <a:r>
                <a:rPr lang="en-US" sz="6600" b="0">
                  <a:solidFill>
                    <a:srgbClr val="7FFF00"/>
                  </a:solidFill>
                  <a:latin typeface="Times" charset="0"/>
                </a:rPr>
                <a:t>S </a:t>
              </a:r>
              <a:r>
                <a:rPr lang="en-US" sz="3600" b="0">
                  <a:solidFill>
                    <a:schemeClr val="tx2"/>
                  </a:solidFill>
                  <a:latin typeface="Times" charset="0"/>
                </a:rPr>
                <a:t>NT</a:t>
              </a:r>
            </a:p>
          </p:txBody>
        </p:sp>
        <p:sp>
          <p:nvSpPr>
            <p:cNvPr id="444430" name="AutoShape 14">
              <a:extLst>
                <a:ext uri="{FF2B5EF4-FFF2-40B4-BE49-F238E27FC236}">
                  <a16:creationId xmlns:a16="http://schemas.microsoft.com/office/drawing/2014/main" id="{B434E1E9-1FB0-7568-0CCF-9DEC710B7A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74" y="2256"/>
              <a:ext cx="982" cy="544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4431" name="Rectangle 15">
            <a:extLst>
              <a:ext uri="{FF2B5EF4-FFF2-40B4-BE49-F238E27FC236}">
                <a16:creationId xmlns:a16="http://schemas.microsoft.com/office/drawing/2014/main" id="{D67AA010-C99F-A521-54E4-FED6E0677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2513" y="874713"/>
            <a:ext cx="1987550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AFD00"/>
                </a:solidFill>
                <a:latin typeface="Times" charset="0"/>
              </a:rPr>
              <a:t>ca. 500 B.C</a:t>
            </a:r>
            <a:r>
              <a:rPr lang="en-US" sz="2800" b="0">
                <a:solidFill>
                  <a:srgbClr val="FAFD00"/>
                </a:solidFill>
                <a:latin typeface="Times" charset="0"/>
              </a:rPr>
              <a:t>.</a:t>
            </a:r>
          </a:p>
        </p:txBody>
      </p:sp>
      <p:sp>
        <p:nvSpPr>
          <p:cNvPr id="444432" name="Text Box 16">
            <a:extLst>
              <a:ext uri="{FF2B5EF4-FFF2-40B4-BE49-F238E27FC236}">
                <a16:creationId xmlns:a16="http://schemas.microsoft.com/office/drawing/2014/main" id="{A33CE6ED-E0D9-C6D0-E8B6-C6D4DEA29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444433" name="Picture 17">
            <a:extLst>
              <a:ext uri="{FF2B5EF4-FFF2-40B4-BE49-F238E27FC236}">
                <a16:creationId xmlns:a16="http://schemas.microsoft.com/office/drawing/2014/main" id="{3DAC56AC-0B73-3B98-0BD4-C3637CCE1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5" t="8533" r="8066" b="11687"/>
          <a:stretch>
            <a:fillRect/>
          </a:stretch>
        </p:blipFill>
        <p:spPr bwMode="auto">
          <a:xfrm>
            <a:off x="768350" y="539750"/>
            <a:ext cx="7797800" cy="57626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4434" name="Text Box 18">
            <a:extLst>
              <a:ext uri="{FF2B5EF4-FFF2-40B4-BE49-F238E27FC236}">
                <a16:creationId xmlns:a16="http://schemas.microsoft.com/office/drawing/2014/main" id="{FB46AA17-0B79-39D8-49D7-856F5668D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53340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0033CC"/>
                </a:solidFill>
              </a:rPr>
              <a:t>AFRIQUE</a:t>
            </a:r>
          </a:p>
        </p:txBody>
      </p:sp>
      <p:sp>
        <p:nvSpPr>
          <p:cNvPr id="444435" name="Text Box 19">
            <a:extLst>
              <a:ext uri="{FF2B5EF4-FFF2-40B4-BE49-F238E27FC236}">
                <a16:creationId xmlns:a16="http://schemas.microsoft.com/office/drawing/2014/main" id="{862EA77F-223B-EE9F-04D1-A462E1866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100" y="47498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3366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0033CC"/>
                </a:solidFill>
              </a:rPr>
              <a:t>ARABIE</a:t>
            </a:r>
          </a:p>
        </p:txBody>
      </p:sp>
      <p:sp>
        <p:nvSpPr>
          <p:cNvPr id="444436" name="Text Box 20">
            <a:extLst>
              <a:ext uri="{FF2B5EF4-FFF2-40B4-BE49-F238E27FC236}">
                <a16:creationId xmlns:a16="http://schemas.microsoft.com/office/drawing/2014/main" id="{57E328A0-90AE-BF33-92DD-A76CB6664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4900" y="2286000"/>
            <a:ext cx="15875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3366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0033CC"/>
                </a:solidFill>
              </a:rPr>
              <a:t>ASIA</a:t>
            </a:r>
          </a:p>
        </p:txBody>
      </p:sp>
      <p:sp>
        <p:nvSpPr>
          <p:cNvPr id="444437" name="Text Box 21">
            <a:extLst>
              <a:ext uri="{FF2B5EF4-FFF2-40B4-BE49-F238E27FC236}">
                <a16:creationId xmlns:a16="http://schemas.microsoft.com/office/drawing/2014/main" id="{5E02525D-5954-7E93-C7DB-F754734B3FFA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660400" y="3240088"/>
            <a:ext cx="2108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MER MEDITERRANEANE</a:t>
            </a:r>
          </a:p>
        </p:txBody>
      </p:sp>
      <p:sp>
        <p:nvSpPr>
          <p:cNvPr id="444438" name="Freeform 22">
            <a:extLst>
              <a:ext uri="{FF2B5EF4-FFF2-40B4-BE49-F238E27FC236}">
                <a16:creationId xmlns:a16="http://schemas.microsoft.com/office/drawing/2014/main" id="{EBBA669B-FA62-DD4F-EB96-E7A0D1901596}"/>
              </a:ext>
            </a:extLst>
          </p:cNvPr>
          <p:cNvSpPr>
            <a:spLocks/>
          </p:cNvSpPr>
          <p:nvPr/>
        </p:nvSpPr>
        <p:spPr bwMode="auto">
          <a:xfrm>
            <a:off x="762000" y="952500"/>
            <a:ext cx="1409700" cy="296863"/>
          </a:xfrm>
          <a:custGeom>
            <a:avLst/>
            <a:gdLst>
              <a:gd name="T0" fmla="*/ 0 w 888"/>
              <a:gd name="T1" fmla="*/ 160 h 187"/>
              <a:gd name="T2" fmla="*/ 144 w 888"/>
              <a:gd name="T3" fmla="*/ 168 h 187"/>
              <a:gd name="T4" fmla="*/ 192 w 888"/>
              <a:gd name="T5" fmla="*/ 184 h 187"/>
              <a:gd name="T6" fmla="*/ 376 w 888"/>
              <a:gd name="T7" fmla="*/ 168 h 187"/>
              <a:gd name="T8" fmla="*/ 544 w 888"/>
              <a:gd name="T9" fmla="*/ 96 h 187"/>
              <a:gd name="T10" fmla="*/ 640 w 888"/>
              <a:gd name="T11" fmla="*/ 88 h 187"/>
              <a:gd name="T12" fmla="*/ 768 w 888"/>
              <a:gd name="T13" fmla="*/ 8 h 187"/>
              <a:gd name="T14" fmla="*/ 888 w 888"/>
              <a:gd name="T15" fmla="*/ 2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8" h="187">
                <a:moveTo>
                  <a:pt x="0" y="160"/>
                </a:moveTo>
                <a:cubicBezTo>
                  <a:pt x="48" y="162"/>
                  <a:pt x="96" y="162"/>
                  <a:pt x="144" y="168"/>
                </a:cubicBezTo>
                <a:cubicBezTo>
                  <a:pt x="160" y="170"/>
                  <a:pt x="192" y="184"/>
                  <a:pt x="192" y="184"/>
                </a:cubicBezTo>
                <a:cubicBezTo>
                  <a:pt x="297" y="178"/>
                  <a:pt x="307" y="187"/>
                  <a:pt x="376" y="168"/>
                </a:cubicBezTo>
                <a:cubicBezTo>
                  <a:pt x="429" y="152"/>
                  <a:pt x="487" y="100"/>
                  <a:pt x="544" y="96"/>
                </a:cubicBezTo>
                <a:cubicBezTo>
                  <a:pt x="576" y="93"/>
                  <a:pt x="608" y="90"/>
                  <a:pt x="640" y="88"/>
                </a:cubicBezTo>
                <a:cubicBezTo>
                  <a:pt x="690" y="71"/>
                  <a:pt x="719" y="24"/>
                  <a:pt x="768" y="8"/>
                </a:cubicBezTo>
                <a:cubicBezTo>
                  <a:pt x="877" y="16"/>
                  <a:pt x="840" y="0"/>
                  <a:pt x="888" y="24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39" name="Freeform 23">
            <a:extLst>
              <a:ext uri="{FF2B5EF4-FFF2-40B4-BE49-F238E27FC236}">
                <a16:creationId xmlns:a16="http://schemas.microsoft.com/office/drawing/2014/main" id="{910D3377-484C-FB94-0555-1D67941F6348}"/>
              </a:ext>
            </a:extLst>
          </p:cNvPr>
          <p:cNvSpPr>
            <a:spLocks/>
          </p:cNvSpPr>
          <p:nvPr/>
        </p:nvSpPr>
        <p:spPr bwMode="auto">
          <a:xfrm>
            <a:off x="3697288" y="1798638"/>
            <a:ext cx="1193800" cy="522287"/>
          </a:xfrm>
          <a:custGeom>
            <a:avLst/>
            <a:gdLst>
              <a:gd name="T0" fmla="*/ 0 w 752"/>
              <a:gd name="T1" fmla="*/ 17 h 329"/>
              <a:gd name="T2" fmla="*/ 176 w 752"/>
              <a:gd name="T3" fmla="*/ 33 h 329"/>
              <a:gd name="T4" fmla="*/ 200 w 752"/>
              <a:gd name="T5" fmla="*/ 49 h 329"/>
              <a:gd name="T6" fmla="*/ 304 w 752"/>
              <a:gd name="T7" fmla="*/ 65 h 329"/>
              <a:gd name="T8" fmla="*/ 416 w 752"/>
              <a:gd name="T9" fmla="*/ 161 h 329"/>
              <a:gd name="T10" fmla="*/ 600 w 752"/>
              <a:gd name="T11" fmla="*/ 209 h 329"/>
              <a:gd name="T12" fmla="*/ 752 w 752"/>
              <a:gd name="T13" fmla="*/ 329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2" h="329">
                <a:moveTo>
                  <a:pt x="0" y="17"/>
                </a:moveTo>
                <a:cubicBezTo>
                  <a:pt x="50" y="0"/>
                  <a:pt x="129" y="1"/>
                  <a:pt x="176" y="33"/>
                </a:cubicBezTo>
                <a:cubicBezTo>
                  <a:pt x="184" y="38"/>
                  <a:pt x="190" y="46"/>
                  <a:pt x="200" y="49"/>
                </a:cubicBezTo>
                <a:cubicBezTo>
                  <a:pt x="233" y="58"/>
                  <a:pt x="269" y="58"/>
                  <a:pt x="304" y="65"/>
                </a:cubicBezTo>
                <a:cubicBezTo>
                  <a:pt x="344" y="92"/>
                  <a:pt x="368" y="145"/>
                  <a:pt x="416" y="161"/>
                </a:cubicBezTo>
                <a:cubicBezTo>
                  <a:pt x="478" y="181"/>
                  <a:pt x="535" y="196"/>
                  <a:pt x="600" y="209"/>
                </a:cubicBezTo>
                <a:cubicBezTo>
                  <a:pt x="655" y="246"/>
                  <a:pt x="692" y="299"/>
                  <a:pt x="752" y="329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40" name="Freeform 24">
            <a:extLst>
              <a:ext uri="{FF2B5EF4-FFF2-40B4-BE49-F238E27FC236}">
                <a16:creationId xmlns:a16="http://schemas.microsoft.com/office/drawing/2014/main" id="{1CFCF475-713D-3914-BCC1-EACE53F8D75D}"/>
              </a:ext>
            </a:extLst>
          </p:cNvPr>
          <p:cNvSpPr>
            <a:spLocks/>
          </p:cNvSpPr>
          <p:nvPr/>
        </p:nvSpPr>
        <p:spPr bwMode="auto">
          <a:xfrm>
            <a:off x="5257800" y="1274763"/>
            <a:ext cx="3048000" cy="3906837"/>
          </a:xfrm>
          <a:custGeom>
            <a:avLst/>
            <a:gdLst>
              <a:gd name="T0" fmla="*/ 0 w 1920"/>
              <a:gd name="T1" fmla="*/ 645 h 2461"/>
              <a:gd name="T2" fmla="*/ 160 w 1920"/>
              <a:gd name="T3" fmla="*/ 645 h 2461"/>
              <a:gd name="T4" fmla="*/ 360 w 1920"/>
              <a:gd name="T5" fmla="*/ 581 h 2461"/>
              <a:gd name="T6" fmla="*/ 392 w 1920"/>
              <a:gd name="T7" fmla="*/ 557 h 2461"/>
              <a:gd name="T8" fmla="*/ 440 w 1920"/>
              <a:gd name="T9" fmla="*/ 525 h 2461"/>
              <a:gd name="T10" fmla="*/ 520 w 1920"/>
              <a:gd name="T11" fmla="*/ 429 h 2461"/>
              <a:gd name="T12" fmla="*/ 576 w 1920"/>
              <a:gd name="T13" fmla="*/ 325 h 2461"/>
              <a:gd name="T14" fmla="*/ 656 w 1920"/>
              <a:gd name="T15" fmla="*/ 205 h 2461"/>
              <a:gd name="T16" fmla="*/ 712 w 1920"/>
              <a:gd name="T17" fmla="*/ 141 h 2461"/>
              <a:gd name="T18" fmla="*/ 744 w 1920"/>
              <a:gd name="T19" fmla="*/ 101 h 2461"/>
              <a:gd name="T20" fmla="*/ 848 w 1920"/>
              <a:gd name="T21" fmla="*/ 29 h 2461"/>
              <a:gd name="T22" fmla="*/ 912 w 1920"/>
              <a:gd name="T23" fmla="*/ 13 h 2461"/>
              <a:gd name="T24" fmla="*/ 1128 w 1920"/>
              <a:gd name="T25" fmla="*/ 29 h 2461"/>
              <a:gd name="T26" fmla="*/ 1232 w 1920"/>
              <a:gd name="T27" fmla="*/ 165 h 2461"/>
              <a:gd name="T28" fmla="*/ 1352 w 1920"/>
              <a:gd name="T29" fmla="*/ 301 h 2461"/>
              <a:gd name="T30" fmla="*/ 1376 w 1920"/>
              <a:gd name="T31" fmla="*/ 325 h 2461"/>
              <a:gd name="T32" fmla="*/ 1592 w 1920"/>
              <a:gd name="T33" fmla="*/ 397 h 2461"/>
              <a:gd name="T34" fmla="*/ 1648 w 1920"/>
              <a:gd name="T35" fmla="*/ 485 h 2461"/>
              <a:gd name="T36" fmla="*/ 1664 w 1920"/>
              <a:gd name="T37" fmla="*/ 573 h 2461"/>
              <a:gd name="T38" fmla="*/ 1696 w 1920"/>
              <a:gd name="T39" fmla="*/ 621 h 2461"/>
              <a:gd name="T40" fmla="*/ 1712 w 1920"/>
              <a:gd name="T41" fmla="*/ 669 h 2461"/>
              <a:gd name="T42" fmla="*/ 1720 w 1920"/>
              <a:gd name="T43" fmla="*/ 885 h 2461"/>
              <a:gd name="T44" fmla="*/ 1776 w 1920"/>
              <a:gd name="T45" fmla="*/ 941 h 2461"/>
              <a:gd name="T46" fmla="*/ 1816 w 1920"/>
              <a:gd name="T47" fmla="*/ 1013 h 2461"/>
              <a:gd name="T48" fmla="*/ 1872 w 1920"/>
              <a:gd name="T49" fmla="*/ 1245 h 2461"/>
              <a:gd name="T50" fmla="*/ 1904 w 1920"/>
              <a:gd name="T51" fmla="*/ 1301 h 2461"/>
              <a:gd name="T52" fmla="*/ 1920 w 1920"/>
              <a:gd name="T53" fmla="*/ 1349 h 2461"/>
              <a:gd name="T54" fmla="*/ 1840 w 1920"/>
              <a:gd name="T55" fmla="*/ 1565 h 2461"/>
              <a:gd name="T56" fmla="*/ 1808 w 1920"/>
              <a:gd name="T57" fmla="*/ 1613 h 2461"/>
              <a:gd name="T58" fmla="*/ 1712 w 1920"/>
              <a:gd name="T59" fmla="*/ 1661 h 2461"/>
              <a:gd name="T60" fmla="*/ 1640 w 1920"/>
              <a:gd name="T61" fmla="*/ 1693 h 2461"/>
              <a:gd name="T62" fmla="*/ 1584 w 1920"/>
              <a:gd name="T63" fmla="*/ 1741 h 2461"/>
              <a:gd name="T64" fmla="*/ 1568 w 1920"/>
              <a:gd name="T65" fmla="*/ 1765 h 2461"/>
              <a:gd name="T66" fmla="*/ 1544 w 1920"/>
              <a:gd name="T67" fmla="*/ 1781 h 2461"/>
              <a:gd name="T68" fmla="*/ 1536 w 1920"/>
              <a:gd name="T69" fmla="*/ 1805 h 2461"/>
              <a:gd name="T70" fmla="*/ 1488 w 1920"/>
              <a:gd name="T71" fmla="*/ 1901 h 2461"/>
              <a:gd name="T72" fmla="*/ 1424 w 1920"/>
              <a:gd name="T73" fmla="*/ 2189 h 2461"/>
              <a:gd name="T74" fmla="*/ 1416 w 1920"/>
              <a:gd name="T75" fmla="*/ 2213 h 2461"/>
              <a:gd name="T76" fmla="*/ 1400 w 1920"/>
              <a:gd name="T77" fmla="*/ 2237 h 2461"/>
              <a:gd name="T78" fmla="*/ 1384 w 1920"/>
              <a:gd name="T79" fmla="*/ 2285 h 2461"/>
              <a:gd name="T80" fmla="*/ 1392 w 1920"/>
              <a:gd name="T81" fmla="*/ 2461 h 2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920" h="2461">
                <a:moveTo>
                  <a:pt x="0" y="645"/>
                </a:moveTo>
                <a:cubicBezTo>
                  <a:pt x="93" y="652"/>
                  <a:pt x="80" y="658"/>
                  <a:pt x="160" y="645"/>
                </a:cubicBezTo>
                <a:cubicBezTo>
                  <a:pt x="230" y="633"/>
                  <a:pt x="292" y="594"/>
                  <a:pt x="360" y="581"/>
                </a:cubicBezTo>
                <a:cubicBezTo>
                  <a:pt x="370" y="573"/>
                  <a:pt x="381" y="564"/>
                  <a:pt x="392" y="557"/>
                </a:cubicBezTo>
                <a:cubicBezTo>
                  <a:pt x="407" y="545"/>
                  <a:pt x="440" y="525"/>
                  <a:pt x="440" y="525"/>
                </a:cubicBezTo>
                <a:cubicBezTo>
                  <a:pt x="462" y="490"/>
                  <a:pt x="491" y="457"/>
                  <a:pt x="520" y="429"/>
                </a:cubicBezTo>
                <a:cubicBezTo>
                  <a:pt x="533" y="389"/>
                  <a:pt x="546" y="354"/>
                  <a:pt x="576" y="325"/>
                </a:cubicBezTo>
                <a:cubicBezTo>
                  <a:pt x="592" y="275"/>
                  <a:pt x="625" y="244"/>
                  <a:pt x="656" y="205"/>
                </a:cubicBezTo>
                <a:cubicBezTo>
                  <a:pt x="706" y="140"/>
                  <a:pt x="665" y="171"/>
                  <a:pt x="712" y="141"/>
                </a:cubicBezTo>
                <a:cubicBezTo>
                  <a:pt x="725" y="99"/>
                  <a:pt x="709" y="131"/>
                  <a:pt x="744" y="101"/>
                </a:cubicBezTo>
                <a:cubicBezTo>
                  <a:pt x="788" y="61"/>
                  <a:pt x="793" y="47"/>
                  <a:pt x="848" y="29"/>
                </a:cubicBezTo>
                <a:cubicBezTo>
                  <a:pt x="868" y="22"/>
                  <a:pt x="912" y="13"/>
                  <a:pt x="912" y="13"/>
                </a:cubicBezTo>
                <a:cubicBezTo>
                  <a:pt x="984" y="16"/>
                  <a:pt x="1061" y="0"/>
                  <a:pt x="1128" y="29"/>
                </a:cubicBezTo>
                <a:cubicBezTo>
                  <a:pt x="1184" y="53"/>
                  <a:pt x="1205" y="116"/>
                  <a:pt x="1232" y="165"/>
                </a:cubicBezTo>
                <a:cubicBezTo>
                  <a:pt x="1264" y="222"/>
                  <a:pt x="1302" y="259"/>
                  <a:pt x="1352" y="301"/>
                </a:cubicBezTo>
                <a:cubicBezTo>
                  <a:pt x="1360" y="308"/>
                  <a:pt x="1366" y="319"/>
                  <a:pt x="1376" y="325"/>
                </a:cubicBezTo>
                <a:cubicBezTo>
                  <a:pt x="1443" y="362"/>
                  <a:pt x="1526" y="353"/>
                  <a:pt x="1592" y="397"/>
                </a:cubicBezTo>
                <a:cubicBezTo>
                  <a:pt x="1605" y="436"/>
                  <a:pt x="1632" y="437"/>
                  <a:pt x="1648" y="485"/>
                </a:cubicBezTo>
                <a:cubicBezTo>
                  <a:pt x="1649" y="498"/>
                  <a:pt x="1652" y="551"/>
                  <a:pt x="1664" y="573"/>
                </a:cubicBezTo>
                <a:cubicBezTo>
                  <a:pt x="1673" y="589"/>
                  <a:pt x="1689" y="602"/>
                  <a:pt x="1696" y="621"/>
                </a:cubicBezTo>
                <a:cubicBezTo>
                  <a:pt x="1701" y="637"/>
                  <a:pt x="1712" y="669"/>
                  <a:pt x="1712" y="669"/>
                </a:cubicBezTo>
                <a:cubicBezTo>
                  <a:pt x="1714" y="741"/>
                  <a:pt x="1715" y="813"/>
                  <a:pt x="1720" y="885"/>
                </a:cubicBezTo>
                <a:cubicBezTo>
                  <a:pt x="1721" y="911"/>
                  <a:pt x="1776" y="941"/>
                  <a:pt x="1776" y="941"/>
                </a:cubicBezTo>
                <a:cubicBezTo>
                  <a:pt x="1812" y="996"/>
                  <a:pt x="1801" y="970"/>
                  <a:pt x="1816" y="1013"/>
                </a:cubicBezTo>
                <a:cubicBezTo>
                  <a:pt x="1822" y="1100"/>
                  <a:pt x="1829" y="1170"/>
                  <a:pt x="1872" y="1245"/>
                </a:cubicBezTo>
                <a:cubicBezTo>
                  <a:pt x="1882" y="1263"/>
                  <a:pt x="1895" y="1281"/>
                  <a:pt x="1904" y="1301"/>
                </a:cubicBezTo>
                <a:cubicBezTo>
                  <a:pt x="1910" y="1316"/>
                  <a:pt x="1920" y="1349"/>
                  <a:pt x="1920" y="1349"/>
                </a:cubicBezTo>
                <a:cubicBezTo>
                  <a:pt x="1909" y="1431"/>
                  <a:pt x="1886" y="1495"/>
                  <a:pt x="1840" y="1565"/>
                </a:cubicBezTo>
                <a:cubicBezTo>
                  <a:pt x="1829" y="1581"/>
                  <a:pt x="1826" y="1606"/>
                  <a:pt x="1808" y="1613"/>
                </a:cubicBezTo>
                <a:cubicBezTo>
                  <a:pt x="1773" y="1624"/>
                  <a:pt x="1744" y="1646"/>
                  <a:pt x="1712" y="1661"/>
                </a:cubicBezTo>
                <a:cubicBezTo>
                  <a:pt x="1670" y="1679"/>
                  <a:pt x="1669" y="1667"/>
                  <a:pt x="1640" y="1693"/>
                </a:cubicBezTo>
                <a:cubicBezTo>
                  <a:pt x="1572" y="1751"/>
                  <a:pt x="1639" y="1704"/>
                  <a:pt x="1584" y="1741"/>
                </a:cubicBezTo>
                <a:cubicBezTo>
                  <a:pt x="1578" y="1749"/>
                  <a:pt x="1574" y="1758"/>
                  <a:pt x="1568" y="1765"/>
                </a:cubicBezTo>
                <a:cubicBezTo>
                  <a:pt x="1561" y="1771"/>
                  <a:pt x="1550" y="1773"/>
                  <a:pt x="1544" y="1781"/>
                </a:cubicBezTo>
                <a:cubicBezTo>
                  <a:pt x="1538" y="1787"/>
                  <a:pt x="1539" y="1797"/>
                  <a:pt x="1536" y="1805"/>
                </a:cubicBezTo>
                <a:cubicBezTo>
                  <a:pt x="1519" y="1837"/>
                  <a:pt x="1499" y="1866"/>
                  <a:pt x="1488" y="1901"/>
                </a:cubicBezTo>
                <a:cubicBezTo>
                  <a:pt x="1483" y="1963"/>
                  <a:pt x="1487" y="2146"/>
                  <a:pt x="1424" y="2189"/>
                </a:cubicBezTo>
                <a:cubicBezTo>
                  <a:pt x="1421" y="2197"/>
                  <a:pt x="1419" y="2205"/>
                  <a:pt x="1416" y="2213"/>
                </a:cubicBezTo>
                <a:cubicBezTo>
                  <a:pt x="1411" y="2221"/>
                  <a:pt x="1403" y="2228"/>
                  <a:pt x="1400" y="2237"/>
                </a:cubicBezTo>
                <a:cubicBezTo>
                  <a:pt x="1393" y="2252"/>
                  <a:pt x="1384" y="2285"/>
                  <a:pt x="1384" y="2285"/>
                </a:cubicBezTo>
                <a:cubicBezTo>
                  <a:pt x="1394" y="2407"/>
                  <a:pt x="1392" y="2348"/>
                  <a:pt x="1392" y="2461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41" name="Freeform 25">
            <a:extLst>
              <a:ext uri="{FF2B5EF4-FFF2-40B4-BE49-F238E27FC236}">
                <a16:creationId xmlns:a16="http://schemas.microsoft.com/office/drawing/2014/main" id="{917C3597-9EA2-CFBF-E9D6-00B27E4430CA}"/>
              </a:ext>
            </a:extLst>
          </p:cNvPr>
          <p:cNvSpPr>
            <a:spLocks/>
          </p:cNvSpPr>
          <p:nvPr/>
        </p:nvSpPr>
        <p:spPr bwMode="auto">
          <a:xfrm>
            <a:off x="749300" y="3721100"/>
            <a:ext cx="1981200" cy="1752600"/>
          </a:xfrm>
          <a:custGeom>
            <a:avLst/>
            <a:gdLst>
              <a:gd name="T0" fmla="*/ 0 w 1248"/>
              <a:gd name="T1" fmla="*/ 0 h 1104"/>
              <a:gd name="T2" fmla="*/ 72 w 1248"/>
              <a:gd name="T3" fmla="*/ 32 h 1104"/>
              <a:gd name="T4" fmla="*/ 136 w 1248"/>
              <a:gd name="T5" fmla="*/ 96 h 1104"/>
              <a:gd name="T6" fmla="*/ 184 w 1248"/>
              <a:gd name="T7" fmla="*/ 192 h 1104"/>
              <a:gd name="T8" fmla="*/ 216 w 1248"/>
              <a:gd name="T9" fmla="*/ 240 h 1104"/>
              <a:gd name="T10" fmla="*/ 248 w 1248"/>
              <a:gd name="T11" fmla="*/ 312 h 1104"/>
              <a:gd name="T12" fmla="*/ 376 w 1248"/>
              <a:gd name="T13" fmla="*/ 480 h 1104"/>
              <a:gd name="T14" fmla="*/ 408 w 1248"/>
              <a:gd name="T15" fmla="*/ 576 h 1104"/>
              <a:gd name="T16" fmla="*/ 416 w 1248"/>
              <a:gd name="T17" fmla="*/ 600 h 1104"/>
              <a:gd name="T18" fmla="*/ 488 w 1248"/>
              <a:gd name="T19" fmla="*/ 648 h 1104"/>
              <a:gd name="T20" fmla="*/ 512 w 1248"/>
              <a:gd name="T21" fmla="*/ 672 h 1104"/>
              <a:gd name="T22" fmla="*/ 592 w 1248"/>
              <a:gd name="T23" fmla="*/ 712 h 1104"/>
              <a:gd name="T24" fmla="*/ 672 w 1248"/>
              <a:gd name="T25" fmla="*/ 768 h 1104"/>
              <a:gd name="T26" fmla="*/ 816 w 1248"/>
              <a:gd name="T27" fmla="*/ 952 h 1104"/>
              <a:gd name="T28" fmla="*/ 1080 w 1248"/>
              <a:gd name="T29" fmla="*/ 1104 h 1104"/>
              <a:gd name="T30" fmla="*/ 1248 w 1248"/>
              <a:gd name="T31" fmla="*/ 1096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48" h="1104">
                <a:moveTo>
                  <a:pt x="0" y="0"/>
                </a:moveTo>
                <a:cubicBezTo>
                  <a:pt x="34" y="11"/>
                  <a:pt x="46" y="10"/>
                  <a:pt x="72" y="32"/>
                </a:cubicBezTo>
                <a:cubicBezTo>
                  <a:pt x="97" y="53"/>
                  <a:pt x="108" y="77"/>
                  <a:pt x="136" y="96"/>
                </a:cubicBezTo>
                <a:cubicBezTo>
                  <a:pt x="156" y="126"/>
                  <a:pt x="166" y="160"/>
                  <a:pt x="184" y="192"/>
                </a:cubicBezTo>
                <a:cubicBezTo>
                  <a:pt x="193" y="208"/>
                  <a:pt x="209" y="221"/>
                  <a:pt x="216" y="240"/>
                </a:cubicBezTo>
                <a:cubicBezTo>
                  <a:pt x="223" y="262"/>
                  <a:pt x="235" y="292"/>
                  <a:pt x="248" y="312"/>
                </a:cubicBezTo>
                <a:cubicBezTo>
                  <a:pt x="283" y="364"/>
                  <a:pt x="355" y="418"/>
                  <a:pt x="376" y="480"/>
                </a:cubicBezTo>
                <a:cubicBezTo>
                  <a:pt x="386" y="512"/>
                  <a:pt x="397" y="544"/>
                  <a:pt x="408" y="576"/>
                </a:cubicBezTo>
                <a:cubicBezTo>
                  <a:pt x="410" y="584"/>
                  <a:pt x="408" y="595"/>
                  <a:pt x="416" y="600"/>
                </a:cubicBezTo>
                <a:cubicBezTo>
                  <a:pt x="440" y="616"/>
                  <a:pt x="467" y="627"/>
                  <a:pt x="488" y="648"/>
                </a:cubicBezTo>
                <a:cubicBezTo>
                  <a:pt x="496" y="656"/>
                  <a:pt x="502" y="665"/>
                  <a:pt x="512" y="672"/>
                </a:cubicBezTo>
                <a:cubicBezTo>
                  <a:pt x="535" y="687"/>
                  <a:pt x="568" y="694"/>
                  <a:pt x="592" y="712"/>
                </a:cubicBezTo>
                <a:cubicBezTo>
                  <a:pt x="624" y="736"/>
                  <a:pt x="633" y="755"/>
                  <a:pt x="672" y="768"/>
                </a:cubicBezTo>
                <a:cubicBezTo>
                  <a:pt x="712" y="829"/>
                  <a:pt x="753" y="910"/>
                  <a:pt x="816" y="952"/>
                </a:cubicBezTo>
                <a:cubicBezTo>
                  <a:pt x="882" y="1052"/>
                  <a:pt x="963" y="1084"/>
                  <a:pt x="1080" y="1104"/>
                </a:cubicBezTo>
                <a:cubicBezTo>
                  <a:pt x="1237" y="1095"/>
                  <a:pt x="1181" y="1096"/>
                  <a:pt x="1248" y="1096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42" name="Freeform 26">
            <a:extLst>
              <a:ext uri="{FF2B5EF4-FFF2-40B4-BE49-F238E27FC236}">
                <a16:creationId xmlns:a16="http://schemas.microsoft.com/office/drawing/2014/main" id="{824E34F8-14EF-057B-A5AD-B4FBEA740204}"/>
              </a:ext>
            </a:extLst>
          </p:cNvPr>
          <p:cNvSpPr>
            <a:spLocks/>
          </p:cNvSpPr>
          <p:nvPr/>
        </p:nvSpPr>
        <p:spPr bwMode="auto">
          <a:xfrm>
            <a:off x="2387600" y="3619500"/>
            <a:ext cx="2324100" cy="952500"/>
          </a:xfrm>
          <a:custGeom>
            <a:avLst/>
            <a:gdLst>
              <a:gd name="T0" fmla="*/ 0 w 1464"/>
              <a:gd name="T1" fmla="*/ 472 h 600"/>
              <a:gd name="T2" fmla="*/ 240 w 1464"/>
              <a:gd name="T3" fmla="*/ 416 h 600"/>
              <a:gd name="T4" fmla="*/ 312 w 1464"/>
              <a:gd name="T5" fmla="*/ 392 h 600"/>
              <a:gd name="T6" fmla="*/ 408 w 1464"/>
              <a:gd name="T7" fmla="*/ 336 h 600"/>
              <a:gd name="T8" fmla="*/ 480 w 1464"/>
              <a:gd name="T9" fmla="*/ 264 h 600"/>
              <a:gd name="T10" fmla="*/ 528 w 1464"/>
              <a:gd name="T11" fmla="*/ 184 h 600"/>
              <a:gd name="T12" fmla="*/ 552 w 1464"/>
              <a:gd name="T13" fmla="*/ 136 h 600"/>
              <a:gd name="T14" fmla="*/ 656 w 1464"/>
              <a:gd name="T15" fmla="*/ 72 h 600"/>
              <a:gd name="T16" fmla="*/ 760 w 1464"/>
              <a:gd name="T17" fmla="*/ 0 h 600"/>
              <a:gd name="T18" fmla="*/ 888 w 1464"/>
              <a:gd name="T19" fmla="*/ 24 h 600"/>
              <a:gd name="T20" fmla="*/ 960 w 1464"/>
              <a:gd name="T21" fmla="*/ 112 h 600"/>
              <a:gd name="T22" fmla="*/ 1112 w 1464"/>
              <a:gd name="T23" fmla="*/ 320 h 600"/>
              <a:gd name="T24" fmla="*/ 1144 w 1464"/>
              <a:gd name="T25" fmla="*/ 360 h 600"/>
              <a:gd name="T26" fmla="*/ 1200 w 1464"/>
              <a:gd name="T27" fmla="*/ 456 h 600"/>
              <a:gd name="T28" fmla="*/ 1320 w 1464"/>
              <a:gd name="T29" fmla="*/ 536 h 600"/>
              <a:gd name="T30" fmla="*/ 1416 w 1464"/>
              <a:gd name="T31" fmla="*/ 584 h 600"/>
              <a:gd name="T32" fmla="*/ 1464 w 1464"/>
              <a:gd name="T33" fmla="*/ 60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64" h="600">
                <a:moveTo>
                  <a:pt x="0" y="472"/>
                </a:moveTo>
                <a:cubicBezTo>
                  <a:pt x="77" y="446"/>
                  <a:pt x="161" y="442"/>
                  <a:pt x="240" y="416"/>
                </a:cubicBezTo>
                <a:cubicBezTo>
                  <a:pt x="260" y="409"/>
                  <a:pt x="293" y="404"/>
                  <a:pt x="312" y="392"/>
                </a:cubicBezTo>
                <a:cubicBezTo>
                  <a:pt x="343" y="370"/>
                  <a:pt x="379" y="364"/>
                  <a:pt x="408" y="336"/>
                </a:cubicBezTo>
                <a:cubicBezTo>
                  <a:pt x="433" y="310"/>
                  <a:pt x="450" y="283"/>
                  <a:pt x="480" y="264"/>
                </a:cubicBezTo>
                <a:cubicBezTo>
                  <a:pt x="493" y="236"/>
                  <a:pt x="518" y="213"/>
                  <a:pt x="528" y="184"/>
                </a:cubicBezTo>
                <a:cubicBezTo>
                  <a:pt x="533" y="166"/>
                  <a:pt x="537" y="148"/>
                  <a:pt x="552" y="136"/>
                </a:cubicBezTo>
                <a:cubicBezTo>
                  <a:pt x="583" y="108"/>
                  <a:pt x="624" y="98"/>
                  <a:pt x="656" y="72"/>
                </a:cubicBezTo>
                <a:cubicBezTo>
                  <a:pt x="690" y="43"/>
                  <a:pt x="716" y="14"/>
                  <a:pt x="760" y="0"/>
                </a:cubicBezTo>
                <a:cubicBezTo>
                  <a:pt x="807" y="5"/>
                  <a:pt x="843" y="9"/>
                  <a:pt x="888" y="24"/>
                </a:cubicBezTo>
                <a:cubicBezTo>
                  <a:pt x="899" y="59"/>
                  <a:pt x="936" y="81"/>
                  <a:pt x="960" y="112"/>
                </a:cubicBezTo>
                <a:cubicBezTo>
                  <a:pt x="1013" y="180"/>
                  <a:pt x="1037" y="270"/>
                  <a:pt x="1112" y="320"/>
                </a:cubicBezTo>
                <a:cubicBezTo>
                  <a:pt x="1132" y="380"/>
                  <a:pt x="1102" y="308"/>
                  <a:pt x="1144" y="360"/>
                </a:cubicBezTo>
                <a:cubicBezTo>
                  <a:pt x="1157" y="377"/>
                  <a:pt x="1178" y="441"/>
                  <a:pt x="1200" y="456"/>
                </a:cubicBezTo>
                <a:cubicBezTo>
                  <a:pt x="1241" y="483"/>
                  <a:pt x="1275" y="513"/>
                  <a:pt x="1320" y="536"/>
                </a:cubicBezTo>
                <a:cubicBezTo>
                  <a:pt x="1351" y="551"/>
                  <a:pt x="1384" y="569"/>
                  <a:pt x="1416" y="584"/>
                </a:cubicBezTo>
                <a:cubicBezTo>
                  <a:pt x="1431" y="590"/>
                  <a:pt x="1464" y="600"/>
                  <a:pt x="1464" y="600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52" name="Text Box 36">
            <a:extLst>
              <a:ext uri="{FF2B5EF4-FFF2-40B4-BE49-F238E27FC236}">
                <a16:creationId xmlns:a16="http://schemas.microsoft.com/office/drawing/2014/main" id="{F841B8BA-D80D-1DEE-E835-E4B503BD3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300" y="2120900"/>
            <a:ext cx="6134100" cy="253047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rgbClr val="003366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C60C15"/>
                </a:solidFill>
              </a:rPr>
              <a:t> </a:t>
            </a:r>
            <a:r>
              <a:rPr lang="en-US" sz="4000">
                <a:solidFill>
                  <a:srgbClr val="C60C15"/>
                </a:solidFill>
              </a:rPr>
              <a:t>Pays              			Imperiaux        					d</a:t>
            </a:r>
            <a:r>
              <a:rPr lang="ja-JP" altLang="en-US" sz="4000">
                <a:solidFill>
                  <a:srgbClr val="C60C15"/>
                </a:solidFill>
                <a:latin typeface="Arial"/>
              </a:rPr>
              <a:t>’</a:t>
            </a:r>
            <a:r>
              <a:rPr lang="en-US" sz="4000">
                <a:solidFill>
                  <a:srgbClr val="C60C15"/>
                </a:solidFill>
              </a:rPr>
              <a:t>Alexandre</a:t>
            </a:r>
          </a:p>
        </p:txBody>
      </p:sp>
      <p:sp>
        <p:nvSpPr>
          <p:cNvPr id="444464" name="Text Box 48">
            <a:extLst>
              <a:ext uri="{FF2B5EF4-FFF2-40B4-BE49-F238E27FC236}">
                <a16:creationId xmlns:a16="http://schemas.microsoft.com/office/drawing/2014/main" id="{BC420DD4-7C05-D1D6-EAD7-E0EFCA1EE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444474" name="Group 58">
            <a:extLst>
              <a:ext uri="{FF2B5EF4-FFF2-40B4-BE49-F238E27FC236}">
                <a16:creationId xmlns:a16="http://schemas.microsoft.com/office/drawing/2014/main" id="{A5AFF7D8-F3C4-6C4D-E984-3B548AA8E4A7}"/>
              </a:ext>
            </a:extLst>
          </p:cNvPr>
          <p:cNvGrpSpPr>
            <a:grpSpLocks/>
          </p:cNvGrpSpPr>
          <p:nvPr/>
        </p:nvGrpSpPr>
        <p:grpSpPr bwMode="auto">
          <a:xfrm>
            <a:off x="1912938" y="3178175"/>
            <a:ext cx="2239962" cy="2444750"/>
            <a:chOff x="1366" y="377"/>
            <a:chExt cx="3012" cy="3426"/>
          </a:xfrm>
        </p:grpSpPr>
        <p:pic>
          <p:nvPicPr>
            <p:cNvPr id="444475" name="Picture 59">
              <a:extLst>
                <a:ext uri="{FF2B5EF4-FFF2-40B4-BE49-F238E27FC236}">
                  <a16:creationId xmlns:a16="http://schemas.microsoft.com/office/drawing/2014/main" id="{43702BEA-39B2-E4FE-F5FF-59065453A2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59" t="23438" r="23657" b="7552"/>
            <a:stretch>
              <a:fillRect/>
            </a:stretch>
          </p:blipFill>
          <p:spPr bwMode="auto">
            <a:xfrm>
              <a:off x="1366" y="377"/>
              <a:ext cx="3012" cy="342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4476" name="Rectangle 60">
              <a:extLst>
                <a:ext uri="{FF2B5EF4-FFF2-40B4-BE49-F238E27FC236}">
                  <a16:creationId xmlns:a16="http://schemas.microsoft.com/office/drawing/2014/main" id="{41AEBE71-D8C5-31DB-8139-8819755A84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6" y="886"/>
              <a:ext cx="47" cy="47"/>
            </a:xfrm>
            <a:prstGeom prst="rect">
              <a:avLst/>
            </a:prstGeom>
            <a:solidFill>
              <a:srgbClr val="011B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444477" name="Rectangle 61">
              <a:extLst>
                <a:ext uri="{FF2B5EF4-FFF2-40B4-BE49-F238E27FC236}">
                  <a16:creationId xmlns:a16="http://schemas.microsoft.com/office/drawing/2014/main" id="{6E47EEAD-EBDE-321D-C460-23612CA623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6" y="758"/>
              <a:ext cx="95" cy="111"/>
            </a:xfrm>
            <a:prstGeom prst="rect">
              <a:avLst/>
            </a:prstGeom>
            <a:solidFill>
              <a:srgbClr val="011A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grpSp>
        <p:nvGrpSpPr>
          <p:cNvPr id="444484" name="Group 68">
            <a:extLst>
              <a:ext uri="{FF2B5EF4-FFF2-40B4-BE49-F238E27FC236}">
                <a16:creationId xmlns:a16="http://schemas.microsoft.com/office/drawing/2014/main" id="{68F0771B-5E78-E9F6-47FA-C455772792B3}"/>
              </a:ext>
            </a:extLst>
          </p:cNvPr>
          <p:cNvGrpSpPr>
            <a:grpSpLocks/>
          </p:cNvGrpSpPr>
          <p:nvPr/>
        </p:nvGrpSpPr>
        <p:grpSpPr bwMode="auto">
          <a:xfrm>
            <a:off x="4703763" y="1687513"/>
            <a:ext cx="3544887" cy="2617787"/>
            <a:chOff x="2963" y="1063"/>
            <a:chExt cx="2233" cy="1649"/>
          </a:xfrm>
        </p:grpSpPr>
        <p:sp>
          <p:nvSpPr>
            <p:cNvPr id="444472" name="Rectangle 56">
              <a:extLst>
                <a:ext uri="{FF2B5EF4-FFF2-40B4-BE49-F238E27FC236}">
                  <a16:creationId xmlns:a16="http://schemas.microsoft.com/office/drawing/2014/main" id="{FF483921-F2AB-0BD6-6757-3602746AA3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3" y="1063"/>
              <a:ext cx="2163" cy="1649"/>
            </a:xfrm>
            <a:prstGeom prst="rect">
              <a:avLst/>
            </a:prstGeom>
            <a:solidFill>
              <a:srgbClr val="263555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4478" name="Text Box 62">
              <a:extLst>
                <a:ext uri="{FF2B5EF4-FFF2-40B4-BE49-F238E27FC236}">
                  <a16:creationId xmlns:a16="http://schemas.microsoft.com/office/drawing/2014/main" id="{34355A41-8CBA-32D7-91F5-027AAFAB6E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3" y="1194"/>
              <a:ext cx="2233" cy="1134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>
                  <a:solidFill>
                    <a:srgbClr val="FFEA18"/>
                  </a:solidFill>
                </a:rPr>
                <a:t>REGARDEZ AU STAGE D</a:t>
              </a:r>
              <a:r>
                <a:rPr lang="ja-JP" altLang="en-US" sz="2800">
                  <a:solidFill>
                    <a:srgbClr val="FFEA18"/>
                  </a:solidFill>
                  <a:latin typeface="Arial"/>
                </a:rPr>
                <a:t>’</a:t>
              </a:r>
              <a:r>
                <a:rPr lang="en-US" sz="2800">
                  <a:solidFill>
                    <a:srgbClr val="FFEA18"/>
                  </a:solidFill>
                </a:rPr>
                <a:t>ACTION ENTRE LES TESTAMENTS.</a:t>
              </a:r>
            </a:p>
          </p:txBody>
        </p:sp>
      </p:grpSp>
      <p:sp>
        <p:nvSpPr>
          <p:cNvPr id="444457" name="AutoShape 41">
            <a:extLst>
              <a:ext uri="{FF2B5EF4-FFF2-40B4-BE49-F238E27FC236}">
                <a16:creationId xmlns:a16="http://schemas.microsoft.com/office/drawing/2014/main" id="{FB6F4DAB-B3A1-34F3-D3C3-11C3B3ED1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58" name="Rectangle 42">
            <a:extLst>
              <a:ext uri="{FF2B5EF4-FFF2-40B4-BE49-F238E27FC236}">
                <a16:creationId xmlns:a16="http://schemas.microsoft.com/office/drawing/2014/main" id="{6CC0AE7C-A730-4E54-E87D-5CACDC89C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59" name="AutoShape 43">
            <a:extLst>
              <a:ext uri="{FF2B5EF4-FFF2-40B4-BE49-F238E27FC236}">
                <a16:creationId xmlns:a16="http://schemas.microsoft.com/office/drawing/2014/main" id="{BEC9DEC7-7852-DEEA-1EE5-5BDE1B631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60" name="Line 44">
            <a:extLst>
              <a:ext uri="{FF2B5EF4-FFF2-40B4-BE49-F238E27FC236}">
                <a16:creationId xmlns:a16="http://schemas.microsoft.com/office/drawing/2014/main" id="{551ACD79-3256-9155-DC8C-F0D3E70FD37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61" name="Line 45">
            <a:extLst>
              <a:ext uri="{FF2B5EF4-FFF2-40B4-BE49-F238E27FC236}">
                <a16:creationId xmlns:a16="http://schemas.microsoft.com/office/drawing/2014/main" id="{6E0B77EB-8DFE-C297-51E9-37F61B38A32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62" name="Rectangle 46">
            <a:extLst>
              <a:ext uri="{FF2B5EF4-FFF2-40B4-BE49-F238E27FC236}">
                <a16:creationId xmlns:a16="http://schemas.microsoft.com/office/drawing/2014/main" id="{21445AEB-0081-C0CE-92C8-83DF2023F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841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444463" name="Rectangle 47">
            <a:extLst>
              <a:ext uri="{FF2B5EF4-FFF2-40B4-BE49-F238E27FC236}">
                <a16:creationId xmlns:a16="http://schemas.microsoft.com/office/drawing/2014/main" id="{0BC030DF-D677-5DF7-DDEB-85B1B8465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97797580-FD06-2FB3-C978-AFDBD83CC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4513" y="748249"/>
            <a:ext cx="4686300" cy="1323439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000">
                <a:solidFill>
                  <a:srgbClr val="FFFF00"/>
                </a:solidFill>
              </a:rPr>
              <a:t>Silence</a:t>
            </a:r>
            <a:endParaRPr lang="en-US" sz="88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9728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44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44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28" name="AutoShape 4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29" name="Rectangle 5"/>
          <p:cNvSpPr>
            <a:spLocks noChangeArrowheads="1"/>
          </p:cNvSpPr>
          <p:nvPr/>
        </p:nvSpPr>
        <p:spPr bwMode="auto">
          <a:xfrm>
            <a:off x="2819400" y="931863"/>
            <a:ext cx="20097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   SILENCE</a:t>
            </a:r>
          </a:p>
        </p:txBody>
      </p:sp>
      <p:sp>
        <p:nvSpPr>
          <p:cNvPr id="436230" name="Rectangle 6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31" name="Rectangle 7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32" name="Line 8"/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34" name="Line 10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36" name="Line 12"/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6237" name="Group 13"/>
          <p:cNvGrpSpPr>
            <a:grpSpLocks/>
          </p:cNvGrpSpPr>
          <p:nvPr/>
        </p:nvGrpSpPr>
        <p:grpSpPr bwMode="auto">
          <a:xfrm>
            <a:off x="709613" y="2190750"/>
            <a:ext cx="2432050" cy="2601913"/>
            <a:chOff x="447" y="1380"/>
            <a:chExt cx="1532" cy="1639"/>
          </a:xfrm>
        </p:grpSpPr>
        <p:sp>
          <p:nvSpPr>
            <p:cNvPr id="436238" name="Rectangle 14"/>
            <p:cNvSpPr>
              <a:spLocks noChangeArrowheads="1"/>
            </p:cNvSpPr>
            <p:nvPr/>
          </p:nvSpPr>
          <p:spPr bwMode="auto">
            <a:xfrm>
              <a:off x="447" y="1380"/>
              <a:ext cx="1532" cy="69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3600" b="0">
                  <a:solidFill>
                    <a:schemeClr val="tx2"/>
                  </a:solidFill>
                  <a:latin typeface="Times" charset="0"/>
                </a:rPr>
                <a:t>OT  </a:t>
              </a:r>
              <a:r>
                <a:rPr lang="en-US" sz="6600" b="0">
                  <a:solidFill>
                    <a:srgbClr val="7FFF00"/>
                  </a:solidFill>
                  <a:latin typeface="Times" charset="0"/>
                </a:rPr>
                <a:t>S </a:t>
              </a:r>
              <a:r>
                <a:rPr lang="en-US" sz="3600" b="0">
                  <a:solidFill>
                    <a:schemeClr val="tx2"/>
                  </a:solidFill>
                  <a:latin typeface="Times" charset="0"/>
                </a:rPr>
                <a:t>NT</a:t>
              </a:r>
            </a:p>
          </p:txBody>
        </p:sp>
        <p:sp>
          <p:nvSpPr>
            <p:cNvPr id="436239" name="AutoShape 15"/>
            <p:cNvSpPr>
              <a:spLocks noChangeArrowheads="1"/>
            </p:cNvSpPr>
            <p:nvPr/>
          </p:nvSpPr>
          <p:spPr bwMode="auto">
            <a:xfrm rot="16200000">
              <a:off x="674" y="2256"/>
              <a:ext cx="982" cy="544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6240" name="Rectangle 16"/>
          <p:cNvSpPr>
            <a:spLocks noChangeArrowheads="1"/>
          </p:cNvSpPr>
          <p:nvPr/>
        </p:nvSpPr>
        <p:spPr bwMode="auto">
          <a:xfrm>
            <a:off x="4862513" y="874713"/>
            <a:ext cx="1989137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AFD00"/>
                </a:solidFill>
                <a:latin typeface="Times" charset="0"/>
              </a:rPr>
              <a:t>ca. 500 B.C</a:t>
            </a:r>
            <a:r>
              <a:rPr lang="en-US" sz="2800" b="0">
                <a:solidFill>
                  <a:srgbClr val="FAFD00"/>
                </a:solidFill>
                <a:latin typeface="Times" charset="0"/>
              </a:rPr>
              <a:t>.</a:t>
            </a:r>
          </a:p>
        </p:txBody>
      </p:sp>
      <p:sp>
        <p:nvSpPr>
          <p:cNvPr id="436249" name="Text Box 2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436251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5" t="8533" r="8066" b="11687"/>
          <a:stretch>
            <a:fillRect/>
          </a:stretch>
        </p:blipFill>
        <p:spPr bwMode="auto">
          <a:xfrm>
            <a:off x="800100" y="563563"/>
            <a:ext cx="7797800" cy="57626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36252" name="Text Box 28"/>
          <p:cNvSpPr txBox="1">
            <a:spLocks noChangeArrowheads="1"/>
          </p:cNvSpPr>
          <p:nvPr/>
        </p:nvSpPr>
        <p:spPr bwMode="auto">
          <a:xfrm>
            <a:off x="812800" y="53340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0033CC"/>
                </a:solidFill>
              </a:rPr>
              <a:t>AFRIQUE</a:t>
            </a:r>
          </a:p>
        </p:txBody>
      </p:sp>
      <p:sp>
        <p:nvSpPr>
          <p:cNvPr id="436253" name="Text Box 29"/>
          <p:cNvSpPr txBox="1">
            <a:spLocks noChangeArrowheads="1"/>
          </p:cNvSpPr>
          <p:nvPr/>
        </p:nvSpPr>
        <p:spPr bwMode="auto">
          <a:xfrm>
            <a:off x="2959100" y="47498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3366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0033CC"/>
                </a:solidFill>
              </a:rPr>
              <a:t>ARABIA</a:t>
            </a:r>
          </a:p>
        </p:txBody>
      </p:sp>
      <p:sp>
        <p:nvSpPr>
          <p:cNvPr id="436255" name="Text Box 31"/>
          <p:cNvSpPr txBox="1">
            <a:spLocks noChangeArrowheads="1"/>
          </p:cNvSpPr>
          <p:nvPr/>
        </p:nvSpPr>
        <p:spPr bwMode="auto">
          <a:xfrm>
            <a:off x="6184900" y="2286000"/>
            <a:ext cx="15875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3366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0033CC"/>
                </a:solidFill>
              </a:rPr>
              <a:t>ASIA</a:t>
            </a:r>
          </a:p>
        </p:txBody>
      </p:sp>
      <p:sp>
        <p:nvSpPr>
          <p:cNvPr id="436261" name="Text Box 37"/>
          <p:cNvSpPr txBox="1">
            <a:spLocks noChangeArrowheads="1"/>
          </p:cNvSpPr>
          <p:nvPr/>
        </p:nvSpPr>
        <p:spPr bwMode="auto">
          <a:xfrm rot="1299097">
            <a:off x="660400" y="3241675"/>
            <a:ext cx="2108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MER MEDITERRANEANE</a:t>
            </a:r>
          </a:p>
        </p:txBody>
      </p:sp>
      <p:sp>
        <p:nvSpPr>
          <p:cNvPr id="436264" name="Freeform 40"/>
          <p:cNvSpPr>
            <a:spLocks/>
          </p:cNvSpPr>
          <p:nvPr/>
        </p:nvSpPr>
        <p:spPr bwMode="auto">
          <a:xfrm>
            <a:off x="762000" y="952500"/>
            <a:ext cx="1409700" cy="296863"/>
          </a:xfrm>
          <a:custGeom>
            <a:avLst/>
            <a:gdLst>
              <a:gd name="T0" fmla="*/ 0 w 888"/>
              <a:gd name="T1" fmla="*/ 160 h 187"/>
              <a:gd name="T2" fmla="*/ 144 w 888"/>
              <a:gd name="T3" fmla="*/ 168 h 187"/>
              <a:gd name="T4" fmla="*/ 192 w 888"/>
              <a:gd name="T5" fmla="*/ 184 h 187"/>
              <a:gd name="T6" fmla="*/ 376 w 888"/>
              <a:gd name="T7" fmla="*/ 168 h 187"/>
              <a:gd name="T8" fmla="*/ 544 w 888"/>
              <a:gd name="T9" fmla="*/ 96 h 187"/>
              <a:gd name="T10" fmla="*/ 640 w 888"/>
              <a:gd name="T11" fmla="*/ 88 h 187"/>
              <a:gd name="T12" fmla="*/ 768 w 888"/>
              <a:gd name="T13" fmla="*/ 8 h 187"/>
              <a:gd name="T14" fmla="*/ 888 w 888"/>
              <a:gd name="T15" fmla="*/ 2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8" h="187">
                <a:moveTo>
                  <a:pt x="0" y="160"/>
                </a:moveTo>
                <a:cubicBezTo>
                  <a:pt x="48" y="162"/>
                  <a:pt x="96" y="162"/>
                  <a:pt x="144" y="168"/>
                </a:cubicBezTo>
                <a:cubicBezTo>
                  <a:pt x="160" y="170"/>
                  <a:pt x="192" y="184"/>
                  <a:pt x="192" y="184"/>
                </a:cubicBezTo>
                <a:cubicBezTo>
                  <a:pt x="297" y="178"/>
                  <a:pt x="307" y="187"/>
                  <a:pt x="376" y="168"/>
                </a:cubicBezTo>
                <a:cubicBezTo>
                  <a:pt x="429" y="152"/>
                  <a:pt x="487" y="100"/>
                  <a:pt x="544" y="96"/>
                </a:cubicBezTo>
                <a:cubicBezTo>
                  <a:pt x="576" y="93"/>
                  <a:pt x="608" y="90"/>
                  <a:pt x="640" y="88"/>
                </a:cubicBezTo>
                <a:cubicBezTo>
                  <a:pt x="690" y="71"/>
                  <a:pt x="719" y="24"/>
                  <a:pt x="768" y="8"/>
                </a:cubicBezTo>
                <a:cubicBezTo>
                  <a:pt x="877" y="16"/>
                  <a:pt x="840" y="0"/>
                  <a:pt x="888" y="24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65" name="Freeform 41"/>
          <p:cNvSpPr>
            <a:spLocks/>
          </p:cNvSpPr>
          <p:nvPr/>
        </p:nvSpPr>
        <p:spPr bwMode="auto">
          <a:xfrm>
            <a:off x="3767138" y="1735138"/>
            <a:ext cx="1193800" cy="522287"/>
          </a:xfrm>
          <a:custGeom>
            <a:avLst/>
            <a:gdLst>
              <a:gd name="T0" fmla="*/ 0 w 752"/>
              <a:gd name="T1" fmla="*/ 17 h 329"/>
              <a:gd name="T2" fmla="*/ 176 w 752"/>
              <a:gd name="T3" fmla="*/ 33 h 329"/>
              <a:gd name="T4" fmla="*/ 200 w 752"/>
              <a:gd name="T5" fmla="*/ 49 h 329"/>
              <a:gd name="T6" fmla="*/ 304 w 752"/>
              <a:gd name="T7" fmla="*/ 65 h 329"/>
              <a:gd name="T8" fmla="*/ 416 w 752"/>
              <a:gd name="T9" fmla="*/ 161 h 329"/>
              <a:gd name="T10" fmla="*/ 600 w 752"/>
              <a:gd name="T11" fmla="*/ 209 h 329"/>
              <a:gd name="T12" fmla="*/ 752 w 752"/>
              <a:gd name="T13" fmla="*/ 329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2" h="329">
                <a:moveTo>
                  <a:pt x="0" y="17"/>
                </a:moveTo>
                <a:cubicBezTo>
                  <a:pt x="50" y="0"/>
                  <a:pt x="129" y="1"/>
                  <a:pt x="176" y="33"/>
                </a:cubicBezTo>
                <a:cubicBezTo>
                  <a:pt x="184" y="38"/>
                  <a:pt x="190" y="46"/>
                  <a:pt x="200" y="49"/>
                </a:cubicBezTo>
                <a:cubicBezTo>
                  <a:pt x="233" y="58"/>
                  <a:pt x="269" y="58"/>
                  <a:pt x="304" y="65"/>
                </a:cubicBezTo>
                <a:cubicBezTo>
                  <a:pt x="344" y="92"/>
                  <a:pt x="368" y="145"/>
                  <a:pt x="416" y="161"/>
                </a:cubicBezTo>
                <a:cubicBezTo>
                  <a:pt x="478" y="181"/>
                  <a:pt x="535" y="196"/>
                  <a:pt x="600" y="209"/>
                </a:cubicBezTo>
                <a:cubicBezTo>
                  <a:pt x="655" y="246"/>
                  <a:pt x="692" y="299"/>
                  <a:pt x="752" y="329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68" name="Freeform 44"/>
          <p:cNvSpPr>
            <a:spLocks/>
          </p:cNvSpPr>
          <p:nvPr/>
        </p:nvSpPr>
        <p:spPr bwMode="auto">
          <a:xfrm>
            <a:off x="5289550" y="1266825"/>
            <a:ext cx="3048000" cy="3906838"/>
          </a:xfrm>
          <a:custGeom>
            <a:avLst/>
            <a:gdLst>
              <a:gd name="T0" fmla="*/ 0 w 1920"/>
              <a:gd name="T1" fmla="*/ 645 h 2461"/>
              <a:gd name="T2" fmla="*/ 160 w 1920"/>
              <a:gd name="T3" fmla="*/ 645 h 2461"/>
              <a:gd name="T4" fmla="*/ 360 w 1920"/>
              <a:gd name="T5" fmla="*/ 581 h 2461"/>
              <a:gd name="T6" fmla="*/ 392 w 1920"/>
              <a:gd name="T7" fmla="*/ 557 h 2461"/>
              <a:gd name="T8" fmla="*/ 440 w 1920"/>
              <a:gd name="T9" fmla="*/ 525 h 2461"/>
              <a:gd name="T10" fmla="*/ 520 w 1920"/>
              <a:gd name="T11" fmla="*/ 429 h 2461"/>
              <a:gd name="T12" fmla="*/ 576 w 1920"/>
              <a:gd name="T13" fmla="*/ 325 h 2461"/>
              <a:gd name="T14" fmla="*/ 656 w 1920"/>
              <a:gd name="T15" fmla="*/ 205 h 2461"/>
              <a:gd name="T16" fmla="*/ 712 w 1920"/>
              <a:gd name="T17" fmla="*/ 141 h 2461"/>
              <a:gd name="T18" fmla="*/ 744 w 1920"/>
              <a:gd name="T19" fmla="*/ 101 h 2461"/>
              <a:gd name="T20" fmla="*/ 848 w 1920"/>
              <a:gd name="T21" fmla="*/ 29 h 2461"/>
              <a:gd name="T22" fmla="*/ 912 w 1920"/>
              <a:gd name="T23" fmla="*/ 13 h 2461"/>
              <a:gd name="T24" fmla="*/ 1128 w 1920"/>
              <a:gd name="T25" fmla="*/ 29 h 2461"/>
              <a:gd name="T26" fmla="*/ 1232 w 1920"/>
              <a:gd name="T27" fmla="*/ 165 h 2461"/>
              <a:gd name="T28" fmla="*/ 1352 w 1920"/>
              <a:gd name="T29" fmla="*/ 301 h 2461"/>
              <a:gd name="T30" fmla="*/ 1376 w 1920"/>
              <a:gd name="T31" fmla="*/ 325 h 2461"/>
              <a:gd name="T32" fmla="*/ 1592 w 1920"/>
              <a:gd name="T33" fmla="*/ 397 h 2461"/>
              <a:gd name="T34" fmla="*/ 1648 w 1920"/>
              <a:gd name="T35" fmla="*/ 485 h 2461"/>
              <a:gd name="T36" fmla="*/ 1664 w 1920"/>
              <a:gd name="T37" fmla="*/ 573 h 2461"/>
              <a:gd name="T38" fmla="*/ 1696 w 1920"/>
              <a:gd name="T39" fmla="*/ 621 h 2461"/>
              <a:gd name="T40" fmla="*/ 1712 w 1920"/>
              <a:gd name="T41" fmla="*/ 669 h 2461"/>
              <a:gd name="T42" fmla="*/ 1720 w 1920"/>
              <a:gd name="T43" fmla="*/ 885 h 2461"/>
              <a:gd name="T44" fmla="*/ 1776 w 1920"/>
              <a:gd name="T45" fmla="*/ 941 h 2461"/>
              <a:gd name="T46" fmla="*/ 1816 w 1920"/>
              <a:gd name="T47" fmla="*/ 1013 h 2461"/>
              <a:gd name="T48" fmla="*/ 1872 w 1920"/>
              <a:gd name="T49" fmla="*/ 1245 h 2461"/>
              <a:gd name="T50" fmla="*/ 1904 w 1920"/>
              <a:gd name="T51" fmla="*/ 1301 h 2461"/>
              <a:gd name="T52" fmla="*/ 1920 w 1920"/>
              <a:gd name="T53" fmla="*/ 1349 h 2461"/>
              <a:gd name="T54" fmla="*/ 1840 w 1920"/>
              <a:gd name="T55" fmla="*/ 1565 h 2461"/>
              <a:gd name="T56" fmla="*/ 1808 w 1920"/>
              <a:gd name="T57" fmla="*/ 1613 h 2461"/>
              <a:gd name="T58" fmla="*/ 1712 w 1920"/>
              <a:gd name="T59" fmla="*/ 1661 h 2461"/>
              <a:gd name="T60" fmla="*/ 1640 w 1920"/>
              <a:gd name="T61" fmla="*/ 1693 h 2461"/>
              <a:gd name="T62" fmla="*/ 1584 w 1920"/>
              <a:gd name="T63" fmla="*/ 1741 h 2461"/>
              <a:gd name="T64" fmla="*/ 1568 w 1920"/>
              <a:gd name="T65" fmla="*/ 1765 h 2461"/>
              <a:gd name="T66" fmla="*/ 1544 w 1920"/>
              <a:gd name="T67" fmla="*/ 1781 h 2461"/>
              <a:gd name="T68" fmla="*/ 1536 w 1920"/>
              <a:gd name="T69" fmla="*/ 1805 h 2461"/>
              <a:gd name="T70" fmla="*/ 1488 w 1920"/>
              <a:gd name="T71" fmla="*/ 1901 h 2461"/>
              <a:gd name="T72" fmla="*/ 1424 w 1920"/>
              <a:gd name="T73" fmla="*/ 2189 h 2461"/>
              <a:gd name="T74" fmla="*/ 1416 w 1920"/>
              <a:gd name="T75" fmla="*/ 2213 h 2461"/>
              <a:gd name="T76" fmla="*/ 1400 w 1920"/>
              <a:gd name="T77" fmla="*/ 2237 h 2461"/>
              <a:gd name="T78" fmla="*/ 1384 w 1920"/>
              <a:gd name="T79" fmla="*/ 2285 h 2461"/>
              <a:gd name="T80" fmla="*/ 1392 w 1920"/>
              <a:gd name="T81" fmla="*/ 2461 h 2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920" h="2461">
                <a:moveTo>
                  <a:pt x="0" y="645"/>
                </a:moveTo>
                <a:cubicBezTo>
                  <a:pt x="93" y="652"/>
                  <a:pt x="80" y="658"/>
                  <a:pt x="160" y="645"/>
                </a:cubicBezTo>
                <a:cubicBezTo>
                  <a:pt x="230" y="633"/>
                  <a:pt x="292" y="594"/>
                  <a:pt x="360" y="581"/>
                </a:cubicBezTo>
                <a:cubicBezTo>
                  <a:pt x="370" y="573"/>
                  <a:pt x="381" y="564"/>
                  <a:pt x="392" y="557"/>
                </a:cubicBezTo>
                <a:cubicBezTo>
                  <a:pt x="407" y="545"/>
                  <a:pt x="440" y="525"/>
                  <a:pt x="440" y="525"/>
                </a:cubicBezTo>
                <a:cubicBezTo>
                  <a:pt x="462" y="490"/>
                  <a:pt x="491" y="457"/>
                  <a:pt x="520" y="429"/>
                </a:cubicBezTo>
                <a:cubicBezTo>
                  <a:pt x="533" y="389"/>
                  <a:pt x="546" y="354"/>
                  <a:pt x="576" y="325"/>
                </a:cubicBezTo>
                <a:cubicBezTo>
                  <a:pt x="592" y="275"/>
                  <a:pt x="625" y="244"/>
                  <a:pt x="656" y="205"/>
                </a:cubicBezTo>
                <a:cubicBezTo>
                  <a:pt x="706" y="140"/>
                  <a:pt x="665" y="171"/>
                  <a:pt x="712" y="141"/>
                </a:cubicBezTo>
                <a:cubicBezTo>
                  <a:pt x="725" y="99"/>
                  <a:pt x="709" y="131"/>
                  <a:pt x="744" y="101"/>
                </a:cubicBezTo>
                <a:cubicBezTo>
                  <a:pt x="788" y="61"/>
                  <a:pt x="793" y="47"/>
                  <a:pt x="848" y="29"/>
                </a:cubicBezTo>
                <a:cubicBezTo>
                  <a:pt x="868" y="22"/>
                  <a:pt x="912" y="13"/>
                  <a:pt x="912" y="13"/>
                </a:cubicBezTo>
                <a:cubicBezTo>
                  <a:pt x="984" y="16"/>
                  <a:pt x="1061" y="0"/>
                  <a:pt x="1128" y="29"/>
                </a:cubicBezTo>
                <a:cubicBezTo>
                  <a:pt x="1184" y="53"/>
                  <a:pt x="1205" y="116"/>
                  <a:pt x="1232" y="165"/>
                </a:cubicBezTo>
                <a:cubicBezTo>
                  <a:pt x="1264" y="222"/>
                  <a:pt x="1302" y="259"/>
                  <a:pt x="1352" y="301"/>
                </a:cubicBezTo>
                <a:cubicBezTo>
                  <a:pt x="1360" y="308"/>
                  <a:pt x="1366" y="319"/>
                  <a:pt x="1376" y="325"/>
                </a:cubicBezTo>
                <a:cubicBezTo>
                  <a:pt x="1443" y="362"/>
                  <a:pt x="1526" y="353"/>
                  <a:pt x="1592" y="397"/>
                </a:cubicBezTo>
                <a:cubicBezTo>
                  <a:pt x="1605" y="436"/>
                  <a:pt x="1632" y="437"/>
                  <a:pt x="1648" y="485"/>
                </a:cubicBezTo>
                <a:cubicBezTo>
                  <a:pt x="1649" y="498"/>
                  <a:pt x="1652" y="551"/>
                  <a:pt x="1664" y="573"/>
                </a:cubicBezTo>
                <a:cubicBezTo>
                  <a:pt x="1673" y="589"/>
                  <a:pt x="1689" y="602"/>
                  <a:pt x="1696" y="621"/>
                </a:cubicBezTo>
                <a:cubicBezTo>
                  <a:pt x="1701" y="637"/>
                  <a:pt x="1712" y="669"/>
                  <a:pt x="1712" y="669"/>
                </a:cubicBezTo>
                <a:cubicBezTo>
                  <a:pt x="1714" y="741"/>
                  <a:pt x="1715" y="813"/>
                  <a:pt x="1720" y="885"/>
                </a:cubicBezTo>
                <a:cubicBezTo>
                  <a:pt x="1721" y="911"/>
                  <a:pt x="1776" y="941"/>
                  <a:pt x="1776" y="941"/>
                </a:cubicBezTo>
                <a:cubicBezTo>
                  <a:pt x="1812" y="996"/>
                  <a:pt x="1801" y="970"/>
                  <a:pt x="1816" y="1013"/>
                </a:cubicBezTo>
                <a:cubicBezTo>
                  <a:pt x="1822" y="1100"/>
                  <a:pt x="1829" y="1170"/>
                  <a:pt x="1872" y="1245"/>
                </a:cubicBezTo>
                <a:cubicBezTo>
                  <a:pt x="1882" y="1263"/>
                  <a:pt x="1895" y="1281"/>
                  <a:pt x="1904" y="1301"/>
                </a:cubicBezTo>
                <a:cubicBezTo>
                  <a:pt x="1910" y="1316"/>
                  <a:pt x="1920" y="1349"/>
                  <a:pt x="1920" y="1349"/>
                </a:cubicBezTo>
                <a:cubicBezTo>
                  <a:pt x="1909" y="1431"/>
                  <a:pt x="1886" y="1495"/>
                  <a:pt x="1840" y="1565"/>
                </a:cubicBezTo>
                <a:cubicBezTo>
                  <a:pt x="1829" y="1581"/>
                  <a:pt x="1826" y="1606"/>
                  <a:pt x="1808" y="1613"/>
                </a:cubicBezTo>
                <a:cubicBezTo>
                  <a:pt x="1773" y="1624"/>
                  <a:pt x="1744" y="1646"/>
                  <a:pt x="1712" y="1661"/>
                </a:cubicBezTo>
                <a:cubicBezTo>
                  <a:pt x="1670" y="1679"/>
                  <a:pt x="1669" y="1667"/>
                  <a:pt x="1640" y="1693"/>
                </a:cubicBezTo>
                <a:cubicBezTo>
                  <a:pt x="1572" y="1751"/>
                  <a:pt x="1639" y="1704"/>
                  <a:pt x="1584" y="1741"/>
                </a:cubicBezTo>
                <a:cubicBezTo>
                  <a:pt x="1578" y="1749"/>
                  <a:pt x="1574" y="1758"/>
                  <a:pt x="1568" y="1765"/>
                </a:cubicBezTo>
                <a:cubicBezTo>
                  <a:pt x="1561" y="1771"/>
                  <a:pt x="1550" y="1773"/>
                  <a:pt x="1544" y="1781"/>
                </a:cubicBezTo>
                <a:cubicBezTo>
                  <a:pt x="1538" y="1787"/>
                  <a:pt x="1539" y="1797"/>
                  <a:pt x="1536" y="1805"/>
                </a:cubicBezTo>
                <a:cubicBezTo>
                  <a:pt x="1519" y="1837"/>
                  <a:pt x="1499" y="1866"/>
                  <a:pt x="1488" y="1901"/>
                </a:cubicBezTo>
                <a:cubicBezTo>
                  <a:pt x="1483" y="1963"/>
                  <a:pt x="1487" y="2146"/>
                  <a:pt x="1424" y="2189"/>
                </a:cubicBezTo>
                <a:cubicBezTo>
                  <a:pt x="1421" y="2197"/>
                  <a:pt x="1419" y="2205"/>
                  <a:pt x="1416" y="2213"/>
                </a:cubicBezTo>
                <a:cubicBezTo>
                  <a:pt x="1411" y="2221"/>
                  <a:pt x="1403" y="2228"/>
                  <a:pt x="1400" y="2237"/>
                </a:cubicBezTo>
                <a:cubicBezTo>
                  <a:pt x="1393" y="2252"/>
                  <a:pt x="1384" y="2285"/>
                  <a:pt x="1384" y="2285"/>
                </a:cubicBezTo>
                <a:cubicBezTo>
                  <a:pt x="1394" y="2407"/>
                  <a:pt x="1392" y="2348"/>
                  <a:pt x="1392" y="2461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69" name="Freeform 45"/>
          <p:cNvSpPr>
            <a:spLocks/>
          </p:cNvSpPr>
          <p:nvPr/>
        </p:nvSpPr>
        <p:spPr bwMode="auto">
          <a:xfrm>
            <a:off x="849313" y="3721100"/>
            <a:ext cx="1981200" cy="1752600"/>
          </a:xfrm>
          <a:custGeom>
            <a:avLst/>
            <a:gdLst>
              <a:gd name="T0" fmla="*/ 0 w 1248"/>
              <a:gd name="T1" fmla="*/ 0 h 1104"/>
              <a:gd name="T2" fmla="*/ 72 w 1248"/>
              <a:gd name="T3" fmla="*/ 32 h 1104"/>
              <a:gd name="T4" fmla="*/ 136 w 1248"/>
              <a:gd name="T5" fmla="*/ 96 h 1104"/>
              <a:gd name="T6" fmla="*/ 184 w 1248"/>
              <a:gd name="T7" fmla="*/ 192 h 1104"/>
              <a:gd name="T8" fmla="*/ 216 w 1248"/>
              <a:gd name="T9" fmla="*/ 240 h 1104"/>
              <a:gd name="T10" fmla="*/ 248 w 1248"/>
              <a:gd name="T11" fmla="*/ 312 h 1104"/>
              <a:gd name="T12" fmla="*/ 376 w 1248"/>
              <a:gd name="T13" fmla="*/ 480 h 1104"/>
              <a:gd name="T14" fmla="*/ 408 w 1248"/>
              <a:gd name="T15" fmla="*/ 576 h 1104"/>
              <a:gd name="T16" fmla="*/ 416 w 1248"/>
              <a:gd name="T17" fmla="*/ 600 h 1104"/>
              <a:gd name="T18" fmla="*/ 488 w 1248"/>
              <a:gd name="T19" fmla="*/ 648 h 1104"/>
              <a:gd name="T20" fmla="*/ 512 w 1248"/>
              <a:gd name="T21" fmla="*/ 672 h 1104"/>
              <a:gd name="T22" fmla="*/ 592 w 1248"/>
              <a:gd name="T23" fmla="*/ 712 h 1104"/>
              <a:gd name="T24" fmla="*/ 672 w 1248"/>
              <a:gd name="T25" fmla="*/ 768 h 1104"/>
              <a:gd name="T26" fmla="*/ 816 w 1248"/>
              <a:gd name="T27" fmla="*/ 952 h 1104"/>
              <a:gd name="T28" fmla="*/ 1080 w 1248"/>
              <a:gd name="T29" fmla="*/ 1104 h 1104"/>
              <a:gd name="T30" fmla="*/ 1248 w 1248"/>
              <a:gd name="T31" fmla="*/ 1096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48" h="1104">
                <a:moveTo>
                  <a:pt x="0" y="0"/>
                </a:moveTo>
                <a:cubicBezTo>
                  <a:pt x="34" y="11"/>
                  <a:pt x="46" y="10"/>
                  <a:pt x="72" y="32"/>
                </a:cubicBezTo>
                <a:cubicBezTo>
                  <a:pt x="97" y="53"/>
                  <a:pt x="108" y="77"/>
                  <a:pt x="136" y="96"/>
                </a:cubicBezTo>
                <a:cubicBezTo>
                  <a:pt x="156" y="126"/>
                  <a:pt x="166" y="160"/>
                  <a:pt x="184" y="192"/>
                </a:cubicBezTo>
                <a:cubicBezTo>
                  <a:pt x="193" y="208"/>
                  <a:pt x="209" y="221"/>
                  <a:pt x="216" y="240"/>
                </a:cubicBezTo>
                <a:cubicBezTo>
                  <a:pt x="223" y="262"/>
                  <a:pt x="235" y="292"/>
                  <a:pt x="248" y="312"/>
                </a:cubicBezTo>
                <a:cubicBezTo>
                  <a:pt x="283" y="364"/>
                  <a:pt x="355" y="418"/>
                  <a:pt x="376" y="480"/>
                </a:cubicBezTo>
                <a:cubicBezTo>
                  <a:pt x="386" y="512"/>
                  <a:pt x="397" y="544"/>
                  <a:pt x="408" y="576"/>
                </a:cubicBezTo>
                <a:cubicBezTo>
                  <a:pt x="410" y="584"/>
                  <a:pt x="408" y="595"/>
                  <a:pt x="416" y="600"/>
                </a:cubicBezTo>
                <a:cubicBezTo>
                  <a:pt x="440" y="616"/>
                  <a:pt x="467" y="627"/>
                  <a:pt x="488" y="648"/>
                </a:cubicBezTo>
                <a:cubicBezTo>
                  <a:pt x="496" y="656"/>
                  <a:pt x="502" y="665"/>
                  <a:pt x="512" y="672"/>
                </a:cubicBezTo>
                <a:cubicBezTo>
                  <a:pt x="535" y="687"/>
                  <a:pt x="568" y="694"/>
                  <a:pt x="592" y="712"/>
                </a:cubicBezTo>
                <a:cubicBezTo>
                  <a:pt x="624" y="736"/>
                  <a:pt x="633" y="755"/>
                  <a:pt x="672" y="768"/>
                </a:cubicBezTo>
                <a:cubicBezTo>
                  <a:pt x="712" y="829"/>
                  <a:pt x="753" y="910"/>
                  <a:pt x="816" y="952"/>
                </a:cubicBezTo>
                <a:cubicBezTo>
                  <a:pt x="882" y="1052"/>
                  <a:pt x="963" y="1084"/>
                  <a:pt x="1080" y="1104"/>
                </a:cubicBezTo>
                <a:cubicBezTo>
                  <a:pt x="1237" y="1095"/>
                  <a:pt x="1181" y="1096"/>
                  <a:pt x="1248" y="1096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70" name="Freeform 46"/>
          <p:cNvSpPr>
            <a:spLocks/>
          </p:cNvSpPr>
          <p:nvPr/>
        </p:nvSpPr>
        <p:spPr bwMode="auto">
          <a:xfrm>
            <a:off x="2397125" y="3590925"/>
            <a:ext cx="2324100" cy="952500"/>
          </a:xfrm>
          <a:custGeom>
            <a:avLst/>
            <a:gdLst>
              <a:gd name="T0" fmla="*/ 0 w 1464"/>
              <a:gd name="T1" fmla="*/ 472 h 600"/>
              <a:gd name="T2" fmla="*/ 240 w 1464"/>
              <a:gd name="T3" fmla="*/ 416 h 600"/>
              <a:gd name="T4" fmla="*/ 312 w 1464"/>
              <a:gd name="T5" fmla="*/ 392 h 600"/>
              <a:gd name="T6" fmla="*/ 408 w 1464"/>
              <a:gd name="T7" fmla="*/ 336 h 600"/>
              <a:gd name="T8" fmla="*/ 480 w 1464"/>
              <a:gd name="T9" fmla="*/ 264 h 600"/>
              <a:gd name="T10" fmla="*/ 528 w 1464"/>
              <a:gd name="T11" fmla="*/ 184 h 600"/>
              <a:gd name="T12" fmla="*/ 552 w 1464"/>
              <a:gd name="T13" fmla="*/ 136 h 600"/>
              <a:gd name="T14" fmla="*/ 656 w 1464"/>
              <a:gd name="T15" fmla="*/ 72 h 600"/>
              <a:gd name="T16" fmla="*/ 760 w 1464"/>
              <a:gd name="T17" fmla="*/ 0 h 600"/>
              <a:gd name="T18" fmla="*/ 888 w 1464"/>
              <a:gd name="T19" fmla="*/ 24 h 600"/>
              <a:gd name="T20" fmla="*/ 960 w 1464"/>
              <a:gd name="T21" fmla="*/ 112 h 600"/>
              <a:gd name="T22" fmla="*/ 1112 w 1464"/>
              <a:gd name="T23" fmla="*/ 320 h 600"/>
              <a:gd name="T24" fmla="*/ 1144 w 1464"/>
              <a:gd name="T25" fmla="*/ 360 h 600"/>
              <a:gd name="T26" fmla="*/ 1200 w 1464"/>
              <a:gd name="T27" fmla="*/ 456 h 600"/>
              <a:gd name="T28" fmla="*/ 1320 w 1464"/>
              <a:gd name="T29" fmla="*/ 536 h 600"/>
              <a:gd name="T30" fmla="*/ 1416 w 1464"/>
              <a:gd name="T31" fmla="*/ 584 h 600"/>
              <a:gd name="T32" fmla="*/ 1464 w 1464"/>
              <a:gd name="T33" fmla="*/ 60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64" h="600">
                <a:moveTo>
                  <a:pt x="0" y="472"/>
                </a:moveTo>
                <a:cubicBezTo>
                  <a:pt x="77" y="446"/>
                  <a:pt x="161" y="442"/>
                  <a:pt x="240" y="416"/>
                </a:cubicBezTo>
                <a:cubicBezTo>
                  <a:pt x="260" y="409"/>
                  <a:pt x="293" y="404"/>
                  <a:pt x="312" y="392"/>
                </a:cubicBezTo>
                <a:cubicBezTo>
                  <a:pt x="343" y="370"/>
                  <a:pt x="379" y="364"/>
                  <a:pt x="408" y="336"/>
                </a:cubicBezTo>
                <a:cubicBezTo>
                  <a:pt x="433" y="310"/>
                  <a:pt x="450" y="283"/>
                  <a:pt x="480" y="264"/>
                </a:cubicBezTo>
                <a:cubicBezTo>
                  <a:pt x="493" y="236"/>
                  <a:pt x="518" y="213"/>
                  <a:pt x="528" y="184"/>
                </a:cubicBezTo>
                <a:cubicBezTo>
                  <a:pt x="533" y="166"/>
                  <a:pt x="537" y="148"/>
                  <a:pt x="552" y="136"/>
                </a:cubicBezTo>
                <a:cubicBezTo>
                  <a:pt x="583" y="108"/>
                  <a:pt x="624" y="98"/>
                  <a:pt x="656" y="72"/>
                </a:cubicBezTo>
                <a:cubicBezTo>
                  <a:pt x="690" y="43"/>
                  <a:pt x="716" y="14"/>
                  <a:pt x="760" y="0"/>
                </a:cubicBezTo>
                <a:cubicBezTo>
                  <a:pt x="807" y="5"/>
                  <a:pt x="843" y="9"/>
                  <a:pt x="888" y="24"/>
                </a:cubicBezTo>
                <a:cubicBezTo>
                  <a:pt x="899" y="59"/>
                  <a:pt x="936" y="81"/>
                  <a:pt x="960" y="112"/>
                </a:cubicBezTo>
                <a:cubicBezTo>
                  <a:pt x="1013" y="180"/>
                  <a:pt x="1037" y="270"/>
                  <a:pt x="1112" y="320"/>
                </a:cubicBezTo>
                <a:cubicBezTo>
                  <a:pt x="1132" y="380"/>
                  <a:pt x="1102" y="308"/>
                  <a:pt x="1144" y="360"/>
                </a:cubicBezTo>
                <a:cubicBezTo>
                  <a:pt x="1157" y="377"/>
                  <a:pt x="1178" y="441"/>
                  <a:pt x="1200" y="456"/>
                </a:cubicBezTo>
                <a:cubicBezTo>
                  <a:pt x="1241" y="483"/>
                  <a:pt x="1275" y="513"/>
                  <a:pt x="1320" y="536"/>
                </a:cubicBezTo>
                <a:cubicBezTo>
                  <a:pt x="1351" y="551"/>
                  <a:pt x="1384" y="569"/>
                  <a:pt x="1416" y="584"/>
                </a:cubicBezTo>
                <a:cubicBezTo>
                  <a:pt x="1431" y="590"/>
                  <a:pt x="1464" y="600"/>
                  <a:pt x="1464" y="600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6322" name="Group 98"/>
          <p:cNvGrpSpPr>
            <a:grpSpLocks/>
          </p:cNvGrpSpPr>
          <p:nvPr/>
        </p:nvGrpSpPr>
        <p:grpSpPr bwMode="auto">
          <a:xfrm>
            <a:off x="4379913" y="2362200"/>
            <a:ext cx="4562475" cy="3070225"/>
            <a:chOff x="395" y="607"/>
            <a:chExt cx="2874" cy="1934"/>
          </a:xfrm>
        </p:grpSpPr>
        <p:pic>
          <p:nvPicPr>
            <p:cNvPr id="436323" name="Picture 9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14"/>
            <a:stretch>
              <a:fillRect/>
            </a:stretch>
          </p:blipFill>
          <p:spPr bwMode="auto">
            <a:xfrm>
              <a:off x="395" y="607"/>
              <a:ext cx="2874" cy="193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36324" name="Text Box 100"/>
            <p:cNvSpPr txBox="1">
              <a:spLocks noChangeArrowheads="1"/>
            </p:cNvSpPr>
            <p:nvPr/>
          </p:nvSpPr>
          <p:spPr bwMode="auto">
            <a:xfrm>
              <a:off x="458" y="2254"/>
              <a:ext cx="1712" cy="2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FFEA18"/>
                  </a:solidFill>
                </a:rPr>
                <a:t>Ancient Philippi</a:t>
              </a:r>
            </a:p>
          </p:txBody>
        </p:sp>
      </p:grpSp>
      <p:sp>
        <p:nvSpPr>
          <p:cNvPr id="436274" name="AutoShape 50"/>
          <p:cNvSpPr>
            <a:spLocks noChangeArrowheads="1"/>
          </p:cNvSpPr>
          <p:nvPr/>
        </p:nvSpPr>
        <p:spPr bwMode="auto">
          <a:xfrm>
            <a:off x="1133475" y="1079500"/>
            <a:ext cx="571500" cy="647700"/>
          </a:xfrm>
          <a:prstGeom prst="irregularSeal2">
            <a:avLst/>
          </a:prstGeom>
          <a:solidFill>
            <a:srgbClr val="EEFF4B"/>
          </a:solidFill>
          <a:ln w="38100">
            <a:solidFill>
              <a:srgbClr val="D83104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75" name="AutoShape 51"/>
          <p:cNvSpPr>
            <a:spLocks noChangeArrowheads="1"/>
          </p:cNvSpPr>
          <p:nvPr/>
        </p:nvSpPr>
        <p:spPr bwMode="auto">
          <a:xfrm>
            <a:off x="952500" y="844550"/>
            <a:ext cx="987425" cy="1204913"/>
          </a:xfrm>
          <a:prstGeom prst="irregularSeal2">
            <a:avLst/>
          </a:prstGeom>
          <a:solidFill>
            <a:srgbClr val="EEFF4B"/>
          </a:solidFill>
          <a:ln w="38100">
            <a:solidFill>
              <a:srgbClr val="D83104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76" name="AutoShape 52"/>
          <p:cNvSpPr>
            <a:spLocks noChangeArrowheads="1"/>
          </p:cNvSpPr>
          <p:nvPr/>
        </p:nvSpPr>
        <p:spPr bwMode="auto">
          <a:xfrm rot="-1508760">
            <a:off x="682625" y="798513"/>
            <a:ext cx="1520825" cy="1466850"/>
          </a:xfrm>
          <a:prstGeom prst="irregularSeal2">
            <a:avLst/>
          </a:prstGeom>
          <a:solidFill>
            <a:srgbClr val="FFFF00"/>
          </a:solidFill>
          <a:ln w="38100">
            <a:solidFill>
              <a:srgbClr val="D83104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77" name="Line 53"/>
          <p:cNvSpPr>
            <a:spLocks noChangeShapeType="1"/>
          </p:cNvSpPr>
          <p:nvPr/>
        </p:nvSpPr>
        <p:spPr bwMode="auto">
          <a:xfrm flipH="1">
            <a:off x="1609725" y="1933575"/>
            <a:ext cx="2667000" cy="26543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arrow" w="med" len="med"/>
            <a:tailEnd type="arrow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78" name="Line 54"/>
          <p:cNvSpPr>
            <a:spLocks noChangeShapeType="1"/>
          </p:cNvSpPr>
          <p:nvPr/>
        </p:nvSpPr>
        <p:spPr bwMode="auto">
          <a:xfrm>
            <a:off x="663575" y="1524000"/>
            <a:ext cx="7086600" cy="25019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arrow" w="med" len="med"/>
            <a:tailEnd type="arrow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6327" name="Group 103"/>
          <p:cNvGrpSpPr>
            <a:grpSpLocks/>
          </p:cNvGrpSpPr>
          <p:nvPr/>
        </p:nvGrpSpPr>
        <p:grpSpPr bwMode="auto">
          <a:xfrm>
            <a:off x="2203450" y="3141663"/>
            <a:ext cx="812800" cy="1155700"/>
            <a:chOff x="1388" y="1979"/>
            <a:chExt cx="512" cy="728"/>
          </a:xfrm>
        </p:grpSpPr>
        <p:sp>
          <p:nvSpPr>
            <p:cNvPr id="436273" name="Oval 49"/>
            <p:cNvSpPr>
              <a:spLocks noChangeArrowheads="1"/>
            </p:cNvSpPr>
            <p:nvPr/>
          </p:nvSpPr>
          <p:spPr bwMode="auto">
            <a:xfrm>
              <a:off x="1388" y="1979"/>
              <a:ext cx="512" cy="728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6272" name="Oval 48"/>
            <p:cNvSpPr>
              <a:spLocks noChangeArrowheads="1"/>
            </p:cNvSpPr>
            <p:nvPr/>
          </p:nvSpPr>
          <p:spPr bwMode="auto">
            <a:xfrm>
              <a:off x="1481" y="2094"/>
              <a:ext cx="320" cy="512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6305" name="Text Box 81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36311" name="Text Box 87"/>
          <p:cNvSpPr txBox="1">
            <a:spLocks noChangeArrowheads="1"/>
          </p:cNvSpPr>
          <p:nvPr/>
        </p:nvSpPr>
        <p:spPr bwMode="auto">
          <a:xfrm>
            <a:off x="8585200" y="645953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5</a:t>
            </a:r>
            <a:endParaRPr lang="en-US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36316" name="Rectangle 9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436317" name="Text Box 93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sp>
        <p:nvSpPr>
          <p:cNvPr id="436298" name="AutoShape 74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99" name="Rectangle 75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300" name="AutoShape 76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301" name="Line 77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302" name="Line 78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303" name="Rectangle 79"/>
          <p:cNvSpPr>
            <a:spLocks noChangeArrowheads="1"/>
          </p:cNvSpPr>
          <p:nvPr/>
        </p:nvSpPr>
        <p:spPr bwMode="auto">
          <a:xfrm>
            <a:off x="7931150" y="3568700"/>
            <a:ext cx="841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436304" name="Rectangle 80"/>
          <p:cNvSpPr>
            <a:spLocks noChangeArrowheads="1"/>
          </p:cNvSpPr>
          <p:nvPr/>
        </p:nvSpPr>
        <p:spPr bwMode="auto">
          <a:xfrm>
            <a:off x="7970838" y="3429000"/>
            <a:ext cx="6667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grpSp>
        <p:nvGrpSpPr>
          <p:cNvPr id="436308" name="Group 84"/>
          <p:cNvGrpSpPr>
            <a:grpSpLocks/>
          </p:cNvGrpSpPr>
          <p:nvPr/>
        </p:nvGrpSpPr>
        <p:grpSpPr bwMode="auto">
          <a:xfrm>
            <a:off x="2232025" y="720725"/>
            <a:ext cx="4738688" cy="1222375"/>
            <a:chOff x="1413" y="407"/>
            <a:chExt cx="2978" cy="770"/>
          </a:xfrm>
        </p:grpSpPr>
        <p:sp>
          <p:nvSpPr>
            <p:cNvPr id="436280" name="Rectangle 56"/>
            <p:cNvSpPr>
              <a:spLocks noChangeArrowheads="1"/>
            </p:cNvSpPr>
            <p:nvPr/>
          </p:nvSpPr>
          <p:spPr bwMode="auto">
            <a:xfrm>
              <a:off x="1413" y="407"/>
              <a:ext cx="2978" cy="566"/>
            </a:xfrm>
            <a:prstGeom prst="rect">
              <a:avLst/>
            </a:prstGeom>
            <a:solidFill>
              <a:srgbClr val="0033CC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</a:rPr>
                <a:t>MACEDONIA:              ALEXANDER</a:t>
              </a:r>
              <a:r>
                <a:rPr lang="ja-JP" altLang="en-US" sz="2400">
                  <a:solidFill>
                    <a:schemeClr val="bg1"/>
                  </a:solidFill>
                  <a:latin typeface="Arial"/>
                </a:rPr>
                <a:t>’</a:t>
              </a:r>
              <a:r>
                <a:rPr lang="en-US" sz="2400">
                  <a:solidFill>
                    <a:schemeClr val="bg1"/>
                  </a:solidFill>
                </a:rPr>
                <a:t>S BIRTHPLACE</a:t>
              </a:r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436281" name="Rectangle 57"/>
            <p:cNvSpPr>
              <a:spLocks noChangeArrowheads="1"/>
            </p:cNvSpPr>
            <p:nvPr/>
          </p:nvSpPr>
          <p:spPr bwMode="auto">
            <a:xfrm>
              <a:off x="1436" y="429"/>
              <a:ext cx="2875" cy="7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0033CC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2400">
                  <a:solidFill>
                    <a:schemeClr val="tx1"/>
                  </a:solidFill>
                </a:rPr>
                <a:t>MACEDONE:                     LIEU DE NAISSANCE D</a:t>
              </a:r>
              <a:r>
                <a:rPr lang="ja-JP" altLang="en-US" sz="2400">
                  <a:solidFill>
                    <a:schemeClr val="tx1"/>
                  </a:solidFill>
                  <a:latin typeface="Arial"/>
                </a:rPr>
                <a:t>’</a:t>
              </a:r>
              <a:r>
                <a:rPr lang="en-US" sz="2400">
                  <a:solidFill>
                    <a:schemeClr val="tx1"/>
                  </a:solidFill>
                </a:rPr>
                <a:t>ALEXANDRE</a:t>
              </a:r>
            </a:p>
          </p:txBody>
        </p:sp>
      </p:grpSp>
      <p:grpSp>
        <p:nvGrpSpPr>
          <p:cNvPr id="436328" name="Group 104"/>
          <p:cNvGrpSpPr>
            <a:grpSpLocks/>
          </p:cNvGrpSpPr>
          <p:nvPr/>
        </p:nvGrpSpPr>
        <p:grpSpPr bwMode="auto">
          <a:xfrm>
            <a:off x="2794000" y="3265488"/>
            <a:ext cx="1976438" cy="533400"/>
            <a:chOff x="4307" y="335"/>
            <a:chExt cx="1245" cy="336"/>
          </a:xfrm>
        </p:grpSpPr>
        <p:sp>
          <p:nvSpPr>
            <p:cNvPr id="436293" name="Rectangle 69"/>
            <p:cNvSpPr>
              <a:spLocks noChangeArrowheads="1"/>
            </p:cNvSpPr>
            <p:nvPr/>
          </p:nvSpPr>
          <p:spPr bwMode="auto">
            <a:xfrm>
              <a:off x="4315" y="335"/>
              <a:ext cx="1209" cy="336"/>
            </a:xfrm>
            <a:prstGeom prst="rect">
              <a:avLst/>
            </a:prstGeom>
            <a:solidFill>
              <a:srgbClr val="0033CC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436294" name="Rectangle 70"/>
            <p:cNvSpPr>
              <a:spLocks noChangeArrowheads="1"/>
            </p:cNvSpPr>
            <p:nvPr/>
          </p:nvSpPr>
          <p:spPr bwMode="auto">
            <a:xfrm>
              <a:off x="4307" y="347"/>
              <a:ext cx="1245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0033CC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</a:rPr>
                <a:t>PALESTINE</a:t>
              </a:r>
            </a:p>
          </p:txBody>
        </p:sp>
      </p:grpSp>
      <p:grpSp>
        <p:nvGrpSpPr>
          <p:cNvPr id="436330" name="Group 106"/>
          <p:cNvGrpSpPr>
            <a:grpSpLocks/>
          </p:cNvGrpSpPr>
          <p:nvPr/>
        </p:nvGrpSpPr>
        <p:grpSpPr bwMode="auto">
          <a:xfrm>
            <a:off x="2665413" y="4338638"/>
            <a:ext cx="4587875" cy="1844675"/>
            <a:chOff x="1679" y="2883"/>
            <a:chExt cx="2890" cy="1162"/>
          </a:xfrm>
        </p:grpSpPr>
        <p:sp>
          <p:nvSpPr>
            <p:cNvPr id="436329" name="Rectangle 105"/>
            <p:cNvSpPr>
              <a:spLocks noChangeArrowheads="1"/>
            </p:cNvSpPr>
            <p:nvPr/>
          </p:nvSpPr>
          <p:spPr bwMode="auto">
            <a:xfrm>
              <a:off x="1679" y="2929"/>
              <a:ext cx="2890" cy="1103"/>
            </a:xfrm>
            <a:prstGeom prst="rect">
              <a:avLst/>
            </a:prstGeom>
            <a:solidFill>
              <a:srgbClr val="0033CC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6288" name="Text Box 64"/>
            <p:cNvSpPr txBox="1">
              <a:spLocks noChangeArrowheads="1"/>
            </p:cNvSpPr>
            <p:nvPr/>
          </p:nvSpPr>
          <p:spPr bwMode="auto">
            <a:xfrm>
              <a:off x="1733" y="2883"/>
              <a:ext cx="2769" cy="1162"/>
            </a:xfrm>
            <a:prstGeom prst="rect">
              <a:avLst/>
            </a:prstGeom>
            <a:noFill/>
            <a:ln>
              <a:noFill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ct val="50000"/>
                </a:spcBef>
              </a:pPr>
              <a:r>
                <a:rPr lang="ja-JP" altLang="en-US" sz="3200">
                  <a:solidFill>
                    <a:schemeClr val="tx1"/>
                  </a:solidFill>
                  <a:latin typeface="Arial"/>
                </a:rPr>
                <a:t>“</a:t>
              </a:r>
              <a:r>
                <a:rPr lang="en-US" sz="3200">
                  <a:solidFill>
                    <a:schemeClr val="tx1"/>
                  </a:solidFill>
                </a:rPr>
                <a:t>HELLENISM</a:t>
              </a:r>
              <a:r>
                <a:rPr lang="ja-JP" altLang="en-US" sz="3200">
                  <a:solidFill>
                    <a:schemeClr val="tx1"/>
                  </a:solidFill>
                  <a:latin typeface="Arial"/>
                </a:rPr>
                <a:t>”</a:t>
              </a:r>
              <a:r>
                <a:rPr lang="en-US" sz="3200">
                  <a:solidFill>
                    <a:schemeClr val="tx1"/>
                  </a:solidFill>
                </a:rPr>
                <a:t>… COUTUMES GRECS &amp; </a:t>
              </a:r>
              <a:r>
                <a:rPr lang="ja-JP" altLang="en-US" sz="3200">
                  <a:solidFill>
                    <a:schemeClr val="tx1"/>
                  </a:solidFill>
                  <a:latin typeface="Arial"/>
                </a:rPr>
                <a:t>“</a:t>
              </a:r>
              <a:r>
                <a:rPr lang="en-US" sz="3200">
                  <a:solidFill>
                    <a:schemeClr val="tx1"/>
                  </a:solidFill>
                </a:rPr>
                <a:t>RUE GRECS</a:t>
              </a:r>
              <a:r>
                <a:rPr lang="ja-JP" altLang="en-US" sz="3200">
                  <a:solidFill>
                    <a:schemeClr val="tx1"/>
                  </a:solidFill>
                  <a:latin typeface="Arial"/>
                </a:rPr>
                <a:t>”</a:t>
              </a:r>
              <a:endParaRPr lang="en-US" sz="3200">
                <a:solidFill>
                  <a:schemeClr val="tx1"/>
                </a:solidFill>
              </a:endParaRPr>
            </a:p>
          </p:txBody>
        </p:sp>
      </p:grpSp>
      <p:sp>
        <p:nvSpPr>
          <p:cNvPr id="436326" name="Oval 102"/>
          <p:cNvSpPr>
            <a:spLocks noChangeArrowheads="1"/>
          </p:cNvSpPr>
          <p:nvPr/>
        </p:nvSpPr>
        <p:spPr bwMode="auto">
          <a:xfrm>
            <a:off x="2854325" y="5440363"/>
            <a:ext cx="4078288" cy="84613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6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6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36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36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36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3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36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36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36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36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274" grpId="0" animBg="1"/>
      <p:bldP spid="436275" grpId="0" animBg="1"/>
      <p:bldP spid="436276" grpId="0" animBg="1"/>
      <p:bldP spid="436277" grpId="0" animBg="1"/>
      <p:bldP spid="436278" grpId="0" animBg="1"/>
      <p:bldP spid="4363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296" name="Picture 1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" r="2512" b="10948"/>
          <a:stretch>
            <a:fillRect/>
          </a:stretch>
        </p:blipFill>
        <p:spPr bwMode="auto">
          <a:xfrm>
            <a:off x="606425" y="561975"/>
            <a:ext cx="7994650" cy="56943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33154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155" name="Rectangle 3"/>
          <p:cNvSpPr>
            <a:spLocks noChangeArrowheads="1"/>
          </p:cNvSpPr>
          <p:nvPr/>
        </p:nvSpPr>
        <p:spPr bwMode="auto">
          <a:xfrm>
            <a:off x="3176588" y="1676400"/>
            <a:ext cx="246856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Times" charset="0"/>
              </a:rPr>
              <a:t>ALEX LE GR</a:t>
            </a:r>
            <a:r>
              <a:rPr lang="en-US" sz="2400">
                <a:solidFill>
                  <a:schemeClr val="accent2"/>
                </a:solidFill>
                <a:latin typeface="Times" charset="0"/>
                <a:cs typeface="Times" charset="0"/>
              </a:rPr>
              <a:t>EC</a:t>
            </a:r>
            <a:endParaRPr lang="en-US" sz="2400">
              <a:solidFill>
                <a:schemeClr val="accent2"/>
              </a:solidFill>
              <a:latin typeface="Times" charset="0"/>
            </a:endParaRPr>
          </a:p>
        </p:txBody>
      </p:sp>
      <p:sp>
        <p:nvSpPr>
          <p:cNvPr id="433156" name="AutoShape 4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157" name="Rectangle 5"/>
          <p:cNvSpPr>
            <a:spLocks noChangeArrowheads="1"/>
          </p:cNvSpPr>
          <p:nvPr/>
        </p:nvSpPr>
        <p:spPr bwMode="auto">
          <a:xfrm>
            <a:off x="2819400" y="931863"/>
            <a:ext cx="2008188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   SILENCE</a:t>
            </a:r>
          </a:p>
        </p:txBody>
      </p:sp>
      <p:sp>
        <p:nvSpPr>
          <p:cNvPr id="433158" name="Rectangle 6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159" name="Rectangle 7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160" name="Line 8"/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164" name="Line 12"/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168" name="Rectangle 16"/>
          <p:cNvSpPr>
            <a:spLocks noChangeArrowheads="1"/>
          </p:cNvSpPr>
          <p:nvPr/>
        </p:nvSpPr>
        <p:spPr bwMode="auto">
          <a:xfrm>
            <a:off x="4862513" y="874713"/>
            <a:ext cx="2008187" cy="515937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folHlink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187534"/>
                </a:solidFill>
                <a:latin typeface="Times" charset="0"/>
              </a:rPr>
              <a:t>ca. 500 </a:t>
            </a:r>
            <a:r>
              <a:rPr lang="en-US" sz="2800">
                <a:solidFill>
                  <a:srgbClr val="187534"/>
                </a:solidFill>
                <a:latin typeface="Times" charset="0"/>
                <a:cs typeface="Times" charset="0"/>
              </a:rPr>
              <a:t>À</a:t>
            </a:r>
            <a:r>
              <a:rPr lang="en-US" sz="2800">
                <a:solidFill>
                  <a:srgbClr val="187534"/>
                </a:solidFill>
                <a:latin typeface="Times" charset="0"/>
              </a:rPr>
              <a:t>.C</a:t>
            </a:r>
            <a:r>
              <a:rPr lang="en-US" sz="2800" b="0">
                <a:solidFill>
                  <a:srgbClr val="187534"/>
                </a:solidFill>
                <a:latin typeface="Times" charset="0"/>
              </a:rPr>
              <a:t>.</a:t>
            </a:r>
          </a:p>
        </p:txBody>
      </p:sp>
      <p:sp>
        <p:nvSpPr>
          <p:cNvPr id="433178" name="Text Box 26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33180" name="AutoShape 28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181" name="Rectangle 29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182" name="AutoShape 30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183" name="Line 31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184" name="Line 32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185" name="Rectangle 33"/>
          <p:cNvSpPr>
            <a:spLocks noChangeArrowheads="1"/>
          </p:cNvSpPr>
          <p:nvPr/>
        </p:nvSpPr>
        <p:spPr bwMode="auto">
          <a:xfrm>
            <a:off x="7931150" y="3568700"/>
            <a:ext cx="841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433186" name="Rectangle 34"/>
          <p:cNvSpPr>
            <a:spLocks noChangeArrowheads="1"/>
          </p:cNvSpPr>
          <p:nvPr/>
        </p:nvSpPr>
        <p:spPr bwMode="auto">
          <a:xfrm>
            <a:off x="7970838" y="3429000"/>
            <a:ext cx="73342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433187" name="Text Box 35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33191" name="Rectangle 3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433192" name="Text Box 40"/>
          <p:cNvSpPr txBox="1">
            <a:spLocks noChangeArrowheads="1"/>
          </p:cNvSpPr>
          <p:nvPr/>
        </p:nvSpPr>
        <p:spPr bwMode="auto">
          <a:xfrm>
            <a:off x="2005013" y="3136900"/>
            <a:ext cx="5119687" cy="2101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>
                <a:solidFill>
                  <a:srgbClr val="FFFF00"/>
                </a:solidFill>
              </a:rPr>
              <a:t>Noublions jamais l</a:t>
            </a:r>
            <a:r>
              <a:rPr lang="ja-JP" altLang="en-US" sz="44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4400">
                <a:solidFill>
                  <a:srgbClr val="FFFF00"/>
                </a:solidFill>
              </a:rPr>
              <a:t>intellectuel genius des Grecs.  </a:t>
            </a:r>
          </a:p>
        </p:txBody>
      </p:sp>
      <p:sp>
        <p:nvSpPr>
          <p:cNvPr id="433193" name="Text Box 41"/>
          <p:cNvSpPr txBox="1">
            <a:spLocks noChangeArrowheads="1"/>
          </p:cNvSpPr>
          <p:nvPr/>
        </p:nvSpPr>
        <p:spPr bwMode="auto">
          <a:xfrm>
            <a:off x="3863975" y="5127625"/>
            <a:ext cx="4765675" cy="8239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i="1" u="sng">
                <a:solidFill>
                  <a:srgbClr val="CCECFF"/>
                </a:solidFill>
              </a:rPr>
              <a:t>Paul n</a:t>
            </a:r>
            <a:r>
              <a:rPr lang="ja-JP" altLang="en-US" sz="4800" i="1" u="sng">
                <a:solidFill>
                  <a:srgbClr val="CCECFF"/>
                </a:solidFill>
                <a:latin typeface="Arial"/>
              </a:rPr>
              <a:t>’</a:t>
            </a:r>
            <a:r>
              <a:rPr lang="en-US" sz="4800" i="1" u="sng">
                <a:solidFill>
                  <a:srgbClr val="CCECFF"/>
                </a:solidFill>
              </a:rPr>
              <a:t>a pas!</a:t>
            </a:r>
            <a:endParaRPr lang="en-US" sz="2000" i="1" u="sng">
              <a:solidFill>
                <a:srgbClr val="CCECFF"/>
              </a:solidFill>
            </a:endParaRPr>
          </a:p>
        </p:txBody>
      </p:sp>
      <p:sp>
        <p:nvSpPr>
          <p:cNvPr id="433194" name="Text Box 4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sp>
        <p:nvSpPr>
          <p:cNvPr id="433195" name="Text Box 43"/>
          <p:cNvSpPr txBox="1">
            <a:spLocks noChangeArrowheads="1"/>
          </p:cNvSpPr>
          <p:nvPr/>
        </p:nvSpPr>
        <p:spPr bwMode="auto">
          <a:xfrm>
            <a:off x="8575675" y="6467475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1</a:t>
            </a:r>
            <a:endParaRPr lang="en-US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33265" name="Text Box 113"/>
          <p:cNvSpPr txBox="1">
            <a:spLocks noChangeArrowheads="1"/>
          </p:cNvSpPr>
          <p:nvPr/>
        </p:nvSpPr>
        <p:spPr bwMode="auto">
          <a:xfrm>
            <a:off x="1801813" y="23813"/>
            <a:ext cx="5957887" cy="2746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Actes 17:16-34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3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3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192" grpId="1"/>
      <p:bldP spid="433193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4" name="Rectangle 34"/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75" name="Rectangle 35"/>
          <p:cNvSpPr>
            <a:spLocks noChangeArrowheads="1"/>
          </p:cNvSpPr>
          <p:nvPr/>
        </p:nvSpPr>
        <p:spPr bwMode="auto">
          <a:xfrm>
            <a:off x="3176588" y="1676400"/>
            <a:ext cx="29241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bg2"/>
                </a:solidFill>
                <a:latin typeface="Times" charset="0"/>
              </a:rPr>
              <a:t>ALEX THE GREEK</a:t>
            </a:r>
          </a:p>
        </p:txBody>
      </p:sp>
      <p:sp>
        <p:nvSpPr>
          <p:cNvPr id="368676" name="AutoShape 36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77" name="Rectangle 37"/>
          <p:cNvSpPr>
            <a:spLocks noChangeArrowheads="1"/>
          </p:cNvSpPr>
          <p:nvPr/>
        </p:nvSpPr>
        <p:spPr bwMode="auto">
          <a:xfrm>
            <a:off x="2819400" y="931863"/>
            <a:ext cx="2008188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   SILENCE</a:t>
            </a:r>
          </a:p>
        </p:txBody>
      </p:sp>
      <p:sp>
        <p:nvSpPr>
          <p:cNvPr id="368678" name="Rectangle 38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79" name="Line 39"/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80" name="Line 40"/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81" name="Rectangle 41"/>
          <p:cNvSpPr>
            <a:spLocks noChangeArrowheads="1"/>
          </p:cNvSpPr>
          <p:nvPr/>
        </p:nvSpPr>
        <p:spPr bwMode="auto">
          <a:xfrm>
            <a:off x="4862513" y="874713"/>
            <a:ext cx="2008187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AFD00"/>
                </a:solidFill>
                <a:latin typeface="Times" charset="0"/>
              </a:rPr>
              <a:t>ca. 500 </a:t>
            </a:r>
            <a:r>
              <a:rPr lang="en-US" sz="2800">
                <a:solidFill>
                  <a:srgbClr val="FAFD00"/>
                </a:solidFill>
                <a:latin typeface="Times" charset="0"/>
                <a:cs typeface="Times" charset="0"/>
              </a:rPr>
              <a:t>À</a:t>
            </a:r>
            <a:r>
              <a:rPr lang="en-US" sz="2800">
                <a:solidFill>
                  <a:srgbClr val="FAFD00"/>
                </a:solidFill>
                <a:latin typeface="Times" charset="0"/>
              </a:rPr>
              <a:t>.C</a:t>
            </a:r>
            <a:r>
              <a:rPr lang="en-US" sz="2800" b="0">
                <a:solidFill>
                  <a:srgbClr val="FAFD00"/>
                </a:solidFill>
                <a:latin typeface="Times" charset="0"/>
              </a:rPr>
              <a:t>.</a:t>
            </a:r>
          </a:p>
        </p:txBody>
      </p:sp>
      <p:sp>
        <p:nvSpPr>
          <p:cNvPr id="368661" name="Text Box 21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68663" name="AutoShape 23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64" name="Rectangle 24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65" name="AutoShape 25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66" name="Line 26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67" name="Line 27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68" name="Rectangle 28"/>
          <p:cNvSpPr>
            <a:spLocks noChangeArrowheads="1"/>
          </p:cNvSpPr>
          <p:nvPr/>
        </p:nvSpPr>
        <p:spPr bwMode="auto">
          <a:xfrm>
            <a:off x="7931150" y="3568700"/>
            <a:ext cx="841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368669" name="Rectangle 29"/>
          <p:cNvSpPr>
            <a:spLocks noChangeArrowheads="1"/>
          </p:cNvSpPr>
          <p:nvPr/>
        </p:nvSpPr>
        <p:spPr bwMode="auto">
          <a:xfrm>
            <a:off x="7970838" y="3429000"/>
            <a:ext cx="73342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368670" name="Text Box 30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68682" name="Rectangle 42"/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368683" name="Text Box 43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pic>
        <p:nvPicPr>
          <p:cNvPr id="368684" name="Picture 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48"/>
          <a:stretch>
            <a:fillRect/>
          </a:stretch>
        </p:blipFill>
        <p:spPr bwMode="auto">
          <a:xfrm>
            <a:off x="725488" y="1639888"/>
            <a:ext cx="5978525" cy="39893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68687" name="Group 47"/>
          <p:cNvGrpSpPr>
            <a:grpSpLocks/>
          </p:cNvGrpSpPr>
          <p:nvPr/>
        </p:nvGrpSpPr>
        <p:grpSpPr bwMode="auto">
          <a:xfrm>
            <a:off x="5951538" y="925513"/>
            <a:ext cx="2949575" cy="2182812"/>
            <a:chOff x="3749" y="583"/>
            <a:chExt cx="1858" cy="1375"/>
          </a:xfrm>
        </p:grpSpPr>
        <p:pic>
          <p:nvPicPr>
            <p:cNvPr id="368685" name="Picture 4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5" r="6612" b="11978"/>
            <a:stretch>
              <a:fillRect/>
            </a:stretch>
          </p:blipFill>
          <p:spPr bwMode="auto">
            <a:xfrm>
              <a:off x="3749" y="583"/>
              <a:ext cx="1858" cy="1361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68686" name="Text Box 46"/>
            <p:cNvSpPr txBox="1">
              <a:spLocks noChangeArrowheads="1"/>
            </p:cNvSpPr>
            <p:nvPr/>
          </p:nvSpPr>
          <p:spPr bwMode="auto">
            <a:xfrm>
              <a:off x="4451" y="1722"/>
              <a:ext cx="612" cy="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tx1"/>
                  </a:solidFill>
                </a:rPr>
                <a:t>Corinth</a:t>
              </a:r>
              <a:endParaRPr lang="en-US">
                <a:solidFill>
                  <a:srgbClr val="FAFCFF"/>
                </a:solidFill>
              </a:endParaRPr>
            </a:p>
          </p:txBody>
        </p:sp>
      </p:grpSp>
      <p:grpSp>
        <p:nvGrpSpPr>
          <p:cNvPr id="368688" name="Group 48"/>
          <p:cNvGrpSpPr>
            <a:grpSpLocks/>
          </p:cNvGrpSpPr>
          <p:nvPr/>
        </p:nvGrpSpPr>
        <p:grpSpPr bwMode="auto">
          <a:xfrm>
            <a:off x="2241550" y="4349750"/>
            <a:ext cx="6157913" cy="1677988"/>
            <a:chOff x="1412" y="2740"/>
            <a:chExt cx="3879" cy="1057"/>
          </a:xfrm>
        </p:grpSpPr>
        <p:pic>
          <p:nvPicPr>
            <p:cNvPr id="368650" name="Picture 10"/>
            <p:cNvPicPr>
              <a:picLocks noChangeArrowheads="1"/>
            </p:cNvPicPr>
            <p:nvPr/>
          </p:nvPicPr>
          <p:blipFill>
            <a:blip r:embed="rId5">
              <a:lum bright="-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5" y="2740"/>
              <a:ext cx="1566" cy="1057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68651" name="Rectangle 11"/>
            <p:cNvSpPr>
              <a:spLocks noChangeArrowheads="1"/>
            </p:cNvSpPr>
            <p:nvPr/>
          </p:nvSpPr>
          <p:spPr bwMode="auto">
            <a:xfrm>
              <a:off x="1412" y="3147"/>
              <a:ext cx="2455" cy="488"/>
            </a:xfrm>
            <a:prstGeom prst="rect">
              <a:avLst/>
            </a:prstGeom>
            <a:gradFill rotWithShape="1">
              <a:gsLst>
                <a:gs pos="0">
                  <a:schemeClr val="tx1">
                    <a:gamma/>
                    <a:shade val="46275"/>
                    <a:invGamma/>
                  </a:schemeClr>
                </a:gs>
                <a:gs pos="50000">
                  <a:schemeClr val="tx1"/>
                </a:gs>
                <a:gs pos="100000">
                  <a:schemeClr val="tx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 </a:t>
              </a:r>
              <a:r>
                <a:rPr lang="en-US" sz="2000">
                  <a:solidFill>
                    <a:schemeClr val="accent2"/>
                  </a:solidFill>
                </a:rPr>
                <a:t>Athènes: L</a:t>
              </a:r>
              <a:r>
                <a:rPr lang="ja-JP" altLang="en-US" sz="2000">
                  <a:solidFill>
                    <a:schemeClr val="accent2"/>
                  </a:solidFill>
                  <a:latin typeface="Arial"/>
                </a:rPr>
                <a:t>’</a:t>
              </a:r>
              <a:r>
                <a:rPr lang="en-US" sz="2000">
                  <a:solidFill>
                    <a:schemeClr val="accent2"/>
                  </a:solidFill>
                </a:rPr>
                <a:t>Acropolis &amp;                 </a:t>
              </a:r>
            </a:p>
            <a:p>
              <a:r>
                <a:rPr lang="en-US" sz="2000">
                  <a:solidFill>
                    <a:schemeClr val="accent2"/>
                  </a:solidFill>
                </a:rPr>
                <a:t>Le Temple d</a:t>
              </a:r>
              <a:r>
                <a:rPr lang="ja-JP" altLang="en-US" sz="2000">
                  <a:solidFill>
                    <a:schemeClr val="accent2"/>
                  </a:solidFill>
                  <a:latin typeface="Arial"/>
                </a:rPr>
                <a:t>’</a:t>
              </a:r>
              <a:r>
                <a:rPr lang="en-US" sz="2000">
                  <a:solidFill>
                    <a:schemeClr val="accent2"/>
                  </a:solidFill>
                </a:rPr>
                <a:t>Athena Nike</a:t>
              </a:r>
            </a:p>
          </p:txBody>
        </p:sp>
      </p:grpSp>
      <p:sp>
        <p:nvSpPr>
          <p:cNvPr id="368689" name="Text Box 49"/>
          <p:cNvSpPr txBox="1">
            <a:spLocks noChangeArrowheads="1"/>
          </p:cNvSpPr>
          <p:nvPr/>
        </p:nvSpPr>
        <p:spPr bwMode="auto">
          <a:xfrm>
            <a:off x="1801813" y="23813"/>
            <a:ext cx="5957887" cy="2746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Actes 17:16-34;  Acts 18</a:t>
            </a:r>
          </a:p>
        </p:txBody>
      </p:sp>
      <p:grpSp>
        <p:nvGrpSpPr>
          <p:cNvPr id="368690" name="Group 50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368691" name="Rectangle 51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2800" b="0">
                <a:latin typeface="Matura MT Script Capitals" charset="0"/>
              </a:endParaRPr>
            </a:p>
          </p:txBody>
        </p:sp>
        <p:sp>
          <p:nvSpPr>
            <p:cNvPr id="368692" name="Line 52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8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76" name="AutoShape 4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77" name="Rectangle 5"/>
          <p:cNvSpPr>
            <a:spLocks noChangeArrowheads="1"/>
          </p:cNvSpPr>
          <p:nvPr/>
        </p:nvSpPr>
        <p:spPr bwMode="auto">
          <a:xfrm>
            <a:off x="2819400" y="931863"/>
            <a:ext cx="2008188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   SILENCE</a:t>
            </a:r>
          </a:p>
        </p:txBody>
      </p:sp>
      <p:sp>
        <p:nvSpPr>
          <p:cNvPr id="438278" name="Rectangle 6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79" name="Rectangle 7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80" name="Line 8"/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81" name="Line 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83" name="Line 11"/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8284" name="Group 12"/>
          <p:cNvGrpSpPr>
            <a:grpSpLocks/>
          </p:cNvGrpSpPr>
          <p:nvPr/>
        </p:nvGrpSpPr>
        <p:grpSpPr bwMode="auto">
          <a:xfrm>
            <a:off x="709613" y="2190750"/>
            <a:ext cx="2432050" cy="2601913"/>
            <a:chOff x="447" y="1380"/>
            <a:chExt cx="1532" cy="1639"/>
          </a:xfrm>
        </p:grpSpPr>
        <p:sp>
          <p:nvSpPr>
            <p:cNvPr id="438285" name="Rectangle 13"/>
            <p:cNvSpPr>
              <a:spLocks noChangeArrowheads="1"/>
            </p:cNvSpPr>
            <p:nvPr/>
          </p:nvSpPr>
          <p:spPr bwMode="auto">
            <a:xfrm>
              <a:off x="447" y="1380"/>
              <a:ext cx="1532" cy="69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3600" b="0">
                  <a:solidFill>
                    <a:schemeClr val="tx2"/>
                  </a:solidFill>
                  <a:latin typeface="Times" charset="0"/>
                </a:rPr>
                <a:t>OT  </a:t>
              </a:r>
              <a:r>
                <a:rPr lang="en-US" sz="6600" b="0">
                  <a:solidFill>
                    <a:srgbClr val="7FFF00"/>
                  </a:solidFill>
                  <a:latin typeface="Times" charset="0"/>
                </a:rPr>
                <a:t>S </a:t>
              </a:r>
              <a:r>
                <a:rPr lang="en-US" sz="3600" b="0">
                  <a:solidFill>
                    <a:schemeClr val="tx2"/>
                  </a:solidFill>
                  <a:latin typeface="Times" charset="0"/>
                </a:rPr>
                <a:t>NT</a:t>
              </a:r>
            </a:p>
          </p:txBody>
        </p:sp>
        <p:sp>
          <p:nvSpPr>
            <p:cNvPr id="438286" name="AutoShape 14"/>
            <p:cNvSpPr>
              <a:spLocks noChangeArrowheads="1"/>
            </p:cNvSpPr>
            <p:nvPr/>
          </p:nvSpPr>
          <p:spPr bwMode="auto">
            <a:xfrm rot="16200000">
              <a:off x="674" y="2256"/>
              <a:ext cx="982" cy="544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8287" name="Rectangle 15"/>
          <p:cNvSpPr>
            <a:spLocks noChangeArrowheads="1"/>
          </p:cNvSpPr>
          <p:nvPr/>
        </p:nvSpPr>
        <p:spPr bwMode="auto">
          <a:xfrm>
            <a:off x="4862513" y="874713"/>
            <a:ext cx="1987550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AFD00"/>
                </a:solidFill>
                <a:latin typeface="Times" charset="0"/>
              </a:rPr>
              <a:t>ca. 500 B.C</a:t>
            </a:r>
            <a:r>
              <a:rPr lang="en-US" sz="2800" b="0">
                <a:solidFill>
                  <a:srgbClr val="FAFD00"/>
                </a:solidFill>
                <a:latin typeface="Times" charset="0"/>
              </a:rPr>
              <a:t>.</a:t>
            </a:r>
          </a:p>
        </p:txBody>
      </p:sp>
      <p:sp>
        <p:nvSpPr>
          <p:cNvPr id="438288" name="Text Box 16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438289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5" t="8533" r="8066" b="11687"/>
          <a:stretch>
            <a:fillRect/>
          </a:stretch>
        </p:blipFill>
        <p:spPr bwMode="auto">
          <a:xfrm>
            <a:off x="685800" y="596900"/>
            <a:ext cx="7797800" cy="56832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38290" name="Text Box 18"/>
          <p:cNvSpPr txBox="1">
            <a:spLocks noChangeArrowheads="1"/>
          </p:cNvSpPr>
          <p:nvPr/>
        </p:nvSpPr>
        <p:spPr bwMode="auto">
          <a:xfrm>
            <a:off x="812800" y="53340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0033CC"/>
                </a:solidFill>
              </a:rPr>
              <a:t>AFRIQUE</a:t>
            </a:r>
          </a:p>
        </p:txBody>
      </p:sp>
      <p:sp>
        <p:nvSpPr>
          <p:cNvPr id="438291" name="Text Box 19"/>
          <p:cNvSpPr txBox="1">
            <a:spLocks noChangeArrowheads="1"/>
          </p:cNvSpPr>
          <p:nvPr/>
        </p:nvSpPr>
        <p:spPr bwMode="auto">
          <a:xfrm>
            <a:off x="2959100" y="47498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3366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0033CC"/>
                </a:solidFill>
              </a:rPr>
              <a:t>ARABIA</a:t>
            </a:r>
          </a:p>
        </p:txBody>
      </p:sp>
      <p:sp>
        <p:nvSpPr>
          <p:cNvPr id="438292" name="Text Box 20"/>
          <p:cNvSpPr txBox="1">
            <a:spLocks noChangeArrowheads="1"/>
          </p:cNvSpPr>
          <p:nvPr/>
        </p:nvSpPr>
        <p:spPr bwMode="auto">
          <a:xfrm>
            <a:off x="6184900" y="2286000"/>
            <a:ext cx="15875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3366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0033CC"/>
                </a:solidFill>
              </a:rPr>
              <a:t>ASIA</a:t>
            </a:r>
          </a:p>
        </p:txBody>
      </p:sp>
      <p:sp>
        <p:nvSpPr>
          <p:cNvPr id="438293" name="Text Box 21"/>
          <p:cNvSpPr txBox="1">
            <a:spLocks noChangeArrowheads="1"/>
          </p:cNvSpPr>
          <p:nvPr/>
        </p:nvSpPr>
        <p:spPr bwMode="auto">
          <a:xfrm rot="1299097">
            <a:off x="639763" y="3235325"/>
            <a:ext cx="210820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MER</a:t>
            </a:r>
          </a:p>
          <a:p>
            <a:pPr algn="ctr"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MEDITERRANEANE</a:t>
            </a:r>
          </a:p>
        </p:txBody>
      </p:sp>
      <p:sp>
        <p:nvSpPr>
          <p:cNvPr id="438294" name="Freeform 22"/>
          <p:cNvSpPr>
            <a:spLocks/>
          </p:cNvSpPr>
          <p:nvPr/>
        </p:nvSpPr>
        <p:spPr bwMode="auto">
          <a:xfrm>
            <a:off x="685800" y="952500"/>
            <a:ext cx="1409700" cy="296863"/>
          </a:xfrm>
          <a:custGeom>
            <a:avLst/>
            <a:gdLst>
              <a:gd name="T0" fmla="*/ 0 w 888"/>
              <a:gd name="T1" fmla="*/ 160 h 187"/>
              <a:gd name="T2" fmla="*/ 144 w 888"/>
              <a:gd name="T3" fmla="*/ 168 h 187"/>
              <a:gd name="T4" fmla="*/ 192 w 888"/>
              <a:gd name="T5" fmla="*/ 184 h 187"/>
              <a:gd name="T6" fmla="*/ 376 w 888"/>
              <a:gd name="T7" fmla="*/ 168 h 187"/>
              <a:gd name="T8" fmla="*/ 544 w 888"/>
              <a:gd name="T9" fmla="*/ 96 h 187"/>
              <a:gd name="T10" fmla="*/ 640 w 888"/>
              <a:gd name="T11" fmla="*/ 88 h 187"/>
              <a:gd name="T12" fmla="*/ 768 w 888"/>
              <a:gd name="T13" fmla="*/ 8 h 187"/>
              <a:gd name="T14" fmla="*/ 888 w 888"/>
              <a:gd name="T15" fmla="*/ 2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8" h="187">
                <a:moveTo>
                  <a:pt x="0" y="160"/>
                </a:moveTo>
                <a:cubicBezTo>
                  <a:pt x="48" y="162"/>
                  <a:pt x="96" y="162"/>
                  <a:pt x="144" y="168"/>
                </a:cubicBezTo>
                <a:cubicBezTo>
                  <a:pt x="160" y="170"/>
                  <a:pt x="192" y="184"/>
                  <a:pt x="192" y="184"/>
                </a:cubicBezTo>
                <a:cubicBezTo>
                  <a:pt x="297" y="178"/>
                  <a:pt x="307" y="187"/>
                  <a:pt x="376" y="168"/>
                </a:cubicBezTo>
                <a:cubicBezTo>
                  <a:pt x="429" y="152"/>
                  <a:pt x="487" y="100"/>
                  <a:pt x="544" y="96"/>
                </a:cubicBezTo>
                <a:cubicBezTo>
                  <a:pt x="576" y="93"/>
                  <a:pt x="608" y="90"/>
                  <a:pt x="640" y="88"/>
                </a:cubicBezTo>
                <a:cubicBezTo>
                  <a:pt x="690" y="71"/>
                  <a:pt x="719" y="24"/>
                  <a:pt x="768" y="8"/>
                </a:cubicBezTo>
                <a:cubicBezTo>
                  <a:pt x="877" y="16"/>
                  <a:pt x="840" y="0"/>
                  <a:pt x="888" y="24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95" name="Freeform 23"/>
          <p:cNvSpPr>
            <a:spLocks/>
          </p:cNvSpPr>
          <p:nvPr/>
        </p:nvSpPr>
        <p:spPr bwMode="auto">
          <a:xfrm>
            <a:off x="3594100" y="1878013"/>
            <a:ext cx="1193800" cy="522287"/>
          </a:xfrm>
          <a:custGeom>
            <a:avLst/>
            <a:gdLst>
              <a:gd name="T0" fmla="*/ 0 w 752"/>
              <a:gd name="T1" fmla="*/ 17 h 329"/>
              <a:gd name="T2" fmla="*/ 176 w 752"/>
              <a:gd name="T3" fmla="*/ 33 h 329"/>
              <a:gd name="T4" fmla="*/ 200 w 752"/>
              <a:gd name="T5" fmla="*/ 49 h 329"/>
              <a:gd name="T6" fmla="*/ 304 w 752"/>
              <a:gd name="T7" fmla="*/ 65 h 329"/>
              <a:gd name="T8" fmla="*/ 416 w 752"/>
              <a:gd name="T9" fmla="*/ 161 h 329"/>
              <a:gd name="T10" fmla="*/ 600 w 752"/>
              <a:gd name="T11" fmla="*/ 209 h 329"/>
              <a:gd name="T12" fmla="*/ 752 w 752"/>
              <a:gd name="T13" fmla="*/ 329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2" h="329">
                <a:moveTo>
                  <a:pt x="0" y="17"/>
                </a:moveTo>
                <a:cubicBezTo>
                  <a:pt x="50" y="0"/>
                  <a:pt x="129" y="1"/>
                  <a:pt x="176" y="33"/>
                </a:cubicBezTo>
                <a:cubicBezTo>
                  <a:pt x="184" y="38"/>
                  <a:pt x="190" y="46"/>
                  <a:pt x="200" y="49"/>
                </a:cubicBezTo>
                <a:cubicBezTo>
                  <a:pt x="233" y="58"/>
                  <a:pt x="269" y="58"/>
                  <a:pt x="304" y="65"/>
                </a:cubicBezTo>
                <a:cubicBezTo>
                  <a:pt x="344" y="92"/>
                  <a:pt x="368" y="145"/>
                  <a:pt x="416" y="161"/>
                </a:cubicBezTo>
                <a:cubicBezTo>
                  <a:pt x="478" y="181"/>
                  <a:pt x="535" y="196"/>
                  <a:pt x="600" y="209"/>
                </a:cubicBezTo>
                <a:cubicBezTo>
                  <a:pt x="655" y="246"/>
                  <a:pt x="692" y="299"/>
                  <a:pt x="752" y="329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96" name="Freeform 24"/>
          <p:cNvSpPr>
            <a:spLocks/>
          </p:cNvSpPr>
          <p:nvPr/>
        </p:nvSpPr>
        <p:spPr bwMode="auto">
          <a:xfrm>
            <a:off x="5181600" y="1274763"/>
            <a:ext cx="3048000" cy="3906837"/>
          </a:xfrm>
          <a:custGeom>
            <a:avLst/>
            <a:gdLst>
              <a:gd name="T0" fmla="*/ 0 w 1920"/>
              <a:gd name="T1" fmla="*/ 645 h 2461"/>
              <a:gd name="T2" fmla="*/ 160 w 1920"/>
              <a:gd name="T3" fmla="*/ 645 h 2461"/>
              <a:gd name="T4" fmla="*/ 360 w 1920"/>
              <a:gd name="T5" fmla="*/ 581 h 2461"/>
              <a:gd name="T6" fmla="*/ 392 w 1920"/>
              <a:gd name="T7" fmla="*/ 557 h 2461"/>
              <a:gd name="T8" fmla="*/ 440 w 1920"/>
              <a:gd name="T9" fmla="*/ 525 h 2461"/>
              <a:gd name="T10" fmla="*/ 520 w 1920"/>
              <a:gd name="T11" fmla="*/ 429 h 2461"/>
              <a:gd name="T12" fmla="*/ 576 w 1920"/>
              <a:gd name="T13" fmla="*/ 325 h 2461"/>
              <a:gd name="T14" fmla="*/ 656 w 1920"/>
              <a:gd name="T15" fmla="*/ 205 h 2461"/>
              <a:gd name="T16" fmla="*/ 712 w 1920"/>
              <a:gd name="T17" fmla="*/ 141 h 2461"/>
              <a:gd name="T18" fmla="*/ 744 w 1920"/>
              <a:gd name="T19" fmla="*/ 101 h 2461"/>
              <a:gd name="T20" fmla="*/ 848 w 1920"/>
              <a:gd name="T21" fmla="*/ 29 h 2461"/>
              <a:gd name="T22" fmla="*/ 912 w 1920"/>
              <a:gd name="T23" fmla="*/ 13 h 2461"/>
              <a:gd name="T24" fmla="*/ 1128 w 1920"/>
              <a:gd name="T25" fmla="*/ 29 h 2461"/>
              <a:gd name="T26" fmla="*/ 1232 w 1920"/>
              <a:gd name="T27" fmla="*/ 165 h 2461"/>
              <a:gd name="T28" fmla="*/ 1352 w 1920"/>
              <a:gd name="T29" fmla="*/ 301 h 2461"/>
              <a:gd name="T30" fmla="*/ 1376 w 1920"/>
              <a:gd name="T31" fmla="*/ 325 h 2461"/>
              <a:gd name="T32" fmla="*/ 1592 w 1920"/>
              <a:gd name="T33" fmla="*/ 397 h 2461"/>
              <a:gd name="T34" fmla="*/ 1648 w 1920"/>
              <a:gd name="T35" fmla="*/ 485 h 2461"/>
              <a:gd name="T36" fmla="*/ 1664 w 1920"/>
              <a:gd name="T37" fmla="*/ 573 h 2461"/>
              <a:gd name="T38" fmla="*/ 1696 w 1920"/>
              <a:gd name="T39" fmla="*/ 621 h 2461"/>
              <a:gd name="T40" fmla="*/ 1712 w 1920"/>
              <a:gd name="T41" fmla="*/ 669 h 2461"/>
              <a:gd name="T42" fmla="*/ 1720 w 1920"/>
              <a:gd name="T43" fmla="*/ 885 h 2461"/>
              <a:gd name="T44" fmla="*/ 1776 w 1920"/>
              <a:gd name="T45" fmla="*/ 941 h 2461"/>
              <a:gd name="T46" fmla="*/ 1816 w 1920"/>
              <a:gd name="T47" fmla="*/ 1013 h 2461"/>
              <a:gd name="T48" fmla="*/ 1872 w 1920"/>
              <a:gd name="T49" fmla="*/ 1245 h 2461"/>
              <a:gd name="T50" fmla="*/ 1904 w 1920"/>
              <a:gd name="T51" fmla="*/ 1301 h 2461"/>
              <a:gd name="T52" fmla="*/ 1920 w 1920"/>
              <a:gd name="T53" fmla="*/ 1349 h 2461"/>
              <a:gd name="T54" fmla="*/ 1840 w 1920"/>
              <a:gd name="T55" fmla="*/ 1565 h 2461"/>
              <a:gd name="T56" fmla="*/ 1808 w 1920"/>
              <a:gd name="T57" fmla="*/ 1613 h 2461"/>
              <a:gd name="T58" fmla="*/ 1712 w 1920"/>
              <a:gd name="T59" fmla="*/ 1661 h 2461"/>
              <a:gd name="T60" fmla="*/ 1640 w 1920"/>
              <a:gd name="T61" fmla="*/ 1693 h 2461"/>
              <a:gd name="T62" fmla="*/ 1584 w 1920"/>
              <a:gd name="T63" fmla="*/ 1741 h 2461"/>
              <a:gd name="T64" fmla="*/ 1568 w 1920"/>
              <a:gd name="T65" fmla="*/ 1765 h 2461"/>
              <a:gd name="T66" fmla="*/ 1544 w 1920"/>
              <a:gd name="T67" fmla="*/ 1781 h 2461"/>
              <a:gd name="T68" fmla="*/ 1536 w 1920"/>
              <a:gd name="T69" fmla="*/ 1805 h 2461"/>
              <a:gd name="T70" fmla="*/ 1488 w 1920"/>
              <a:gd name="T71" fmla="*/ 1901 h 2461"/>
              <a:gd name="T72" fmla="*/ 1424 w 1920"/>
              <a:gd name="T73" fmla="*/ 2189 h 2461"/>
              <a:gd name="T74" fmla="*/ 1416 w 1920"/>
              <a:gd name="T75" fmla="*/ 2213 h 2461"/>
              <a:gd name="T76" fmla="*/ 1400 w 1920"/>
              <a:gd name="T77" fmla="*/ 2237 h 2461"/>
              <a:gd name="T78" fmla="*/ 1384 w 1920"/>
              <a:gd name="T79" fmla="*/ 2285 h 2461"/>
              <a:gd name="T80" fmla="*/ 1392 w 1920"/>
              <a:gd name="T81" fmla="*/ 2461 h 2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920" h="2461">
                <a:moveTo>
                  <a:pt x="0" y="645"/>
                </a:moveTo>
                <a:cubicBezTo>
                  <a:pt x="93" y="652"/>
                  <a:pt x="80" y="658"/>
                  <a:pt x="160" y="645"/>
                </a:cubicBezTo>
                <a:cubicBezTo>
                  <a:pt x="230" y="633"/>
                  <a:pt x="292" y="594"/>
                  <a:pt x="360" y="581"/>
                </a:cubicBezTo>
                <a:cubicBezTo>
                  <a:pt x="370" y="573"/>
                  <a:pt x="381" y="564"/>
                  <a:pt x="392" y="557"/>
                </a:cubicBezTo>
                <a:cubicBezTo>
                  <a:pt x="407" y="545"/>
                  <a:pt x="440" y="525"/>
                  <a:pt x="440" y="525"/>
                </a:cubicBezTo>
                <a:cubicBezTo>
                  <a:pt x="462" y="490"/>
                  <a:pt x="491" y="457"/>
                  <a:pt x="520" y="429"/>
                </a:cubicBezTo>
                <a:cubicBezTo>
                  <a:pt x="533" y="389"/>
                  <a:pt x="546" y="354"/>
                  <a:pt x="576" y="325"/>
                </a:cubicBezTo>
                <a:cubicBezTo>
                  <a:pt x="592" y="275"/>
                  <a:pt x="625" y="244"/>
                  <a:pt x="656" y="205"/>
                </a:cubicBezTo>
                <a:cubicBezTo>
                  <a:pt x="706" y="140"/>
                  <a:pt x="665" y="171"/>
                  <a:pt x="712" y="141"/>
                </a:cubicBezTo>
                <a:cubicBezTo>
                  <a:pt x="725" y="99"/>
                  <a:pt x="709" y="131"/>
                  <a:pt x="744" y="101"/>
                </a:cubicBezTo>
                <a:cubicBezTo>
                  <a:pt x="788" y="61"/>
                  <a:pt x="793" y="47"/>
                  <a:pt x="848" y="29"/>
                </a:cubicBezTo>
                <a:cubicBezTo>
                  <a:pt x="868" y="22"/>
                  <a:pt x="912" y="13"/>
                  <a:pt x="912" y="13"/>
                </a:cubicBezTo>
                <a:cubicBezTo>
                  <a:pt x="984" y="16"/>
                  <a:pt x="1061" y="0"/>
                  <a:pt x="1128" y="29"/>
                </a:cubicBezTo>
                <a:cubicBezTo>
                  <a:pt x="1184" y="53"/>
                  <a:pt x="1205" y="116"/>
                  <a:pt x="1232" y="165"/>
                </a:cubicBezTo>
                <a:cubicBezTo>
                  <a:pt x="1264" y="222"/>
                  <a:pt x="1302" y="259"/>
                  <a:pt x="1352" y="301"/>
                </a:cubicBezTo>
                <a:cubicBezTo>
                  <a:pt x="1360" y="308"/>
                  <a:pt x="1366" y="319"/>
                  <a:pt x="1376" y="325"/>
                </a:cubicBezTo>
                <a:cubicBezTo>
                  <a:pt x="1443" y="362"/>
                  <a:pt x="1526" y="353"/>
                  <a:pt x="1592" y="397"/>
                </a:cubicBezTo>
                <a:cubicBezTo>
                  <a:pt x="1605" y="436"/>
                  <a:pt x="1632" y="437"/>
                  <a:pt x="1648" y="485"/>
                </a:cubicBezTo>
                <a:cubicBezTo>
                  <a:pt x="1649" y="498"/>
                  <a:pt x="1652" y="551"/>
                  <a:pt x="1664" y="573"/>
                </a:cubicBezTo>
                <a:cubicBezTo>
                  <a:pt x="1673" y="589"/>
                  <a:pt x="1689" y="602"/>
                  <a:pt x="1696" y="621"/>
                </a:cubicBezTo>
                <a:cubicBezTo>
                  <a:pt x="1701" y="637"/>
                  <a:pt x="1712" y="669"/>
                  <a:pt x="1712" y="669"/>
                </a:cubicBezTo>
                <a:cubicBezTo>
                  <a:pt x="1714" y="741"/>
                  <a:pt x="1715" y="813"/>
                  <a:pt x="1720" y="885"/>
                </a:cubicBezTo>
                <a:cubicBezTo>
                  <a:pt x="1721" y="911"/>
                  <a:pt x="1776" y="941"/>
                  <a:pt x="1776" y="941"/>
                </a:cubicBezTo>
                <a:cubicBezTo>
                  <a:pt x="1812" y="996"/>
                  <a:pt x="1801" y="970"/>
                  <a:pt x="1816" y="1013"/>
                </a:cubicBezTo>
                <a:cubicBezTo>
                  <a:pt x="1822" y="1100"/>
                  <a:pt x="1829" y="1170"/>
                  <a:pt x="1872" y="1245"/>
                </a:cubicBezTo>
                <a:cubicBezTo>
                  <a:pt x="1882" y="1263"/>
                  <a:pt x="1895" y="1281"/>
                  <a:pt x="1904" y="1301"/>
                </a:cubicBezTo>
                <a:cubicBezTo>
                  <a:pt x="1910" y="1316"/>
                  <a:pt x="1920" y="1349"/>
                  <a:pt x="1920" y="1349"/>
                </a:cubicBezTo>
                <a:cubicBezTo>
                  <a:pt x="1909" y="1431"/>
                  <a:pt x="1886" y="1495"/>
                  <a:pt x="1840" y="1565"/>
                </a:cubicBezTo>
                <a:cubicBezTo>
                  <a:pt x="1829" y="1581"/>
                  <a:pt x="1826" y="1606"/>
                  <a:pt x="1808" y="1613"/>
                </a:cubicBezTo>
                <a:cubicBezTo>
                  <a:pt x="1773" y="1624"/>
                  <a:pt x="1744" y="1646"/>
                  <a:pt x="1712" y="1661"/>
                </a:cubicBezTo>
                <a:cubicBezTo>
                  <a:pt x="1670" y="1679"/>
                  <a:pt x="1669" y="1667"/>
                  <a:pt x="1640" y="1693"/>
                </a:cubicBezTo>
                <a:cubicBezTo>
                  <a:pt x="1572" y="1751"/>
                  <a:pt x="1639" y="1704"/>
                  <a:pt x="1584" y="1741"/>
                </a:cubicBezTo>
                <a:cubicBezTo>
                  <a:pt x="1578" y="1749"/>
                  <a:pt x="1574" y="1758"/>
                  <a:pt x="1568" y="1765"/>
                </a:cubicBezTo>
                <a:cubicBezTo>
                  <a:pt x="1561" y="1771"/>
                  <a:pt x="1550" y="1773"/>
                  <a:pt x="1544" y="1781"/>
                </a:cubicBezTo>
                <a:cubicBezTo>
                  <a:pt x="1538" y="1787"/>
                  <a:pt x="1539" y="1797"/>
                  <a:pt x="1536" y="1805"/>
                </a:cubicBezTo>
                <a:cubicBezTo>
                  <a:pt x="1519" y="1837"/>
                  <a:pt x="1499" y="1866"/>
                  <a:pt x="1488" y="1901"/>
                </a:cubicBezTo>
                <a:cubicBezTo>
                  <a:pt x="1483" y="1963"/>
                  <a:pt x="1487" y="2146"/>
                  <a:pt x="1424" y="2189"/>
                </a:cubicBezTo>
                <a:cubicBezTo>
                  <a:pt x="1421" y="2197"/>
                  <a:pt x="1419" y="2205"/>
                  <a:pt x="1416" y="2213"/>
                </a:cubicBezTo>
                <a:cubicBezTo>
                  <a:pt x="1411" y="2221"/>
                  <a:pt x="1403" y="2228"/>
                  <a:pt x="1400" y="2237"/>
                </a:cubicBezTo>
                <a:cubicBezTo>
                  <a:pt x="1393" y="2252"/>
                  <a:pt x="1384" y="2285"/>
                  <a:pt x="1384" y="2285"/>
                </a:cubicBezTo>
                <a:cubicBezTo>
                  <a:pt x="1394" y="2407"/>
                  <a:pt x="1392" y="2348"/>
                  <a:pt x="1392" y="2461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97" name="Freeform 25"/>
          <p:cNvSpPr>
            <a:spLocks/>
          </p:cNvSpPr>
          <p:nvPr/>
        </p:nvSpPr>
        <p:spPr bwMode="auto">
          <a:xfrm>
            <a:off x="685800" y="3721100"/>
            <a:ext cx="1981200" cy="1752600"/>
          </a:xfrm>
          <a:custGeom>
            <a:avLst/>
            <a:gdLst>
              <a:gd name="T0" fmla="*/ 0 w 1248"/>
              <a:gd name="T1" fmla="*/ 0 h 1104"/>
              <a:gd name="T2" fmla="*/ 72 w 1248"/>
              <a:gd name="T3" fmla="*/ 32 h 1104"/>
              <a:gd name="T4" fmla="*/ 136 w 1248"/>
              <a:gd name="T5" fmla="*/ 96 h 1104"/>
              <a:gd name="T6" fmla="*/ 184 w 1248"/>
              <a:gd name="T7" fmla="*/ 192 h 1104"/>
              <a:gd name="T8" fmla="*/ 216 w 1248"/>
              <a:gd name="T9" fmla="*/ 240 h 1104"/>
              <a:gd name="T10" fmla="*/ 248 w 1248"/>
              <a:gd name="T11" fmla="*/ 312 h 1104"/>
              <a:gd name="T12" fmla="*/ 376 w 1248"/>
              <a:gd name="T13" fmla="*/ 480 h 1104"/>
              <a:gd name="T14" fmla="*/ 408 w 1248"/>
              <a:gd name="T15" fmla="*/ 576 h 1104"/>
              <a:gd name="T16" fmla="*/ 416 w 1248"/>
              <a:gd name="T17" fmla="*/ 600 h 1104"/>
              <a:gd name="T18" fmla="*/ 488 w 1248"/>
              <a:gd name="T19" fmla="*/ 648 h 1104"/>
              <a:gd name="T20" fmla="*/ 512 w 1248"/>
              <a:gd name="T21" fmla="*/ 672 h 1104"/>
              <a:gd name="T22" fmla="*/ 592 w 1248"/>
              <a:gd name="T23" fmla="*/ 712 h 1104"/>
              <a:gd name="T24" fmla="*/ 672 w 1248"/>
              <a:gd name="T25" fmla="*/ 768 h 1104"/>
              <a:gd name="T26" fmla="*/ 816 w 1248"/>
              <a:gd name="T27" fmla="*/ 952 h 1104"/>
              <a:gd name="T28" fmla="*/ 1080 w 1248"/>
              <a:gd name="T29" fmla="*/ 1104 h 1104"/>
              <a:gd name="T30" fmla="*/ 1248 w 1248"/>
              <a:gd name="T31" fmla="*/ 1096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48" h="1104">
                <a:moveTo>
                  <a:pt x="0" y="0"/>
                </a:moveTo>
                <a:cubicBezTo>
                  <a:pt x="34" y="11"/>
                  <a:pt x="46" y="10"/>
                  <a:pt x="72" y="32"/>
                </a:cubicBezTo>
                <a:cubicBezTo>
                  <a:pt x="97" y="53"/>
                  <a:pt x="108" y="77"/>
                  <a:pt x="136" y="96"/>
                </a:cubicBezTo>
                <a:cubicBezTo>
                  <a:pt x="156" y="126"/>
                  <a:pt x="166" y="160"/>
                  <a:pt x="184" y="192"/>
                </a:cubicBezTo>
                <a:cubicBezTo>
                  <a:pt x="193" y="208"/>
                  <a:pt x="209" y="221"/>
                  <a:pt x="216" y="240"/>
                </a:cubicBezTo>
                <a:cubicBezTo>
                  <a:pt x="223" y="262"/>
                  <a:pt x="235" y="292"/>
                  <a:pt x="248" y="312"/>
                </a:cubicBezTo>
                <a:cubicBezTo>
                  <a:pt x="283" y="364"/>
                  <a:pt x="355" y="418"/>
                  <a:pt x="376" y="480"/>
                </a:cubicBezTo>
                <a:cubicBezTo>
                  <a:pt x="386" y="512"/>
                  <a:pt x="397" y="544"/>
                  <a:pt x="408" y="576"/>
                </a:cubicBezTo>
                <a:cubicBezTo>
                  <a:pt x="410" y="584"/>
                  <a:pt x="408" y="595"/>
                  <a:pt x="416" y="600"/>
                </a:cubicBezTo>
                <a:cubicBezTo>
                  <a:pt x="440" y="616"/>
                  <a:pt x="467" y="627"/>
                  <a:pt x="488" y="648"/>
                </a:cubicBezTo>
                <a:cubicBezTo>
                  <a:pt x="496" y="656"/>
                  <a:pt x="502" y="665"/>
                  <a:pt x="512" y="672"/>
                </a:cubicBezTo>
                <a:cubicBezTo>
                  <a:pt x="535" y="687"/>
                  <a:pt x="568" y="694"/>
                  <a:pt x="592" y="712"/>
                </a:cubicBezTo>
                <a:cubicBezTo>
                  <a:pt x="624" y="736"/>
                  <a:pt x="633" y="755"/>
                  <a:pt x="672" y="768"/>
                </a:cubicBezTo>
                <a:cubicBezTo>
                  <a:pt x="712" y="829"/>
                  <a:pt x="753" y="910"/>
                  <a:pt x="816" y="952"/>
                </a:cubicBezTo>
                <a:cubicBezTo>
                  <a:pt x="882" y="1052"/>
                  <a:pt x="963" y="1084"/>
                  <a:pt x="1080" y="1104"/>
                </a:cubicBezTo>
                <a:cubicBezTo>
                  <a:pt x="1237" y="1095"/>
                  <a:pt x="1181" y="1096"/>
                  <a:pt x="1248" y="1096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98" name="Freeform 26"/>
          <p:cNvSpPr>
            <a:spLocks/>
          </p:cNvSpPr>
          <p:nvPr/>
        </p:nvSpPr>
        <p:spPr bwMode="auto">
          <a:xfrm>
            <a:off x="2286000" y="3619500"/>
            <a:ext cx="2324100" cy="952500"/>
          </a:xfrm>
          <a:custGeom>
            <a:avLst/>
            <a:gdLst>
              <a:gd name="T0" fmla="*/ 0 w 1464"/>
              <a:gd name="T1" fmla="*/ 472 h 600"/>
              <a:gd name="T2" fmla="*/ 240 w 1464"/>
              <a:gd name="T3" fmla="*/ 416 h 600"/>
              <a:gd name="T4" fmla="*/ 312 w 1464"/>
              <a:gd name="T5" fmla="*/ 392 h 600"/>
              <a:gd name="T6" fmla="*/ 408 w 1464"/>
              <a:gd name="T7" fmla="*/ 336 h 600"/>
              <a:gd name="T8" fmla="*/ 480 w 1464"/>
              <a:gd name="T9" fmla="*/ 264 h 600"/>
              <a:gd name="T10" fmla="*/ 528 w 1464"/>
              <a:gd name="T11" fmla="*/ 184 h 600"/>
              <a:gd name="T12" fmla="*/ 552 w 1464"/>
              <a:gd name="T13" fmla="*/ 136 h 600"/>
              <a:gd name="T14" fmla="*/ 656 w 1464"/>
              <a:gd name="T15" fmla="*/ 72 h 600"/>
              <a:gd name="T16" fmla="*/ 760 w 1464"/>
              <a:gd name="T17" fmla="*/ 0 h 600"/>
              <a:gd name="T18" fmla="*/ 888 w 1464"/>
              <a:gd name="T19" fmla="*/ 24 h 600"/>
              <a:gd name="T20" fmla="*/ 960 w 1464"/>
              <a:gd name="T21" fmla="*/ 112 h 600"/>
              <a:gd name="T22" fmla="*/ 1112 w 1464"/>
              <a:gd name="T23" fmla="*/ 320 h 600"/>
              <a:gd name="T24" fmla="*/ 1144 w 1464"/>
              <a:gd name="T25" fmla="*/ 360 h 600"/>
              <a:gd name="T26" fmla="*/ 1200 w 1464"/>
              <a:gd name="T27" fmla="*/ 456 h 600"/>
              <a:gd name="T28" fmla="*/ 1320 w 1464"/>
              <a:gd name="T29" fmla="*/ 536 h 600"/>
              <a:gd name="T30" fmla="*/ 1416 w 1464"/>
              <a:gd name="T31" fmla="*/ 584 h 600"/>
              <a:gd name="T32" fmla="*/ 1464 w 1464"/>
              <a:gd name="T33" fmla="*/ 60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64" h="600">
                <a:moveTo>
                  <a:pt x="0" y="472"/>
                </a:moveTo>
                <a:cubicBezTo>
                  <a:pt x="77" y="446"/>
                  <a:pt x="161" y="442"/>
                  <a:pt x="240" y="416"/>
                </a:cubicBezTo>
                <a:cubicBezTo>
                  <a:pt x="260" y="409"/>
                  <a:pt x="293" y="404"/>
                  <a:pt x="312" y="392"/>
                </a:cubicBezTo>
                <a:cubicBezTo>
                  <a:pt x="343" y="370"/>
                  <a:pt x="379" y="364"/>
                  <a:pt x="408" y="336"/>
                </a:cubicBezTo>
                <a:cubicBezTo>
                  <a:pt x="433" y="310"/>
                  <a:pt x="450" y="283"/>
                  <a:pt x="480" y="264"/>
                </a:cubicBezTo>
                <a:cubicBezTo>
                  <a:pt x="493" y="236"/>
                  <a:pt x="518" y="213"/>
                  <a:pt x="528" y="184"/>
                </a:cubicBezTo>
                <a:cubicBezTo>
                  <a:pt x="533" y="166"/>
                  <a:pt x="537" y="148"/>
                  <a:pt x="552" y="136"/>
                </a:cubicBezTo>
                <a:cubicBezTo>
                  <a:pt x="583" y="108"/>
                  <a:pt x="624" y="98"/>
                  <a:pt x="656" y="72"/>
                </a:cubicBezTo>
                <a:cubicBezTo>
                  <a:pt x="690" y="43"/>
                  <a:pt x="716" y="14"/>
                  <a:pt x="760" y="0"/>
                </a:cubicBezTo>
                <a:cubicBezTo>
                  <a:pt x="807" y="5"/>
                  <a:pt x="843" y="9"/>
                  <a:pt x="888" y="24"/>
                </a:cubicBezTo>
                <a:cubicBezTo>
                  <a:pt x="899" y="59"/>
                  <a:pt x="936" y="81"/>
                  <a:pt x="960" y="112"/>
                </a:cubicBezTo>
                <a:cubicBezTo>
                  <a:pt x="1013" y="180"/>
                  <a:pt x="1037" y="270"/>
                  <a:pt x="1112" y="320"/>
                </a:cubicBezTo>
                <a:cubicBezTo>
                  <a:pt x="1132" y="380"/>
                  <a:pt x="1102" y="308"/>
                  <a:pt x="1144" y="360"/>
                </a:cubicBezTo>
                <a:cubicBezTo>
                  <a:pt x="1157" y="377"/>
                  <a:pt x="1178" y="441"/>
                  <a:pt x="1200" y="456"/>
                </a:cubicBezTo>
                <a:cubicBezTo>
                  <a:pt x="1241" y="483"/>
                  <a:pt x="1275" y="513"/>
                  <a:pt x="1320" y="536"/>
                </a:cubicBezTo>
                <a:cubicBezTo>
                  <a:pt x="1351" y="551"/>
                  <a:pt x="1384" y="569"/>
                  <a:pt x="1416" y="584"/>
                </a:cubicBezTo>
                <a:cubicBezTo>
                  <a:pt x="1431" y="590"/>
                  <a:pt x="1464" y="600"/>
                  <a:pt x="1464" y="600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326" name="Text Box 54"/>
          <p:cNvSpPr txBox="1">
            <a:spLocks noChangeArrowheads="1"/>
          </p:cNvSpPr>
          <p:nvPr/>
        </p:nvSpPr>
        <p:spPr bwMode="auto">
          <a:xfrm>
            <a:off x="1323975" y="2173288"/>
            <a:ext cx="6134100" cy="253047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rgbClr val="003366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C60C15"/>
                </a:solidFill>
              </a:rPr>
              <a:t>	 Pays 	 	Imperiaux        					    d</a:t>
            </a:r>
            <a:r>
              <a:rPr lang="ja-JP" altLang="en-US" sz="4000">
                <a:solidFill>
                  <a:srgbClr val="C60C15"/>
                </a:solidFill>
                <a:latin typeface="Arial"/>
              </a:rPr>
              <a:t>’</a:t>
            </a:r>
            <a:r>
              <a:rPr lang="en-US" sz="4000">
                <a:solidFill>
                  <a:srgbClr val="C60C15"/>
                </a:solidFill>
              </a:rPr>
              <a:t>Alexandre</a:t>
            </a:r>
          </a:p>
        </p:txBody>
      </p:sp>
      <p:grpSp>
        <p:nvGrpSpPr>
          <p:cNvPr id="438335" name="Group 63"/>
          <p:cNvGrpSpPr>
            <a:grpSpLocks/>
          </p:cNvGrpSpPr>
          <p:nvPr/>
        </p:nvGrpSpPr>
        <p:grpSpPr bwMode="auto">
          <a:xfrm>
            <a:off x="1439863" y="3635375"/>
            <a:ext cx="3360737" cy="941388"/>
            <a:chOff x="1196" y="2564"/>
            <a:chExt cx="3386" cy="593"/>
          </a:xfrm>
        </p:grpSpPr>
        <p:sp>
          <p:nvSpPr>
            <p:cNvPr id="438330" name="Text Box 58"/>
            <p:cNvSpPr txBox="1">
              <a:spLocks noChangeArrowheads="1"/>
            </p:cNvSpPr>
            <p:nvPr/>
          </p:nvSpPr>
          <p:spPr bwMode="auto">
            <a:xfrm>
              <a:off x="1196" y="2753"/>
              <a:ext cx="3386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3600">
                <a:solidFill>
                  <a:srgbClr val="62D6AC"/>
                </a:solidFill>
              </a:endParaRPr>
            </a:p>
          </p:txBody>
        </p:sp>
        <p:grpSp>
          <p:nvGrpSpPr>
            <p:cNvPr id="438333" name="Group 61"/>
            <p:cNvGrpSpPr>
              <a:grpSpLocks/>
            </p:cNvGrpSpPr>
            <p:nvPr/>
          </p:nvGrpSpPr>
          <p:grpSpPr bwMode="auto">
            <a:xfrm>
              <a:off x="1378" y="2564"/>
              <a:ext cx="337" cy="300"/>
              <a:chOff x="3488" y="2712"/>
              <a:chExt cx="337" cy="300"/>
            </a:xfrm>
          </p:grpSpPr>
          <p:sp>
            <p:nvSpPr>
              <p:cNvPr id="438331" name="Oval 59"/>
              <p:cNvSpPr>
                <a:spLocks noChangeArrowheads="1"/>
              </p:cNvSpPr>
              <p:nvPr/>
            </p:nvSpPr>
            <p:spPr bwMode="auto">
              <a:xfrm>
                <a:off x="3600" y="2801"/>
                <a:ext cx="150" cy="125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332" name="Oval 60"/>
              <p:cNvSpPr>
                <a:spLocks noChangeArrowheads="1"/>
              </p:cNvSpPr>
              <p:nvPr/>
            </p:nvSpPr>
            <p:spPr bwMode="auto">
              <a:xfrm>
                <a:off x="3488" y="2712"/>
                <a:ext cx="337" cy="300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38343" name="Text Box 71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38346" name="Text Box 74"/>
          <p:cNvSpPr txBox="1">
            <a:spLocks noChangeArrowheads="1"/>
          </p:cNvSpPr>
          <p:nvPr/>
        </p:nvSpPr>
        <p:spPr bwMode="auto">
          <a:xfrm>
            <a:off x="8662988" y="64135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38347" name="Rectangle 7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438348" name="Text Box 7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pic>
        <p:nvPicPr>
          <p:cNvPr id="438349" name="Picture 7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0"/>
          <a:stretch>
            <a:fillRect/>
          </a:stretch>
        </p:blipFill>
        <p:spPr bwMode="auto">
          <a:xfrm>
            <a:off x="2282825" y="3060700"/>
            <a:ext cx="4562475" cy="30908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38350" name="Text Box 78"/>
          <p:cNvSpPr txBox="1">
            <a:spLocks noChangeArrowheads="1"/>
          </p:cNvSpPr>
          <p:nvPr/>
        </p:nvSpPr>
        <p:spPr bwMode="auto">
          <a:xfrm>
            <a:off x="611188" y="4002088"/>
            <a:ext cx="3240087" cy="119062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chemeClr val="tx1"/>
                </a:solidFill>
              </a:rPr>
              <a:t>Alexandria Egyptian</a:t>
            </a:r>
          </a:p>
        </p:txBody>
      </p:sp>
      <p:sp>
        <p:nvSpPr>
          <p:cNvPr id="438336" name="AutoShape 64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337" name="Rectangle 65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338" name="AutoShape 66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339" name="Line 67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340" name="Line 68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341" name="Rectangle 69"/>
          <p:cNvSpPr>
            <a:spLocks noChangeArrowheads="1"/>
          </p:cNvSpPr>
          <p:nvPr/>
        </p:nvSpPr>
        <p:spPr bwMode="auto">
          <a:xfrm>
            <a:off x="7931150" y="3568700"/>
            <a:ext cx="841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438342" name="Rectangle 70"/>
          <p:cNvSpPr>
            <a:spLocks noChangeArrowheads="1"/>
          </p:cNvSpPr>
          <p:nvPr/>
        </p:nvSpPr>
        <p:spPr bwMode="auto">
          <a:xfrm>
            <a:off x="7970838" y="34290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pic>
        <p:nvPicPr>
          <p:cNvPr id="438351" name="Picture 79" descr="Alexandria bay to east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50" y="1320800"/>
            <a:ext cx="2541588" cy="19065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7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438352" name="Text Box 80"/>
          <p:cNvSpPr txBox="1">
            <a:spLocks noChangeArrowheads="1"/>
          </p:cNvSpPr>
          <p:nvPr/>
        </p:nvSpPr>
        <p:spPr bwMode="auto">
          <a:xfrm>
            <a:off x="8582025" y="646906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2</a:t>
            </a:r>
            <a:endParaRPr lang="en-US" b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8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8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38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38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8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8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8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350" grpId="0" autoUpdateAnimBg="0"/>
      <p:bldP spid="4383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3" name="Rectangle 5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8462" name="Text Box 1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88488" name="Text Box 40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88490" name="Rectangle 4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pic>
        <p:nvPicPr>
          <p:cNvPr id="488491" name="Picture 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769225" cy="56419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88493" name="Text Box 4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sp>
        <p:nvSpPr>
          <p:cNvPr id="488495" name="Text Box 47"/>
          <p:cNvSpPr txBox="1">
            <a:spLocks noChangeArrowheads="1"/>
          </p:cNvSpPr>
          <p:nvPr/>
        </p:nvSpPr>
        <p:spPr bwMode="auto">
          <a:xfrm>
            <a:off x="1090613" y="5546725"/>
            <a:ext cx="6853237" cy="579438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FF00"/>
                </a:solidFill>
              </a:rPr>
              <a:t>Le Grnd Bibliotèque à Alexandria</a:t>
            </a:r>
          </a:p>
        </p:txBody>
      </p:sp>
      <p:sp>
        <p:nvSpPr>
          <p:cNvPr id="488481" name="AutoShape 33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8482" name="Rectangle 34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8483" name="AutoShape 35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8484" name="Line 36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8485" name="Line 37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8486" name="Rectangle 38"/>
          <p:cNvSpPr>
            <a:spLocks noChangeArrowheads="1"/>
          </p:cNvSpPr>
          <p:nvPr/>
        </p:nvSpPr>
        <p:spPr bwMode="auto">
          <a:xfrm>
            <a:off x="7931150" y="3568700"/>
            <a:ext cx="841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488487" name="Rectangle 39"/>
          <p:cNvSpPr>
            <a:spLocks noChangeArrowheads="1"/>
          </p:cNvSpPr>
          <p:nvPr/>
        </p:nvSpPr>
        <p:spPr bwMode="auto">
          <a:xfrm>
            <a:off x="7970838" y="34290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8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495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0" name="AutoShape 4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1" name="Rectangle 5"/>
          <p:cNvSpPr>
            <a:spLocks noChangeArrowheads="1"/>
          </p:cNvSpPr>
          <p:nvPr/>
        </p:nvSpPr>
        <p:spPr bwMode="auto">
          <a:xfrm>
            <a:off x="2819400" y="931863"/>
            <a:ext cx="2008188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   SILENCE</a:t>
            </a:r>
          </a:p>
        </p:txBody>
      </p:sp>
      <p:sp>
        <p:nvSpPr>
          <p:cNvPr id="444422" name="Rectangle 6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3" name="Rectangle 7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4" name="Line 8"/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5" name="Line 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7" name="Line 11"/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44428" name="Group 12"/>
          <p:cNvGrpSpPr>
            <a:grpSpLocks/>
          </p:cNvGrpSpPr>
          <p:nvPr/>
        </p:nvGrpSpPr>
        <p:grpSpPr bwMode="auto">
          <a:xfrm>
            <a:off x="709613" y="2190750"/>
            <a:ext cx="2432050" cy="2601913"/>
            <a:chOff x="447" y="1380"/>
            <a:chExt cx="1532" cy="1639"/>
          </a:xfrm>
        </p:grpSpPr>
        <p:sp>
          <p:nvSpPr>
            <p:cNvPr id="444429" name="Rectangle 13"/>
            <p:cNvSpPr>
              <a:spLocks noChangeArrowheads="1"/>
            </p:cNvSpPr>
            <p:nvPr/>
          </p:nvSpPr>
          <p:spPr bwMode="auto">
            <a:xfrm>
              <a:off x="447" y="1380"/>
              <a:ext cx="1532" cy="69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3600" b="0">
                  <a:solidFill>
                    <a:schemeClr val="tx2"/>
                  </a:solidFill>
                  <a:latin typeface="Times" charset="0"/>
                </a:rPr>
                <a:t>OT  </a:t>
              </a:r>
              <a:r>
                <a:rPr lang="en-US" sz="6600" b="0">
                  <a:solidFill>
                    <a:srgbClr val="7FFF00"/>
                  </a:solidFill>
                  <a:latin typeface="Times" charset="0"/>
                </a:rPr>
                <a:t>S </a:t>
              </a:r>
              <a:r>
                <a:rPr lang="en-US" sz="3600" b="0">
                  <a:solidFill>
                    <a:schemeClr val="tx2"/>
                  </a:solidFill>
                  <a:latin typeface="Times" charset="0"/>
                </a:rPr>
                <a:t>NT</a:t>
              </a:r>
            </a:p>
          </p:txBody>
        </p:sp>
        <p:sp>
          <p:nvSpPr>
            <p:cNvPr id="444430" name="AutoShape 14"/>
            <p:cNvSpPr>
              <a:spLocks noChangeArrowheads="1"/>
            </p:cNvSpPr>
            <p:nvPr/>
          </p:nvSpPr>
          <p:spPr bwMode="auto">
            <a:xfrm rot="16200000">
              <a:off x="674" y="2256"/>
              <a:ext cx="982" cy="544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4431" name="Rectangle 15"/>
          <p:cNvSpPr>
            <a:spLocks noChangeArrowheads="1"/>
          </p:cNvSpPr>
          <p:nvPr/>
        </p:nvSpPr>
        <p:spPr bwMode="auto">
          <a:xfrm>
            <a:off x="4862513" y="874713"/>
            <a:ext cx="1987550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AFD00"/>
                </a:solidFill>
                <a:latin typeface="Times" charset="0"/>
              </a:rPr>
              <a:t>ca. 500 B.C</a:t>
            </a:r>
            <a:r>
              <a:rPr lang="en-US" sz="2800" b="0">
                <a:solidFill>
                  <a:srgbClr val="FAFD00"/>
                </a:solidFill>
                <a:latin typeface="Times" charset="0"/>
              </a:rPr>
              <a:t>.</a:t>
            </a:r>
          </a:p>
        </p:txBody>
      </p:sp>
      <p:sp>
        <p:nvSpPr>
          <p:cNvPr id="444432" name="Text Box 16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444433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5" t="8533" r="8066" b="11687"/>
          <a:stretch>
            <a:fillRect/>
          </a:stretch>
        </p:blipFill>
        <p:spPr bwMode="auto">
          <a:xfrm>
            <a:off x="768350" y="539750"/>
            <a:ext cx="7797800" cy="57626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4434" name="Text Box 18"/>
          <p:cNvSpPr txBox="1">
            <a:spLocks noChangeArrowheads="1"/>
          </p:cNvSpPr>
          <p:nvPr/>
        </p:nvSpPr>
        <p:spPr bwMode="auto">
          <a:xfrm>
            <a:off x="812800" y="53340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0033CC"/>
                </a:solidFill>
              </a:rPr>
              <a:t>AFRIQUE</a:t>
            </a:r>
          </a:p>
        </p:txBody>
      </p:sp>
      <p:sp>
        <p:nvSpPr>
          <p:cNvPr id="444435" name="Text Box 19"/>
          <p:cNvSpPr txBox="1">
            <a:spLocks noChangeArrowheads="1"/>
          </p:cNvSpPr>
          <p:nvPr/>
        </p:nvSpPr>
        <p:spPr bwMode="auto">
          <a:xfrm>
            <a:off x="2959100" y="47498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3366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0033CC"/>
                </a:solidFill>
              </a:rPr>
              <a:t>ARABIE</a:t>
            </a:r>
          </a:p>
        </p:txBody>
      </p:sp>
      <p:sp>
        <p:nvSpPr>
          <p:cNvPr id="444436" name="Text Box 20"/>
          <p:cNvSpPr txBox="1">
            <a:spLocks noChangeArrowheads="1"/>
          </p:cNvSpPr>
          <p:nvPr/>
        </p:nvSpPr>
        <p:spPr bwMode="auto">
          <a:xfrm>
            <a:off x="6184900" y="2286000"/>
            <a:ext cx="15875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3366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0033CC"/>
                </a:solidFill>
              </a:rPr>
              <a:t>ASIA</a:t>
            </a:r>
          </a:p>
        </p:txBody>
      </p:sp>
      <p:sp>
        <p:nvSpPr>
          <p:cNvPr id="444437" name="Text Box 21"/>
          <p:cNvSpPr txBox="1">
            <a:spLocks noChangeArrowheads="1"/>
          </p:cNvSpPr>
          <p:nvPr/>
        </p:nvSpPr>
        <p:spPr bwMode="auto">
          <a:xfrm rot="1299097">
            <a:off x="660400" y="3240088"/>
            <a:ext cx="2108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MER MEDITERRANEANE</a:t>
            </a:r>
          </a:p>
        </p:txBody>
      </p:sp>
      <p:sp>
        <p:nvSpPr>
          <p:cNvPr id="444438" name="Freeform 22"/>
          <p:cNvSpPr>
            <a:spLocks/>
          </p:cNvSpPr>
          <p:nvPr/>
        </p:nvSpPr>
        <p:spPr bwMode="auto">
          <a:xfrm>
            <a:off x="762000" y="952500"/>
            <a:ext cx="1409700" cy="296863"/>
          </a:xfrm>
          <a:custGeom>
            <a:avLst/>
            <a:gdLst>
              <a:gd name="T0" fmla="*/ 0 w 888"/>
              <a:gd name="T1" fmla="*/ 160 h 187"/>
              <a:gd name="T2" fmla="*/ 144 w 888"/>
              <a:gd name="T3" fmla="*/ 168 h 187"/>
              <a:gd name="T4" fmla="*/ 192 w 888"/>
              <a:gd name="T5" fmla="*/ 184 h 187"/>
              <a:gd name="T6" fmla="*/ 376 w 888"/>
              <a:gd name="T7" fmla="*/ 168 h 187"/>
              <a:gd name="T8" fmla="*/ 544 w 888"/>
              <a:gd name="T9" fmla="*/ 96 h 187"/>
              <a:gd name="T10" fmla="*/ 640 w 888"/>
              <a:gd name="T11" fmla="*/ 88 h 187"/>
              <a:gd name="T12" fmla="*/ 768 w 888"/>
              <a:gd name="T13" fmla="*/ 8 h 187"/>
              <a:gd name="T14" fmla="*/ 888 w 888"/>
              <a:gd name="T15" fmla="*/ 2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8" h="187">
                <a:moveTo>
                  <a:pt x="0" y="160"/>
                </a:moveTo>
                <a:cubicBezTo>
                  <a:pt x="48" y="162"/>
                  <a:pt x="96" y="162"/>
                  <a:pt x="144" y="168"/>
                </a:cubicBezTo>
                <a:cubicBezTo>
                  <a:pt x="160" y="170"/>
                  <a:pt x="192" y="184"/>
                  <a:pt x="192" y="184"/>
                </a:cubicBezTo>
                <a:cubicBezTo>
                  <a:pt x="297" y="178"/>
                  <a:pt x="307" y="187"/>
                  <a:pt x="376" y="168"/>
                </a:cubicBezTo>
                <a:cubicBezTo>
                  <a:pt x="429" y="152"/>
                  <a:pt x="487" y="100"/>
                  <a:pt x="544" y="96"/>
                </a:cubicBezTo>
                <a:cubicBezTo>
                  <a:pt x="576" y="93"/>
                  <a:pt x="608" y="90"/>
                  <a:pt x="640" y="88"/>
                </a:cubicBezTo>
                <a:cubicBezTo>
                  <a:pt x="690" y="71"/>
                  <a:pt x="719" y="24"/>
                  <a:pt x="768" y="8"/>
                </a:cubicBezTo>
                <a:cubicBezTo>
                  <a:pt x="877" y="16"/>
                  <a:pt x="840" y="0"/>
                  <a:pt x="888" y="24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39" name="Freeform 23"/>
          <p:cNvSpPr>
            <a:spLocks/>
          </p:cNvSpPr>
          <p:nvPr/>
        </p:nvSpPr>
        <p:spPr bwMode="auto">
          <a:xfrm>
            <a:off x="3697288" y="1798638"/>
            <a:ext cx="1193800" cy="522287"/>
          </a:xfrm>
          <a:custGeom>
            <a:avLst/>
            <a:gdLst>
              <a:gd name="T0" fmla="*/ 0 w 752"/>
              <a:gd name="T1" fmla="*/ 17 h 329"/>
              <a:gd name="T2" fmla="*/ 176 w 752"/>
              <a:gd name="T3" fmla="*/ 33 h 329"/>
              <a:gd name="T4" fmla="*/ 200 w 752"/>
              <a:gd name="T5" fmla="*/ 49 h 329"/>
              <a:gd name="T6" fmla="*/ 304 w 752"/>
              <a:gd name="T7" fmla="*/ 65 h 329"/>
              <a:gd name="T8" fmla="*/ 416 w 752"/>
              <a:gd name="T9" fmla="*/ 161 h 329"/>
              <a:gd name="T10" fmla="*/ 600 w 752"/>
              <a:gd name="T11" fmla="*/ 209 h 329"/>
              <a:gd name="T12" fmla="*/ 752 w 752"/>
              <a:gd name="T13" fmla="*/ 329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2" h="329">
                <a:moveTo>
                  <a:pt x="0" y="17"/>
                </a:moveTo>
                <a:cubicBezTo>
                  <a:pt x="50" y="0"/>
                  <a:pt x="129" y="1"/>
                  <a:pt x="176" y="33"/>
                </a:cubicBezTo>
                <a:cubicBezTo>
                  <a:pt x="184" y="38"/>
                  <a:pt x="190" y="46"/>
                  <a:pt x="200" y="49"/>
                </a:cubicBezTo>
                <a:cubicBezTo>
                  <a:pt x="233" y="58"/>
                  <a:pt x="269" y="58"/>
                  <a:pt x="304" y="65"/>
                </a:cubicBezTo>
                <a:cubicBezTo>
                  <a:pt x="344" y="92"/>
                  <a:pt x="368" y="145"/>
                  <a:pt x="416" y="161"/>
                </a:cubicBezTo>
                <a:cubicBezTo>
                  <a:pt x="478" y="181"/>
                  <a:pt x="535" y="196"/>
                  <a:pt x="600" y="209"/>
                </a:cubicBezTo>
                <a:cubicBezTo>
                  <a:pt x="655" y="246"/>
                  <a:pt x="692" y="299"/>
                  <a:pt x="752" y="329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40" name="Freeform 24"/>
          <p:cNvSpPr>
            <a:spLocks/>
          </p:cNvSpPr>
          <p:nvPr/>
        </p:nvSpPr>
        <p:spPr bwMode="auto">
          <a:xfrm>
            <a:off x="5257800" y="1274763"/>
            <a:ext cx="3048000" cy="3906837"/>
          </a:xfrm>
          <a:custGeom>
            <a:avLst/>
            <a:gdLst>
              <a:gd name="T0" fmla="*/ 0 w 1920"/>
              <a:gd name="T1" fmla="*/ 645 h 2461"/>
              <a:gd name="T2" fmla="*/ 160 w 1920"/>
              <a:gd name="T3" fmla="*/ 645 h 2461"/>
              <a:gd name="T4" fmla="*/ 360 w 1920"/>
              <a:gd name="T5" fmla="*/ 581 h 2461"/>
              <a:gd name="T6" fmla="*/ 392 w 1920"/>
              <a:gd name="T7" fmla="*/ 557 h 2461"/>
              <a:gd name="T8" fmla="*/ 440 w 1920"/>
              <a:gd name="T9" fmla="*/ 525 h 2461"/>
              <a:gd name="T10" fmla="*/ 520 w 1920"/>
              <a:gd name="T11" fmla="*/ 429 h 2461"/>
              <a:gd name="T12" fmla="*/ 576 w 1920"/>
              <a:gd name="T13" fmla="*/ 325 h 2461"/>
              <a:gd name="T14" fmla="*/ 656 w 1920"/>
              <a:gd name="T15" fmla="*/ 205 h 2461"/>
              <a:gd name="T16" fmla="*/ 712 w 1920"/>
              <a:gd name="T17" fmla="*/ 141 h 2461"/>
              <a:gd name="T18" fmla="*/ 744 w 1920"/>
              <a:gd name="T19" fmla="*/ 101 h 2461"/>
              <a:gd name="T20" fmla="*/ 848 w 1920"/>
              <a:gd name="T21" fmla="*/ 29 h 2461"/>
              <a:gd name="T22" fmla="*/ 912 w 1920"/>
              <a:gd name="T23" fmla="*/ 13 h 2461"/>
              <a:gd name="T24" fmla="*/ 1128 w 1920"/>
              <a:gd name="T25" fmla="*/ 29 h 2461"/>
              <a:gd name="T26" fmla="*/ 1232 w 1920"/>
              <a:gd name="T27" fmla="*/ 165 h 2461"/>
              <a:gd name="T28" fmla="*/ 1352 w 1920"/>
              <a:gd name="T29" fmla="*/ 301 h 2461"/>
              <a:gd name="T30" fmla="*/ 1376 w 1920"/>
              <a:gd name="T31" fmla="*/ 325 h 2461"/>
              <a:gd name="T32" fmla="*/ 1592 w 1920"/>
              <a:gd name="T33" fmla="*/ 397 h 2461"/>
              <a:gd name="T34" fmla="*/ 1648 w 1920"/>
              <a:gd name="T35" fmla="*/ 485 h 2461"/>
              <a:gd name="T36" fmla="*/ 1664 w 1920"/>
              <a:gd name="T37" fmla="*/ 573 h 2461"/>
              <a:gd name="T38" fmla="*/ 1696 w 1920"/>
              <a:gd name="T39" fmla="*/ 621 h 2461"/>
              <a:gd name="T40" fmla="*/ 1712 w 1920"/>
              <a:gd name="T41" fmla="*/ 669 h 2461"/>
              <a:gd name="T42" fmla="*/ 1720 w 1920"/>
              <a:gd name="T43" fmla="*/ 885 h 2461"/>
              <a:gd name="T44" fmla="*/ 1776 w 1920"/>
              <a:gd name="T45" fmla="*/ 941 h 2461"/>
              <a:gd name="T46" fmla="*/ 1816 w 1920"/>
              <a:gd name="T47" fmla="*/ 1013 h 2461"/>
              <a:gd name="T48" fmla="*/ 1872 w 1920"/>
              <a:gd name="T49" fmla="*/ 1245 h 2461"/>
              <a:gd name="T50" fmla="*/ 1904 w 1920"/>
              <a:gd name="T51" fmla="*/ 1301 h 2461"/>
              <a:gd name="T52" fmla="*/ 1920 w 1920"/>
              <a:gd name="T53" fmla="*/ 1349 h 2461"/>
              <a:gd name="T54" fmla="*/ 1840 w 1920"/>
              <a:gd name="T55" fmla="*/ 1565 h 2461"/>
              <a:gd name="T56" fmla="*/ 1808 w 1920"/>
              <a:gd name="T57" fmla="*/ 1613 h 2461"/>
              <a:gd name="T58" fmla="*/ 1712 w 1920"/>
              <a:gd name="T59" fmla="*/ 1661 h 2461"/>
              <a:gd name="T60" fmla="*/ 1640 w 1920"/>
              <a:gd name="T61" fmla="*/ 1693 h 2461"/>
              <a:gd name="T62" fmla="*/ 1584 w 1920"/>
              <a:gd name="T63" fmla="*/ 1741 h 2461"/>
              <a:gd name="T64" fmla="*/ 1568 w 1920"/>
              <a:gd name="T65" fmla="*/ 1765 h 2461"/>
              <a:gd name="T66" fmla="*/ 1544 w 1920"/>
              <a:gd name="T67" fmla="*/ 1781 h 2461"/>
              <a:gd name="T68" fmla="*/ 1536 w 1920"/>
              <a:gd name="T69" fmla="*/ 1805 h 2461"/>
              <a:gd name="T70" fmla="*/ 1488 w 1920"/>
              <a:gd name="T71" fmla="*/ 1901 h 2461"/>
              <a:gd name="T72" fmla="*/ 1424 w 1920"/>
              <a:gd name="T73" fmla="*/ 2189 h 2461"/>
              <a:gd name="T74" fmla="*/ 1416 w 1920"/>
              <a:gd name="T75" fmla="*/ 2213 h 2461"/>
              <a:gd name="T76" fmla="*/ 1400 w 1920"/>
              <a:gd name="T77" fmla="*/ 2237 h 2461"/>
              <a:gd name="T78" fmla="*/ 1384 w 1920"/>
              <a:gd name="T79" fmla="*/ 2285 h 2461"/>
              <a:gd name="T80" fmla="*/ 1392 w 1920"/>
              <a:gd name="T81" fmla="*/ 2461 h 2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920" h="2461">
                <a:moveTo>
                  <a:pt x="0" y="645"/>
                </a:moveTo>
                <a:cubicBezTo>
                  <a:pt x="93" y="652"/>
                  <a:pt x="80" y="658"/>
                  <a:pt x="160" y="645"/>
                </a:cubicBezTo>
                <a:cubicBezTo>
                  <a:pt x="230" y="633"/>
                  <a:pt x="292" y="594"/>
                  <a:pt x="360" y="581"/>
                </a:cubicBezTo>
                <a:cubicBezTo>
                  <a:pt x="370" y="573"/>
                  <a:pt x="381" y="564"/>
                  <a:pt x="392" y="557"/>
                </a:cubicBezTo>
                <a:cubicBezTo>
                  <a:pt x="407" y="545"/>
                  <a:pt x="440" y="525"/>
                  <a:pt x="440" y="525"/>
                </a:cubicBezTo>
                <a:cubicBezTo>
                  <a:pt x="462" y="490"/>
                  <a:pt x="491" y="457"/>
                  <a:pt x="520" y="429"/>
                </a:cubicBezTo>
                <a:cubicBezTo>
                  <a:pt x="533" y="389"/>
                  <a:pt x="546" y="354"/>
                  <a:pt x="576" y="325"/>
                </a:cubicBezTo>
                <a:cubicBezTo>
                  <a:pt x="592" y="275"/>
                  <a:pt x="625" y="244"/>
                  <a:pt x="656" y="205"/>
                </a:cubicBezTo>
                <a:cubicBezTo>
                  <a:pt x="706" y="140"/>
                  <a:pt x="665" y="171"/>
                  <a:pt x="712" y="141"/>
                </a:cubicBezTo>
                <a:cubicBezTo>
                  <a:pt x="725" y="99"/>
                  <a:pt x="709" y="131"/>
                  <a:pt x="744" y="101"/>
                </a:cubicBezTo>
                <a:cubicBezTo>
                  <a:pt x="788" y="61"/>
                  <a:pt x="793" y="47"/>
                  <a:pt x="848" y="29"/>
                </a:cubicBezTo>
                <a:cubicBezTo>
                  <a:pt x="868" y="22"/>
                  <a:pt x="912" y="13"/>
                  <a:pt x="912" y="13"/>
                </a:cubicBezTo>
                <a:cubicBezTo>
                  <a:pt x="984" y="16"/>
                  <a:pt x="1061" y="0"/>
                  <a:pt x="1128" y="29"/>
                </a:cubicBezTo>
                <a:cubicBezTo>
                  <a:pt x="1184" y="53"/>
                  <a:pt x="1205" y="116"/>
                  <a:pt x="1232" y="165"/>
                </a:cubicBezTo>
                <a:cubicBezTo>
                  <a:pt x="1264" y="222"/>
                  <a:pt x="1302" y="259"/>
                  <a:pt x="1352" y="301"/>
                </a:cubicBezTo>
                <a:cubicBezTo>
                  <a:pt x="1360" y="308"/>
                  <a:pt x="1366" y="319"/>
                  <a:pt x="1376" y="325"/>
                </a:cubicBezTo>
                <a:cubicBezTo>
                  <a:pt x="1443" y="362"/>
                  <a:pt x="1526" y="353"/>
                  <a:pt x="1592" y="397"/>
                </a:cubicBezTo>
                <a:cubicBezTo>
                  <a:pt x="1605" y="436"/>
                  <a:pt x="1632" y="437"/>
                  <a:pt x="1648" y="485"/>
                </a:cubicBezTo>
                <a:cubicBezTo>
                  <a:pt x="1649" y="498"/>
                  <a:pt x="1652" y="551"/>
                  <a:pt x="1664" y="573"/>
                </a:cubicBezTo>
                <a:cubicBezTo>
                  <a:pt x="1673" y="589"/>
                  <a:pt x="1689" y="602"/>
                  <a:pt x="1696" y="621"/>
                </a:cubicBezTo>
                <a:cubicBezTo>
                  <a:pt x="1701" y="637"/>
                  <a:pt x="1712" y="669"/>
                  <a:pt x="1712" y="669"/>
                </a:cubicBezTo>
                <a:cubicBezTo>
                  <a:pt x="1714" y="741"/>
                  <a:pt x="1715" y="813"/>
                  <a:pt x="1720" y="885"/>
                </a:cubicBezTo>
                <a:cubicBezTo>
                  <a:pt x="1721" y="911"/>
                  <a:pt x="1776" y="941"/>
                  <a:pt x="1776" y="941"/>
                </a:cubicBezTo>
                <a:cubicBezTo>
                  <a:pt x="1812" y="996"/>
                  <a:pt x="1801" y="970"/>
                  <a:pt x="1816" y="1013"/>
                </a:cubicBezTo>
                <a:cubicBezTo>
                  <a:pt x="1822" y="1100"/>
                  <a:pt x="1829" y="1170"/>
                  <a:pt x="1872" y="1245"/>
                </a:cubicBezTo>
                <a:cubicBezTo>
                  <a:pt x="1882" y="1263"/>
                  <a:pt x="1895" y="1281"/>
                  <a:pt x="1904" y="1301"/>
                </a:cubicBezTo>
                <a:cubicBezTo>
                  <a:pt x="1910" y="1316"/>
                  <a:pt x="1920" y="1349"/>
                  <a:pt x="1920" y="1349"/>
                </a:cubicBezTo>
                <a:cubicBezTo>
                  <a:pt x="1909" y="1431"/>
                  <a:pt x="1886" y="1495"/>
                  <a:pt x="1840" y="1565"/>
                </a:cubicBezTo>
                <a:cubicBezTo>
                  <a:pt x="1829" y="1581"/>
                  <a:pt x="1826" y="1606"/>
                  <a:pt x="1808" y="1613"/>
                </a:cubicBezTo>
                <a:cubicBezTo>
                  <a:pt x="1773" y="1624"/>
                  <a:pt x="1744" y="1646"/>
                  <a:pt x="1712" y="1661"/>
                </a:cubicBezTo>
                <a:cubicBezTo>
                  <a:pt x="1670" y="1679"/>
                  <a:pt x="1669" y="1667"/>
                  <a:pt x="1640" y="1693"/>
                </a:cubicBezTo>
                <a:cubicBezTo>
                  <a:pt x="1572" y="1751"/>
                  <a:pt x="1639" y="1704"/>
                  <a:pt x="1584" y="1741"/>
                </a:cubicBezTo>
                <a:cubicBezTo>
                  <a:pt x="1578" y="1749"/>
                  <a:pt x="1574" y="1758"/>
                  <a:pt x="1568" y="1765"/>
                </a:cubicBezTo>
                <a:cubicBezTo>
                  <a:pt x="1561" y="1771"/>
                  <a:pt x="1550" y="1773"/>
                  <a:pt x="1544" y="1781"/>
                </a:cubicBezTo>
                <a:cubicBezTo>
                  <a:pt x="1538" y="1787"/>
                  <a:pt x="1539" y="1797"/>
                  <a:pt x="1536" y="1805"/>
                </a:cubicBezTo>
                <a:cubicBezTo>
                  <a:pt x="1519" y="1837"/>
                  <a:pt x="1499" y="1866"/>
                  <a:pt x="1488" y="1901"/>
                </a:cubicBezTo>
                <a:cubicBezTo>
                  <a:pt x="1483" y="1963"/>
                  <a:pt x="1487" y="2146"/>
                  <a:pt x="1424" y="2189"/>
                </a:cubicBezTo>
                <a:cubicBezTo>
                  <a:pt x="1421" y="2197"/>
                  <a:pt x="1419" y="2205"/>
                  <a:pt x="1416" y="2213"/>
                </a:cubicBezTo>
                <a:cubicBezTo>
                  <a:pt x="1411" y="2221"/>
                  <a:pt x="1403" y="2228"/>
                  <a:pt x="1400" y="2237"/>
                </a:cubicBezTo>
                <a:cubicBezTo>
                  <a:pt x="1393" y="2252"/>
                  <a:pt x="1384" y="2285"/>
                  <a:pt x="1384" y="2285"/>
                </a:cubicBezTo>
                <a:cubicBezTo>
                  <a:pt x="1394" y="2407"/>
                  <a:pt x="1392" y="2348"/>
                  <a:pt x="1392" y="2461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41" name="Freeform 25"/>
          <p:cNvSpPr>
            <a:spLocks/>
          </p:cNvSpPr>
          <p:nvPr/>
        </p:nvSpPr>
        <p:spPr bwMode="auto">
          <a:xfrm>
            <a:off x="749300" y="3721100"/>
            <a:ext cx="1981200" cy="1752600"/>
          </a:xfrm>
          <a:custGeom>
            <a:avLst/>
            <a:gdLst>
              <a:gd name="T0" fmla="*/ 0 w 1248"/>
              <a:gd name="T1" fmla="*/ 0 h 1104"/>
              <a:gd name="T2" fmla="*/ 72 w 1248"/>
              <a:gd name="T3" fmla="*/ 32 h 1104"/>
              <a:gd name="T4" fmla="*/ 136 w 1248"/>
              <a:gd name="T5" fmla="*/ 96 h 1104"/>
              <a:gd name="T6" fmla="*/ 184 w 1248"/>
              <a:gd name="T7" fmla="*/ 192 h 1104"/>
              <a:gd name="T8" fmla="*/ 216 w 1248"/>
              <a:gd name="T9" fmla="*/ 240 h 1104"/>
              <a:gd name="T10" fmla="*/ 248 w 1248"/>
              <a:gd name="T11" fmla="*/ 312 h 1104"/>
              <a:gd name="T12" fmla="*/ 376 w 1248"/>
              <a:gd name="T13" fmla="*/ 480 h 1104"/>
              <a:gd name="T14" fmla="*/ 408 w 1248"/>
              <a:gd name="T15" fmla="*/ 576 h 1104"/>
              <a:gd name="T16" fmla="*/ 416 w 1248"/>
              <a:gd name="T17" fmla="*/ 600 h 1104"/>
              <a:gd name="T18" fmla="*/ 488 w 1248"/>
              <a:gd name="T19" fmla="*/ 648 h 1104"/>
              <a:gd name="T20" fmla="*/ 512 w 1248"/>
              <a:gd name="T21" fmla="*/ 672 h 1104"/>
              <a:gd name="T22" fmla="*/ 592 w 1248"/>
              <a:gd name="T23" fmla="*/ 712 h 1104"/>
              <a:gd name="T24" fmla="*/ 672 w 1248"/>
              <a:gd name="T25" fmla="*/ 768 h 1104"/>
              <a:gd name="T26" fmla="*/ 816 w 1248"/>
              <a:gd name="T27" fmla="*/ 952 h 1104"/>
              <a:gd name="T28" fmla="*/ 1080 w 1248"/>
              <a:gd name="T29" fmla="*/ 1104 h 1104"/>
              <a:gd name="T30" fmla="*/ 1248 w 1248"/>
              <a:gd name="T31" fmla="*/ 1096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48" h="1104">
                <a:moveTo>
                  <a:pt x="0" y="0"/>
                </a:moveTo>
                <a:cubicBezTo>
                  <a:pt x="34" y="11"/>
                  <a:pt x="46" y="10"/>
                  <a:pt x="72" y="32"/>
                </a:cubicBezTo>
                <a:cubicBezTo>
                  <a:pt x="97" y="53"/>
                  <a:pt x="108" y="77"/>
                  <a:pt x="136" y="96"/>
                </a:cubicBezTo>
                <a:cubicBezTo>
                  <a:pt x="156" y="126"/>
                  <a:pt x="166" y="160"/>
                  <a:pt x="184" y="192"/>
                </a:cubicBezTo>
                <a:cubicBezTo>
                  <a:pt x="193" y="208"/>
                  <a:pt x="209" y="221"/>
                  <a:pt x="216" y="240"/>
                </a:cubicBezTo>
                <a:cubicBezTo>
                  <a:pt x="223" y="262"/>
                  <a:pt x="235" y="292"/>
                  <a:pt x="248" y="312"/>
                </a:cubicBezTo>
                <a:cubicBezTo>
                  <a:pt x="283" y="364"/>
                  <a:pt x="355" y="418"/>
                  <a:pt x="376" y="480"/>
                </a:cubicBezTo>
                <a:cubicBezTo>
                  <a:pt x="386" y="512"/>
                  <a:pt x="397" y="544"/>
                  <a:pt x="408" y="576"/>
                </a:cubicBezTo>
                <a:cubicBezTo>
                  <a:pt x="410" y="584"/>
                  <a:pt x="408" y="595"/>
                  <a:pt x="416" y="600"/>
                </a:cubicBezTo>
                <a:cubicBezTo>
                  <a:pt x="440" y="616"/>
                  <a:pt x="467" y="627"/>
                  <a:pt x="488" y="648"/>
                </a:cubicBezTo>
                <a:cubicBezTo>
                  <a:pt x="496" y="656"/>
                  <a:pt x="502" y="665"/>
                  <a:pt x="512" y="672"/>
                </a:cubicBezTo>
                <a:cubicBezTo>
                  <a:pt x="535" y="687"/>
                  <a:pt x="568" y="694"/>
                  <a:pt x="592" y="712"/>
                </a:cubicBezTo>
                <a:cubicBezTo>
                  <a:pt x="624" y="736"/>
                  <a:pt x="633" y="755"/>
                  <a:pt x="672" y="768"/>
                </a:cubicBezTo>
                <a:cubicBezTo>
                  <a:pt x="712" y="829"/>
                  <a:pt x="753" y="910"/>
                  <a:pt x="816" y="952"/>
                </a:cubicBezTo>
                <a:cubicBezTo>
                  <a:pt x="882" y="1052"/>
                  <a:pt x="963" y="1084"/>
                  <a:pt x="1080" y="1104"/>
                </a:cubicBezTo>
                <a:cubicBezTo>
                  <a:pt x="1237" y="1095"/>
                  <a:pt x="1181" y="1096"/>
                  <a:pt x="1248" y="1096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42" name="Freeform 26"/>
          <p:cNvSpPr>
            <a:spLocks/>
          </p:cNvSpPr>
          <p:nvPr/>
        </p:nvSpPr>
        <p:spPr bwMode="auto">
          <a:xfrm>
            <a:off x="2387600" y="3619500"/>
            <a:ext cx="2324100" cy="952500"/>
          </a:xfrm>
          <a:custGeom>
            <a:avLst/>
            <a:gdLst>
              <a:gd name="T0" fmla="*/ 0 w 1464"/>
              <a:gd name="T1" fmla="*/ 472 h 600"/>
              <a:gd name="T2" fmla="*/ 240 w 1464"/>
              <a:gd name="T3" fmla="*/ 416 h 600"/>
              <a:gd name="T4" fmla="*/ 312 w 1464"/>
              <a:gd name="T5" fmla="*/ 392 h 600"/>
              <a:gd name="T6" fmla="*/ 408 w 1464"/>
              <a:gd name="T7" fmla="*/ 336 h 600"/>
              <a:gd name="T8" fmla="*/ 480 w 1464"/>
              <a:gd name="T9" fmla="*/ 264 h 600"/>
              <a:gd name="T10" fmla="*/ 528 w 1464"/>
              <a:gd name="T11" fmla="*/ 184 h 600"/>
              <a:gd name="T12" fmla="*/ 552 w 1464"/>
              <a:gd name="T13" fmla="*/ 136 h 600"/>
              <a:gd name="T14" fmla="*/ 656 w 1464"/>
              <a:gd name="T15" fmla="*/ 72 h 600"/>
              <a:gd name="T16" fmla="*/ 760 w 1464"/>
              <a:gd name="T17" fmla="*/ 0 h 600"/>
              <a:gd name="T18" fmla="*/ 888 w 1464"/>
              <a:gd name="T19" fmla="*/ 24 h 600"/>
              <a:gd name="T20" fmla="*/ 960 w 1464"/>
              <a:gd name="T21" fmla="*/ 112 h 600"/>
              <a:gd name="T22" fmla="*/ 1112 w 1464"/>
              <a:gd name="T23" fmla="*/ 320 h 600"/>
              <a:gd name="T24" fmla="*/ 1144 w 1464"/>
              <a:gd name="T25" fmla="*/ 360 h 600"/>
              <a:gd name="T26" fmla="*/ 1200 w 1464"/>
              <a:gd name="T27" fmla="*/ 456 h 600"/>
              <a:gd name="T28" fmla="*/ 1320 w 1464"/>
              <a:gd name="T29" fmla="*/ 536 h 600"/>
              <a:gd name="T30" fmla="*/ 1416 w 1464"/>
              <a:gd name="T31" fmla="*/ 584 h 600"/>
              <a:gd name="T32" fmla="*/ 1464 w 1464"/>
              <a:gd name="T33" fmla="*/ 60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64" h="600">
                <a:moveTo>
                  <a:pt x="0" y="472"/>
                </a:moveTo>
                <a:cubicBezTo>
                  <a:pt x="77" y="446"/>
                  <a:pt x="161" y="442"/>
                  <a:pt x="240" y="416"/>
                </a:cubicBezTo>
                <a:cubicBezTo>
                  <a:pt x="260" y="409"/>
                  <a:pt x="293" y="404"/>
                  <a:pt x="312" y="392"/>
                </a:cubicBezTo>
                <a:cubicBezTo>
                  <a:pt x="343" y="370"/>
                  <a:pt x="379" y="364"/>
                  <a:pt x="408" y="336"/>
                </a:cubicBezTo>
                <a:cubicBezTo>
                  <a:pt x="433" y="310"/>
                  <a:pt x="450" y="283"/>
                  <a:pt x="480" y="264"/>
                </a:cubicBezTo>
                <a:cubicBezTo>
                  <a:pt x="493" y="236"/>
                  <a:pt x="518" y="213"/>
                  <a:pt x="528" y="184"/>
                </a:cubicBezTo>
                <a:cubicBezTo>
                  <a:pt x="533" y="166"/>
                  <a:pt x="537" y="148"/>
                  <a:pt x="552" y="136"/>
                </a:cubicBezTo>
                <a:cubicBezTo>
                  <a:pt x="583" y="108"/>
                  <a:pt x="624" y="98"/>
                  <a:pt x="656" y="72"/>
                </a:cubicBezTo>
                <a:cubicBezTo>
                  <a:pt x="690" y="43"/>
                  <a:pt x="716" y="14"/>
                  <a:pt x="760" y="0"/>
                </a:cubicBezTo>
                <a:cubicBezTo>
                  <a:pt x="807" y="5"/>
                  <a:pt x="843" y="9"/>
                  <a:pt x="888" y="24"/>
                </a:cubicBezTo>
                <a:cubicBezTo>
                  <a:pt x="899" y="59"/>
                  <a:pt x="936" y="81"/>
                  <a:pt x="960" y="112"/>
                </a:cubicBezTo>
                <a:cubicBezTo>
                  <a:pt x="1013" y="180"/>
                  <a:pt x="1037" y="270"/>
                  <a:pt x="1112" y="320"/>
                </a:cubicBezTo>
                <a:cubicBezTo>
                  <a:pt x="1132" y="380"/>
                  <a:pt x="1102" y="308"/>
                  <a:pt x="1144" y="360"/>
                </a:cubicBezTo>
                <a:cubicBezTo>
                  <a:pt x="1157" y="377"/>
                  <a:pt x="1178" y="441"/>
                  <a:pt x="1200" y="456"/>
                </a:cubicBezTo>
                <a:cubicBezTo>
                  <a:pt x="1241" y="483"/>
                  <a:pt x="1275" y="513"/>
                  <a:pt x="1320" y="536"/>
                </a:cubicBezTo>
                <a:cubicBezTo>
                  <a:pt x="1351" y="551"/>
                  <a:pt x="1384" y="569"/>
                  <a:pt x="1416" y="584"/>
                </a:cubicBezTo>
                <a:cubicBezTo>
                  <a:pt x="1431" y="590"/>
                  <a:pt x="1464" y="600"/>
                  <a:pt x="1464" y="600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52" name="Text Box 36"/>
          <p:cNvSpPr txBox="1">
            <a:spLocks noChangeArrowheads="1"/>
          </p:cNvSpPr>
          <p:nvPr/>
        </p:nvSpPr>
        <p:spPr bwMode="auto">
          <a:xfrm>
            <a:off x="1511300" y="2120900"/>
            <a:ext cx="6134100" cy="253047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rgbClr val="003366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C60C15"/>
                </a:solidFill>
              </a:rPr>
              <a:t> </a:t>
            </a:r>
            <a:r>
              <a:rPr lang="en-US" sz="4000">
                <a:solidFill>
                  <a:srgbClr val="C60C15"/>
                </a:solidFill>
              </a:rPr>
              <a:t>Pays              			Imperiaux        					d</a:t>
            </a:r>
            <a:r>
              <a:rPr lang="ja-JP" altLang="en-US" sz="4000">
                <a:solidFill>
                  <a:srgbClr val="C60C15"/>
                </a:solidFill>
                <a:latin typeface="Arial"/>
              </a:rPr>
              <a:t>’</a:t>
            </a:r>
            <a:r>
              <a:rPr lang="en-US" sz="4000">
                <a:solidFill>
                  <a:srgbClr val="C60C15"/>
                </a:solidFill>
              </a:rPr>
              <a:t>Alexandre</a:t>
            </a:r>
          </a:p>
        </p:txBody>
      </p:sp>
      <p:sp>
        <p:nvSpPr>
          <p:cNvPr id="444464" name="Text Box 48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4466" name="Text Box 50"/>
          <p:cNvSpPr txBox="1">
            <a:spLocks noChangeArrowheads="1"/>
          </p:cNvSpPr>
          <p:nvPr/>
        </p:nvSpPr>
        <p:spPr bwMode="auto">
          <a:xfrm>
            <a:off x="584200" y="285750"/>
            <a:ext cx="4764088" cy="636588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FF00"/>
                </a:solidFill>
              </a:rPr>
              <a:t>AIDE D</a:t>
            </a:r>
            <a:r>
              <a:rPr lang="ja-JP" altLang="en-US" sz="32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3200">
                <a:solidFill>
                  <a:srgbClr val="FFFF00"/>
                </a:solidFill>
              </a:rPr>
              <a:t>ÉTUDE #05</a:t>
            </a:r>
          </a:p>
        </p:txBody>
      </p:sp>
      <p:grpSp>
        <p:nvGrpSpPr>
          <p:cNvPr id="444474" name="Group 58"/>
          <p:cNvGrpSpPr>
            <a:grpSpLocks/>
          </p:cNvGrpSpPr>
          <p:nvPr/>
        </p:nvGrpSpPr>
        <p:grpSpPr bwMode="auto">
          <a:xfrm>
            <a:off x="1912938" y="3178175"/>
            <a:ext cx="2239962" cy="2444750"/>
            <a:chOff x="1366" y="377"/>
            <a:chExt cx="3012" cy="3426"/>
          </a:xfrm>
        </p:grpSpPr>
        <p:pic>
          <p:nvPicPr>
            <p:cNvPr id="444475" name="Picture 5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59" t="23438" r="23657" b="7552"/>
            <a:stretch>
              <a:fillRect/>
            </a:stretch>
          </p:blipFill>
          <p:spPr bwMode="auto">
            <a:xfrm>
              <a:off x="1366" y="377"/>
              <a:ext cx="3012" cy="342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4476" name="Rectangle 60"/>
            <p:cNvSpPr>
              <a:spLocks noChangeArrowheads="1"/>
            </p:cNvSpPr>
            <p:nvPr/>
          </p:nvSpPr>
          <p:spPr bwMode="auto">
            <a:xfrm>
              <a:off x="1586" y="886"/>
              <a:ext cx="47" cy="47"/>
            </a:xfrm>
            <a:prstGeom prst="rect">
              <a:avLst/>
            </a:prstGeom>
            <a:solidFill>
              <a:srgbClr val="011B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444477" name="Rectangle 61"/>
            <p:cNvSpPr>
              <a:spLocks noChangeArrowheads="1"/>
            </p:cNvSpPr>
            <p:nvPr/>
          </p:nvSpPr>
          <p:spPr bwMode="auto">
            <a:xfrm>
              <a:off x="1786" y="758"/>
              <a:ext cx="95" cy="111"/>
            </a:xfrm>
            <a:prstGeom prst="rect">
              <a:avLst/>
            </a:prstGeom>
            <a:solidFill>
              <a:srgbClr val="011A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grpSp>
        <p:nvGrpSpPr>
          <p:cNvPr id="444484" name="Group 68"/>
          <p:cNvGrpSpPr>
            <a:grpSpLocks/>
          </p:cNvGrpSpPr>
          <p:nvPr/>
        </p:nvGrpSpPr>
        <p:grpSpPr bwMode="auto">
          <a:xfrm>
            <a:off x="4703763" y="1687513"/>
            <a:ext cx="3544887" cy="2617787"/>
            <a:chOff x="2963" y="1063"/>
            <a:chExt cx="2233" cy="1649"/>
          </a:xfrm>
        </p:grpSpPr>
        <p:sp>
          <p:nvSpPr>
            <p:cNvPr id="444472" name="Rectangle 56"/>
            <p:cNvSpPr>
              <a:spLocks noChangeArrowheads="1"/>
            </p:cNvSpPr>
            <p:nvPr/>
          </p:nvSpPr>
          <p:spPr bwMode="auto">
            <a:xfrm>
              <a:off x="3003" y="1063"/>
              <a:ext cx="2163" cy="1649"/>
            </a:xfrm>
            <a:prstGeom prst="rect">
              <a:avLst/>
            </a:prstGeom>
            <a:solidFill>
              <a:srgbClr val="263555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4478" name="Text Box 62"/>
            <p:cNvSpPr txBox="1">
              <a:spLocks noChangeArrowheads="1"/>
            </p:cNvSpPr>
            <p:nvPr/>
          </p:nvSpPr>
          <p:spPr bwMode="auto">
            <a:xfrm>
              <a:off x="2963" y="1194"/>
              <a:ext cx="2233" cy="1134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>
                  <a:solidFill>
                    <a:srgbClr val="FFEA18"/>
                  </a:solidFill>
                </a:rPr>
                <a:t>REGARDEZ AU STAGE D</a:t>
              </a:r>
              <a:r>
                <a:rPr lang="ja-JP" altLang="en-US" sz="2800">
                  <a:solidFill>
                    <a:srgbClr val="FFEA18"/>
                  </a:solidFill>
                  <a:latin typeface="Arial"/>
                </a:rPr>
                <a:t>’</a:t>
              </a:r>
              <a:r>
                <a:rPr lang="en-US" sz="2800">
                  <a:solidFill>
                    <a:srgbClr val="FFEA18"/>
                  </a:solidFill>
                </a:rPr>
                <a:t>ACTION ENTRE LES TESTAMENTS.</a:t>
              </a:r>
            </a:p>
          </p:txBody>
        </p:sp>
      </p:grpSp>
      <p:sp>
        <p:nvSpPr>
          <p:cNvPr id="444457" name="AutoShape 41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58" name="Rectangle 42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59" name="AutoShape 43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60" name="Line 44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61" name="Line 45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62" name="Rectangle 46"/>
          <p:cNvSpPr>
            <a:spLocks noChangeArrowheads="1"/>
          </p:cNvSpPr>
          <p:nvPr/>
        </p:nvSpPr>
        <p:spPr bwMode="auto">
          <a:xfrm>
            <a:off x="7931150" y="3568700"/>
            <a:ext cx="841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444463" name="Rectangle 47"/>
          <p:cNvSpPr>
            <a:spLocks noChangeArrowheads="1"/>
          </p:cNvSpPr>
          <p:nvPr/>
        </p:nvSpPr>
        <p:spPr bwMode="auto">
          <a:xfrm>
            <a:off x="7970838" y="34290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444480" name="Text Box 64"/>
          <p:cNvSpPr txBox="1">
            <a:spLocks noChangeArrowheads="1"/>
          </p:cNvSpPr>
          <p:nvPr/>
        </p:nvSpPr>
        <p:spPr bwMode="auto">
          <a:xfrm>
            <a:off x="8578850" y="64658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1</a:t>
            </a: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444481" name="Rectangle 6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444482" name="Text Box 6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4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4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444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44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466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2" name="Text Box 6"/>
          <p:cNvSpPr txBox="1">
            <a:spLocks noChangeArrowheads="1"/>
          </p:cNvSpPr>
          <p:nvPr/>
        </p:nvSpPr>
        <p:spPr bwMode="auto">
          <a:xfrm>
            <a:off x="2109788" y="657225"/>
            <a:ext cx="6451600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Comic Sans MS" charset="0"/>
              </a:rPr>
              <a:t>Alexandre fût mort...à 33...en 300s ÀC.</a:t>
            </a:r>
          </a:p>
        </p:txBody>
      </p:sp>
      <p:sp>
        <p:nvSpPr>
          <p:cNvPr id="162823" name="Text Box 7"/>
          <p:cNvSpPr txBox="1">
            <a:spLocks noChangeArrowheads="1"/>
          </p:cNvSpPr>
          <p:nvPr/>
        </p:nvSpPr>
        <p:spPr bwMode="auto">
          <a:xfrm>
            <a:off x="2114550" y="1195388"/>
            <a:ext cx="6451600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</a:rPr>
              <a:t>Son empire f</a:t>
            </a:r>
            <a:r>
              <a:rPr lang="en-US" sz="2000">
                <a:solidFill>
                  <a:srgbClr val="FFFF00"/>
                </a:solidFill>
                <a:latin typeface="" charset="0"/>
                <a:cs typeface="" charset="0"/>
              </a:rPr>
              <a:t>û</a:t>
            </a:r>
            <a:r>
              <a:rPr lang="en-US" sz="2000">
                <a:solidFill>
                  <a:srgbClr val="FFFF00"/>
                </a:solidFill>
              </a:rPr>
              <a:t>t divisé entre ses quatres géneraux.</a:t>
            </a:r>
          </a:p>
        </p:txBody>
      </p:sp>
      <p:grpSp>
        <p:nvGrpSpPr>
          <p:cNvPr id="162921" name="Group 105"/>
          <p:cNvGrpSpPr>
            <a:grpSpLocks/>
          </p:cNvGrpSpPr>
          <p:nvPr/>
        </p:nvGrpSpPr>
        <p:grpSpPr bwMode="auto">
          <a:xfrm>
            <a:off x="2651125" y="1668463"/>
            <a:ext cx="2227263" cy="1179512"/>
            <a:chOff x="1670" y="1051"/>
            <a:chExt cx="1403" cy="743"/>
          </a:xfrm>
        </p:grpSpPr>
        <p:sp>
          <p:nvSpPr>
            <p:cNvPr id="162828" name="Oval 12"/>
            <p:cNvSpPr>
              <a:spLocks noChangeArrowheads="1"/>
            </p:cNvSpPr>
            <p:nvPr/>
          </p:nvSpPr>
          <p:spPr bwMode="auto">
            <a:xfrm>
              <a:off x="1670" y="1051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38" name="Text Box 22"/>
            <p:cNvSpPr txBox="1">
              <a:spLocks noChangeArrowheads="1"/>
            </p:cNvSpPr>
            <p:nvPr/>
          </p:nvSpPr>
          <p:spPr bwMode="auto">
            <a:xfrm>
              <a:off x="1694" y="1153"/>
              <a:ext cx="137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rgbClr val="FFFF00"/>
                  </a:solidFill>
                </a:rPr>
                <a:t>ASIE MINEUR: </a:t>
              </a:r>
            </a:p>
          </p:txBody>
        </p:sp>
      </p:grpSp>
      <p:grpSp>
        <p:nvGrpSpPr>
          <p:cNvPr id="162922" name="Group 106"/>
          <p:cNvGrpSpPr>
            <a:grpSpLocks/>
          </p:cNvGrpSpPr>
          <p:nvPr/>
        </p:nvGrpSpPr>
        <p:grpSpPr bwMode="auto">
          <a:xfrm>
            <a:off x="4541838" y="2706688"/>
            <a:ext cx="2154237" cy="1179512"/>
            <a:chOff x="2861" y="1705"/>
            <a:chExt cx="1357" cy="743"/>
          </a:xfrm>
        </p:grpSpPr>
        <p:sp>
          <p:nvSpPr>
            <p:cNvPr id="162829" name="Oval 13"/>
            <p:cNvSpPr>
              <a:spLocks noChangeArrowheads="1"/>
            </p:cNvSpPr>
            <p:nvPr/>
          </p:nvSpPr>
          <p:spPr bwMode="auto">
            <a:xfrm>
              <a:off x="2861" y="1705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39" name="Text Box 23"/>
            <p:cNvSpPr txBox="1">
              <a:spLocks noChangeArrowheads="1"/>
            </p:cNvSpPr>
            <p:nvPr/>
          </p:nvSpPr>
          <p:spPr bwMode="auto">
            <a:xfrm>
              <a:off x="2996" y="1767"/>
              <a:ext cx="110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rgbClr val="FFFF00"/>
                  </a:solidFill>
                </a:rPr>
                <a:t>SYRIE:</a:t>
              </a:r>
            </a:p>
          </p:txBody>
        </p:sp>
      </p:grpSp>
      <p:grpSp>
        <p:nvGrpSpPr>
          <p:cNvPr id="162923" name="Group 107"/>
          <p:cNvGrpSpPr>
            <a:grpSpLocks/>
          </p:cNvGrpSpPr>
          <p:nvPr/>
        </p:nvGrpSpPr>
        <p:grpSpPr bwMode="auto">
          <a:xfrm>
            <a:off x="3097213" y="5238750"/>
            <a:ext cx="2154237" cy="1179513"/>
            <a:chOff x="1951" y="3300"/>
            <a:chExt cx="1357" cy="743"/>
          </a:xfrm>
        </p:grpSpPr>
        <p:sp>
          <p:nvSpPr>
            <p:cNvPr id="162830" name="Oval 14"/>
            <p:cNvSpPr>
              <a:spLocks noChangeArrowheads="1"/>
            </p:cNvSpPr>
            <p:nvPr/>
          </p:nvSpPr>
          <p:spPr bwMode="auto">
            <a:xfrm>
              <a:off x="1951" y="3300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40" name="Text Box 24"/>
            <p:cNvSpPr txBox="1">
              <a:spLocks noChangeArrowheads="1"/>
            </p:cNvSpPr>
            <p:nvPr/>
          </p:nvSpPr>
          <p:spPr bwMode="auto">
            <a:xfrm>
              <a:off x="2087" y="3350"/>
              <a:ext cx="110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rgbClr val="FFFF00"/>
                  </a:solidFill>
                </a:rPr>
                <a:t>EGYPTE</a:t>
              </a:r>
            </a:p>
          </p:txBody>
        </p:sp>
      </p:grpSp>
      <p:grpSp>
        <p:nvGrpSpPr>
          <p:cNvPr id="162914" name="Group 98"/>
          <p:cNvGrpSpPr>
            <a:grpSpLocks/>
          </p:cNvGrpSpPr>
          <p:nvPr/>
        </p:nvGrpSpPr>
        <p:grpSpPr bwMode="auto">
          <a:xfrm>
            <a:off x="1128713" y="2857500"/>
            <a:ext cx="3067050" cy="2605088"/>
            <a:chOff x="711" y="1800"/>
            <a:chExt cx="1932" cy="1641"/>
          </a:xfrm>
        </p:grpSpPr>
        <p:sp>
          <p:nvSpPr>
            <p:cNvPr id="162832" name="Arc 16"/>
            <p:cNvSpPr>
              <a:spLocks/>
            </p:cNvSpPr>
            <p:nvPr/>
          </p:nvSpPr>
          <p:spPr bwMode="auto">
            <a:xfrm rot="5287382">
              <a:off x="932" y="1731"/>
              <a:ext cx="1641" cy="178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24 w 43191"/>
                <a:gd name="T1" fmla="*/ 33575 h 33575"/>
                <a:gd name="T2" fmla="*/ 43191 w 43191"/>
                <a:gd name="T3" fmla="*/ 21006 h 33575"/>
                <a:gd name="T4" fmla="*/ 21600 w 43191"/>
                <a:gd name="T5" fmla="*/ 21600 h 33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1" h="33575" fill="none" extrusionOk="0">
                  <a:moveTo>
                    <a:pt x="3623" y="33575"/>
                  </a:moveTo>
                  <a:cubicBezTo>
                    <a:pt x="1260" y="30028"/>
                    <a:pt x="0" y="258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297" y="0"/>
                    <a:pt x="42870" y="9312"/>
                    <a:pt x="43191" y="21005"/>
                  </a:cubicBezTo>
                </a:path>
                <a:path w="43191" h="33575" stroke="0" extrusionOk="0">
                  <a:moveTo>
                    <a:pt x="3623" y="33575"/>
                  </a:moveTo>
                  <a:cubicBezTo>
                    <a:pt x="1260" y="30028"/>
                    <a:pt x="0" y="258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297" y="0"/>
                    <a:pt x="42870" y="9312"/>
                    <a:pt x="43191" y="21005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76200">
              <a:solidFill>
                <a:srgbClr val="0033CC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42" name="Text Box 26"/>
            <p:cNvSpPr txBox="1">
              <a:spLocks noChangeArrowheads="1"/>
            </p:cNvSpPr>
            <p:nvPr/>
          </p:nvSpPr>
          <p:spPr bwMode="auto">
            <a:xfrm rot="-1434223">
              <a:off x="711" y="2498"/>
              <a:ext cx="1674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/>
                <a:t>MER MEDITERRANEANE</a:t>
              </a:r>
            </a:p>
          </p:txBody>
        </p:sp>
      </p:grpSp>
      <p:sp>
        <p:nvSpPr>
          <p:cNvPr id="162880" name="AutoShape 64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81" name="Rectangle 65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82" name="AutoShape 66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83" name="Line 67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84" name="Line 68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85" name="Rectangle 69"/>
          <p:cNvSpPr>
            <a:spLocks noChangeArrowheads="1"/>
          </p:cNvSpPr>
          <p:nvPr/>
        </p:nvSpPr>
        <p:spPr bwMode="auto">
          <a:xfrm>
            <a:off x="7931150" y="3568700"/>
            <a:ext cx="841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162886" name="Rectangle 70"/>
          <p:cNvSpPr>
            <a:spLocks noChangeArrowheads="1"/>
          </p:cNvSpPr>
          <p:nvPr/>
        </p:nvSpPr>
        <p:spPr bwMode="auto">
          <a:xfrm>
            <a:off x="7970838" y="34290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162887" name="Text Box 71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62889" name="Oval 73"/>
          <p:cNvSpPr>
            <a:spLocks noChangeArrowheads="1"/>
          </p:cNvSpPr>
          <p:nvPr/>
        </p:nvSpPr>
        <p:spPr bwMode="auto">
          <a:xfrm>
            <a:off x="4673600" y="619125"/>
            <a:ext cx="1117600" cy="4953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62890" name="Oval 74"/>
          <p:cNvSpPr>
            <a:spLocks noChangeArrowheads="1"/>
          </p:cNvSpPr>
          <p:nvPr/>
        </p:nvSpPr>
        <p:spPr bwMode="auto">
          <a:xfrm>
            <a:off x="6191250" y="1154113"/>
            <a:ext cx="1976438" cy="4953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92" name="Text Box 76"/>
          <p:cNvSpPr txBox="1">
            <a:spLocks noChangeArrowheads="1"/>
          </p:cNvSpPr>
          <p:nvPr/>
        </p:nvSpPr>
        <p:spPr bwMode="auto">
          <a:xfrm>
            <a:off x="8583613" y="64627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9</a:t>
            </a: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162893" name="Rectangle 7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162894" name="Text Box 7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grpSp>
        <p:nvGrpSpPr>
          <p:cNvPr id="162920" name="Group 104"/>
          <p:cNvGrpSpPr>
            <a:grpSpLocks/>
          </p:cNvGrpSpPr>
          <p:nvPr/>
        </p:nvGrpSpPr>
        <p:grpSpPr bwMode="auto">
          <a:xfrm>
            <a:off x="296863" y="1643063"/>
            <a:ext cx="2154237" cy="1179512"/>
            <a:chOff x="187" y="1035"/>
            <a:chExt cx="1357" cy="743"/>
          </a:xfrm>
        </p:grpSpPr>
        <p:sp>
          <p:nvSpPr>
            <p:cNvPr id="162907" name="Oval 91"/>
            <p:cNvSpPr>
              <a:spLocks noChangeArrowheads="1"/>
            </p:cNvSpPr>
            <p:nvPr/>
          </p:nvSpPr>
          <p:spPr bwMode="auto">
            <a:xfrm>
              <a:off x="187" y="1035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908" name="Text Box 92"/>
            <p:cNvSpPr txBox="1">
              <a:spLocks noChangeArrowheads="1"/>
            </p:cNvSpPr>
            <p:nvPr/>
          </p:nvSpPr>
          <p:spPr bwMode="auto">
            <a:xfrm>
              <a:off x="325" y="1106"/>
              <a:ext cx="110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rgbClr val="FFFF00"/>
                  </a:solidFill>
                </a:rPr>
                <a:t>GRÈCE: </a:t>
              </a:r>
            </a:p>
          </p:txBody>
        </p:sp>
      </p:grpSp>
      <p:sp>
        <p:nvSpPr>
          <p:cNvPr id="162915" name="Text Box 99"/>
          <p:cNvSpPr txBox="1">
            <a:spLocks noChangeArrowheads="1"/>
          </p:cNvSpPr>
          <p:nvPr/>
        </p:nvSpPr>
        <p:spPr bwMode="auto">
          <a:xfrm>
            <a:off x="4778375" y="4545013"/>
            <a:ext cx="3989388" cy="576262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</a:rPr>
              <a:t>AIDE D</a:t>
            </a:r>
            <a:r>
              <a:rPr lang="ja-JP" altLang="en-US" sz="28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2800">
                <a:solidFill>
                  <a:srgbClr val="FFFF00"/>
                </a:solidFill>
              </a:rPr>
              <a:t>ÉTUDE #05</a:t>
            </a:r>
          </a:p>
        </p:txBody>
      </p:sp>
      <p:grpSp>
        <p:nvGrpSpPr>
          <p:cNvPr id="162924" name="Group 108"/>
          <p:cNvGrpSpPr>
            <a:grpSpLocks/>
          </p:cNvGrpSpPr>
          <p:nvPr/>
        </p:nvGrpSpPr>
        <p:grpSpPr bwMode="auto">
          <a:xfrm>
            <a:off x="350838" y="1531938"/>
            <a:ext cx="3756025" cy="1035050"/>
            <a:chOff x="221" y="965"/>
            <a:chExt cx="2366" cy="652"/>
          </a:xfrm>
        </p:grpSpPr>
        <p:sp>
          <p:nvSpPr>
            <p:cNvPr id="162916" name="Text Box 100"/>
            <p:cNvSpPr txBox="1">
              <a:spLocks noChangeArrowheads="1"/>
            </p:cNvSpPr>
            <p:nvPr/>
          </p:nvSpPr>
          <p:spPr bwMode="auto">
            <a:xfrm>
              <a:off x="221" y="1290"/>
              <a:ext cx="1270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>
                  <a:solidFill>
                    <a:schemeClr val="tx1"/>
                  </a:solidFill>
                </a:rPr>
                <a:t>Cassander</a:t>
              </a:r>
            </a:p>
          </p:txBody>
        </p:sp>
        <p:grpSp>
          <p:nvGrpSpPr>
            <p:cNvPr id="162909" name="Group 93"/>
            <p:cNvGrpSpPr>
              <a:grpSpLocks/>
            </p:cNvGrpSpPr>
            <p:nvPr/>
          </p:nvGrpSpPr>
          <p:grpSpPr bwMode="auto">
            <a:xfrm>
              <a:off x="310" y="965"/>
              <a:ext cx="2277" cy="643"/>
              <a:chOff x="310" y="965"/>
              <a:chExt cx="2277" cy="643"/>
            </a:xfrm>
          </p:grpSpPr>
          <p:sp>
            <p:nvSpPr>
              <p:cNvPr id="162843" name="Text Box 27"/>
              <p:cNvSpPr txBox="1">
                <a:spLocks noChangeArrowheads="1"/>
              </p:cNvSpPr>
              <p:nvPr/>
            </p:nvSpPr>
            <p:spPr bwMode="auto">
              <a:xfrm>
                <a:off x="310" y="1358"/>
                <a:ext cx="1109" cy="25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162853" name="Line 37"/>
              <p:cNvSpPr>
                <a:spLocks noChangeShapeType="1"/>
              </p:cNvSpPr>
              <p:nvPr/>
            </p:nvSpPr>
            <p:spPr bwMode="auto">
              <a:xfrm flipH="1">
                <a:off x="1251" y="965"/>
                <a:ext cx="1336" cy="518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62925" name="Group 109"/>
          <p:cNvGrpSpPr>
            <a:grpSpLocks/>
          </p:cNvGrpSpPr>
          <p:nvPr/>
        </p:nvGrpSpPr>
        <p:grpSpPr bwMode="auto">
          <a:xfrm>
            <a:off x="2584450" y="1617663"/>
            <a:ext cx="2295525" cy="1020762"/>
            <a:chOff x="1628" y="1019"/>
            <a:chExt cx="1446" cy="643"/>
          </a:xfrm>
        </p:grpSpPr>
        <p:sp>
          <p:nvSpPr>
            <p:cNvPr id="162917" name="Text Box 101"/>
            <p:cNvSpPr txBox="1">
              <a:spLocks noChangeArrowheads="1"/>
            </p:cNvSpPr>
            <p:nvPr/>
          </p:nvSpPr>
          <p:spPr bwMode="auto">
            <a:xfrm>
              <a:off x="1628" y="1304"/>
              <a:ext cx="1446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>
                  <a:solidFill>
                    <a:schemeClr val="tx1"/>
                  </a:solidFill>
                </a:rPr>
                <a:t>Lysimachus</a:t>
              </a:r>
            </a:p>
          </p:txBody>
        </p:sp>
        <p:grpSp>
          <p:nvGrpSpPr>
            <p:cNvPr id="162910" name="Group 94"/>
            <p:cNvGrpSpPr>
              <a:grpSpLocks/>
            </p:cNvGrpSpPr>
            <p:nvPr/>
          </p:nvGrpSpPr>
          <p:grpSpPr bwMode="auto">
            <a:xfrm>
              <a:off x="1637" y="1019"/>
              <a:ext cx="1379" cy="643"/>
              <a:chOff x="1637" y="1019"/>
              <a:chExt cx="1379" cy="643"/>
            </a:xfrm>
          </p:grpSpPr>
          <p:sp>
            <p:nvSpPr>
              <p:cNvPr id="162844" name="Text Box 28"/>
              <p:cNvSpPr txBox="1">
                <a:spLocks noChangeArrowheads="1"/>
              </p:cNvSpPr>
              <p:nvPr/>
            </p:nvSpPr>
            <p:spPr bwMode="auto">
              <a:xfrm>
                <a:off x="1637" y="1412"/>
                <a:ext cx="1379" cy="25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162852" name="Line 36"/>
              <p:cNvSpPr>
                <a:spLocks noChangeShapeType="1"/>
              </p:cNvSpPr>
              <p:nvPr/>
            </p:nvSpPr>
            <p:spPr bwMode="auto">
              <a:xfrm flipH="1">
                <a:off x="2583" y="1019"/>
                <a:ext cx="206" cy="463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62926" name="Group 110"/>
          <p:cNvGrpSpPr>
            <a:grpSpLocks/>
          </p:cNvGrpSpPr>
          <p:nvPr/>
        </p:nvGrpSpPr>
        <p:grpSpPr bwMode="auto">
          <a:xfrm>
            <a:off x="2971800" y="1612900"/>
            <a:ext cx="2470150" cy="4583113"/>
            <a:chOff x="1872" y="1016"/>
            <a:chExt cx="1556" cy="2887"/>
          </a:xfrm>
        </p:grpSpPr>
        <p:sp>
          <p:nvSpPr>
            <p:cNvPr id="162919" name="Text Box 103"/>
            <p:cNvSpPr txBox="1">
              <a:spLocks noChangeArrowheads="1"/>
            </p:cNvSpPr>
            <p:nvPr/>
          </p:nvSpPr>
          <p:spPr bwMode="auto">
            <a:xfrm>
              <a:off x="1872" y="3576"/>
              <a:ext cx="1556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>
                  <a:solidFill>
                    <a:schemeClr val="tx1"/>
                  </a:solidFill>
                </a:rPr>
                <a:t>Ptolemy</a:t>
              </a:r>
            </a:p>
          </p:txBody>
        </p:sp>
        <p:grpSp>
          <p:nvGrpSpPr>
            <p:cNvPr id="162911" name="Group 95"/>
            <p:cNvGrpSpPr>
              <a:grpSpLocks/>
            </p:cNvGrpSpPr>
            <p:nvPr/>
          </p:nvGrpSpPr>
          <p:grpSpPr bwMode="auto">
            <a:xfrm>
              <a:off x="2082" y="1016"/>
              <a:ext cx="1109" cy="2879"/>
              <a:chOff x="2082" y="1016"/>
              <a:chExt cx="1109" cy="2879"/>
            </a:xfrm>
          </p:grpSpPr>
          <p:sp>
            <p:nvSpPr>
              <p:cNvPr id="162899" name="Text Box 83"/>
              <p:cNvSpPr txBox="1">
                <a:spLocks noChangeArrowheads="1"/>
              </p:cNvSpPr>
              <p:nvPr/>
            </p:nvSpPr>
            <p:spPr bwMode="auto">
              <a:xfrm>
                <a:off x="2082" y="3645"/>
                <a:ext cx="1109" cy="25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162900" name="Line 84"/>
              <p:cNvSpPr>
                <a:spLocks noChangeShapeType="1"/>
              </p:cNvSpPr>
              <p:nvPr/>
            </p:nvSpPr>
            <p:spPr bwMode="auto">
              <a:xfrm flipH="1">
                <a:off x="2730" y="1016"/>
                <a:ext cx="226" cy="2732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62927" name="Group 111"/>
          <p:cNvGrpSpPr>
            <a:grpSpLocks/>
          </p:cNvGrpSpPr>
          <p:nvPr/>
        </p:nvGrpSpPr>
        <p:grpSpPr bwMode="auto">
          <a:xfrm>
            <a:off x="4421188" y="1604963"/>
            <a:ext cx="2341562" cy="2087562"/>
            <a:chOff x="2785" y="1011"/>
            <a:chExt cx="1475" cy="1315"/>
          </a:xfrm>
        </p:grpSpPr>
        <p:sp>
          <p:nvSpPr>
            <p:cNvPr id="162918" name="Text Box 102"/>
            <p:cNvSpPr txBox="1">
              <a:spLocks noChangeArrowheads="1"/>
            </p:cNvSpPr>
            <p:nvPr/>
          </p:nvSpPr>
          <p:spPr bwMode="auto">
            <a:xfrm>
              <a:off x="2785" y="1999"/>
              <a:ext cx="1475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>
                  <a:solidFill>
                    <a:schemeClr val="tx1"/>
                  </a:solidFill>
                </a:rPr>
                <a:t>Seleucus</a:t>
              </a:r>
            </a:p>
          </p:txBody>
        </p:sp>
        <p:grpSp>
          <p:nvGrpSpPr>
            <p:cNvPr id="162912" name="Group 96"/>
            <p:cNvGrpSpPr>
              <a:grpSpLocks/>
            </p:cNvGrpSpPr>
            <p:nvPr/>
          </p:nvGrpSpPr>
          <p:grpSpPr bwMode="auto">
            <a:xfrm>
              <a:off x="2946" y="1011"/>
              <a:ext cx="1109" cy="1280"/>
              <a:chOff x="2946" y="1011"/>
              <a:chExt cx="1109" cy="1280"/>
            </a:xfrm>
          </p:grpSpPr>
          <p:sp>
            <p:nvSpPr>
              <p:cNvPr id="162845" name="Text Box 29"/>
              <p:cNvSpPr txBox="1">
                <a:spLocks noChangeArrowheads="1"/>
              </p:cNvSpPr>
              <p:nvPr/>
            </p:nvSpPr>
            <p:spPr bwMode="auto">
              <a:xfrm>
                <a:off x="2946" y="2041"/>
                <a:ext cx="1109" cy="25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162855" name="Line 39"/>
              <p:cNvSpPr>
                <a:spLocks noChangeShapeType="1"/>
              </p:cNvSpPr>
              <p:nvPr/>
            </p:nvSpPr>
            <p:spPr bwMode="auto">
              <a:xfrm>
                <a:off x="3139" y="1011"/>
                <a:ext cx="416" cy="1080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62901" name="Oval 85"/>
          <p:cNvSpPr>
            <a:spLocks noChangeArrowheads="1"/>
          </p:cNvSpPr>
          <p:nvPr/>
        </p:nvSpPr>
        <p:spPr bwMode="auto">
          <a:xfrm>
            <a:off x="3943350" y="1208088"/>
            <a:ext cx="1233488" cy="419100"/>
          </a:xfrm>
          <a:prstGeom prst="ellipse">
            <a:avLst/>
          </a:prstGeom>
          <a:noFill/>
          <a:ln w="57150">
            <a:solidFill>
              <a:srgbClr val="62D6AC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2929" name="Group 113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162930" name="Rectangle 114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2800" b="0">
                <a:latin typeface="Matura MT Script Capitals" charset="0"/>
              </a:endParaRPr>
            </a:p>
          </p:txBody>
        </p:sp>
        <p:sp>
          <p:nvSpPr>
            <p:cNvPr id="162931" name="Line 11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2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2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2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2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2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2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2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2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2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2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2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2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62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62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62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62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2" grpId="0" autoUpdateAnimBg="0"/>
      <p:bldP spid="162823" grpId="0" autoUpdateAnimBg="0"/>
      <p:bldP spid="162889" grpId="0" animBg="1" autoUpdateAnimBg="0"/>
      <p:bldP spid="162890" grpId="0" animBg="1"/>
      <p:bldP spid="162915" grpId="0" animBg="1" autoUpdateAnimBg="0"/>
      <p:bldP spid="16290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4" name="Text Box 4"/>
          <p:cNvSpPr txBox="1">
            <a:spLocks noChangeArrowheads="1"/>
          </p:cNvSpPr>
          <p:nvPr/>
        </p:nvSpPr>
        <p:spPr bwMode="auto">
          <a:xfrm>
            <a:off x="2109788" y="657225"/>
            <a:ext cx="6451600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187534"/>
                </a:solidFill>
                <a:latin typeface="Comic Sans MS" charset="0"/>
              </a:rPr>
              <a:t>Alexandre f</a:t>
            </a:r>
            <a:r>
              <a:rPr lang="en-US" sz="2000">
                <a:solidFill>
                  <a:srgbClr val="187534"/>
                </a:solidFill>
                <a:latin typeface="" charset="0"/>
                <a:cs typeface="" charset="0"/>
              </a:rPr>
              <a:t>û</a:t>
            </a:r>
            <a:r>
              <a:rPr lang="en-US" sz="2000">
                <a:solidFill>
                  <a:srgbClr val="187534"/>
                </a:solidFill>
                <a:latin typeface="Comic Sans MS" charset="0"/>
              </a:rPr>
              <a:t>t mort...à 33...en 300s ÀC.</a:t>
            </a:r>
          </a:p>
        </p:txBody>
      </p:sp>
      <p:sp>
        <p:nvSpPr>
          <p:cNvPr id="522245" name="Text Box 5"/>
          <p:cNvSpPr txBox="1">
            <a:spLocks noChangeArrowheads="1"/>
          </p:cNvSpPr>
          <p:nvPr/>
        </p:nvSpPr>
        <p:spPr bwMode="auto">
          <a:xfrm>
            <a:off x="2114550" y="1195388"/>
            <a:ext cx="6451600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187534"/>
                </a:solidFill>
              </a:rPr>
              <a:t>Son empire f</a:t>
            </a:r>
            <a:r>
              <a:rPr lang="en-US" sz="2000">
                <a:solidFill>
                  <a:srgbClr val="187534"/>
                </a:solidFill>
                <a:latin typeface="" charset="0"/>
                <a:cs typeface="" charset="0"/>
              </a:rPr>
              <a:t>û</a:t>
            </a:r>
            <a:r>
              <a:rPr lang="en-US" sz="2000">
                <a:solidFill>
                  <a:srgbClr val="187534"/>
                </a:solidFill>
              </a:rPr>
              <a:t>t divisé entre ses quatres géneraux.</a:t>
            </a:r>
          </a:p>
        </p:txBody>
      </p:sp>
      <p:sp>
        <p:nvSpPr>
          <p:cNvPr id="522247" name="Oval 7"/>
          <p:cNvSpPr>
            <a:spLocks noChangeArrowheads="1"/>
          </p:cNvSpPr>
          <p:nvPr/>
        </p:nvSpPr>
        <p:spPr bwMode="auto">
          <a:xfrm>
            <a:off x="2651125" y="1668463"/>
            <a:ext cx="2154238" cy="1179512"/>
          </a:xfrm>
          <a:prstGeom prst="ellipse">
            <a:avLst/>
          </a:prstGeom>
          <a:noFill/>
          <a:ln w="76200">
            <a:solidFill>
              <a:srgbClr val="1875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48" name="Text Box 8"/>
          <p:cNvSpPr txBox="1">
            <a:spLocks noChangeArrowheads="1"/>
          </p:cNvSpPr>
          <p:nvPr/>
        </p:nvSpPr>
        <p:spPr bwMode="auto">
          <a:xfrm>
            <a:off x="2689225" y="1830388"/>
            <a:ext cx="2189163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187534"/>
                </a:solidFill>
              </a:rPr>
              <a:t>ASIE MINEUR: </a:t>
            </a:r>
          </a:p>
        </p:txBody>
      </p:sp>
      <p:grpSp>
        <p:nvGrpSpPr>
          <p:cNvPr id="522249" name="Group 9"/>
          <p:cNvGrpSpPr>
            <a:grpSpLocks/>
          </p:cNvGrpSpPr>
          <p:nvPr/>
        </p:nvGrpSpPr>
        <p:grpSpPr bwMode="auto">
          <a:xfrm>
            <a:off x="4541838" y="2706688"/>
            <a:ext cx="2154237" cy="1179512"/>
            <a:chOff x="1523" y="1631"/>
            <a:chExt cx="1357" cy="743"/>
          </a:xfrm>
        </p:grpSpPr>
        <p:sp>
          <p:nvSpPr>
            <p:cNvPr id="522250" name="Oval 10"/>
            <p:cNvSpPr>
              <a:spLocks noChangeArrowheads="1"/>
            </p:cNvSpPr>
            <p:nvPr/>
          </p:nvSpPr>
          <p:spPr bwMode="auto">
            <a:xfrm>
              <a:off x="1523" y="1631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251" name="Text Box 11"/>
            <p:cNvSpPr txBox="1">
              <a:spLocks noChangeArrowheads="1"/>
            </p:cNvSpPr>
            <p:nvPr/>
          </p:nvSpPr>
          <p:spPr bwMode="auto">
            <a:xfrm>
              <a:off x="1658" y="1693"/>
              <a:ext cx="110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rgbClr val="FFFF00"/>
                  </a:solidFill>
                </a:rPr>
                <a:t>SYRIE:</a:t>
              </a:r>
            </a:p>
          </p:txBody>
        </p:sp>
      </p:grpSp>
      <p:grpSp>
        <p:nvGrpSpPr>
          <p:cNvPr id="522252" name="Group 12"/>
          <p:cNvGrpSpPr>
            <a:grpSpLocks/>
          </p:cNvGrpSpPr>
          <p:nvPr/>
        </p:nvGrpSpPr>
        <p:grpSpPr bwMode="auto">
          <a:xfrm>
            <a:off x="3097213" y="5238750"/>
            <a:ext cx="2154237" cy="1179513"/>
            <a:chOff x="818" y="3477"/>
            <a:chExt cx="1357" cy="743"/>
          </a:xfrm>
        </p:grpSpPr>
        <p:sp>
          <p:nvSpPr>
            <p:cNvPr id="522253" name="Oval 13"/>
            <p:cNvSpPr>
              <a:spLocks noChangeArrowheads="1"/>
            </p:cNvSpPr>
            <p:nvPr/>
          </p:nvSpPr>
          <p:spPr bwMode="auto">
            <a:xfrm>
              <a:off x="818" y="3477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254" name="Text Box 14"/>
            <p:cNvSpPr txBox="1">
              <a:spLocks noChangeArrowheads="1"/>
            </p:cNvSpPr>
            <p:nvPr/>
          </p:nvSpPr>
          <p:spPr bwMode="auto">
            <a:xfrm>
              <a:off x="954" y="3527"/>
              <a:ext cx="110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rgbClr val="FFFF00"/>
                  </a:solidFill>
                </a:rPr>
                <a:t>EGYPTE</a:t>
              </a:r>
            </a:p>
          </p:txBody>
        </p:sp>
      </p:grpSp>
      <p:grpSp>
        <p:nvGrpSpPr>
          <p:cNvPr id="522255" name="Group 15"/>
          <p:cNvGrpSpPr>
            <a:grpSpLocks/>
          </p:cNvGrpSpPr>
          <p:nvPr/>
        </p:nvGrpSpPr>
        <p:grpSpPr bwMode="auto">
          <a:xfrm>
            <a:off x="1128713" y="2857500"/>
            <a:ext cx="3067050" cy="2605088"/>
            <a:chOff x="711" y="1800"/>
            <a:chExt cx="1932" cy="1641"/>
          </a:xfrm>
        </p:grpSpPr>
        <p:sp>
          <p:nvSpPr>
            <p:cNvPr id="522256" name="Arc 16"/>
            <p:cNvSpPr>
              <a:spLocks/>
            </p:cNvSpPr>
            <p:nvPr/>
          </p:nvSpPr>
          <p:spPr bwMode="auto">
            <a:xfrm rot="5287382">
              <a:off x="932" y="1731"/>
              <a:ext cx="1641" cy="178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24 w 43191"/>
                <a:gd name="T1" fmla="*/ 33575 h 33575"/>
                <a:gd name="T2" fmla="*/ 43191 w 43191"/>
                <a:gd name="T3" fmla="*/ 21006 h 33575"/>
                <a:gd name="T4" fmla="*/ 21600 w 43191"/>
                <a:gd name="T5" fmla="*/ 21600 h 33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1" h="33575" fill="none" extrusionOk="0">
                  <a:moveTo>
                    <a:pt x="3623" y="33575"/>
                  </a:moveTo>
                  <a:cubicBezTo>
                    <a:pt x="1260" y="30028"/>
                    <a:pt x="0" y="258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297" y="0"/>
                    <a:pt x="42870" y="9312"/>
                    <a:pt x="43191" y="21005"/>
                  </a:cubicBezTo>
                </a:path>
                <a:path w="43191" h="33575" stroke="0" extrusionOk="0">
                  <a:moveTo>
                    <a:pt x="3623" y="33575"/>
                  </a:moveTo>
                  <a:cubicBezTo>
                    <a:pt x="1260" y="30028"/>
                    <a:pt x="0" y="258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297" y="0"/>
                    <a:pt x="42870" y="9312"/>
                    <a:pt x="43191" y="21005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76200">
              <a:solidFill>
                <a:srgbClr val="0033CC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257" name="Text Box 17"/>
            <p:cNvSpPr txBox="1">
              <a:spLocks noChangeArrowheads="1"/>
            </p:cNvSpPr>
            <p:nvPr/>
          </p:nvSpPr>
          <p:spPr bwMode="auto">
            <a:xfrm rot="-1434223">
              <a:off x="711" y="2498"/>
              <a:ext cx="1674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/>
                <a:t>MEDITERRANEAN SEA</a:t>
              </a:r>
            </a:p>
          </p:txBody>
        </p:sp>
      </p:grpSp>
      <p:sp>
        <p:nvSpPr>
          <p:cNvPr id="522263" name="AutoShape 23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64" name="Rectangle 24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65" name="AutoShape 25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66" name="Line 26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67" name="Line 27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68" name="Rectangle 28"/>
          <p:cNvSpPr>
            <a:spLocks noChangeArrowheads="1"/>
          </p:cNvSpPr>
          <p:nvPr/>
        </p:nvSpPr>
        <p:spPr bwMode="auto">
          <a:xfrm>
            <a:off x="7931150" y="3568700"/>
            <a:ext cx="841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522269" name="Rectangle 29"/>
          <p:cNvSpPr>
            <a:spLocks noChangeArrowheads="1"/>
          </p:cNvSpPr>
          <p:nvPr/>
        </p:nvSpPr>
        <p:spPr bwMode="auto">
          <a:xfrm>
            <a:off x="7970838" y="34290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522270" name="Text Box 30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22273" name="Text Box 33"/>
          <p:cNvSpPr txBox="1">
            <a:spLocks noChangeArrowheads="1"/>
          </p:cNvSpPr>
          <p:nvPr/>
        </p:nvSpPr>
        <p:spPr bwMode="auto">
          <a:xfrm>
            <a:off x="8580438" y="646906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2</a:t>
            </a: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522274" name="Rectangle 34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sp>
        <p:nvSpPr>
          <p:cNvPr id="522275" name="Text Box 3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sp>
        <p:nvSpPr>
          <p:cNvPr id="522277" name="Text Box 37"/>
          <p:cNvSpPr txBox="1">
            <a:spLocks noChangeArrowheads="1"/>
          </p:cNvSpPr>
          <p:nvPr/>
        </p:nvSpPr>
        <p:spPr bwMode="auto">
          <a:xfrm>
            <a:off x="2598738" y="2241550"/>
            <a:ext cx="2189162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187534"/>
                </a:solidFill>
              </a:rPr>
              <a:t> Lysimachus</a:t>
            </a:r>
          </a:p>
        </p:txBody>
      </p:sp>
      <p:sp>
        <p:nvSpPr>
          <p:cNvPr id="522280" name="Text Box 40"/>
          <p:cNvSpPr txBox="1">
            <a:spLocks noChangeArrowheads="1"/>
          </p:cNvSpPr>
          <p:nvPr/>
        </p:nvSpPr>
        <p:spPr bwMode="auto">
          <a:xfrm>
            <a:off x="4676775" y="3240088"/>
            <a:ext cx="1760538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</a:rPr>
              <a:t> Seleucus</a:t>
            </a:r>
          </a:p>
        </p:txBody>
      </p:sp>
      <p:sp>
        <p:nvSpPr>
          <p:cNvPr id="522283" name="Text Box 43"/>
          <p:cNvSpPr txBox="1">
            <a:spLocks noChangeArrowheads="1"/>
          </p:cNvSpPr>
          <p:nvPr/>
        </p:nvSpPr>
        <p:spPr bwMode="auto">
          <a:xfrm>
            <a:off x="3305175" y="5786438"/>
            <a:ext cx="1760538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</a:rPr>
              <a:t>Ptolemy</a:t>
            </a:r>
          </a:p>
        </p:txBody>
      </p:sp>
      <p:sp>
        <p:nvSpPr>
          <p:cNvPr id="522286" name="Oval 46"/>
          <p:cNvSpPr>
            <a:spLocks noChangeArrowheads="1"/>
          </p:cNvSpPr>
          <p:nvPr/>
        </p:nvSpPr>
        <p:spPr bwMode="auto">
          <a:xfrm>
            <a:off x="296863" y="1643063"/>
            <a:ext cx="2154237" cy="1179512"/>
          </a:xfrm>
          <a:prstGeom prst="ellipse">
            <a:avLst/>
          </a:prstGeom>
          <a:noFill/>
          <a:ln w="76200">
            <a:solidFill>
              <a:srgbClr val="1875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87" name="Text Box 47"/>
          <p:cNvSpPr txBox="1">
            <a:spLocks noChangeArrowheads="1"/>
          </p:cNvSpPr>
          <p:nvPr/>
        </p:nvSpPr>
        <p:spPr bwMode="auto">
          <a:xfrm>
            <a:off x="515938" y="1755775"/>
            <a:ext cx="1760537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187534"/>
                </a:solidFill>
              </a:rPr>
              <a:t>GRÈCE: </a:t>
            </a:r>
          </a:p>
        </p:txBody>
      </p:sp>
      <p:sp>
        <p:nvSpPr>
          <p:cNvPr id="522289" name="Text Box 49"/>
          <p:cNvSpPr txBox="1">
            <a:spLocks noChangeArrowheads="1"/>
          </p:cNvSpPr>
          <p:nvPr/>
        </p:nvSpPr>
        <p:spPr bwMode="auto">
          <a:xfrm>
            <a:off x="492125" y="2155825"/>
            <a:ext cx="1760538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187534"/>
                </a:solidFill>
              </a:rPr>
              <a:t>Casander</a:t>
            </a:r>
          </a:p>
        </p:txBody>
      </p:sp>
      <p:sp>
        <p:nvSpPr>
          <p:cNvPr id="522292" name="Text Box 52"/>
          <p:cNvSpPr txBox="1">
            <a:spLocks noChangeArrowheads="1"/>
          </p:cNvSpPr>
          <p:nvPr/>
        </p:nvSpPr>
        <p:spPr bwMode="auto">
          <a:xfrm>
            <a:off x="6219825" y="2171700"/>
            <a:ext cx="2455863" cy="8223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A4E19"/>
                </a:solidFill>
              </a:rPr>
              <a:t>Les Empereurs Seleucids</a:t>
            </a:r>
          </a:p>
        </p:txBody>
      </p:sp>
      <p:sp>
        <p:nvSpPr>
          <p:cNvPr id="522293" name="Text Box 53"/>
          <p:cNvSpPr txBox="1">
            <a:spLocks noChangeArrowheads="1"/>
          </p:cNvSpPr>
          <p:nvPr/>
        </p:nvSpPr>
        <p:spPr bwMode="auto">
          <a:xfrm>
            <a:off x="1192213" y="5567363"/>
            <a:ext cx="2357437" cy="8223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>
                <a:solidFill>
                  <a:srgbClr val="FA4E19"/>
                </a:solidFill>
              </a:rPr>
              <a:t>Le Ptolemaic Pharaons</a:t>
            </a:r>
          </a:p>
        </p:txBody>
      </p:sp>
      <p:grpSp>
        <p:nvGrpSpPr>
          <p:cNvPr id="522306" name="Group 66"/>
          <p:cNvGrpSpPr>
            <a:grpSpLocks/>
          </p:cNvGrpSpPr>
          <p:nvPr/>
        </p:nvGrpSpPr>
        <p:grpSpPr bwMode="auto">
          <a:xfrm>
            <a:off x="4248150" y="4159250"/>
            <a:ext cx="1762125" cy="1009650"/>
            <a:chOff x="1287" y="2624"/>
            <a:chExt cx="1110" cy="636"/>
          </a:xfrm>
        </p:grpSpPr>
        <p:sp>
          <p:nvSpPr>
            <p:cNvPr id="522307" name="Oval 67"/>
            <p:cNvSpPr>
              <a:spLocks noChangeArrowheads="1"/>
            </p:cNvSpPr>
            <p:nvPr/>
          </p:nvSpPr>
          <p:spPr bwMode="auto">
            <a:xfrm>
              <a:off x="1287" y="2624"/>
              <a:ext cx="1064" cy="636"/>
            </a:xfrm>
            <a:prstGeom prst="ellipse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08" name="Text Box 68"/>
            <p:cNvSpPr txBox="1">
              <a:spLocks noChangeArrowheads="1"/>
            </p:cNvSpPr>
            <p:nvPr/>
          </p:nvSpPr>
          <p:spPr bwMode="auto">
            <a:xfrm>
              <a:off x="1397" y="2807"/>
              <a:ext cx="1000" cy="2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22315" name="Group 75"/>
          <p:cNvGrpSpPr>
            <a:grpSpLocks/>
          </p:cNvGrpSpPr>
          <p:nvPr/>
        </p:nvGrpSpPr>
        <p:grpSpPr bwMode="auto">
          <a:xfrm>
            <a:off x="3125788" y="3267075"/>
            <a:ext cx="3506787" cy="2814638"/>
            <a:chOff x="1969" y="2058"/>
            <a:chExt cx="2209" cy="1773"/>
          </a:xfrm>
        </p:grpSpPr>
        <p:grpSp>
          <p:nvGrpSpPr>
            <p:cNvPr id="522314" name="Group 74"/>
            <p:cNvGrpSpPr>
              <a:grpSpLocks/>
            </p:cNvGrpSpPr>
            <p:nvPr/>
          </p:nvGrpSpPr>
          <p:grpSpPr bwMode="auto">
            <a:xfrm>
              <a:off x="2581" y="2538"/>
              <a:ext cx="1298" cy="828"/>
              <a:chOff x="2581" y="2538"/>
              <a:chExt cx="1298" cy="828"/>
            </a:xfrm>
          </p:grpSpPr>
          <p:grpSp>
            <p:nvGrpSpPr>
              <p:cNvPr id="522310" name="Group 70"/>
              <p:cNvGrpSpPr>
                <a:grpSpLocks/>
              </p:cNvGrpSpPr>
              <p:nvPr/>
            </p:nvGrpSpPr>
            <p:grpSpPr bwMode="auto">
              <a:xfrm>
                <a:off x="2678" y="2625"/>
                <a:ext cx="1110" cy="636"/>
                <a:chOff x="1287" y="2624"/>
                <a:chExt cx="1110" cy="636"/>
              </a:xfrm>
            </p:grpSpPr>
            <p:sp>
              <p:nvSpPr>
                <p:cNvPr id="522311" name="Oval 71"/>
                <p:cNvSpPr>
                  <a:spLocks noChangeArrowheads="1"/>
                </p:cNvSpPr>
                <p:nvPr/>
              </p:nvSpPr>
              <p:spPr bwMode="auto">
                <a:xfrm>
                  <a:off x="1287" y="2624"/>
                  <a:ext cx="1064" cy="636"/>
                </a:xfrm>
                <a:prstGeom prst="ellipse">
                  <a:avLst/>
                </a:prstGeom>
                <a:noFill/>
                <a:ln w="76200">
                  <a:solidFill>
                    <a:schemeClr val="accent1"/>
                  </a:solidFill>
                  <a:round/>
                  <a:headEnd/>
                  <a:tailEnd/>
                </a:ln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312" name="Text Box 72"/>
                <p:cNvSpPr txBox="1">
                  <a:spLocks noChangeArrowheads="1"/>
                </p:cNvSpPr>
                <p:nvPr/>
              </p:nvSpPr>
              <p:spPr bwMode="auto">
                <a:xfrm>
                  <a:off x="1397" y="2807"/>
                  <a:ext cx="1000" cy="21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>
                      <a:solidFill>
                        <a:srgbClr val="66FFFF"/>
                      </a:solidFill>
                    </a:rPr>
                    <a:t>PALESTINE</a:t>
                  </a:r>
                </a:p>
              </p:txBody>
            </p:sp>
          </p:grpSp>
          <p:sp>
            <p:nvSpPr>
              <p:cNvPr id="522313" name="Oval 73"/>
              <p:cNvSpPr>
                <a:spLocks noChangeArrowheads="1"/>
              </p:cNvSpPr>
              <p:nvPr/>
            </p:nvSpPr>
            <p:spPr bwMode="auto">
              <a:xfrm>
                <a:off x="2581" y="2538"/>
                <a:ext cx="1298" cy="828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125724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22298" name="Freeform 58"/>
            <p:cNvSpPr>
              <a:spLocks/>
            </p:cNvSpPr>
            <p:nvPr/>
          </p:nvSpPr>
          <p:spPr bwMode="auto">
            <a:xfrm rot="1142504">
              <a:off x="3398" y="3145"/>
              <a:ext cx="355" cy="686"/>
            </a:xfrm>
            <a:custGeom>
              <a:avLst/>
              <a:gdLst>
                <a:gd name="T0" fmla="*/ 0 w 355"/>
                <a:gd name="T1" fmla="*/ 686 h 686"/>
                <a:gd name="T2" fmla="*/ 93 w 355"/>
                <a:gd name="T3" fmla="*/ 657 h 686"/>
                <a:gd name="T4" fmla="*/ 114 w 355"/>
                <a:gd name="T5" fmla="*/ 650 h 686"/>
                <a:gd name="T6" fmla="*/ 229 w 355"/>
                <a:gd name="T7" fmla="*/ 557 h 686"/>
                <a:gd name="T8" fmla="*/ 272 w 355"/>
                <a:gd name="T9" fmla="*/ 500 h 686"/>
                <a:gd name="T10" fmla="*/ 279 w 355"/>
                <a:gd name="T11" fmla="*/ 471 h 686"/>
                <a:gd name="T12" fmla="*/ 307 w 355"/>
                <a:gd name="T13" fmla="*/ 428 h 686"/>
                <a:gd name="T14" fmla="*/ 343 w 355"/>
                <a:gd name="T15" fmla="*/ 307 h 686"/>
                <a:gd name="T16" fmla="*/ 293 w 355"/>
                <a:gd name="T17" fmla="*/ 71 h 686"/>
                <a:gd name="T18" fmla="*/ 193 w 355"/>
                <a:gd name="T19" fmla="*/ 14 h 686"/>
                <a:gd name="T20" fmla="*/ 150 w 355"/>
                <a:gd name="T21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5" h="686">
                  <a:moveTo>
                    <a:pt x="0" y="686"/>
                  </a:moveTo>
                  <a:cubicBezTo>
                    <a:pt x="30" y="674"/>
                    <a:pt x="62" y="667"/>
                    <a:pt x="93" y="657"/>
                  </a:cubicBezTo>
                  <a:cubicBezTo>
                    <a:pt x="100" y="654"/>
                    <a:pt x="114" y="650"/>
                    <a:pt x="114" y="650"/>
                  </a:cubicBezTo>
                  <a:cubicBezTo>
                    <a:pt x="148" y="617"/>
                    <a:pt x="200" y="595"/>
                    <a:pt x="229" y="557"/>
                  </a:cubicBezTo>
                  <a:cubicBezTo>
                    <a:pt x="277" y="492"/>
                    <a:pt x="237" y="532"/>
                    <a:pt x="272" y="500"/>
                  </a:cubicBezTo>
                  <a:cubicBezTo>
                    <a:pt x="274" y="490"/>
                    <a:pt x="274" y="479"/>
                    <a:pt x="279" y="471"/>
                  </a:cubicBezTo>
                  <a:cubicBezTo>
                    <a:pt x="286" y="455"/>
                    <a:pt x="301" y="444"/>
                    <a:pt x="307" y="428"/>
                  </a:cubicBezTo>
                  <a:cubicBezTo>
                    <a:pt x="320" y="387"/>
                    <a:pt x="333" y="348"/>
                    <a:pt x="343" y="307"/>
                  </a:cubicBezTo>
                  <a:cubicBezTo>
                    <a:pt x="338" y="216"/>
                    <a:pt x="355" y="135"/>
                    <a:pt x="293" y="71"/>
                  </a:cubicBezTo>
                  <a:cubicBezTo>
                    <a:pt x="267" y="44"/>
                    <a:pt x="226" y="28"/>
                    <a:pt x="193" y="14"/>
                  </a:cubicBezTo>
                  <a:cubicBezTo>
                    <a:pt x="179" y="7"/>
                    <a:pt x="150" y="0"/>
                    <a:pt x="150" y="0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297" name="Freeform 57"/>
            <p:cNvSpPr>
              <a:spLocks/>
            </p:cNvSpPr>
            <p:nvPr/>
          </p:nvSpPr>
          <p:spPr bwMode="auto">
            <a:xfrm>
              <a:off x="3821" y="2277"/>
              <a:ext cx="357" cy="601"/>
            </a:xfrm>
            <a:custGeom>
              <a:avLst/>
              <a:gdLst>
                <a:gd name="T0" fmla="*/ 336 w 357"/>
                <a:gd name="T1" fmla="*/ 0 h 601"/>
                <a:gd name="T2" fmla="*/ 350 w 357"/>
                <a:gd name="T3" fmla="*/ 43 h 601"/>
                <a:gd name="T4" fmla="*/ 357 w 357"/>
                <a:gd name="T5" fmla="*/ 65 h 601"/>
                <a:gd name="T6" fmla="*/ 350 w 357"/>
                <a:gd name="T7" fmla="*/ 215 h 601"/>
                <a:gd name="T8" fmla="*/ 221 w 357"/>
                <a:gd name="T9" fmla="*/ 436 h 601"/>
                <a:gd name="T10" fmla="*/ 64 w 357"/>
                <a:gd name="T11" fmla="*/ 565 h 601"/>
                <a:gd name="T12" fmla="*/ 21 w 357"/>
                <a:gd name="T13" fmla="*/ 593 h 601"/>
                <a:gd name="T14" fmla="*/ 0 w 357"/>
                <a:gd name="T15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7" h="601">
                  <a:moveTo>
                    <a:pt x="336" y="0"/>
                  </a:moveTo>
                  <a:cubicBezTo>
                    <a:pt x="340" y="14"/>
                    <a:pt x="345" y="28"/>
                    <a:pt x="350" y="43"/>
                  </a:cubicBezTo>
                  <a:cubicBezTo>
                    <a:pt x="352" y="50"/>
                    <a:pt x="357" y="65"/>
                    <a:pt x="357" y="65"/>
                  </a:cubicBezTo>
                  <a:cubicBezTo>
                    <a:pt x="354" y="115"/>
                    <a:pt x="355" y="165"/>
                    <a:pt x="350" y="215"/>
                  </a:cubicBezTo>
                  <a:cubicBezTo>
                    <a:pt x="342" y="280"/>
                    <a:pt x="272" y="402"/>
                    <a:pt x="221" y="436"/>
                  </a:cubicBezTo>
                  <a:cubicBezTo>
                    <a:pt x="187" y="482"/>
                    <a:pt x="119" y="547"/>
                    <a:pt x="64" y="565"/>
                  </a:cubicBezTo>
                  <a:cubicBezTo>
                    <a:pt x="49" y="574"/>
                    <a:pt x="36" y="586"/>
                    <a:pt x="21" y="593"/>
                  </a:cubicBezTo>
                  <a:cubicBezTo>
                    <a:pt x="14" y="595"/>
                    <a:pt x="0" y="601"/>
                    <a:pt x="0" y="601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03" name="Freeform 63"/>
            <p:cNvSpPr>
              <a:spLocks/>
            </p:cNvSpPr>
            <p:nvPr/>
          </p:nvSpPr>
          <p:spPr bwMode="auto">
            <a:xfrm rot="1974329" flipH="1">
              <a:off x="2586" y="2058"/>
              <a:ext cx="329" cy="601"/>
            </a:xfrm>
            <a:custGeom>
              <a:avLst/>
              <a:gdLst>
                <a:gd name="T0" fmla="*/ 336 w 357"/>
                <a:gd name="T1" fmla="*/ 0 h 601"/>
                <a:gd name="T2" fmla="*/ 350 w 357"/>
                <a:gd name="T3" fmla="*/ 43 h 601"/>
                <a:gd name="T4" fmla="*/ 357 w 357"/>
                <a:gd name="T5" fmla="*/ 65 h 601"/>
                <a:gd name="T6" fmla="*/ 350 w 357"/>
                <a:gd name="T7" fmla="*/ 215 h 601"/>
                <a:gd name="T8" fmla="*/ 221 w 357"/>
                <a:gd name="T9" fmla="*/ 436 h 601"/>
                <a:gd name="T10" fmla="*/ 64 w 357"/>
                <a:gd name="T11" fmla="*/ 565 h 601"/>
                <a:gd name="T12" fmla="*/ 21 w 357"/>
                <a:gd name="T13" fmla="*/ 593 h 601"/>
                <a:gd name="T14" fmla="*/ 0 w 357"/>
                <a:gd name="T15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7" h="601">
                  <a:moveTo>
                    <a:pt x="336" y="0"/>
                  </a:moveTo>
                  <a:cubicBezTo>
                    <a:pt x="340" y="14"/>
                    <a:pt x="345" y="28"/>
                    <a:pt x="350" y="43"/>
                  </a:cubicBezTo>
                  <a:cubicBezTo>
                    <a:pt x="352" y="50"/>
                    <a:pt x="357" y="65"/>
                    <a:pt x="357" y="65"/>
                  </a:cubicBezTo>
                  <a:cubicBezTo>
                    <a:pt x="354" y="115"/>
                    <a:pt x="355" y="165"/>
                    <a:pt x="350" y="215"/>
                  </a:cubicBezTo>
                  <a:cubicBezTo>
                    <a:pt x="342" y="280"/>
                    <a:pt x="272" y="402"/>
                    <a:pt x="221" y="436"/>
                  </a:cubicBezTo>
                  <a:cubicBezTo>
                    <a:pt x="187" y="482"/>
                    <a:pt x="119" y="547"/>
                    <a:pt x="64" y="565"/>
                  </a:cubicBezTo>
                  <a:cubicBezTo>
                    <a:pt x="49" y="574"/>
                    <a:pt x="36" y="586"/>
                    <a:pt x="21" y="593"/>
                  </a:cubicBezTo>
                  <a:cubicBezTo>
                    <a:pt x="14" y="595"/>
                    <a:pt x="0" y="601"/>
                    <a:pt x="0" y="601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04" name="Freeform 64"/>
            <p:cNvSpPr>
              <a:spLocks/>
            </p:cNvSpPr>
            <p:nvPr/>
          </p:nvSpPr>
          <p:spPr bwMode="auto">
            <a:xfrm rot="3224292" flipH="1">
              <a:off x="2148" y="2711"/>
              <a:ext cx="327" cy="686"/>
            </a:xfrm>
            <a:custGeom>
              <a:avLst/>
              <a:gdLst>
                <a:gd name="T0" fmla="*/ 0 w 355"/>
                <a:gd name="T1" fmla="*/ 686 h 686"/>
                <a:gd name="T2" fmla="*/ 93 w 355"/>
                <a:gd name="T3" fmla="*/ 657 h 686"/>
                <a:gd name="T4" fmla="*/ 114 w 355"/>
                <a:gd name="T5" fmla="*/ 650 h 686"/>
                <a:gd name="T6" fmla="*/ 229 w 355"/>
                <a:gd name="T7" fmla="*/ 557 h 686"/>
                <a:gd name="T8" fmla="*/ 272 w 355"/>
                <a:gd name="T9" fmla="*/ 500 h 686"/>
                <a:gd name="T10" fmla="*/ 279 w 355"/>
                <a:gd name="T11" fmla="*/ 471 h 686"/>
                <a:gd name="T12" fmla="*/ 307 w 355"/>
                <a:gd name="T13" fmla="*/ 428 h 686"/>
                <a:gd name="T14" fmla="*/ 343 w 355"/>
                <a:gd name="T15" fmla="*/ 307 h 686"/>
                <a:gd name="T16" fmla="*/ 293 w 355"/>
                <a:gd name="T17" fmla="*/ 71 h 686"/>
                <a:gd name="T18" fmla="*/ 193 w 355"/>
                <a:gd name="T19" fmla="*/ 14 h 686"/>
                <a:gd name="T20" fmla="*/ 150 w 355"/>
                <a:gd name="T21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5" h="686">
                  <a:moveTo>
                    <a:pt x="0" y="686"/>
                  </a:moveTo>
                  <a:cubicBezTo>
                    <a:pt x="30" y="674"/>
                    <a:pt x="62" y="667"/>
                    <a:pt x="93" y="657"/>
                  </a:cubicBezTo>
                  <a:cubicBezTo>
                    <a:pt x="100" y="654"/>
                    <a:pt x="114" y="650"/>
                    <a:pt x="114" y="650"/>
                  </a:cubicBezTo>
                  <a:cubicBezTo>
                    <a:pt x="148" y="617"/>
                    <a:pt x="200" y="595"/>
                    <a:pt x="229" y="557"/>
                  </a:cubicBezTo>
                  <a:cubicBezTo>
                    <a:pt x="277" y="492"/>
                    <a:pt x="237" y="532"/>
                    <a:pt x="272" y="500"/>
                  </a:cubicBezTo>
                  <a:cubicBezTo>
                    <a:pt x="274" y="490"/>
                    <a:pt x="274" y="479"/>
                    <a:pt x="279" y="471"/>
                  </a:cubicBezTo>
                  <a:cubicBezTo>
                    <a:pt x="286" y="455"/>
                    <a:pt x="301" y="444"/>
                    <a:pt x="307" y="428"/>
                  </a:cubicBezTo>
                  <a:cubicBezTo>
                    <a:pt x="320" y="387"/>
                    <a:pt x="333" y="348"/>
                    <a:pt x="343" y="307"/>
                  </a:cubicBezTo>
                  <a:cubicBezTo>
                    <a:pt x="338" y="216"/>
                    <a:pt x="355" y="135"/>
                    <a:pt x="293" y="71"/>
                  </a:cubicBezTo>
                  <a:cubicBezTo>
                    <a:pt x="267" y="44"/>
                    <a:pt x="226" y="28"/>
                    <a:pt x="193" y="14"/>
                  </a:cubicBezTo>
                  <a:cubicBezTo>
                    <a:pt x="179" y="7"/>
                    <a:pt x="150" y="0"/>
                    <a:pt x="150" y="0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22320" name="Group 80"/>
          <p:cNvGrpSpPr>
            <a:grpSpLocks/>
          </p:cNvGrpSpPr>
          <p:nvPr/>
        </p:nvGrpSpPr>
        <p:grpSpPr bwMode="auto">
          <a:xfrm>
            <a:off x="647700" y="2879725"/>
            <a:ext cx="3540125" cy="2540000"/>
            <a:chOff x="415" y="1818"/>
            <a:chExt cx="2230" cy="1600"/>
          </a:xfrm>
        </p:grpSpPr>
        <p:sp>
          <p:nvSpPr>
            <p:cNvPr id="522317" name="Oval 77"/>
            <p:cNvSpPr>
              <a:spLocks noChangeArrowheads="1"/>
            </p:cNvSpPr>
            <p:nvPr/>
          </p:nvSpPr>
          <p:spPr bwMode="auto">
            <a:xfrm>
              <a:off x="415" y="1818"/>
              <a:ext cx="2230" cy="1600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shade val="0"/>
                    <a:invGamma/>
                  </a:srgbClr>
                </a:gs>
                <a:gs pos="50000">
                  <a:srgbClr val="FF0000"/>
                </a:gs>
                <a:gs pos="100000">
                  <a:srgbClr val="FF0000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113592" dir="3806097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16" name="Text Box 76"/>
            <p:cNvSpPr txBox="1">
              <a:spLocks noChangeArrowheads="1"/>
            </p:cNvSpPr>
            <p:nvPr/>
          </p:nvSpPr>
          <p:spPr bwMode="auto">
            <a:xfrm>
              <a:off x="571" y="2064"/>
              <a:ext cx="1932" cy="672"/>
            </a:xfrm>
            <a:prstGeom prst="rect">
              <a:avLst/>
            </a:prstGeom>
            <a:noFill/>
            <a:ln>
              <a:noFill/>
            </a:ln>
            <a:effectLst>
              <a:outerShdw blurRad="63500" dist="96720" dir="400808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011A5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ja-JP" altLang="en-US" sz="3200" i="1">
                  <a:solidFill>
                    <a:schemeClr val="tx1"/>
                  </a:solidFill>
                  <a:latin typeface="Arial"/>
                </a:rPr>
                <a:t>‘</a:t>
              </a:r>
              <a:r>
                <a:rPr lang="en-US" sz="3200" i="1">
                  <a:solidFill>
                    <a:schemeClr val="tx1"/>
                  </a:solidFill>
                </a:rPr>
                <a:t>LE NAVEL DE LA TERRE</a:t>
              </a:r>
              <a:r>
                <a:rPr lang="ja-JP" altLang="en-US" sz="3200" i="1">
                  <a:solidFill>
                    <a:schemeClr val="tx1"/>
                  </a:solidFill>
                  <a:latin typeface="Arial"/>
                </a:rPr>
                <a:t>”</a:t>
              </a:r>
              <a:endParaRPr lang="en-US" sz="3200" i="1">
                <a:solidFill>
                  <a:schemeClr val="tx1"/>
                </a:solidFill>
              </a:endParaRPr>
            </a:p>
          </p:txBody>
        </p:sp>
      </p:grpSp>
      <p:grpSp>
        <p:nvGrpSpPr>
          <p:cNvPr id="522321" name="Group 81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522322" name="Rectangle 82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2800" b="0">
                <a:latin typeface="Matura MT Script Capitals" charset="0"/>
              </a:endParaRPr>
            </a:p>
          </p:txBody>
        </p:sp>
        <p:sp>
          <p:nvSpPr>
            <p:cNvPr id="522323" name="Line 83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22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22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2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2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2" grpId="0" autoUpdateAnimBg="0"/>
      <p:bldP spid="522293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7" name="Text Box 3"/>
          <p:cNvSpPr txBox="1">
            <a:spLocks noChangeArrowheads="1"/>
          </p:cNvSpPr>
          <p:nvPr/>
        </p:nvSpPr>
        <p:spPr bwMode="auto">
          <a:xfrm>
            <a:off x="231775" y="5534025"/>
            <a:ext cx="8721725" cy="8239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>
                <a:solidFill>
                  <a:srgbClr val="0099CC"/>
                </a:solidFill>
              </a:rPr>
              <a:t>(AT)</a:t>
            </a:r>
            <a:r>
              <a:rPr lang="en-US" sz="4800">
                <a:solidFill>
                  <a:srgbClr val="FFFF00"/>
                </a:solidFill>
              </a:rPr>
              <a:t> </a:t>
            </a:r>
            <a:r>
              <a:rPr lang="en-US" sz="3600">
                <a:solidFill>
                  <a:srgbClr val="FFFF00"/>
                </a:solidFill>
              </a:rPr>
              <a:t>À</a:t>
            </a:r>
            <a:r>
              <a:rPr lang="en-US" sz="4800">
                <a:solidFill>
                  <a:srgbClr val="FFFF00"/>
                </a:solidFill>
              </a:rPr>
              <a:t> </a:t>
            </a:r>
            <a:r>
              <a:rPr lang="en-US" sz="3600">
                <a:solidFill>
                  <a:srgbClr val="FFFF00"/>
                </a:solidFill>
              </a:rPr>
              <a:t>Peux près 400 Ans   </a:t>
            </a:r>
            <a:r>
              <a:rPr lang="en-US" sz="4800">
                <a:solidFill>
                  <a:srgbClr val="66FF33"/>
                </a:solidFill>
              </a:rPr>
              <a:t>(NT)</a:t>
            </a:r>
            <a:endParaRPr lang="en-US" sz="4800">
              <a:solidFill>
                <a:srgbClr val="FFFF00"/>
              </a:solidFill>
            </a:endParaRPr>
          </a:p>
        </p:txBody>
      </p:sp>
      <p:sp>
        <p:nvSpPr>
          <p:cNvPr id="502788" name="AutoShape 4"/>
          <p:cNvSpPr>
            <a:spLocks noChangeArrowheads="1"/>
          </p:cNvSpPr>
          <p:nvPr/>
        </p:nvSpPr>
        <p:spPr bwMode="auto">
          <a:xfrm>
            <a:off x="1019175" y="4554538"/>
            <a:ext cx="8081963" cy="1082675"/>
          </a:xfrm>
          <a:prstGeom prst="curvedDownArrow">
            <a:avLst>
              <a:gd name="adj1" fmla="val 96973"/>
              <a:gd name="adj2" fmla="val 242675"/>
              <a:gd name="adj3" fmla="val 33333"/>
            </a:avLst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0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795" name="Text Box 11"/>
          <p:cNvSpPr txBox="1">
            <a:spLocks noChangeArrowheads="1"/>
          </p:cNvSpPr>
          <p:nvPr/>
        </p:nvSpPr>
        <p:spPr bwMode="auto">
          <a:xfrm>
            <a:off x="8680450" y="90488"/>
            <a:ext cx="336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 </a:t>
            </a:r>
          </a:p>
        </p:txBody>
      </p:sp>
      <p:sp>
        <p:nvSpPr>
          <p:cNvPr id="502796" name="Text Box 12"/>
          <p:cNvSpPr txBox="1">
            <a:spLocks noChangeArrowheads="1"/>
          </p:cNvSpPr>
          <p:nvPr/>
        </p:nvSpPr>
        <p:spPr bwMode="auto">
          <a:xfrm>
            <a:off x="8586788" y="6461125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3</a:t>
            </a:r>
            <a:endParaRPr lang="en-US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02797" name="Rectangle 13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502798" name="Text Box 1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sp>
        <p:nvSpPr>
          <p:cNvPr id="502799" name="Text Box 15"/>
          <p:cNvSpPr txBox="1">
            <a:spLocks noChangeArrowheads="1"/>
          </p:cNvSpPr>
          <p:nvPr/>
        </p:nvSpPr>
        <p:spPr bwMode="auto">
          <a:xfrm>
            <a:off x="358775" y="2406650"/>
            <a:ext cx="8609013" cy="158750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</a:rPr>
              <a:t>Protestants:                                      Pas d</a:t>
            </a:r>
            <a:r>
              <a:rPr lang="ja-JP" altLang="en-US" sz="28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2800">
                <a:solidFill>
                  <a:srgbClr val="FFFF00"/>
                </a:solidFill>
              </a:rPr>
              <a:t>Apocalypse divine dans ses livres.</a:t>
            </a:r>
          </a:p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</a:rPr>
              <a:t>Les Catholics ont admis </a:t>
            </a:r>
            <a:r>
              <a:rPr lang="en-US" sz="2800" i="1" u="sng">
                <a:solidFill>
                  <a:schemeClr val="tx1"/>
                </a:solidFill>
              </a:rPr>
              <a:t>SEUL 7</a:t>
            </a:r>
            <a:r>
              <a:rPr lang="en-US" sz="2800">
                <a:solidFill>
                  <a:srgbClr val="FFFF00"/>
                </a:solidFill>
              </a:rPr>
              <a:t> en 1546.</a:t>
            </a:r>
          </a:p>
        </p:txBody>
      </p:sp>
      <p:sp>
        <p:nvSpPr>
          <p:cNvPr id="502800" name="Text Box 16"/>
          <p:cNvSpPr txBox="1">
            <a:spLocks noChangeArrowheads="1"/>
          </p:cNvSpPr>
          <p:nvPr/>
        </p:nvSpPr>
        <p:spPr bwMode="auto">
          <a:xfrm>
            <a:off x="1725613" y="371475"/>
            <a:ext cx="6997700" cy="1736725"/>
          </a:xfrm>
          <a:prstGeom prst="rect">
            <a:avLst/>
          </a:prstGeom>
          <a:noFill/>
          <a:ln>
            <a:noFill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>
                <a:solidFill>
                  <a:srgbClr val="FAFCFF"/>
                </a:solidFill>
              </a:rPr>
              <a:t>LES 15 LIVRES DE L</a:t>
            </a:r>
            <a:r>
              <a:rPr lang="ja-JP" altLang="en-US" sz="5400">
                <a:solidFill>
                  <a:srgbClr val="FAFCFF"/>
                </a:solidFill>
                <a:latin typeface="Arial"/>
              </a:rPr>
              <a:t>’</a:t>
            </a:r>
            <a:r>
              <a:rPr lang="en-US" sz="5400">
                <a:solidFill>
                  <a:srgbClr val="FAFCFF"/>
                </a:solidFill>
              </a:rPr>
              <a:t> APOCRYPHE</a:t>
            </a:r>
          </a:p>
        </p:txBody>
      </p:sp>
      <p:sp>
        <p:nvSpPr>
          <p:cNvPr id="502803" name="Text Box 19"/>
          <p:cNvSpPr txBox="1">
            <a:spLocks noChangeArrowheads="1"/>
          </p:cNvSpPr>
          <p:nvPr/>
        </p:nvSpPr>
        <p:spPr bwMode="auto">
          <a:xfrm>
            <a:off x="7340600" y="3470275"/>
            <a:ext cx="1054100" cy="519113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chemeClr val="accent1"/>
                </a:solidFill>
              </a:rPr>
              <a:t>1546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502802" name="Text Box 18"/>
          <p:cNvSpPr txBox="1">
            <a:spLocks noChangeArrowheads="1"/>
          </p:cNvSpPr>
          <p:nvPr/>
        </p:nvSpPr>
        <p:spPr bwMode="auto">
          <a:xfrm>
            <a:off x="7364413" y="3494088"/>
            <a:ext cx="1054100" cy="519112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CCECFF"/>
                </a:solidFill>
              </a:rPr>
              <a:t>1546</a:t>
            </a:r>
            <a:endParaRPr lang="en-US">
              <a:solidFill>
                <a:srgbClr val="CCECFF"/>
              </a:solidFill>
            </a:endParaRPr>
          </a:p>
        </p:txBody>
      </p:sp>
      <p:grpSp>
        <p:nvGrpSpPr>
          <p:cNvPr id="502804" name="Group 20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502805" name="Rectangle 21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2800" b="0">
                <a:latin typeface="Matura MT Script Capitals" charset="0"/>
              </a:endParaRPr>
            </a:p>
          </p:txBody>
        </p:sp>
        <p:sp>
          <p:nvSpPr>
            <p:cNvPr id="502806" name="Line 22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02801" name="Text Box 17"/>
          <p:cNvSpPr txBox="1">
            <a:spLocks noChangeArrowheads="1"/>
          </p:cNvSpPr>
          <p:nvPr/>
        </p:nvSpPr>
        <p:spPr bwMode="auto">
          <a:xfrm>
            <a:off x="7366000" y="3494088"/>
            <a:ext cx="1054100" cy="519112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</a:rPr>
              <a:t>1546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2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02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02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502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5027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02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2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2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2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02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2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2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02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2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2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02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02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787" grpId="0" autoUpdateAnimBg="0"/>
      <p:bldP spid="502788" grpId="0" animBg="1"/>
      <p:bldP spid="502799" grpId="0" build="p" autoUpdateAnimBg="0"/>
      <p:bldP spid="502800" grpId="0" autoUpdateAnimBg="0"/>
      <p:bldP spid="502803" grpId="0" autoUpdateAnimBg="0"/>
      <p:bldP spid="502802" grpId="0" autoUpdateAnimBg="0"/>
      <p:bldP spid="502801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60" name="Text Box 32"/>
          <p:cNvSpPr txBox="1">
            <a:spLocks noChangeArrowheads="1"/>
          </p:cNvSpPr>
          <p:nvPr/>
        </p:nvSpPr>
        <p:spPr bwMode="auto">
          <a:xfrm>
            <a:off x="2087563" y="477838"/>
            <a:ext cx="5781675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</a:rPr>
              <a:t>LES 15 LIVRES D</a:t>
            </a:r>
            <a:r>
              <a:rPr lang="ja-JP" altLang="en-US" sz="20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2000">
                <a:solidFill>
                  <a:srgbClr val="FFFF00"/>
                </a:solidFill>
              </a:rPr>
              <a:t>APOCRYPHE</a:t>
            </a:r>
            <a:endParaRPr lang="en-US" sz="7200">
              <a:solidFill>
                <a:srgbClr val="FFFF00"/>
              </a:solidFill>
            </a:endParaRPr>
          </a:p>
        </p:txBody>
      </p:sp>
      <p:sp>
        <p:nvSpPr>
          <p:cNvPr id="432161" name="Text Box 33"/>
          <p:cNvSpPr txBox="1">
            <a:spLocks noChangeArrowheads="1"/>
          </p:cNvSpPr>
          <p:nvPr/>
        </p:nvSpPr>
        <p:spPr bwMode="auto">
          <a:xfrm>
            <a:off x="1808163" y="868363"/>
            <a:ext cx="6950075" cy="5273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Premier Esdras</a:t>
            </a:r>
          </a:p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  Second Esdras</a:t>
            </a:r>
          </a:p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    Tobit</a:t>
            </a:r>
          </a:p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      Judith</a:t>
            </a:r>
          </a:p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       Les Additions au livre d</a:t>
            </a:r>
            <a:r>
              <a:rPr lang="ja-JP" altLang="en-US" sz="20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2000">
                <a:solidFill>
                  <a:srgbClr val="FFFF00"/>
                </a:solidFill>
                <a:latin typeface="Helvetica" charset="0"/>
              </a:rPr>
              <a:t>Esther</a:t>
            </a:r>
          </a:p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         La Sagèsse de Solomon</a:t>
            </a:r>
          </a:p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           Ecclesiasticus, où la Sagèsse de Jésus le Fis     	         de Sirach</a:t>
            </a:r>
          </a:p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              Barouch</a:t>
            </a:r>
          </a:p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               La Lettre de Jérémie</a:t>
            </a:r>
          </a:p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                 La Prière d</a:t>
            </a:r>
            <a:r>
              <a:rPr lang="ja-JP" altLang="en-US" sz="20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2000">
                <a:solidFill>
                  <a:srgbClr val="FFFF00"/>
                </a:solidFill>
                <a:latin typeface="Helvetica" charset="0"/>
              </a:rPr>
              <a:t>Azarie et </a:t>
            </a:r>
          </a:p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	               La Chaçon des Trois Jeunes Hommes</a:t>
            </a:r>
          </a:p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                    Susanna</a:t>
            </a:r>
          </a:p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                      Bell et le Dragon</a:t>
            </a:r>
          </a:p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                       La Prière de Mannasseh</a:t>
            </a:r>
          </a:p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                         Premier Maccabés</a:t>
            </a:r>
          </a:p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                          Second Maccabés...</a:t>
            </a:r>
          </a:p>
        </p:txBody>
      </p:sp>
      <p:sp>
        <p:nvSpPr>
          <p:cNvPr id="432173" name="AutoShape 45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74" name="Rectangle 46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75" name="AutoShape 47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76" name="Line 48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77" name="Line 49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79" name="Rectangle 51"/>
          <p:cNvSpPr>
            <a:spLocks noChangeArrowheads="1"/>
          </p:cNvSpPr>
          <p:nvPr/>
        </p:nvSpPr>
        <p:spPr bwMode="auto">
          <a:xfrm>
            <a:off x="7931150" y="3568700"/>
            <a:ext cx="841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432180" name="Rectangle 52"/>
          <p:cNvSpPr>
            <a:spLocks noChangeArrowheads="1"/>
          </p:cNvSpPr>
          <p:nvPr/>
        </p:nvSpPr>
        <p:spPr bwMode="auto">
          <a:xfrm>
            <a:off x="7970838" y="34290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432181" name="Text Box 53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32183" name="Oval 55"/>
          <p:cNvSpPr>
            <a:spLocks noChangeArrowheads="1"/>
          </p:cNvSpPr>
          <p:nvPr/>
        </p:nvSpPr>
        <p:spPr bwMode="auto">
          <a:xfrm>
            <a:off x="3084513" y="5394325"/>
            <a:ext cx="3321050" cy="8255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86" name="Rectangle 58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432187" name="Oval 59"/>
          <p:cNvSpPr>
            <a:spLocks noChangeArrowheads="1"/>
          </p:cNvSpPr>
          <p:nvPr/>
        </p:nvSpPr>
        <p:spPr bwMode="auto">
          <a:xfrm>
            <a:off x="3276600" y="5410200"/>
            <a:ext cx="2679700" cy="4445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2D6AC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62D6AC"/>
              </a:solidFill>
            </a:endParaRPr>
          </a:p>
        </p:txBody>
      </p:sp>
      <p:sp>
        <p:nvSpPr>
          <p:cNvPr id="432188" name="Text Box 60"/>
          <p:cNvSpPr txBox="1">
            <a:spLocks noChangeArrowheads="1"/>
          </p:cNvSpPr>
          <p:nvPr/>
        </p:nvSpPr>
        <p:spPr bwMode="auto">
          <a:xfrm>
            <a:off x="8572500" y="646906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1</a:t>
            </a: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432189" name="Text Box 6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grpSp>
        <p:nvGrpSpPr>
          <p:cNvPr id="432190" name="Group 62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432191" name="Rectangle 63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2800" b="0">
                <a:latin typeface="Matura MT Script Capitals" charset="0"/>
              </a:endParaRPr>
            </a:p>
          </p:txBody>
        </p:sp>
        <p:sp>
          <p:nvSpPr>
            <p:cNvPr id="432192" name="Line 64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2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2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2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2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432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432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32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432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432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432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21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321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4321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321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43216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43216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43216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500"/>
                                        <p:tgtEl>
                                          <p:spTgt spid="43216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43216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43216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2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60" grpId="0" autoUpdateAnimBg="0"/>
      <p:bldP spid="432161" grpId="0" build="p" autoUpdateAnimBg="0" advAuto="0"/>
      <p:bldP spid="432183" grpId="0" animBg="1"/>
      <p:bldP spid="43218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ChangeArrowheads="1"/>
          </p:cNvSpPr>
          <p:nvPr>
            <p:ph type="ctrTitle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cs typeface="+mj-cs"/>
              </a:rPr>
              <a:t>French</a:t>
            </a:r>
          </a:p>
        </p:txBody>
      </p:sp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>
                <a:solidFill>
                  <a:srgbClr val="FFFFFF"/>
                </a:solidFill>
                <a:cs typeface="Gulim" charset="0"/>
              </a:rPr>
              <a:t>©2004 TBBMI</a:t>
            </a:r>
          </a:p>
        </p:txBody>
      </p:sp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7666038" y="6502400"/>
            <a:ext cx="9445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000">
                <a:solidFill>
                  <a:srgbClr val="FFFFFF"/>
                </a:solidFill>
                <a:latin typeface="Arial" charset="0"/>
                <a:cs typeface="Gulim" charset="0"/>
              </a:rPr>
              <a:t>8.0.01.</a:t>
            </a:r>
          </a:p>
        </p:txBody>
      </p:sp>
      <p:sp>
        <p:nvSpPr>
          <p:cNvPr id="353285" name="Text Box 5"/>
          <p:cNvSpPr txBox="1">
            <a:spLocks noChangeArrowheads="1"/>
          </p:cNvSpPr>
          <p:nvPr/>
        </p:nvSpPr>
        <p:spPr bwMode="auto">
          <a:xfrm>
            <a:off x="0" y="6616700"/>
            <a:ext cx="16144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5194" dir="1593903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ko-KR" altLang="en-US" sz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Gulim" pitchFamily="34" charset="-127"/>
              <a:cs typeface="ＭＳ Ｐゴシック" charset="0"/>
            </a:endParaRPr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3030538" y="6246813"/>
            <a:ext cx="2970212" cy="3968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80435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2000" b="0">
                <a:solidFill>
                  <a:srgbClr val="FFFB0C"/>
                </a:solidFill>
                <a:latin typeface="Helvetica" charset="0"/>
                <a:cs typeface="Gulim" charset="0"/>
              </a:rPr>
              <a:t>www.biblebasically.com</a:t>
            </a:r>
          </a:p>
        </p:txBody>
      </p:sp>
      <p:pic>
        <p:nvPicPr>
          <p:cNvPr id="4102" name="Picture 7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 Box 9"/>
          <p:cNvSpPr txBox="1">
            <a:spLocks noChangeArrowheads="1"/>
          </p:cNvSpPr>
          <p:nvPr/>
        </p:nvSpPr>
        <p:spPr bwMode="auto">
          <a:xfrm>
            <a:off x="298450" y="5056432"/>
            <a:ext cx="8607425" cy="7016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2000" i="1" dirty="0" err="1">
                <a:solidFill>
                  <a:srgbClr val="FAFD00"/>
                </a:solidFill>
                <a:latin typeface="Times New Roman" charset="0"/>
                <a:cs typeface="Gulim" charset="0"/>
              </a:rPr>
              <a:t>Une</a:t>
            </a:r>
            <a:r>
              <a:rPr lang="en-US" altLang="ko-KR" sz="2000" i="1" dirty="0">
                <a:solidFill>
                  <a:srgbClr val="FAFD00"/>
                </a:solidFill>
                <a:latin typeface="Times New Roman" charset="0"/>
                <a:cs typeface="Gulim" charset="0"/>
              </a:rPr>
              <a:t> </a:t>
            </a:r>
            <a:r>
              <a:rPr lang="fr-FR" altLang="ko-KR" sz="2000" i="1" dirty="0">
                <a:solidFill>
                  <a:srgbClr val="FAFD00"/>
                </a:solidFill>
                <a:latin typeface="Times New Roman" charset="0"/>
                <a:cs typeface="Gulim" charset="0"/>
              </a:rPr>
              <a:t>P</a:t>
            </a:r>
            <a:r>
              <a:rPr lang="fr-FR" altLang="ko-KR" sz="2000" i="1" dirty="0">
                <a:solidFill>
                  <a:srgbClr val="FFFF00"/>
                </a:solidFill>
                <a:latin typeface="Times New Roman" charset="0"/>
                <a:cs typeface="Gulim" charset="0"/>
              </a:rPr>
              <a:t>rése</a:t>
            </a:r>
            <a:r>
              <a:rPr lang="fr-FR" altLang="ko-KR" sz="2000" i="1" dirty="0">
                <a:solidFill>
                  <a:srgbClr val="FAFD00"/>
                </a:solidFill>
                <a:latin typeface="Times New Roman" charset="0"/>
                <a:cs typeface="Gulim" charset="0"/>
              </a:rPr>
              <a:t>ntation</a:t>
            </a:r>
            <a:r>
              <a:rPr lang="en-US" altLang="ko-KR" sz="2000" i="1" dirty="0">
                <a:solidFill>
                  <a:srgbClr val="FAFD00"/>
                </a:solidFill>
                <a:latin typeface="Times New Roman" charset="0"/>
                <a:cs typeface="Gulim" charset="0"/>
              </a:rPr>
              <a:t> du </a:t>
            </a:r>
            <a:r>
              <a:rPr lang="fr-FR" altLang="ko-KR" sz="2000" i="1" dirty="0">
                <a:solidFill>
                  <a:srgbClr val="FAFD00"/>
                </a:solidFill>
                <a:latin typeface="Times New Roman" charset="0"/>
                <a:cs typeface="Gulim" charset="0"/>
              </a:rPr>
              <a:t>Minist</a:t>
            </a:r>
            <a:r>
              <a:rPr lang="fr-FR" sz="2000" i="1" dirty="0">
                <a:solidFill>
                  <a:srgbClr val="FFFF00"/>
                </a:solidFill>
                <a:latin typeface="Times New Roman" charset="0"/>
              </a:rPr>
              <a:t>è</a:t>
            </a:r>
            <a:r>
              <a:rPr lang="fr-FR" altLang="ko-KR" sz="2000" i="1" dirty="0">
                <a:solidFill>
                  <a:srgbClr val="FFFF00"/>
                </a:solidFill>
                <a:latin typeface="Times New Roman" charset="0"/>
                <a:cs typeface="Gulim" charset="0"/>
              </a:rPr>
              <a:t>re</a:t>
            </a:r>
            <a:r>
              <a:rPr lang="en-US" altLang="ko-KR" sz="2000" i="1" dirty="0">
                <a:solidFill>
                  <a:srgbClr val="FAFD00"/>
                </a:solidFill>
                <a:latin typeface="Times New Roman" charset="0"/>
                <a:cs typeface="Gulim" charset="0"/>
              </a:rPr>
              <a:t> International de ‘La Bible… En Base’  Inc.              Fort Worth, Texas</a:t>
            </a:r>
          </a:p>
        </p:txBody>
      </p:sp>
      <p:sp>
        <p:nvSpPr>
          <p:cNvPr id="4104" name="WordArt 10"/>
          <p:cNvSpPr>
            <a:spLocks noChangeArrowheads="1" noChangeShapeType="1" noTextEdit="1"/>
          </p:cNvSpPr>
          <p:nvPr/>
        </p:nvSpPr>
        <p:spPr bwMode="auto">
          <a:xfrm rot="21458582">
            <a:off x="1392238" y="800344"/>
            <a:ext cx="7048500" cy="3757613"/>
          </a:xfrm>
          <a:prstGeom prst="rect">
            <a:avLst/>
          </a:prstGeom>
        </p:spPr>
        <p:txBody>
          <a:bodyPr wrap="none" fromWordArt="1">
            <a:prstTxWarp prst="textCascadeDown">
              <a:avLst>
                <a:gd name="adj" fmla="val 66773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/>
            <a:r>
              <a:rPr lang="en-US" sz="3600" b="0" kern="10" dirty="0">
                <a:ln w="9525">
                  <a:round/>
                  <a:headEnd/>
                  <a:tailEnd/>
                </a:ln>
                <a:solidFill>
                  <a:srgbClr val="FFFF00">
                    <a:alpha val="89803"/>
                  </a:srgbClr>
                </a:solidFill>
                <a:latin typeface="Kosher-Normal"/>
                <a:ea typeface="Kosher-Normal"/>
                <a:cs typeface="Kosher-Normal"/>
              </a:rPr>
              <a:t>LA BIBLE… </a:t>
            </a:r>
          </a:p>
          <a:p>
            <a:pPr algn="ctr"/>
            <a:r>
              <a:rPr lang="en-US" sz="3600" b="0" kern="10" dirty="0">
                <a:ln w="9525">
                  <a:round/>
                  <a:headEnd/>
                  <a:tailEnd/>
                </a:ln>
                <a:solidFill>
                  <a:srgbClr val="FFFF00">
                    <a:alpha val="89803"/>
                  </a:srgbClr>
                </a:solidFill>
                <a:latin typeface="Kosher-Normal"/>
                <a:ea typeface="Kosher-Normal"/>
                <a:cs typeface="Kosher-Normal"/>
              </a:rPr>
              <a:t>En Base</a:t>
            </a:r>
          </a:p>
        </p:txBody>
      </p:sp>
      <p:sp>
        <p:nvSpPr>
          <p:cNvPr id="4105" name="Text Box 11"/>
          <p:cNvSpPr txBox="1">
            <a:spLocks noChangeArrowheads="1"/>
          </p:cNvSpPr>
          <p:nvPr/>
        </p:nvSpPr>
        <p:spPr bwMode="auto">
          <a:xfrm>
            <a:off x="7750175" y="6397625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©2006 TBBMI</a:t>
            </a:r>
          </a:p>
        </p:txBody>
      </p:sp>
      <p:sp>
        <p:nvSpPr>
          <p:cNvPr id="353293" name="Rectangle 13"/>
          <p:cNvSpPr>
            <a:spLocks noChangeArrowheads="1"/>
          </p:cNvSpPr>
          <p:nvPr/>
        </p:nvSpPr>
        <p:spPr bwMode="auto">
          <a:xfrm>
            <a:off x="7621588" y="6526213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9.6.01.</a:t>
            </a:r>
          </a:p>
        </p:txBody>
      </p:sp>
      <p:sp>
        <p:nvSpPr>
          <p:cNvPr id="4108" name="Text Box 14"/>
          <p:cNvSpPr txBox="1">
            <a:spLocks noChangeArrowheads="1"/>
          </p:cNvSpPr>
          <p:nvPr/>
        </p:nvSpPr>
        <p:spPr bwMode="auto">
          <a:xfrm>
            <a:off x="8086725" y="6523038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</a:rPr>
              <a:t>04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-36512" y="6040703"/>
            <a:ext cx="9252520" cy="817297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FFCC00"/>
              </a:buClr>
              <a:buSzPct val="70000"/>
              <a:defRPr/>
            </a:pP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John Fryman • BibleBasically.org</a:t>
            </a:r>
            <a:b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avoir</a:t>
            </a: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cette</a:t>
            </a: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presentation </a:t>
            </a:r>
            <a:r>
              <a:rPr lang="en-US" sz="2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gratuitement</a:t>
            </a: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•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839024676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2" name="Text Box 4"/>
          <p:cNvSpPr txBox="1">
            <a:spLocks noChangeArrowheads="1"/>
          </p:cNvSpPr>
          <p:nvPr/>
        </p:nvSpPr>
        <p:spPr bwMode="auto">
          <a:xfrm>
            <a:off x="2087563" y="477838"/>
            <a:ext cx="5781675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</a:rPr>
              <a:t>LES 15 LIVRES D</a:t>
            </a:r>
            <a:r>
              <a:rPr lang="ja-JP" altLang="en-US" sz="20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2000">
                <a:solidFill>
                  <a:srgbClr val="FFFF00"/>
                </a:solidFill>
              </a:rPr>
              <a:t>APOCRYPHE</a:t>
            </a:r>
            <a:endParaRPr lang="en-US" sz="7200">
              <a:solidFill>
                <a:srgbClr val="FFFF00"/>
              </a:solidFill>
            </a:endParaRPr>
          </a:p>
        </p:txBody>
      </p:sp>
      <p:sp>
        <p:nvSpPr>
          <p:cNvPr id="457733" name="Text Box 5"/>
          <p:cNvSpPr txBox="1">
            <a:spLocks noChangeArrowheads="1"/>
          </p:cNvSpPr>
          <p:nvPr/>
        </p:nvSpPr>
        <p:spPr bwMode="auto">
          <a:xfrm>
            <a:off x="1808163" y="868363"/>
            <a:ext cx="6950075" cy="527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Helvetica" charset="0"/>
              </a:rPr>
              <a:t>Premier Esdras</a:t>
            </a:r>
          </a:p>
          <a:p>
            <a:r>
              <a:rPr lang="en-US" sz="2000">
                <a:solidFill>
                  <a:schemeClr val="bg1"/>
                </a:solidFill>
                <a:latin typeface="Helvetica" charset="0"/>
              </a:rPr>
              <a:t>  Second Esdras</a:t>
            </a:r>
          </a:p>
          <a:p>
            <a:r>
              <a:rPr lang="en-US" sz="2000">
                <a:solidFill>
                  <a:schemeClr val="bg1"/>
                </a:solidFill>
                <a:latin typeface="Helvetica" charset="0"/>
              </a:rPr>
              <a:t>    Tobit</a:t>
            </a:r>
          </a:p>
          <a:p>
            <a:r>
              <a:rPr lang="en-US" sz="2000">
                <a:solidFill>
                  <a:schemeClr val="bg1"/>
                </a:solidFill>
                <a:latin typeface="Helvetica" charset="0"/>
              </a:rPr>
              <a:t>      Judith</a:t>
            </a:r>
          </a:p>
          <a:p>
            <a:r>
              <a:rPr lang="en-US" sz="2000">
                <a:solidFill>
                  <a:schemeClr val="bg1"/>
                </a:solidFill>
                <a:latin typeface="Helvetica" charset="0"/>
              </a:rPr>
              <a:t>       Les Additions au livre d</a:t>
            </a:r>
            <a:r>
              <a:rPr lang="ja-JP" altLang="en-US" sz="2000">
                <a:solidFill>
                  <a:schemeClr val="bg1"/>
                </a:solidFill>
                <a:latin typeface="Arial"/>
              </a:rPr>
              <a:t>’</a:t>
            </a:r>
            <a:r>
              <a:rPr lang="en-US" sz="2000">
                <a:solidFill>
                  <a:schemeClr val="bg1"/>
                </a:solidFill>
                <a:latin typeface="Helvetica" charset="0"/>
              </a:rPr>
              <a:t>Esther</a:t>
            </a:r>
          </a:p>
          <a:p>
            <a:r>
              <a:rPr lang="en-US" sz="2000">
                <a:solidFill>
                  <a:schemeClr val="bg1"/>
                </a:solidFill>
                <a:latin typeface="Helvetica" charset="0"/>
              </a:rPr>
              <a:t>         La Sagèsse de Solomon</a:t>
            </a:r>
          </a:p>
          <a:p>
            <a:r>
              <a:rPr lang="en-US" sz="2000">
                <a:solidFill>
                  <a:schemeClr val="bg1"/>
                </a:solidFill>
                <a:latin typeface="Helvetica" charset="0"/>
              </a:rPr>
              <a:t>           Ecclesiasticus, où la Sagèsse of Jesus le Fils    	         de Dieu</a:t>
            </a:r>
          </a:p>
          <a:p>
            <a:r>
              <a:rPr lang="en-US" sz="2000">
                <a:solidFill>
                  <a:schemeClr val="bg1"/>
                </a:solidFill>
                <a:latin typeface="Helvetica" charset="0"/>
              </a:rPr>
              <a:t>              Baruch</a:t>
            </a:r>
          </a:p>
          <a:p>
            <a:r>
              <a:rPr lang="en-US" sz="2000">
                <a:solidFill>
                  <a:schemeClr val="bg1"/>
                </a:solidFill>
                <a:latin typeface="Helvetica" charset="0"/>
              </a:rPr>
              <a:t>               La Lettre de Jérémie</a:t>
            </a:r>
          </a:p>
          <a:p>
            <a:r>
              <a:rPr lang="en-US" sz="2000">
                <a:solidFill>
                  <a:schemeClr val="bg1"/>
                </a:solidFill>
                <a:latin typeface="Helvetica" charset="0"/>
              </a:rPr>
              <a:t>                 La Prière d</a:t>
            </a:r>
            <a:r>
              <a:rPr lang="ja-JP" altLang="en-US" sz="2000">
                <a:solidFill>
                  <a:schemeClr val="bg1"/>
                </a:solidFill>
                <a:latin typeface="Arial"/>
              </a:rPr>
              <a:t>’</a:t>
            </a:r>
            <a:r>
              <a:rPr lang="en-US" sz="2000">
                <a:solidFill>
                  <a:schemeClr val="bg1"/>
                </a:solidFill>
                <a:latin typeface="Helvetica" charset="0"/>
              </a:rPr>
              <a:t>Azarie et</a:t>
            </a:r>
          </a:p>
          <a:p>
            <a:r>
              <a:rPr lang="en-US" sz="2000">
                <a:solidFill>
                  <a:schemeClr val="bg1"/>
                </a:solidFill>
                <a:latin typeface="Helvetica" charset="0"/>
              </a:rPr>
              <a:t>	               La Chaçon des Trois Jeunes Hommes</a:t>
            </a:r>
          </a:p>
          <a:p>
            <a:r>
              <a:rPr lang="en-US" sz="2000">
                <a:solidFill>
                  <a:schemeClr val="bg1"/>
                </a:solidFill>
                <a:latin typeface="Helvetica" charset="0"/>
              </a:rPr>
              <a:t>                    Susanna</a:t>
            </a:r>
          </a:p>
          <a:p>
            <a:r>
              <a:rPr lang="en-US" sz="2000">
                <a:solidFill>
                  <a:schemeClr val="bg1"/>
                </a:solidFill>
                <a:latin typeface="Helvetica" charset="0"/>
              </a:rPr>
              <a:t>                      Bell et le Dragon</a:t>
            </a:r>
          </a:p>
          <a:p>
            <a:r>
              <a:rPr lang="en-US" sz="2000">
                <a:solidFill>
                  <a:schemeClr val="bg1"/>
                </a:solidFill>
                <a:latin typeface="Helvetica" charset="0"/>
              </a:rPr>
              <a:t>                       La Prière of Mannasseh</a:t>
            </a:r>
          </a:p>
          <a:p>
            <a:r>
              <a:rPr lang="en-US" sz="2000">
                <a:solidFill>
                  <a:schemeClr val="bg1"/>
                </a:solidFill>
                <a:latin typeface="Helvetica" charset="0"/>
              </a:rPr>
              <a:t>                         Premier Maccabés</a:t>
            </a:r>
          </a:p>
          <a:p>
            <a:r>
              <a:rPr lang="en-US" sz="2000">
                <a:solidFill>
                  <a:schemeClr val="bg1"/>
                </a:solidFill>
                <a:latin typeface="Helvetica" charset="0"/>
              </a:rPr>
              <a:t>                          Second Maccabés...</a:t>
            </a:r>
          </a:p>
        </p:txBody>
      </p:sp>
      <p:sp>
        <p:nvSpPr>
          <p:cNvPr id="457734" name="AutoShape 6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7735" name="Rectangle 7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7736" name="AutoShape 8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7737" name="Line 9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7738" name="Line 10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7739" name="Rectangle 11"/>
          <p:cNvSpPr>
            <a:spLocks noChangeArrowheads="1"/>
          </p:cNvSpPr>
          <p:nvPr/>
        </p:nvSpPr>
        <p:spPr bwMode="auto">
          <a:xfrm>
            <a:off x="7931150" y="3568700"/>
            <a:ext cx="841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457740" name="Rectangle 12"/>
          <p:cNvSpPr>
            <a:spLocks noChangeArrowheads="1"/>
          </p:cNvSpPr>
          <p:nvPr/>
        </p:nvSpPr>
        <p:spPr bwMode="auto">
          <a:xfrm>
            <a:off x="7970838" y="34290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457741" name="Text Box 13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57744" name="Text Box 16"/>
          <p:cNvSpPr txBox="1">
            <a:spLocks noChangeArrowheads="1"/>
          </p:cNvSpPr>
          <p:nvPr/>
        </p:nvSpPr>
        <p:spPr bwMode="auto">
          <a:xfrm>
            <a:off x="8662988" y="6453188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14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57745" name="Text Box 17"/>
          <p:cNvSpPr txBox="1">
            <a:spLocks noChangeArrowheads="1"/>
          </p:cNvSpPr>
          <p:nvPr/>
        </p:nvSpPr>
        <p:spPr bwMode="auto">
          <a:xfrm>
            <a:off x="812800" y="1816100"/>
            <a:ext cx="7467600" cy="173990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62D6AC"/>
                </a:solidFill>
              </a:rPr>
              <a:t>Deux Resaux Traditionel Historique pour ce temps periodic…</a:t>
            </a:r>
          </a:p>
        </p:txBody>
      </p:sp>
      <p:sp>
        <p:nvSpPr>
          <p:cNvPr id="457746" name="Text Box 18"/>
          <p:cNvSpPr txBox="1">
            <a:spLocks noChangeArrowheads="1"/>
          </p:cNvSpPr>
          <p:nvPr/>
        </p:nvSpPr>
        <p:spPr bwMode="auto">
          <a:xfrm>
            <a:off x="1308100" y="3568700"/>
            <a:ext cx="6477000" cy="641350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FFFF00"/>
                </a:solidFill>
              </a:rPr>
              <a:t> Premier Maccabés</a:t>
            </a:r>
          </a:p>
        </p:txBody>
      </p:sp>
      <p:sp>
        <p:nvSpPr>
          <p:cNvPr id="457747" name="Rectangle 19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457748" name="Text Box 2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sp>
        <p:nvSpPr>
          <p:cNvPr id="457749" name="Text Box 21"/>
          <p:cNvSpPr txBox="1">
            <a:spLocks noChangeArrowheads="1"/>
          </p:cNvSpPr>
          <p:nvPr/>
        </p:nvSpPr>
        <p:spPr bwMode="auto">
          <a:xfrm>
            <a:off x="1095375" y="4505325"/>
            <a:ext cx="7037388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FFFF00"/>
                </a:solidFill>
              </a:rPr>
              <a:t>Les écritures de Josephus</a:t>
            </a:r>
          </a:p>
        </p:txBody>
      </p:sp>
      <p:grpSp>
        <p:nvGrpSpPr>
          <p:cNvPr id="457750" name="Group 22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457751" name="Rectangle 23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2800" b="0">
                <a:latin typeface="Matura MT Script Capitals" charset="0"/>
              </a:endParaRPr>
            </a:p>
          </p:txBody>
        </p:sp>
        <p:sp>
          <p:nvSpPr>
            <p:cNvPr id="457752" name="Line 24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7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7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746" grpId="0" autoUpdateAnimBg="0"/>
      <p:bldP spid="457749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48" name="Text Box 16"/>
          <p:cNvSpPr txBox="1">
            <a:spLocks noChangeArrowheads="1"/>
          </p:cNvSpPr>
          <p:nvPr/>
        </p:nvSpPr>
        <p:spPr bwMode="auto">
          <a:xfrm>
            <a:off x="1243013" y="936625"/>
            <a:ext cx="3048000" cy="100647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i="1">
                <a:solidFill>
                  <a:schemeClr val="hlink"/>
                </a:solidFill>
                <a:latin typeface="Helvetica" charset="0"/>
              </a:rPr>
              <a:t>LE TEMPS           D</a:t>
            </a:r>
            <a:r>
              <a:rPr lang="ja-JP" altLang="en-US" sz="2000" i="1">
                <a:solidFill>
                  <a:schemeClr val="hlink"/>
                </a:solidFill>
                <a:latin typeface="Arial"/>
              </a:rPr>
              <a:t>’</a:t>
            </a:r>
            <a:r>
              <a:rPr lang="en-US" sz="2000" i="1">
                <a:solidFill>
                  <a:schemeClr val="hlink"/>
                </a:solidFill>
                <a:latin typeface="Helvetica" charset="0"/>
              </a:rPr>
              <a:t>ALEXANDRE                         LE GRAND:</a:t>
            </a:r>
          </a:p>
        </p:txBody>
      </p:sp>
      <p:sp>
        <p:nvSpPr>
          <p:cNvPr id="453650" name="Text Box 18"/>
          <p:cNvSpPr txBox="1">
            <a:spLocks noChangeArrowheads="1"/>
          </p:cNvSpPr>
          <p:nvPr/>
        </p:nvSpPr>
        <p:spPr bwMode="auto">
          <a:xfrm>
            <a:off x="8758238" y="90488"/>
            <a:ext cx="184150" cy="396875"/>
          </a:xfrm>
          <a:prstGeom prst="rect">
            <a:avLst/>
          </a:prstGeom>
          <a:noFill/>
          <a:ln>
            <a:noFill/>
          </a:ln>
          <a:effectLst>
            <a:outerShdw blurRad="63500" dist="12700" dir="162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</a:endParaRPr>
          </a:p>
        </p:txBody>
      </p:sp>
      <p:sp>
        <p:nvSpPr>
          <p:cNvPr id="453656" name="Text Box 24"/>
          <p:cNvSpPr txBox="1">
            <a:spLocks noChangeArrowheads="1"/>
          </p:cNvSpPr>
          <p:nvPr/>
        </p:nvSpPr>
        <p:spPr bwMode="auto">
          <a:xfrm>
            <a:off x="8472488" y="6462713"/>
            <a:ext cx="431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12</a:t>
            </a: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453658" name="Rectangle 26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453660" name="Text Box 2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pic>
        <p:nvPicPr>
          <p:cNvPr id="453661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7" t="27530" r="23973" b="14717"/>
          <a:stretch>
            <a:fillRect/>
          </a:stretch>
        </p:blipFill>
        <p:spPr bwMode="auto">
          <a:xfrm>
            <a:off x="3976688" y="723900"/>
            <a:ext cx="2986087" cy="19748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453662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5"/>
          <a:stretch>
            <a:fillRect/>
          </a:stretch>
        </p:blipFill>
        <p:spPr bwMode="auto">
          <a:xfrm>
            <a:off x="5056188" y="2001838"/>
            <a:ext cx="3621087" cy="23860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53634" name="Rectangle 2"/>
          <p:cNvSpPr>
            <a:spLocks noChangeArrowheads="1"/>
          </p:cNvSpPr>
          <p:nvPr/>
        </p:nvSpPr>
        <p:spPr bwMode="auto">
          <a:xfrm>
            <a:off x="230188" y="2184400"/>
            <a:ext cx="4419600" cy="4344988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ARISTOTLE: MAÏTRE D</a:t>
            </a:r>
            <a:r>
              <a:rPr lang="ja-JP" altLang="en-US">
                <a:solidFill>
                  <a:srgbClr val="FFFF00"/>
                </a:solidFill>
                <a:latin typeface="Arial"/>
              </a:rPr>
              <a:t>’</a:t>
            </a:r>
            <a:r>
              <a:rPr lang="en-US">
                <a:solidFill>
                  <a:srgbClr val="FFFF00"/>
                </a:solidFill>
                <a:latin typeface="Helvetica" charset="0"/>
              </a:rPr>
              <a:t>ALEXANDRE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ARISTOTLE: THEORIE MUSICAL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GRAND MUR DE LA CHINE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FER UTULISÉ EN CHINE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  ALEXANDRIA:                                      CENTRE D</a:t>
            </a:r>
            <a:r>
              <a:rPr lang="ja-JP" altLang="en-US">
                <a:solidFill>
                  <a:srgbClr val="FFFF00"/>
                </a:solidFill>
                <a:latin typeface="Arial"/>
              </a:rPr>
              <a:t>’</a:t>
            </a:r>
            <a:r>
              <a:rPr lang="en-US">
                <a:solidFill>
                  <a:srgbClr val="FFFF00"/>
                </a:solidFill>
                <a:latin typeface="Helvetica" charset="0"/>
              </a:rPr>
              <a:t>ÉTUDE GREC 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EUCLID: TRAVAIL STANDARD GEOMETRIE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PREMIER GETONS ROMIAN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     CORINTH DEVIEN CENTRE COMMERCIAL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CENTRE COMMERCIAL JUIFS EN EGYPTE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HELLENISM &amp; VILLES GRÈK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STYLE VIVANT GREC</a:t>
            </a:r>
          </a:p>
          <a:p>
            <a:pPr algn="ctr">
              <a:lnSpc>
                <a:spcPct val="120000"/>
              </a:lnSpc>
            </a:pPr>
            <a:r>
              <a:rPr lang="en-US" sz="2400">
                <a:solidFill>
                  <a:schemeClr val="hlink"/>
                </a:solidFill>
                <a:latin typeface="Helvetica" charset="0"/>
              </a:rPr>
              <a:t>LANGUE GREC</a:t>
            </a:r>
          </a:p>
        </p:txBody>
      </p:sp>
      <p:sp>
        <p:nvSpPr>
          <p:cNvPr id="453659" name="Text Box 27"/>
          <p:cNvSpPr txBox="1">
            <a:spLocks noChangeArrowheads="1"/>
          </p:cNvSpPr>
          <p:nvPr/>
        </p:nvSpPr>
        <p:spPr bwMode="auto">
          <a:xfrm>
            <a:off x="4899025" y="211138"/>
            <a:ext cx="3989388" cy="576262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</a:rPr>
              <a:t>AIDE D</a:t>
            </a:r>
            <a:r>
              <a:rPr lang="ja-JP" altLang="en-US" sz="28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2800">
                <a:solidFill>
                  <a:srgbClr val="FFFF00"/>
                </a:solidFill>
              </a:rPr>
              <a:t>ÉTUDE #05</a:t>
            </a:r>
          </a:p>
        </p:txBody>
      </p:sp>
      <p:pic>
        <p:nvPicPr>
          <p:cNvPr id="453664" name="Picture 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4" t="23677" r="5742" b="16017"/>
          <a:stretch>
            <a:fillRect/>
          </a:stretch>
        </p:blipFill>
        <p:spPr bwMode="auto">
          <a:xfrm>
            <a:off x="4651375" y="4184650"/>
            <a:ext cx="3490913" cy="19748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53638" name="Group 6"/>
          <p:cNvGrpSpPr>
            <a:grpSpLocks/>
          </p:cNvGrpSpPr>
          <p:nvPr/>
        </p:nvGrpSpPr>
        <p:grpSpPr bwMode="auto">
          <a:xfrm>
            <a:off x="7962900" y="3452813"/>
            <a:ext cx="952500" cy="527050"/>
            <a:chOff x="4152" y="2783"/>
            <a:chExt cx="600" cy="332"/>
          </a:xfrm>
        </p:grpSpPr>
        <p:sp>
          <p:nvSpPr>
            <p:cNvPr id="453639" name="AutoShape 7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12700" dir="162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3640" name="Rectangle 8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12700" dir="162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3641" name="AutoShape 9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2700" dir="162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3642" name="Line 10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2700" dir="162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3643" name="Line 11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2700" dir="162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3644" name="Rectangle 12"/>
          <p:cNvSpPr>
            <a:spLocks noChangeArrowheads="1"/>
          </p:cNvSpPr>
          <p:nvPr/>
        </p:nvSpPr>
        <p:spPr bwMode="auto">
          <a:xfrm>
            <a:off x="7905750" y="3724275"/>
            <a:ext cx="1133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2700" dir="162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Système Romain </a:t>
            </a:r>
          </a:p>
        </p:txBody>
      </p:sp>
      <p:sp>
        <p:nvSpPr>
          <p:cNvPr id="453645" name="Rectangle 13"/>
          <p:cNvSpPr>
            <a:spLocks noChangeArrowheads="1"/>
          </p:cNvSpPr>
          <p:nvPr/>
        </p:nvSpPr>
        <p:spPr bwMode="auto">
          <a:xfrm>
            <a:off x="7931150" y="3568700"/>
            <a:ext cx="841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2700" dir="162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453646" name="Rectangle 14"/>
          <p:cNvSpPr>
            <a:spLocks noChangeArrowheads="1"/>
          </p:cNvSpPr>
          <p:nvPr/>
        </p:nvSpPr>
        <p:spPr bwMode="auto">
          <a:xfrm>
            <a:off x="7970838" y="34290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2700" dir="162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453653" name="Oval 21"/>
          <p:cNvSpPr>
            <a:spLocks noChangeArrowheads="1"/>
          </p:cNvSpPr>
          <p:nvPr/>
        </p:nvSpPr>
        <p:spPr bwMode="auto">
          <a:xfrm>
            <a:off x="1257300" y="776288"/>
            <a:ext cx="3140075" cy="12573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53665" name="Group 33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453666" name="Rectangle 34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2800" b="0">
                <a:latin typeface="Matura MT Script Capitals" charset="0"/>
              </a:endParaRPr>
            </a:p>
          </p:txBody>
        </p:sp>
        <p:sp>
          <p:nvSpPr>
            <p:cNvPr id="453667" name="Line 3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3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53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3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53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53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53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53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53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453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453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453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453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500"/>
                                        <p:tgtEl>
                                          <p:spTgt spid="453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500"/>
                                        <p:tgtEl>
                                          <p:spTgt spid="4536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2" dur="500"/>
                                        <p:tgtEl>
                                          <p:spTgt spid="4536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634" grpId="0" build="p" autoUpdateAnimBg="0"/>
      <p:bldP spid="45365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817" name="Picture 49" descr="Pompei street with elevated stepping stones, wk 0310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654050"/>
            <a:ext cx="3954462" cy="29654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288816" name="Picture 48" descr="Temple of the Divus Romulus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3421063"/>
            <a:ext cx="3221038" cy="24145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288815" name="Picture 47" descr="Forum with Temples of Saturn and Vespasian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" y="398463"/>
            <a:ext cx="3603625" cy="27019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288814" name="Picture 46" descr="Forum Arch of Severus, Temple of Saturn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0"/>
          <a:stretch>
            <a:fillRect/>
          </a:stretch>
        </p:blipFill>
        <p:spPr bwMode="auto">
          <a:xfrm>
            <a:off x="4597400" y="3576638"/>
            <a:ext cx="3938588" cy="26082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8"/>
                  <a:srcRect t="11700"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88770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71" name="Rectangle 3"/>
          <p:cNvSpPr>
            <a:spLocks noChangeArrowheads="1"/>
          </p:cNvSpPr>
          <p:nvPr/>
        </p:nvSpPr>
        <p:spPr bwMode="auto">
          <a:xfrm>
            <a:off x="3176588" y="1676400"/>
            <a:ext cx="246856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bg2"/>
                </a:solidFill>
                <a:latin typeface="Times" charset="0"/>
              </a:rPr>
              <a:t>ALEX LE GR</a:t>
            </a:r>
            <a:r>
              <a:rPr lang="en-US" sz="2400">
                <a:solidFill>
                  <a:schemeClr val="bg2"/>
                </a:solidFill>
                <a:latin typeface="Times" charset="0"/>
                <a:cs typeface="Times" charset="0"/>
              </a:rPr>
              <a:t>E</a:t>
            </a:r>
            <a:r>
              <a:rPr lang="en-US" sz="2400">
                <a:solidFill>
                  <a:schemeClr val="bg2"/>
                </a:solidFill>
                <a:latin typeface="Times" charset="0"/>
              </a:rPr>
              <a:t>C</a:t>
            </a:r>
          </a:p>
        </p:txBody>
      </p:sp>
      <p:sp>
        <p:nvSpPr>
          <p:cNvPr id="288772" name="AutoShape 4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73" name="Rectangle 5"/>
          <p:cNvSpPr>
            <a:spLocks noChangeArrowheads="1"/>
          </p:cNvSpPr>
          <p:nvPr/>
        </p:nvSpPr>
        <p:spPr bwMode="auto">
          <a:xfrm>
            <a:off x="2819400" y="931863"/>
            <a:ext cx="2008188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   SILENCE</a:t>
            </a:r>
          </a:p>
        </p:txBody>
      </p:sp>
      <p:sp>
        <p:nvSpPr>
          <p:cNvPr id="288774" name="Rectangle 6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75" name="Rectangle 7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76" name="Line 8"/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80" name="Line 12"/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85" name="Rectangle 17"/>
          <p:cNvSpPr>
            <a:spLocks noChangeArrowheads="1"/>
          </p:cNvSpPr>
          <p:nvPr/>
        </p:nvSpPr>
        <p:spPr bwMode="auto">
          <a:xfrm>
            <a:off x="3100388" y="2189163"/>
            <a:ext cx="318928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Times" charset="0"/>
              </a:rPr>
              <a:t>SYST</a:t>
            </a:r>
            <a:r>
              <a:rPr lang="en-US" sz="2400">
                <a:solidFill>
                  <a:schemeClr val="accent2"/>
                </a:solidFill>
                <a:latin typeface="Times" charset="0"/>
                <a:cs typeface="Times" charset="0"/>
              </a:rPr>
              <a:t>È</a:t>
            </a:r>
            <a:r>
              <a:rPr lang="en-US" sz="2400">
                <a:solidFill>
                  <a:schemeClr val="accent2"/>
                </a:solidFill>
                <a:latin typeface="Times" charset="0"/>
              </a:rPr>
              <a:t>MES ROMAIN</a:t>
            </a:r>
          </a:p>
        </p:txBody>
      </p:sp>
      <p:sp>
        <p:nvSpPr>
          <p:cNvPr id="288787" name="Text Box 19"/>
          <p:cNvSpPr txBox="1">
            <a:spLocks noChangeArrowheads="1"/>
          </p:cNvSpPr>
          <p:nvPr/>
        </p:nvSpPr>
        <p:spPr bwMode="auto">
          <a:xfrm>
            <a:off x="788988" y="3138488"/>
            <a:ext cx="7594600" cy="3608387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064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defTabSz="4064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defTabSz="4064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defTabSz="4064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defTabSz="4064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3600">
                <a:solidFill>
                  <a:srgbClr val="FFFF00"/>
                </a:solidFill>
                <a:latin typeface="Comic Sans MS" charset="0"/>
              </a:rPr>
              <a:t>Administration Civil &amp; Militaire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3600">
                <a:solidFill>
                  <a:srgbClr val="FFFF00"/>
                </a:solidFill>
                <a:latin typeface="Comic Sans MS" charset="0"/>
              </a:rPr>
              <a:t>	 Loi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3600">
                <a:solidFill>
                  <a:srgbClr val="FFFF00"/>
                </a:solidFill>
                <a:latin typeface="Comic Sans MS" charset="0"/>
              </a:rPr>
              <a:t>		  Communication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3600">
                <a:solidFill>
                  <a:srgbClr val="FFFF00"/>
                </a:solidFill>
                <a:latin typeface="Comic Sans MS" charset="0"/>
              </a:rPr>
              <a:t>			   Transport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3600">
                <a:solidFill>
                  <a:srgbClr val="FFFF00"/>
                </a:solidFill>
                <a:latin typeface="Comic Sans MS" charset="0"/>
              </a:rPr>
              <a:t>				     Banque et Taxe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3600">
                <a:solidFill>
                  <a:srgbClr val="FFFF00"/>
                </a:solidFill>
                <a:latin typeface="Comic Sans MS" charset="0"/>
              </a:rPr>
              <a:t>					      Pax Romana...</a:t>
            </a:r>
          </a:p>
        </p:txBody>
      </p:sp>
      <p:sp>
        <p:nvSpPr>
          <p:cNvPr id="288798" name="Text Box 30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88800" name="AutoShape 32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801" name="Rectangle 33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802" name="AutoShape 34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803" name="Line 35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804" name="Line 36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805" name="Rectangle 37"/>
          <p:cNvSpPr>
            <a:spLocks noChangeArrowheads="1"/>
          </p:cNvSpPr>
          <p:nvPr/>
        </p:nvSpPr>
        <p:spPr bwMode="auto">
          <a:xfrm>
            <a:off x="7905750" y="3724275"/>
            <a:ext cx="1133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Système Romain </a:t>
            </a:r>
          </a:p>
        </p:txBody>
      </p:sp>
      <p:sp>
        <p:nvSpPr>
          <p:cNvPr id="288806" name="Rectangle 38"/>
          <p:cNvSpPr>
            <a:spLocks noChangeArrowheads="1"/>
          </p:cNvSpPr>
          <p:nvPr/>
        </p:nvSpPr>
        <p:spPr bwMode="auto">
          <a:xfrm>
            <a:off x="7931150" y="3568700"/>
            <a:ext cx="841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288807" name="Rectangle 39"/>
          <p:cNvSpPr>
            <a:spLocks noChangeArrowheads="1"/>
          </p:cNvSpPr>
          <p:nvPr/>
        </p:nvSpPr>
        <p:spPr bwMode="auto">
          <a:xfrm>
            <a:off x="7970838" y="34290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288808" name="Text Box 40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88811" name="Text Box 43"/>
          <p:cNvSpPr txBox="1">
            <a:spLocks noChangeArrowheads="1"/>
          </p:cNvSpPr>
          <p:nvPr/>
        </p:nvSpPr>
        <p:spPr bwMode="auto">
          <a:xfrm>
            <a:off x="8585200" y="64627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288812" name="Rectangle 44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288813" name="Text Box 4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sp>
        <p:nvSpPr>
          <p:cNvPr id="288818" name="Rectangle 50"/>
          <p:cNvSpPr>
            <a:spLocks noChangeArrowheads="1"/>
          </p:cNvSpPr>
          <p:nvPr/>
        </p:nvSpPr>
        <p:spPr bwMode="auto">
          <a:xfrm>
            <a:off x="4829175" y="919163"/>
            <a:ext cx="2008188" cy="515937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folHlink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bg2"/>
                </a:solidFill>
                <a:latin typeface="Times" charset="0"/>
              </a:rPr>
              <a:t>ca. 500 </a:t>
            </a:r>
            <a:r>
              <a:rPr lang="en-US" sz="2800">
                <a:solidFill>
                  <a:schemeClr val="bg2"/>
                </a:solidFill>
                <a:latin typeface="Times" charset="0"/>
                <a:cs typeface="Times" charset="0"/>
              </a:rPr>
              <a:t>À</a:t>
            </a:r>
            <a:r>
              <a:rPr lang="en-US" sz="2800">
                <a:solidFill>
                  <a:schemeClr val="bg2"/>
                </a:solidFill>
                <a:latin typeface="Times" charset="0"/>
              </a:rPr>
              <a:t>.C</a:t>
            </a:r>
            <a:r>
              <a:rPr lang="en-US" sz="2800" b="0">
                <a:solidFill>
                  <a:schemeClr val="bg2"/>
                </a:solidFill>
                <a:latin typeface="Times" charset="0"/>
              </a:rPr>
              <a:t>.</a:t>
            </a:r>
          </a:p>
        </p:txBody>
      </p:sp>
      <p:sp>
        <p:nvSpPr>
          <p:cNvPr id="288819" name="Text Box 51"/>
          <p:cNvSpPr txBox="1">
            <a:spLocks noChangeArrowheads="1"/>
          </p:cNvSpPr>
          <p:nvPr/>
        </p:nvSpPr>
        <p:spPr bwMode="auto">
          <a:xfrm>
            <a:off x="1801813" y="23813"/>
            <a:ext cx="5957887" cy="2746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Actes 28: 11-16</a:t>
            </a:r>
          </a:p>
        </p:txBody>
      </p:sp>
      <p:sp>
        <p:nvSpPr>
          <p:cNvPr id="288829" name="Oval 61"/>
          <p:cNvSpPr>
            <a:spLocks noChangeArrowheads="1"/>
          </p:cNvSpPr>
          <p:nvPr/>
        </p:nvSpPr>
        <p:spPr bwMode="auto">
          <a:xfrm>
            <a:off x="2930525" y="2090738"/>
            <a:ext cx="3471863" cy="635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8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8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8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8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8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817" grpId="1" animBg="1"/>
      <p:bldP spid="288816" grpId="0" animBg="1"/>
      <p:bldP spid="288815" grpId="1" animBg="1"/>
      <p:bldP spid="288814" grpId="1" animBg="1"/>
      <p:bldP spid="288785" grpId="0" autoUpdateAnimBg="0"/>
      <p:bldP spid="288787" grpId="1" uiExpand="1" build="allAtOnce"/>
      <p:bldP spid="2888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67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" t="4642" r="4184" b="3426"/>
          <a:stretch>
            <a:fillRect/>
          </a:stretch>
        </p:blipFill>
        <p:spPr bwMode="auto">
          <a:xfrm>
            <a:off x="571500" y="506413"/>
            <a:ext cx="7950200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A5002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1374" name="Freeform 30"/>
          <p:cNvSpPr>
            <a:spLocks/>
          </p:cNvSpPr>
          <p:nvPr/>
        </p:nvSpPr>
        <p:spPr bwMode="auto">
          <a:xfrm>
            <a:off x="558800" y="4289425"/>
            <a:ext cx="5918200" cy="2022475"/>
          </a:xfrm>
          <a:custGeom>
            <a:avLst/>
            <a:gdLst>
              <a:gd name="T0" fmla="*/ 0 w 3728"/>
              <a:gd name="T1" fmla="*/ 34 h 1274"/>
              <a:gd name="T2" fmla="*/ 224 w 3728"/>
              <a:gd name="T3" fmla="*/ 2 h 1274"/>
              <a:gd name="T4" fmla="*/ 472 w 3728"/>
              <a:gd name="T5" fmla="*/ 18 h 1274"/>
              <a:gd name="T6" fmla="*/ 744 w 3728"/>
              <a:gd name="T7" fmla="*/ 82 h 1274"/>
              <a:gd name="T8" fmla="*/ 1328 w 3728"/>
              <a:gd name="T9" fmla="*/ 82 h 1274"/>
              <a:gd name="T10" fmla="*/ 1384 w 3728"/>
              <a:gd name="T11" fmla="*/ 122 h 1274"/>
              <a:gd name="T12" fmla="*/ 1480 w 3728"/>
              <a:gd name="T13" fmla="*/ 234 h 1274"/>
              <a:gd name="T14" fmla="*/ 1536 w 3728"/>
              <a:gd name="T15" fmla="*/ 354 h 1274"/>
              <a:gd name="T16" fmla="*/ 1576 w 3728"/>
              <a:gd name="T17" fmla="*/ 402 h 1274"/>
              <a:gd name="T18" fmla="*/ 1624 w 3728"/>
              <a:gd name="T19" fmla="*/ 442 h 1274"/>
              <a:gd name="T20" fmla="*/ 1664 w 3728"/>
              <a:gd name="T21" fmla="*/ 514 h 1274"/>
              <a:gd name="T22" fmla="*/ 1680 w 3728"/>
              <a:gd name="T23" fmla="*/ 538 h 1274"/>
              <a:gd name="T24" fmla="*/ 1776 w 3728"/>
              <a:gd name="T25" fmla="*/ 578 h 1274"/>
              <a:gd name="T26" fmla="*/ 1832 w 3728"/>
              <a:gd name="T27" fmla="*/ 674 h 1274"/>
              <a:gd name="T28" fmla="*/ 1856 w 3728"/>
              <a:gd name="T29" fmla="*/ 682 h 1274"/>
              <a:gd name="T30" fmla="*/ 1904 w 3728"/>
              <a:gd name="T31" fmla="*/ 714 h 1274"/>
              <a:gd name="T32" fmla="*/ 1928 w 3728"/>
              <a:gd name="T33" fmla="*/ 730 h 1274"/>
              <a:gd name="T34" fmla="*/ 1968 w 3728"/>
              <a:gd name="T35" fmla="*/ 762 h 1274"/>
              <a:gd name="T36" fmla="*/ 2008 w 3728"/>
              <a:gd name="T37" fmla="*/ 802 h 1274"/>
              <a:gd name="T38" fmla="*/ 2136 w 3728"/>
              <a:gd name="T39" fmla="*/ 834 h 1274"/>
              <a:gd name="T40" fmla="*/ 2216 w 3728"/>
              <a:gd name="T41" fmla="*/ 954 h 1274"/>
              <a:gd name="T42" fmla="*/ 2264 w 3728"/>
              <a:gd name="T43" fmla="*/ 970 h 1274"/>
              <a:gd name="T44" fmla="*/ 2312 w 3728"/>
              <a:gd name="T45" fmla="*/ 1002 h 1274"/>
              <a:gd name="T46" fmla="*/ 2368 w 3728"/>
              <a:gd name="T47" fmla="*/ 1106 h 1274"/>
              <a:gd name="T48" fmla="*/ 2392 w 3728"/>
              <a:gd name="T49" fmla="*/ 1130 h 1274"/>
              <a:gd name="T50" fmla="*/ 2472 w 3728"/>
              <a:gd name="T51" fmla="*/ 1154 h 1274"/>
              <a:gd name="T52" fmla="*/ 2496 w 3728"/>
              <a:gd name="T53" fmla="*/ 1162 h 1274"/>
              <a:gd name="T54" fmla="*/ 2576 w 3728"/>
              <a:gd name="T55" fmla="*/ 1138 h 1274"/>
              <a:gd name="T56" fmla="*/ 2640 w 3728"/>
              <a:gd name="T57" fmla="*/ 986 h 1274"/>
              <a:gd name="T58" fmla="*/ 2736 w 3728"/>
              <a:gd name="T59" fmla="*/ 930 h 1274"/>
              <a:gd name="T60" fmla="*/ 2832 w 3728"/>
              <a:gd name="T61" fmla="*/ 874 h 1274"/>
              <a:gd name="T62" fmla="*/ 2904 w 3728"/>
              <a:gd name="T63" fmla="*/ 866 h 1274"/>
              <a:gd name="T64" fmla="*/ 2928 w 3728"/>
              <a:gd name="T65" fmla="*/ 858 h 1274"/>
              <a:gd name="T66" fmla="*/ 3168 w 3728"/>
              <a:gd name="T67" fmla="*/ 914 h 1274"/>
              <a:gd name="T68" fmla="*/ 3312 w 3728"/>
              <a:gd name="T69" fmla="*/ 1010 h 1274"/>
              <a:gd name="T70" fmla="*/ 3360 w 3728"/>
              <a:gd name="T71" fmla="*/ 1026 h 1274"/>
              <a:gd name="T72" fmla="*/ 3504 w 3728"/>
              <a:gd name="T73" fmla="*/ 1122 h 1274"/>
              <a:gd name="T74" fmla="*/ 3632 w 3728"/>
              <a:gd name="T75" fmla="*/ 1162 h 1274"/>
              <a:gd name="T76" fmla="*/ 3680 w 3728"/>
              <a:gd name="T77" fmla="*/ 1178 h 1274"/>
              <a:gd name="T78" fmla="*/ 3728 w 3728"/>
              <a:gd name="T79" fmla="*/ 1274 h 1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728" h="1274">
                <a:moveTo>
                  <a:pt x="0" y="34"/>
                </a:moveTo>
                <a:cubicBezTo>
                  <a:pt x="78" y="26"/>
                  <a:pt x="144" y="8"/>
                  <a:pt x="224" y="2"/>
                </a:cubicBezTo>
                <a:cubicBezTo>
                  <a:pt x="297" y="4"/>
                  <a:pt x="392" y="0"/>
                  <a:pt x="472" y="18"/>
                </a:cubicBezTo>
                <a:cubicBezTo>
                  <a:pt x="565" y="38"/>
                  <a:pt x="648" y="72"/>
                  <a:pt x="744" y="82"/>
                </a:cubicBezTo>
                <a:cubicBezTo>
                  <a:pt x="759" y="81"/>
                  <a:pt x="1211" y="64"/>
                  <a:pt x="1328" y="82"/>
                </a:cubicBezTo>
                <a:cubicBezTo>
                  <a:pt x="1350" y="85"/>
                  <a:pt x="1364" y="109"/>
                  <a:pt x="1384" y="122"/>
                </a:cubicBezTo>
                <a:cubicBezTo>
                  <a:pt x="1411" y="162"/>
                  <a:pt x="1457" y="188"/>
                  <a:pt x="1480" y="234"/>
                </a:cubicBezTo>
                <a:cubicBezTo>
                  <a:pt x="1499" y="272"/>
                  <a:pt x="1507" y="319"/>
                  <a:pt x="1536" y="354"/>
                </a:cubicBezTo>
                <a:cubicBezTo>
                  <a:pt x="1549" y="370"/>
                  <a:pt x="1561" y="387"/>
                  <a:pt x="1576" y="402"/>
                </a:cubicBezTo>
                <a:cubicBezTo>
                  <a:pt x="1622" y="448"/>
                  <a:pt x="1578" y="383"/>
                  <a:pt x="1624" y="442"/>
                </a:cubicBezTo>
                <a:cubicBezTo>
                  <a:pt x="1694" y="532"/>
                  <a:pt x="1635" y="456"/>
                  <a:pt x="1664" y="514"/>
                </a:cubicBezTo>
                <a:cubicBezTo>
                  <a:pt x="1668" y="522"/>
                  <a:pt x="1671" y="532"/>
                  <a:pt x="1680" y="538"/>
                </a:cubicBezTo>
                <a:cubicBezTo>
                  <a:pt x="1710" y="557"/>
                  <a:pt x="1745" y="557"/>
                  <a:pt x="1776" y="578"/>
                </a:cubicBezTo>
                <a:cubicBezTo>
                  <a:pt x="1789" y="598"/>
                  <a:pt x="1812" y="667"/>
                  <a:pt x="1832" y="674"/>
                </a:cubicBezTo>
                <a:cubicBezTo>
                  <a:pt x="1840" y="676"/>
                  <a:pt x="1848" y="677"/>
                  <a:pt x="1856" y="682"/>
                </a:cubicBezTo>
                <a:cubicBezTo>
                  <a:pt x="1872" y="691"/>
                  <a:pt x="1888" y="703"/>
                  <a:pt x="1904" y="714"/>
                </a:cubicBezTo>
                <a:cubicBezTo>
                  <a:pt x="1912" y="719"/>
                  <a:pt x="1928" y="730"/>
                  <a:pt x="1928" y="730"/>
                </a:cubicBezTo>
                <a:cubicBezTo>
                  <a:pt x="1973" y="798"/>
                  <a:pt x="1912" y="717"/>
                  <a:pt x="1968" y="762"/>
                </a:cubicBezTo>
                <a:cubicBezTo>
                  <a:pt x="2009" y="794"/>
                  <a:pt x="1956" y="779"/>
                  <a:pt x="2008" y="802"/>
                </a:cubicBezTo>
                <a:cubicBezTo>
                  <a:pt x="2047" y="818"/>
                  <a:pt x="2094" y="820"/>
                  <a:pt x="2136" y="834"/>
                </a:cubicBezTo>
                <a:cubicBezTo>
                  <a:pt x="2148" y="884"/>
                  <a:pt x="2158" y="934"/>
                  <a:pt x="2216" y="954"/>
                </a:cubicBezTo>
                <a:cubicBezTo>
                  <a:pt x="2232" y="959"/>
                  <a:pt x="2249" y="960"/>
                  <a:pt x="2264" y="970"/>
                </a:cubicBezTo>
                <a:cubicBezTo>
                  <a:pt x="2280" y="980"/>
                  <a:pt x="2312" y="1002"/>
                  <a:pt x="2312" y="1002"/>
                </a:cubicBezTo>
                <a:cubicBezTo>
                  <a:pt x="2329" y="1073"/>
                  <a:pt x="2317" y="1064"/>
                  <a:pt x="2368" y="1106"/>
                </a:cubicBezTo>
                <a:cubicBezTo>
                  <a:pt x="2376" y="1113"/>
                  <a:pt x="2382" y="1124"/>
                  <a:pt x="2392" y="1130"/>
                </a:cubicBezTo>
                <a:cubicBezTo>
                  <a:pt x="2416" y="1143"/>
                  <a:pt x="2445" y="1145"/>
                  <a:pt x="2472" y="1154"/>
                </a:cubicBezTo>
                <a:cubicBezTo>
                  <a:pt x="2480" y="1156"/>
                  <a:pt x="2496" y="1162"/>
                  <a:pt x="2496" y="1162"/>
                </a:cubicBezTo>
                <a:cubicBezTo>
                  <a:pt x="2511" y="1159"/>
                  <a:pt x="2561" y="1160"/>
                  <a:pt x="2576" y="1138"/>
                </a:cubicBezTo>
                <a:cubicBezTo>
                  <a:pt x="2602" y="1095"/>
                  <a:pt x="2593" y="1017"/>
                  <a:pt x="2640" y="986"/>
                </a:cubicBezTo>
                <a:cubicBezTo>
                  <a:pt x="2673" y="963"/>
                  <a:pt x="2702" y="948"/>
                  <a:pt x="2736" y="930"/>
                </a:cubicBezTo>
                <a:cubicBezTo>
                  <a:pt x="2771" y="910"/>
                  <a:pt x="2794" y="886"/>
                  <a:pt x="2832" y="874"/>
                </a:cubicBezTo>
                <a:cubicBezTo>
                  <a:pt x="2871" y="887"/>
                  <a:pt x="2848" y="884"/>
                  <a:pt x="2904" y="866"/>
                </a:cubicBezTo>
                <a:cubicBezTo>
                  <a:pt x="2912" y="863"/>
                  <a:pt x="2928" y="858"/>
                  <a:pt x="2928" y="858"/>
                </a:cubicBezTo>
                <a:cubicBezTo>
                  <a:pt x="3006" y="864"/>
                  <a:pt x="3099" y="868"/>
                  <a:pt x="3168" y="914"/>
                </a:cubicBezTo>
                <a:cubicBezTo>
                  <a:pt x="3190" y="948"/>
                  <a:pt x="3270" y="991"/>
                  <a:pt x="3312" y="1010"/>
                </a:cubicBezTo>
                <a:cubicBezTo>
                  <a:pt x="3327" y="1016"/>
                  <a:pt x="3345" y="1016"/>
                  <a:pt x="3360" y="1026"/>
                </a:cubicBezTo>
                <a:cubicBezTo>
                  <a:pt x="3393" y="1048"/>
                  <a:pt x="3465" y="1109"/>
                  <a:pt x="3504" y="1122"/>
                </a:cubicBezTo>
                <a:cubicBezTo>
                  <a:pt x="3546" y="1136"/>
                  <a:pt x="3589" y="1149"/>
                  <a:pt x="3632" y="1162"/>
                </a:cubicBezTo>
                <a:cubicBezTo>
                  <a:pt x="3648" y="1166"/>
                  <a:pt x="3680" y="1178"/>
                  <a:pt x="3680" y="1178"/>
                </a:cubicBezTo>
                <a:cubicBezTo>
                  <a:pt x="3694" y="1220"/>
                  <a:pt x="3728" y="1216"/>
                  <a:pt x="3728" y="1274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75" name="Freeform 31"/>
          <p:cNvSpPr>
            <a:spLocks/>
          </p:cNvSpPr>
          <p:nvPr/>
        </p:nvSpPr>
        <p:spPr bwMode="auto">
          <a:xfrm>
            <a:off x="3314700" y="927100"/>
            <a:ext cx="2578100" cy="1371600"/>
          </a:xfrm>
          <a:custGeom>
            <a:avLst/>
            <a:gdLst>
              <a:gd name="T0" fmla="*/ 0 w 1624"/>
              <a:gd name="T1" fmla="*/ 0 h 864"/>
              <a:gd name="T2" fmla="*/ 24 w 1624"/>
              <a:gd name="T3" fmla="*/ 8 h 864"/>
              <a:gd name="T4" fmla="*/ 40 w 1624"/>
              <a:gd name="T5" fmla="*/ 56 h 864"/>
              <a:gd name="T6" fmla="*/ 72 w 1624"/>
              <a:gd name="T7" fmla="*/ 264 h 864"/>
              <a:gd name="T8" fmla="*/ 64 w 1624"/>
              <a:gd name="T9" fmla="*/ 320 h 864"/>
              <a:gd name="T10" fmla="*/ 48 w 1624"/>
              <a:gd name="T11" fmla="*/ 368 h 864"/>
              <a:gd name="T12" fmla="*/ 56 w 1624"/>
              <a:gd name="T13" fmla="*/ 392 h 864"/>
              <a:gd name="T14" fmla="*/ 80 w 1624"/>
              <a:gd name="T15" fmla="*/ 400 h 864"/>
              <a:gd name="T16" fmla="*/ 152 w 1624"/>
              <a:gd name="T17" fmla="*/ 440 h 864"/>
              <a:gd name="T18" fmla="*/ 224 w 1624"/>
              <a:gd name="T19" fmla="*/ 528 h 864"/>
              <a:gd name="T20" fmla="*/ 336 w 1624"/>
              <a:gd name="T21" fmla="*/ 536 h 864"/>
              <a:gd name="T22" fmla="*/ 456 w 1624"/>
              <a:gd name="T23" fmla="*/ 608 h 864"/>
              <a:gd name="T24" fmla="*/ 512 w 1624"/>
              <a:gd name="T25" fmla="*/ 688 h 864"/>
              <a:gd name="T26" fmla="*/ 632 w 1624"/>
              <a:gd name="T27" fmla="*/ 736 h 864"/>
              <a:gd name="T28" fmla="*/ 808 w 1624"/>
              <a:gd name="T29" fmla="*/ 672 h 864"/>
              <a:gd name="T30" fmla="*/ 944 w 1624"/>
              <a:gd name="T31" fmla="*/ 672 h 864"/>
              <a:gd name="T32" fmla="*/ 992 w 1624"/>
              <a:gd name="T33" fmla="*/ 648 h 864"/>
              <a:gd name="T34" fmla="*/ 1088 w 1624"/>
              <a:gd name="T35" fmla="*/ 664 h 864"/>
              <a:gd name="T36" fmla="*/ 1144 w 1624"/>
              <a:gd name="T37" fmla="*/ 648 h 864"/>
              <a:gd name="T38" fmla="*/ 1200 w 1624"/>
              <a:gd name="T39" fmla="*/ 656 h 864"/>
              <a:gd name="T40" fmla="*/ 1248 w 1624"/>
              <a:gd name="T41" fmla="*/ 672 h 864"/>
              <a:gd name="T42" fmla="*/ 1280 w 1624"/>
              <a:gd name="T43" fmla="*/ 664 h 864"/>
              <a:gd name="T44" fmla="*/ 1328 w 1624"/>
              <a:gd name="T45" fmla="*/ 648 h 864"/>
              <a:gd name="T46" fmla="*/ 1416 w 1624"/>
              <a:gd name="T47" fmla="*/ 664 h 864"/>
              <a:gd name="T48" fmla="*/ 1512 w 1624"/>
              <a:gd name="T49" fmla="*/ 736 h 864"/>
              <a:gd name="T50" fmla="*/ 1576 w 1624"/>
              <a:gd name="T51" fmla="*/ 752 h 864"/>
              <a:gd name="T52" fmla="*/ 1624 w 1624"/>
              <a:gd name="T53" fmla="*/ 864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624" h="864">
                <a:moveTo>
                  <a:pt x="0" y="0"/>
                </a:moveTo>
                <a:cubicBezTo>
                  <a:pt x="8" y="2"/>
                  <a:pt x="19" y="1"/>
                  <a:pt x="24" y="8"/>
                </a:cubicBezTo>
                <a:cubicBezTo>
                  <a:pt x="33" y="21"/>
                  <a:pt x="40" y="56"/>
                  <a:pt x="40" y="56"/>
                </a:cubicBezTo>
                <a:cubicBezTo>
                  <a:pt x="45" y="125"/>
                  <a:pt x="49" y="196"/>
                  <a:pt x="72" y="264"/>
                </a:cubicBezTo>
                <a:cubicBezTo>
                  <a:pt x="69" y="282"/>
                  <a:pt x="68" y="301"/>
                  <a:pt x="64" y="320"/>
                </a:cubicBezTo>
                <a:cubicBezTo>
                  <a:pt x="60" y="336"/>
                  <a:pt x="48" y="368"/>
                  <a:pt x="48" y="368"/>
                </a:cubicBezTo>
                <a:cubicBezTo>
                  <a:pt x="50" y="376"/>
                  <a:pt x="50" y="386"/>
                  <a:pt x="56" y="392"/>
                </a:cubicBezTo>
                <a:cubicBezTo>
                  <a:pt x="61" y="397"/>
                  <a:pt x="72" y="395"/>
                  <a:pt x="80" y="400"/>
                </a:cubicBezTo>
                <a:cubicBezTo>
                  <a:pt x="162" y="445"/>
                  <a:pt x="97" y="421"/>
                  <a:pt x="152" y="440"/>
                </a:cubicBezTo>
                <a:cubicBezTo>
                  <a:pt x="162" y="456"/>
                  <a:pt x="192" y="522"/>
                  <a:pt x="224" y="528"/>
                </a:cubicBezTo>
                <a:cubicBezTo>
                  <a:pt x="260" y="534"/>
                  <a:pt x="298" y="533"/>
                  <a:pt x="336" y="536"/>
                </a:cubicBezTo>
                <a:cubicBezTo>
                  <a:pt x="381" y="551"/>
                  <a:pt x="425" y="568"/>
                  <a:pt x="456" y="608"/>
                </a:cubicBezTo>
                <a:cubicBezTo>
                  <a:pt x="459" y="612"/>
                  <a:pt x="501" y="678"/>
                  <a:pt x="512" y="688"/>
                </a:cubicBezTo>
                <a:cubicBezTo>
                  <a:pt x="552" y="723"/>
                  <a:pt x="580" y="727"/>
                  <a:pt x="632" y="736"/>
                </a:cubicBezTo>
                <a:cubicBezTo>
                  <a:pt x="694" y="727"/>
                  <a:pt x="754" y="707"/>
                  <a:pt x="808" y="672"/>
                </a:cubicBezTo>
                <a:cubicBezTo>
                  <a:pt x="857" y="676"/>
                  <a:pt x="897" y="687"/>
                  <a:pt x="944" y="672"/>
                </a:cubicBezTo>
                <a:cubicBezTo>
                  <a:pt x="947" y="670"/>
                  <a:pt x="984" y="650"/>
                  <a:pt x="992" y="648"/>
                </a:cubicBezTo>
                <a:cubicBezTo>
                  <a:pt x="1024" y="652"/>
                  <a:pt x="1055" y="664"/>
                  <a:pt x="1088" y="664"/>
                </a:cubicBezTo>
                <a:cubicBezTo>
                  <a:pt x="1107" y="664"/>
                  <a:pt x="1125" y="652"/>
                  <a:pt x="1144" y="648"/>
                </a:cubicBezTo>
                <a:cubicBezTo>
                  <a:pt x="1162" y="650"/>
                  <a:pt x="1181" y="651"/>
                  <a:pt x="1200" y="656"/>
                </a:cubicBezTo>
                <a:cubicBezTo>
                  <a:pt x="1216" y="659"/>
                  <a:pt x="1248" y="672"/>
                  <a:pt x="1248" y="672"/>
                </a:cubicBezTo>
                <a:cubicBezTo>
                  <a:pt x="1258" y="669"/>
                  <a:pt x="1269" y="667"/>
                  <a:pt x="1280" y="664"/>
                </a:cubicBezTo>
                <a:cubicBezTo>
                  <a:pt x="1296" y="659"/>
                  <a:pt x="1328" y="648"/>
                  <a:pt x="1328" y="648"/>
                </a:cubicBezTo>
                <a:cubicBezTo>
                  <a:pt x="1330" y="648"/>
                  <a:pt x="1398" y="652"/>
                  <a:pt x="1416" y="664"/>
                </a:cubicBezTo>
                <a:cubicBezTo>
                  <a:pt x="1445" y="683"/>
                  <a:pt x="1475" y="728"/>
                  <a:pt x="1512" y="736"/>
                </a:cubicBezTo>
                <a:cubicBezTo>
                  <a:pt x="1560" y="745"/>
                  <a:pt x="1539" y="739"/>
                  <a:pt x="1576" y="752"/>
                </a:cubicBezTo>
                <a:cubicBezTo>
                  <a:pt x="1610" y="803"/>
                  <a:pt x="1624" y="796"/>
                  <a:pt x="1624" y="864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76" name="Freeform 32"/>
          <p:cNvSpPr>
            <a:spLocks/>
          </p:cNvSpPr>
          <p:nvPr/>
        </p:nvSpPr>
        <p:spPr bwMode="auto">
          <a:xfrm>
            <a:off x="6997700" y="3009900"/>
            <a:ext cx="317500" cy="3297238"/>
          </a:xfrm>
          <a:custGeom>
            <a:avLst/>
            <a:gdLst>
              <a:gd name="T0" fmla="*/ 48 w 200"/>
              <a:gd name="T1" fmla="*/ 0 h 2077"/>
              <a:gd name="T2" fmla="*/ 120 w 200"/>
              <a:gd name="T3" fmla="*/ 16 h 2077"/>
              <a:gd name="T4" fmla="*/ 152 w 200"/>
              <a:gd name="T5" fmla="*/ 88 h 2077"/>
              <a:gd name="T6" fmla="*/ 128 w 200"/>
              <a:gd name="T7" fmla="*/ 280 h 2077"/>
              <a:gd name="T8" fmla="*/ 120 w 200"/>
              <a:gd name="T9" fmla="*/ 352 h 2077"/>
              <a:gd name="T10" fmla="*/ 48 w 200"/>
              <a:gd name="T11" fmla="*/ 416 h 2077"/>
              <a:gd name="T12" fmla="*/ 0 w 200"/>
              <a:gd name="T13" fmla="*/ 496 h 2077"/>
              <a:gd name="T14" fmla="*/ 8 w 200"/>
              <a:gd name="T15" fmla="*/ 616 h 2077"/>
              <a:gd name="T16" fmla="*/ 88 w 200"/>
              <a:gd name="T17" fmla="*/ 720 h 2077"/>
              <a:gd name="T18" fmla="*/ 144 w 200"/>
              <a:gd name="T19" fmla="*/ 792 h 2077"/>
              <a:gd name="T20" fmla="*/ 176 w 200"/>
              <a:gd name="T21" fmla="*/ 880 h 2077"/>
              <a:gd name="T22" fmla="*/ 200 w 200"/>
              <a:gd name="T23" fmla="*/ 1096 h 2077"/>
              <a:gd name="T24" fmla="*/ 96 w 200"/>
              <a:gd name="T25" fmla="*/ 1288 h 2077"/>
              <a:gd name="T26" fmla="*/ 112 w 200"/>
              <a:gd name="T27" fmla="*/ 1424 h 2077"/>
              <a:gd name="T28" fmla="*/ 136 w 200"/>
              <a:gd name="T29" fmla="*/ 1504 h 2077"/>
              <a:gd name="T30" fmla="*/ 200 w 200"/>
              <a:gd name="T31" fmla="*/ 1824 h 2077"/>
              <a:gd name="T32" fmla="*/ 168 w 200"/>
              <a:gd name="T33" fmla="*/ 1992 h 2077"/>
              <a:gd name="T34" fmla="*/ 152 w 200"/>
              <a:gd name="T35" fmla="*/ 2016 h 2077"/>
              <a:gd name="T36" fmla="*/ 128 w 200"/>
              <a:gd name="T37" fmla="*/ 2072 h 2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00" h="2077">
                <a:moveTo>
                  <a:pt x="48" y="0"/>
                </a:moveTo>
                <a:cubicBezTo>
                  <a:pt x="48" y="0"/>
                  <a:pt x="109" y="7"/>
                  <a:pt x="120" y="16"/>
                </a:cubicBezTo>
                <a:cubicBezTo>
                  <a:pt x="140" y="32"/>
                  <a:pt x="152" y="88"/>
                  <a:pt x="152" y="88"/>
                </a:cubicBezTo>
                <a:cubicBezTo>
                  <a:pt x="144" y="152"/>
                  <a:pt x="137" y="216"/>
                  <a:pt x="128" y="280"/>
                </a:cubicBezTo>
                <a:cubicBezTo>
                  <a:pt x="124" y="303"/>
                  <a:pt x="130" y="330"/>
                  <a:pt x="120" y="352"/>
                </a:cubicBezTo>
                <a:cubicBezTo>
                  <a:pt x="107" y="378"/>
                  <a:pt x="72" y="399"/>
                  <a:pt x="48" y="416"/>
                </a:cubicBezTo>
                <a:cubicBezTo>
                  <a:pt x="30" y="442"/>
                  <a:pt x="17" y="469"/>
                  <a:pt x="0" y="496"/>
                </a:cubicBezTo>
                <a:cubicBezTo>
                  <a:pt x="2" y="536"/>
                  <a:pt x="1" y="576"/>
                  <a:pt x="8" y="616"/>
                </a:cubicBezTo>
                <a:cubicBezTo>
                  <a:pt x="15" y="660"/>
                  <a:pt x="66" y="687"/>
                  <a:pt x="88" y="720"/>
                </a:cubicBezTo>
                <a:cubicBezTo>
                  <a:pt x="105" y="745"/>
                  <a:pt x="128" y="764"/>
                  <a:pt x="144" y="792"/>
                </a:cubicBezTo>
                <a:cubicBezTo>
                  <a:pt x="160" y="820"/>
                  <a:pt x="165" y="849"/>
                  <a:pt x="176" y="880"/>
                </a:cubicBezTo>
                <a:cubicBezTo>
                  <a:pt x="181" y="956"/>
                  <a:pt x="189" y="1021"/>
                  <a:pt x="200" y="1096"/>
                </a:cubicBezTo>
                <a:cubicBezTo>
                  <a:pt x="182" y="1167"/>
                  <a:pt x="136" y="1227"/>
                  <a:pt x="96" y="1288"/>
                </a:cubicBezTo>
                <a:cubicBezTo>
                  <a:pt x="108" y="1467"/>
                  <a:pt x="91" y="1351"/>
                  <a:pt x="112" y="1424"/>
                </a:cubicBezTo>
                <a:cubicBezTo>
                  <a:pt x="119" y="1450"/>
                  <a:pt x="136" y="1504"/>
                  <a:pt x="136" y="1504"/>
                </a:cubicBezTo>
                <a:cubicBezTo>
                  <a:pt x="141" y="1628"/>
                  <a:pt x="133" y="1723"/>
                  <a:pt x="200" y="1824"/>
                </a:cubicBezTo>
                <a:cubicBezTo>
                  <a:pt x="193" y="1876"/>
                  <a:pt x="192" y="1943"/>
                  <a:pt x="168" y="1992"/>
                </a:cubicBezTo>
                <a:cubicBezTo>
                  <a:pt x="163" y="2000"/>
                  <a:pt x="155" y="2007"/>
                  <a:pt x="152" y="2016"/>
                </a:cubicBezTo>
                <a:cubicBezTo>
                  <a:pt x="124" y="2077"/>
                  <a:pt x="150" y="2049"/>
                  <a:pt x="128" y="2072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77" name="Freeform 33"/>
          <p:cNvSpPr>
            <a:spLocks/>
          </p:cNvSpPr>
          <p:nvPr/>
        </p:nvSpPr>
        <p:spPr bwMode="auto">
          <a:xfrm>
            <a:off x="1592263" y="520700"/>
            <a:ext cx="1252537" cy="800100"/>
          </a:xfrm>
          <a:custGeom>
            <a:avLst/>
            <a:gdLst>
              <a:gd name="T0" fmla="*/ 701 w 789"/>
              <a:gd name="T1" fmla="*/ 0 h 504"/>
              <a:gd name="T2" fmla="*/ 685 w 789"/>
              <a:gd name="T3" fmla="*/ 120 h 504"/>
              <a:gd name="T4" fmla="*/ 677 w 789"/>
              <a:gd name="T5" fmla="*/ 248 h 504"/>
              <a:gd name="T6" fmla="*/ 757 w 789"/>
              <a:gd name="T7" fmla="*/ 264 h 504"/>
              <a:gd name="T8" fmla="*/ 789 w 789"/>
              <a:gd name="T9" fmla="*/ 360 h 504"/>
              <a:gd name="T10" fmla="*/ 757 w 789"/>
              <a:gd name="T11" fmla="*/ 376 h 504"/>
              <a:gd name="T12" fmla="*/ 677 w 789"/>
              <a:gd name="T13" fmla="*/ 384 h 504"/>
              <a:gd name="T14" fmla="*/ 693 w 789"/>
              <a:gd name="T15" fmla="*/ 448 h 504"/>
              <a:gd name="T16" fmla="*/ 549 w 789"/>
              <a:gd name="T17" fmla="*/ 504 h 504"/>
              <a:gd name="T18" fmla="*/ 413 w 789"/>
              <a:gd name="T19" fmla="*/ 480 h 504"/>
              <a:gd name="T20" fmla="*/ 333 w 789"/>
              <a:gd name="T21" fmla="*/ 480 h 504"/>
              <a:gd name="T22" fmla="*/ 253 w 789"/>
              <a:gd name="T23" fmla="*/ 488 h 504"/>
              <a:gd name="T24" fmla="*/ 197 w 789"/>
              <a:gd name="T25" fmla="*/ 480 h 504"/>
              <a:gd name="T26" fmla="*/ 229 w 789"/>
              <a:gd name="T27" fmla="*/ 440 h 504"/>
              <a:gd name="T28" fmla="*/ 413 w 789"/>
              <a:gd name="T29" fmla="*/ 384 h 504"/>
              <a:gd name="T30" fmla="*/ 381 w 789"/>
              <a:gd name="T31" fmla="*/ 328 h 504"/>
              <a:gd name="T32" fmla="*/ 301 w 789"/>
              <a:gd name="T33" fmla="*/ 256 h 504"/>
              <a:gd name="T34" fmla="*/ 413 w 789"/>
              <a:gd name="T35" fmla="*/ 216 h 504"/>
              <a:gd name="T36" fmla="*/ 405 w 789"/>
              <a:gd name="T37" fmla="*/ 168 h 504"/>
              <a:gd name="T38" fmla="*/ 317 w 789"/>
              <a:gd name="T39" fmla="*/ 224 h 504"/>
              <a:gd name="T40" fmla="*/ 117 w 789"/>
              <a:gd name="T41" fmla="*/ 216 h 504"/>
              <a:gd name="T42" fmla="*/ 61 w 789"/>
              <a:gd name="T43" fmla="*/ 208 h 504"/>
              <a:gd name="T44" fmla="*/ 37 w 789"/>
              <a:gd name="T45" fmla="*/ 200 h 504"/>
              <a:gd name="T46" fmla="*/ 13 w 789"/>
              <a:gd name="T47" fmla="*/ 184 h 504"/>
              <a:gd name="T48" fmla="*/ 37 w 789"/>
              <a:gd name="T49" fmla="*/ 112 h 504"/>
              <a:gd name="T50" fmla="*/ 61 w 789"/>
              <a:gd name="T51" fmla="*/ 64 h 504"/>
              <a:gd name="T52" fmla="*/ 109 w 789"/>
              <a:gd name="T53" fmla="*/ 48 h 504"/>
              <a:gd name="T54" fmla="*/ 117 w 789"/>
              <a:gd name="T55" fmla="*/ 24 h 504"/>
              <a:gd name="T56" fmla="*/ 133 w 789"/>
              <a:gd name="T57" fmla="*/ 0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789" h="504">
                <a:moveTo>
                  <a:pt x="701" y="0"/>
                </a:moveTo>
                <a:cubicBezTo>
                  <a:pt x="720" y="59"/>
                  <a:pt x="719" y="67"/>
                  <a:pt x="685" y="120"/>
                </a:cubicBezTo>
                <a:cubicBezTo>
                  <a:pt x="694" y="174"/>
                  <a:pt x="708" y="200"/>
                  <a:pt x="677" y="248"/>
                </a:cubicBezTo>
                <a:cubicBezTo>
                  <a:pt x="716" y="274"/>
                  <a:pt x="708" y="251"/>
                  <a:pt x="757" y="264"/>
                </a:cubicBezTo>
                <a:cubicBezTo>
                  <a:pt x="764" y="311"/>
                  <a:pt x="775" y="318"/>
                  <a:pt x="789" y="360"/>
                </a:cubicBezTo>
                <a:cubicBezTo>
                  <a:pt x="778" y="365"/>
                  <a:pt x="768" y="373"/>
                  <a:pt x="757" y="376"/>
                </a:cubicBezTo>
                <a:cubicBezTo>
                  <a:pt x="730" y="381"/>
                  <a:pt x="699" y="369"/>
                  <a:pt x="677" y="384"/>
                </a:cubicBezTo>
                <a:cubicBezTo>
                  <a:pt x="671" y="387"/>
                  <a:pt x="689" y="438"/>
                  <a:pt x="693" y="448"/>
                </a:cubicBezTo>
                <a:cubicBezTo>
                  <a:pt x="663" y="492"/>
                  <a:pt x="598" y="495"/>
                  <a:pt x="549" y="504"/>
                </a:cubicBezTo>
                <a:cubicBezTo>
                  <a:pt x="497" y="498"/>
                  <a:pt x="460" y="495"/>
                  <a:pt x="413" y="480"/>
                </a:cubicBezTo>
                <a:cubicBezTo>
                  <a:pt x="338" y="498"/>
                  <a:pt x="431" y="480"/>
                  <a:pt x="333" y="480"/>
                </a:cubicBezTo>
                <a:cubicBezTo>
                  <a:pt x="306" y="480"/>
                  <a:pt x="279" y="485"/>
                  <a:pt x="253" y="488"/>
                </a:cubicBezTo>
                <a:cubicBezTo>
                  <a:pt x="234" y="485"/>
                  <a:pt x="212" y="490"/>
                  <a:pt x="197" y="480"/>
                </a:cubicBezTo>
                <a:cubicBezTo>
                  <a:pt x="183" y="471"/>
                  <a:pt x="210" y="448"/>
                  <a:pt x="229" y="440"/>
                </a:cubicBezTo>
                <a:cubicBezTo>
                  <a:pt x="290" y="412"/>
                  <a:pt x="345" y="392"/>
                  <a:pt x="413" y="384"/>
                </a:cubicBezTo>
                <a:cubicBezTo>
                  <a:pt x="440" y="342"/>
                  <a:pt x="420" y="341"/>
                  <a:pt x="381" y="328"/>
                </a:cubicBezTo>
                <a:cubicBezTo>
                  <a:pt x="365" y="282"/>
                  <a:pt x="347" y="267"/>
                  <a:pt x="301" y="256"/>
                </a:cubicBezTo>
                <a:cubicBezTo>
                  <a:pt x="334" y="233"/>
                  <a:pt x="373" y="225"/>
                  <a:pt x="413" y="216"/>
                </a:cubicBezTo>
                <a:cubicBezTo>
                  <a:pt x="410" y="200"/>
                  <a:pt x="419" y="175"/>
                  <a:pt x="405" y="168"/>
                </a:cubicBezTo>
                <a:cubicBezTo>
                  <a:pt x="349" y="137"/>
                  <a:pt x="328" y="190"/>
                  <a:pt x="317" y="224"/>
                </a:cubicBezTo>
                <a:cubicBezTo>
                  <a:pt x="208" y="196"/>
                  <a:pt x="274" y="206"/>
                  <a:pt x="117" y="216"/>
                </a:cubicBezTo>
                <a:cubicBezTo>
                  <a:pt x="21" y="247"/>
                  <a:pt x="94" y="241"/>
                  <a:pt x="61" y="208"/>
                </a:cubicBezTo>
                <a:cubicBezTo>
                  <a:pt x="55" y="202"/>
                  <a:pt x="44" y="203"/>
                  <a:pt x="37" y="200"/>
                </a:cubicBezTo>
                <a:cubicBezTo>
                  <a:pt x="28" y="195"/>
                  <a:pt x="21" y="189"/>
                  <a:pt x="13" y="184"/>
                </a:cubicBezTo>
                <a:cubicBezTo>
                  <a:pt x="0" y="147"/>
                  <a:pt x="9" y="139"/>
                  <a:pt x="37" y="112"/>
                </a:cubicBezTo>
                <a:cubicBezTo>
                  <a:pt x="41" y="98"/>
                  <a:pt x="47" y="72"/>
                  <a:pt x="61" y="64"/>
                </a:cubicBezTo>
                <a:cubicBezTo>
                  <a:pt x="75" y="55"/>
                  <a:pt x="109" y="48"/>
                  <a:pt x="109" y="48"/>
                </a:cubicBezTo>
                <a:cubicBezTo>
                  <a:pt x="111" y="40"/>
                  <a:pt x="113" y="31"/>
                  <a:pt x="117" y="24"/>
                </a:cubicBezTo>
                <a:cubicBezTo>
                  <a:pt x="121" y="15"/>
                  <a:pt x="133" y="0"/>
                  <a:pt x="133" y="0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86" name="Text Box 42"/>
          <p:cNvSpPr txBox="1">
            <a:spLocks noChangeArrowheads="1"/>
          </p:cNvSpPr>
          <p:nvPr/>
        </p:nvSpPr>
        <p:spPr bwMode="auto">
          <a:xfrm>
            <a:off x="914400" y="52451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0033CC"/>
                </a:solidFill>
              </a:rPr>
              <a:t>AFRIQUE</a:t>
            </a:r>
          </a:p>
        </p:txBody>
      </p:sp>
      <p:sp>
        <p:nvSpPr>
          <p:cNvPr id="441387" name="Text Box 43"/>
          <p:cNvSpPr txBox="1">
            <a:spLocks noChangeArrowheads="1"/>
          </p:cNvSpPr>
          <p:nvPr/>
        </p:nvSpPr>
        <p:spPr bwMode="auto">
          <a:xfrm>
            <a:off x="6324600" y="4914900"/>
            <a:ext cx="21463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A5002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0033CC"/>
                </a:solidFill>
              </a:rPr>
              <a:t>ARABIE</a:t>
            </a:r>
          </a:p>
        </p:txBody>
      </p:sp>
      <p:sp>
        <p:nvSpPr>
          <p:cNvPr id="441389" name="Text Box 45"/>
          <p:cNvSpPr txBox="1">
            <a:spLocks noChangeArrowheads="1"/>
          </p:cNvSpPr>
          <p:nvPr/>
        </p:nvSpPr>
        <p:spPr bwMode="auto">
          <a:xfrm>
            <a:off x="6324600" y="2095500"/>
            <a:ext cx="1485900" cy="5191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0033CC"/>
                </a:solidFill>
              </a:rPr>
              <a:t>ASIE</a:t>
            </a:r>
          </a:p>
        </p:txBody>
      </p:sp>
      <p:sp>
        <p:nvSpPr>
          <p:cNvPr id="441390" name="Text Box 46"/>
          <p:cNvSpPr txBox="1">
            <a:spLocks noChangeArrowheads="1"/>
          </p:cNvSpPr>
          <p:nvPr/>
        </p:nvSpPr>
        <p:spPr bwMode="auto">
          <a:xfrm>
            <a:off x="3009900" y="1244600"/>
            <a:ext cx="2882900" cy="5191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0033CC"/>
                </a:solidFill>
              </a:rPr>
              <a:t>EUROPE</a:t>
            </a:r>
          </a:p>
        </p:txBody>
      </p:sp>
      <p:sp>
        <p:nvSpPr>
          <p:cNvPr id="441392" name="Text Box 48"/>
          <p:cNvSpPr txBox="1">
            <a:spLocks noChangeArrowheads="1"/>
          </p:cNvSpPr>
          <p:nvPr/>
        </p:nvSpPr>
        <p:spPr bwMode="auto">
          <a:xfrm rot="1299097">
            <a:off x="3187700" y="4192588"/>
            <a:ext cx="2108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MER MEDITERRANEANE</a:t>
            </a:r>
          </a:p>
        </p:txBody>
      </p:sp>
      <p:sp>
        <p:nvSpPr>
          <p:cNvPr id="441393" name="Text Box 49"/>
          <p:cNvSpPr txBox="1">
            <a:spLocks noChangeArrowheads="1"/>
          </p:cNvSpPr>
          <p:nvPr/>
        </p:nvSpPr>
        <p:spPr bwMode="auto">
          <a:xfrm rot="1299097">
            <a:off x="584200" y="1273175"/>
            <a:ext cx="13636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OCÉAN ATLANTIC</a:t>
            </a:r>
          </a:p>
        </p:txBody>
      </p:sp>
      <p:sp>
        <p:nvSpPr>
          <p:cNvPr id="441394" name="Line 50"/>
          <p:cNvSpPr>
            <a:spLocks noChangeShapeType="1"/>
          </p:cNvSpPr>
          <p:nvPr/>
        </p:nvSpPr>
        <p:spPr bwMode="auto">
          <a:xfrm flipH="1">
            <a:off x="3086100" y="2120900"/>
            <a:ext cx="2527300" cy="2667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arrow" w="med" len="med"/>
            <a:tailEnd type="arrow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41396" name="Group 52"/>
          <p:cNvGrpSpPr>
            <a:grpSpLocks/>
          </p:cNvGrpSpPr>
          <p:nvPr/>
        </p:nvGrpSpPr>
        <p:grpSpPr bwMode="auto">
          <a:xfrm>
            <a:off x="6183313" y="4165600"/>
            <a:ext cx="695325" cy="1225550"/>
            <a:chOff x="3800" y="2424"/>
            <a:chExt cx="592" cy="912"/>
          </a:xfrm>
        </p:grpSpPr>
        <p:sp>
          <p:nvSpPr>
            <p:cNvPr id="441397" name="Oval 53"/>
            <p:cNvSpPr>
              <a:spLocks noChangeArrowheads="1"/>
            </p:cNvSpPr>
            <p:nvPr/>
          </p:nvSpPr>
          <p:spPr bwMode="auto">
            <a:xfrm>
              <a:off x="3888" y="2504"/>
              <a:ext cx="424" cy="736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b="0">
                <a:solidFill>
                  <a:schemeClr val="accent1"/>
                </a:solidFill>
                <a:latin typeface="Times" charset="0"/>
              </a:endParaRPr>
            </a:p>
          </p:txBody>
        </p:sp>
        <p:sp>
          <p:nvSpPr>
            <p:cNvPr id="441398" name="Oval 54"/>
            <p:cNvSpPr>
              <a:spLocks noChangeArrowheads="1"/>
            </p:cNvSpPr>
            <p:nvPr/>
          </p:nvSpPr>
          <p:spPr bwMode="auto">
            <a:xfrm>
              <a:off x="3800" y="2424"/>
              <a:ext cx="592" cy="912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1400" name="Freeform 56" descr="Purple mesh"/>
          <p:cNvSpPr>
            <a:spLocks/>
          </p:cNvSpPr>
          <p:nvPr/>
        </p:nvSpPr>
        <p:spPr bwMode="auto">
          <a:xfrm>
            <a:off x="6251575" y="5351463"/>
            <a:ext cx="914400" cy="998537"/>
          </a:xfrm>
          <a:custGeom>
            <a:avLst/>
            <a:gdLst>
              <a:gd name="T0" fmla="*/ 302 w 576"/>
              <a:gd name="T1" fmla="*/ 533 h 629"/>
              <a:gd name="T2" fmla="*/ 262 w 576"/>
              <a:gd name="T3" fmla="*/ 461 h 629"/>
              <a:gd name="T4" fmla="*/ 238 w 576"/>
              <a:gd name="T5" fmla="*/ 437 h 629"/>
              <a:gd name="T6" fmla="*/ 206 w 576"/>
              <a:gd name="T7" fmla="*/ 389 h 629"/>
              <a:gd name="T8" fmla="*/ 94 w 576"/>
              <a:gd name="T9" fmla="*/ 261 h 629"/>
              <a:gd name="T10" fmla="*/ 62 w 576"/>
              <a:gd name="T11" fmla="*/ 213 h 629"/>
              <a:gd name="T12" fmla="*/ 46 w 576"/>
              <a:gd name="T13" fmla="*/ 125 h 629"/>
              <a:gd name="T14" fmla="*/ 6 w 576"/>
              <a:gd name="T15" fmla="*/ 53 h 629"/>
              <a:gd name="T16" fmla="*/ 54 w 576"/>
              <a:gd name="T17" fmla="*/ 29 h 629"/>
              <a:gd name="T18" fmla="*/ 70 w 576"/>
              <a:gd name="T19" fmla="*/ 85 h 629"/>
              <a:gd name="T20" fmla="*/ 126 w 576"/>
              <a:gd name="T21" fmla="*/ 181 h 629"/>
              <a:gd name="T22" fmla="*/ 174 w 576"/>
              <a:gd name="T23" fmla="*/ 213 h 629"/>
              <a:gd name="T24" fmla="*/ 222 w 576"/>
              <a:gd name="T25" fmla="*/ 269 h 629"/>
              <a:gd name="T26" fmla="*/ 230 w 576"/>
              <a:gd name="T27" fmla="*/ 109 h 629"/>
              <a:gd name="T28" fmla="*/ 254 w 576"/>
              <a:gd name="T29" fmla="*/ 117 h 629"/>
              <a:gd name="T30" fmla="*/ 238 w 576"/>
              <a:gd name="T31" fmla="*/ 197 h 629"/>
              <a:gd name="T32" fmla="*/ 254 w 576"/>
              <a:gd name="T33" fmla="*/ 261 h 629"/>
              <a:gd name="T34" fmla="*/ 334 w 576"/>
              <a:gd name="T35" fmla="*/ 293 h 629"/>
              <a:gd name="T36" fmla="*/ 358 w 576"/>
              <a:gd name="T37" fmla="*/ 317 h 629"/>
              <a:gd name="T38" fmla="*/ 390 w 576"/>
              <a:gd name="T39" fmla="*/ 389 h 629"/>
              <a:gd name="T40" fmla="*/ 438 w 576"/>
              <a:gd name="T41" fmla="*/ 413 h 629"/>
              <a:gd name="T42" fmla="*/ 494 w 576"/>
              <a:gd name="T43" fmla="*/ 477 h 629"/>
              <a:gd name="T44" fmla="*/ 542 w 576"/>
              <a:gd name="T45" fmla="*/ 493 h 629"/>
              <a:gd name="T46" fmla="*/ 566 w 576"/>
              <a:gd name="T47" fmla="*/ 581 h 629"/>
              <a:gd name="T48" fmla="*/ 470 w 576"/>
              <a:gd name="T49" fmla="*/ 605 h 629"/>
              <a:gd name="T50" fmla="*/ 422 w 576"/>
              <a:gd name="T51" fmla="*/ 621 h 629"/>
              <a:gd name="T52" fmla="*/ 398 w 576"/>
              <a:gd name="T53" fmla="*/ 629 h 629"/>
              <a:gd name="T54" fmla="*/ 302 w 576"/>
              <a:gd name="T55" fmla="*/ 589 h 629"/>
              <a:gd name="T56" fmla="*/ 302 w 576"/>
              <a:gd name="T57" fmla="*/ 533 h 6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76" h="629">
                <a:moveTo>
                  <a:pt x="302" y="533"/>
                </a:moveTo>
                <a:cubicBezTo>
                  <a:pt x="293" y="491"/>
                  <a:pt x="302" y="474"/>
                  <a:pt x="262" y="461"/>
                </a:cubicBezTo>
                <a:cubicBezTo>
                  <a:pt x="254" y="453"/>
                  <a:pt x="244" y="445"/>
                  <a:pt x="238" y="437"/>
                </a:cubicBezTo>
                <a:cubicBezTo>
                  <a:pt x="226" y="421"/>
                  <a:pt x="206" y="389"/>
                  <a:pt x="206" y="389"/>
                </a:cubicBezTo>
                <a:cubicBezTo>
                  <a:pt x="186" y="312"/>
                  <a:pt x="163" y="295"/>
                  <a:pt x="94" y="261"/>
                </a:cubicBezTo>
                <a:cubicBezTo>
                  <a:pt x="83" y="245"/>
                  <a:pt x="64" y="232"/>
                  <a:pt x="62" y="213"/>
                </a:cubicBezTo>
                <a:cubicBezTo>
                  <a:pt x="60" y="199"/>
                  <a:pt x="57" y="146"/>
                  <a:pt x="46" y="125"/>
                </a:cubicBezTo>
                <a:cubicBezTo>
                  <a:pt x="0" y="42"/>
                  <a:pt x="24" y="107"/>
                  <a:pt x="6" y="53"/>
                </a:cubicBezTo>
                <a:cubicBezTo>
                  <a:pt x="17" y="29"/>
                  <a:pt x="18" y="0"/>
                  <a:pt x="54" y="29"/>
                </a:cubicBezTo>
                <a:cubicBezTo>
                  <a:pt x="69" y="41"/>
                  <a:pt x="62" y="67"/>
                  <a:pt x="70" y="85"/>
                </a:cubicBezTo>
                <a:cubicBezTo>
                  <a:pt x="79" y="107"/>
                  <a:pt x="109" y="170"/>
                  <a:pt x="126" y="181"/>
                </a:cubicBezTo>
                <a:cubicBezTo>
                  <a:pt x="142" y="191"/>
                  <a:pt x="174" y="213"/>
                  <a:pt x="174" y="213"/>
                </a:cubicBezTo>
                <a:cubicBezTo>
                  <a:pt x="195" y="244"/>
                  <a:pt x="185" y="256"/>
                  <a:pt x="222" y="269"/>
                </a:cubicBezTo>
                <a:cubicBezTo>
                  <a:pt x="224" y="215"/>
                  <a:pt x="218" y="161"/>
                  <a:pt x="230" y="109"/>
                </a:cubicBezTo>
                <a:cubicBezTo>
                  <a:pt x="231" y="100"/>
                  <a:pt x="251" y="108"/>
                  <a:pt x="254" y="117"/>
                </a:cubicBezTo>
                <a:cubicBezTo>
                  <a:pt x="256" y="126"/>
                  <a:pt x="241" y="182"/>
                  <a:pt x="238" y="197"/>
                </a:cubicBezTo>
                <a:cubicBezTo>
                  <a:pt x="242" y="218"/>
                  <a:pt x="238" y="245"/>
                  <a:pt x="254" y="261"/>
                </a:cubicBezTo>
                <a:cubicBezTo>
                  <a:pt x="262" y="269"/>
                  <a:pt x="319" y="288"/>
                  <a:pt x="334" y="293"/>
                </a:cubicBezTo>
                <a:cubicBezTo>
                  <a:pt x="342" y="301"/>
                  <a:pt x="352" y="307"/>
                  <a:pt x="358" y="317"/>
                </a:cubicBezTo>
                <a:cubicBezTo>
                  <a:pt x="368" y="336"/>
                  <a:pt x="369" y="372"/>
                  <a:pt x="390" y="389"/>
                </a:cubicBezTo>
                <a:cubicBezTo>
                  <a:pt x="403" y="400"/>
                  <a:pt x="423" y="403"/>
                  <a:pt x="438" y="413"/>
                </a:cubicBezTo>
                <a:cubicBezTo>
                  <a:pt x="458" y="443"/>
                  <a:pt x="462" y="462"/>
                  <a:pt x="494" y="477"/>
                </a:cubicBezTo>
                <a:cubicBezTo>
                  <a:pt x="509" y="483"/>
                  <a:pt x="542" y="493"/>
                  <a:pt x="542" y="493"/>
                </a:cubicBezTo>
                <a:cubicBezTo>
                  <a:pt x="549" y="522"/>
                  <a:pt x="558" y="551"/>
                  <a:pt x="566" y="581"/>
                </a:cubicBezTo>
                <a:cubicBezTo>
                  <a:pt x="480" y="615"/>
                  <a:pt x="576" y="580"/>
                  <a:pt x="470" y="605"/>
                </a:cubicBezTo>
                <a:cubicBezTo>
                  <a:pt x="453" y="608"/>
                  <a:pt x="438" y="615"/>
                  <a:pt x="422" y="621"/>
                </a:cubicBezTo>
                <a:cubicBezTo>
                  <a:pt x="414" y="623"/>
                  <a:pt x="398" y="629"/>
                  <a:pt x="398" y="629"/>
                </a:cubicBezTo>
                <a:cubicBezTo>
                  <a:pt x="349" y="620"/>
                  <a:pt x="335" y="622"/>
                  <a:pt x="302" y="589"/>
                </a:cubicBezTo>
                <a:cubicBezTo>
                  <a:pt x="293" y="537"/>
                  <a:pt x="282" y="552"/>
                  <a:pt x="302" y="533"/>
                </a:cubicBez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401" name="Rectangle 57"/>
          <p:cNvSpPr>
            <a:spLocks noChangeArrowheads="1"/>
          </p:cNvSpPr>
          <p:nvPr/>
        </p:nvSpPr>
        <p:spPr bwMode="auto">
          <a:xfrm>
            <a:off x="571500" y="495300"/>
            <a:ext cx="7950200" cy="5829300"/>
          </a:xfrm>
          <a:prstGeom prst="rect">
            <a:avLst/>
          </a:prstGeom>
          <a:noFill/>
          <a:ln w="76200">
            <a:solidFill>
              <a:srgbClr val="A5002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95" name="Line 51"/>
          <p:cNvSpPr>
            <a:spLocks noChangeShapeType="1"/>
          </p:cNvSpPr>
          <p:nvPr/>
        </p:nvSpPr>
        <p:spPr bwMode="auto">
          <a:xfrm>
            <a:off x="1905000" y="177800"/>
            <a:ext cx="5257800" cy="63373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arrow" w="med" len="med"/>
            <a:tailEnd type="arrow" w="med" len="med"/>
          </a:ln>
          <a:effectLst>
            <a:outerShdw blurRad="63500" dist="113592" dir="159390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88" name="Text Box 44"/>
          <p:cNvSpPr txBox="1">
            <a:spLocks noChangeArrowheads="1"/>
          </p:cNvSpPr>
          <p:nvPr/>
        </p:nvSpPr>
        <p:spPr bwMode="auto">
          <a:xfrm>
            <a:off x="6794500" y="4273550"/>
            <a:ext cx="1854200" cy="473075"/>
          </a:xfrm>
          <a:prstGeom prst="rect">
            <a:avLst/>
          </a:prstGeom>
          <a:solidFill>
            <a:srgbClr val="022178"/>
          </a:solidFill>
          <a:ln w="76200">
            <a:solidFill>
              <a:srgbClr val="A5002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66CCFF"/>
                </a:solidFill>
              </a:rPr>
              <a:t>PALESTINE</a:t>
            </a:r>
          </a:p>
        </p:txBody>
      </p:sp>
      <p:sp>
        <p:nvSpPr>
          <p:cNvPr id="441391" name="Text Box 47"/>
          <p:cNvSpPr txBox="1">
            <a:spLocks noChangeArrowheads="1"/>
          </p:cNvSpPr>
          <p:nvPr/>
        </p:nvSpPr>
        <p:spPr bwMode="auto">
          <a:xfrm>
            <a:off x="631825" y="2389188"/>
            <a:ext cx="7980363" cy="1098550"/>
          </a:xfrm>
          <a:prstGeom prst="rect">
            <a:avLst/>
          </a:prstGeom>
          <a:noFill/>
          <a:ln>
            <a:noFill/>
          </a:ln>
          <a:effectLst>
            <a:outerShdw blurRad="63500" dist="109250" dir="2132261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>
                <a:solidFill>
                  <a:srgbClr val="FF0000"/>
                </a:solidFill>
              </a:rPr>
              <a:t>EMPIRE ROMIAN</a:t>
            </a:r>
          </a:p>
        </p:txBody>
      </p:sp>
      <p:sp>
        <p:nvSpPr>
          <p:cNvPr id="441413" name="AutoShape 69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414" name="Rectangle 70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415" name="AutoShape 71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416" name="Line 72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417" name="Line 73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418" name="Rectangle 74"/>
          <p:cNvSpPr>
            <a:spLocks noChangeArrowheads="1"/>
          </p:cNvSpPr>
          <p:nvPr/>
        </p:nvSpPr>
        <p:spPr bwMode="auto">
          <a:xfrm>
            <a:off x="7905750" y="3724275"/>
            <a:ext cx="1133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Système Romain </a:t>
            </a:r>
          </a:p>
        </p:txBody>
      </p:sp>
      <p:sp>
        <p:nvSpPr>
          <p:cNvPr id="441419" name="Rectangle 75"/>
          <p:cNvSpPr>
            <a:spLocks noChangeArrowheads="1"/>
          </p:cNvSpPr>
          <p:nvPr/>
        </p:nvSpPr>
        <p:spPr bwMode="auto">
          <a:xfrm>
            <a:off x="7931150" y="3568700"/>
            <a:ext cx="879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441420" name="Rectangle 76"/>
          <p:cNvSpPr>
            <a:spLocks noChangeArrowheads="1"/>
          </p:cNvSpPr>
          <p:nvPr/>
        </p:nvSpPr>
        <p:spPr bwMode="auto">
          <a:xfrm>
            <a:off x="7970838" y="34290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441421" name="Text Box 77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1426" name="Rectangle 82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441427" name="Text Box 83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sp>
        <p:nvSpPr>
          <p:cNvPr id="441428" name="Text Box 84"/>
          <p:cNvSpPr txBox="1">
            <a:spLocks noChangeArrowheads="1"/>
          </p:cNvSpPr>
          <p:nvPr/>
        </p:nvSpPr>
        <p:spPr bwMode="auto">
          <a:xfrm>
            <a:off x="8582025" y="64658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441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41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1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1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441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441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394" grpId="0" animBg="1"/>
      <p:bldP spid="441395" grpId="0" animBg="1"/>
      <p:bldP spid="441388" grpId="0" animBg="1" autoUpdateAnimBg="0"/>
      <p:bldP spid="441391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9" name="Picture 5"/>
          <p:cNvPicPr>
            <a:picLocks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569913"/>
            <a:ext cx="7929562" cy="56991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2871" name="Rectangle 7"/>
          <p:cNvSpPr>
            <a:spLocks noChangeArrowheads="1"/>
          </p:cNvSpPr>
          <p:nvPr/>
        </p:nvSpPr>
        <p:spPr bwMode="auto">
          <a:xfrm>
            <a:off x="1649413" y="5788025"/>
            <a:ext cx="5995987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0FF6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Rome: L</a:t>
            </a:r>
            <a:r>
              <a:rPr lang="ja-JP" altLang="en-US" sz="2800">
                <a:solidFill>
                  <a:srgbClr val="F0FF6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’</a:t>
            </a:r>
            <a:r>
              <a:rPr lang="en-US" sz="2800">
                <a:solidFill>
                  <a:srgbClr val="F0FF6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Arch de Constantine</a:t>
            </a:r>
          </a:p>
        </p:txBody>
      </p:sp>
      <p:sp>
        <p:nvSpPr>
          <p:cNvPr id="292883" name="AutoShape 19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884" name="Rectangle 20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885" name="AutoShape 21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886" name="Line 22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887" name="Line 23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888" name="Rectangle 24"/>
          <p:cNvSpPr>
            <a:spLocks noChangeArrowheads="1"/>
          </p:cNvSpPr>
          <p:nvPr/>
        </p:nvSpPr>
        <p:spPr bwMode="auto">
          <a:xfrm>
            <a:off x="7905750" y="3724275"/>
            <a:ext cx="1133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Système Romain </a:t>
            </a:r>
          </a:p>
        </p:txBody>
      </p:sp>
      <p:sp>
        <p:nvSpPr>
          <p:cNvPr id="292889" name="Rectangle 25"/>
          <p:cNvSpPr>
            <a:spLocks noChangeArrowheads="1"/>
          </p:cNvSpPr>
          <p:nvPr/>
        </p:nvSpPr>
        <p:spPr bwMode="auto">
          <a:xfrm>
            <a:off x="7931150" y="3568700"/>
            <a:ext cx="841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292890" name="Rectangle 26"/>
          <p:cNvSpPr>
            <a:spLocks noChangeArrowheads="1"/>
          </p:cNvSpPr>
          <p:nvPr/>
        </p:nvSpPr>
        <p:spPr bwMode="auto">
          <a:xfrm>
            <a:off x="7970838" y="34290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292891" name="Text Box 27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92895" name="Rectangle 31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292896" name="Text Box 3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71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53" name="Text Box 17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95963" name="Text Box 27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95967" name="Rectangle 31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295968" name="Text Box 3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pic>
        <p:nvPicPr>
          <p:cNvPr id="295969" name="Picture 33" descr="Forum Arch of Severus, Arch of Titus in distance, wk 0309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587375"/>
            <a:ext cx="7913688" cy="56610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95974" name="Group 38"/>
          <p:cNvGrpSpPr>
            <a:grpSpLocks/>
          </p:cNvGrpSpPr>
          <p:nvPr/>
        </p:nvGrpSpPr>
        <p:grpSpPr bwMode="auto">
          <a:xfrm>
            <a:off x="701675" y="1700213"/>
            <a:ext cx="7545388" cy="1179512"/>
            <a:chOff x="442" y="1071"/>
            <a:chExt cx="4753" cy="743"/>
          </a:xfrm>
        </p:grpSpPr>
        <p:sp>
          <p:nvSpPr>
            <p:cNvPr id="295942" name="Rectangle 6"/>
            <p:cNvSpPr>
              <a:spLocks noChangeArrowheads="1"/>
            </p:cNvSpPr>
            <p:nvPr/>
          </p:nvSpPr>
          <p:spPr bwMode="auto">
            <a:xfrm>
              <a:off x="442" y="1071"/>
              <a:ext cx="4753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Assassination de César</a:t>
              </a:r>
            </a:p>
          </p:txBody>
        </p:sp>
        <p:sp>
          <p:nvSpPr>
            <p:cNvPr id="295970" name="AutoShape 34"/>
            <p:cNvSpPr>
              <a:spLocks noChangeArrowheads="1"/>
            </p:cNvSpPr>
            <p:nvPr/>
          </p:nvSpPr>
          <p:spPr bwMode="auto">
            <a:xfrm>
              <a:off x="2533" y="1513"/>
              <a:ext cx="675" cy="301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5972" name="Text Box 36"/>
          <p:cNvSpPr txBox="1">
            <a:spLocks noChangeArrowheads="1"/>
          </p:cNvSpPr>
          <p:nvPr/>
        </p:nvSpPr>
        <p:spPr bwMode="auto">
          <a:xfrm>
            <a:off x="8575675" y="646906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95973" name="Rectangle 37"/>
          <p:cNvSpPr>
            <a:spLocks noChangeArrowheads="1"/>
          </p:cNvSpPr>
          <p:nvPr/>
        </p:nvSpPr>
        <p:spPr bwMode="auto">
          <a:xfrm>
            <a:off x="900113" y="5718175"/>
            <a:ext cx="7545387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Rome: Les Rues de Forum</a:t>
            </a:r>
          </a:p>
        </p:txBody>
      </p:sp>
      <p:sp>
        <p:nvSpPr>
          <p:cNvPr id="295955" name="AutoShape 19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56" name="Rectangle 20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57" name="AutoShape 21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58" name="Line 22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59" name="Line 23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60" name="Rectangle 24"/>
          <p:cNvSpPr>
            <a:spLocks noChangeArrowheads="1"/>
          </p:cNvSpPr>
          <p:nvPr/>
        </p:nvSpPr>
        <p:spPr bwMode="auto">
          <a:xfrm>
            <a:off x="7905750" y="3724275"/>
            <a:ext cx="1133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Système Romain </a:t>
            </a:r>
          </a:p>
        </p:txBody>
      </p:sp>
      <p:sp>
        <p:nvSpPr>
          <p:cNvPr id="295961" name="Rectangle 25"/>
          <p:cNvSpPr>
            <a:spLocks noChangeArrowheads="1"/>
          </p:cNvSpPr>
          <p:nvPr/>
        </p:nvSpPr>
        <p:spPr bwMode="auto">
          <a:xfrm>
            <a:off x="7931150" y="3568700"/>
            <a:ext cx="841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295962" name="Rectangle 26"/>
          <p:cNvSpPr>
            <a:spLocks noChangeArrowheads="1"/>
          </p:cNvSpPr>
          <p:nvPr/>
        </p:nvSpPr>
        <p:spPr bwMode="auto">
          <a:xfrm>
            <a:off x="7970838" y="34290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5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7" name="Picture 5"/>
          <p:cNvPicPr>
            <a:picLocks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8" y="601663"/>
            <a:ext cx="4965700" cy="54514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4918" name="Rectangle 6"/>
          <p:cNvSpPr>
            <a:spLocks noChangeArrowheads="1"/>
          </p:cNvSpPr>
          <p:nvPr/>
        </p:nvSpPr>
        <p:spPr bwMode="auto">
          <a:xfrm>
            <a:off x="328613" y="5762625"/>
            <a:ext cx="8574087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Rome: Design Romian Elégant</a:t>
            </a:r>
          </a:p>
        </p:txBody>
      </p:sp>
      <p:sp>
        <p:nvSpPr>
          <p:cNvPr id="294929" name="Text Box 17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94931" name="AutoShape 19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932" name="Rectangle 20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933" name="AutoShape 21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934" name="Line 22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935" name="Line 23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936" name="Rectangle 24"/>
          <p:cNvSpPr>
            <a:spLocks noChangeArrowheads="1"/>
          </p:cNvSpPr>
          <p:nvPr/>
        </p:nvSpPr>
        <p:spPr bwMode="auto">
          <a:xfrm>
            <a:off x="7905750" y="3724275"/>
            <a:ext cx="1196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Systèmes Romain </a:t>
            </a:r>
          </a:p>
        </p:txBody>
      </p:sp>
      <p:sp>
        <p:nvSpPr>
          <p:cNvPr id="294937" name="Rectangle 25"/>
          <p:cNvSpPr>
            <a:spLocks noChangeArrowheads="1"/>
          </p:cNvSpPr>
          <p:nvPr/>
        </p:nvSpPr>
        <p:spPr bwMode="auto">
          <a:xfrm>
            <a:off x="7931150" y="3568700"/>
            <a:ext cx="841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294938" name="Rectangle 26"/>
          <p:cNvSpPr>
            <a:spLocks noChangeArrowheads="1"/>
          </p:cNvSpPr>
          <p:nvPr/>
        </p:nvSpPr>
        <p:spPr bwMode="auto">
          <a:xfrm>
            <a:off x="7970838" y="34290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294939" name="Text Box 27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94943" name="Rectangle 31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294944" name="Text Box 3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grpSp>
        <p:nvGrpSpPr>
          <p:cNvPr id="294945" name="Group 33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294946" name="Rectangle 34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2800" b="0">
                <a:latin typeface="Matura MT Script Capitals" charset="0"/>
              </a:endParaRPr>
            </a:p>
          </p:txBody>
        </p:sp>
        <p:sp>
          <p:nvSpPr>
            <p:cNvPr id="294947" name="Line 3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900" name="Picture 36" descr="Pools of Bethesda excavations from east, tb n051401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576263"/>
            <a:ext cx="7875587" cy="5700712"/>
          </a:xfrm>
          <a:prstGeom prst="rect">
            <a:avLst/>
          </a:prstGeom>
          <a:noFill/>
          <a:ln w="82550" cmpd="thickThin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4871" name="Line 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72" name="Rectangle 8"/>
          <p:cNvSpPr>
            <a:spLocks noChangeArrowheads="1"/>
          </p:cNvSpPr>
          <p:nvPr/>
        </p:nvSpPr>
        <p:spPr bwMode="auto">
          <a:xfrm>
            <a:off x="950913" y="5737225"/>
            <a:ext cx="7075487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Jérusalem:Piscine de Béthesda</a:t>
            </a:r>
          </a:p>
        </p:txBody>
      </p:sp>
      <p:sp>
        <p:nvSpPr>
          <p:cNvPr id="164884" name="Text Box 20"/>
          <p:cNvSpPr txBox="1">
            <a:spLocks noChangeArrowheads="1"/>
          </p:cNvSpPr>
          <p:nvPr/>
        </p:nvSpPr>
        <p:spPr bwMode="auto">
          <a:xfrm>
            <a:off x="1789113" y="23813"/>
            <a:ext cx="5957887" cy="2746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Jean 5:2</a:t>
            </a:r>
          </a:p>
        </p:txBody>
      </p:sp>
      <p:sp>
        <p:nvSpPr>
          <p:cNvPr id="164886" name="AutoShape 22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87" name="Rectangle 23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88" name="AutoShape 24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89" name="Line 25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90" name="Line 26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91" name="Rectangle 27"/>
          <p:cNvSpPr>
            <a:spLocks noChangeArrowheads="1"/>
          </p:cNvSpPr>
          <p:nvPr/>
        </p:nvSpPr>
        <p:spPr bwMode="auto">
          <a:xfrm>
            <a:off x="7905750" y="3724275"/>
            <a:ext cx="1133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Système Romain </a:t>
            </a:r>
          </a:p>
        </p:txBody>
      </p:sp>
      <p:sp>
        <p:nvSpPr>
          <p:cNvPr id="164892" name="Rectangle 28"/>
          <p:cNvSpPr>
            <a:spLocks noChangeArrowheads="1"/>
          </p:cNvSpPr>
          <p:nvPr/>
        </p:nvSpPr>
        <p:spPr bwMode="auto">
          <a:xfrm>
            <a:off x="7931150" y="3568700"/>
            <a:ext cx="841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164893" name="Rectangle 29"/>
          <p:cNvSpPr>
            <a:spLocks noChangeArrowheads="1"/>
          </p:cNvSpPr>
          <p:nvPr/>
        </p:nvSpPr>
        <p:spPr bwMode="auto">
          <a:xfrm>
            <a:off x="7970838" y="34290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164894" name="Text Box 30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64898" name="Rectangle 34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164899" name="Text Box 3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08" name="Text Box 20"/>
          <p:cNvSpPr txBox="1">
            <a:spLocks noChangeArrowheads="1"/>
          </p:cNvSpPr>
          <p:nvPr/>
        </p:nvSpPr>
        <p:spPr bwMode="auto">
          <a:xfrm>
            <a:off x="1762125" y="31750"/>
            <a:ext cx="5957888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Actes 19: 23-41</a:t>
            </a:r>
          </a:p>
        </p:txBody>
      </p:sp>
      <p:sp>
        <p:nvSpPr>
          <p:cNvPr id="165918" name="Text Box 30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pic>
        <p:nvPicPr>
          <p:cNvPr id="165925" name="Picture 37" descr="Ephesus theater with Appian Way, tb n010500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538163"/>
            <a:ext cx="7994650" cy="57213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6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65926" name="Picture 38" descr="Appian Way from Ephesus theater, tb n010500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2617788"/>
            <a:ext cx="3233738" cy="24272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6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65896" name="Rectangle 8"/>
          <p:cNvSpPr>
            <a:spLocks noChangeArrowheads="1"/>
          </p:cNvSpPr>
          <p:nvPr/>
        </p:nvSpPr>
        <p:spPr bwMode="auto">
          <a:xfrm>
            <a:off x="950913" y="5673725"/>
            <a:ext cx="7380287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Éphèse: Amphitheâtre (de Paul) </a:t>
            </a:r>
          </a:p>
        </p:txBody>
      </p:sp>
      <p:sp>
        <p:nvSpPr>
          <p:cNvPr id="165910" name="AutoShape 22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911" name="Rectangle 23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912" name="AutoShape 24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913" name="Line 25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914" name="Line 26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915" name="Rectangle 27"/>
          <p:cNvSpPr>
            <a:spLocks noChangeArrowheads="1"/>
          </p:cNvSpPr>
          <p:nvPr/>
        </p:nvSpPr>
        <p:spPr bwMode="auto">
          <a:xfrm>
            <a:off x="7905750" y="3724275"/>
            <a:ext cx="1260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Systèmes Romains </a:t>
            </a:r>
          </a:p>
        </p:txBody>
      </p:sp>
      <p:sp>
        <p:nvSpPr>
          <p:cNvPr id="165916" name="Rectangle 28"/>
          <p:cNvSpPr>
            <a:spLocks noChangeArrowheads="1"/>
          </p:cNvSpPr>
          <p:nvPr/>
        </p:nvSpPr>
        <p:spPr bwMode="auto">
          <a:xfrm>
            <a:off x="7931150" y="3568700"/>
            <a:ext cx="841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165917" name="Rectangle 29"/>
          <p:cNvSpPr>
            <a:spLocks noChangeArrowheads="1"/>
          </p:cNvSpPr>
          <p:nvPr/>
        </p:nvSpPr>
        <p:spPr bwMode="auto">
          <a:xfrm>
            <a:off x="7970838" y="34290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165922" name="Rectangle 34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165924" name="Text Box 3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sp>
        <p:nvSpPr>
          <p:cNvPr id="165927" name="Text Box 39"/>
          <p:cNvSpPr txBox="1">
            <a:spLocks noChangeArrowheads="1"/>
          </p:cNvSpPr>
          <p:nvPr/>
        </p:nvSpPr>
        <p:spPr bwMode="auto">
          <a:xfrm>
            <a:off x="8575675" y="64658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26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ChangeArrowheads="1"/>
          </p:cNvSpPr>
          <p:nvPr/>
        </p:nvSpPr>
        <p:spPr bwMode="auto">
          <a:xfrm>
            <a:off x="1293813" y="2460625"/>
            <a:ext cx="3714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9539" name="Rectangle 3"/>
          <p:cNvSpPr>
            <a:spLocks noChangeArrowheads="1"/>
          </p:cNvSpPr>
          <p:nvPr/>
        </p:nvSpPr>
        <p:spPr bwMode="auto">
          <a:xfrm>
            <a:off x="647700" y="5940425"/>
            <a:ext cx="9144000" cy="409575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Césarée Maritima, Israël: Aqueduct Romian</a:t>
            </a:r>
          </a:p>
        </p:txBody>
      </p:sp>
      <p:sp>
        <p:nvSpPr>
          <p:cNvPr id="449540" name="Text Box 4"/>
          <p:cNvSpPr txBox="1">
            <a:spLocks noChangeArrowheads="1"/>
          </p:cNvSpPr>
          <p:nvPr/>
        </p:nvSpPr>
        <p:spPr bwMode="auto">
          <a:xfrm>
            <a:off x="1773238" y="23813"/>
            <a:ext cx="5957887" cy="2746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Actes 18:22</a:t>
            </a:r>
          </a:p>
        </p:txBody>
      </p:sp>
      <p:pic>
        <p:nvPicPr>
          <p:cNvPr id="449543" name="Picture 7"/>
          <p:cNvPicPr>
            <a:picLocks noChangeAspect="1" noChangeArrowheads="1"/>
          </p:cNvPicPr>
          <p:nvPr/>
        </p:nvPicPr>
        <p:blipFill>
          <a:blip r:embed="rId3">
            <a:lum bright="-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573088"/>
            <a:ext cx="7951788" cy="53101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9544" name="AutoShape 8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9545" name="Rectangle 9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9546" name="AutoShape 10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9547" name="Line 11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9548" name="Line 12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9549" name="Rectangle 13"/>
          <p:cNvSpPr>
            <a:spLocks noChangeArrowheads="1"/>
          </p:cNvSpPr>
          <p:nvPr/>
        </p:nvSpPr>
        <p:spPr bwMode="auto">
          <a:xfrm>
            <a:off x="7905750" y="3724275"/>
            <a:ext cx="1228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Systèmes Romains</a:t>
            </a:r>
          </a:p>
        </p:txBody>
      </p:sp>
      <p:sp>
        <p:nvSpPr>
          <p:cNvPr id="449550" name="Rectangle 14"/>
          <p:cNvSpPr>
            <a:spLocks noChangeArrowheads="1"/>
          </p:cNvSpPr>
          <p:nvPr/>
        </p:nvSpPr>
        <p:spPr bwMode="auto">
          <a:xfrm>
            <a:off x="7931150" y="3568700"/>
            <a:ext cx="841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449551" name="Rectangle 15"/>
          <p:cNvSpPr>
            <a:spLocks noChangeArrowheads="1"/>
          </p:cNvSpPr>
          <p:nvPr/>
        </p:nvSpPr>
        <p:spPr bwMode="auto">
          <a:xfrm>
            <a:off x="7970838" y="34290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449555" name="Rectangle 19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449556" name="Text Box 2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778" name="Group 2"/>
          <p:cNvGrpSpPr>
            <a:grpSpLocks/>
          </p:cNvGrpSpPr>
          <p:nvPr/>
        </p:nvGrpSpPr>
        <p:grpSpPr bwMode="auto">
          <a:xfrm>
            <a:off x="4181475" y="534988"/>
            <a:ext cx="3922713" cy="5789612"/>
            <a:chOff x="2602" y="327"/>
            <a:chExt cx="2471" cy="3647"/>
          </a:xfrm>
        </p:grpSpPr>
        <p:grpSp>
          <p:nvGrpSpPr>
            <p:cNvPr id="459779" name="Group 3"/>
            <p:cNvGrpSpPr>
              <a:grpSpLocks/>
            </p:cNvGrpSpPr>
            <p:nvPr/>
          </p:nvGrpSpPr>
          <p:grpSpPr bwMode="auto">
            <a:xfrm>
              <a:off x="2602" y="327"/>
              <a:ext cx="1226" cy="3647"/>
              <a:chOff x="2602" y="327"/>
              <a:chExt cx="1226" cy="3647"/>
            </a:xfrm>
          </p:grpSpPr>
          <p:sp>
            <p:nvSpPr>
              <p:cNvPr id="459780" name="Rectangle 4"/>
              <p:cNvSpPr>
                <a:spLocks noChangeArrowheads="1"/>
              </p:cNvSpPr>
              <p:nvPr/>
            </p:nvSpPr>
            <p:spPr bwMode="auto">
              <a:xfrm>
                <a:off x="3345" y="327"/>
                <a:ext cx="483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781" name="Rectangle 5"/>
              <p:cNvSpPr>
                <a:spLocks noChangeArrowheads="1"/>
              </p:cNvSpPr>
              <p:nvPr/>
            </p:nvSpPr>
            <p:spPr bwMode="auto">
              <a:xfrm>
                <a:off x="3087" y="1240"/>
                <a:ext cx="498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FFFF00"/>
                    </a:solidFill>
                    <a:latin typeface="Times" charset="0"/>
                  </a:rPr>
                  <a:t>(2000 B.C.)</a:t>
                </a:r>
              </a:p>
            </p:txBody>
          </p:sp>
          <p:sp>
            <p:nvSpPr>
              <p:cNvPr id="459782" name="Rectangle 6"/>
              <p:cNvSpPr>
                <a:spLocks noChangeArrowheads="1"/>
              </p:cNvSpPr>
              <p:nvPr/>
            </p:nvSpPr>
            <p:spPr bwMode="auto">
              <a:xfrm>
                <a:off x="2865" y="327"/>
                <a:ext cx="594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783" name="Freeform 7"/>
              <p:cNvSpPr>
                <a:spLocks/>
              </p:cNvSpPr>
              <p:nvPr/>
            </p:nvSpPr>
            <p:spPr bwMode="auto">
              <a:xfrm>
                <a:off x="3113" y="135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784" name="AutoShape 8"/>
              <p:cNvSpPr>
                <a:spLocks noChangeArrowheads="1"/>
              </p:cNvSpPr>
              <p:nvPr/>
            </p:nvSpPr>
            <p:spPr bwMode="auto">
              <a:xfrm>
                <a:off x="2665" y="1290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785" name="Rectangle 9"/>
              <p:cNvSpPr>
                <a:spLocks noChangeArrowheads="1"/>
              </p:cNvSpPr>
              <p:nvPr/>
            </p:nvSpPr>
            <p:spPr bwMode="auto">
              <a:xfrm>
                <a:off x="2664" y="1389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786" name="Freeform 10"/>
              <p:cNvSpPr>
                <a:spLocks/>
              </p:cNvSpPr>
              <p:nvPr/>
            </p:nvSpPr>
            <p:spPr bwMode="auto">
              <a:xfrm>
                <a:off x="3039" y="224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787" name="Rectangle 11"/>
              <p:cNvSpPr>
                <a:spLocks noChangeArrowheads="1"/>
              </p:cNvSpPr>
              <p:nvPr/>
            </p:nvSpPr>
            <p:spPr bwMode="auto">
              <a:xfrm>
                <a:off x="2775" y="2456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788" name="Freeform 12"/>
              <p:cNvSpPr>
                <a:spLocks/>
              </p:cNvSpPr>
              <p:nvPr/>
            </p:nvSpPr>
            <p:spPr bwMode="auto">
              <a:xfrm>
                <a:off x="3036" y="2223"/>
                <a:ext cx="148" cy="76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789" name="AutoShape 13"/>
              <p:cNvSpPr>
                <a:spLocks noChangeArrowheads="1"/>
              </p:cNvSpPr>
              <p:nvPr/>
            </p:nvSpPr>
            <p:spPr bwMode="auto">
              <a:xfrm>
                <a:off x="2672" y="2169"/>
                <a:ext cx="460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790" name="Rectangle 14"/>
              <p:cNvSpPr>
                <a:spLocks noChangeArrowheads="1"/>
              </p:cNvSpPr>
              <p:nvPr/>
            </p:nvSpPr>
            <p:spPr bwMode="auto">
              <a:xfrm>
                <a:off x="2673" y="2262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791" name="Rectangle 15"/>
              <p:cNvSpPr>
                <a:spLocks noChangeArrowheads="1"/>
              </p:cNvSpPr>
              <p:nvPr/>
            </p:nvSpPr>
            <p:spPr bwMode="auto">
              <a:xfrm>
                <a:off x="2743" y="2425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792" name="AutoShape 16"/>
              <p:cNvSpPr>
                <a:spLocks noChangeArrowheads="1"/>
              </p:cNvSpPr>
              <p:nvPr/>
            </p:nvSpPr>
            <p:spPr bwMode="auto">
              <a:xfrm>
                <a:off x="2639" y="355"/>
                <a:ext cx="460" cy="687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793" name="Rectangle 17"/>
              <p:cNvSpPr>
                <a:spLocks noChangeArrowheads="1"/>
              </p:cNvSpPr>
              <p:nvPr/>
            </p:nvSpPr>
            <p:spPr bwMode="auto">
              <a:xfrm>
                <a:off x="2638" y="471"/>
                <a:ext cx="600" cy="71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794" name="AutoShape 18"/>
              <p:cNvSpPr>
                <a:spLocks noChangeArrowheads="1"/>
              </p:cNvSpPr>
              <p:nvPr/>
            </p:nvSpPr>
            <p:spPr bwMode="auto">
              <a:xfrm>
                <a:off x="2649" y="369"/>
                <a:ext cx="438" cy="68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795" name="AutoShape 19"/>
              <p:cNvSpPr>
                <a:spLocks noChangeArrowheads="1"/>
              </p:cNvSpPr>
              <p:nvPr/>
            </p:nvSpPr>
            <p:spPr bwMode="auto">
              <a:xfrm>
                <a:off x="2675" y="1306"/>
                <a:ext cx="438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796" name="AutoShape 20"/>
              <p:cNvSpPr>
                <a:spLocks noChangeArrowheads="1"/>
              </p:cNvSpPr>
              <p:nvPr/>
            </p:nvSpPr>
            <p:spPr bwMode="auto">
              <a:xfrm>
                <a:off x="2686" y="2189"/>
                <a:ext cx="434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797" name="Rectangle 21"/>
              <p:cNvSpPr>
                <a:spLocks noChangeArrowheads="1"/>
              </p:cNvSpPr>
              <p:nvPr/>
            </p:nvSpPr>
            <p:spPr bwMode="auto">
              <a:xfrm>
                <a:off x="2815" y="3288"/>
                <a:ext cx="160" cy="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798" name="Rectangle 22"/>
              <p:cNvSpPr>
                <a:spLocks noChangeArrowheads="1"/>
              </p:cNvSpPr>
              <p:nvPr/>
            </p:nvSpPr>
            <p:spPr bwMode="auto">
              <a:xfrm>
                <a:off x="2780" y="3258"/>
                <a:ext cx="185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40</a:t>
                </a:r>
              </a:p>
            </p:txBody>
          </p:sp>
          <p:sp>
            <p:nvSpPr>
              <p:cNvPr id="459799" name="AutoShape 23"/>
              <p:cNvSpPr>
                <a:spLocks noChangeArrowheads="1"/>
              </p:cNvSpPr>
              <p:nvPr/>
            </p:nvSpPr>
            <p:spPr bwMode="auto">
              <a:xfrm>
                <a:off x="2672" y="2692"/>
                <a:ext cx="460" cy="212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00" name="Rectangle 24"/>
              <p:cNvSpPr>
                <a:spLocks noChangeArrowheads="1"/>
              </p:cNvSpPr>
              <p:nvPr/>
            </p:nvSpPr>
            <p:spPr bwMode="auto">
              <a:xfrm>
                <a:off x="2671" y="2792"/>
                <a:ext cx="600" cy="72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01" name="AutoShape 25"/>
              <p:cNvSpPr>
                <a:spLocks noChangeArrowheads="1"/>
              </p:cNvSpPr>
              <p:nvPr/>
            </p:nvSpPr>
            <p:spPr bwMode="auto">
              <a:xfrm>
                <a:off x="2684" y="2710"/>
                <a:ext cx="440" cy="2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02" name="Freeform 26"/>
              <p:cNvSpPr>
                <a:spLocks/>
              </p:cNvSpPr>
              <p:nvPr/>
            </p:nvSpPr>
            <p:spPr bwMode="auto">
              <a:xfrm>
                <a:off x="3041" y="36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803" name="Rectangle 27"/>
              <p:cNvSpPr>
                <a:spLocks noChangeArrowheads="1"/>
              </p:cNvSpPr>
              <p:nvPr/>
            </p:nvSpPr>
            <p:spPr bwMode="auto">
              <a:xfrm>
                <a:off x="2777" y="3854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04" name="Freeform 28"/>
              <p:cNvSpPr>
                <a:spLocks/>
              </p:cNvSpPr>
              <p:nvPr/>
            </p:nvSpPr>
            <p:spPr bwMode="auto">
              <a:xfrm>
                <a:off x="3038" y="3621"/>
                <a:ext cx="148" cy="76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805" name="AutoShape 29"/>
              <p:cNvSpPr>
                <a:spLocks noChangeArrowheads="1"/>
              </p:cNvSpPr>
              <p:nvPr/>
            </p:nvSpPr>
            <p:spPr bwMode="auto">
              <a:xfrm>
                <a:off x="2678" y="3567"/>
                <a:ext cx="464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06" name="Rectangle 30"/>
              <p:cNvSpPr>
                <a:spLocks noChangeArrowheads="1"/>
              </p:cNvSpPr>
              <p:nvPr/>
            </p:nvSpPr>
            <p:spPr bwMode="auto">
              <a:xfrm>
                <a:off x="2675" y="3660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07" name="Rectangle 31"/>
              <p:cNvSpPr>
                <a:spLocks noChangeArrowheads="1"/>
              </p:cNvSpPr>
              <p:nvPr/>
            </p:nvSpPr>
            <p:spPr bwMode="auto">
              <a:xfrm>
                <a:off x="2745" y="3823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08" name="AutoShape 32"/>
              <p:cNvSpPr>
                <a:spLocks noChangeArrowheads="1"/>
              </p:cNvSpPr>
              <p:nvPr/>
            </p:nvSpPr>
            <p:spPr bwMode="auto">
              <a:xfrm>
                <a:off x="2688" y="3583"/>
                <a:ext cx="448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09" name="Rectangle 33"/>
              <p:cNvSpPr>
                <a:spLocks noChangeArrowheads="1"/>
              </p:cNvSpPr>
              <p:nvPr/>
            </p:nvSpPr>
            <p:spPr bwMode="auto">
              <a:xfrm>
                <a:off x="3095" y="2648"/>
                <a:ext cx="498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FFFF00"/>
                    </a:solidFill>
                    <a:latin typeface="Times" charset="0"/>
                  </a:rPr>
                  <a:t>(1500 B.C.)</a:t>
                </a:r>
              </a:p>
            </p:txBody>
          </p:sp>
          <p:sp>
            <p:nvSpPr>
              <p:cNvPr id="459810" name="Line 34"/>
              <p:cNvSpPr>
                <a:spLocks noChangeShapeType="1"/>
              </p:cNvSpPr>
              <p:nvPr/>
            </p:nvSpPr>
            <p:spPr bwMode="auto">
              <a:xfrm>
                <a:off x="2667" y="6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11" name="Line 35"/>
              <p:cNvSpPr>
                <a:spLocks noChangeShapeType="1"/>
              </p:cNvSpPr>
              <p:nvPr/>
            </p:nvSpPr>
            <p:spPr bwMode="auto">
              <a:xfrm>
                <a:off x="2667" y="7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12" name="Line 36"/>
              <p:cNvSpPr>
                <a:spLocks noChangeShapeType="1"/>
              </p:cNvSpPr>
              <p:nvPr/>
            </p:nvSpPr>
            <p:spPr bwMode="auto">
              <a:xfrm>
                <a:off x="2667" y="8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13" name="Line 37"/>
              <p:cNvSpPr>
                <a:spLocks noChangeShapeType="1"/>
              </p:cNvSpPr>
              <p:nvPr/>
            </p:nvSpPr>
            <p:spPr bwMode="auto">
              <a:xfrm>
                <a:off x="2670" y="9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14" name="Line 38"/>
              <p:cNvSpPr>
                <a:spLocks noChangeShapeType="1"/>
              </p:cNvSpPr>
              <p:nvPr/>
            </p:nvSpPr>
            <p:spPr bwMode="auto">
              <a:xfrm>
                <a:off x="2667" y="10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15" name="Line 39"/>
              <p:cNvSpPr>
                <a:spLocks noChangeShapeType="1"/>
              </p:cNvSpPr>
              <p:nvPr/>
            </p:nvSpPr>
            <p:spPr bwMode="auto">
              <a:xfrm>
                <a:off x="2667" y="11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16" name="Rectangle 40"/>
              <p:cNvSpPr>
                <a:spLocks noChangeArrowheads="1"/>
              </p:cNvSpPr>
              <p:nvPr/>
            </p:nvSpPr>
            <p:spPr bwMode="auto">
              <a:xfrm>
                <a:off x="2741" y="538"/>
                <a:ext cx="35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1st Sin</a:t>
                </a:r>
              </a:p>
            </p:txBody>
          </p:sp>
          <p:sp>
            <p:nvSpPr>
              <p:cNvPr id="459817" name="Rectangle 41"/>
              <p:cNvSpPr>
                <a:spLocks noChangeArrowheads="1"/>
              </p:cNvSpPr>
              <p:nvPr/>
            </p:nvSpPr>
            <p:spPr bwMode="auto">
              <a:xfrm>
                <a:off x="2690" y="634"/>
                <a:ext cx="41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1er Salut</a:t>
                </a:r>
              </a:p>
            </p:txBody>
          </p:sp>
          <p:sp>
            <p:nvSpPr>
              <p:cNvPr id="459818" name="Rectangle 42"/>
              <p:cNvSpPr>
                <a:spLocks noChangeArrowheads="1"/>
              </p:cNvSpPr>
              <p:nvPr/>
            </p:nvSpPr>
            <p:spPr bwMode="auto">
              <a:xfrm>
                <a:off x="2695" y="738"/>
                <a:ext cx="53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1ère Famille</a:t>
                </a:r>
              </a:p>
            </p:txBody>
          </p:sp>
          <p:sp>
            <p:nvSpPr>
              <p:cNvPr id="459819" name="Rectangle 43"/>
              <p:cNvSpPr>
                <a:spLocks noChangeArrowheads="1"/>
              </p:cNvSpPr>
              <p:nvPr/>
            </p:nvSpPr>
            <p:spPr bwMode="auto">
              <a:xfrm>
                <a:off x="2690" y="842"/>
                <a:ext cx="54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1ère Meurtre</a:t>
                </a:r>
              </a:p>
            </p:txBody>
          </p:sp>
          <p:sp>
            <p:nvSpPr>
              <p:cNvPr id="459820" name="Rectangle 44"/>
              <p:cNvSpPr>
                <a:spLocks noChangeArrowheads="1"/>
              </p:cNvSpPr>
              <p:nvPr/>
            </p:nvSpPr>
            <p:spPr bwMode="auto">
              <a:xfrm>
                <a:off x="2627" y="938"/>
                <a:ext cx="81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Deluge/L</a:t>
                </a:r>
                <a:r>
                  <a:rPr lang="ja-JP" altLang="en-US" sz="900">
                    <a:solidFill>
                      <a:srgbClr val="000000"/>
                    </a:solidFill>
                    <a:latin typeface="Arial"/>
                  </a:rPr>
                  <a:t>’</a:t>
                </a:r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Arc en Ciel</a:t>
                </a:r>
              </a:p>
            </p:txBody>
          </p:sp>
          <p:sp>
            <p:nvSpPr>
              <p:cNvPr id="459821" name="Rectangle 45"/>
              <p:cNvSpPr>
                <a:spLocks noChangeArrowheads="1"/>
              </p:cNvSpPr>
              <p:nvPr/>
            </p:nvSpPr>
            <p:spPr bwMode="auto">
              <a:xfrm>
                <a:off x="2781" y="1042"/>
                <a:ext cx="27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Tour</a:t>
                </a:r>
              </a:p>
            </p:txBody>
          </p:sp>
          <p:sp>
            <p:nvSpPr>
              <p:cNvPr id="459822" name="Rectangle 46"/>
              <p:cNvSpPr>
                <a:spLocks noChangeArrowheads="1"/>
              </p:cNvSpPr>
              <p:nvPr/>
            </p:nvSpPr>
            <p:spPr bwMode="auto">
              <a:xfrm>
                <a:off x="2607" y="344"/>
                <a:ext cx="49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Chicago" charset="0"/>
                  </a:rPr>
                  <a:t>CRÉATION</a:t>
                </a:r>
              </a:p>
            </p:txBody>
          </p:sp>
          <p:sp>
            <p:nvSpPr>
              <p:cNvPr id="459823" name="Rectangle 47"/>
              <p:cNvSpPr>
                <a:spLocks noChangeArrowheads="1"/>
              </p:cNvSpPr>
              <p:nvPr/>
            </p:nvSpPr>
            <p:spPr bwMode="auto">
              <a:xfrm>
                <a:off x="2602" y="458"/>
                <a:ext cx="771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1er Homme &amp; Femme</a:t>
                </a:r>
              </a:p>
            </p:txBody>
          </p:sp>
          <p:sp>
            <p:nvSpPr>
              <p:cNvPr id="459824" name="Line 48"/>
              <p:cNvSpPr>
                <a:spLocks noChangeShapeType="1"/>
              </p:cNvSpPr>
              <p:nvPr/>
            </p:nvSpPr>
            <p:spPr bwMode="auto">
              <a:xfrm>
                <a:off x="2703" y="164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25" name="Line 49"/>
              <p:cNvSpPr>
                <a:spLocks noChangeShapeType="1"/>
              </p:cNvSpPr>
              <p:nvPr/>
            </p:nvSpPr>
            <p:spPr bwMode="auto">
              <a:xfrm>
                <a:off x="2703" y="177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26" name="Rectangle 50"/>
              <p:cNvSpPr>
                <a:spLocks noChangeArrowheads="1"/>
              </p:cNvSpPr>
              <p:nvPr/>
            </p:nvSpPr>
            <p:spPr bwMode="auto">
              <a:xfrm>
                <a:off x="2907" y="1670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27" name="Rectangle 51"/>
              <p:cNvSpPr>
                <a:spLocks noChangeArrowheads="1"/>
              </p:cNvSpPr>
              <p:nvPr/>
            </p:nvSpPr>
            <p:spPr bwMode="auto">
              <a:xfrm>
                <a:off x="2749" y="1531"/>
                <a:ext cx="416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Helvetica" charset="0"/>
                  </a:rPr>
                  <a:t>L - S - B</a:t>
                </a:r>
              </a:p>
            </p:txBody>
          </p:sp>
          <p:sp>
            <p:nvSpPr>
              <p:cNvPr id="459828" name="Rectangle 52"/>
              <p:cNvSpPr>
                <a:spLocks noChangeArrowheads="1"/>
              </p:cNvSpPr>
              <p:nvPr/>
            </p:nvSpPr>
            <p:spPr bwMode="auto">
              <a:xfrm>
                <a:off x="2812" y="1771"/>
                <a:ext cx="283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Helvetica" charset="0"/>
                  </a:rPr>
                  <a:t>J - E</a:t>
                </a:r>
              </a:p>
            </p:txBody>
          </p:sp>
          <p:sp>
            <p:nvSpPr>
              <p:cNvPr id="459829" name="Rectangle 53"/>
              <p:cNvSpPr>
                <a:spLocks noChangeArrowheads="1"/>
              </p:cNvSpPr>
              <p:nvPr/>
            </p:nvSpPr>
            <p:spPr bwMode="auto">
              <a:xfrm>
                <a:off x="2846" y="1891"/>
                <a:ext cx="203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Helvetica" charset="0"/>
                  </a:rPr>
                  <a:t>12</a:t>
                </a:r>
              </a:p>
            </p:txBody>
          </p:sp>
          <p:sp>
            <p:nvSpPr>
              <p:cNvPr id="459830" name="Rectangle 54"/>
              <p:cNvSpPr>
                <a:spLocks noChangeArrowheads="1"/>
              </p:cNvSpPr>
              <p:nvPr/>
            </p:nvSpPr>
            <p:spPr bwMode="auto">
              <a:xfrm>
                <a:off x="2742" y="1414"/>
                <a:ext cx="43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L</a:t>
                </a:r>
                <a:r>
                  <a:rPr lang="ja-JP" altLang="en-US" sz="900">
                    <a:solidFill>
                      <a:srgbClr val="000000"/>
                    </a:solidFill>
                    <a:latin typeface="Arial"/>
                  </a:rPr>
                  <a:t>’</a:t>
                </a:r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Appelle</a:t>
                </a:r>
              </a:p>
            </p:txBody>
          </p:sp>
          <p:sp>
            <p:nvSpPr>
              <p:cNvPr id="459831" name="Rectangle 55"/>
              <p:cNvSpPr>
                <a:spLocks noChangeArrowheads="1"/>
              </p:cNvSpPr>
              <p:nvPr/>
            </p:nvSpPr>
            <p:spPr bwMode="auto">
              <a:xfrm>
                <a:off x="2634" y="1274"/>
                <a:ext cx="48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Chicago" charset="0"/>
                  </a:rPr>
                  <a:t>ABRAHAM</a:t>
                </a:r>
              </a:p>
            </p:txBody>
          </p:sp>
          <p:sp>
            <p:nvSpPr>
              <p:cNvPr id="459832" name="Rectangle 56"/>
              <p:cNvSpPr>
                <a:spLocks noChangeArrowheads="1"/>
              </p:cNvSpPr>
              <p:nvPr/>
            </p:nvSpPr>
            <p:spPr bwMode="auto">
              <a:xfrm>
                <a:off x="2834" y="1653"/>
                <a:ext cx="230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Helvetica" charset="0"/>
                  </a:rPr>
                  <a:t>I - I</a:t>
                </a:r>
              </a:p>
            </p:txBody>
          </p:sp>
          <p:sp>
            <p:nvSpPr>
              <p:cNvPr id="459833" name="Line 57"/>
              <p:cNvSpPr>
                <a:spLocks noChangeShapeType="1"/>
              </p:cNvSpPr>
              <p:nvPr/>
            </p:nvSpPr>
            <p:spPr bwMode="auto">
              <a:xfrm>
                <a:off x="2701" y="241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34" name="Line 58"/>
              <p:cNvSpPr>
                <a:spLocks noChangeShapeType="1"/>
              </p:cNvSpPr>
              <p:nvPr/>
            </p:nvSpPr>
            <p:spPr bwMode="auto">
              <a:xfrm>
                <a:off x="2699" y="252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35" name="Rectangle 59"/>
              <p:cNvSpPr>
                <a:spLocks noChangeArrowheads="1"/>
              </p:cNvSpPr>
              <p:nvPr/>
            </p:nvSpPr>
            <p:spPr bwMode="auto">
              <a:xfrm>
                <a:off x="2694" y="2152"/>
                <a:ext cx="40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Chicago" charset="0"/>
                  </a:rPr>
                  <a:t>JOSEPH</a:t>
                </a:r>
              </a:p>
            </p:txBody>
          </p:sp>
          <p:sp>
            <p:nvSpPr>
              <p:cNvPr id="459836" name="Rectangle 60"/>
              <p:cNvSpPr>
                <a:spLocks noChangeArrowheads="1"/>
              </p:cNvSpPr>
              <p:nvPr/>
            </p:nvSpPr>
            <p:spPr bwMode="auto">
              <a:xfrm>
                <a:off x="2724" y="2301"/>
                <a:ext cx="542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 L</a:t>
                </a:r>
                <a:r>
                  <a:rPr lang="ja-JP" altLang="en-US" sz="900">
                    <a:solidFill>
                      <a:srgbClr val="000000"/>
                    </a:solidFill>
                    <a:latin typeface="Arial"/>
                  </a:rPr>
                  <a:t>’</a:t>
                </a:r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esclavage</a:t>
                </a:r>
              </a:p>
            </p:txBody>
          </p:sp>
          <p:sp>
            <p:nvSpPr>
              <p:cNvPr id="459837" name="Rectangle 61"/>
              <p:cNvSpPr>
                <a:spLocks noChangeArrowheads="1"/>
              </p:cNvSpPr>
              <p:nvPr/>
            </p:nvSpPr>
            <p:spPr bwMode="auto">
              <a:xfrm>
                <a:off x="2856" y="2420"/>
                <a:ext cx="23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430</a:t>
                </a:r>
              </a:p>
            </p:txBody>
          </p:sp>
          <p:sp>
            <p:nvSpPr>
              <p:cNvPr id="459838" name="Line 62"/>
              <p:cNvSpPr>
                <a:spLocks noChangeShapeType="1"/>
              </p:cNvSpPr>
              <p:nvPr/>
            </p:nvSpPr>
            <p:spPr bwMode="auto">
              <a:xfrm>
                <a:off x="2699" y="152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39" name="Line 63"/>
              <p:cNvSpPr>
                <a:spLocks noChangeShapeType="1"/>
              </p:cNvSpPr>
              <p:nvPr/>
            </p:nvSpPr>
            <p:spPr bwMode="auto">
              <a:xfrm>
                <a:off x="2699" y="1886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40" name="Line 64"/>
              <p:cNvSpPr>
                <a:spLocks noChangeShapeType="1"/>
              </p:cNvSpPr>
              <p:nvPr/>
            </p:nvSpPr>
            <p:spPr bwMode="auto">
              <a:xfrm>
                <a:off x="2699" y="201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41" name="Line 65"/>
              <p:cNvSpPr>
                <a:spLocks noChangeShapeType="1"/>
              </p:cNvSpPr>
              <p:nvPr/>
            </p:nvSpPr>
            <p:spPr bwMode="auto">
              <a:xfrm>
                <a:off x="2699" y="2932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42" name="Line 66"/>
              <p:cNvSpPr>
                <a:spLocks noChangeShapeType="1"/>
              </p:cNvSpPr>
              <p:nvPr/>
            </p:nvSpPr>
            <p:spPr bwMode="auto">
              <a:xfrm>
                <a:off x="2699" y="3044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43" name="Line 67"/>
              <p:cNvSpPr>
                <a:spLocks noChangeShapeType="1"/>
              </p:cNvSpPr>
              <p:nvPr/>
            </p:nvSpPr>
            <p:spPr bwMode="auto">
              <a:xfrm>
                <a:off x="2699" y="3156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44" name="Line 68"/>
              <p:cNvSpPr>
                <a:spLocks noChangeShapeType="1"/>
              </p:cNvSpPr>
              <p:nvPr/>
            </p:nvSpPr>
            <p:spPr bwMode="auto">
              <a:xfrm>
                <a:off x="2699" y="3268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45" name="Line 69"/>
              <p:cNvSpPr>
                <a:spLocks noChangeShapeType="1"/>
              </p:cNvSpPr>
              <p:nvPr/>
            </p:nvSpPr>
            <p:spPr bwMode="auto">
              <a:xfrm>
                <a:off x="2707" y="3380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46" name="Rectangle 70"/>
              <p:cNvSpPr>
                <a:spLocks noChangeArrowheads="1"/>
              </p:cNvSpPr>
              <p:nvPr/>
            </p:nvSpPr>
            <p:spPr bwMode="auto">
              <a:xfrm>
                <a:off x="2708" y="2674"/>
                <a:ext cx="34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Chicago" charset="0"/>
                  </a:rPr>
                  <a:t>MOÏSE</a:t>
                </a:r>
              </a:p>
            </p:txBody>
          </p:sp>
          <p:sp>
            <p:nvSpPr>
              <p:cNvPr id="459847" name="Rectangle 71"/>
              <p:cNvSpPr>
                <a:spLocks noChangeArrowheads="1"/>
              </p:cNvSpPr>
              <p:nvPr/>
            </p:nvSpPr>
            <p:spPr bwMode="auto">
              <a:xfrm>
                <a:off x="2802" y="2934"/>
                <a:ext cx="28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Sinaï</a:t>
                </a:r>
              </a:p>
            </p:txBody>
          </p:sp>
          <p:sp>
            <p:nvSpPr>
              <p:cNvPr id="459848" name="Rectangle 72"/>
              <p:cNvSpPr>
                <a:spLocks noChangeArrowheads="1"/>
              </p:cNvSpPr>
              <p:nvPr/>
            </p:nvSpPr>
            <p:spPr bwMode="auto">
              <a:xfrm>
                <a:off x="2751" y="3050"/>
                <a:ext cx="40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M - C - C</a:t>
                </a:r>
              </a:p>
            </p:txBody>
          </p:sp>
          <p:sp>
            <p:nvSpPr>
              <p:cNvPr id="459849" name="Rectangle 73"/>
              <p:cNvSpPr>
                <a:spLocks noChangeArrowheads="1"/>
              </p:cNvSpPr>
              <p:nvPr/>
            </p:nvSpPr>
            <p:spPr bwMode="auto">
              <a:xfrm>
                <a:off x="2648" y="3158"/>
                <a:ext cx="55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Kadès Barné</a:t>
                </a:r>
              </a:p>
            </p:txBody>
          </p:sp>
          <p:sp>
            <p:nvSpPr>
              <p:cNvPr id="459850" name="Rectangle 74"/>
              <p:cNvSpPr>
                <a:spLocks noChangeArrowheads="1"/>
              </p:cNvSpPr>
              <p:nvPr/>
            </p:nvSpPr>
            <p:spPr bwMode="auto">
              <a:xfrm>
                <a:off x="2872" y="3274"/>
                <a:ext cx="19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40</a:t>
                </a:r>
              </a:p>
            </p:txBody>
          </p:sp>
          <p:sp>
            <p:nvSpPr>
              <p:cNvPr id="459851" name="Rectangle 75"/>
              <p:cNvSpPr>
                <a:spLocks noChangeArrowheads="1"/>
              </p:cNvSpPr>
              <p:nvPr/>
            </p:nvSpPr>
            <p:spPr bwMode="auto">
              <a:xfrm>
                <a:off x="2724" y="3382"/>
                <a:ext cx="482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5 Sermons</a:t>
                </a:r>
              </a:p>
            </p:txBody>
          </p:sp>
          <p:sp>
            <p:nvSpPr>
              <p:cNvPr id="459852" name="Line 76"/>
              <p:cNvSpPr>
                <a:spLocks noChangeShapeType="1"/>
              </p:cNvSpPr>
              <p:nvPr/>
            </p:nvSpPr>
            <p:spPr bwMode="auto">
              <a:xfrm>
                <a:off x="2695" y="34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53" name="Rectangle 77"/>
              <p:cNvSpPr>
                <a:spLocks noChangeArrowheads="1"/>
              </p:cNvSpPr>
              <p:nvPr/>
            </p:nvSpPr>
            <p:spPr bwMode="auto">
              <a:xfrm>
                <a:off x="2779" y="2826"/>
                <a:ext cx="33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Exode</a:t>
                </a:r>
              </a:p>
            </p:txBody>
          </p:sp>
          <p:sp>
            <p:nvSpPr>
              <p:cNvPr id="459854" name="Line 78"/>
              <p:cNvSpPr>
                <a:spLocks noChangeShapeType="1"/>
              </p:cNvSpPr>
              <p:nvPr/>
            </p:nvSpPr>
            <p:spPr bwMode="auto">
              <a:xfrm>
                <a:off x="2667" y="56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55" name="Line 79"/>
              <p:cNvSpPr>
                <a:spLocks noChangeShapeType="1"/>
              </p:cNvSpPr>
              <p:nvPr/>
            </p:nvSpPr>
            <p:spPr bwMode="auto">
              <a:xfrm>
                <a:off x="2695" y="38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56" name="Line 80"/>
              <p:cNvSpPr>
                <a:spLocks noChangeShapeType="1"/>
              </p:cNvSpPr>
              <p:nvPr/>
            </p:nvSpPr>
            <p:spPr bwMode="auto">
              <a:xfrm>
                <a:off x="2695" y="392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57" name="Rectangle 81"/>
              <p:cNvSpPr>
                <a:spLocks noChangeArrowheads="1"/>
              </p:cNvSpPr>
              <p:nvPr/>
            </p:nvSpPr>
            <p:spPr bwMode="auto">
              <a:xfrm>
                <a:off x="2697" y="3550"/>
                <a:ext cx="35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Chicago" charset="0"/>
                  </a:rPr>
                  <a:t>JOSUÉ</a:t>
                </a:r>
              </a:p>
            </p:txBody>
          </p:sp>
          <p:sp>
            <p:nvSpPr>
              <p:cNvPr id="459858" name="Rectangle 82"/>
              <p:cNvSpPr>
                <a:spLocks noChangeArrowheads="1"/>
              </p:cNvSpPr>
              <p:nvPr/>
            </p:nvSpPr>
            <p:spPr bwMode="auto">
              <a:xfrm>
                <a:off x="2738" y="3686"/>
                <a:ext cx="462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Jéricho/Aï</a:t>
                </a:r>
              </a:p>
            </p:txBody>
          </p:sp>
          <p:sp>
            <p:nvSpPr>
              <p:cNvPr id="459859" name="Rectangle 83"/>
              <p:cNvSpPr>
                <a:spLocks noChangeArrowheads="1"/>
              </p:cNvSpPr>
              <p:nvPr/>
            </p:nvSpPr>
            <p:spPr bwMode="auto">
              <a:xfrm>
                <a:off x="2686" y="3806"/>
                <a:ext cx="52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PaisPartagé</a:t>
                </a:r>
              </a:p>
            </p:txBody>
          </p:sp>
        </p:grpSp>
        <p:grpSp>
          <p:nvGrpSpPr>
            <p:cNvPr id="459860" name="Group 84"/>
            <p:cNvGrpSpPr>
              <a:grpSpLocks/>
            </p:cNvGrpSpPr>
            <p:nvPr/>
          </p:nvGrpSpPr>
          <p:grpSpPr bwMode="auto">
            <a:xfrm>
              <a:off x="4105" y="352"/>
              <a:ext cx="968" cy="2370"/>
              <a:chOff x="4105" y="352"/>
              <a:chExt cx="968" cy="2370"/>
            </a:xfrm>
          </p:grpSpPr>
          <p:sp>
            <p:nvSpPr>
              <p:cNvPr id="459861" name="Freeform 85"/>
              <p:cNvSpPr>
                <a:spLocks/>
              </p:cNvSpPr>
              <p:nvPr/>
            </p:nvSpPr>
            <p:spPr bwMode="auto">
              <a:xfrm>
                <a:off x="4615" y="2160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862" name="Freeform 86"/>
              <p:cNvSpPr>
                <a:spLocks/>
              </p:cNvSpPr>
              <p:nvPr/>
            </p:nvSpPr>
            <p:spPr bwMode="auto">
              <a:xfrm>
                <a:off x="4631" y="880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863" name="Freeform 87"/>
              <p:cNvSpPr>
                <a:spLocks/>
              </p:cNvSpPr>
              <p:nvPr/>
            </p:nvSpPr>
            <p:spPr bwMode="auto">
              <a:xfrm>
                <a:off x="4615" y="215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864" name="AutoShape 88"/>
              <p:cNvSpPr>
                <a:spLocks noChangeArrowheads="1"/>
              </p:cNvSpPr>
              <p:nvPr/>
            </p:nvSpPr>
            <p:spPr bwMode="auto">
              <a:xfrm>
                <a:off x="4156" y="2038"/>
                <a:ext cx="460" cy="265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65" name="Freeform 89"/>
              <p:cNvSpPr>
                <a:spLocks/>
              </p:cNvSpPr>
              <p:nvPr/>
            </p:nvSpPr>
            <p:spPr bwMode="auto">
              <a:xfrm>
                <a:off x="4623" y="452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866" name="Freeform 90"/>
              <p:cNvSpPr>
                <a:spLocks/>
              </p:cNvSpPr>
              <p:nvPr/>
            </p:nvSpPr>
            <p:spPr bwMode="auto">
              <a:xfrm>
                <a:off x="4615" y="452"/>
                <a:ext cx="137" cy="49"/>
              </a:xfrm>
              <a:custGeom>
                <a:avLst/>
                <a:gdLst>
                  <a:gd name="T0" fmla="*/ 136 w 137"/>
                  <a:gd name="T1" fmla="*/ 48 h 49"/>
                  <a:gd name="T2" fmla="*/ 0 w 137"/>
                  <a:gd name="T3" fmla="*/ 48 h 49"/>
                  <a:gd name="T4" fmla="*/ 0 w 137"/>
                  <a:gd name="T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7" h="49">
                    <a:moveTo>
                      <a:pt x="136" y="48"/>
                    </a:move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867" name="Rectangle 91"/>
              <p:cNvSpPr>
                <a:spLocks noChangeArrowheads="1"/>
              </p:cNvSpPr>
              <p:nvPr/>
            </p:nvSpPr>
            <p:spPr bwMode="auto">
              <a:xfrm>
                <a:off x="4328" y="618"/>
                <a:ext cx="221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350</a:t>
                </a:r>
              </a:p>
            </p:txBody>
          </p:sp>
          <p:sp>
            <p:nvSpPr>
              <p:cNvPr id="459868" name="Freeform 92"/>
              <p:cNvSpPr>
                <a:spLocks/>
              </p:cNvSpPr>
              <p:nvPr/>
            </p:nvSpPr>
            <p:spPr bwMode="auto">
              <a:xfrm>
                <a:off x="4623" y="4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869" name="AutoShape 93"/>
              <p:cNvSpPr>
                <a:spLocks noChangeArrowheads="1"/>
              </p:cNvSpPr>
              <p:nvPr/>
            </p:nvSpPr>
            <p:spPr bwMode="auto">
              <a:xfrm>
                <a:off x="4156" y="364"/>
                <a:ext cx="460" cy="154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70" name="Rectangle 94"/>
              <p:cNvSpPr>
                <a:spLocks noChangeArrowheads="1"/>
              </p:cNvSpPr>
              <p:nvPr/>
            </p:nvSpPr>
            <p:spPr bwMode="auto">
              <a:xfrm>
                <a:off x="4155" y="463"/>
                <a:ext cx="600" cy="27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71" name="AutoShape 95"/>
              <p:cNvSpPr>
                <a:spLocks noChangeArrowheads="1"/>
              </p:cNvSpPr>
              <p:nvPr/>
            </p:nvSpPr>
            <p:spPr bwMode="auto">
              <a:xfrm>
                <a:off x="4168" y="380"/>
                <a:ext cx="436" cy="15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72" name="AutoShape 96"/>
              <p:cNvSpPr>
                <a:spLocks noChangeArrowheads="1"/>
              </p:cNvSpPr>
              <p:nvPr/>
            </p:nvSpPr>
            <p:spPr bwMode="auto">
              <a:xfrm>
                <a:off x="4150" y="806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73" name="Rectangle 97"/>
              <p:cNvSpPr>
                <a:spLocks noChangeArrowheads="1"/>
              </p:cNvSpPr>
              <p:nvPr/>
            </p:nvSpPr>
            <p:spPr bwMode="auto">
              <a:xfrm>
                <a:off x="4149" y="909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74" name="AutoShape 98"/>
              <p:cNvSpPr>
                <a:spLocks noChangeArrowheads="1"/>
              </p:cNvSpPr>
              <p:nvPr/>
            </p:nvSpPr>
            <p:spPr bwMode="auto">
              <a:xfrm>
                <a:off x="4162" y="826"/>
                <a:ext cx="445" cy="670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75" name="Rectangle 99"/>
              <p:cNvSpPr>
                <a:spLocks noChangeArrowheads="1"/>
              </p:cNvSpPr>
              <p:nvPr/>
            </p:nvSpPr>
            <p:spPr bwMode="auto">
              <a:xfrm>
                <a:off x="4155" y="2151"/>
                <a:ext cx="611" cy="57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76" name="AutoShape 100"/>
              <p:cNvSpPr>
                <a:spLocks noChangeArrowheads="1"/>
              </p:cNvSpPr>
              <p:nvPr/>
            </p:nvSpPr>
            <p:spPr bwMode="auto">
              <a:xfrm>
                <a:off x="4168" y="2058"/>
                <a:ext cx="440" cy="445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77" name="Rectangle 101"/>
              <p:cNvSpPr>
                <a:spLocks noChangeArrowheads="1"/>
              </p:cNvSpPr>
              <p:nvPr/>
            </p:nvSpPr>
            <p:spPr bwMode="auto">
              <a:xfrm>
                <a:off x="4575" y="768"/>
                <a:ext cx="498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FFFF00"/>
                    </a:solidFill>
                    <a:latin typeface="Times" charset="0"/>
                  </a:rPr>
                  <a:t>(1000 B.C.)</a:t>
                </a:r>
              </a:p>
            </p:txBody>
          </p:sp>
          <p:sp>
            <p:nvSpPr>
              <p:cNvPr id="459878" name="Line 102"/>
              <p:cNvSpPr>
                <a:spLocks noChangeShapeType="1"/>
              </p:cNvSpPr>
              <p:nvPr/>
            </p:nvSpPr>
            <p:spPr bwMode="auto">
              <a:xfrm>
                <a:off x="4179" y="5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79" name="Line 103"/>
              <p:cNvSpPr>
                <a:spLocks noChangeShapeType="1"/>
              </p:cNvSpPr>
              <p:nvPr/>
            </p:nvSpPr>
            <p:spPr bwMode="auto">
              <a:xfrm>
                <a:off x="4175" y="70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80" name="Rectangle 104"/>
              <p:cNvSpPr>
                <a:spLocks noChangeArrowheads="1"/>
              </p:cNvSpPr>
              <p:nvPr/>
            </p:nvSpPr>
            <p:spPr bwMode="auto">
              <a:xfrm>
                <a:off x="4312" y="586"/>
                <a:ext cx="247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Helvetica" charset="0"/>
                  </a:rPr>
                  <a:t>350</a:t>
                </a:r>
              </a:p>
            </p:txBody>
          </p:sp>
          <p:sp>
            <p:nvSpPr>
              <p:cNvPr id="459881" name="Rectangle 105"/>
              <p:cNvSpPr>
                <a:spLocks noChangeArrowheads="1"/>
              </p:cNvSpPr>
              <p:nvPr/>
            </p:nvSpPr>
            <p:spPr bwMode="auto">
              <a:xfrm>
                <a:off x="4248" y="480"/>
                <a:ext cx="34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Helvetica" charset="0"/>
                  </a:rPr>
                  <a:t>Juges</a:t>
                </a:r>
              </a:p>
            </p:txBody>
          </p:sp>
          <p:sp>
            <p:nvSpPr>
              <p:cNvPr id="459882" name="Rectangle 106"/>
              <p:cNvSpPr>
                <a:spLocks noChangeArrowheads="1"/>
              </p:cNvSpPr>
              <p:nvPr/>
            </p:nvSpPr>
            <p:spPr bwMode="auto">
              <a:xfrm>
                <a:off x="4141" y="352"/>
                <a:ext cx="49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Chicago" charset="0"/>
                  </a:rPr>
                  <a:t>ANARCHIE</a:t>
                </a:r>
              </a:p>
            </p:txBody>
          </p:sp>
          <p:sp>
            <p:nvSpPr>
              <p:cNvPr id="459883" name="Line 107"/>
              <p:cNvSpPr>
                <a:spLocks noChangeShapeType="1"/>
              </p:cNvSpPr>
              <p:nvPr/>
            </p:nvSpPr>
            <p:spPr bwMode="auto">
              <a:xfrm>
                <a:off x="4175" y="112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84" name="Line 108"/>
              <p:cNvSpPr>
                <a:spLocks noChangeShapeType="1"/>
              </p:cNvSpPr>
              <p:nvPr/>
            </p:nvSpPr>
            <p:spPr bwMode="auto">
              <a:xfrm>
                <a:off x="4167" y="156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85" name="Line 109"/>
              <p:cNvSpPr>
                <a:spLocks noChangeShapeType="1"/>
              </p:cNvSpPr>
              <p:nvPr/>
            </p:nvSpPr>
            <p:spPr bwMode="auto">
              <a:xfrm>
                <a:off x="4167" y="167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86" name="Rectangle 110"/>
              <p:cNvSpPr>
                <a:spLocks noChangeArrowheads="1"/>
              </p:cNvSpPr>
              <p:nvPr/>
            </p:nvSpPr>
            <p:spPr bwMode="auto">
              <a:xfrm>
                <a:off x="4191" y="1008"/>
                <a:ext cx="549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</a:rPr>
                  <a:t> ••• SPLIT ••• </a:t>
                </a:r>
              </a:p>
            </p:txBody>
          </p:sp>
          <p:sp>
            <p:nvSpPr>
              <p:cNvPr id="459887" name="Rectangle 111"/>
              <p:cNvSpPr>
                <a:spLocks noChangeArrowheads="1"/>
              </p:cNvSpPr>
              <p:nvPr/>
            </p:nvSpPr>
            <p:spPr bwMode="auto">
              <a:xfrm>
                <a:off x="4151" y="1246"/>
                <a:ext cx="383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E7EC1A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Judah</a:t>
                </a:r>
              </a:p>
            </p:txBody>
          </p:sp>
          <p:sp>
            <p:nvSpPr>
              <p:cNvPr id="459888" name="Rectangle 112"/>
              <p:cNvSpPr>
                <a:spLocks noChangeArrowheads="1"/>
              </p:cNvSpPr>
              <p:nvPr/>
            </p:nvSpPr>
            <p:spPr bwMode="auto">
              <a:xfrm>
                <a:off x="4208" y="1350"/>
                <a:ext cx="474" cy="13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10              2</a:t>
                </a:r>
              </a:p>
            </p:txBody>
          </p:sp>
          <p:sp>
            <p:nvSpPr>
              <p:cNvPr id="459889" name="Rectangle 113"/>
              <p:cNvSpPr>
                <a:spLocks noChangeArrowheads="1"/>
              </p:cNvSpPr>
              <p:nvPr/>
            </p:nvSpPr>
            <p:spPr bwMode="auto">
              <a:xfrm>
                <a:off x="4156" y="1574"/>
                <a:ext cx="562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 20-J         20-R</a:t>
                </a:r>
              </a:p>
            </p:txBody>
          </p:sp>
          <p:sp>
            <p:nvSpPr>
              <p:cNvPr id="459890" name="Rectangle 114"/>
              <p:cNvSpPr>
                <a:spLocks noChangeArrowheads="1"/>
              </p:cNvSpPr>
              <p:nvPr/>
            </p:nvSpPr>
            <p:spPr bwMode="auto">
              <a:xfrm>
                <a:off x="4167" y="1694"/>
                <a:ext cx="546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 200           350</a:t>
                </a:r>
              </a:p>
            </p:txBody>
          </p:sp>
          <p:sp>
            <p:nvSpPr>
              <p:cNvPr id="459891" name="Rectangle 115"/>
              <p:cNvSpPr>
                <a:spLocks noChangeArrowheads="1"/>
              </p:cNvSpPr>
              <p:nvPr/>
            </p:nvSpPr>
            <p:spPr bwMode="auto">
              <a:xfrm>
                <a:off x="4119" y="1798"/>
                <a:ext cx="708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Assyrie    Babylone</a:t>
                </a:r>
              </a:p>
            </p:txBody>
          </p:sp>
          <p:sp>
            <p:nvSpPr>
              <p:cNvPr id="459892" name="Line 116"/>
              <p:cNvSpPr>
                <a:spLocks noChangeShapeType="1"/>
              </p:cNvSpPr>
              <p:nvPr/>
            </p:nvSpPr>
            <p:spPr bwMode="auto">
              <a:xfrm>
                <a:off x="4175" y="178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93" name="Rectangle 117"/>
              <p:cNvSpPr>
                <a:spLocks noChangeArrowheads="1"/>
              </p:cNvSpPr>
              <p:nvPr/>
            </p:nvSpPr>
            <p:spPr bwMode="auto">
              <a:xfrm>
                <a:off x="4169" y="1134"/>
                <a:ext cx="492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Nord      Sud</a:t>
                </a:r>
              </a:p>
            </p:txBody>
          </p:sp>
          <p:sp>
            <p:nvSpPr>
              <p:cNvPr id="459894" name="Line 118"/>
              <p:cNvSpPr>
                <a:spLocks noChangeShapeType="1"/>
              </p:cNvSpPr>
              <p:nvPr/>
            </p:nvSpPr>
            <p:spPr bwMode="auto">
              <a:xfrm>
                <a:off x="4171" y="19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95" name="Line 119"/>
              <p:cNvSpPr>
                <a:spLocks noChangeShapeType="1"/>
              </p:cNvSpPr>
              <p:nvPr/>
            </p:nvSpPr>
            <p:spPr bwMode="auto">
              <a:xfrm>
                <a:off x="4447" y="1176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96" name="Rectangle 120"/>
              <p:cNvSpPr>
                <a:spLocks noChangeArrowheads="1"/>
              </p:cNvSpPr>
              <p:nvPr/>
            </p:nvSpPr>
            <p:spPr bwMode="auto">
              <a:xfrm>
                <a:off x="4150" y="1454"/>
                <a:ext cx="653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</a:rPr>
                  <a:t>LES PROPHÈTES</a:t>
                </a:r>
              </a:p>
            </p:txBody>
          </p:sp>
          <p:sp>
            <p:nvSpPr>
              <p:cNvPr id="459897" name="Line 121"/>
              <p:cNvSpPr>
                <a:spLocks noChangeShapeType="1"/>
              </p:cNvSpPr>
              <p:nvPr/>
            </p:nvSpPr>
            <p:spPr bwMode="auto">
              <a:xfrm>
                <a:off x="4243" y="1024"/>
                <a:ext cx="464" cy="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98" name="Rectangle 122"/>
              <p:cNvSpPr>
                <a:spLocks noChangeArrowheads="1"/>
              </p:cNvSpPr>
              <p:nvPr/>
            </p:nvSpPr>
            <p:spPr bwMode="auto">
              <a:xfrm>
                <a:off x="4251" y="908"/>
                <a:ext cx="39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S - D - S</a:t>
                </a:r>
              </a:p>
            </p:txBody>
          </p:sp>
          <p:sp>
            <p:nvSpPr>
              <p:cNvPr id="459899" name="Line 123"/>
              <p:cNvSpPr>
                <a:spLocks noChangeShapeType="1"/>
              </p:cNvSpPr>
              <p:nvPr/>
            </p:nvSpPr>
            <p:spPr bwMode="auto">
              <a:xfrm>
                <a:off x="4171" y="134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00" name="Line 124"/>
              <p:cNvSpPr>
                <a:spLocks noChangeShapeType="1"/>
              </p:cNvSpPr>
              <p:nvPr/>
            </p:nvSpPr>
            <p:spPr bwMode="auto">
              <a:xfrm flipV="1">
                <a:off x="4175" y="1452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01" name="Line 125"/>
              <p:cNvSpPr>
                <a:spLocks noChangeShapeType="1"/>
              </p:cNvSpPr>
              <p:nvPr/>
            </p:nvSpPr>
            <p:spPr bwMode="auto">
              <a:xfrm flipV="1">
                <a:off x="4175" y="1236"/>
                <a:ext cx="5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02" name="Rectangle 126"/>
              <p:cNvSpPr>
                <a:spLocks noChangeArrowheads="1"/>
              </p:cNvSpPr>
              <p:nvPr/>
            </p:nvSpPr>
            <p:spPr bwMode="auto">
              <a:xfrm>
                <a:off x="4145" y="796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  <p:sp>
            <p:nvSpPr>
              <p:cNvPr id="459903" name="Rectangle 127"/>
              <p:cNvSpPr>
                <a:spLocks noChangeArrowheads="1"/>
              </p:cNvSpPr>
              <p:nvPr/>
            </p:nvSpPr>
            <p:spPr bwMode="auto">
              <a:xfrm>
                <a:off x="4415" y="1246"/>
                <a:ext cx="359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E7EC1A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  Israël</a:t>
                </a:r>
              </a:p>
            </p:txBody>
          </p:sp>
          <p:sp>
            <p:nvSpPr>
              <p:cNvPr id="459904" name="Line 128"/>
              <p:cNvSpPr>
                <a:spLocks noChangeShapeType="1"/>
              </p:cNvSpPr>
              <p:nvPr/>
            </p:nvSpPr>
            <p:spPr bwMode="auto">
              <a:xfrm>
                <a:off x="4439" y="1132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05" name="Line 129"/>
              <p:cNvSpPr>
                <a:spLocks noChangeShapeType="1"/>
              </p:cNvSpPr>
              <p:nvPr/>
            </p:nvSpPr>
            <p:spPr bwMode="auto">
              <a:xfrm>
                <a:off x="4187" y="230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06" name="Line 130"/>
              <p:cNvSpPr>
                <a:spLocks noChangeShapeType="1"/>
              </p:cNvSpPr>
              <p:nvPr/>
            </p:nvSpPr>
            <p:spPr bwMode="auto">
              <a:xfrm>
                <a:off x="4187" y="242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07" name="Rectangle 131"/>
              <p:cNvSpPr>
                <a:spLocks noChangeArrowheads="1"/>
              </p:cNvSpPr>
              <p:nvPr/>
            </p:nvSpPr>
            <p:spPr bwMode="auto">
              <a:xfrm>
                <a:off x="4241" y="2302"/>
                <a:ext cx="392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Helvetica" charset="0"/>
                  </a:rPr>
                  <a:t>3 Treks</a:t>
                </a:r>
              </a:p>
            </p:txBody>
          </p:sp>
          <p:sp>
            <p:nvSpPr>
              <p:cNvPr id="459908" name="Rectangle 132"/>
              <p:cNvSpPr>
                <a:spLocks noChangeArrowheads="1"/>
              </p:cNvSpPr>
              <p:nvPr/>
            </p:nvSpPr>
            <p:spPr bwMode="auto">
              <a:xfrm>
                <a:off x="4128" y="2424"/>
                <a:ext cx="764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100 Ans / 50,000</a:t>
                </a:r>
              </a:p>
            </p:txBody>
          </p:sp>
          <p:sp>
            <p:nvSpPr>
              <p:cNvPr id="459909" name="Rectangle 133"/>
              <p:cNvSpPr>
                <a:spLocks noChangeArrowheads="1"/>
              </p:cNvSpPr>
              <p:nvPr/>
            </p:nvSpPr>
            <p:spPr bwMode="auto">
              <a:xfrm>
                <a:off x="4228" y="2540"/>
                <a:ext cx="524" cy="15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Helvetica" charset="0"/>
                  </a:rPr>
                  <a:t>Z - E - N</a:t>
                </a:r>
              </a:p>
            </p:txBody>
          </p:sp>
          <p:sp>
            <p:nvSpPr>
              <p:cNvPr id="459910" name="Rectangle 134"/>
              <p:cNvSpPr>
                <a:spLocks noChangeArrowheads="1"/>
              </p:cNvSpPr>
              <p:nvPr/>
            </p:nvSpPr>
            <p:spPr bwMode="auto">
              <a:xfrm>
                <a:off x="4105" y="2030"/>
                <a:ext cx="49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E7EC26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Chicago" charset="0"/>
                  </a:rPr>
                  <a:t>CAPTIVITÉ</a:t>
                </a:r>
              </a:p>
            </p:txBody>
          </p:sp>
          <p:sp>
            <p:nvSpPr>
              <p:cNvPr id="459911" name="Rectangle 135"/>
              <p:cNvSpPr>
                <a:spLocks noChangeArrowheads="1"/>
              </p:cNvSpPr>
              <p:nvPr/>
            </p:nvSpPr>
            <p:spPr bwMode="auto">
              <a:xfrm>
                <a:off x="4214" y="2190"/>
                <a:ext cx="375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Helvetica" charset="0"/>
                  </a:rPr>
                  <a:t>70 Ans</a:t>
                </a:r>
              </a:p>
            </p:txBody>
          </p:sp>
          <p:sp>
            <p:nvSpPr>
              <p:cNvPr id="459912" name="Line 136"/>
              <p:cNvSpPr>
                <a:spLocks noChangeShapeType="1"/>
              </p:cNvSpPr>
              <p:nvPr/>
            </p:nvSpPr>
            <p:spPr bwMode="auto">
              <a:xfrm>
                <a:off x="4187" y="266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13" name="Line 137"/>
              <p:cNvSpPr>
                <a:spLocks noChangeShapeType="1"/>
              </p:cNvSpPr>
              <p:nvPr/>
            </p:nvSpPr>
            <p:spPr bwMode="auto">
              <a:xfrm>
                <a:off x="4187" y="25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14" name="Line 138"/>
              <p:cNvSpPr>
                <a:spLocks noChangeShapeType="1"/>
              </p:cNvSpPr>
              <p:nvPr/>
            </p:nvSpPr>
            <p:spPr bwMode="auto">
              <a:xfrm>
                <a:off x="4171" y="101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459918" name="Picture 14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59919" name="Freeform 143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20" name="Freeform 144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21" name="Freeform 145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22" name="Freeform 146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23" name="Freeform 147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24" name="Freeform 148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25" name="Freeform 149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26" name="Freeform 150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27" name="Freeform 151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28" name="Freeform 152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29" name="Freeform 153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30" name="Freeform 154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31" name="Freeform 155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32" name="Freeform 156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33" name="Freeform 157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34" name="Freeform 158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35" name="Freeform 159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36" name="Freeform 160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37" name="Freeform 161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38" name="Freeform 162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39" name="Freeform 163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40" name="Freeform 164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41" name="Freeform 165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42" name="Freeform 166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43" name="Freeform 167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44" name="Freeform 168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45" name="Freeform 169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46" name="Freeform 170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47" name="Freeform 171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48" name="Freeform 172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49" name="Freeform 173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50" name="Freeform 174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51" name="Freeform 175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52" name="Freeform 176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53" name="Freeform 177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54" name="Freeform 178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55" name="Freeform 179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56" name="Freeform 180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57" name="Freeform 181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58" name="Freeform 182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59" name="Freeform 183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60" name="Freeform 184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61" name="Freeform 185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62" name="Freeform 186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63" name="Freeform 187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64" name="Freeform 188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65" name="Freeform 189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66" name="Freeform 190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59968" name="Picture 19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59969" name="Line 193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970" name="Rectangle 194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459971" name="Rectangle 195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972" name="Rectangle 196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973" name="Rectangle 197"/>
          <p:cNvSpPr>
            <a:spLocks noChangeArrowheads="1"/>
          </p:cNvSpPr>
          <p:nvPr/>
        </p:nvSpPr>
        <p:spPr bwMode="auto">
          <a:xfrm>
            <a:off x="4484688" y="1936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974" name="Rectangle 198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975" name="Rectangle 199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976" name="Rectangle 200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459977" name="Rectangle 201"/>
          <p:cNvSpPr>
            <a:spLocks noChangeArrowheads="1"/>
          </p:cNvSpPr>
          <p:nvPr/>
        </p:nvSpPr>
        <p:spPr bwMode="auto">
          <a:xfrm>
            <a:off x="4900613" y="1968500"/>
            <a:ext cx="8001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FFFF00"/>
                </a:solidFill>
                <a:latin typeface="Times" charset="0"/>
              </a:rPr>
              <a:t>(2000 </a:t>
            </a:r>
            <a:r>
              <a:rPr lang="en-US" sz="1000">
                <a:solidFill>
                  <a:srgbClr val="FFFF00"/>
                </a:solidFill>
                <a:latin typeface="Times" charset="0"/>
                <a:cs typeface="Times" charset="0"/>
              </a:rPr>
              <a:t>À</a:t>
            </a:r>
            <a:r>
              <a:rPr lang="en-US" sz="1000">
                <a:solidFill>
                  <a:srgbClr val="FFFF00"/>
                </a:solidFill>
                <a:latin typeface="Times" charset="0"/>
              </a:rPr>
              <a:t>.C.)</a:t>
            </a:r>
          </a:p>
        </p:txBody>
      </p:sp>
      <p:sp>
        <p:nvSpPr>
          <p:cNvPr id="459978" name="Rectangle 202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0">
                <a:solidFill>
                  <a:srgbClr val="FAFD00"/>
                </a:solidFill>
                <a:latin typeface="Times" charset="0"/>
              </a:rPr>
              <a:t>C 7 S J </a:t>
            </a:r>
          </a:p>
        </p:txBody>
      </p:sp>
      <p:sp>
        <p:nvSpPr>
          <p:cNvPr id="459980" name="Rectangle 204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0">
                <a:solidFill>
                  <a:srgbClr val="00FF00"/>
                </a:solidFill>
                <a:latin typeface="Times" charset="0"/>
              </a:rPr>
              <a:t>7 = 4 + 3 </a:t>
            </a:r>
          </a:p>
        </p:txBody>
      </p:sp>
      <p:sp>
        <p:nvSpPr>
          <p:cNvPr id="459982" name="Rectangle 206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983" name="Line 207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984" name="Rectangle 208"/>
          <p:cNvSpPr>
            <a:spLocks noChangeArrowheads="1"/>
          </p:cNvSpPr>
          <p:nvPr/>
        </p:nvSpPr>
        <p:spPr bwMode="auto">
          <a:xfrm>
            <a:off x="5930900" y="1520825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985" name="Text Box 209"/>
          <p:cNvSpPr txBox="1">
            <a:spLocks noChangeArrowheads="1"/>
          </p:cNvSpPr>
          <p:nvPr/>
        </p:nvSpPr>
        <p:spPr bwMode="auto">
          <a:xfrm rot="-5400000">
            <a:off x="4953000" y="2573338"/>
            <a:ext cx="2427288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EEFF4B"/>
                </a:solidFill>
                <a:latin typeface="Times" charset="0"/>
              </a:rPr>
              <a:t>3 SOCIET</a:t>
            </a:r>
            <a:r>
              <a:rPr lang="en-US" sz="2800">
                <a:solidFill>
                  <a:srgbClr val="EEFF4B"/>
                </a:solidFill>
                <a:latin typeface="Times" charset="0"/>
                <a:cs typeface="Times" charset="0"/>
              </a:rPr>
              <a:t>É</a:t>
            </a:r>
            <a:r>
              <a:rPr lang="en-US" sz="2800">
                <a:solidFill>
                  <a:srgbClr val="EEFF4B"/>
                </a:solidFill>
                <a:latin typeface="Times" charset="0"/>
              </a:rPr>
              <a:t>S</a:t>
            </a:r>
          </a:p>
        </p:txBody>
      </p:sp>
      <p:sp>
        <p:nvSpPr>
          <p:cNvPr id="459986" name="Rectangle 210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987" name="Rectangle 211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988" name="Text Box 212"/>
          <p:cNvSpPr txBox="1">
            <a:spLocks noChangeArrowheads="1"/>
          </p:cNvSpPr>
          <p:nvPr/>
        </p:nvSpPr>
        <p:spPr bwMode="auto">
          <a:xfrm rot="-5385664">
            <a:off x="6005513" y="4411663"/>
            <a:ext cx="354012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EEFF4B"/>
                </a:solidFill>
                <a:latin typeface="Times" charset="0"/>
              </a:rPr>
              <a:t>S</a:t>
            </a:r>
          </a:p>
        </p:txBody>
      </p:sp>
      <p:sp>
        <p:nvSpPr>
          <p:cNvPr id="459989" name="Text Box 213"/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EEFF4B"/>
                </a:solidFill>
                <a:latin typeface="Times" charset="0"/>
              </a:rPr>
              <a:t>J</a:t>
            </a:r>
          </a:p>
        </p:txBody>
      </p:sp>
      <p:sp>
        <p:nvSpPr>
          <p:cNvPr id="459990" name="Rectangle 214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991" name="Text Box 215"/>
          <p:cNvSpPr txBox="1">
            <a:spLocks noChangeArrowheads="1"/>
          </p:cNvSpPr>
          <p:nvPr/>
        </p:nvSpPr>
        <p:spPr bwMode="auto">
          <a:xfrm rot="-5388536">
            <a:off x="2709069" y="3931444"/>
            <a:ext cx="1966913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EEFF4B"/>
                </a:solidFill>
                <a:latin typeface="Times" charset="0"/>
              </a:rPr>
              <a:t>4 PERSONES</a:t>
            </a:r>
          </a:p>
        </p:txBody>
      </p:sp>
      <p:sp>
        <p:nvSpPr>
          <p:cNvPr id="459992" name="Rectangle 216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993" name="Rectangle 217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994" name="Rectangle 218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995" name="Rectangle 219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996" name="Text Box 220"/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EEFF4B"/>
                </a:solidFill>
                <a:latin typeface="Times" charset="0"/>
              </a:rPr>
              <a:t>C</a:t>
            </a:r>
          </a:p>
        </p:txBody>
      </p:sp>
      <p:sp>
        <p:nvSpPr>
          <p:cNvPr id="459997" name="Freeform 221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98" name="Rectangle 222"/>
          <p:cNvSpPr>
            <a:spLocks noChangeArrowheads="1"/>
          </p:cNvSpPr>
          <p:nvPr/>
        </p:nvSpPr>
        <p:spPr bwMode="auto">
          <a:xfrm>
            <a:off x="4913313" y="4203700"/>
            <a:ext cx="8001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FFFF00"/>
                </a:solidFill>
                <a:latin typeface="Times" charset="0"/>
              </a:rPr>
              <a:t>(1500 </a:t>
            </a:r>
            <a:r>
              <a:rPr lang="en-US" sz="1000">
                <a:solidFill>
                  <a:srgbClr val="FFFF00"/>
                </a:solidFill>
                <a:latin typeface="Times" charset="0"/>
                <a:cs typeface="Times" charset="0"/>
              </a:rPr>
              <a:t>À</a:t>
            </a:r>
            <a:r>
              <a:rPr lang="en-US" sz="1000">
                <a:solidFill>
                  <a:srgbClr val="FFFF00"/>
                </a:solidFill>
                <a:latin typeface="Times" charset="0"/>
              </a:rPr>
              <a:t>.C.)</a:t>
            </a:r>
          </a:p>
        </p:txBody>
      </p:sp>
      <p:sp>
        <p:nvSpPr>
          <p:cNvPr id="459999" name="Rectangle 223"/>
          <p:cNvSpPr>
            <a:spLocks noChangeArrowheads="1"/>
          </p:cNvSpPr>
          <p:nvPr/>
        </p:nvSpPr>
        <p:spPr bwMode="auto">
          <a:xfrm>
            <a:off x="7269163" y="4330700"/>
            <a:ext cx="7366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FFFF00"/>
                </a:solidFill>
                <a:latin typeface="Times" charset="0"/>
              </a:rPr>
              <a:t>(500 </a:t>
            </a:r>
            <a:r>
              <a:rPr lang="en-US" sz="1000">
                <a:solidFill>
                  <a:srgbClr val="FFFF00"/>
                </a:solidFill>
                <a:latin typeface="Times" charset="0"/>
                <a:cs typeface="Times" charset="0"/>
              </a:rPr>
              <a:t>À</a:t>
            </a:r>
            <a:r>
              <a:rPr lang="en-US" sz="1000">
                <a:solidFill>
                  <a:srgbClr val="FFFF00"/>
                </a:solidFill>
                <a:latin typeface="Times" charset="0"/>
              </a:rPr>
              <a:t>.C.)</a:t>
            </a:r>
          </a:p>
        </p:txBody>
      </p:sp>
      <p:sp>
        <p:nvSpPr>
          <p:cNvPr id="460000" name="Rectangle 224"/>
          <p:cNvSpPr>
            <a:spLocks noChangeArrowheads="1"/>
          </p:cNvSpPr>
          <p:nvPr/>
        </p:nvSpPr>
        <p:spPr bwMode="auto">
          <a:xfrm>
            <a:off x="7262813" y="1219200"/>
            <a:ext cx="790575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FFFF00"/>
                </a:solidFill>
                <a:latin typeface="Times" charset="0"/>
              </a:rPr>
              <a:t>(1000 B.C.)</a:t>
            </a:r>
          </a:p>
        </p:txBody>
      </p:sp>
      <p:sp>
        <p:nvSpPr>
          <p:cNvPr id="460001" name="AutoShape 225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002" name="Freeform 226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60003" name="Group 227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460004" name="AutoShape 228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005" name="Rectangle 229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006" name="AutoShape 230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0007" name="Line 231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008" name="Line 232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009" name="Rectangle 233"/>
          <p:cNvSpPr>
            <a:spLocks noChangeArrowheads="1"/>
          </p:cNvSpPr>
          <p:nvPr/>
        </p:nvSpPr>
        <p:spPr bwMode="auto">
          <a:xfrm>
            <a:off x="6599238" y="4394200"/>
            <a:ext cx="6667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460010" name="Rectangle 234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011" name="AutoShape 235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012" name="Rectangle 236"/>
          <p:cNvSpPr>
            <a:spLocks noChangeArrowheads="1"/>
          </p:cNvSpPr>
          <p:nvPr/>
        </p:nvSpPr>
        <p:spPr bwMode="auto">
          <a:xfrm>
            <a:off x="6610350" y="5102225"/>
            <a:ext cx="6794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460013" name="Line 237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014" name="Line 238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015" name="Line 239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016" name="Line 240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017" name="Line 241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018" name="Line 242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019" name="Line 243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020" name="Rectangle 244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021" name="Rectangle 245"/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022" name="Rectangle 246"/>
          <p:cNvSpPr>
            <a:spLocks noChangeArrowheads="1"/>
          </p:cNvSpPr>
          <p:nvPr/>
        </p:nvSpPr>
        <p:spPr bwMode="auto">
          <a:xfrm>
            <a:off x="6508750" y="452438"/>
            <a:ext cx="1625600" cy="389096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023" name="Text Box 247"/>
          <p:cNvSpPr txBox="1">
            <a:spLocks noChangeArrowheads="1"/>
          </p:cNvSpPr>
          <p:nvPr/>
        </p:nvSpPr>
        <p:spPr bwMode="auto">
          <a:xfrm>
            <a:off x="1797050" y="28575"/>
            <a:ext cx="5957888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Genèse à Esther</a:t>
            </a:r>
          </a:p>
        </p:txBody>
      </p:sp>
      <p:sp>
        <p:nvSpPr>
          <p:cNvPr id="460024" name="Text Box 248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60027" name="Oval 251"/>
          <p:cNvSpPr>
            <a:spLocks noChangeArrowheads="1"/>
          </p:cNvSpPr>
          <p:nvPr/>
        </p:nvSpPr>
        <p:spPr bwMode="auto">
          <a:xfrm>
            <a:off x="5029200" y="21526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028" name="Oval 252"/>
          <p:cNvSpPr>
            <a:spLocks noChangeArrowheads="1"/>
          </p:cNvSpPr>
          <p:nvPr/>
        </p:nvSpPr>
        <p:spPr bwMode="auto">
          <a:xfrm>
            <a:off x="5041900" y="51625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029" name="Oval 253"/>
          <p:cNvSpPr>
            <a:spLocks noChangeArrowheads="1"/>
          </p:cNvSpPr>
          <p:nvPr/>
        </p:nvSpPr>
        <p:spPr bwMode="auto">
          <a:xfrm>
            <a:off x="7391400" y="12890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030" name="Oval 254"/>
          <p:cNvSpPr>
            <a:spLocks noChangeArrowheads="1"/>
          </p:cNvSpPr>
          <p:nvPr/>
        </p:nvSpPr>
        <p:spPr bwMode="auto">
          <a:xfrm>
            <a:off x="7404100" y="21018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035" name="Rectangle 25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01</a:t>
            </a:r>
          </a:p>
        </p:txBody>
      </p:sp>
      <p:grpSp>
        <p:nvGrpSpPr>
          <p:cNvPr id="460036" name="Group 260"/>
          <p:cNvGrpSpPr>
            <a:grpSpLocks/>
          </p:cNvGrpSpPr>
          <p:nvPr/>
        </p:nvGrpSpPr>
        <p:grpSpPr bwMode="auto">
          <a:xfrm>
            <a:off x="5184775" y="1360488"/>
            <a:ext cx="2894013" cy="4484687"/>
            <a:chOff x="3247" y="839"/>
            <a:chExt cx="1823" cy="2825"/>
          </a:xfrm>
        </p:grpSpPr>
        <p:grpSp>
          <p:nvGrpSpPr>
            <p:cNvPr id="460037" name="Group 261"/>
            <p:cNvGrpSpPr>
              <a:grpSpLocks/>
            </p:cNvGrpSpPr>
            <p:nvPr/>
          </p:nvGrpSpPr>
          <p:grpSpPr bwMode="auto">
            <a:xfrm>
              <a:off x="3247" y="1390"/>
              <a:ext cx="331" cy="369"/>
              <a:chOff x="1567" y="1192"/>
              <a:chExt cx="331" cy="369"/>
            </a:xfrm>
          </p:grpSpPr>
          <p:grpSp>
            <p:nvGrpSpPr>
              <p:cNvPr id="460038" name="Group 262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460039" name="Group 263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460040" name="Group 264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60041" name="Freeform 265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0042" name="Freeform 266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460043" name="Picture 267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60044" name="Freeform 268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45" name="Freeform 269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46" name="Freeform 270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47" name="Freeform 271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48" name="Freeform 272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60049" name="Rectangle 273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i="1">
                    <a:solidFill>
                      <a:schemeClr val="bg2"/>
                    </a:solidFill>
                    <a:latin typeface="Kosher-Normal" charset="0"/>
                  </a:rPr>
                  <a:t>AC</a:t>
                </a:r>
                <a:endParaRPr lang="en-US" b="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460050" name="Group 274"/>
            <p:cNvGrpSpPr>
              <a:grpSpLocks/>
            </p:cNvGrpSpPr>
            <p:nvPr/>
          </p:nvGrpSpPr>
          <p:grpSpPr bwMode="auto">
            <a:xfrm>
              <a:off x="3250" y="3295"/>
              <a:ext cx="331" cy="369"/>
              <a:chOff x="1567" y="1192"/>
              <a:chExt cx="331" cy="369"/>
            </a:xfrm>
          </p:grpSpPr>
          <p:grpSp>
            <p:nvGrpSpPr>
              <p:cNvPr id="460051" name="Group 275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460052" name="Group 276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460053" name="Group 277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60054" name="Freeform 278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0055" name="Freeform 279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460056" name="Picture 280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60057" name="Freeform 281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58" name="Freeform 282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59" name="Freeform 283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60" name="Freeform 284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61" name="Freeform 285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60062" name="Rectangle 286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16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i="1">
                    <a:solidFill>
                      <a:schemeClr val="bg2"/>
                    </a:solidFill>
                    <a:latin typeface="Kosher-Normal" charset="0"/>
                  </a:rPr>
                  <a:t>LC</a:t>
                </a:r>
                <a:endParaRPr lang="en-US" b="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460063" name="Group 287"/>
            <p:cNvGrpSpPr>
              <a:grpSpLocks/>
            </p:cNvGrpSpPr>
            <p:nvPr/>
          </p:nvGrpSpPr>
          <p:grpSpPr bwMode="auto">
            <a:xfrm>
              <a:off x="4739" y="839"/>
              <a:ext cx="331" cy="369"/>
              <a:chOff x="1567" y="1192"/>
              <a:chExt cx="331" cy="369"/>
            </a:xfrm>
          </p:grpSpPr>
          <p:grpSp>
            <p:nvGrpSpPr>
              <p:cNvPr id="460064" name="Group 288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460065" name="Group 289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460066" name="Group 290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60067" name="Freeform 29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0068" name="Freeform 292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460069" name="Picture 293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60070" name="Freeform 294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71" name="Freeform 295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72" name="Freeform 296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73" name="Freeform 297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74" name="Freeform 298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60075" name="Rectangle 299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i="1">
                    <a:solidFill>
                      <a:schemeClr val="bg2"/>
                    </a:solidFill>
                    <a:latin typeface="Kosher-Normal" charset="0"/>
                  </a:rPr>
                  <a:t>DC</a:t>
                </a:r>
                <a:endParaRPr lang="en-US" b="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460076" name="Group 300"/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460077" name="Group 301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460078" name="Group 302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460079" name="Group 303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60080" name="Freeform 304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0081" name="Freeform 305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460082" name="Picture 306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60083" name="Freeform 307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84" name="Freeform 308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85" name="Freeform 309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86" name="Freeform 310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87" name="Freeform 311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60088" name="Rectangle 312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0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i="1">
                    <a:solidFill>
                      <a:schemeClr val="bg2"/>
                    </a:solidFill>
                    <a:latin typeface="Kosher-Normal" charset="0"/>
                  </a:rPr>
                  <a:t>NC</a:t>
                </a:r>
                <a:endParaRPr lang="en-US" b="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</p:grpSp>
      <p:sp>
        <p:nvSpPr>
          <p:cNvPr id="460031" name="Text Box 255"/>
          <p:cNvSpPr txBox="1">
            <a:spLocks noChangeArrowheads="1"/>
          </p:cNvSpPr>
          <p:nvPr/>
        </p:nvSpPr>
        <p:spPr bwMode="auto">
          <a:xfrm>
            <a:off x="5100638" y="2295525"/>
            <a:ext cx="647700" cy="336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>
                <a:solidFill>
                  <a:schemeClr val="tx1"/>
                </a:solidFill>
                <a:latin typeface="Kosher-Normal" charset="0"/>
              </a:rPr>
              <a:t>AC</a:t>
            </a:r>
            <a:endParaRPr lang="en-US" i="1"/>
          </a:p>
        </p:txBody>
      </p:sp>
      <p:sp>
        <p:nvSpPr>
          <p:cNvPr id="460032" name="Text Box 256"/>
          <p:cNvSpPr txBox="1">
            <a:spLocks noChangeArrowheads="1"/>
          </p:cNvSpPr>
          <p:nvPr/>
        </p:nvSpPr>
        <p:spPr bwMode="auto">
          <a:xfrm>
            <a:off x="5100638" y="5327650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>
                <a:solidFill>
                  <a:schemeClr val="tx1"/>
                </a:solidFill>
                <a:latin typeface="Kosher-Normal" charset="0"/>
              </a:rPr>
              <a:t>LC</a:t>
            </a:r>
            <a:endParaRPr lang="en-US" i="1"/>
          </a:p>
        </p:txBody>
      </p:sp>
      <p:sp>
        <p:nvSpPr>
          <p:cNvPr id="460033" name="Text Box 257"/>
          <p:cNvSpPr txBox="1">
            <a:spLocks noChangeArrowheads="1"/>
          </p:cNvSpPr>
          <p:nvPr/>
        </p:nvSpPr>
        <p:spPr bwMode="auto">
          <a:xfrm>
            <a:off x="7459663" y="1414463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>
                <a:solidFill>
                  <a:schemeClr val="tx1"/>
                </a:solidFill>
                <a:latin typeface="Kosher-Normal" charset="0"/>
              </a:rPr>
              <a:t>DC</a:t>
            </a:r>
            <a:endParaRPr lang="en-US" i="1"/>
          </a:p>
        </p:txBody>
      </p:sp>
      <p:sp>
        <p:nvSpPr>
          <p:cNvPr id="460034" name="Text Box 258"/>
          <p:cNvSpPr txBox="1">
            <a:spLocks noChangeArrowheads="1"/>
          </p:cNvSpPr>
          <p:nvPr/>
        </p:nvSpPr>
        <p:spPr bwMode="auto">
          <a:xfrm>
            <a:off x="7462838" y="2246313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>
                <a:solidFill>
                  <a:schemeClr val="tx1"/>
                </a:solidFill>
                <a:latin typeface="Kosher-Normal" charset="0"/>
              </a:rPr>
              <a:t>NC</a:t>
            </a:r>
            <a:endParaRPr lang="en-US" i="1"/>
          </a:p>
        </p:txBody>
      </p:sp>
      <p:sp>
        <p:nvSpPr>
          <p:cNvPr id="460089" name="Rectangle 313"/>
          <p:cNvSpPr>
            <a:spLocks noChangeArrowheads="1"/>
          </p:cNvSpPr>
          <p:nvPr/>
        </p:nvSpPr>
        <p:spPr bwMode="auto">
          <a:xfrm>
            <a:off x="8580438" y="6470650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60091" name="AutoShape 315"/>
          <p:cNvSpPr>
            <a:spLocks noChangeArrowheads="1"/>
          </p:cNvSpPr>
          <p:nvPr/>
        </p:nvSpPr>
        <p:spPr bwMode="auto">
          <a:xfrm>
            <a:off x="5805488" y="4246563"/>
            <a:ext cx="2238375" cy="796925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60095" name="Group 319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460096" name="Rectangle 320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2800" b="0">
                <a:latin typeface="Matura MT Script Capitals" charset="0"/>
              </a:endParaRPr>
            </a:p>
          </p:txBody>
        </p:sp>
        <p:sp>
          <p:nvSpPr>
            <p:cNvPr id="460097" name="Line 321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0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0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0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0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0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0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0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0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0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0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0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0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0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0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60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0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0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0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0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0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0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60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0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0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60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60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0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0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0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0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60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60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60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60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60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60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60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60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60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0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0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0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460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460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020" grpId="0" animBg="1"/>
      <p:bldP spid="460021" grpId="0" animBg="1"/>
      <p:bldP spid="460022" grpId="0" animBg="1"/>
      <p:bldP spid="460027" grpId="0" animBg="1"/>
      <p:bldP spid="460028" grpId="0" animBg="1"/>
      <p:bldP spid="460029" grpId="0" animBg="1"/>
      <p:bldP spid="460030" grpId="0" animBg="1"/>
      <p:bldP spid="460031" grpId="0" autoUpdateAnimBg="0"/>
      <p:bldP spid="460032" grpId="0" autoUpdateAnimBg="0"/>
      <p:bldP spid="460033" grpId="0" autoUpdateAnimBg="0"/>
      <p:bldP spid="460034" grpId="0" autoUpdateAnimBg="0"/>
      <p:bldP spid="46009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534" name="Picture 22" descr="Masada siege ramp from west, 50-35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520700"/>
            <a:ext cx="7999413" cy="576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48514" name="Rectangle 2"/>
          <p:cNvSpPr>
            <a:spLocks noChangeArrowheads="1"/>
          </p:cNvSpPr>
          <p:nvPr/>
        </p:nvSpPr>
        <p:spPr bwMode="auto">
          <a:xfrm>
            <a:off x="1293813" y="2460625"/>
            <a:ext cx="3714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15" name="Text Box 3"/>
          <p:cNvSpPr txBox="1">
            <a:spLocks noChangeArrowheads="1"/>
          </p:cNvSpPr>
          <p:nvPr/>
        </p:nvSpPr>
        <p:spPr bwMode="auto">
          <a:xfrm>
            <a:off x="4238625" y="1281113"/>
            <a:ext cx="1841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b="0">
              <a:latin typeface="Times" charset="0"/>
            </a:endParaRPr>
          </a:p>
          <a:p>
            <a:endParaRPr lang="en-US" b="0">
              <a:latin typeface="Times" charset="0"/>
            </a:endParaRPr>
          </a:p>
        </p:txBody>
      </p:sp>
      <p:sp>
        <p:nvSpPr>
          <p:cNvPr id="448517" name="Text Box 5"/>
          <p:cNvSpPr txBox="1">
            <a:spLocks noChangeArrowheads="1"/>
          </p:cNvSpPr>
          <p:nvPr/>
        </p:nvSpPr>
        <p:spPr bwMode="auto">
          <a:xfrm>
            <a:off x="1773238" y="23813"/>
            <a:ext cx="5957887" cy="2746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Matt 2:1</a:t>
            </a:r>
          </a:p>
        </p:txBody>
      </p:sp>
      <p:sp>
        <p:nvSpPr>
          <p:cNvPr id="448520" name="Rectangle 8"/>
          <p:cNvSpPr>
            <a:spLocks noChangeArrowheads="1"/>
          </p:cNvSpPr>
          <p:nvPr/>
        </p:nvSpPr>
        <p:spPr bwMode="auto">
          <a:xfrm>
            <a:off x="885825" y="5751513"/>
            <a:ext cx="7113588" cy="904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Hérode le Grand: </a:t>
            </a:r>
          </a:p>
          <a:p>
            <a:pPr algn="ctr">
              <a:lnSpc>
                <a:spcPct val="95000"/>
              </a:lnSpc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Son Palais-Forteresse à Masada, Israël</a:t>
            </a:r>
          </a:p>
        </p:txBody>
      </p:sp>
      <p:grpSp>
        <p:nvGrpSpPr>
          <p:cNvPr id="448535" name="Group 23"/>
          <p:cNvGrpSpPr>
            <a:grpSpLocks/>
          </p:cNvGrpSpPr>
          <p:nvPr/>
        </p:nvGrpSpPr>
        <p:grpSpPr bwMode="auto">
          <a:xfrm>
            <a:off x="5300663" y="3302000"/>
            <a:ext cx="3232150" cy="2308225"/>
            <a:chOff x="3339" y="2080"/>
            <a:chExt cx="2036" cy="1454"/>
          </a:xfrm>
        </p:grpSpPr>
        <p:pic>
          <p:nvPicPr>
            <p:cNvPr id="448519" name="Picture 7"/>
            <p:cNvPicPr>
              <a:picLocks noChangeAspect="1" noChangeArrowheads="1"/>
            </p:cNvPicPr>
            <p:nvPr/>
          </p:nvPicPr>
          <p:blipFill>
            <a:blip r:embed="rId6">
              <a:lum bright="-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8" t="1749" r="2014" b="745"/>
            <a:stretch>
              <a:fillRect/>
            </a:stretch>
          </p:blipFill>
          <p:spPr bwMode="auto">
            <a:xfrm>
              <a:off x="3351" y="2080"/>
              <a:ext cx="2024" cy="145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8521" name="Text Box 9"/>
            <p:cNvSpPr txBox="1">
              <a:spLocks noChangeArrowheads="1"/>
            </p:cNvSpPr>
            <p:nvPr/>
          </p:nvSpPr>
          <p:spPr bwMode="auto">
            <a:xfrm>
              <a:off x="3339" y="3156"/>
              <a:ext cx="1648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>
                  <a:solidFill>
                    <a:schemeClr val="tx1"/>
                  </a:solidFill>
                </a:rPr>
                <a:t>Photo Credit:                                Massada Ltd. Publishers                    Givatayim, Israël</a:t>
              </a:r>
            </a:p>
          </p:txBody>
        </p:sp>
      </p:grpSp>
      <p:sp>
        <p:nvSpPr>
          <p:cNvPr id="448533" name="Rectangle 21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  <p:sp>
        <p:nvSpPr>
          <p:cNvPr id="448536" name="Text Box 24"/>
          <p:cNvSpPr txBox="1">
            <a:spLocks noChangeArrowheads="1"/>
          </p:cNvSpPr>
          <p:nvPr/>
        </p:nvSpPr>
        <p:spPr bwMode="auto">
          <a:xfrm>
            <a:off x="2397125" y="3717925"/>
            <a:ext cx="2574925" cy="8223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85000"/>
              </a:spcBef>
            </a:pPr>
            <a:r>
              <a:rPr lang="en-US" sz="2400">
                <a:solidFill>
                  <a:srgbClr val="FFEA18"/>
                </a:solidFill>
              </a:rPr>
              <a:t>Le Siège Roman Rampe</a:t>
            </a:r>
          </a:p>
        </p:txBody>
      </p:sp>
      <p:sp>
        <p:nvSpPr>
          <p:cNvPr id="448537" name="AutoShape 25"/>
          <p:cNvSpPr>
            <a:spLocks noChangeArrowheads="1"/>
          </p:cNvSpPr>
          <p:nvPr/>
        </p:nvSpPr>
        <p:spPr bwMode="auto">
          <a:xfrm>
            <a:off x="444500" y="2527300"/>
            <a:ext cx="2197100" cy="13970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22" name="AutoShape 10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23" name="Rectangle 11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24" name="AutoShape 12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25" name="Line 13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26" name="Line 14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27" name="Rectangle 15"/>
          <p:cNvSpPr>
            <a:spLocks noChangeArrowheads="1"/>
          </p:cNvSpPr>
          <p:nvPr/>
        </p:nvSpPr>
        <p:spPr bwMode="auto">
          <a:xfrm>
            <a:off x="7905750" y="3724275"/>
            <a:ext cx="1228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Systèmes Romains</a:t>
            </a:r>
          </a:p>
        </p:txBody>
      </p:sp>
      <p:sp>
        <p:nvSpPr>
          <p:cNvPr id="448528" name="Rectangle 16"/>
          <p:cNvSpPr>
            <a:spLocks noChangeArrowheads="1"/>
          </p:cNvSpPr>
          <p:nvPr/>
        </p:nvSpPr>
        <p:spPr bwMode="auto">
          <a:xfrm>
            <a:off x="7931150" y="3568700"/>
            <a:ext cx="841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448529" name="Rectangle 17"/>
          <p:cNvSpPr>
            <a:spLocks noChangeArrowheads="1"/>
          </p:cNvSpPr>
          <p:nvPr/>
        </p:nvSpPr>
        <p:spPr bwMode="auto">
          <a:xfrm>
            <a:off x="7970838" y="34290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8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8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48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448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536" grpId="0" autoUpdateAnimBg="0"/>
      <p:bldP spid="44853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20" name="Rectangle 36"/>
          <p:cNvSpPr>
            <a:spLocks noChangeArrowheads="1"/>
          </p:cNvSpPr>
          <p:nvPr/>
        </p:nvSpPr>
        <p:spPr bwMode="auto">
          <a:xfrm>
            <a:off x="230188" y="1998663"/>
            <a:ext cx="4419600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Helvetica" charset="0"/>
              </a:rPr>
              <a:t>ARISTOTLE: MAÎTRE D</a:t>
            </a:r>
            <a:r>
              <a:rPr lang="ja-JP" altLang="en-US">
                <a:solidFill>
                  <a:schemeClr val="bg1"/>
                </a:solidFill>
                <a:latin typeface="Arial"/>
              </a:rPr>
              <a:t>’</a:t>
            </a:r>
            <a:r>
              <a:rPr lang="en-US">
                <a:solidFill>
                  <a:schemeClr val="bg1"/>
                </a:solidFill>
                <a:latin typeface="Helvetica" charset="0"/>
              </a:rPr>
              <a:t>ALEXANDRE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Helvetica" charset="0"/>
              </a:rPr>
              <a:t>ARISTOTLE: THEORIE MUSICAL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Helvetica" charset="0"/>
              </a:rPr>
              <a:t>GRAND MUR DE CHINE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Helvetica" charset="0"/>
              </a:rPr>
              <a:t>FER UTILISÉ EN CHINE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Helvetica" charset="0"/>
              </a:rPr>
              <a:t>  ALEXANDRIA:                                      CENTRE D</a:t>
            </a:r>
            <a:r>
              <a:rPr lang="ja-JP" altLang="en-US">
                <a:solidFill>
                  <a:schemeClr val="bg1"/>
                </a:solidFill>
                <a:latin typeface="Arial"/>
              </a:rPr>
              <a:t>’</a:t>
            </a:r>
            <a:r>
              <a:rPr lang="en-US">
                <a:solidFill>
                  <a:schemeClr val="bg1"/>
                </a:solidFill>
                <a:latin typeface="Helvetica" charset="0"/>
              </a:rPr>
              <a:t>ÉTUDE GREC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Helvetica" charset="0"/>
              </a:rPr>
              <a:t>EUCLID: TRAVAILSTANDARD EN GEOMETRIE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Helvetica" charset="0"/>
              </a:rPr>
              <a:t>PREMIERS GETONS ROMAINS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Helvetica" charset="0"/>
              </a:rPr>
              <a:t>     CORINTH DEVIEN CENTRE COMMERCIAL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Helvetica" charset="0"/>
              </a:rPr>
              <a:t>CENTRE COMMERCIAL JUIF EN EGYPTE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Helvetica" charset="0"/>
              </a:rPr>
              <a:t>HELLENISM &amp; VILLES GRECS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Helvetica" charset="0"/>
              </a:rPr>
              <a:t>STYLE VIVANT GREC</a:t>
            </a:r>
          </a:p>
          <a:p>
            <a:pPr algn="ctr">
              <a:lnSpc>
                <a:spcPct val="120000"/>
              </a:lnSpc>
            </a:pPr>
            <a:r>
              <a:rPr lang="en-US" sz="2400">
                <a:solidFill>
                  <a:schemeClr val="bg1"/>
                </a:solidFill>
                <a:latin typeface="Helvetica" charset="0"/>
              </a:rPr>
              <a:t>LANGUE GREC</a:t>
            </a:r>
          </a:p>
        </p:txBody>
      </p:sp>
      <p:sp>
        <p:nvSpPr>
          <p:cNvPr id="195588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195589" name="Line 5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600" name="Text Box 16"/>
          <p:cNvSpPr txBox="1">
            <a:spLocks noChangeArrowheads="1"/>
          </p:cNvSpPr>
          <p:nvPr/>
        </p:nvSpPr>
        <p:spPr bwMode="auto">
          <a:xfrm>
            <a:off x="4826000" y="73025"/>
            <a:ext cx="3835400" cy="70167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i="1">
                <a:solidFill>
                  <a:schemeClr val="hlink"/>
                </a:solidFill>
                <a:latin typeface="Helvetica" charset="0"/>
              </a:rPr>
              <a:t>ET DURANT…</a:t>
            </a:r>
          </a:p>
          <a:p>
            <a:pPr algn="ctr"/>
            <a:r>
              <a:rPr lang="en-US" sz="2000" i="1">
                <a:solidFill>
                  <a:schemeClr val="hlink"/>
                </a:solidFill>
                <a:latin typeface="Helvetica" charset="0"/>
              </a:rPr>
              <a:t>LE TEMPS DE ROME:</a:t>
            </a:r>
          </a:p>
        </p:txBody>
      </p:sp>
      <p:sp>
        <p:nvSpPr>
          <p:cNvPr id="195605" name="Text Box 21"/>
          <p:cNvSpPr txBox="1">
            <a:spLocks noChangeArrowheads="1"/>
          </p:cNvSpPr>
          <p:nvPr/>
        </p:nvSpPr>
        <p:spPr bwMode="auto">
          <a:xfrm>
            <a:off x="8758238" y="90488"/>
            <a:ext cx="184150" cy="396875"/>
          </a:xfrm>
          <a:prstGeom prst="rect">
            <a:avLst/>
          </a:prstGeom>
          <a:noFill/>
          <a:ln>
            <a:noFill/>
          </a:ln>
          <a:effectLst>
            <a:outerShdw blurRad="63500" dist="12700" dir="162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</a:endParaRPr>
          </a:p>
        </p:txBody>
      </p:sp>
      <p:sp>
        <p:nvSpPr>
          <p:cNvPr id="195587" name="Rectangle 3"/>
          <p:cNvSpPr>
            <a:spLocks noChangeArrowheads="1"/>
          </p:cNvSpPr>
          <p:nvPr/>
        </p:nvSpPr>
        <p:spPr bwMode="auto">
          <a:xfrm>
            <a:off x="4359275" y="714375"/>
            <a:ext cx="4527550" cy="6323013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20000"/>
              </a:lnSpc>
              <a:tabLst>
                <a:tab pos="457200" algn="l"/>
              </a:tabLst>
            </a:pPr>
            <a:endParaRPr lang="en-US">
              <a:solidFill>
                <a:srgbClr val="FAFD00"/>
              </a:solidFill>
              <a:latin typeface="Helvetica" charset="0"/>
            </a:endParaRP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ADMINISTRATION GOUVERNEMENTAL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USAGE DE VOLANTS &amp; PUITS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TRIGONOMETRIE DEVELOPÉE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LORLOGE D</a:t>
            </a:r>
            <a:r>
              <a:rPr lang="ja-JP" altLang="en-US">
                <a:solidFill>
                  <a:srgbClr val="FAFD00"/>
                </a:solidFill>
                <a:latin typeface="Arial"/>
              </a:rPr>
              <a:t>’</a:t>
            </a:r>
            <a:r>
              <a:rPr lang="en-US">
                <a:solidFill>
                  <a:srgbClr val="FAFD00"/>
                </a:solidFill>
                <a:latin typeface="Helvetica" charset="0"/>
              </a:rPr>
              <a:t>EAU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ROSETTA PIÈRRE INSCRITE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 ALEXANDRIA: COLL. DE TECHNOLOGIE 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SYSTEM BANQUAIN ROMAIN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NOUVELLES METHODES DE CONSTRUCTION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SYSTEMS PUITS; </a:t>
            </a:r>
            <a:r>
              <a:rPr lang="en-US" sz="2000">
                <a:solidFill>
                  <a:srgbClr val="62D6AC"/>
                </a:solidFill>
                <a:latin typeface="Helvetica" charset="0"/>
              </a:rPr>
              <a:t>CONCRÈTE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MARCHETS STOCK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EMPIRE-WIDE HIGHWAY SYSTÈM (53K MIS)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365-JOURS CALENDRIER ADOPTÉ</a:t>
            </a:r>
            <a:endParaRPr lang="en-US" sz="2000">
              <a:solidFill>
                <a:srgbClr val="62D6AC"/>
              </a:solidFill>
              <a:latin typeface="Helvetica" charset="0"/>
            </a:endParaRP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LANGUE LATIN UNIVERSALE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ORGANIZATION STRATEGIC MILITAIRE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PAX ROMANA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 sz="2400">
                <a:solidFill>
                  <a:schemeClr val="tx1"/>
                </a:solidFill>
                <a:latin typeface="Helvetica" charset="0"/>
              </a:rPr>
              <a:t>TERRITOIR ROMAIN PALESTINE</a:t>
            </a:r>
            <a:endParaRPr lang="en-US">
              <a:solidFill>
                <a:schemeClr val="tx1"/>
              </a:solidFill>
              <a:latin typeface="Helvetica" charset="0"/>
            </a:endParaRP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endParaRPr lang="en-US">
              <a:solidFill>
                <a:schemeClr val="tx1"/>
              </a:solidFill>
              <a:latin typeface="Helvetica" charset="0"/>
            </a:endParaRPr>
          </a:p>
        </p:txBody>
      </p:sp>
      <p:sp>
        <p:nvSpPr>
          <p:cNvPr id="195611" name="Text Box 27"/>
          <p:cNvSpPr txBox="1">
            <a:spLocks noChangeArrowheads="1"/>
          </p:cNvSpPr>
          <p:nvPr/>
        </p:nvSpPr>
        <p:spPr bwMode="auto">
          <a:xfrm>
            <a:off x="8472488" y="6469063"/>
            <a:ext cx="431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16</a:t>
            </a:r>
          </a:p>
        </p:txBody>
      </p:sp>
      <p:sp>
        <p:nvSpPr>
          <p:cNvPr id="195612" name="Text Box 28"/>
          <p:cNvSpPr txBox="1">
            <a:spLocks noChangeArrowheads="1"/>
          </p:cNvSpPr>
          <p:nvPr/>
        </p:nvSpPr>
        <p:spPr bwMode="auto">
          <a:xfrm>
            <a:off x="1243013" y="936625"/>
            <a:ext cx="3048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46662" dir="2115817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i="1">
                <a:solidFill>
                  <a:srgbClr val="3D3832"/>
                </a:solidFill>
                <a:latin typeface="Helvetica" charset="0"/>
              </a:rPr>
              <a:t>THE ERA OF          ALEXANDER                         THE GREAT:</a:t>
            </a:r>
          </a:p>
        </p:txBody>
      </p:sp>
      <p:sp>
        <p:nvSpPr>
          <p:cNvPr id="195615" name="Rectangle 31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195616" name="Text Box 3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pic>
        <p:nvPicPr>
          <p:cNvPr id="195618" name="Picture 34" descr="Ostia theater from top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50" y="4521200"/>
            <a:ext cx="2308225" cy="17319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7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95617" name="Picture 33" descr="Palatine Hill from northeast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933450"/>
            <a:ext cx="3686175" cy="27638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7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95614" name="Text Box 30"/>
          <p:cNvSpPr txBox="1">
            <a:spLocks noChangeArrowheads="1"/>
          </p:cNvSpPr>
          <p:nvPr/>
        </p:nvSpPr>
        <p:spPr bwMode="auto">
          <a:xfrm>
            <a:off x="255588" y="233363"/>
            <a:ext cx="3989387" cy="576262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</a:rPr>
              <a:t>AIDE D</a:t>
            </a:r>
            <a:r>
              <a:rPr lang="ja-JP" altLang="en-US" sz="28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2800">
                <a:solidFill>
                  <a:srgbClr val="FFFF00"/>
                </a:solidFill>
              </a:rPr>
              <a:t>ÉTUDE #05</a:t>
            </a:r>
          </a:p>
        </p:txBody>
      </p:sp>
      <p:pic>
        <p:nvPicPr>
          <p:cNvPr id="195619" name="Picture 35" descr="Rome Arch of Titus at night, wk 030802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3354388"/>
            <a:ext cx="1489075" cy="19859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5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5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5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195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195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95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195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195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195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195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195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1955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1955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500"/>
                                        <p:tgtEl>
                                          <p:spTgt spid="1955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500"/>
                                        <p:tgtEl>
                                          <p:spTgt spid="1955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8" dur="500"/>
                                        <p:tgtEl>
                                          <p:spTgt spid="1955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500"/>
                                        <p:tgtEl>
                                          <p:spTgt spid="1955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8" dur="500"/>
                                        <p:tgtEl>
                                          <p:spTgt spid="19558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3" dur="500"/>
                                        <p:tgtEl>
                                          <p:spTgt spid="19558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600" grpId="0" autoUpdateAnimBg="0"/>
      <p:bldP spid="195587" grpId="0" build="p" autoUpdateAnimBg="0"/>
      <p:bldP spid="195618" grpId="0" animBg="1"/>
      <p:bldP spid="195617" grpId="0" animBg="1"/>
      <p:bldP spid="195614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731" name="Group 19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499732" name="Rectangle 20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2800" b="0">
                <a:latin typeface="Matura MT Script Capitals" charset="0"/>
              </a:endParaRPr>
            </a:p>
          </p:txBody>
        </p:sp>
        <p:sp>
          <p:nvSpPr>
            <p:cNvPr id="499733" name="Line 21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9716" name="Text Box 4"/>
          <p:cNvSpPr txBox="1">
            <a:spLocks noChangeArrowheads="1"/>
          </p:cNvSpPr>
          <p:nvPr/>
        </p:nvSpPr>
        <p:spPr bwMode="auto">
          <a:xfrm>
            <a:off x="4826000" y="73025"/>
            <a:ext cx="3835400" cy="100647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i="1">
                <a:solidFill>
                  <a:schemeClr val="hlink"/>
                </a:solidFill>
                <a:latin typeface="Helvetica" charset="0"/>
              </a:rPr>
              <a:t>ET…</a:t>
            </a:r>
          </a:p>
          <a:p>
            <a:pPr algn="ctr"/>
            <a:r>
              <a:rPr lang="en-US" sz="2000" i="1">
                <a:solidFill>
                  <a:schemeClr val="hlink"/>
                </a:solidFill>
                <a:latin typeface="Helvetica" charset="0"/>
              </a:rPr>
              <a:t>DURANT</a:t>
            </a:r>
          </a:p>
          <a:p>
            <a:pPr algn="ctr"/>
            <a:r>
              <a:rPr lang="en-US" sz="2000" i="1">
                <a:solidFill>
                  <a:schemeClr val="hlink"/>
                </a:solidFill>
                <a:latin typeface="Helvetica" charset="0"/>
              </a:rPr>
              <a:t>LE TEMPS DE ROME:</a:t>
            </a:r>
          </a:p>
        </p:txBody>
      </p:sp>
      <p:sp>
        <p:nvSpPr>
          <p:cNvPr id="499717" name="Text Box 5"/>
          <p:cNvSpPr txBox="1">
            <a:spLocks noChangeArrowheads="1"/>
          </p:cNvSpPr>
          <p:nvPr/>
        </p:nvSpPr>
        <p:spPr bwMode="auto">
          <a:xfrm>
            <a:off x="8758238" y="90488"/>
            <a:ext cx="184150" cy="396875"/>
          </a:xfrm>
          <a:prstGeom prst="rect">
            <a:avLst/>
          </a:prstGeom>
          <a:noFill/>
          <a:ln>
            <a:noFill/>
          </a:ln>
          <a:effectLst>
            <a:outerShdw blurRad="63500" dist="12700" dir="162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</a:endParaRPr>
          </a:p>
        </p:txBody>
      </p:sp>
      <p:sp>
        <p:nvSpPr>
          <p:cNvPr id="499719" name="Rectangle 7"/>
          <p:cNvSpPr>
            <a:spLocks noChangeArrowheads="1"/>
          </p:cNvSpPr>
          <p:nvPr/>
        </p:nvSpPr>
        <p:spPr bwMode="auto">
          <a:xfrm>
            <a:off x="4359275" y="714375"/>
            <a:ext cx="4527550" cy="6323013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20000"/>
              </a:lnSpc>
              <a:tabLst>
                <a:tab pos="457200" algn="l"/>
              </a:tabLst>
            </a:pPr>
            <a:endParaRPr lang="en-US">
              <a:solidFill>
                <a:srgbClr val="FAFD00"/>
              </a:solidFill>
              <a:latin typeface="Helvetica" charset="0"/>
            </a:endParaRP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ADMINISTRATION GOVERNEMENTAL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USAGE DE VOLANT &amp; PUITS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TRIGONOMETRIE DEVELOPÉE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LORLOGE D</a:t>
            </a:r>
            <a:r>
              <a:rPr lang="ja-JP" altLang="en-US">
                <a:solidFill>
                  <a:srgbClr val="FAFD00"/>
                </a:solidFill>
                <a:latin typeface="Arial"/>
              </a:rPr>
              <a:t>’</a:t>
            </a:r>
            <a:r>
              <a:rPr lang="en-US">
                <a:solidFill>
                  <a:srgbClr val="FAFD00"/>
                </a:solidFill>
                <a:latin typeface="Helvetica" charset="0"/>
              </a:rPr>
              <a:t>EAU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ROSETTA PIERRE INSCRITE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 ALEXANDRIA: COLL. OF TECHNOLOGIE 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SYSTEM BANQUAIN ROMAN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NOUVELLES  METHODES DE CONSTRUCTION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SYSTEMS PUITS; </a:t>
            </a:r>
            <a:r>
              <a:rPr lang="en-US" sz="2000">
                <a:solidFill>
                  <a:srgbClr val="62D6AC"/>
                </a:solidFill>
                <a:latin typeface="Helvetica" charset="0"/>
              </a:rPr>
              <a:t>CONCRÈTE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MARCHETS STOCK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EMPIRE-WIDE HIGHWAYs(53K MIS)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365-JOURS CALENDRIER ADOPTÉ</a:t>
            </a:r>
            <a:endParaRPr lang="en-US" sz="2000">
              <a:solidFill>
                <a:srgbClr val="62D6AC"/>
              </a:solidFill>
              <a:latin typeface="Helvetica" charset="0"/>
            </a:endParaRP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LANGUE LATIN UNIVERSALE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ORGANIZATION STRATEGIC MILITAIRE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PAX ROMANA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 sz="2400">
                <a:solidFill>
                  <a:schemeClr val="tx1"/>
                </a:solidFill>
                <a:latin typeface="Helvetica" charset="0"/>
              </a:rPr>
              <a:t>TERRITOIR ROMAIN PALESTINE</a:t>
            </a:r>
            <a:endParaRPr lang="en-US">
              <a:solidFill>
                <a:schemeClr val="tx1"/>
              </a:solidFill>
              <a:latin typeface="Helvetica" charset="0"/>
            </a:endParaRP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endParaRPr lang="en-US">
              <a:solidFill>
                <a:schemeClr val="tx1"/>
              </a:solidFill>
              <a:latin typeface="Helvetica" charset="0"/>
            </a:endParaRPr>
          </a:p>
        </p:txBody>
      </p:sp>
      <p:sp>
        <p:nvSpPr>
          <p:cNvPr id="499721" name="Text Box 9"/>
          <p:cNvSpPr txBox="1">
            <a:spLocks noChangeArrowheads="1"/>
          </p:cNvSpPr>
          <p:nvPr/>
        </p:nvSpPr>
        <p:spPr bwMode="auto">
          <a:xfrm>
            <a:off x="1243013" y="936625"/>
            <a:ext cx="3048000" cy="10064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i="1">
                <a:solidFill>
                  <a:schemeClr val="tx1"/>
                </a:solidFill>
                <a:latin typeface="Helvetica" charset="0"/>
              </a:rPr>
              <a:t>LE TEMPS D</a:t>
            </a:r>
            <a:r>
              <a:rPr lang="ja-JP" altLang="en-US" sz="2000" i="1">
                <a:solidFill>
                  <a:schemeClr val="tx1"/>
                </a:solidFill>
                <a:latin typeface="Arial"/>
              </a:rPr>
              <a:t>’</a:t>
            </a:r>
            <a:r>
              <a:rPr lang="en-US" sz="2000" i="1">
                <a:solidFill>
                  <a:schemeClr val="tx1"/>
                </a:solidFill>
                <a:latin typeface="Helvetica" charset="0"/>
              </a:rPr>
              <a:t>ALEXANDRE                         LE GRAND:</a:t>
            </a:r>
          </a:p>
        </p:txBody>
      </p:sp>
      <p:sp>
        <p:nvSpPr>
          <p:cNvPr id="499722" name="Rectangle 10"/>
          <p:cNvSpPr>
            <a:spLocks noChangeArrowheads="1"/>
          </p:cNvSpPr>
          <p:nvPr/>
        </p:nvSpPr>
        <p:spPr bwMode="auto">
          <a:xfrm>
            <a:off x="268288" y="1487488"/>
            <a:ext cx="4419600" cy="53705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ARISTOTLE: MAÎTRE D</a:t>
            </a:r>
            <a:r>
              <a:rPr lang="ja-JP" altLang="en-US">
                <a:solidFill>
                  <a:srgbClr val="FFFF00"/>
                </a:solidFill>
                <a:latin typeface="Arial"/>
              </a:rPr>
              <a:t>’</a:t>
            </a:r>
            <a:r>
              <a:rPr lang="en-US">
                <a:solidFill>
                  <a:srgbClr val="FFFF00"/>
                </a:solidFill>
                <a:latin typeface="Helvetica" charset="0"/>
              </a:rPr>
              <a:t>ALEXANDRE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ARISTOTLE: THEORIE MUSICAL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GRAND MUR DE LA CHINE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FER UTILUSÉ EN CHINE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  ALEXANDRIA:                                      CENTRE D</a:t>
            </a:r>
            <a:r>
              <a:rPr lang="ja-JP" altLang="en-US">
                <a:solidFill>
                  <a:srgbClr val="FFFF00"/>
                </a:solidFill>
                <a:latin typeface="Arial"/>
              </a:rPr>
              <a:t>’</a:t>
            </a:r>
            <a:r>
              <a:rPr lang="en-US">
                <a:solidFill>
                  <a:srgbClr val="FFFF00"/>
                </a:solidFill>
                <a:latin typeface="Helvetica" charset="0"/>
              </a:rPr>
              <a:t> ÉTUDE GREC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EUCLID: TRVAIL STANDARD EN GEOMETRIE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PREMIER GETONS ROMAIN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     CORINTH DEVIEN CENTRE COMMERCIAL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JUIF CENTRES DE COMMERCE EN EGYPTE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HELLENISM &amp; VILLES GRECS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STYLE GREC VIVANT</a:t>
            </a:r>
          </a:p>
          <a:p>
            <a:pPr algn="ctr">
              <a:lnSpc>
                <a:spcPct val="120000"/>
              </a:lnSpc>
            </a:pPr>
            <a:r>
              <a:rPr lang="en-US" sz="2400">
                <a:solidFill>
                  <a:schemeClr val="tx1"/>
                </a:solidFill>
                <a:latin typeface="Helvetica" charset="0"/>
              </a:rPr>
              <a:t>LANGUE</a:t>
            </a:r>
          </a:p>
          <a:p>
            <a:pPr algn="ctr">
              <a:lnSpc>
                <a:spcPct val="120000"/>
              </a:lnSpc>
            </a:pPr>
            <a:r>
              <a:rPr lang="en-US" sz="2400">
                <a:solidFill>
                  <a:schemeClr val="tx1"/>
                </a:solidFill>
                <a:latin typeface="Helvetica" charset="0"/>
              </a:rPr>
              <a:t>GREC</a:t>
            </a:r>
          </a:p>
        </p:txBody>
      </p:sp>
      <p:sp>
        <p:nvSpPr>
          <p:cNvPr id="499723" name="Rectangle 1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  <p:sp>
        <p:nvSpPr>
          <p:cNvPr id="499724" name="Text Box 1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sp>
        <p:nvSpPr>
          <p:cNvPr id="499729" name="AutoShape 17"/>
          <p:cNvSpPr>
            <a:spLocks noChangeArrowheads="1"/>
          </p:cNvSpPr>
          <p:nvPr/>
        </p:nvSpPr>
        <p:spPr bwMode="auto">
          <a:xfrm>
            <a:off x="209550" y="1322388"/>
            <a:ext cx="4173538" cy="5281612"/>
          </a:xfrm>
          <a:prstGeom prst="roundRect">
            <a:avLst>
              <a:gd name="adj" fmla="val 16667"/>
            </a:avLst>
          </a:prstGeom>
          <a:noFill/>
          <a:ln w="92075">
            <a:solidFill>
              <a:srgbClr val="33CC33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9730" name="AutoShape 18"/>
          <p:cNvSpPr>
            <a:spLocks noChangeArrowheads="1"/>
          </p:cNvSpPr>
          <p:nvPr/>
        </p:nvSpPr>
        <p:spPr bwMode="auto">
          <a:xfrm>
            <a:off x="4576763" y="76200"/>
            <a:ext cx="4149725" cy="6324600"/>
          </a:xfrm>
          <a:prstGeom prst="roundRect">
            <a:avLst>
              <a:gd name="adj" fmla="val 16667"/>
            </a:avLst>
          </a:prstGeom>
          <a:noFill/>
          <a:ln w="92075">
            <a:solidFill>
              <a:srgbClr val="FF00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bg1">
                    <a:alpha val="50000"/>
                  </a:schemeClr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729" grpId="0" animBg="1"/>
      <p:bldP spid="49973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Text Box 2"/>
          <p:cNvSpPr txBox="1">
            <a:spLocks noChangeArrowheads="1"/>
          </p:cNvSpPr>
          <p:nvPr/>
        </p:nvSpPr>
        <p:spPr bwMode="auto">
          <a:xfrm>
            <a:off x="11945938" y="8121650"/>
            <a:ext cx="1009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45795" name="Text Box 3"/>
          <p:cNvSpPr txBox="1">
            <a:spLocks noChangeArrowheads="1"/>
          </p:cNvSpPr>
          <p:nvPr/>
        </p:nvSpPr>
        <p:spPr bwMode="auto">
          <a:xfrm>
            <a:off x="11963400" y="8137525"/>
            <a:ext cx="1009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45796" name="Text Box 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</a:endParaRPr>
          </a:p>
        </p:txBody>
      </p:sp>
      <p:sp>
        <p:nvSpPr>
          <p:cNvPr id="545797" name="Rectangle 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545798" name="Text Box 6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545799" name="Rectangle 7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00" name="Rectangle 8"/>
          <p:cNvSpPr>
            <a:spLocks noChangeArrowheads="1"/>
          </p:cNvSpPr>
          <p:nvPr/>
        </p:nvSpPr>
        <p:spPr bwMode="auto">
          <a:xfrm>
            <a:off x="506413" y="415925"/>
            <a:ext cx="8361362" cy="617696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01" name="Rectangle 9"/>
          <p:cNvSpPr>
            <a:spLocks noChangeArrowheads="1"/>
          </p:cNvSpPr>
          <p:nvPr/>
        </p:nvSpPr>
        <p:spPr bwMode="auto">
          <a:xfrm>
            <a:off x="466725" y="361950"/>
            <a:ext cx="8281988" cy="6111875"/>
          </a:xfrm>
          <a:prstGeom prst="rect">
            <a:avLst/>
          </a:prstGeom>
          <a:solidFill>
            <a:srgbClr val="53535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97566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03" name="Freeform 11"/>
          <p:cNvSpPr>
            <a:spLocks/>
          </p:cNvSpPr>
          <p:nvPr/>
        </p:nvSpPr>
        <p:spPr bwMode="auto">
          <a:xfrm>
            <a:off x="796925" y="1946275"/>
            <a:ext cx="7750175" cy="2227263"/>
          </a:xfrm>
          <a:custGeom>
            <a:avLst/>
            <a:gdLst>
              <a:gd name="T0" fmla="*/ 151 w 4882"/>
              <a:gd name="T1" fmla="*/ 54 h 1403"/>
              <a:gd name="T2" fmla="*/ 282 w 4882"/>
              <a:gd name="T3" fmla="*/ 250 h 1403"/>
              <a:gd name="T4" fmla="*/ 524 w 4882"/>
              <a:gd name="T5" fmla="*/ 261 h 1403"/>
              <a:gd name="T6" fmla="*/ 686 w 4882"/>
              <a:gd name="T7" fmla="*/ 467 h 1403"/>
              <a:gd name="T8" fmla="*/ 766 w 4882"/>
              <a:gd name="T9" fmla="*/ 706 h 1403"/>
              <a:gd name="T10" fmla="*/ 918 w 4882"/>
              <a:gd name="T11" fmla="*/ 739 h 1403"/>
              <a:gd name="T12" fmla="*/ 1008 w 4882"/>
              <a:gd name="T13" fmla="*/ 815 h 1403"/>
              <a:gd name="T14" fmla="*/ 1210 w 4882"/>
              <a:gd name="T15" fmla="*/ 869 h 1403"/>
              <a:gd name="T16" fmla="*/ 1331 w 4882"/>
              <a:gd name="T17" fmla="*/ 772 h 1403"/>
              <a:gd name="T18" fmla="*/ 1412 w 4882"/>
              <a:gd name="T19" fmla="*/ 565 h 1403"/>
              <a:gd name="T20" fmla="*/ 1291 w 4882"/>
              <a:gd name="T21" fmla="*/ 359 h 1403"/>
              <a:gd name="T22" fmla="*/ 1412 w 4882"/>
              <a:gd name="T23" fmla="*/ 163 h 1403"/>
              <a:gd name="T24" fmla="*/ 1603 w 4882"/>
              <a:gd name="T25" fmla="*/ 206 h 1403"/>
              <a:gd name="T26" fmla="*/ 1785 w 4882"/>
              <a:gd name="T27" fmla="*/ 250 h 1403"/>
              <a:gd name="T28" fmla="*/ 1967 w 4882"/>
              <a:gd name="T29" fmla="*/ 250 h 1403"/>
              <a:gd name="T30" fmla="*/ 2088 w 4882"/>
              <a:gd name="T31" fmla="*/ 217 h 1403"/>
              <a:gd name="T32" fmla="*/ 2219 w 4882"/>
              <a:gd name="T33" fmla="*/ 120 h 1403"/>
              <a:gd name="T34" fmla="*/ 2420 w 4882"/>
              <a:gd name="T35" fmla="*/ 261 h 1403"/>
              <a:gd name="T36" fmla="*/ 2612 w 4882"/>
              <a:gd name="T37" fmla="*/ 348 h 1403"/>
              <a:gd name="T38" fmla="*/ 2783 w 4882"/>
              <a:gd name="T39" fmla="*/ 478 h 1403"/>
              <a:gd name="T40" fmla="*/ 2985 w 4882"/>
              <a:gd name="T41" fmla="*/ 576 h 1403"/>
              <a:gd name="T42" fmla="*/ 3177 w 4882"/>
              <a:gd name="T43" fmla="*/ 652 h 1403"/>
              <a:gd name="T44" fmla="*/ 3378 w 4882"/>
              <a:gd name="T45" fmla="*/ 772 h 1403"/>
              <a:gd name="T46" fmla="*/ 3580 w 4882"/>
              <a:gd name="T47" fmla="*/ 706 h 1403"/>
              <a:gd name="T48" fmla="*/ 3782 w 4882"/>
              <a:gd name="T49" fmla="*/ 772 h 1403"/>
              <a:gd name="T50" fmla="*/ 3983 w 4882"/>
              <a:gd name="T51" fmla="*/ 706 h 1403"/>
              <a:gd name="T52" fmla="*/ 4195 w 4882"/>
              <a:gd name="T53" fmla="*/ 696 h 1403"/>
              <a:gd name="T54" fmla="*/ 4397 w 4882"/>
              <a:gd name="T55" fmla="*/ 783 h 1403"/>
              <a:gd name="T56" fmla="*/ 4599 w 4882"/>
              <a:gd name="T57" fmla="*/ 783 h 1403"/>
              <a:gd name="T58" fmla="*/ 4800 w 4882"/>
              <a:gd name="T59" fmla="*/ 761 h 1403"/>
              <a:gd name="T60" fmla="*/ 4760 w 4882"/>
              <a:gd name="T61" fmla="*/ 848 h 1403"/>
              <a:gd name="T62" fmla="*/ 4498 w 4882"/>
              <a:gd name="T63" fmla="*/ 924 h 1403"/>
              <a:gd name="T64" fmla="*/ 4296 w 4882"/>
              <a:gd name="T65" fmla="*/ 978 h 1403"/>
              <a:gd name="T66" fmla="*/ 4276 w 4882"/>
              <a:gd name="T67" fmla="*/ 1130 h 1403"/>
              <a:gd name="T68" fmla="*/ 4165 w 4882"/>
              <a:gd name="T69" fmla="*/ 1293 h 1403"/>
              <a:gd name="T70" fmla="*/ 3933 w 4882"/>
              <a:gd name="T71" fmla="*/ 1337 h 1403"/>
              <a:gd name="T72" fmla="*/ 3620 w 4882"/>
              <a:gd name="T73" fmla="*/ 1185 h 1403"/>
              <a:gd name="T74" fmla="*/ 3409 w 4882"/>
              <a:gd name="T75" fmla="*/ 1011 h 1403"/>
              <a:gd name="T76" fmla="*/ 3177 w 4882"/>
              <a:gd name="T77" fmla="*/ 978 h 1403"/>
              <a:gd name="T78" fmla="*/ 2955 w 4882"/>
              <a:gd name="T79" fmla="*/ 859 h 1403"/>
              <a:gd name="T80" fmla="*/ 2703 w 4882"/>
              <a:gd name="T81" fmla="*/ 848 h 1403"/>
              <a:gd name="T82" fmla="*/ 2471 w 4882"/>
              <a:gd name="T83" fmla="*/ 924 h 1403"/>
              <a:gd name="T84" fmla="*/ 2239 w 4882"/>
              <a:gd name="T85" fmla="*/ 859 h 1403"/>
              <a:gd name="T86" fmla="*/ 2027 w 4882"/>
              <a:gd name="T87" fmla="*/ 772 h 1403"/>
              <a:gd name="T88" fmla="*/ 1926 w 4882"/>
              <a:gd name="T89" fmla="*/ 946 h 1403"/>
              <a:gd name="T90" fmla="*/ 1916 w 4882"/>
              <a:gd name="T91" fmla="*/ 1163 h 1403"/>
              <a:gd name="T92" fmla="*/ 1805 w 4882"/>
              <a:gd name="T93" fmla="*/ 1359 h 1403"/>
              <a:gd name="T94" fmla="*/ 1593 w 4882"/>
              <a:gd name="T95" fmla="*/ 1402 h 1403"/>
              <a:gd name="T96" fmla="*/ 1382 w 4882"/>
              <a:gd name="T97" fmla="*/ 1326 h 1403"/>
              <a:gd name="T98" fmla="*/ 1180 w 4882"/>
              <a:gd name="T99" fmla="*/ 1239 h 1403"/>
              <a:gd name="T100" fmla="*/ 978 w 4882"/>
              <a:gd name="T101" fmla="*/ 1217 h 1403"/>
              <a:gd name="T102" fmla="*/ 777 w 4882"/>
              <a:gd name="T103" fmla="*/ 1337 h 1403"/>
              <a:gd name="T104" fmla="*/ 625 w 4882"/>
              <a:gd name="T105" fmla="*/ 1250 h 1403"/>
              <a:gd name="T106" fmla="*/ 504 w 4882"/>
              <a:gd name="T107" fmla="*/ 1087 h 1403"/>
              <a:gd name="T108" fmla="*/ 373 w 4882"/>
              <a:gd name="T109" fmla="*/ 902 h 1403"/>
              <a:gd name="T110" fmla="*/ 182 w 4882"/>
              <a:gd name="T111" fmla="*/ 783 h 1403"/>
              <a:gd name="T112" fmla="*/ 121 w 4882"/>
              <a:gd name="T113" fmla="*/ 598 h 1403"/>
              <a:gd name="T114" fmla="*/ 61 w 4882"/>
              <a:gd name="T115" fmla="*/ 413 h 1403"/>
              <a:gd name="T116" fmla="*/ 61 w 4882"/>
              <a:gd name="T117" fmla="*/ 196 h 1403"/>
              <a:gd name="T118" fmla="*/ 0 w 4882"/>
              <a:gd name="T119" fmla="*/ 0 h 1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82" h="1403">
                <a:moveTo>
                  <a:pt x="0" y="0"/>
                </a:moveTo>
                <a:lnTo>
                  <a:pt x="40" y="22"/>
                </a:lnTo>
                <a:lnTo>
                  <a:pt x="81" y="33"/>
                </a:lnTo>
                <a:lnTo>
                  <a:pt x="121" y="11"/>
                </a:lnTo>
                <a:lnTo>
                  <a:pt x="151" y="54"/>
                </a:lnTo>
                <a:lnTo>
                  <a:pt x="192" y="76"/>
                </a:lnTo>
                <a:lnTo>
                  <a:pt x="222" y="120"/>
                </a:lnTo>
                <a:lnTo>
                  <a:pt x="242" y="163"/>
                </a:lnTo>
                <a:lnTo>
                  <a:pt x="252" y="206"/>
                </a:lnTo>
                <a:lnTo>
                  <a:pt x="282" y="250"/>
                </a:lnTo>
                <a:lnTo>
                  <a:pt x="323" y="272"/>
                </a:lnTo>
                <a:lnTo>
                  <a:pt x="363" y="272"/>
                </a:lnTo>
                <a:lnTo>
                  <a:pt x="403" y="250"/>
                </a:lnTo>
                <a:lnTo>
                  <a:pt x="484" y="250"/>
                </a:lnTo>
                <a:lnTo>
                  <a:pt x="524" y="261"/>
                </a:lnTo>
                <a:lnTo>
                  <a:pt x="565" y="304"/>
                </a:lnTo>
                <a:lnTo>
                  <a:pt x="595" y="348"/>
                </a:lnTo>
                <a:lnTo>
                  <a:pt x="635" y="380"/>
                </a:lnTo>
                <a:lnTo>
                  <a:pt x="666" y="424"/>
                </a:lnTo>
                <a:lnTo>
                  <a:pt x="686" y="467"/>
                </a:lnTo>
                <a:lnTo>
                  <a:pt x="686" y="511"/>
                </a:lnTo>
                <a:lnTo>
                  <a:pt x="686" y="554"/>
                </a:lnTo>
                <a:lnTo>
                  <a:pt x="706" y="609"/>
                </a:lnTo>
                <a:lnTo>
                  <a:pt x="726" y="663"/>
                </a:lnTo>
                <a:lnTo>
                  <a:pt x="766" y="706"/>
                </a:lnTo>
                <a:lnTo>
                  <a:pt x="807" y="717"/>
                </a:lnTo>
                <a:lnTo>
                  <a:pt x="847" y="674"/>
                </a:lnTo>
                <a:lnTo>
                  <a:pt x="887" y="652"/>
                </a:lnTo>
                <a:lnTo>
                  <a:pt x="908" y="696"/>
                </a:lnTo>
                <a:lnTo>
                  <a:pt x="918" y="739"/>
                </a:lnTo>
                <a:lnTo>
                  <a:pt x="898" y="783"/>
                </a:lnTo>
                <a:lnTo>
                  <a:pt x="887" y="826"/>
                </a:lnTo>
                <a:lnTo>
                  <a:pt x="928" y="869"/>
                </a:lnTo>
                <a:lnTo>
                  <a:pt x="968" y="848"/>
                </a:lnTo>
                <a:lnTo>
                  <a:pt x="1008" y="815"/>
                </a:lnTo>
                <a:lnTo>
                  <a:pt x="1049" y="826"/>
                </a:lnTo>
                <a:lnTo>
                  <a:pt x="1089" y="848"/>
                </a:lnTo>
                <a:lnTo>
                  <a:pt x="1129" y="848"/>
                </a:lnTo>
                <a:lnTo>
                  <a:pt x="1170" y="859"/>
                </a:lnTo>
                <a:lnTo>
                  <a:pt x="1210" y="869"/>
                </a:lnTo>
                <a:lnTo>
                  <a:pt x="1220" y="826"/>
                </a:lnTo>
                <a:lnTo>
                  <a:pt x="1261" y="815"/>
                </a:lnTo>
                <a:lnTo>
                  <a:pt x="1301" y="826"/>
                </a:lnTo>
                <a:lnTo>
                  <a:pt x="1341" y="815"/>
                </a:lnTo>
                <a:lnTo>
                  <a:pt x="1331" y="772"/>
                </a:lnTo>
                <a:lnTo>
                  <a:pt x="1331" y="728"/>
                </a:lnTo>
                <a:lnTo>
                  <a:pt x="1372" y="696"/>
                </a:lnTo>
                <a:lnTo>
                  <a:pt x="1392" y="652"/>
                </a:lnTo>
                <a:lnTo>
                  <a:pt x="1382" y="609"/>
                </a:lnTo>
                <a:lnTo>
                  <a:pt x="1412" y="565"/>
                </a:lnTo>
                <a:lnTo>
                  <a:pt x="1412" y="522"/>
                </a:lnTo>
                <a:lnTo>
                  <a:pt x="1372" y="500"/>
                </a:lnTo>
                <a:lnTo>
                  <a:pt x="1331" y="446"/>
                </a:lnTo>
                <a:lnTo>
                  <a:pt x="1301" y="402"/>
                </a:lnTo>
                <a:lnTo>
                  <a:pt x="1291" y="359"/>
                </a:lnTo>
                <a:lnTo>
                  <a:pt x="1291" y="315"/>
                </a:lnTo>
                <a:lnTo>
                  <a:pt x="1301" y="272"/>
                </a:lnTo>
                <a:lnTo>
                  <a:pt x="1341" y="228"/>
                </a:lnTo>
                <a:lnTo>
                  <a:pt x="1372" y="185"/>
                </a:lnTo>
                <a:lnTo>
                  <a:pt x="1412" y="163"/>
                </a:lnTo>
                <a:lnTo>
                  <a:pt x="1442" y="206"/>
                </a:lnTo>
                <a:lnTo>
                  <a:pt x="1482" y="217"/>
                </a:lnTo>
                <a:lnTo>
                  <a:pt x="1523" y="206"/>
                </a:lnTo>
                <a:lnTo>
                  <a:pt x="1563" y="206"/>
                </a:lnTo>
                <a:lnTo>
                  <a:pt x="1603" y="206"/>
                </a:lnTo>
                <a:lnTo>
                  <a:pt x="1654" y="196"/>
                </a:lnTo>
                <a:lnTo>
                  <a:pt x="1694" y="185"/>
                </a:lnTo>
                <a:lnTo>
                  <a:pt x="1735" y="185"/>
                </a:lnTo>
                <a:lnTo>
                  <a:pt x="1775" y="206"/>
                </a:lnTo>
                <a:lnTo>
                  <a:pt x="1785" y="250"/>
                </a:lnTo>
                <a:lnTo>
                  <a:pt x="1825" y="250"/>
                </a:lnTo>
                <a:lnTo>
                  <a:pt x="1866" y="283"/>
                </a:lnTo>
                <a:lnTo>
                  <a:pt x="1906" y="315"/>
                </a:lnTo>
                <a:lnTo>
                  <a:pt x="1946" y="293"/>
                </a:lnTo>
                <a:lnTo>
                  <a:pt x="1967" y="250"/>
                </a:lnTo>
                <a:lnTo>
                  <a:pt x="1977" y="206"/>
                </a:lnTo>
                <a:lnTo>
                  <a:pt x="1997" y="163"/>
                </a:lnTo>
                <a:lnTo>
                  <a:pt x="2037" y="152"/>
                </a:lnTo>
                <a:lnTo>
                  <a:pt x="2047" y="196"/>
                </a:lnTo>
                <a:lnTo>
                  <a:pt x="2088" y="217"/>
                </a:lnTo>
                <a:lnTo>
                  <a:pt x="2128" y="217"/>
                </a:lnTo>
                <a:lnTo>
                  <a:pt x="2138" y="174"/>
                </a:lnTo>
                <a:lnTo>
                  <a:pt x="2138" y="130"/>
                </a:lnTo>
                <a:lnTo>
                  <a:pt x="2178" y="120"/>
                </a:lnTo>
                <a:lnTo>
                  <a:pt x="2219" y="120"/>
                </a:lnTo>
                <a:lnTo>
                  <a:pt x="2259" y="163"/>
                </a:lnTo>
                <a:lnTo>
                  <a:pt x="2299" y="196"/>
                </a:lnTo>
                <a:lnTo>
                  <a:pt x="2340" y="196"/>
                </a:lnTo>
                <a:lnTo>
                  <a:pt x="2380" y="217"/>
                </a:lnTo>
                <a:lnTo>
                  <a:pt x="2420" y="261"/>
                </a:lnTo>
                <a:lnTo>
                  <a:pt x="2451" y="304"/>
                </a:lnTo>
                <a:lnTo>
                  <a:pt x="2491" y="337"/>
                </a:lnTo>
                <a:lnTo>
                  <a:pt x="2531" y="348"/>
                </a:lnTo>
                <a:lnTo>
                  <a:pt x="2572" y="348"/>
                </a:lnTo>
                <a:lnTo>
                  <a:pt x="2612" y="348"/>
                </a:lnTo>
                <a:lnTo>
                  <a:pt x="2652" y="359"/>
                </a:lnTo>
                <a:lnTo>
                  <a:pt x="2693" y="370"/>
                </a:lnTo>
                <a:lnTo>
                  <a:pt x="2733" y="391"/>
                </a:lnTo>
                <a:lnTo>
                  <a:pt x="2773" y="435"/>
                </a:lnTo>
                <a:lnTo>
                  <a:pt x="2783" y="478"/>
                </a:lnTo>
                <a:lnTo>
                  <a:pt x="2804" y="522"/>
                </a:lnTo>
                <a:lnTo>
                  <a:pt x="2854" y="565"/>
                </a:lnTo>
                <a:lnTo>
                  <a:pt x="2894" y="576"/>
                </a:lnTo>
                <a:lnTo>
                  <a:pt x="2945" y="576"/>
                </a:lnTo>
                <a:lnTo>
                  <a:pt x="2985" y="576"/>
                </a:lnTo>
                <a:lnTo>
                  <a:pt x="3025" y="576"/>
                </a:lnTo>
                <a:lnTo>
                  <a:pt x="3066" y="576"/>
                </a:lnTo>
                <a:lnTo>
                  <a:pt x="3106" y="587"/>
                </a:lnTo>
                <a:lnTo>
                  <a:pt x="3146" y="609"/>
                </a:lnTo>
                <a:lnTo>
                  <a:pt x="3177" y="652"/>
                </a:lnTo>
                <a:lnTo>
                  <a:pt x="3217" y="685"/>
                </a:lnTo>
                <a:lnTo>
                  <a:pt x="3257" y="696"/>
                </a:lnTo>
                <a:lnTo>
                  <a:pt x="3298" y="728"/>
                </a:lnTo>
                <a:lnTo>
                  <a:pt x="3338" y="772"/>
                </a:lnTo>
                <a:lnTo>
                  <a:pt x="3378" y="772"/>
                </a:lnTo>
                <a:lnTo>
                  <a:pt x="3419" y="772"/>
                </a:lnTo>
                <a:lnTo>
                  <a:pt x="3469" y="761"/>
                </a:lnTo>
                <a:lnTo>
                  <a:pt x="3509" y="761"/>
                </a:lnTo>
                <a:lnTo>
                  <a:pt x="3540" y="717"/>
                </a:lnTo>
                <a:lnTo>
                  <a:pt x="3580" y="706"/>
                </a:lnTo>
                <a:lnTo>
                  <a:pt x="3620" y="706"/>
                </a:lnTo>
                <a:lnTo>
                  <a:pt x="3661" y="706"/>
                </a:lnTo>
                <a:lnTo>
                  <a:pt x="3701" y="750"/>
                </a:lnTo>
                <a:lnTo>
                  <a:pt x="3741" y="772"/>
                </a:lnTo>
                <a:lnTo>
                  <a:pt x="3782" y="772"/>
                </a:lnTo>
                <a:lnTo>
                  <a:pt x="3822" y="761"/>
                </a:lnTo>
                <a:lnTo>
                  <a:pt x="3862" y="739"/>
                </a:lnTo>
                <a:lnTo>
                  <a:pt x="3903" y="717"/>
                </a:lnTo>
                <a:lnTo>
                  <a:pt x="3943" y="706"/>
                </a:lnTo>
                <a:lnTo>
                  <a:pt x="3983" y="706"/>
                </a:lnTo>
                <a:lnTo>
                  <a:pt x="4034" y="706"/>
                </a:lnTo>
                <a:lnTo>
                  <a:pt x="4074" y="696"/>
                </a:lnTo>
                <a:lnTo>
                  <a:pt x="4115" y="696"/>
                </a:lnTo>
                <a:lnTo>
                  <a:pt x="4155" y="696"/>
                </a:lnTo>
                <a:lnTo>
                  <a:pt x="4195" y="696"/>
                </a:lnTo>
                <a:lnTo>
                  <a:pt x="4236" y="717"/>
                </a:lnTo>
                <a:lnTo>
                  <a:pt x="4276" y="750"/>
                </a:lnTo>
                <a:lnTo>
                  <a:pt x="4316" y="772"/>
                </a:lnTo>
                <a:lnTo>
                  <a:pt x="4357" y="783"/>
                </a:lnTo>
                <a:lnTo>
                  <a:pt x="4397" y="783"/>
                </a:lnTo>
                <a:lnTo>
                  <a:pt x="4437" y="783"/>
                </a:lnTo>
                <a:lnTo>
                  <a:pt x="4478" y="783"/>
                </a:lnTo>
                <a:lnTo>
                  <a:pt x="4518" y="783"/>
                </a:lnTo>
                <a:lnTo>
                  <a:pt x="4558" y="783"/>
                </a:lnTo>
                <a:lnTo>
                  <a:pt x="4599" y="783"/>
                </a:lnTo>
                <a:lnTo>
                  <a:pt x="4639" y="783"/>
                </a:lnTo>
                <a:lnTo>
                  <a:pt x="4679" y="772"/>
                </a:lnTo>
                <a:lnTo>
                  <a:pt x="4720" y="761"/>
                </a:lnTo>
                <a:lnTo>
                  <a:pt x="4760" y="761"/>
                </a:lnTo>
                <a:lnTo>
                  <a:pt x="4800" y="761"/>
                </a:lnTo>
                <a:lnTo>
                  <a:pt x="4841" y="772"/>
                </a:lnTo>
                <a:lnTo>
                  <a:pt x="4881" y="772"/>
                </a:lnTo>
                <a:lnTo>
                  <a:pt x="4841" y="815"/>
                </a:lnTo>
                <a:lnTo>
                  <a:pt x="4800" y="826"/>
                </a:lnTo>
                <a:lnTo>
                  <a:pt x="4760" y="848"/>
                </a:lnTo>
                <a:lnTo>
                  <a:pt x="4720" y="880"/>
                </a:lnTo>
                <a:lnTo>
                  <a:pt x="4679" y="891"/>
                </a:lnTo>
                <a:lnTo>
                  <a:pt x="4629" y="913"/>
                </a:lnTo>
                <a:lnTo>
                  <a:pt x="4548" y="924"/>
                </a:lnTo>
                <a:lnTo>
                  <a:pt x="4498" y="924"/>
                </a:lnTo>
                <a:lnTo>
                  <a:pt x="4457" y="935"/>
                </a:lnTo>
                <a:lnTo>
                  <a:pt x="4417" y="967"/>
                </a:lnTo>
                <a:lnTo>
                  <a:pt x="4377" y="978"/>
                </a:lnTo>
                <a:lnTo>
                  <a:pt x="4336" y="978"/>
                </a:lnTo>
                <a:lnTo>
                  <a:pt x="4296" y="978"/>
                </a:lnTo>
                <a:lnTo>
                  <a:pt x="4246" y="978"/>
                </a:lnTo>
                <a:lnTo>
                  <a:pt x="4205" y="1000"/>
                </a:lnTo>
                <a:lnTo>
                  <a:pt x="4205" y="1076"/>
                </a:lnTo>
                <a:lnTo>
                  <a:pt x="4215" y="1119"/>
                </a:lnTo>
                <a:lnTo>
                  <a:pt x="4276" y="1130"/>
                </a:lnTo>
                <a:lnTo>
                  <a:pt x="4316" y="1152"/>
                </a:lnTo>
                <a:lnTo>
                  <a:pt x="4276" y="1206"/>
                </a:lnTo>
                <a:lnTo>
                  <a:pt x="4236" y="1228"/>
                </a:lnTo>
                <a:lnTo>
                  <a:pt x="4195" y="1250"/>
                </a:lnTo>
                <a:lnTo>
                  <a:pt x="4165" y="1293"/>
                </a:lnTo>
                <a:lnTo>
                  <a:pt x="4125" y="1337"/>
                </a:lnTo>
                <a:lnTo>
                  <a:pt x="4074" y="1337"/>
                </a:lnTo>
                <a:lnTo>
                  <a:pt x="4024" y="1337"/>
                </a:lnTo>
                <a:lnTo>
                  <a:pt x="3973" y="1337"/>
                </a:lnTo>
                <a:lnTo>
                  <a:pt x="3933" y="1337"/>
                </a:lnTo>
                <a:lnTo>
                  <a:pt x="3842" y="1337"/>
                </a:lnTo>
                <a:lnTo>
                  <a:pt x="3731" y="1315"/>
                </a:lnTo>
                <a:lnTo>
                  <a:pt x="3691" y="1293"/>
                </a:lnTo>
                <a:lnTo>
                  <a:pt x="3651" y="1239"/>
                </a:lnTo>
                <a:lnTo>
                  <a:pt x="3620" y="1185"/>
                </a:lnTo>
                <a:lnTo>
                  <a:pt x="3600" y="1141"/>
                </a:lnTo>
                <a:lnTo>
                  <a:pt x="3550" y="1109"/>
                </a:lnTo>
                <a:lnTo>
                  <a:pt x="3489" y="1087"/>
                </a:lnTo>
                <a:lnTo>
                  <a:pt x="3449" y="1043"/>
                </a:lnTo>
                <a:lnTo>
                  <a:pt x="3409" y="1011"/>
                </a:lnTo>
                <a:lnTo>
                  <a:pt x="3368" y="989"/>
                </a:lnTo>
                <a:lnTo>
                  <a:pt x="3328" y="978"/>
                </a:lnTo>
                <a:lnTo>
                  <a:pt x="3257" y="967"/>
                </a:lnTo>
                <a:lnTo>
                  <a:pt x="3217" y="967"/>
                </a:lnTo>
                <a:lnTo>
                  <a:pt x="3177" y="978"/>
                </a:lnTo>
                <a:lnTo>
                  <a:pt x="3136" y="978"/>
                </a:lnTo>
                <a:lnTo>
                  <a:pt x="3106" y="935"/>
                </a:lnTo>
                <a:lnTo>
                  <a:pt x="3076" y="891"/>
                </a:lnTo>
                <a:lnTo>
                  <a:pt x="2995" y="869"/>
                </a:lnTo>
                <a:lnTo>
                  <a:pt x="2955" y="859"/>
                </a:lnTo>
                <a:lnTo>
                  <a:pt x="2904" y="837"/>
                </a:lnTo>
                <a:lnTo>
                  <a:pt x="2824" y="826"/>
                </a:lnTo>
                <a:lnTo>
                  <a:pt x="2783" y="815"/>
                </a:lnTo>
                <a:lnTo>
                  <a:pt x="2743" y="826"/>
                </a:lnTo>
                <a:lnTo>
                  <a:pt x="2703" y="848"/>
                </a:lnTo>
                <a:lnTo>
                  <a:pt x="2662" y="869"/>
                </a:lnTo>
                <a:lnTo>
                  <a:pt x="2612" y="880"/>
                </a:lnTo>
                <a:lnTo>
                  <a:pt x="2562" y="891"/>
                </a:lnTo>
                <a:lnTo>
                  <a:pt x="2511" y="902"/>
                </a:lnTo>
                <a:lnTo>
                  <a:pt x="2471" y="924"/>
                </a:lnTo>
                <a:lnTo>
                  <a:pt x="2430" y="924"/>
                </a:lnTo>
                <a:lnTo>
                  <a:pt x="2390" y="913"/>
                </a:lnTo>
                <a:lnTo>
                  <a:pt x="2350" y="902"/>
                </a:lnTo>
                <a:lnTo>
                  <a:pt x="2279" y="869"/>
                </a:lnTo>
                <a:lnTo>
                  <a:pt x="2239" y="859"/>
                </a:lnTo>
                <a:lnTo>
                  <a:pt x="2198" y="837"/>
                </a:lnTo>
                <a:lnTo>
                  <a:pt x="2158" y="815"/>
                </a:lnTo>
                <a:lnTo>
                  <a:pt x="2118" y="783"/>
                </a:lnTo>
                <a:lnTo>
                  <a:pt x="2067" y="772"/>
                </a:lnTo>
                <a:lnTo>
                  <a:pt x="2027" y="772"/>
                </a:lnTo>
                <a:lnTo>
                  <a:pt x="1987" y="793"/>
                </a:lnTo>
                <a:lnTo>
                  <a:pt x="1946" y="815"/>
                </a:lnTo>
                <a:lnTo>
                  <a:pt x="1926" y="859"/>
                </a:lnTo>
                <a:lnTo>
                  <a:pt x="1926" y="902"/>
                </a:lnTo>
                <a:lnTo>
                  <a:pt x="1926" y="946"/>
                </a:lnTo>
                <a:lnTo>
                  <a:pt x="1896" y="989"/>
                </a:lnTo>
                <a:lnTo>
                  <a:pt x="1876" y="1032"/>
                </a:lnTo>
                <a:lnTo>
                  <a:pt x="1876" y="1076"/>
                </a:lnTo>
                <a:lnTo>
                  <a:pt x="1896" y="1119"/>
                </a:lnTo>
                <a:lnTo>
                  <a:pt x="1916" y="1163"/>
                </a:lnTo>
                <a:lnTo>
                  <a:pt x="1916" y="1206"/>
                </a:lnTo>
                <a:lnTo>
                  <a:pt x="1916" y="1293"/>
                </a:lnTo>
                <a:lnTo>
                  <a:pt x="1906" y="1337"/>
                </a:lnTo>
                <a:lnTo>
                  <a:pt x="1866" y="1359"/>
                </a:lnTo>
                <a:lnTo>
                  <a:pt x="1805" y="1359"/>
                </a:lnTo>
                <a:lnTo>
                  <a:pt x="1755" y="1380"/>
                </a:lnTo>
                <a:lnTo>
                  <a:pt x="1714" y="1380"/>
                </a:lnTo>
                <a:lnTo>
                  <a:pt x="1674" y="1391"/>
                </a:lnTo>
                <a:lnTo>
                  <a:pt x="1634" y="1391"/>
                </a:lnTo>
                <a:lnTo>
                  <a:pt x="1593" y="1402"/>
                </a:lnTo>
                <a:lnTo>
                  <a:pt x="1553" y="1369"/>
                </a:lnTo>
                <a:lnTo>
                  <a:pt x="1513" y="1348"/>
                </a:lnTo>
                <a:lnTo>
                  <a:pt x="1472" y="1348"/>
                </a:lnTo>
                <a:lnTo>
                  <a:pt x="1432" y="1348"/>
                </a:lnTo>
                <a:lnTo>
                  <a:pt x="1382" y="1326"/>
                </a:lnTo>
                <a:lnTo>
                  <a:pt x="1341" y="1304"/>
                </a:lnTo>
                <a:lnTo>
                  <a:pt x="1301" y="1272"/>
                </a:lnTo>
                <a:lnTo>
                  <a:pt x="1261" y="1250"/>
                </a:lnTo>
                <a:lnTo>
                  <a:pt x="1220" y="1239"/>
                </a:lnTo>
                <a:lnTo>
                  <a:pt x="1180" y="1239"/>
                </a:lnTo>
                <a:lnTo>
                  <a:pt x="1140" y="1239"/>
                </a:lnTo>
                <a:lnTo>
                  <a:pt x="1099" y="1228"/>
                </a:lnTo>
                <a:lnTo>
                  <a:pt x="1059" y="1228"/>
                </a:lnTo>
                <a:lnTo>
                  <a:pt x="1019" y="1217"/>
                </a:lnTo>
                <a:lnTo>
                  <a:pt x="978" y="1217"/>
                </a:lnTo>
                <a:lnTo>
                  <a:pt x="938" y="1228"/>
                </a:lnTo>
                <a:lnTo>
                  <a:pt x="898" y="1250"/>
                </a:lnTo>
                <a:lnTo>
                  <a:pt x="857" y="1282"/>
                </a:lnTo>
                <a:lnTo>
                  <a:pt x="817" y="1315"/>
                </a:lnTo>
                <a:lnTo>
                  <a:pt x="777" y="1337"/>
                </a:lnTo>
                <a:lnTo>
                  <a:pt x="736" y="1369"/>
                </a:lnTo>
                <a:lnTo>
                  <a:pt x="696" y="1380"/>
                </a:lnTo>
                <a:lnTo>
                  <a:pt x="656" y="1337"/>
                </a:lnTo>
                <a:lnTo>
                  <a:pt x="645" y="1293"/>
                </a:lnTo>
                <a:lnTo>
                  <a:pt x="625" y="1250"/>
                </a:lnTo>
                <a:lnTo>
                  <a:pt x="625" y="1206"/>
                </a:lnTo>
                <a:lnTo>
                  <a:pt x="615" y="1163"/>
                </a:lnTo>
                <a:lnTo>
                  <a:pt x="595" y="1119"/>
                </a:lnTo>
                <a:lnTo>
                  <a:pt x="555" y="1098"/>
                </a:lnTo>
                <a:lnTo>
                  <a:pt x="504" y="1087"/>
                </a:lnTo>
                <a:lnTo>
                  <a:pt x="464" y="1076"/>
                </a:lnTo>
                <a:lnTo>
                  <a:pt x="424" y="1043"/>
                </a:lnTo>
                <a:lnTo>
                  <a:pt x="393" y="1000"/>
                </a:lnTo>
                <a:lnTo>
                  <a:pt x="383" y="956"/>
                </a:lnTo>
                <a:lnTo>
                  <a:pt x="373" y="902"/>
                </a:lnTo>
                <a:lnTo>
                  <a:pt x="353" y="859"/>
                </a:lnTo>
                <a:lnTo>
                  <a:pt x="313" y="837"/>
                </a:lnTo>
                <a:lnTo>
                  <a:pt x="272" y="804"/>
                </a:lnTo>
                <a:lnTo>
                  <a:pt x="232" y="783"/>
                </a:lnTo>
                <a:lnTo>
                  <a:pt x="182" y="783"/>
                </a:lnTo>
                <a:lnTo>
                  <a:pt x="141" y="783"/>
                </a:lnTo>
                <a:lnTo>
                  <a:pt x="131" y="739"/>
                </a:lnTo>
                <a:lnTo>
                  <a:pt x="121" y="696"/>
                </a:lnTo>
                <a:lnTo>
                  <a:pt x="121" y="641"/>
                </a:lnTo>
                <a:lnTo>
                  <a:pt x="121" y="598"/>
                </a:lnTo>
                <a:lnTo>
                  <a:pt x="121" y="554"/>
                </a:lnTo>
                <a:lnTo>
                  <a:pt x="121" y="511"/>
                </a:lnTo>
                <a:lnTo>
                  <a:pt x="121" y="467"/>
                </a:lnTo>
                <a:lnTo>
                  <a:pt x="81" y="456"/>
                </a:lnTo>
                <a:lnTo>
                  <a:pt x="61" y="413"/>
                </a:lnTo>
                <a:lnTo>
                  <a:pt x="61" y="370"/>
                </a:lnTo>
                <a:lnTo>
                  <a:pt x="61" y="326"/>
                </a:lnTo>
                <a:lnTo>
                  <a:pt x="61" y="283"/>
                </a:lnTo>
                <a:lnTo>
                  <a:pt x="50" y="239"/>
                </a:lnTo>
                <a:lnTo>
                  <a:pt x="61" y="196"/>
                </a:lnTo>
                <a:lnTo>
                  <a:pt x="91" y="152"/>
                </a:lnTo>
                <a:lnTo>
                  <a:pt x="91" y="109"/>
                </a:lnTo>
                <a:lnTo>
                  <a:pt x="61" y="65"/>
                </a:lnTo>
                <a:lnTo>
                  <a:pt x="20" y="43"/>
                </a:lnTo>
                <a:lnTo>
                  <a:pt x="0" y="0"/>
                </a:lnTo>
                <a:lnTo>
                  <a:pt x="0" y="65"/>
                </a:lnTo>
                <a:lnTo>
                  <a:pt x="0" y="0"/>
                </a:lnTo>
              </a:path>
            </a:pathLst>
          </a:custGeom>
          <a:solidFill>
            <a:srgbClr val="65656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804" name="Freeform 12"/>
          <p:cNvSpPr>
            <a:spLocks/>
          </p:cNvSpPr>
          <p:nvPr/>
        </p:nvSpPr>
        <p:spPr bwMode="auto">
          <a:xfrm>
            <a:off x="663575" y="871538"/>
            <a:ext cx="7926388" cy="5164137"/>
          </a:xfrm>
          <a:custGeom>
            <a:avLst/>
            <a:gdLst>
              <a:gd name="T0" fmla="*/ 968 w 4993"/>
              <a:gd name="T1" fmla="*/ 2686 h 3253"/>
              <a:gd name="T2" fmla="*/ 766 w 4993"/>
              <a:gd name="T3" fmla="*/ 3045 h 3253"/>
              <a:gd name="T4" fmla="*/ 474 w 4993"/>
              <a:gd name="T5" fmla="*/ 3121 h 3253"/>
              <a:gd name="T6" fmla="*/ 161 w 4993"/>
              <a:gd name="T7" fmla="*/ 3067 h 3253"/>
              <a:gd name="T8" fmla="*/ 182 w 4993"/>
              <a:gd name="T9" fmla="*/ 2893 h 3253"/>
              <a:gd name="T10" fmla="*/ 504 w 4993"/>
              <a:gd name="T11" fmla="*/ 2828 h 3253"/>
              <a:gd name="T12" fmla="*/ 807 w 4993"/>
              <a:gd name="T13" fmla="*/ 2708 h 3253"/>
              <a:gd name="T14" fmla="*/ 958 w 4993"/>
              <a:gd name="T15" fmla="*/ 2447 h 3253"/>
              <a:gd name="T16" fmla="*/ 645 w 4993"/>
              <a:gd name="T17" fmla="*/ 2186 h 3253"/>
              <a:gd name="T18" fmla="*/ 303 w 4993"/>
              <a:gd name="T19" fmla="*/ 2001 h 3253"/>
              <a:gd name="T20" fmla="*/ 444 w 4993"/>
              <a:gd name="T21" fmla="*/ 2012 h 3253"/>
              <a:gd name="T22" fmla="*/ 837 w 4993"/>
              <a:gd name="T23" fmla="*/ 2077 h 3253"/>
              <a:gd name="T24" fmla="*/ 1190 w 4993"/>
              <a:gd name="T25" fmla="*/ 2186 h 3253"/>
              <a:gd name="T26" fmla="*/ 1291 w 4993"/>
              <a:gd name="T27" fmla="*/ 2230 h 3253"/>
              <a:gd name="T28" fmla="*/ 1553 w 4993"/>
              <a:gd name="T29" fmla="*/ 1990 h 3253"/>
              <a:gd name="T30" fmla="*/ 1896 w 4993"/>
              <a:gd name="T31" fmla="*/ 1795 h 3253"/>
              <a:gd name="T32" fmla="*/ 2047 w 4993"/>
              <a:gd name="T33" fmla="*/ 1468 h 3253"/>
              <a:gd name="T34" fmla="*/ 2148 w 4993"/>
              <a:gd name="T35" fmla="*/ 1523 h 3253"/>
              <a:gd name="T36" fmla="*/ 2350 w 4993"/>
              <a:gd name="T37" fmla="*/ 1370 h 3253"/>
              <a:gd name="T38" fmla="*/ 2158 w 4993"/>
              <a:gd name="T39" fmla="*/ 1088 h 3253"/>
              <a:gd name="T40" fmla="*/ 2077 w 4993"/>
              <a:gd name="T41" fmla="*/ 653 h 3253"/>
              <a:gd name="T42" fmla="*/ 1876 w 4993"/>
              <a:gd name="T43" fmla="*/ 359 h 3253"/>
              <a:gd name="T44" fmla="*/ 1674 w 4993"/>
              <a:gd name="T45" fmla="*/ 65 h 3253"/>
              <a:gd name="T46" fmla="*/ 1967 w 4993"/>
              <a:gd name="T47" fmla="*/ 131 h 3253"/>
              <a:gd name="T48" fmla="*/ 2198 w 4993"/>
              <a:gd name="T49" fmla="*/ 348 h 3253"/>
              <a:gd name="T50" fmla="*/ 2188 w 4993"/>
              <a:gd name="T51" fmla="*/ 674 h 3253"/>
              <a:gd name="T52" fmla="*/ 2309 w 4993"/>
              <a:gd name="T53" fmla="*/ 914 h 3253"/>
              <a:gd name="T54" fmla="*/ 2562 w 4993"/>
              <a:gd name="T55" fmla="*/ 707 h 3253"/>
              <a:gd name="T56" fmla="*/ 2400 w 4993"/>
              <a:gd name="T57" fmla="*/ 326 h 3253"/>
              <a:gd name="T58" fmla="*/ 2794 w 4993"/>
              <a:gd name="T59" fmla="*/ 163 h 3253"/>
              <a:gd name="T60" fmla="*/ 3207 w 4993"/>
              <a:gd name="T61" fmla="*/ 196 h 3253"/>
              <a:gd name="T62" fmla="*/ 3247 w 4993"/>
              <a:gd name="T63" fmla="*/ 555 h 3253"/>
              <a:gd name="T64" fmla="*/ 3086 w 4993"/>
              <a:gd name="T65" fmla="*/ 783 h 3253"/>
              <a:gd name="T66" fmla="*/ 2783 w 4993"/>
              <a:gd name="T67" fmla="*/ 881 h 3253"/>
              <a:gd name="T68" fmla="*/ 3096 w 4993"/>
              <a:gd name="T69" fmla="*/ 1055 h 3253"/>
              <a:gd name="T70" fmla="*/ 3499 w 4993"/>
              <a:gd name="T71" fmla="*/ 1033 h 3253"/>
              <a:gd name="T72" fmla="*/ 3741 w 4993"/>
              <a:gd name="T73" fmla="*/ 1283 h 3253"/>
              <a:gd name="T74" fmla="*/ 3661 w 4993"/>
              <a:gd name="T75" fmla="*/ 1664 h 3253"/>
              <a:gd name="T76" fmla="*/ 3873 w 4993"/>
              <a:gd name="T77" fmla="*/ 1903 h 3253"/>
              <a:gd name="T78" fmla="*/ 4175 w 4993"/>
              <a:gd name="T79" fmla="*/ 1784 h 3253"/>
              <a:gd name="T80" fmla="*/ 4468 w 4993"/>
              <a:gd name="T81" fmla="*/ 1631 h 3253"/>
              <a:gd name="T82" fmla="*/ 4720 w 4993"/>
              <a:gd name="T83" fmla="*/ 1392 h 3253"/>
              <a:gd name="T84" fmla="*/ 4992 w 4993"/>
              <a:gd name="T85" fmla="*/ 1490 h 3253"/>
              <a:gd name="T86" fmla="*/ 4730 w 4993"/>
              <a:gd name="T87" fmla="*/ 1762 h 3253"/>
              <a:gd name="T88" fmla="*/ 4518 w 4993"/>
              <a:gd name="T89" fmla="*/ 2132 h 3253"/>
              <a:gd name="T90" fmla="*/ 4266 w 4993"/>
              <a:gd name="T91" fmla="*/ 2491 h 3253"/>
              <a:gd name="T92" fmla="*/ 3812 w 4993"/>
              <a:gd name="T93" fmla="*/ 2469 h 3253"/>
              <a:gd name="T94" fmla="*/ 3560 w 4993"/>
              <a:gd name="T95" fmla="*/ 2317 h 3253"/>
              <a:gd name="T96" fmla="*/ 3550 w 4993"/>
              <a:gd name="T97" fmla="*/ 1849 h 3253"/>
              <a:gd name="T98" fmla="*/ 3348 w 4993"/>
              <a:gd name="T99" fmla="*/ 1566 h 3253"/>
              <a:gd name="T100" fmla="*/ 3005 w 4993"/>
              <a:gd name="T101" fmla="*/ 1773 h 3253"/>
              <a:gd name="T102" fmla="*/ 2824 w 4993"/>
              <a:gd name="T103" fmla="*/ 1566 h 3253"/>
              <a:gd name="T104" fmla="*/ 2582 w 4993"/>
              <a:gd name="T105" fmla="*/ 1294 h 3253"/>
              <a:gd name="T106" fmla="*/ 2279 w 4993"/>
              <a:gd name="T107" fmla="*/ 1577 h 3253"/>
              <a:gd name="T108" fmla="*/ 2158 w 4993"/>
              <a:gd name="T109" fmla="*/ 2001 h 3253"/>
              <a:gd name="T110" fmla="*/ 1896 w 4993"/>
              <a:gd name="T111" fmla="*/ 2328 h 3253"/>
              <a:gd name="T112" fmla="*/ 1755 w 4993"/>
              <a:gd name="T113" fmla="*/ 2643 h 3253"/>
              <a:gd name="T114" fmla="*/ 1392 w 4993"/>
              <a:gd name="T115" fmla="*/ 2436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993" h="3253">
                <a:moveTo>
                  <a:pt x="1240" y="2415"/>
                </a:moveTo>
                <a:lnTo>
                  <a:pt x="1190" y="2436"/>
                </a:lnTo>
                <a:lnTo>
                  <a:pt x="1150" y="2458"/>
                </a:lnTo>
                <a:lnTo>
                  <a:pt x="1140" y="2502"/>
                </a:lnTo>
                <a:lnTo>
                  <a:pt x="1140" y="2545"/>
                </a:lnTo>
                <a:lnTo>
                  <a:pt x="1119" y="2589"/>
                </a:lnTo>
                <a:lnTo>
                  <a:pt x="1079" y="2610"/>
                </a:lnTo>
                <a:lnTo>
                  <a:pt x="1039" y="2621"/>
                </a:lnTo>
                <a:lnTo>
                  <a:pt x="998" y="2643"/>
                </a:lnTo>
                <a:lnTo>
                  <a:pt x="968" y="2686"/>
                </a:lnTo>
                <a:lnTo>
                  <a:pt x="968" y="2730"/>
                </a:lnTo>
                <a:lnTo>
                  <a:pt x="958" y="2784"/>
                </a:lnTo>
                <a:lnTo>
                  <a:pt x="958" y="2828"/>
                </a:lnTo>
                <a:lnTo>
                  <a:pt x="968" y="2871"/>
                </a:lnTo>
                <a:lnTo>
                  <a:pt x="968" y="2915"/>
                </a:lnTo>
                <a:lnTo>
                  <a:pt x="938" y="2958"/>
                </a:lnTo>
                <a:lnTo>
                  <a:pt x="887" y="2980"/>
                </a:lnTo>
                <a:lnTo>
                  <a:pt x="847" y="3013"/>
                </a:lnTo>
                <a:lnTo>
                  <a:pt x="807" y="3045"/>
                </a:lnTo>
                <a:lnTo>
                  <a:pt x="766" y="3045"/>
                </a:lnTo>
                <a:lnTo>
                  <a:pt x="716" y="3045"/>
                </a:lnTo>
                <a:lnTo>
                  <a:pt x="676" y="3056"/>
                </a:lnTo>
                <a:lnTo>
                  <a:pt x="666" y="3100"/>
                </a:lnTo>
                <a:lnTo>
                  <a:pt x="666" y="3154"/>
                </a:lnTo>
                <a:lnTo>
                  <a:pt x="645" y="3198"/>
                </a:lnTo>
                <a:lnTo>
                  <a:pt x="595" y="3241"/>
                </a:lnTo>
                <a:lnTo>
                  <a:pt x="555" y="3252"/>
                </a:lnTo>
                <a:lnTo>
                  <a:pt x="524" y="3208"/>
                </a:lnTo>
                <a:lnTo>
                  <a:pt x="504" y="3165"/>
                </a:lnTo>
                <a:lnTo>
                  <a:pt x="474" y="3121"/>
                </a:lnTo>
                <a:lnTo>
                  <a:pt x="484" y="3078"/>
                </a:lnTo>
                <a:lnTo>
                  <a:pt x="484" y="3034"/>
                </a:lnTo>
                <a:lnTo>
                  <a:pt x="444" y="3013"/>
                </a:lnTo>
                <a:lnTo>
                  <a:pt x="403" y="3013"/>
                </a:lnTo>
                <a:lnTo>
                  <a:pt x="363" y="3024"/>
                </a:lnTo>
                <a:lnTo>
                  <a:pt x="323" y="3045"/>
                </a:lnTo>
                <a:lnTo>
                  <a:pt x="282" y="3067"/>
                </a:lnTo>
                <a:lnTo>
                  <a:pt x="242" y="3078"/>
                </a:lnTo>
                <a:lnTo>
                  <a:pt x="202" y="3067"/>
                </a:lnTo>
                <a:lnTo>
                  <a:pt x="161" y="3067"/>
                </a:lnTo>
                <a:lnTo>
                  <a:pt x="121" y="3024"/>
                </a:lnTo>
                <a:lnTo>
                  <a:pt x="121" y="2980"/>
                </a:lnTo>
                <a:lnTo>
                  <a:pt x="91" y="2937"/>
                </a:lnTo>
                <a:lnTo>
                  <a:pt x="40" y="2915"/>
                </a:lnTo>
                <a:lnTo>
                  <a:pt x="0" y="2860"/>
                </a:lnTo>
                <a:lnTo>
                  <a:pt x="30" y="2817"/>
                </a:lnTo>
                <a:lnTo>
                  <a:pt x="71" y="2828"/>
                </a:lnTo>
                <a:lnTo>
                  <a:pt x="91" y="2871"/>
                </a:lnTo>
                <a:lnTo>
                  <a:pt x="141" y="2893"/>
                </a:lnTo>
                <a:lnTo>
                  <a:pt x="182" y="2893"/>
                </a:lnTo>
                <a:lnTo>
                  <a:pt x="202" y="2937"/>
                </a:lnTo>
                <a:lnTo>
                  <a:pt x="252" y="2969"/>
                </a:lnTo>
                <a:lnTo>
                  <a:pt x="292" y="2937"/>
                </a:lnTo>
                <a:lnTo>
                  <a:pt x="303" y="2893"/>
                </a:lnTo>
                <a:lnTo>
                  <a:pt x="303" y="2850"/>
                </a:lnTo>
                <a:lnTo>
                  <a:pt x="343" y="2839"/>
                </a:lnTo>
                <a:lnTo>
                  <a:pt x="383" y="2860"/>
                </a:lnTo>
                <a:lnTo>
                  <a:pt x="424" y="2828"/>
                </a:lnTo>
                <a:lnTo>
                  <a:pt x="464" y="2795"/>
                </a:lnTo>
                <a:lnTo>
                  <a:pt x="504" y="2828"/>
                </a:lnTo>
                <a:lnTo>
                  <a:pt x="555" y="2860"/>
                </a:lnTo>
                <a:lnTo>
                  <a:pt x="595" y="2871"/>
                </a:lnTo>
                <a:lnTo>
                  <a:pt x="645" y="2882"/>
                </a:lnTo>
                <a:lnTo>
                  <a:pt x="656" y="2839"/>
                </a:lnTo>
                <a:lnTo>
                  <a:pt x="645" y="2795"/>
                </a:lnTo>
                <a:lnTo>
                  <a:pt x="686" y="2773"/>
                </a:lnTo>
                <a:lnTo>
                  <a:pt x="686" y="2730"/>
                </a:lnTo>
                <a:lnTo>
                  <a:pt x="726" y="2708"/>
                </a:lnTo>
                <a:lnTo>
                  <a:pt x="766" y="2708"/>
                </a:lnTo>
                <a:lnTo>
                  <a:pt x="807" y="2708"/>
                </a:lnTo>
                <a:lnTo>
                  <a:pt x="847" y="2686"/>
                </a:lnTo>
                <a:lnTo>
                  <a:pt x="887" y="2665"/>
                </a:lnTo>
                <a:lnTo>
                  <a:pt x="918" y="2621"/>
                </a:lnTo>
                <a:lnTo>
                  <a:pt x="958" y="2599"/>
                </a:lnTo>
                <a:lnTo>
                  <a:pt x="998" y="2599"/>
                </a:lnTo>
                <a:lnTo>
                  <a:pt x="1019" y="2556"/>
                </a:lnTo>
                <a:lnTo>
                  <a:pt x="1049" y="2512"/>
                </a:lnTo>
                <a:lnTo>
                  <a:pt x="1039" y="2469"/>
                </a:lnTo>
                <a:lnTo>
                  <a:pt x="998" y="2447"/>
                </a:lnTo>
                <a:lnTo>
                  <a:pt x="958" y="2447"/>
                </a:lnTo>
                <a:lnTo>
                  <a:pt x="918" y="2425"/>
                </a:lnTo>
                <a:lnTo>
                  <a:pt x="877" y="2404"/>
                </a:lnTo>
                <a:lnTo>
                  <a:pt x="837" y="2415"/>
                </a:lnTo>
                <a:lnTo>
                  <a:pt x="797" y="2404"/>
                </a:lnTo>
                <a:lnTo>
                  <a:pt x="777" y="2360"/>
                </a:lnTo>
                <a:lnTo>
                  <a:pt x="797" y="2317"/>
                </a:lnTo>
                <a:lnTo>
                  <a:pt x="807" y="2273"/>
                </a:lnTo>
                <a:lnTo>
                  <a:pt x="716" y="2241"/>
                </a:lnTo>
                <a:lnTo>
                  <a:pt x="676" y="2230"/>
                </a:lnTo>
                <a:lnTo>
                  <a:pt x="645" y="2186"/>
                </a:lnTo>
                <a:lnTo>
                  <a:pt x="605" y="2164"/>
                </a:lnTo>
                <a:lnTo>
                  <a:pt x="565" y="2153"/>
                </a:lnTo>
                <a:lnTo>
                  <a:pt x="524" y="2132"/>
                </a:lnTo>
                <a:lnTo>
                  <a:pt x="484" y="2110"/>
                </a:lnTo>
                <a:lnTo>
                  <a:pt x="444" y="2110"/>
                </a:lnTo>
                <a:lnTo>
                  <a:pt x="403" y="2099"/>
                </a:lnTo>
                <a:lnTo>
                  <a:pt x="363" y="2099"/>
                </a:lnTo>
                <a:lnTo>
                  <a:pt x="343" y="2056"/>
                </a:lnTo>
                <a:lnTo>
                  <a:pt x="343" y="2012"/>
                </a:lnTo>
                <a:lnTo>
                  <a:pt x="303" y="2001"/>
                </a:lnTo>
                <a:lnTo>
                  <a:pt x="282" y="1958"/>
                </a:lnTo>
                <a:lnTo>
                  <a:pt x="242" y="1914"/>
                </a:lnTo>
                <a:lnTo>
                  <a:pt x="222" y="1871"/>
                </a:lnTo>
                <a:lnTo>
                  <a:pt x="242" y="1827"/>
                </a:lnTo>
                <a:lnTo>
                  <a:pt x="282" y="1827"/>
                </a:lnTo>
                <a:lnTo>
                  <a:pt x="313" y="1871"/>
                </a:lnTo>
                <a:lnTo>
                  <a:pt x="353" y="1903"/>
                </a:lnTo>
                <a:lnTo>
                  <a:pt x="393" y="1925"/>
                </a:lnTo>
                <a:lnTo>
                  <a:pt x="403" y="1969"/>
                </a:lnTo>
                <a:lnTo>
                  <a:pt x="444" y="2012"/>
                </a:lnTo>
                <a:lnTo>
                  <a:pt x="484" y="2023"/>
                </a:lnTo>
                <a:lnTo>
                  <a:pt x="524" y="2066"/>
                </a:lnTo>
                <a:lnTo>
                  <a:pt x="555" y="2110"/>
                </a:lnTo>
                <a:lnTo>
                  <a:pt x="595" y="2121"/>
                </a:lnTo>
                <a:lnTo>
                  <a:pt x="635" y="2121"/>
                </a:lnTo>
                <a:lnTo>
                  <a:pt x="676" y="2121"/>
                </a:lnTo>
                <a:lnTo>
                  <a:pt x="716" y="2099"/>
                </a:lnTo>
                <a:lnTo>
                  <a:pt x="756" y="2066"/>
                </a:lnTo>
                <a:lnTo>
                  <a:pt x="797" y="2056"/>
                </a:lnTo>
                <a:lnTo>
                  <a:pt x="837" y="2077"/>
                </a:lnTo>
                <a:lnTo>
                  <a:pt x="877" y="2110"/>
                </a:lnTo>
                <a:lnTo>
                  <a:pt x="918" y="2110"/>
                </a:lnTo>
                <a:lnTo>
                  <a:pt x="958" y="2110"/>
                </a:lnTo>
                <a:lnTo>
                  <a:pt x="998" y="2121"/>
                </a:lnTo>
                <a:lnTo>
                  <a:pt x="1029" y="2164"/>
                </a:lnTo>
                <a:lnTo>
                  <a:pt x="1069" y="2164"/>
                </a:lnTo>
                <a:lnTo>
                  <a:pt x="1109" y="2153"/>
                </a:lnTo>
                <a:lnTo>
                  <a:pt x="1150" y="2143"/>
                </a:lnTo>
                <a:lnTo>
                  <a:pt x="1190" y="2143"/>
                </a:lnTo>
                <a:lnTo>
                  <a:pt x="1190" y="2186"/>
                </a:lnTo>
                <a:lnTo>
                  <a:pt x="1180" y="2230"/>
                </a:lnTo>
                <a:lnTo>
                  <a:pt x="1170" y="2273"/>
                </a:lnTo>
                <a:lnTo>
                  <a:pt x="1180" y="2317"/>
                </a:lnTo>
                <a:lnTo>
                  <a:pt x="1220" y="2349"/>
                </a:lnTo>
                <a:lnTo>
                  <a:pt x="1261" y="2393"/>
                </a:lnTo>
                <a:lnTo>
                  <a:pt x="1301" y="2404"/>
                </a:lnTo>
                <a:lnTo>
                  <a:pt x="1321" y="2360"/>
                </a:lnTo>
                <a:lnTo>
                  <a:pt x="1321" y="2317"/>
                </a:lnTo>
                <a:lnTo>
                  <a:pt x="1301" y="2273"/>
                </a:lnTo>
                <a:lnTo>
                  <a:pt x="1291" y="2230"/>
                </a:lnTo>
                <a:lnTo>
                  <a:pt x="1321" y="2186"/>
                </a:lnTo>
                <a:lnTo>
                  <a:pt x="1361" y="2164"/>
                </a:lnTo>
                <a:lnTo>
                  <a:pt x="1402" y="2164"/>
                </a:lnTo>
                <a:lnTo>
                  <a:pt x="1402" y="2121"/>
                </a:lnTo>
                <a:lnTo>
                  <a:pt x="1392" y="2077"/>
                </a:lnTo>
                <a:lnTo>
                  <a:pt x="1442" y="2066"/>
                </a:lnTo>
                <a:lnTo>
                  <a:pt x="1482" y="2066"/>
                </a:lnTo>
                <a:lnTo>
                  <a:pt x="1523" y="2077"/>
                </a:lnTo>
                <a:lnTo>
                  <a:pt x="1553" y="2034"/>
                </a:lnTo>
                <a:lnTo>
                  <a:pt x="1553" y="1990"/>
                </a:lnTo>
                <a:lnTo>
                  <a:pt x="1553" y="1947"/>
                </a:lnTo>
                <a:lnTo>
                  <a:pt x="1593" y="1914"/>
                </a:lnTo>
                <a:lnTo>
                  <a:pt x="1644" y="1914"/>
                </a:lnTo>
                <a:lnTo>
                  <a:pt x="1694" y="1903"/>
                </a:lnTo>
                <a:lnTo>
                  <a:pt x="1745" y="1903"/>
                </a:lnTo>
                <a:lnTo>
                  <a:pt x="1785" y="1903"/>
                </a:lnTo>
                <a:lnTo>
                  <a:pt x="1825" y="1882"/>
                </a:lnTo>
                <a:lnTo>
                  <a:pt x="1866" y="1882"/>
                </a:lnTo>
                <a:lnTo>
                  <a:pt x="1896" y="1838"/>
                </a:lnTo>
                <a:lnTo>
                  <a:pt x="1896" y="1795"/>
                </a:lnTo>
                <a:lnTo>
                  <a:pt x="1886" y="1751"/>
                </a:lnTo>
                <a:lnTo>
                  <a:pt x="1886" y="1708"/>
                </a:lnTo>
                <a:lnTo>
                  <a:pt x="1896" y="1664"/>
                </a:lnTo>
                <a:lnTo>
                  <a:pt x="1886" y="1621"/>
                </a:lnTo>
                <a:lnTo>
                  <a:pt x="1886" y="1577"/>
                </a:lnTo>
                <a:lnTo>
                  <a:pt x="1926" y="1555"/>
                </a:lnTo>
                <a:lnTo>
                  <a:pt x="1977" y="1555"/>
                </a:lnTo>
                <a:lnTo>
                  <a:pt x="2017" y="1555"/>
                </a:lnTo>
                <a:lnTo>
                  <a:pt x="2017" y="1512"/>
                </a:lnTo>
                <a:lnTo>
                  <a:pt x="2047" y="1468"/>
                </a:lnTo>
                <a:lnTo>
                  <a:pt x="2098" y="1436"/>
                </a:lnTo>
                <a:lnTo>
                  <a:pt x="2108" y="1392"/>
                </a:lnTo>
                <a:lnTo>
                  <a:pt x="2108" y="1349"/>
                </a:lnTo>
                <a:lnTo>
                  <a:pt x="2148" y="1316"/>
                </a:lnTo>
                <a:lnTo>
                  <a:pt x="2188" y="1305"/>
                </a:lnTo>
                <a:lnTo>
                  <a:pt x="2178" y="1349"/>
                </a:lnTo>
                <a:lnTo>
                  <a:pt x="2168" y="1392"/>
                </a:lnTo>
                <a:lnTo>
                  <a:pt x="2148" y="1436"/>
                </a:lnTo>
                <a:lnTo>
                  <a:pt x="2148" y="1479"/>
                </a:lnTo>
                <a:lnTo>
                  <a:pt x="2148" y="1523"/>
                </a:lnTo>
                <a:lnTo>
                  <a:pt x="2138" y="1566"/>
                </a:lnTo>
                <a:lnTo>
                  <a:pt x="2178" y="1555"/>
                </a:lnTo>
                <a:lnTo>
                  <a:pt x="2209" y="1512"/>
                </a:lnTo>
                <a:lnTo>
                  <a:pt x="2249" y="1544"/>
                </a:lnTo>
                <a:lnTo>
                  <a:pt x="2289" y="1566"/>
                </a:lnTo>
                <a:lnTo>
                  <a:pt x="2299" y="1523"/>
                </a:lnTo>
                <a:lnTo>
                  <a:pt x="2340" y="1501"/>
                </a:lnTo>
                <a:lnTo>
                  <a:pt x="2360" y="1457"/>
                </a:lnTo>
                <a:lnTo>
                  <a:pt x="2350" y="1414"/>
                </a:lnTo>
                <a:lnTo>
                  <a:pt x="2350" y="1370"/>
                </a:lnTo>
                <a:lnTo>
                  <a:pt x="2309" y="1360"/>
                </a:lnTo>
                <a:lnTo>
                  <a:pt x="2279" y="1316"/>
                </a:lnTo>
                <a:lnTo>
                  <a:pt x="2279" y="1262"/>
                </a:lnTo>
                <a:lnTo>
                  <a:pt x="2279" y="1218"/>
                </a:lnTo>
                <a:lnTo>
                  <a:pt x="2289" y="1175"/>
                </a:lnTo>
                <a:lnTo>
                  <a:pt x="2289" y="1131"/>
                </a:lnTo>
                <a:lnTo>
                  <a:pt x="2279" y="1088"/>
                </a:lnTo>
                <a:lnTo>
                  <a:pt x="2239" y="1077"/>
                </a:lnTo>
                <a:lnTo>
                  <a:pt x="2198" y="1099"/>
                </a:lnTo>
                <a:lnTo>
                  <a:pt x="2158" y="1088"/>
                </a:lnTo>
                <a:lnTo>
                  <a:pt x="2118" y="1044"/>
                </a:lnTo>
                <a:lnTo>
                  <a:pt x="2098" y="1001"/>
                </a:lnTo>
                <a:lnTo>
                  <a:pt x="2108" y="957"/>
                </a:lnTo>
                <a:lnTo>
                  <a:pt x="2098" y="914"/>
                </a:lnTo>
                <a:lnTo>
                  <a:pt x="2077" y="870"/>
                </a:lnTo>
                <a:lnTo>
                  <a:pt x="2067" y="827"/>
                </a:lnTo>
                <a:lnTo>
                  <a:pt x="2077" y="783"/>
                </a:lnTo>
                <a:lnTo>
                  <a:pt x="2077" y="740"/>
                </a:lnTo>
                <a:lnTo>
                  <a:pt x="2077" y="696"/>
                </a:lnTo>
                <a:lnTo>
                  <a:pt x="2077" y="653"/>
                </a:lnTo>
                <a:lnTo>
                  <a:pt x="2108" y="609"/>
                </a:lnTo>
                <a:lnTo>
                  <a:pt x="2128" y="566"/>
                </a:lnTo>
                <a:lnTo>
                  <a:pt x="2128" y="522"/>
                </a:lnTo>
                <a:lnTo>
                  <a:pt x="2108" y="479"/>
                </a:lnTo>
                <a:lnTo>
                  <a:pt x="2067" y="457"/>
                </a:lnTo>
                <a:lnTo>
                  <a:pt x="2027" y="424"/>
                </a:lnTo>
                <a:lnTo>
                  <a:pt x="1987" y="402"/>
                </a:lnTo>
                <a:lnTo>
                  <a:pt x="1946" y="402"/>
                </a:lnTo>
                <a:lnTo>
                  <a:pt x="1906" y="402"/>
                </a:lnTo>
                <a:lnTo>
                  <a:pt x="1876" y="359"/>
                </a:lnTo>
                <a:lnTo>
                  <a:pt x="1906" y="315"/>
                </a:lnTo>
                <a:lnTo>
                  <a:pt x="1896" y="272"/>
                </a:lnTo>
                <a:lnTo>
                  <a:pt x="1906" y="228"/>
                </a:lnTo>
                <a:lnTo>
                  <a:pt x="1926" y="185"/>
                </a:lnTo>
                <a:lnTo>
                  <a:pt x="1876" y="174"/>
                </a:lnTo>
                <a:lnTo>
                  <a:pt x="1835" y="174"/>
                </a:lnTo>
                <a:lnTo>
                  <a:pt x="1785" y="163"/>
                </a:lnTo>
                <a:lnTo>
                  <a:pt x="1755" y="120"/>
                </a:lnTo>
                <a:lnTo>
                  <a:pt x="1714" y="76"/>
                </a:lnTo>
                <a:lnTo>
                  <a:pt x="1674" y="65"/>
                </a:lnTo>
                <a:lnTo>
                  <a:pt x="1634" y="54"/>
                </a:lnTo>
                <a:lnTo>
                  <a:pt x="1644" y="11"/>
                </a:lnTo>
                <a:lnTo>
                  <a:pt x="1684" y="0"/>
                </a:lnTo>
                <a:lnTo>
                  <a:pt x="1735" y="0"/>
                </a:lnTo>
                <a:lnTo>
                  <a:pt x="1755" y="44"/>
                </a:lnTo>
                <a:lnTo>
                  <a:pt x="1805" y="65"/>
                </a:lnTo>
                <a:lnTo>
                  <a:pt x="1846" y="65"/>
                </a:lnTo>
                <a:lnTo>
                  <a:pt x="1886" y="76"/>
                </a:lnTo>
                <a:lnTo>
                  <a:pt x="1936" y="87"/>
                </a:lnTo>
                <a:lnTo>
                  <a:pt x="1967" y="131"/>
                </a:lnTo>
                <a:lnTo>
                  <a:pt x="1967" y="174"/>
                </a:lnTo>
                <a:lnTo>
                  <a:pt x="2007" y="185"/>
                </a:lnTo>
                <a:lnTo>
                  <a:pt x="2037" y="228"/>
                </a:lnTo>
                <a:lnTo>
                  <a:pt x="2077" y="228"/>
                </a:lnTo>
                <a:lnTo>
                  <a:pt x="2128" y="207"/>
                </a:lnTo>
                <a:lnTo>
                  <a:pt x="2178" y="196"/>
                </a:lnTo>
                <a:lnTo>
                  <a:pt x="2219" y="218"/>
                </a:lnTo>
                <a:lnTo>
                  <a:pt x="2219" y="261"/>
                </a:lnTo>
                <a:lnTo>
                  <a:pt x="2198" y="305"/>
                </a:lnTo>
                <a:lnTo>
                  <a:pt x="2198" y="348"/>
                </a:lnTo>
                <a:lnTo>
                  <a:pt x="2229" y="392"/>
                </a:lnTo>
                <a:lnTo>
                  <a:pt x="2269" y="392"/>
                </a:lnTo>
                <a:lnTo>
                  <a:pt x="2309" y="402"/>
                </a:lnTo>
                <a:lnTo>
                  <a:pt x="2350" y="446"/>
                </a:lnTo>
                <a:lnTo>
                  <a:pt x="2299" y="489"/>
                </a:lnTo>
                <a:lnTo>
                  <a:pt x="2259" y="500"/>
                </a:lnTo>
                <a:lnTo>
                  <a:pt x="2239" y="544"/>
                </a:lnTo>
                <a:lnTo>
                  <a:pt x="2239" y="587"/>
                </a:lnTo>
                <a:lnTo>
                  <a:pt x="2219" y="631"/>
                </a:lnTo>
                <a:lnTo>
                  <a:pt x="2188" y="674"/>
                </a:lnTo>
                <a:lnTo>
                  <a:pt x="2148" y="696"/>
                </a:lnTo>
                <a:lnTo>
                  <a:pt x="2108" y="718"/>
                </a:lnTo>
                <a:lnTo>
                  <a:pt x="2098" y="761"/>
                </a:lnTo>
                <a:lnTo>
                  <a:pt x="2098" y="805"/>
                </a:lnTo>
                <a:lnTo>
                  <a:pt x="2108" y="848"/>
                </a:lnTo>
                <a:lnTo>
                  <a:pt x="2148" y="859"/>
                </a:lnTo>
                <a:lnTo>
                  <a:pt x="2188" y="859"/>
                </a:lnTo>
                <a:lnTo>
                  <a:pt x="2229" y="848"/>
                </a:lnTo>
                <a:lnTo>
                  <a:pt x="2269" y="881"/>
                </a:lnTo>
                <a:lnTo>
                  <a:pt x="2309" y="914"/>
                </a:lnTo>
                <a:lnTo>
                  <a:pt x="2350" y="892"/>
                </a:lnTo>
                <a:lnTo>
                  <a:pt x="2360" y="848"/>
                </a:lnTo>
                <a:lnTo>
                  <a:pt x="2360" y="805"/>
                </a:lnTo>
                <a:lnTo>
                  <a:pt x="2360" y="761"/>
                </a:lnTo>
                <a:lnTo>
                  <a:pt x="2360" y="718"/>
                </a:lnTo>
                <a:lnTo>
                  <a:pt x="2400" y="707"/>
                </a:lnTo>
                <a:lnTo>
                  <a:pt x="2441" y="718"/>
                </a:lnTo>
                <a:lnTo>
                  <a:pt x="2481" y="740"/>
                </a:lnTo>
                <a:lnTo>
                  <a:pt x="2521" y="750"/>
                </a:lnTo>
                <a:lnTo>
                  <a:pt x="2562" y="707"/>
                </a:lnTo>
                <a:lnTo>
                  <a:pt x="2572" y="663"/>
                </a:lnTo>
                <a:lnTo>
                  <a:pt x="2572" y="620"/>
                </a:lnTo>
                <a:lnTo>
                  <a:pt x="2531" y="587"/>
                </a:lnTo>
                <a:lnTo>
                  <a:pt x="2491" y="587"/>
                </a:lnTo>
                <a:lnTo>
                  <a:pt x="2451" y="566"/>
                </a:lnTo>
                <a:lnTo>
                  <a:pt x="2430" y="522"/>
                </a:lnTo>
                <a:lnTo>
                  <a:pt x="2430" y="479"/>
                </a:lnTo>
                <a:lnTo>
                  <a:pt x="2430" y="424"/>
                </a:lnTo>
                <a:lnTo>
                  <a:pt x="2410" y="370"/>
                </a:lnTo>
                <a:lnTo>
                  <a:pt x="2400" y="326"/>
                </a:lnTo>
                <a:lnTo>
                  <a:pt x="2441" y="305"/>
                </a:lnTo>
                <a:lnTo>
                  <a:pt x="2481" y="305"/>
                </a:lnTo>
                <a:lnTo>
                  <a:pt x="2521" y="305"/>
                </a:lnTo>
                <a:lnTo>
                  <a:pt x="2562" y="305"/>
                </a:lnTo>
                <a:lnTo>
                  <a:pt x="2602" y="315"/>
                </a:lnTo>
                <a:lnTo>
                  <a:pt x="2642" y="272"/>
                </a:lnTo>
                <a:lnTo>
                  <a:pt x="2672" y="228"/>
                </a:lnTo>
                <a:lnTo>
                  <a:pt x="2713" y="207"/>
                </a:lnTo>
                <a:lnTo>
                  <a:pt x="2753" y="196"/>
                </a:lnTo>
                <a:lnTo>
                  <a:pt x="2794" y="163"/>
                </a:lnTo>
                <a:lnTo>
                  <a:pt x="2834" y="141"/>
                </a:lnTo>
                <a:lnTo>
                  <a:pt x="2874" y="163"/>
                </a:lnTo>
                <a:lnTo>
                  <a:pt x="2915" y="196"/>
                </a:lnTo>
                <a:lnTo>
                  <a:pt x="2955" y="185"/>
                </a:lnTo>
                <a:lnTo>
                  <a:pt x="2995" y="174"/>
                </a:lnTo>
                <a:lnTo>
                  <a:pt x="3036" y="163"/>
                </a:lnTo>
                <a:lnTo>
                  <a:pt x="3076" y="196"/>
                </a:lnTo>
                <a:lnTo>
                  <a:pt x="3116" y="218"/>
                </a:lnTo>
                <a:lnTo>
                  <a:pt x="3167" y="207"/>
                </a:lnTo>
                <a:lnTo>
                  <a:pt x="3207" y="196"/>
                </a:lnTo>
                <a:lnTo>
                  <a:pt x="3247" y="218"/>
                </a:lnTo>
                <a:lnTo>
                  <a:pt x="3267" y="261"/>
                </a:lnTo>
                <a:lnTo>
                  <a:pt x="3267" y="305"/>
                </a:lnTo>
                <a:lnTo>
                  <a:pt x="3257" y="348"/>
                </a:lnTo>
                <a:lnTo>
                  <a:pt x="3227" y="392"/>
                </a:lnTo>
                <a:lnTo>
                  <a:pt x="3207" y="435"/>
                </a:lnTo>
                <a:lnTo>
                  <a:pt x="3197" y="479"/>
                </a:lnTo>
                <a:lnTo>
                  <a:pt x="3157" y="511"/>
                </a:lnTo>
                <a:lnTo>
                  <a:pt x="3207" y="544"/>
                </a:lnTo>
                <a:lnTo>
                  <a:pt x="3247" y="555"/>
                </a:lnTo>
                <a:lnTo>
                  <a:pt x="3288" y="566"/>
                </a:lnTo>
                <a:lnTo>
                  <a:pt x="3318" y="609"/>
                </a:lnTo>
                <a:lnTo>
                  <a:pt x="3348" y="653"/>
                </a:lnTo>
                <a:lnTo>
                  <a:pt x="3308" y="674"/>
                </a:lnTo>
                <a:lnTo>
                  <a:pt x="3267" y="674"/>
                </a:lnTo>
                <a:lnTo>
                  <a:pt x="3227" y="674"/>
                </a:lnTo>
                <a:lnTo>
                  <a:pt x="3187" y="707"/>
                </a:lnTo>
                <a:lnTo>
                  <a:pt x="3177" y="750"/>
                </a:lnTo>
                <a:lnTo>
                  <a:pt x="3136" y="783"/>
                </a:lnTo>
                <a:lnTo>
                  <a:pt x="3086" y="783"/>
                </a:lnTo>
                <a:lnTo>
                  <a:pt x="3046" y="783"/>
                </a:lnTo>
                <a:lnTo>
                  <a:pt x="2995" y="783"/>
                </a:lnTo>
                <a:lnTo>
                  <a:pt x="2955" y="783"/>
                </a:lnTo>
                <a:lnTo>
                  <a:pt x="2915" y="783"/>
                </a:lnTo>
                <a:lnTo>
                  <a:pt x="2864" y="783"/>
                </a:lnTo>
                <a:lnTo>
                  <a:pt x="2824" y="783"/>
                </a:lnTo>
                <a:lnTo>
                  <a:pt x="2783" y="783"/>
                </a:lnTo>
                <a:lnTo>
                  <a:pt x="2743" y="805"/>
                </a:lnTo>
                <a:lnTo>
                  <a:pt x="2733" y="848"/>
                </a:lnTo>
                <a:lnTo>
                  <a:pt x="2783" y="881"/>
                </a:lnTo>
                <a:lnTo>
                  <a:pt x="2824" y="881"/>
                </a:lnTo>
                <a:lnTo>
                  <a:pt x="2864" y="870"/>
                </a:lnTo>
                <a:lnTo>
                  <a:pt x="2884" y="914"/>
                </a:lnTo>
                <a:lnTo>
                  <a:pt x="2894" y="957"/>
                </a:lnTo>
                <a:lnTo>
                  <a:pt x="2894" y="1011"/>
                </a:lnTo>
                <a:lnTo>
                  <a:pt x="2904" y="1055"/>
                </a:lnTo>
                <a:lnTo>
                  <a:pt x="2975" y="1055"/>
                </a:lnTo>
                <a:lnTo>
                  <a:pt x="3015" y="1044"/>
                </a:lnTo>
                <a:lnTo>
                  <a:pt x="3056" y="1033"/>
                </a:lnTo>
                <a:lnTo>
                  <a:pt x="3096" y="1055"/>
                </a:lnTo>
                <a:lnTo>
                  <a:pt x="3136" y="1055"/>
                </a:lnTo>
                <a:lnTo>
                  <a:pt x="3167" y="1011"/>
                </a:lnTo>
                <a:lnTo>
                  <a:pt x="3207" y="990"/>
                </a:lnTo>
                <a:lnTo>
                  <a:pt x="3247" y="968"/>
                </a:lnTo>
                <a:lnTo>
                  <a:pt x="3288" y="946"/>
                </a:lnTo>
                <a:lnTo>
                  <a:pt x="3338" y="957"/>
                </a:lnTo>
                <a:lnTo>
                  <a:pt x="3378" y="1001"/>
                </a:lnTo>
                <a:lnTo>
                  <a:pt x="3419" y="1033"/>
                </a:lnTo>
                <a:lnTo>
                  <a:pt x="3459" y="1033"/>
                </a:lnTo>
                <a:lnTo>
                  <a:pt x="3499" y="1033"/>
                </a:lnTo>
                <a:lnTo>
                  <a:pt x="3540" y="1011"/>
                </a:lnTo>
                <a:lnTo>
                  <a:pt x="3580" y="1001"/>
                </a:lnTo>
                <a:lnTo>
                  <a:pt x="3620" y="1001"/>
                </a:lnTo>
                <a:lnTo>
                  <a:pt x="3661" y="1011"/>
                </a:lnTo>
                <a:lnTo>
                  <a:pt x="3681" y="1066"/>
                </a:lnTo>
                <a:lnTo>
                  <a:pt x="3691" y="1109"/>
                </a:lnTo>
                <a:lnTo>
                  <a:pt x="3691" y="1153"/>
                </a:lnTo>
                <a:lnTo>
                  <a:pt x="3681" y="1196"/>
                </a:lnTo>
                <a:lnTo>
                  <a:pt x="3711" y="1240"/>
                </a:lnTo>
                <a:lnTo>
                  <a:pt x="3741" y="1283"/>
                </a:lnTo>
                <a:lnTo>
                  <a:pt x="3741" y="1327"/>
                </a:lnTo>
                <a:lnTo>
                  <a:pt x="3741" y="1381"/>
                </a:lnTo>
                <a:lnTo>
                  <a:pt x="3752" y="1425"/>
                </a:lnTo>
                <a:lnTo>
                  <a:pt x="3752" y="1468"/>
                </a:lnTo>
                <a:lnTo>
                  <a:pt x="3701" y="1490"/>
                </a:lnTo>
                <a:lnTo>
                  <a:pt x="3641" y="1501"/>
                </a:lnTo>
                <a:lnTo>
                  <a:pt x="3610" y="1544"/>
                </a:lnTo>
                <a:lnTo>
                  <a:pt x="3610" y="1588"/>
                </a:lnTo>
                <a:lnTo>
                  <a:pt x="3620" y="1631"/>
                </a:lnTo>
                <a:lnTo>
                  <a:pt x="3661" y="1664"/>
                </a:lnTo>
                <a:lnTo>
                  <a:pt x="3701" y="1686"/>
                </a:lnTo>
                <a:lnTo>
                  <a:pt x="3741" y="1675"/>
                </a:lnTo>
                <a:lnTo>
                  <a:pt x="3782" y="1653"/>
                </a:lnTo>
                <a:lnTo>
                  <a:pt x="3822" y="1664"/>
                </a:lnTo>
                <a:lnTo>
                  <a:pt x="3842" y="1708"/>
                </a:lnTo>
                <a:lnTo>
                  <a:pt x="3852" y="1751"/>
                </a:lnTo>
                <a:lnTo>
                  <a:pt x="3822" y="1795"/>
                </a:lnTo>
                <a:lnTo>
                  <a:pt x="3822" y="1838"/>
                </a:lnTo>
                <a:lnTo>
                  <a:pt x="3832" y="1892"/>
                </a:lnTo>
                <a:lnTo>
                  <a:pt x="3873" y="1903"/>
                </a:lnTo>
                <a:lnTo>
                  <a:pt x="3893" y="1947"/>
                </a:lnTo>
                <a:lnTo>
                  <a:pt x="3943" y="1969"/>
                </a:lnTo>
                <a:lnTo>
                  <a:pt x="3994" y="1969"/>
                </a:lnTo>
                <a:lnTo>
                  <a:pt x="4044" y="1958"/>
                </a:lnTo>
                <a:lnTo>
                  <a:pt x="4084" y="1958"/>
                </a:lnTo>
                <a:lnTo>
                  <a:pt x="4125" y="1958"/>
                </a:lnTo>
                <a:lnTo>
                  <a:pt x="4135" y="1914"/>
                </a:lnTo>
                <a:lnTo>
                  <a:pt x="4135" y="1871"/>
                </a:lnTo>
                <a:lnTo>
                  <a:pt x="4175" y="1827"/>
                </a:lnTo>
                <a:lnTo>
                  <a:pt x="4175" y="1784"/>
                </a:lnTo>
                <a:lnTo>
                  <a:pt x="4215" y="1751"/>
                </a:lnTo>
                <a:lnTo>
                  <a:pt x="4256" y="1718"/>
                </a:lnTo>
                <a:lnTo>
                  <a:pt x="4256" y="1675"/>
                </a:lnTo>
                <a:lnTo>
                  <a:pt x="4256" y="1631"/>
                </a:lnTo>
                <a:lnTo>
                  <a:pt x="4276" y="1588"/>
                </a:lnTo>
                <a:lnTo>
                  <a:pt x="4316" y="1566"/>
                </a:lnTo>
                <a:lnTo>
                  <a:pt x="4347" y="1621"/>
                </a:lnTo>
                <a:lnTo>
                  <a:pt x="4387" y="1653"/>
                </a:lnTo>
                <a:lnTo>
                  <a:pt x="4427" y="1642"/>
                </a:lnTo>
                <a:lnTo>
                  <a:pt x="4468" y="1631"/>
                </a:lnTo>
                <a:lnTo>
                  <a:pt x="4508" y="1642"/>
                </a:lnTo>
                <a:lnTo>
                  <a:pt x="4548" y="1664"/>
                </a:lnTo>
                <a:lnTo>
                  <a:pt x="4589" y="1631"/>
                </a:lnTo>
                <a:lnTo>
                  <a:pt x="4589" y="1588"/>
                </a:lnTo>
                <a:lnTo>
                  <a:pt x="4599" y="1544"/>
                </a:lnTo>
                <a:lnTo>
                  <a:pt x="4639" y="1523"/>
                </a:lnTo>
                <a:lnTo>
                  <a:pt x="4679" y="1523"/>
                </a:lnTo>
                <a:lnTo>
                  <a:pt x="4700" y="1479"/>
                </a:lnTo>
                <a:lnTo>
                  <a:pt x="4700" y="1436"/>
                </a:lnTo>
                <a:lnTo>
                  <a:pt x="4720" y="1392"/>
                </a:lnTo>
                <a:lnTo>
                  <a:pt x="4760" y="1360"/>
                </a:lnTo>
                <a:lnTo>
                  <a:pt x="4800" y="1349"/>
                </a:lnTo>
                <a:lnTo>
                  <a:pt x="4841" y="1349"/>
                </a:lnTo>
                <a:lnTo>
                  <a:pt x="4881" y="1316"/>
                </a:lnTo>
                <a:lnTo>
                  <a:pt x="4921" y="1305"/>
                </a:lnTo>
                <a:lnTo>
                  <a:pt x="4962" y="1305"/>
                </a:lnTo>
                <a:lnTo>
                  <a:pt x="4992" y="1360"/>
                </a:lnTo>
                <a:lnTo>
                  <a:pt x="4992" y="1403"/>
                </a:lnTo>
                <a:lnTo>
                  <a:pt x="4992" y="1447"/>
                </a:lnTo>
                <a:lnTo>
                  <a:pt x="4992" y="1490"/>
                </a:lnTo>
                <a:lnTo>
                  <a:pt x="4992" y="1534"/>
                </a:lnTo>
                <a:lnTo>
                  <a:pt x="4962" y="1577"/>
                </a:lnTo>
                <a:lnTo>
                  <a:pt x="4921" y="1566"/>
                </a:lnTo>
                <a:lnTo>
                  <a:pt x="4881" y="1544"/>
                </a:lnTo>
                <a:lnTo>
                  <a:pt x="4841" y="1555"/>
                </a:lnTo>
                <a:lnTo>
                  <a:pt x="4810" y="1599"/>
                </a:lnTo>
                <a:lnTo>
                  <a:pt x="4770" y="1631"/>
                </a:lnTo>
                <a:lnTo>
                  <a:pt x="4750" y="1675"/>
                </a:lnTo>
                <a:lnTo>
                  <a:pt x="4750" y="1718"/>
                </a:lnTo>
                <a:lnTo>
                  <a:pt x="4730" y="1762"/>
                </a:lnTo>
                <a:lnTo>
                  <a:pt x="4700" y="1805"/>
                </a:lnTo>
                <a:lnTo>
                  <a:pt x="4659" y="1849"/>
                </a:lnTo>
                <a:lnTo>
                  <a:pt x="4639" y="1892"/>
                </a:lnTo>
                <a:lnTo>
                  <a:pt x="4639" y="1936"/>
                </a:lnTo>
                <a:lnTo>
                  <a:pt x="4599" y="1936"/>
                </a:lnTo>
                <a:lnTo>
                  <a:pt x="4579" y="1990"/>
                </a:lnTo>
                <a:lnTo>
                  <a:pt x="4579" y="2034"/>
                </a:lnTo>
                <a:lnTo>
                  <a:pt x="4579" y="2077"/>
                </a:lnTo>
                <a:lnTo>
                  <a:pt x="4558" y="2121"/>
                </a:lnTo>
                <a:lnTo>
                  <a:pt x="4518" y="2132"/>
                </a:lnTo>
                <a:lnTo>
                  <a:pt x="4478" y="2132"/>
                </a:lnTo>
                <a:lnTo>
                  <a:pt x="4437" y="2143"/>
                </a:lnTo>
                <a:lnTo>
                  <a:pt x="4417" y="2186"/>
                </a:lnTo>
                <a:lnTo>
                  <a:pt x="4377" y="2219"/>
                </a:lnTo>
                <a:lnTo>
                  <a:pt x="4377" y="2262"/>
                </a:lnTo>
                <a:lnTo>
                  <a:pt x="4377" y="2317"/>
                </a:lnTo>
                <a:lnTo>
                  <a:pt x="4347" y="2360"/>
                </a:lnTo>
                <a:lnTo>
                  <a:pt x="4306" y="2415"/>
                </a:lnTo>
                <a:lnTo>
                  <a:pt x="4306" y="2469"/>
                </a:lnTo>
                <a:lnTo>
                  <a:pt x="4266" y="2491"/>
                </a:lnTo>
                <a:lnTo>
                  <a:pt x="4185" y="2491"/>
                </a:lnTo>
                <a:lnTo>
                  <a:pt x="4145" y="2491"/>
                </a:lnTo>
                <a:lnTo>
                  <a:pt x="4105" y="2502"/>
                </a:lnTo>
                <a:lnTo>
                  <a:pt x="4064" y="2512"/>
                </a:lnTo>
                <a:lnTo>
                  <a:pt x="4024" y="2491"/>
                </a:lnTo>
                <a:lnTo>
                  <a:pt x="3984" y="2458"/>
                </a:lnTo>
                <a:lnTo>
                  <a:pt x="3943" y="2458"/>
                </a:lnTo>
                <a:lnTo>
                  <a:pt x="3903" y="2458"/>
                </a:lnTo>
                <a:lnTo>
                  <a:pt x="3852" y="2480"/>
                </a:lnTo>
                <a:lnTo>
                  <a:pt x="3812" y="2469"/>
                </a:lnTo>
                <a:lnTo>
                  <a:pt x="3772" y="2458"/>
                </a:lnTo>
                <a:lnTo>
                  <a:pt x="3741" y="2545"/>
                </a:lnTo>
                <a:lnTo>
                  <a:pt x="3701" y="2578"/>
                </a:lnTo>
                <a:lnTo>
                  <a:pt x="3661" y="2578"/>
                </a:lnTo>
                <a:lnTo>
                  <a:pt x="3651" y="2534"/>
                </a:lnTo>
                <a:lnTo>
                  <a:pt x="3661" y="2491"/>
                </a:lnTo>
                <a:lnTo>
                  <a:pt x="3661" y="2447"/>
                </a:lnTo>
                <a:lnTo>
                  <a:pt x="3661" y="2404"/>
                </a:lnTo>
                <a:lnTo>
                  <a:pt x="3570" y="2360"/>
                </a:lnTo>
                <a:lnTo>
                  <a:pt x="3560" y="2317"/>
                </a:lnTo>
                <a:lnTo>
                  <a:pt x="3570" y="2273"/>
                </a:lnTo>
                <a:lnTo>
                  <a:pt x="3590" y="2230"/>
                </a:lnTo>
                <a:lnTo>
                  <a:pt x="3600" y="2175"/>
                </a:lnTo>
                <a:lnTo>
                  <a:pt x="3600" y="2121"/>
                </a:lnTo>
                <a:lnTo>
                  <a:pt x="3590" y="2077"/>
                </a:lnTo>
                <a:lnTo>
                  <a:pt x="3580" y="2023"/>
                </a:lnTo>
                <a:lnTo>
                  <a:pt x="3580" y="1979"/>
                </a:lnTo>
                <a:lnTo>
                  <a:pt x="3550" y="1936"/>
                </a:lnTo>
                <a:lnTo>
                  <a:pt x="3530" y="1892"/>
                </a:lnTo>
                <a:lnTo>
                  <a:pt x="3550" y="1849"/>
                </a:lnTo>
                <a:lnTo>
                  <a:pt x="3570" y="1805"/>
                </a:lnTo>
                <a:lnTo>
                  <a:pt x="3580" y="1762"/>
                </a:lnTo>
                <a:lnTo>
                  <a:pt x="3570" y="1675"/>
                </a:lnTo>
                <a:lnTo>
                  <a:pt x="3570" y="1631"/>
                </a:lnTo>
                <a:lnTo>
                  <a:pt x="3560" y="1577"/>
                </a:lnTo>
                <a:lnTo>
                  <a:pt x="3520" y="1544"/>
                </a:lnTo>
                <a:lnTo>
                  <a:pt x="3469" y="1566"/>
                </a:lnTo>
                <a:lnTo>
                  <a:pt x="3429" y="1588"/>
                </a:lnTo>
                <a:lnTo>
                  <a:pt x="3389" y="1588"/>
                </a:lnTo>
                <a:lnTo>
                  <a:pt x="3348" y="1566"/>
                </a:lnTo>
                <a:lnTo>
                  <a:pt x="3308" y="1544"/>
                </a:lnTo>
                <a:lnTo>
                  <a:pt x="3267" y="1577"/>
                </a:lnTo>
                <a:lnTo>
                  <a:pt x="3237" y="1621"/>
                </a:lnTo>
                <a:lnTo>
                  <a:pt x="3197" y="1631"/>
                </a:lnTo>
                <a:lnTo>
                  <a:pt x="3146" y="1610"/>
                </a:lnTo>
                <a:lnTo>
                  <a:pt x="3106" y="1599"/>
                </a:lnTo>
                <a:lnTo>
                  <a:pt x="3066" y="1642"/>
                </a:lnTo>
                <a:lnTo>
                  <a:pt x="3046" y="1686"/>
                </a:lnTo>
                <a:lnTo>
                  <a:pt x="3025" y="1729"/>
                </a:lnTo>
                <a:lnTo>
                  <a:pt x="3005" y="1773"/>
                </a:lnTo>
                <a:lnTo>
                  <a:pt x="2995" y="1816"/>
                </a:lnTo>
                <a:lnTo>
                  <a:pt x="2945" y="1816"/>
                </a:lnTo>
                <a:lnTo>
                  <a:pt x="2904" y="1816"/>
                </a:lnTo>
                <a:lnTo>
                  <a:pt x="2894" y="1773"/>
                </a:lnTo>
                <a:lnTo>
                  <a:pt x="2904" y="1729"/>
                </a:lnTo>
                <a:lnTo>
                  <a:pt x="2904" y="1686"/>
                </a:lnTo>
                <a:lnTo>
                  <a:pt x="2864" y="1675"/>
                </a:lnTo>
                <a:lnTo>
                  <a:pt x="2824" y="1664"/>
                </a:lnTo>
                <a:lnTo>
                  <a:pt x="2814" y="1610"/>
                </a:lnTo>
                <a:lnTo>
                  <a:pt x="2824" y="1566"/>
                </a:lnTo>
                <a:lnTo>
                  <a:pt x="2824" y="1512"/>
                </a:lnTo>
                <a:lnTo>
                  <a:pt x="2824" y="1468"/>
                </a:lnTo>
                <a:lnTo>
                  <a:pt x="2834" y="1425"/>
                </a:lnTo>
                <a:lnTo>
                  <a:pt x="2834" y="1381"/>
                </a:lnTo>
                <a:lnTo>
                  <a:pt x="2794" y="1360"/>
                </a:lnTo>
                <a:lnTo>
                  <a:pt x="2753" y="1338"/>
                </a:lnTo>
                <a:lnTo>
                  <a:pt x="2703" y="1338"/>
                </a:lnTo>
                <a:lnTo>
                  <a:pt x="2662" y="1338"/>
                </a:lnTo>
                <a:lnTo>
                  <a:pt x="2622" y="1305"/>
                </a:lnTo>
                <a:lnTo>
                  <a:pt x="2582" y="1294"/>
                </a:lnTo>
                <a:lnTo>
                  <a:pt x="2521" y="1294"/>
                </a:lnTo>
                <a:lnTo>
                  <a:pt x="2491" y="1338"/>
                </a:lnTo>
                <a:lnTo>
                  <a:pt x="2451" y="1381"/>
                </a:lnTo>
                <a:lnTo>
                  <a:pt x="2451" y="1425"/>
                </a:lnTo>
                <a:lnTo>
                  <a:pt x="2451" y="1468"/>
                </a:lnTo>
                <a:lnTo>
                  <a:pt x="2410" y="1512"/>
                </a:lnTo>
                <a:lnTo>
                  <a:pt x="2400" y="1555"/>
                </a:lnTo>
                <a:lnTo>
                  <a:pt x="2360" y="1566"/>
                </a:lnTo>
                <a:lnTo>
                  <a:pt x="2320" y="1555"/>
                </a:lnTo>
                <a:lnTo>
                  <a:pt x="2279" y="1577"/>
                </a:lnTo>
                <a:lnTo>
                  <a:pt x="2239" y="1599"/>
                </a:lnTo>
                <a:lnTo>
                  <a:pt x="2229" y="1653"/>
                </a:lnTo>
                <a:lnTo>
                  <a:pt x="2239" y="1697"/>
                </a:lnTo>
                <a:lnTo>
                  <a:pt x="2239" y="1740"/>
                </a:lnTo>
                <a:lnTo>
                  <a:pt x="2219" y="1784"/>
                </a:lnTo>
                <a:lnTo>
                  <a:pt x="2188" y="1827"/>
                </a:lnTo>
                <a:lnTo>
                  <a:pt x="2178" y="1871"/>
                </a:lnTo>
                <a:lnTo>
                  <a:pt x="2168" y="1914"/>
                </a:lnTo>
                <a:lnTo>
                  <a:pt x="2168" y="1958"/>
                </a:lnTo>
                <a:lnTo>
                  <a:pt x="2158" y="2001"/>
                </a:lnTo>
                <a:lnTo>
                  <a:pt x="2128" y="2045"/>
                </a:lnTo>
                <a:lnTo>
                  <a:pt x="2088" y="2088"/>
                </a:lnTo>
                <a:lnTo>
                  <a:pt x="2047" y="2088"/>
                </a:lnTo>
                <a:lnTo>
                  <a:pt x="2007" y="2077"/>
                </a:lnTo>
                <a:lnTo>
                  <a:pt x="1967" y="2099"/>
                </a:lnTo>
                <a:lnTo>
                  <a:pt x="1926" y="2143"/>
                </a:lnTo>
                <a:lnTo>
                  <a:pt x="1896" y="2197"/>
                </a:lnTo>
                <a:lnTo>
                  <a:pt x="1896" y="2241"/>
                </a:lnTo>
                <a:lnTo>
                  <a:pt x="1896" y="2284"/>
                </a:lnTo>
                <a:lnTo>
                  <a:pt x="1896" y="2328"/>
                </a:lnTo>
                <a:lnTo>
                  <a:pt x="1886" y="2371"/>
                </a:lnTo>
                <a:lnTo>
                  <a:pt x="1916" y="2415"/>
                </a:lnTo>
                <a:lnTo>
                  <a:pt x="1956" y="2447"/>
                </a:lnTo>
                <a:lnTo>
                  <a:pt x="1967" y="2491"/>
                </a:lnTo>
                <a:lnTo>
                  <a:pt x="1946" y="2534"/>
                </a:lnTo>
                <a:lnTo>
                  <a:pt x="1926" y="2589"/>
                </a:lnTo>
                <a:lnTo>
                  <a:pt x="1876" y="2610"/>
                </a:lnTo>
                <a:lnTo>
                  <a:pt x="1835" y="2610"/>
                </a:lnTo>
                <a:lnTo>
                  <a:pt x="1795" y="2643"/>
                </a:lnTo>
                <a:lnTo>
                  <a:pt x="1755" y="2643"/>
                </a:lnTo>
                <a:lnTo>
                  <a:pt x="1714" y="2643"/>
                </a:lnTo>
                <a:lnTo>
                  <a:pt x="1674" y="2621"/>
                </a:lnTo>
                <a:lnTo>
                  <a:pt x="1634" y="2621"/>
                </a:lnTo>
                <a:lnTo>
                  <a:pt x="1593" y="2643"/>
                </a:lnTo>
                <a:lnTo>
                  <a:pt x="1553" y="2589"/>
                </a:lnTo>
                <a:lnTo>
                  <a:pt x="1543" y="2545"/>
                </a:lnTo>
                <a:lnTo>
                  <a:pt x="1493" y="2545"/>
                </a:lnTo>
                <a:lnTo>
                  <a:pt x="1472" y="2502"/>
                </a:lnTo>
                <a:lnTo>
                  <a:pt x="1432" y="2469"/>
                </a:lnTo>
                <a:lnTo>
                  <a:pt x="1392" y="2436"/>
                </a:lnTo>
                <a:lnTo>
                  <a:pt x="1351" y="2436"/>
                </a:lnTo>
                <a:lnTo>
                  <a:pt x="1311" y="2425"/>
                </a:lnTo>
                <a:lnTo>
                  <a:pt x="1271" y="2415"/>
                </a:lnTo>
                <a:lnTo>
                  <a:pt x="1220" y="2458"/>
                </a:lnTo>
                <a:lnTo>
                  <a:pt x="1240" y="2415"/>
                </a:lnTo>
              </a:path>
            </a:pathLst>
          </a:custGeom>
          <a:solidFill>
            <a:srgbClr val="58585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805" name="Freeform 13"/>
          <p:cNvSpPr>
            <a:spLocks/>
          </p:cNvSpPr>
          <p:nvPr/>
        </p:nvSpPr>
        <p:spPr bwMode="auto">
          <a:xfrm>
            <a:off x="839788" y="817563"/>
            <a:ext cx="1066800" cy="960437"/>
          </a:xfrm>
          <a:custGeom>
            <a:avLst/>
            <a:gdLst>
              <a:gd name="T0" fmla="*/ 154 w 672"/>
              <a:gd name="T1" fmla="*/ 44 h 605"/>
              <a:gd name="T2" fmla="*/ 168 w 672"/>
              <a:gd name="T3" fmla="*/ 102 h 605"/>
              <a:gd name="T4" fmla="*/ 174 w 672"/>
              <a:gd name="T5" fmla="*/ 160 h 605"/>
              <a:gd name="T6" fmla="*/ 201 w 672"/>
              <a:gd name="T7" fmla="*/ 226 h 605"/>
              <a:gd name="T8" fmla="*/ 208 w 672"/>
              <a:gd name="T9" fmla="*/ 291 h 605"/>
              <a:gd name="T10" fmla="*/ 221 w 672"/>
              <a:gd name="T11" fmla="*/ 349 h 605"/>
              <a:gd name="T12" fmla="*/ 228 w 672"/>
              <a:gd name="T13" fmla="*/ 415 h 605"/>
              <a:gd name="T14" fmla="*/ 221 w 672"/>
              <a:gd name="T15" fmla="*/ 473 h 605"/>
              <a:gd name="T16" fmla="*/ 201 w 672"/>
              <a:gd name="T17" fmla="*/ 524 h 605"/>
              <a:gd name="T18" fmla="*/ 161 w 672"/>
              <a:gd name="T19" fmla="*/ 466 h 605"/>
              <a:gd name="T20" fmla="*/ 107 w 672"/>
              <a:gd name="T21" fmla="*/ 437 h 605"/>
              <a:gd name="T22" fmla="*/ 54 w 672"/>
              <a:gd name="T23" fmla="*/ 422 h 605"/>
              <a:gd name="T24" fmla="*/ 0 w 672"/>
              <a:gd name="T25" fmla="*/ 408 h 605"/>
              <a:gd name="T26" fmla="*/ 54 w 672"/>
              <a:gd name="T27" fmla="*/ 451 h 605"/>
              <a:gd name="T28" fmla="*/ 107 w 672"/>
              <a:gd name="T29" fmla="*/ 458 h 605"/>
              <a:gd name="T30" fmla="*/ 148 w 672"/>
              <a:gd name="T31" fmla="*/ 488 h 605"/>
              <a:gd name="T32" fmla="*/ 181 w 672"/>
              <a:gd name="T33" fmla="*/ 546 h 605"/>
              <a:gd name="T34" fmla="*/ 235 w 672"/>
              <a:gd name="T35" fmla="*/ 531 h 605"/>
              <a:gd name="T36" fmla="*/ 289 w 672"/>
              <a:gd name="T37" fmla="*/ 546 h 605"/>
              <a:gd name="T38" fmla="*/ 342 w 672"/>
              <a:gd name="T39" fmla="*/ 582 h 605"/>
              <a:gd name="T40" fmla="*/ 396 w 672"/>
              <a:gd name="T41" fmla="*/ 597 h 605"/>
              <a:gd name="T42" fmla="*/ 483 w 672"/>
              <a:gd name="T43" fmla="*/ 604 h 605"/>
              <a:gd name="T44" fmla="*/ 544 w 672"/>
              <a:gd name="T45" fmla="*/ 589 h 605"/>
              <a:gd name="T46" fmla="*/ 604 w 672"/>
              <a:gd name="T47" fmla="*/ 582 h 605"/>
              <a:gd name="T48" fmla="*/ 671 w 672"/>
              <a:gd name="T49" fmla="*/ 568 h 605"/>
              <a:gd name="T50" fmla="*/ 604 w 672"/>
              <a:gd name="T51" fmla="*/ 568 h 605"/>
              <a:gd name="T52" fmla="*/ 537 w 672"/>
              <a:gd name="T53" fmla="*/ 575 h 605"/>
              <a:gd name="T54" fmla="*/ 483 w 672"/>
              <a:gd name="T55" fmla="*/ 575 h 605"/>
              <a:gd name="T56" fmla="*/ 429 w 672"/>
              <a:gd name="T57" fmla="*/ 575 h 605"/>
              <a:gd name="T58" fmla="*/ 376 w 672"/>
              <a:gd name="T59" fmla="*/ 568 h 605"/>
              <a:gd name="T60" fmla="*/ 322 w 672"/>
              <a:gd name="T61" fmla="*/ 524 h 605"/>
              <a:gd name="T62" fmla="*/ 268 w 672"/>
              <a:gd name="T63" fmla="*/ 509 h 605"/>
              <a:gd name="T64" fmla="*/ 255 w 672"/>
              <a:gd name="T65" fmla="*/ 451 h 605"/>
              <a:gd name="T66" fmla="*/ 255 w 672"/>
              <a:gd name="T67" fmla="*/ 393 h 605"/>
              <a:gd name="T68" fmla="*/ 248 w 672"/>
              <a:gd name="T69" fmla="*/ 327 h 605"/>
              <a:gd name="T70" fmla="*/ 242 w 672"/>
              <a:gd name="T71" fmla="*/ 269 h 605"/>
              <a:gd name="T72" fmla="*/ 228 w 672"/>
              <a:gd name="T73" fmla="*/ 211 h 605"/>
              <a:gd name="T74" fmla="*/ 201 w 672"/>
              <a:gd name="T75" fmla="*/ 146 h 605"/>
              <a:gd name="T76" fmla="*/ 141 w 672"/>
              <a:gd name="T77" fmla="*/ 109 h 605"/>
              <a:gd name="T78" fmla="*/ 161 w 672"/>
              <a:gd name="T79" fmla="*/ 51 h 605"/>
              <a:gd name="T80" fmla="*/ 134 w 672"/>
              <a:gd name="T81" fmla="*/ 0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72" h="605">
                <a:moveTo>
                  <a:pt x="134" y="0"/>
                </a:moveTo>
                <a:lnTo>
                  <a:pt x="154" y="44"/>
                </a:lnTo>
                <a:lnTo>
                  <a:pt x="168" y="73"/>
                </a:lnTo>
                <a:lnTo>
                  <a:pt x="168" y="102"/>
                </a:lnTo>
                <a:lnTo>
                  <a:pt x="168" y="131"/>
                </a:lnTo>
                <a:lnTo>
                  <a:pt x="174" y="160"/>
                </a:lnTo>
                <a:lnTo>
                  <a:pt x="181" y="189"/>
                </a:lnTo>
                <a:lnTo>
                  <a:pt x="201" y="226"/>
                </a:lnTo>
                <a:lnTo>
                  <a:pt x="201" y="262"/>
                </a:lnTo>
                <a:lnTo>
                  <a:pt x="208" y="291"/>
                </a:lnTo>
                <a:lnTo>
                  <a:pt x="215" y="320"/>
                </a:lnTo>
                <a:lnTo>
                  <a:pt x="221" y="349"/>
                </a:lnTo>
                <a:lnTo>
                  <a:pt x="221" y="386"/>
                </a:lnTo>
                <a:lnTo>
                  <a:pt x="228" y="415"/>
                </a:lnTo>
                <a:lnTo>
                  <a:pt x="228" y="444"/>
                </a:lnTo>
                <a:lnTo>
                  <a:pt x="221" y="473"/>
                </a:lnTo>
                <a:lnTo>
                  <a:pt x="228" y="502"/>
                </a:lnTo>
                <a:lnTo>
                  <a:pt x="201" y="524"/>
                </a:lnTo>
                <a:lnTo>
                  <a:pt x="174" y="495"/>
                </a:lnTo>
                <a:lnTo>
                  <a:pt x="161" y="466"/>
                </a:lnTo>
                <a:lnTo>
                  <a:pt x="134" y="437"/>
                </a:lnTo>
                <a:lnTo>
                  <a:pt x="107" y="437"/>
                </a:lnTo>
                <a:lnTo>
                  <a:pt x="81" y="437"/>
                </a:lnTo>
                <a:lnTo>
                  <a:pt x="54" y="422"/>
                </a:lnTo>
                <a:lnTo>
                  <a:pt x="27" y="408"/>
                </a:lnTo>
                <a:lnTo>
                  <a:pt x="0" y="408"/>
                </a:lnTo>
                <a:lnTo>
                  <a:pt x="27" y="422"/>
                </a:lnTo>
                <a:lnTo>
                  <a:pt x="54" y="451"/>
                </a:lnTo>
                <a:lnTo>
                  <a:pt x="81" y="451"/>
                </a:lnTo>
                <a:lnTo>
                  <a:pt x="107" y="458"/>
                </a:lnTo>
                <a:lnTo>
                  <a:pt x="134" y="458"/>
                </a:lnTo>
                <a:lnTo>
                  <a:pt x="148" y="488"/>
                </a:lnTo>
                <a:lnTo>
                  <a:pt x="168" y="517"/>
                </a:lnTo>
                <a:lnTo>
                  <a:pt x="181" y="546"/>
                </a:lnTo>
                <a:lnTo>
                  <a:pt x="208" y="546"/>
                </a:lnTo>
                <a:lnTo>
                  <a:pt x="235" y="531"/>
                </a:lnTo>
                <a:lnTo>
                  <a:pt x="262" y="524"/>
                </a:lnTo>
                <a:lnTo>
                  <a:pt x="289" y="546"/>
                </a:lnTo>
                <a:lnTo>
                  <a:pt x="315" y="560"/>
                </a:lnTo>
                <a:lnTo>
                  <a:pt x="342" y="582"/>
                </a:lnTo>
                <a:lnTo>
                  <a:pt x="369" y="597"/>
                </a:lnTo>
                <a:lnTo>
                  <a:pt x="396" y="597"/>
                </a:lnTo>
                <a:lnTo>
                  <a:pt x="429" y="597"/>
                </a:lnTo>
                <a:lnTo>
                  <a:pt x="483" y="604"/>
                </a:lnTo>
                <a:lnTo>
                  <a:pt x="510" y="604"/>
                </a:lnTo>
                <a:lnTo>
                  <a:pt x="544" y="589"/>
                </a:lnTo>
                <a:lnTo>
                  <a:pt x="570" y="589"/>
                </a:lnTo>
                <a:lnTo>
                  <a:pt x="604" y="582"/>
                </a:lnTo>
                <a:lnTo>
                  <a:pt x="637" y="575"/>
                </a:lnTo>
                <a:lnTo>
                  <a:pt x="671" y="568"/>
                </a:lnTo>
                <a:lnTo>
                  <a:pt x="631" y="568"/>
                </a:lnTo>
                <a:lnTo>
                  <a:pt x="604" y="568"/>
                </a:lnTo>
                <a:lnTo>
                  <a:pt x="564" y="575"/>
                </a:lnTo>
                <a:lnTo>
                  <a:pt x="537" y="575"/>
                </a:lnTo>
                <a:lnTo>
                  <a:pt x="510" y="575"/>
                </a:lnTo>
                <a:lnTo>
                  <a:pt x="483" y="575"/>
                </a:lnTo>
                <a:lnTo>
                  <a:pt x="456" y="575"/>
                </a:lnTo>
                <a:lnTo>
                  <a:pt x="429" y="575"/>
                </a:lnTo>
                <a:lnTo>
                  <a:pt x="403" y="575"/>
                </a:lnTo>
                <a:lnTo>
                  <a:pt x="376" y="568"/>
                </a:lnTo>
                <a:lnTo>
                  <a:pt x="349" y="546"/>
                </a:lnTo>
                <a:lnTo>
                  <a:pt x="322" y="524"/>
                </a:lnTo>
                <a:lnTo>
                  <a:pt x="295" y="524"/>
                </a:lnTo>
                <a:lnTo>
                  <a:pt x="268" y="509"/>
                </a:lnTo>
                <a:lnTo>
                  <a:pt x="248" y="480"/>
                </a:lnTo>
                <a:lnTo>
                  <a:pt x="255" y="451"/>
                </a:lnTo>
                <a:lnTo>
                  <a:pt x="255" y="422"/>
                </a:lnTo>
                <a:lnTo>
                  <a:pt x="255" y="393"/>
                </a:lnTo>
                <a:lnTo>
                  <a:pt x="255" y="364"/>
                </a:lnTo>
                <a:lnTo>
                  <a:pt x="248" y="327"/>
                </a:lnTo>
                <a:lnTo>
                  <a:pt x="248" y="298"/>
                </a:lnTo>
                <a:lnTo>
                  <a:pt x="242" y="269"/>
                </a:lnTo>
                <a:lnTo>
                  <a:pt x="228" y="240"/>
                </a:lnTo>
                <a:lnTo>
                  <a:pt x="228" y="211"/>
                </a:lnTo>
                <a:lnTo>
                  <a:pt x="221" y="175"/>
                </a:lnTo>
                <a:lnTo>
                  <a:pt x="201" y="146"/>
                </a:lnTo>
                <a:lnTo>
                  <a:pt x="161" y="138"/>
                </a:lnTo>
                <a:lnTo>
                  <a:pt x="141" y="109"/>
                </a:lnTo>
                <a:lnTo>
                  <a:pt x="161" y="80"/>
                </a:lnTo>
                <a:lnTo>
                  <a:pt x="161" y="51"/>
                </a:lnTo>
                <a:lnTo>
                  <a:pt x="141" y="22"/>
                </a:lnTo>
                <a:lnTo>
                  <a:pt x="134" y="0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806" name="Freeform 14"/>
          <p:cNvSpPr>
            <a:spLocks/>
          </p:cNvSpPr>
          <p:nvPr/>
        </p:nvSpPr>
        <p:spPr bwMode="auto">
          <a:xfrm>
            <a:off x="796925" y="600075"/>
            <a:ext cx="1803400" cy="4032250"/>
          </a:xfrm>
          <a:custGeom>
            <a:avLst/>
            <a:gdLst>
              <a:gd name="T0" fmla="*/ 1122 w 1136"/>
              <a:gd name="T1" fmla="*/ 87 h 2540"/>
              <a:gd name="T2" fmla="*/ 1095 w 1136"/>
              <a:gd name="T3" fmla="*/ 210 h 2540"/>
              <a:gd name="T4" fmla="*/ 1054 w 1136"/>
              <a:gd name="T5" fmla="*/ 319 h 2540"/>
              <a:gd name="T6" fmla="*/ 1034 w 1136"/>
              <a:gd name="T7" fmla="*/ 406 h 2540"/>
              <a:gd name="T8" fmla="*/ 1075 w 1136"/>
              <a:gd name="T9" fmla="*/ 522 h 2540"/>
              <a:gd name="T10" fmla="*/ 1054 w 1136"/>
              <a:gd name="T11" fmla="*/ 638 h 2540"/>
              <a:gd name="T12" fmla="*/ 1028 w 1136"/>
              <a:gd name="T13" fmla="*/ 754 h 2540"/>
              <a:gd name="T14" fmla="*/ 947 w 1136"/>
              <a:gd name="T15" fmla="*/ 863 h 2540"/>
              <a:gd name="T16" fmla="*/ 913 w 1136"/>
              <a:gd name="T17" fmla="*/ 979 h 2540"/>
              <a:gd name="T18" fmla="*/ 860 w 1136"/>
              <a:gd name="T19" fmla="*/ 1103 h 2540"/>
              <a:gd name="T20" fmla="*/ 813 w 1136"/>
              <a:gd name="T21" fmla="*/ 1219 h 2540"/>
              <a:gd name="T22" fmla="*/ 719 w 1136"/>
              <a:gd name="T23" fmla="*/ 1313 h 2540"/>
              <a:gd name="T24" fmla="*/ 611 w 1136"/>
              <a:gd name="T25" fmla="*/ 1320 h 2540"/>
              <a:gd name="T26" fmla="*/ 504 w 1136"/>
              <a:gd name="T27" fmla="*/ 1320 h 2540"/>
              <a:gd name="T28" fmla="*/ 396 w 1136"/>
              <a:gd name="T29" fmla="*/ 1364 h 2540"/>
              <a:gd name="T30" fmla="*/ 316 w 1136"/>
              <a:gd name="T31" fmla="*/ 1248 h 2540"/>
              <a:gd name="T32" fmla="*/ 208 w 1136"/>
              <a:gd name="T33" fmla="*/ 1175 h 2540"/>
              <a:gd name="T34" fmla="*/ 101 w 1136"/>
              <a:gd name="T35" fmla="*/ 1175 h 2540"/>
              <a:gd name="T36" fmla="*/ 40 w 1136"/>
              <a:gd name="T37" fmla="*/ 1182 h 2540"/>
              <a:gd name="T38" fmla="*/ 141 w 1136"/>
              <a:gd name="T39" fmla="*/ 1240 h 2540"/>
              <a:gd name="T40" fmla="*/ 235 w 1136"/>
              <a:gd name="T41" fmla="*/ 1328 h 2540"/>
              <a:gd name="T42" fmla="*/ 349 w 1136"/>
              <a:gd name="T43" fmla="*/ 1386 h 2540"/>
              <a:gd name="T44" fmla="*/ 356 w 1136"/>
              <a:gd name="T45" fmla="*/ 1531 h 2540"/>
              <a:gd name="T46" fmla="*/ 349 w 1136"/>
              <a:gd name="T47" fmla="*/ 1690 h 2540"/>
              <a:gd name="T48" fmla="*/ 296 w 1136"/>
              <a:gd name="T49" fmla="*/ 1821 h 2540"/>
              <a:gd name="T50" fmla="*/ 235 w 1136"/>
              <a:gd name="T51" fmla="*/ 1951 h 2540"/>
              <a:gd name="T52" fmla="*/ 168 w 1136"/>
              <a:gd name="T53" fmla="*/ 2082 h 2540"/>
              <a:gd name="T54" fmla="*/ 134 w 1136"/>
              <a:gd name="T55" fmla="*/ 2213 h 2540"/>
              <a:gd name="T56" fmla="*/ 67 w 1136"/>
              <a:gd name="T57" fmla="*/ 2329 h 2540"/>
              <a:gd name="T58" fmla="*/ 27 w 1136"/>
              <a:gd name="T59" fmla="*/ 2452 h 2540"/>
              <a:gd name="T60" fmla="*/ 20 w 1136"/>
              <a:gd name="T61" fmla="*/ 2510 h 2540"/>
              <a:gd name="T62" fmla="*/ 81 w 1136"/>
              <a:gd name="T63" fmla="*/ 2387 h 2540"/>
              <a:gd name="T64" fmla="*/ 148 w 1136"/>
              <a:gd name="T65" fmla="*/ 2271 h 2540"/>
              <a:gd name="T66" fmla="*/ 201 w 1136"/>
              <a:gd name="T67" fmla="*/ 2147 h 2540"/>
              <a:gd name="T68" fmla="*/ 242 w 1136"/>
              <a:gd name="T69" fmla="*/ 2002 h 2540"/>
              <a:gd name="T70" fmla="*/ 316 w 1136"/>
              <a:gd name="T71" fmla="*/ 1886 h 2540"/>
              <a:gd name="T72" fmla="*/ 403 w 1136"/>
              <a:gd name="T73" fmla="*/ 1763 h 2540"/>
              <a:gd name="T74" fmla="*/ 430 w 1136"/>
              <a:gd name="T75" fmla="*/ 1639 h 2540"/>
              <a:gd name="T76" fmla="*/ 423 w 1136"/>
              <a:gd name="T77" fmla="*/ 1523 h 2540"/>
              <a:gd name="T78" fmla="*/ 497 w 1136"/>
              <a:gd name="T79" fmla="*/ 1444 h 2540"/>
              <a:gd name="T80" fmla="*/ 651 w 1136"/>
              <a:gd name="T81" fmla="*/ 1407 h 2540"/>
              <a:gd name="T82" fmla="*/ 792 w 1136"/>
              <a:gd name="T83" fmla="*/ 1364 h 2540"/>
              <a:gd name="T84" fmla="*/ 866 w 1136"/>
              <a:gd name="T85" fmla="*/ 1255 h 2540"/>
              <a:gd name="T86" fmla="*/ 907 w 1136"/>
              <a:gd name="T87" fmla="*/ 1074 h 2540"/>
              <a:gd name="T88" fmla="*/ 1014 w 1136"/>
              <a:gd name="T89" fmla="*/ 979 h 2540"/>
              <a:gd name="T90" fmla="*/ 1048 w 1136"/>
              <a:gd name="T91" fmla="*/ 856 h 2540"/>
              <a:gd name="T92" fmla="*/ 1088 w 1136"/>
              <a:gd name="T93" fmla="*/ 733 h 2540"/>
              <a:gd name="T94" fmla="*/ 1115 w 1136"/>
              <a:gd name="T95" fmla="*/ 617 h 2540"/>
              <a:gd name="T96" fmla="*/ 1108 w 1136"/>
              <a:gd name="T97" fmla="*/ 493 h 2540"/>
              <a:gd name="T98" fmla="*/ 1081 w 1136"/>
              <a:gd name="T99" fmla="*/ 377 h 2540"/>
              <a:gd name="T100" fmla="*/ 1088 w 1136"/>
              <a:gd name="T101" fmla="*/ 261 h 2540"/>
              <a:gd name="T102" fmla="*/ 1135 w 1136"/>
              <a:gd name="T103" fmla="*/ 138 h 2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136" h="2540">
                <a:moveTo>
                  <a:pt x="1088" y="0"/>
                </a:moveTo>
                <a:lnTo>
                  <a:pt x="1115" y="29"/>
                </a:lnTo>
                <a:lnTo>
                  <a:pt x="1128" y="58"/>
                </a:lnTo>
                <a:lnTo>
                  <a:pt x="1122" y="87"/>
                </a:lnTo>
                <a:lnTo>
                  <a:pt x="1108" y="116"/>
                </a:lnTo>
                <a:lnTo>
                  <a:pt x="1095" y="145"/>
                </a:lnTo>
                <a:lnTo>
                  <a:pt x="1088" y="181"/>
                </a:lnTo>
                <a:lnTo>
                  <a:pt x="1095" y="210"/>
                </a:lnTo>
                <a:lnTo>
                  <a:pt x="1081" y="239"/>
                </a:lnTo>
                <a:lnTo>
                  <a:pt x="1054" y="261"/>
                </a:lnTo>
                <a:lnTo>
                  <a:pt x="1054" y="290"/>
                </a:lnTo>
                <a:lnTo>
                  <a:pt x="1054" y="319"/>
                </a:lnTo>
                <a:lnTo>
                  <a:pt x="1014" y="319"/>
                </a:lnTo>
                <a:lnTo>
                  <a:pt x="1021" y="348"/>
                </a:lnTo>
                <a:lnTo>
                  <a:pt x="1021" y="377"/>
                </a:lnTo>
                <a:lnTo>
                  <a:pt x="1034" y="406"/>
                </a:lnTo>
                <a:lnTo>
                  <a:pt x="1048" y="435"/>
                </a:lnTo>
                <a:lnTo>
                  <a:pt x="1068" y="464"/>
                </a:lnTo>
                <a:lnTo>
                  <a:pt x="1075" y="493"/>
                </a:lnTo>
                <a:lnTo>
                  <a:pt x="1075" y="522"/>
                </a:lnTo>
                <a:lnTo>
                  <a:pt x="1075" y="551"/>
                </a:lnTo>
                <a:lnTo>
                  <a:pt x="1054" y="580"/>
                </a:lnTo>
                <a:lnTo>
                  <a:pt x="1054" y="609"/>
                </a:lnTo>
                <a:lnTo>
                  <a:pt x="1054" y="638"/>
                </a:lnTo>
                <a:lnTo>
                  <a:pt x="1048" y="667"/>
                </a:lnTo>
                <a:lnTo>
                  <a:pt x="1048" y="696"/>
                </a:lnTo>
                <a:lnTo>
                  <a:pt x="1041" y="725"/>
                </a:lnTo>
                <a:lnTo>
                  <a:pt x="1028" y="754"/>
                </a:lnTo>
                <a:lnTo>
                  <a:pt x="1021" y="783"/>
                </a:lnTo>
                <a:lnTo>
                  <a:pt x="981" y="805"/>
                </a:lnTo>
                <a:lnTo>
                  <a:pt x="954" y="834"/>
                </a:lnTo>
                <a:lnTo>
                  <a:pt x="947" y="863"/>
                </a:lnTo>
                <a:lnTo>
                  <a:pt x="940" y="892"/>
                </a:lnTo>
                <a:lnTo>
                  <a:pt x="927" y="921"/>
                </a:lnTo>
                <a:lnTo>
                  <a:pt x="920" y="950"/>
                </a:lnTo>
                <a:lnTo>
                  <a:pt x="913" y="979"/>
                </a:lnTo>
                <a:lnTo>
                  <a:pt x="907" y="1008"/>
                </a:lnTo>
                <a:lnTo>
                  <a:pt x="880" y="1037"/>
                </a:lnTo>
                <a:lnTo>
                  <a:pt x="873" y="1066"/>
                </a:lnTo>
                <a:lnTo>
                  <a:pt x="860" y="1103"/>
                </a:lnTo>
                <a:lnTo>
                  <a:pt x="853" y="1132"/>
                </a:lnTo>
                <a:lnTo>
                  <a:pt x="839" y="1161"/>
                </a:lnTo>
                <a:lnTo>
                  <a:pt x="826" y="1190"/>
                </a:lnTo>
                <a:lnTo>
                  <a:pt x="813" y="1219"/>
                </a:lnTo>
                <a:lnTo>
                  <a:pt x="792" y="1248"/>
                </a:lnTo>
                <a:lnTo>
                  <a:pt x="772" y="1277"/>
                </a:lnTo>
                <a:lnTo>
                  <a:pt x="745" y="1299"/>
                </a:lnTo>
                <a:lnTo>
                  <a:pt x="719" y="1313"/>
                </a:lnTo>
                <a:lnTo>
                  <a:pt x="692" y="1320"/>
                </a:lnTo>
                <a:lnTo>
                  <a:pt x="665" y="1328"/>
                </a:lnTo>
                <a:lnTo>
                  <a:pt x="638" y="1328"/>
                </a:lnTo>
                <a:lnTo>
                  <a:pt x="611" y="1320"/>
                </a:lnTo>
                <a:lnTo>
                  <a:pt x="584" y="1320"/>
                </a:lnTo>
                <a:lnTo>
                  <a:pt x="557" y="1320"/>
                </a:lnTo>
                <a:lnTo>
                  <a:pt x="531" y="1320"/>
                </a:lnTo>
                <a:lnTo>
                  <a:pt x="504" y="1320"/>
                </a:lnTo>
                <a:lnTo>
                  <a:pt x="477" y="1320"/>
                </a:lnTo>
                <a:lnTo>
                  <a:pt x="450" y="1320"/>
                </a:lnTo>
                <a:lnTo>
                  <a:pt x="423" y="1349"/>
                </a:lnTo>
                <a:lnTo>
                  <a:pt x="396" y="1364"/>
                </a:lnTo>
                <a:lnTo>
                  <a:pt x="376" y="1335"/>
                </a:lnTo>
                <a:lnTo>
                  <a:pt x="356" y="1306"/>
                </a:lnTo>
                <a:lnTo>
                  <a:pt x="336" y="1277"/>
                </a:lnTo>
                <a:lnTo>
                  <a:pt x="316" y="1248"/>
                </a:lnTo>
                <a:lnTo>
                  <a:pt x="289" y="1233"/>
                </a:lnTo>
                <a:lnTo>
                  <a:pt x="262" y="1219"/>
                </a:lnTo>
                <a:lnTo>
                  <a:pt x="235" y="1190"/>
                </a:lnTo>
                <a:lnTo>
                  <a:pt x="208" y="1175"/>
                </a:lnTo>
                <a:lnTo>
                  <a:pt x="181" y="1168"/>
                </a:lnTo>
                <a:lnTo>
                  <a:pt x="154" y="1168"/>
                </a:lnTo>
                <a:lnTo>
                  <a:pt x="128" y="1175"/>
                </a:lnTo>
                <a:lnTo>
                  <a:pt x="101" y="1175"/>
                </a:lnTo>
                <a:lnTo>
                  <a:pt x="74" y="1175"/>
                </a:lnTo>
                <a:lnTo>
                  <a:pt x="40" y="1168"/>
                </a:lnTo>
                <a:lnTo>
                  <a:pt x="13" y="1161"/>
                </a:lnTo>
                <a:lnTo>
                  <a:pt x="40" y="1182"/>
                </a:lnTo>
                <a:lnTo>
                  <a:pt x="74" y="1197"/>
                </a:lnTo>
                <a:lnTo>
                  <a:pt x="101" y="1197"/>
                </a:lnTo>
                <a:lnTo>
                  <a:pt x="107" y="1226"/>
                </a:lnTo>
                <a:lnTo>
                  <a:pt x="141" y="1240"/>
                </a:lnTo>
                <a:lnTo>
                  <a:pt x="168" y="1255"/>
                </a:lnTo>
                <a:lnTo>
                  <a:pt x="195" y="1270"/>
                </a:lnTo>
                <a:lnTo>
                  <a:pt x="222" y="1299"/>
                </a:lnTo>
                <a:lnTo>
                  <a:pt x="235" y="1328"/>
                </a:lnTo>
                <a:lnTo>
                  <a:pt x="269" y="1349"/>
                </a:lnTo>
                <a:lnTo>
                  <a:pt x="296" y="1349"/>
                </a:lnTo>
                <a:lnTo>
                  <a:pt x="322" y="1364"/>
                </a:lnTo>
                <a:lnTo>
                  <a:pt x="349" y="1386"/>
                </a:lnTo>
                <a:lnTo>
                  <a:pt x="369" y="1415"/>
                </a:lnTo>
                <a:lnTo>
                  <a:pt x="376" y="1444"/>
                </a:lnTo>
                <a:lnTo>
                  <a:pt x="369" y="1473"/>
                </a:lnTo>
                <a:lnTo>
                  <a:pt x="356" y="1531"/>
                </a:lnTo>
                <a:lnTo>
                  <a:pt x="356" y="1560"/>
                </a:lnTo>
                <a:lnTo>
                  <a:pt x="356" y="1632"/>
                </a:lnTo>
                <a:lnTo>
                  <a:pt x="356" y="1661"/>
                </a:lnTo>
                <a:lnTo>
                  <a:pt x="349" y="1690"/>
                </a:lnTo>
                <a:lnTo>
                  <a:pt x="322" y="1719"/>
                </a:lnTo>
                <a:lnTo>
                  <a:pt x="309" y="1748"/>
                </a:lnTo>
                <a:lnTo>
                  <a:pt x="309" y="1785"/>
                </a:lnTo>
                <a:lnTo>
                  <a:pt x="296" y="1821"/>
                </a:lnTo>
                <a:lnTo>
                  <a:pt x="275" y="1857"/>
                </a:lnTo>
                <a:lnTo>
                  <a:pt x="262" y="1886"/>
                </a:lnTo>
                <a:lnTo>
                  <a:pt x="255" y="1915"/>
                </a:lnTo>
                <a:lnTo>
                  <a:pt x="235" y="1951"/>
                </a:lnTo>
                <a:lnTo>
                  <a:pt x="215" y="1988"/>
                </a:lnTo>
                <a:lnTo>
                  <a:pt x="195" y="2024"/>
                </a:lnTo>
                <a:lnTo>
                  <a:pt x="175" y="2053"/>
                </a:lnTo>
                <a:lnTo>
                  <a:pt x="168" y="2082"/>
                </a:lnTo>
                <a:lnTo>
                  <a:pt x="161" y="2111"/>
                </a:lnTo>
                <a:lnTo>
                  <a:pt x="154" y="2147"/>
                </a:lnTo>
                <a:lnTo>
                  <a:pt x="148" y="2184"/>
                </a:lnTo>
                <a:lnTo>
                  <a:pt x="134" y="2213"/>
                </a:lnTo>
                <a:lnTo>
                  <a:pt x="121" y="2242"/>
                </a:lnTo>
                <a:lnTo>
                  <a:pt x="107" y="2271"/>
                </a:lnTo>
                <a:lnTo>
                  <a:pt x="87" y="2300"/>
                </a:lnTo>
                <a:lnTo>
                  <a:pt x="67" y="2329"/>
                </a:lnTo>
                <a:lnTo>
                  <a:pt x="60" y="2358"/>
                </a:lnTo>
                <a:lnTo>
                  <a:pt x="47" y="2387"/>
                </a:lnTo>
                <a:lnTo>
                  <a:pt x="40" y="2416"/>
                </a:lnTo>
                <a:lnTo>
                  <a:pt x="27" y="2452"/>
                </a:lnTo>
                <a:lnTo>
                  <a:pt x="20" y="2481"/>
                </a:lnTo>
                <a:lnTo>
                  <a:pt x="13" y="2510"/>
                </a:lnTo>
                <a:lnTo>
                  <a:pt x="0" y="2539"/>
                </a:lnTo>
                <a:lnTo>
                  <a:pt x="20" y="2510"/>
                </a:lnTo>
                <a:lnTo>
                  <a:pt x="34" y="2481"/>
                </a:lnTo>
                <a:lnTo>
                  <a:pt x="54" y="2445"/>
                </a:lnTo>
                <a:lnTo>
                  <a:pt x="67" y="2416"/>
                </a:lnTo>
                <a:lnTo>
                  <a:pt x="81" y="2387"/>
                </a:lnTo>
                <a:lnTo>
                  <a:pt x="94" y="2358"/>
                </a:lnTo>
                <a:lnTo>
                  <a:pt x="107" y="2329"/>
                </a:lnTo>
                <a:lnTo>
                  <a:pt x="128" y="2300"/>
                </a:lnTo>
                <a:lnTo>
                  <a:pt x="148" y="2271"/>
                </a:lnTo>
                <a:lnTo>
                  <a:pt x="168" y="2242"/>
                </a:lnTo>
                <a:lnTo>
                  <a:pt x="175" y="2213"/>
                </a:lnTo>
                <a:lnTo>
                  <a:pt x="188" y="2176"/>
                </a:lnTo>
                <a:lnTo>
                  <a:pt x="201" y="2147"/>
                </a:lnTo>
                <a:lnTo>
                  <a:pt x="215" y="2118"/>
                </a:lnTo>
                <a:lnTo>
                  <a:pt x="222" y="2060"/>
                </a:lnTo>
                <a:lnTo>
                  <a:pt x="235" y="2031"/>
                </a:lnTo>
                <a:lnTo>
                  <a:pt x="242" y="2002"/>
                </a:lnTo>
                <a:lnTo>
                  <a:pt x="269" y="1973"/>
                </a:lnTo>
                <a:lnTo>
                  <a:pt x="296" y="1951"/>
                </a:lnTo>
                <a:lnTo>
                  <a:pt x="309" y="1922"/>
                </a:lnTo>
                <a:lnTo>
                  <a:pt x="316" y="1886"/>
                </a:lnTo>
                <a:lnTo>
                  <a:pt x="329" y="1857"/>
                </a:lnTo>
                <a:lnTo>
                  <a:pt x="356" y="1828"/>
                </a:lnTo>
                <a:lnTo>
                  <a:pt x="383" y="1792"/>
                </a:lnTo>
                <a:lnTo>
                  <a:pt x="403" y="1763"/>
                </a:lnTo>
                <a:lnTo>
                  <a:pt x="416" y="1734"/>
                </a:lnTo>
                <a:lnTo>
                  <a:pt x="423" y="1705"/>
                </a:lnTo>
                <a:lnTo>
                  <a:pt x="430" y="1668"/>
                </a:lnTo>
                <a:lnTo>
                  <a:pt x="430" y="1639"/>
                </a:lnTo>
                <a:lnTo>
                  <a:pt x="430" y="1610"/>
                </a:lnTo>
                <a:lnTo>
                  <a:pt x="423" y="1581"/>
                </a:lnTo>
                <a:lnTo>
                  <a:pt x="423" y="1552"/>
                </a:lnTo>
                <a:lnTo>
                  <a:pt x="423" y="1523"/>
                </a:lnTo>
                <a:lnTo>
                  <a:pt x="423" y="1494"/>
                </a:lnTo>
                <a:lnTo>
                  <a:pt x="443" y="1465"/>
                </a:lnTo>
                <a:lnTo>
                  <a:pt x="470" y="1458"/>
                </a:lnTo>
                <a:lnTo>
                  <a:pt x="497" y="1444"/>
                </a:lnTo>
                <a:lnTo>
                  <a:pt x="524" y="1436"/>
                </a:lnTo>
                <a:lnTo>
                  <a:pt x="584" y="1429"/>
                </a:lnTo>
                <a:lnTo>
                  <a:pt x="618" y="1415"/>
                </a:lnTo>
                <a:lnTo>
                  <a:pt x="651" y="1407"/>
                </a:lnTo>
                <a:lnTo>
                  <a:pt x="678" y="1393"/>
                </a:lnTo>
                <a:lnTo>
                  <a:pt x="719" y="1393"/>
                </a:lnTo>
                <a:lnTo>
                  <a:pt x="766" y="1378"/>
                </a:lnTo>
                <a:lnTo>
                  <a:pt x="792" y="1364"/>
                </a:lnTo>
                <a:lnTo>
                  <a:pt x="819" y="1349"/>
                </a:lnTo>
                <a:lnTo>
                  <a:pt x="846" y="1320"/>
                </a:lnTo>
                <a:lnTo>
                  <a:pt x="853" y="1284"/>
                </a:lnTo>
                <a:lnTo>
                  <a:pt x="866" y="1255"/>
                </a:lnTo>
                <a:lnTo>
                  <a:pt x="866" y="1211"/>
                </a:lnTo>
                <a:lnTo>
                  <a:pt x="880" y="1161"/>
                </a:lnTo>
                <a:lnTo>
                  <a:pt x="893" y="1103"/>
                </a:lnTo>
                <a:lnTo>
                  <a:pt x="907" y="1074"/>
                </a:lnTo>
                <a:lnTo>
                  <a:pt x="947" y="1059"/>
                </a:lnTo>
                <a:lnTo>
                  <a:pt x="974" y="1037"/>
                </a:lnTo>
                <a:lnTo>
                  <a:pt x="1001" y="1008"/>
                </a:lnTo>
                <a:lnTo>
                  <a:pt x="1014" y="979"/>
                </a:lnTo>
                <a:lnTo>
                  <a:pt x="1021" y="950"/>
                </a:lnTo>
                <a:lnTo>
                  <a:pt x="1034" y="914"/>
                </a:lnTo>
                <a:lnTo>
                  <a:pt x="1041" y="885"/>
                </a:lnTo>
                <a:lnTo>
                  <a:pt x="1048" y="856"/>
                </a:lnTo>
                <a:lnTo>
                  <a:pt x="1054" y="820"/>
                </a:lnTo>
                <a:lnTo>
                  <a:pt x="1061" y="791"/>
                </a:lnTo>
                <a:lnTo>
                  <a:pt x="1075" y="762"/>
                </a:lnTo>
                <a:lnTo>
                  <a:pt x="1088" y="733"/>
                </a:lnTo>
                <a:lnTo>
                  <a:pt x="1095" y="704"/>
                </a:lnTo>
                <a:lnTo>
                  <a:pt x="1108" y="675"/>
                </a:lnTo>
                <a:lnTo>
                  <a:pt x="1108" y="646"/>
                </a:lnTo>
                <a:lnTo>
                  <a:pt x="1115" y="617"/>
                </a:lnTo>
                <a:lnTo>
                  <a:pt x="1115" y="588"/>
                </a:lnTo>
                <a:lnTo>
                  <a:pt x="1115" y="551"/>
                </a:lnTo>
                <a:lnTo>
                  <a:pt x="1108" y="522"/>
                </a:lnTo>
                <a:lnTo>
                  <a:pt x="1108" y="493"/>
                </a:lnTo>
                <a:lnTo>
                  <a:pt x="1101" y="464"/>
                </a:lnTo>
                <a:lnTo>
                  <a:pt x="1088" y="435"/>
                </a:lnTo>
                <a:lnTo>
                  <a:pt x="1081" y="406"/>
                </a:lnTo>
                <a:lnTo>
                  <a:pt x="1081" y="377"/>
                </a:lnTo>
                <a:lnTo>
                  <a:pt x="1081" y="348"/>
                </a:lnTo>
                <a:lnTo>
                  <a:pt x="1081" y="319"/>
                </a:lnTo>
                <a:lnTo>
                  <a:pt x="1081" y="290"/>
                </a:lnTo>
                <a:lnTo>
                  <a:pt x="1088" y="261"/>
                </a:lnTo>
                <a:lnTo>
                  <a:pt x="1095" y="232"/>
                </a:lnTo>
                <a:lnTo>
                  <a:pt x="1108" y="203"/>
                </a:lnTo>
                <a:lnTo>
                  <a:pt x="1128" y="167"/>
                </a:lnTo>
                <a:lnTo>
                  <a:pt x="1135" y="138"/>
                </a:lnTo>
                <a:lnTo>
                  <a:pt x="1135" y="109"/>
                </a:lnTo>
                <a:lnTo>
                  <a:pt x="1128" y="80"/>
                </a:lnTo>
                <a:lnTo>
                  <a:pt x="1122" y="51"/>
                </a:lnTo>
              </a:path>
            </a:pathLst>
          </a:custGeom>
          <a:solidFill>
            <a:srgbClr val="6D6D6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807" name="Freeform 15"/>
          <p:cNvSpPr>
            <a:spLocks/>
          </p:cNvSpPr>
          <p:nvPr/>
        </p:nvSpPr>
        <p:spPr bwMode="auto">
          <a:xfrm>
            <a:off x="842963" y="565150"/>
            <a:ext cx="7639050" cy="5495925"/>
          </a:xfrm>
          <a:custGeom>
            <a:avLst/>
            <a:gdLst>
              <a:gd name="T0" fmla="*/ 444 w 4812"/>
              <a:gd name="T1" fmla="*/ 348 h 3462"/>
              <a:gd name="T2" fmla="*/ 817 w 4812"/>
              <a:gd name="T3" fmla="*/ 664 h 3462"/>
              <a:gd name="T4" fmla="*/ 1190 w 4812"/>
              <a:gd name="T5" fmla="*/ 925 h 3462"/>
              <a:gd name="T6" fmla="*/ 1614 w 4812"/>
              <a:gd name="T7" fmla="*/ 1252 h 3462"/>
              <a:gd name="T8" fmla="*/ 2058 w 4812"/>
              <a:gd name="T9" fmla="*/ 1611 h 3462"/>
              <a:gd name="T10" fmla="*/ 2421 w 4812"/>
              <a:gd name="T11" fmla="*/ 1926 h 3462"/>
              <a:gd name="T12" fmla="*/ 2673 w 4812"/>
              <a:gd name="T13" fmla="*/ 2362 h 3462"/>
              <a:gd name="T14" fmla="*/ 2249 w 4812"/>
              <a:gd name="T15" fmla="*/ 2318 h 3462"/>
              <a:gd name="T16" fmla="*/ 1815 w 4812"/>
              <a:gd name="T17" fmla="*/ 2307 h 3462"/>
              <a:gd name="T18" fmla="*/ 1311 w 4812"/>
              <a:gd name="T19" fmla="*/ 2373 h 3462"/>
              <a:gd name="T20" fmla="*/ 918 w 4812"/>
              <a:gd name="T21" fmla="*/ 2318 h 3462"/>
              <a:gd name="T22" fmla="*/ 474 w 4812"/>
              <a:gd name="T23" fmla="*/ 2122 h 3462"/>
              <a:gd name="T24" fmla="*/ 30 w 4812"/>
              <a:gd name="T25" fmla="*/ 1752 h 3462"/>
              <a:gd name="T26" fmla="*/ 403 w 4812"/>
              <a:gd name="T27" fmla="*/ 2090 h 3462"/>
              <a:gd name="T28" fmla="*/ 827 w 4812"/>
              <a:gd name="T29" fmla="*/ 2296 h 3462"/>
              <a:gd name="T30" fmla="*/ 635 w 4812"/>
              <a:gd name="T31" fmla="*/ 2416 h 3462"/>
              <a:gd name="T32" fmla="*/ 212 w 4812"/>
              <a:gd name="T33" fmla="*/ 2569 h 3462"/>
              <a:gd name="T34" fmla="*/ 252 w 4812"/>
              <a:gd name="T35" fmla="*/ 2612 h 3462"/>
              <a:gd name="T36" fmla="*/ 676 w 4812"/>
              <a:gd name="T37" fmla="*/ 2438 h 3462"/>
              <a:gd name="T38" fmla="*/ 1089 w 4812"/>
              <a:gd name="T39" fmla="*/ 2405 h 3462"/>
              <a:gd name="T40" fmla="*/ 1553 w 4812"/>
              <a:gd name="T41" fmla="*/ 2569 h 3462"/>
              <a:gd name="T42" fmla="*/ 1624 w 4812"/>
              <a:gd name="T43" fmla="*/ 3004 h 3462"/>
              <a:gd name="T44" fmla="*/ 1069 w 4812"/>
              <a:gd name="T45" fmla="*/ 3189 h 3462"/>
              <a:gd name="T46" fmla="*/ 595 w 4812"/>
              <a:gd name="T47" fmla="*/ 3298 h 3462"/>
              <a:gd name="T48" fmla="*/ 161 w 4812"/>
              <a:gd name="T49" fmla="*/ 3341 h 3462"/>
              <a:gd name="T50" fmla="*/ 292 w 4812"/>
              <a:gd name="T51" fmla="*/ 3320 h 3462"/>
              <a:gd name="T52" fmla="*/ 767 w 4812"/>
              <a:gd name="T53" fmla="*/ 3298 h 3462"/>
              <a:gd name="T54" fmla="*/ 1241 w 4812"/>
              <a:gd name="T55" fmla="*/ 3189 h 3462"/>
              <a:gd name="T56" fmla="*/ 1654 w 4812"/>
              <a:gd name="T57" fmla="*/ 2982 h 3462"/>
              <a:gd name="T58" fmla="*/ 2088 w 4812"/>
              <a:gd name="T59" fmla="*/ 2917 h 3462"/>
              <a:gd name="T60" fmla="*/ 2521 w 4812"/>
              <a:gd name="T61" fmla="*/ 3058 h 3462"/>
              <a:gd name="T62" fmla="*/ 2975 w 4812"/>
              <a:gd name="T63" fmla="*/ 3200 h 3462"/>
              <a:gd name="T64" fmla="*/ 3490 w 4812"/>
              <a:gd name="T65" fmla="*/ 3309 h 3462"/>
              <a:gd name="T66" fmla="*/ 3944 w 4812"/>
              <a:gd name="T67" fmla="*/ 3385 h 3462"/>
              <a:gd name="T68" fmla="*/ 4408 w 4812"/>
              <a:gd name="T69" fmla="*/ 3450 h 3462"/>
              <a:gd name="T70" fmla="*/ 4297 w 4812"/>
              <a:gd name="T71" fmla="*/ 3439 h 3462"/>
              <a:gd name="T72" fmla="*/ 3782 w 4812"/>
              <a:gd name="T73" fmla="*/ 3330 h 3462"/>
              <a:gd name="T74" fmla="*/ 3197 w 4812"/>
              <a:gd name="T75" fmla="*/ 3200 h 3462"/>
              <a:gd name="T76" fmla="*/ 2733 w 4812"/>
              <a:gd name="T77" fmla="*/ 3124 h 3462"/>
              <a:gd name="T78" fmla="*/ 2199 w 4812"/>
              <a:gd name="T79" fmla="*/ 2884 h 3462"/>
              <a:gd name="T80" fmla="*/ 1684 w 4812"/>
              <a:gd name="T81" fmla="*/ 2677 h 3462"/>
              <a:gd name="T82" fmla="*/ 1220 w 4812"/>
              <a:gd name="T83" fmla="*/ 2471 h 3462"/>
              <a:gd name="T84" fmla="*/ 1493 w 4812"/>
              <a:gd name="T85" fmla="*/ 2394 h 3462"/>
              <a:gd name="T86" fmla="*/ 2078 w 4812"/>
              <a:gd name="T87" fmla="*/ 2318 h 3462"/>
              <a:gd name="T88" fmla="*/ 2582 w 4812"/>
              <a:gd name="T89" fmla="*/ 2362 h 3462"/>
              <a:gd name="T90" fmla="*/ 3056 w 4812"/>
              <a:gd name="T91" fmla="*/ 2569 h 3462"/>
              <a:gd name="T92" fmla="*/ 3500 w 4812"/>
              <a:gd name="T93" fmla="*/ 2743 h 3462"/>
              <a:gd name="T94" fmla="*/ 4075 w 4812"/>
              <a:gd name="T95" fmla="*/ 3004 h 3462"/>
              <a:gd name="T96" fmla="*/ 4569 w 4812"/>
              <a:gd name="T97" fmla="*/ 3243 h 3462"/>
              <a:gd name="T98" fmla="*/ 4650 w 4812"/>
              <a:gd name="T99" fmla="*/ 3265 h 3462"/>
              <a:gd name="T100" fmla="*/ 4196 w 4812"/>
              <a:gd name="T101" fmla="*/ 3015 h 3462"/>
              <a:gd name="T102" fmla="*/ 3742 w 4812"/>
              <a:gd name="T103" fmla="*/ 2764 h 3462"/>
              <a:gd name="T104" fmla="*/ 3278 w 4812"/>
              <a:gd name="T105" fmla="*/ 2634 h 3462"/>
              <a:gd name="T106" fmla="*/ 2733 w 4812"/>
              <a:gd name="T107" fmla="*/ 2362 h 3462"/>
              <a:gd name="T108" fmla="*/ 2461 w 4812"/>
              <a:gd name="T109" fmla="*/ 1959 h 3462"/>
              <a:gd name="T110" fmla="*/ 2168 w 4812"/>
              <a:gd name="T111" fmla="*/ 1600 h 3462"/>
              <a:gd name="T112" fmla="*/ 1765 w 4812"/>
              <a:gd name="T113" fmla="*/ 1317 h 3462"/>
              <a:gd name="T114" fmla="*/ 1362 w 4812"/>
              <a:gd name="T115" fmla="*/ 969 h 3462"/>
              <a:gd name="T116" fmla="*/ 938 w 4812"/>
              <a:gd name="T117" fmla="*/ 740 h 3462"/>
              <a:gd name="T118" fmla="*/ 595 w 4812"/>
              <a:gd name="T119" fmla="*/ 392 h 3462"/>
              <a:gd name="T120" fmla="*/ 242 w 4812"/>
              <a:gd name="T121" fmla="*/ 87 h 3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812" h="3462">
                <a:moveTo>
                  <a:pt x="101" y="0"/>
                </a:moveTo>
                <a:lnTo>
                  <a:pt x="141" y="44"/>
                </a:lnTo>
                <a:lnTo>
                  <a:pt x="182" y="76"/>
                </a:lnTo>
                <a:lnTo>
                  <a:pt x="222" y="109"/>
                </a:lnTo>
                <a:lnTo>
                  <a:pt x="262" y="141"/>
                </a:lnTo>
                <a:lnTo>
                  <a:pt x="282" y="185"/>
                </a:lnTo>
                <a:lnTo>
                  <a:pt x="323" y="218"/>
                </a:lnTo>
                <a:lnTo>
                  <a:pt x="363" y="261"/>
                </a:lnTo>
                <a:lnTo>
                  <a:pt x="403" y="305"/>
                </a:lnTo>
                <a:lnTo>
                  <a:pt x="444" y="348"/>
                </a:lnTo>
                <a:lnTo>
                  <a:pt x="484" y="370"/>
                </a:lnTo>
                <a:lnTo>
                  <a:pt x="524" y="414"/>
                </a:lnTo>
                <a:lnTo>
                  <a:pt x="565" y="435"/>
                </a:lnTo>
                <a:lnTo>
                  <a:pt x="605" y="446"/>
                </a:lnTo>
                <a:lnTo>
                  <a:pt x="646" y="479"/>
                </a:lnTo>
                <a:lnTo>
                  <a:pt x="686" y="501"/>
                </a:lnTo>
                <a:lnTo>
                  <a:pt x="716" y="544"/>
                </a:lnTo>
                <a:lnTo>
                  <a:pt x="756" y="566"/>
                </a:lnTo>
                <a:lnTo>
                  <a:pt x="797" y="588"/>
                </a:lnTo>
                <a:lnTo>
                  <a:pt x="817" y="664"/>
                </a:lnTo>
                <a:lnTo>
                  <a:pt x="847" y="707"/>
                </a:lnTo>
                <a:lnTo>
                  <a:pt x="888" y="729"/>
                </a:lnTo>
                <a:lnTo>
                  <a:pt x="928" y="762"/>
                </a:lnTo>
                <a:lnTo>
                  <a:pt x="958" y="805"/>
                </a:lnTo>
                <a:lnTo>
                  <a:pt x="999" y="805"/>
                </a:lnTo>
                <a:lnTo>
                  <a:pt x="1029" y="849"/>
                </a:lnTo>
                <a:lnTo>
                  <a:pt x="1069" y="871"/>
                </a:lnTo>
                <a:lnTo>
                  <a:pt x="1109" y="892"/>
                </a:lnTo>
                <a:lnTo>
                  <a:pt x="1150" y="925"/>
                </a:lnTo>
                <a:lnTo>
                  <a:pt x="1190" y="925"/>
                </a:lnTo>
                <a:lnTo>
                  <a:pt x="1230" y="947"/>
                </a:lnTo>
                <a:lnTo>
                  <a:pt x="1281" y="969"/>
                </a:lnTo>
                <a:lnTo>
                  <a:pt x="1321" y="1012"/>
                </a:lnTo>
                <a:lnTo>
                  <a:pt x="1362" y="1023"/>
                </a:lnTo>
                <a:lnTo>
                  <a:pt x="1402" y="1067"/>
                </a:lnTo>
                <a:lnTo>
                  <a:pt x="1422" y="1121"/>
                </a:lnTo>
                <a:lnTo>
                  <a:pt x="1473" y="1165"/>
                </a:lnTo>
                <a:lnTo>
                  <a:pt x="1523" y="1197"/>
                </a:lnTo>
                <a:lnTo>
                  <a:pt x="1573" y="1241"/>
                </a:lnTo>
                <a:lnTo>
                  <a:pt x="1614" y="1252"/>
                </a:lnTo>
                <a:lnTo>
                  <a:pt x="1664" y="1284"/>
                </a:lnTo>
                <a:lnTo>
                  <a:pt x="1705" y="1328"/>
                </a:lnTo>
                <a:lnTo>
                  <a:pt x="1795" y="1350"/>
                </a:lnTo>
                <a:lnTo>
                  <a:pt x="1836" y="1382"/>
                </a:lnTo>
                <a:lnTo>
                  <a:pt x="1856" y="1437"/>
                </a:lnTo>
                <a:lnTo>
                  <a:pt x="1866" y="1513"/>
                </a:lnTo>
                <a:lnTo>
                  <a:pt x="1916" y="1556"/>
                </a:lnTo>
                <a:lnTo>
                  <a:pt x="1967" y="1567"/>
                </a:lnTo>
                <a:lnTo>
                  <a:pt x="2017" y="1578"/>
                </a:lnTo>
                <a:lnTo>
                  <a:pt x="2058" y="1611"/>
                </a:lnTo>
                <a:lnTo>
                  <a:pt x="2098" y="1643"/>
                </a:lnTo>
                <a:lnTo>
                  <a:pt x="2138" y="1665"/>
                </a:lnTo>
                <a:lnTo>
                  <a:pt x="2199" y="1665"/>
                </a:lnTo>
                <a:lnTo>
                  <a:pt x="2239" y="1676"/>
                </a:lnTo>
                <a:lnTo>
                  <a:pt x="2279" y="1687"/>
                </a:lnTo>
                <a:lnTo>
                  <a:pt x="2300" y="1774"/>
                </a:lnTo>
                <a:lnTo>
                  <a:pt x="2320" y="1818"/>
                </a:lnTo>
                <a:lnTo>
                  <a:pt x="2370" y="1861"/>
                </a:lnTo>
                <a:lnTo>
                  <a:pt x="2411" y="1883"/>
                </a:lnTo>
                <a:lnTo>
                  <a:pt x="2421" y="1926"/>
                </a:lnTo>
                <a:lnTo>
                  <a:pt x="2431" y="1970"/>
                </a:lnTo>
                <a:lnTo>
                  <a:pt x="2451" y="2013"/>
                </a:lnTo>
                <a:lnTo>
                  <a:pt x="2481" y="2068"/>
                </a:lnTo>
                <a:lnTo>
                  <a:pt x="2511" y="2122"/>
                </a:lnTo>
                <a:lnTo>
                  <a:pt x="2521" y="2166"/>
                </a:lnTo>
                <a:lnTo>
                  <a:pt x="2532" y="2209"/>
                </a:lnTo>
                <a:lnTo>
                  <a:pt x="2552" y="2253"/>
                </a:lnTo>
                <a:lnTo>
                  <a:pt x="2602" y="2296"/>
                </a:lnTo>
                <a:lnTo>
                  <a:pt x="2643" y="2318"/>
                </a:lnTo>
                <a:lnTo>
                  <a:pt x="2673" y="2362"/>
                </a:lnTo>
                <a:lnTo>
                  <a:pt x="2632" y="2362"/>
                </a:lnTo>
                <a:lnTo>
                  <a:pt x="2592" y="2362"/>
                </a:lnTo>
                <a:lnTo>
                  <a:pt x="2542" y="2351"/>
                </a:lnTo>
                <a:lnTo>
                  <a:pt x="2501" y="2340"/>
                </a:lnTo>
                <a:lnTo>
                  <a:pt x="2461" y="2340"/>
                </a:lnTo>
                <a:lnTo>
                  <a:pt x="2421" y="2340"/>
                </a:lnTo>
                <a:lnTo>
                  <a:pt x="2380" y="2307"/>
                </a:lnTo>
                <a:lnTo>
                  <a:pt x="2330" y="2296"/>
                </a:lnTo>
                <a:lnTo>
                  <a:pt x="2290" y="2296"/>
                </a:lnTo>
                <a:lnTo>
                  <a:pt x="2249" y="2318"/>
                </a:lnTo>
                <a:lnTo>
                  <a:pt x="2209" y="2329"/>
                </a:lnTo>
                <a:lnTo>
                  <a:pt x="2168" y="2329"/>
                </a:lnTo>
                <a:lnTo>
                  <a:pt x="2128" y="2329"/>
                </a:lnTo>
                <a:lnTo>
                  <a:pt x="2088" y="2329"/>
                </a:lnTo>
                <a:lnTo>
                  <a:pt x="2047" y="2329"/>
                </a:lnTo>
                <a:lnTo>
                  <a:pt x="2007" y="2329"/>
                </a:lnTo>
                <a:lnTo>
                  <a:pt x="1957" y="2340"/>
                </a:lnTo>
                <a:lnTo>
                  <a:pt x="1906" y="2340"/>
                </a:lnTo>
                <a:lnTo>
                  <a:pt x="1866" y="2318"/>
                </a:lnTo>
                <a:lnTo>
                  <a:pt x="1815" y="2307"/>
                </a:lnTo>
                <a:lnTo>
                  <a:pt x="1745" y="2318"/>
                </a:lnTo>
                <a:lnTo>
                  <a:pt x="1705" y="2340"/>
                </a:lnTo>
                <a:lnTo>
                  <a:pt x="1664" y="2362"/>
                </a:lnTo>
                <a:lnTo>
                  <a:pt x="1624" y="2373"/>
                </a:lnTo>
                <a:lnTo>
                  <a:pt x="1583" y="2373"/>
                </a:lnTo>
                <a:lnTo>
                  <a:pt x="1543" y="2373"/>
                </a:lnTo>
                <a:lnTo>
                  <a:pt x="1473" y="2373"/>
                </a:lnTo>
                <a:lnTo>
                  <a:pt x="1432" y="2373"/>
                </a:lnTo>
                <a:lnTo>
                  <a:pt x="1352" y="2373"/>
                </a:lnTo>
                <a:lnTo>
                  <a:pt x="1311" y="2373"/>
                </a:lnTo>
                <a:lnTo>
                  <a:pt x="1271" y="2384"/>
                </a:lnTo>
                <a:lnTo>
                  <a:pt x="1230" y="2405"/>
                </a:lnTo>
                <a:lnTo>
                  <a:pt x="1190" y="2405"/>
                </a:lnTo>
                <a:lnTo>
                  <a:pt x="1150" y="2405"/>
                </a:lnTo>
                <a:lnTo>
                  <a:pt x="1109" y="2405"/>
                </a:lnTo>
                <a:lnTo>
                  <a:pt x="1069" y="2405"/>
                </a:lnTo>
                <a:lnTo>
                  <a:pt x="1029" y="2405"/>
                </a:lnTo>
                <a:lnTo>
                  <a:pt x="988" y="2394"/>
                </a:lnTo>
                <a:lnTo>
                  <a:pt x="948" y="2362"/>
                </a:lnTo>
                <a:lnTo>
                  <a:pt x="918" y="2318"/>
                </a:lnTo>
                <a:lnTo>
                  <a:pt x="877" y="2286"/>
                </a:lnTo>
                <a:lnTo>
                  <a:pt x="837" y="2275"/>
                </a:lnTo>
                <a:lnTo>
                  <a:pt x="797" y="2253"/>
                </a:lnTo>
                <a:lnTo>
                  <a:pt x="736" y="2242"/>
                </a:lnTo>
                <a:lnTo>
                  <a:pt x="696" y="2220"/>
                </a:lnTo>
                <a:lnTo>
                  <a:pt x="656" y="2220"/>
                </a:lnTo>
                <a:lnTo>
                  <a:pt x="615" y="2198"/>
                </a:lnTo>
                <a:lnTo>
                  <a:pt x="565" y="2144"/>
                </a:lnTo>
                <a:lnTo>
                  <a:pt x="524" y="2122"/>
                </a:lnTo>
                <a:lnTo>
                  <a:pt x="474" y="2122"/>
                </a:lnTo>
                <a:lnTo>
                  <a:pt x="434" y="2101"/>
                </a:lnTo>
                <a:lnTo>
                  <a:pt x="383" y="2057"/>
                </a:lnTo>
                <a:lnTo>
                  <a:pt x="313" y="2013"/>
                </a:lnTo>
                <a:lnTo>
                  <a:pt x="272" y="1981"/>
                </a:lnTo>
                <a:lnTo>
                  <a:pt x="232" y="1970"/>
                </a:lnTo>
                <a:lnTo>
                  <a:pt x="192" y="1937"/>
                </a:lnTo>
                <a:lnTo>
                  <a:pt x="161" y="1894"/>
                </a:lnTo>
                <a:lnTo>
                  <a:pt x="121" y="1839"/>
                </a:lnTo>
                <a:lnTo>
                  <a:pt x="71" y="1785"/>
                </a:lnTo>
                <a:lnTo>
                  <a:pt x="30" y="1752"/>
                </a:lnTo>
                <a:lnTo>
                  <a:pt x="50" y="1796"/>
                </a:lnTo>
                <a:lnTo>
                  <a:pt x="91" y="1828"/>
                </a:lnTo>
                <a:lnTo>
                  <a:pt x="121" y="1872"/>
                </a:lnTo>
                <a:lnTo>
                  <a:pt x="151" y="1916"/>
                </a:lnTo>
                <a:lnTo>
                  <a:pt x="192" y="1959"/>
                </a:lnTo>
                <a:lnTo>
                  <a:pt x="232" y="1981"/>
                </a:lnTo>
                <a:lnTo>
                  <a:pt x="282" y="2013"/>
                </a:lnTo>
                <a:lnTo>
                  <a:pt x="323" y="2035"/>
                </a:lnTo>
                <a:lnTo>
                  <a:pt x="363" y="2068"/>
                </a:lnTo>
                <a:lnTo>
                  <a:pt x="403" y="2090"/>
                </a:lnTo>
                <a:lnTo>
                  <a:pt x="444" y="2111"/>
                </a:lnTo>
                <a:lnTo>
                  <a:pt x="484" y="2122"/>
                </a:lnTo>
                <a:lnTo>
                  <a:pt x="524" y="2155"/>
                </a:lnTo>
                <a:lnTo>
                  <a:pt x="565" y="2188"/>
                </a:lnTo>
                <a:lnTo>
                  <a:pt x="615" y="2231"/>
                </a:lnTo>
                <a:lnTo>
                  <a:pt x="656" y="2231"/>
                </a:lnTo>
                <a:lnTo>
                  <a:pt x="696" y="2231"/>
                </a:lnTo>
                <a:lnTo>
                  <a:pt x="736" y="2275"/>
                </a:lnTo>
                <a:lnTo>
                  <a:pt x="787" y="2286"/>
                </a:lnTo>
                <a:lnTo>
                  <a:pt x="827" y="2296"/>
                </a:lnTo>
                <a:lnTo>
                  <a:pt x="908" y="2329"/>
                </a:lnTo>
                <a:lnTo>
                  <a:pt x="948" y="2373"/>
                </a:lnTo>
                <a:lnTo>
                  <a:pt x="999" y="2427"/>
                </a:lnTo>
                <a:lnTo>
                  <a:pt x="938" y="2438"/>
                </a:lnTo>
                <a:lnTo>
                  <a:pt x="888" y="2405"/>
                </a:lnTo>
                <a:lnTo>
                  <a:pt x="847" y="2394"/>
                </a:lnTo>
                <a:lnTo>
                  <a:pt x="807" y="2405"/>
                </a:lnTo>
                <a:lnTo>
                  <a:pt x="767" y="2427"/>
                </a:lnTo>
                <a:lnTo>
                  <a:pt x="716" y="2427"/>
                </a:lnTo>
                <a:lnTo>
                  <a:pt x="635" y="2416"/>
                </a:lnTo>
                <a:lnTo>
                  <a:pt x="595" y="2394"/>
                </a:lnTo>
                <a:lnTo>
                  <a:pt x="555" y="2405"/>
                </a:lnTo>
                <a:lnTo>
                  <a:pt x="514" y="2427"/>
                </a:lnTo>
                <a:lnTo>
                  <a:pt x="474" y="2438"/>
                </a:lnTo>
                <a:lnTo>
                  <a:pt x="403" y="2471"/>
                </a:lnTo>
                <a:lnTo>
                  <a:pt x="373" y="2547"/>
                </a:lnTo>
                <a:lnTo>
                  <a:pt x="333" y="2569"/>
                </a:lnTo>
                <a:lnTo>
                  <a:pt x="292" y="2579"/>
                </a:lnTo>
                <a:lnTo>
                  <a:pt x="252" y="2569"/>
                </a:lnTo>
                <a:lnTo>
                  <a:pt x="212" y="2569"/>
                </a:lnTo>
                <a:lnTo>
                  <a:pt x="171" y="2569"/>
                </a:lnTo>
                <a:lnTo>
                  <a:pt x="121" y="2569"/>
                </a:lnTo>
                <a:lnTo>
                  <a:pt x="81" y="2569"/>
                </a:lnTo>
                <a:lnTo>
                  <a:pt x="40" y="2569"/>
                </a:lnTo>
                <a:lnTo>
                  <a:pt x="0" y="2569"/>
                </a:lnTo>
                <a:lnTo>
                  <a:pt x="71" y="2569"/>
                </a:lnTo>
                <a:lnTo>
                  <a:pt x="131" y="2569"/>
                </a:lnTo>
                <a:lnTo>
                  <a:pt x="171" y="2590"/>
                </a:lnTo>
                <a:lnTo>
                  <a:pt x="212" y="2612"/>
                </a:lnTo>
                <a:lnTo>
                  <a:pt x="252" y="2612"/>
                </a:lnTo>
                <a:lnTo>
                  <a:pt x="292" y="2612"/>
                </a:lnTo>
                <a:lnTo>
                  <a:pt x="333" y="2590"/>
                </a:lnTo>
                <a:lnTo>
                  <a:pt x="373" y="2547"/>
                </a:lnTo>
                <a:lnTo>
                  <a:pt x="424" y="2503"/>
                </a:lnTo>
                <a:lnTo>
                  <a:pt x="464" y="2481"/>
                </a:lnTo>
                <a:lnTo>
                  <a:pt x="504" y="2449"/>
                </a:lnTo>
                <a:lnTo>
                  <a:pt x="555" y="2438"/>
                </a:lnTo>
                <a:lnTo>
                  <a:pt x="595" y="2438"/>
                </a:lnTo>
                <a:lnTo>
                  <a:pt x="635" y="2438"/>
                </a:lnTo>
                <a:lnTo>
                  <a:pt x="676" y="2438"/>
                </a:lnTo>
                <a:lnTo>
                  <a:pt x="716" y="2438"/>
                </a:lnTo>
                <a:lnTo>
                  <a:pt x="756" y="2438"/>
                </a:lnTo>
                <a:lnTo>
                  <a:pt x="797" y="2427"/>
                </a:lnTo>
                <a:lnTo>
                  <a:pt x="847" y="2416"/>
                </a:lnTo>
                <a:lnTo>
                  <a:pt x="888" y="2438"/>
                </a:lnTo>
                <a:lnTo>
                  <a:pt x="928" y="2449"/>
                </a:lnTo>
                <a:lnTo>
                  <a:pt x="978" y="2460"/>
                </a:lnTo>
                <a:lnTo>
                  <a:pt x="1019" y="2460"/>
                </a:lnTo>
                <a:lnTo>
                  <a:pt x="1049" y="2416"/>
                </a:lnTo>
                <a:lnTo>
                  <a:pt x="1089" y="2405"/>
                </a:lnTo>
                <a:lnTo>
                  <a:pt x="1130" y="2427"/>
                </a:lnTo>
                <a:lnTo>
                  <a:pt x="1170" y="2460"/>
                </a:lnTo>
                <a:lnTo>
                  <a:pt x="1210" y="2481"/>
                </a:lnTo>
                <a:lnTo>
                  <a:pt x="1251" y="2481"/>
                </a:lnTo>
                <a:lnTo>
                  <a:pt x="1291" y="2503"/>
                </a:lnTo>
                <a:lnTo>
                  <a:pt x="1341" y="2525"/>
                </a:lnTo>
                <a:lnTo>
                  <a:pt x="1382" y="2536"/>
                </a:lnTo>
                <a:lnTo>
                  <a:pt x="1422" y="2547"/>
                </a:lnTo>
                <a:lnTo>
                  <a:pt x="1493" y="2558"/>
                </a:lnTo>
                <a:lnTo>
                  <a:pt x="1553" y="2569"/>
                </a:lnTo>
                <a:lnTo>
                  <a:pt x="1594" y="2612"/>
                </a:lnTo>
                <a:lnTo>
                  <a:pt x="1604" y="2656"/>
                </a:lnTo>
                <a:lnTo>
                  <a:pt x="1684" y="2710"/>
                </a:lnTo>
                <a:lnTo>
                  <a:pt x="1725" y="2743"/>
                </a:lnTo>
                <a:lnTo>
                  <a:pt x="1755" y="2819"/>
                </a:lnTo>
                <a:lnTo>
                  <a:pt x="1785" y="2862"/>
                </a:lnTo>
                <a:lnTo>
                  <a:pt x="1705" y="2873"/>
                </a:lnTo>
                <a:lnTo>
                  <a:pt x="1664" y="2906"/>
                </a:lnTo>
                <a:lnTo>
                  <a:pt x="1634" y="2949"/>
                </a:lnTo>
                <a:lnTo>
                  <a:pt x="1624" y="3004"/>
                </a:lnTo>
                <a:lnTo>
                  <a:pt x="1533" y="3037"/>
                </a:lnTo>
                <a:lnTo>
                  <a:pt x="1452" y="3047"/>
                </a:lnTo>
                <a:lnTo>
                  <a:pt x="1402" y="3080"/>
                </a:lnTo>
                <a:lnTo>
                  <a:pt x="1352" y="3134"/>
                </a:lnTo>
                <a:lnTo>
                  <a:pt x="1311" y="3156"/>
                </a:lnTo>
                <a:lnTo>
                  <a:pt x="1271" y="3167"/>
                </a:lnTo>
                <a:lnTo>
                  <a:pt x="1230" y="3167"/>
                </a:lnTo>
                <a:lnTo>
                  <a:pt x="1190" y="3167"/>
                </a:lnTo>
                <a:lnTo>
                  <a:pt x="1150" y="3178"/>
                </a:lnTo>
                <a:lnTo>
                  <a:pt x="1069" y="3189"/>
                </a:lnTo>
                <a:lnTo>
                  <a:pt x="1029" y="3200"/>
                </a:lnTo>
                <a:lnTo>
                  <a:pt x="968" y="3211"/>
                </a:lnTo>
                <a:lnTo>
                  <a:pt x="908" y="3211"/>
                </a:lnTo>
                <a:lnTo>
                  <a:pt x="867" y="3211"/>
                </a:lnTo>
                <a:lnTo>
                  <a:pt x="827" y="3222"/>
                </a:lnTo>
                <a:lnTo>
                  <a:pt x="777" y="3243"/>
                </a:lnTo>
                <a:lnTo>
                  <a:pt x="736" y="3265"/>
                </a:lnTo>
                <a:lnTo>
                  <a:pt x="696" y="3287"/>
                </a:lnTo>
                <a:lnTo>
                  <a:pt x="656" y="3298"/>
                </a:lnTo>
                <a:lnTo>
                  <a:pt x="595" y="3298"/>
                </a:lnTo>
                <a:lnTo>
                  <a:pt x="555" y="3309"/>
                </a:lnTo>
                <a:lnTo>
                  <a:pt x="514" y="3309"/>
                </a:lnTo>
                <a:lnTo>
                  <a:pt x="474" y="3320"/>
                </a:lnTo>
                <a:lnTo>
                  <a:pt x="403" y="3320"/>
                </a:lnTo>
                <a:lnTo>
                  <a:pt x="363" y="3320"/>
                </a:lnTo>
                <a:lnTo>
                  <a:pt x="323" y="3320"/>
                </a:lnTo>
                <a:lnTo>
                  <a:pt x="282" y="3320"/>
                </a:lnTo>
                <a:lnTo>
                  <a:pt x="242" y="3320"/>
                </a:lnTo>
                <a:lnTo>
                  <a:pt x="202" y="3330"/>
                </a:lnTo>
                <a:lnTo>
                  <a:pt x="161" y="3341"/>
                </a:lnTo>
                <a:lnTo>
                  <a:pt x="91" y="3341"/>
                </a:lnTo>
                <a:lnTo>
                  <a:pt x="50" y="3352"/>
                </a:lnTo>
                <a:lnTo>
                  <a:pt x="10" y="3396"/>
                </a:lnTo>
                <a:lnTo>
                  <a:pt x="50" y="3396"/>
                </a:lnTo>
                <a:lnTo>
                  <a:pt x="91" y="3374"/>
                </a:lnTo>
                <a:lnTo>
                  <a:pt x="131" y="3352"/>
                </a:lnTo>
                <a:lnTo>
                  <a:pt x="171" y="3341"/>
                </a:lnTo>
                <a:lnTo>
                  <a:pt x="212" y="3341"/>
                </a:lnTo>
                <a:lnTo>
                  <a:pt x="252" y="3330"/>
                </a:lnTo>
                <a:lnTo>
                  <a:pt x="292" y="3320"/>
                </a:lnTo>
                <a:lnTo>
                  <a:pt x="333" y="3309"/>
                </a:lnTo>
                <a:lnTo>
                  <a:pt x="373" y="3309"/>
                </a:lnTo>
                <a:lnTo>
                  <a:pt x="414" y="3309"/>
                </a:lnTo>
                <a:lnTo>
                  <a:pt x="474" y="3320"/>
                </a:lnTo>
                <a:lnTo>
                  <a:pt x="555" y="3320"/>
                </a:lnTo>
                <a:lnTo>
                  <a:pt x="595" y="3320"/>
                </a:lnTo>
                <a:lnTo>
                  <a:pt x="635" y="3320"/>
                </a:lnTo>
                <a:lnTo>
                  <a:pt x="676" y="3309"/>
                </a:lnTo>
                <a:lnTo>
                  <a:pt x="716" y="3309"/>
                </a:lnTo>
                <a:lnTo>
                  <a:pt x="767" y="3298"/>
                </a:lnTo>
                <a:lnTo>
                  <a:pt x="807" y="3265"/>
                </a:lnTo>
                <a:lnTo>
                  <a:pt x="847" y="3243"/>
                </a:lnTo>
                <a:lnTo>
                  <a:pt x="888" y="3243"/>
                </a:lnTo>
                <a:lnTo>
                  <a:pt x="938" y="3243"/>
                </a:lnTo>
                <a:lnTo>
                  <a:pt x="978" y="3222"/>
                </a:lnTo>
                <a:lnTo>
                  <a:pt x="1029" y="3211"/>
                </a:lnTo>
                <a:lnTo>
                  <a:pt x="1109" y="3211"/>
                </a:lnTo>
                <a:lnTo>
                  <a:pt x="1150" y="3211"/>
                </a:lnTo>
                <a:lnTo>
                  <a:pt x="1200" y="3200"/>
                </a:lnTo>
                <a:lnTo>
                  <a:pt x="1241" y="3189"/>
                </a:lnTo>
                <a:lnTo>
                  <a:pt x="1291" y="3200"/>
                </a:lnTo>
                <a:lnTo>
                  <a:pt x="1341" y="3200"/>
                </a:lnTo>
                <a:lnTo>
                  <a:pt x="1382" y="3178"/>
                </a:lnTo>
                <a:lnTo>
                  <a:pt x="1412" y="3134"/>
                </a:lnTo>
                <a:lnTo>
                  <a:pt x="1432" y="3091"/>
                </a:lnTo>
                <a:lnTo>
                  <a:pt x="1473" y="3080"/>
                </a:lnTo>
                <a:lnTo>
                  <a:pt x="1533" y="3069"/>
                </a:lnTo>
                <a:lnTo>
                  <a:pt x="1573" y="3047"/>
                </a:lnTo>
                <a:lnTo>
                  <a:pt x="1614" y="3015"/>
                </a:lnTo>
                <a:lnTo>
                  <a:pt x="1654" y="2982"/>
                </a:lnTo>
                <a:lnTo>
                  <a:pt x="1694" y="2939"/>
                </a:lnTo>
                <a:lnTo>
                  <a:pt x="1735" y="2928"/>
                </a:lnTo>
                <a:lnTo>
                  <a:pt x="1775" y="2895"/>
                </a:lnTo>
                <a:lnTo>
                  <a:pt x="1815" y="2873"/>
                </a:lnTo>
                <a:lnTo>
                  <a:pt x="1856" y="2862"/>
                </a:lnTo>
                <a:lnTo>
                  <a:pt x="1896" y="2884"/>
                </a:lnTo>
                <a:lnTo>
                  <a:pt x="1937" y="2895"/>
                </a:lnTo>
                <a:lnTo>
                  <a:pt x="1977" y="2895"/>
                </a:lnTo>
                <a:lnTo>
                  <a:pt x="2017" y="2906"/>
                </a:lnTo>
                <a:lnTo>
                  <a:pt x="2088" y="2917"/>
                </a:lnTo>
                <a:lnTo>
                  <a:pt x="2128" y="2917"/>
                </a:lnTo>
                <a:lnTo>
                  <a:pt x="2189" y="2928"/>
                </a:lnTo>
                <a:lnTo>
                  <a:pt x="2239" y="2939"/>
                </a:lnTo>
                <a:lnTo>
                  <a:pt x="2279" y="2960"/>
                </a:lnTo>
                <a:lnTo>
                  <a:pt x="2320" y="2982"/>
                </a:lnTo>
                <a:lnTo>
                  <a:pt x="2360" y="3004"/>
                </a:lnTo>
                <a:lnTo>
                  <a:pt x="2400" y="3015"/>
                </a:lnTo>
                <a:lnTo>
                  <a:pt x="2441" y="3015"/>
                </a:lnTo>
                <a:lnTo>
                  <a:pt x="2481" y="3037"/>
                </a:lnTo>
                <a:lnTo>
                  <a:pt x="2521" y="3058"/>
                </a:lnTo>
                <a:lnTo>
                  <a:pt x="2562" y="3091"/>
                </a:lnTo>
                <a:lnTo>
                  <a:pt x="2622" y="3102"/>
                </a:lnTo>
                <a:lnTo>
                  <a:pt x="2663" y="3102"/>
                </a:lnTo>
                <a:lnTo>
                  <a:pt x="2703" y="3134"/>
                </a:lnTo>
                <a:lnTo>
                  <a:pt x="2743" y="3156"/>
                </a:lnTo>
                <a:lnTo>
                  <a:pt x="2784" y="3167"/>
                </a:lnTo>
                <a:lnTo>
                  <a:pt x="2834" y="3189"/>
                </a:lnTo>
                <a:lnTo>
                  <a:pt x="2874" y="3200"/>
                </a:lnTo>
                <a:lnTo>
                  <a:pt x="2925" y="3200"/>
                </a:lnTo>
                <a:lnTo>
                  <a:pt x="2975" y="3200"/>
                </a:lnTo>
                <a:lnTo>
                  <a:pt x="3016" y="3200"/>
                </a:lnTo>
                <a:lnTo>
                  <a:pt x="3066" y="3211"/>
                </a:lnTo>
                <a:lnTo>
                  <a:pt x="3117" y="3243"/>
                </a:lnTo>
                <a:lnTo>
                  <a:pt x="3167" y="3254"/>
                </a:lnTo>
                <a:lnTo>
                  <a:pt x="3217" y="3254"/>
                </a:lnTo>
                <a:lnTo>
                  <a:pt x="3308" y="3254"/>
                </a:lnTo>
                <a:lnTo>
                  <a:pt x="3359" y="3254"/>
                </a:lnTo>
                <a:lnTo>
                  <a:pt x="3399" y="3265"/>
                </a:lnTo>
                <a:lnTo>
                  <a:pt x="3449" y="3298"/>
                </a:lnTo>
                <a:lnTo>
                  <a:pt x="3490" y="3309"/>
                </a:lnTo>
                <a:lnTo>
                  <a:pt x="3530" y="3320"/>
                </a:lnTo>
                <a:lnTo>
                  <a:pt x="3581" y="3330"/>
                </a:lnTo>
                <a:lnTo>
                  <a:pt x="3631" y="3330"/>
                </a:lnTo>
                <a:lnTo>
                  <a:pt x="3671" y="3330"/>
                </a:lnTo>
                <a:lnTo>
                  <a:pt x="3712" y="3341"/>
                </a:lnTo>
                <a:lnTo>
                  <a:pt x="3752" y="3374"/>
                </a:lnTo>
                <a:lnTo>
                  <a:pt x="3802" y="3374"/>
                </a:lnTo>
                <a:lnTo>
                  <a:pt x="3843" y="3374"/>
                </a:lnTo>
                <a:lnTo>
                  <a:pt x="3893" y="3374"/>
                </a:lnTo>
                <a:lnTo>
                  <a:pt x="3944" y="3385"/>
                </a:lnTo>
                <a:lnTo>
                  <a:pt x="3984" y="3385"/>
                </a:lnTo>
                <a:lnTo>
                  <a:pt x="4024" y="3385"/>
                </a:lnTo>
                <a:lnTo>
                  <a:pt x="4075" y="3385"/>
                </a:lnTo>
                <a:lnTo>
                  <a:pt x="4125" y="3385"/>
                </a:lnTo>
                <a:lnTo>
                  <a:pt x="4165" y="3385"/>
                </a:lnTo>
                <a:lnTo>
                  <a:pt x="4216" y="3417"/>
                </a:lnTo>
                <a:lnTo>
                  <a:pt x="4266" y="3450"/>
                </a:lnTo>
                <a:lnTo>
                  <a:pt x="4307" y="3450"/>
                </a:lnTo>
                <a:lnTo>
                  <a:pt x="4357" y="3450"/>
                </a:lnTo>
                <a:lnTo>
                  <a:pt x="4408" y="3450"/>
                </a:lnTo>
                <a:lnTo>
                  <a:pt x="4458" y="3450"/>
                </a:lnTo>
                <a:lnTo>
                  <a:pt x="4498" y="3450"/>
                </a:lnTo>
                <a:lnTo>
                  <a:pt x="4539" y="3450"/>
                </a:lnTo>
                <a:lnTo>
                  <a:pt x="4589" y="3461"/>
                </a:lnTo>
                <a:lnTo>
                  <a:pt x="4640" y="3461"/>
                </a:lnTo>
                <a:lnTo>
                  <a:pt x="4549" y="3461"/>
                </a:lnTo>
                <a:lnTo>
                  <a:pt x="4508" y="3461"/>
                </a:lnTo>
                <a:lnTo>
                  <a:pt x="4428" y="3439"/>
                </a:lnTo>
                <a:lnTo>
                  <a:pt x="4377" y="3428"/>
                </a:lnTo>
                <a:lnTo>
                  <a:pt x="4297" y="3439"/>
                </a:lnTo>
                <a:lnTo>
                  <a:pt x="4256" y="3450"/>
                </a:lnTo>
                <a:lnTo>
                  <a:pt x="4216" y="3439"/>
                </a:lnTo>
                <a:lnTo>
                  <a:pt x="4196" y="3396"/>
                </a:lnTo>
                <a:lnTo>
                  <a:pt x="4105" y="3374"/>
                </a:lnTo>
                <a:lnTo>
                  <a:pt x="4065" y="3374"/>
                </a:lnTo>
                <a:lnTo>
                  <a:pt x="4014" y="3363"/>
                </a:lnTo>
                <a:lnTo>
                  <a:pt x="3954" y="3352"/>
                </a:lnTo>
                <a:lnTo>
                  <a:pt x="3873" y="3341"/>
                </a:lnTo>
                <a:lnTo>
                  <a:pt x="3823" y="3330"/>
                </a:lnTo>
                <a:lnTo>
                  <a:pt x="3782" y="3330"/>
                </a:lnTo>
                <a:lnTo>
                  <a:pt x="3722" y="3341"/>
                </a:lnTo>
                <a:lnTo>
                  <a:pt x="3611" y="3341"/>
                </a:lnTo>
                <a:lnTo>
                  <a:pt x="3560" y="3298"/>
                </a:lnTo>
                <a:lnTo>
                  <a:pt x="3520" y="3298"/>
                </a:lnTo>
                <a:lnTo>
                  <a:pt x="3449" y="3287"/>
                </a:lnTo>
                <a:lnTo>
                  <a:pt x="3369" y="3287"/>
                </a:lnTo>
                <a:lnTo>
                  <a:pt x="3328" y="3265"/>
                </a:lnTo>
                <a:lnTo>
                  <a:pt x="3278" y="3232"/>
                </a:lnTo>
                <a:lnTo>
                  <a:pt x="3238" y="3211"/>
                </a:lnTo>
                <a:lnTo>
                  <a:pt x="3197" y="3200"/>
                </a:lnTo>
                <a:lnTo>
                  <a:pt x="3157" y="3200"/>
                </a:lnTo>
                <a:lnTo>
                  <a:pt x="3117" y="3200"/>
                </a:lnTo>
                <a:lnTo>
                  <a:pt x="3076" y="3189"/>
                </a:lnTo>
                <a:lnTo>
                  <a:pt x="3016" y="3178"/>
                </a:lnTo>
                <a:lnTo>
                  <a:pt x="2955" y="3167"/>
                </a:lnTo>
                <a:lnTo>
                  <a:pt x="2915" y="3145"/>
                </a:lnTo>
                <a:lnTo>
                  <a:pt x="2864" y="3124"/>
                </a:lnTo>
                <a:lnTo>
                  <a:pt x="2824" y="3124"/>
                </a:lnTo>
                <a:lnTo>
                  <a:pt x="2784" y="3124"/>
                </a:lnTo>
                <a:lnTo>
                  <a:pt x="2733" y="3124"/>
                </a:lnTo>
                <a:lnTo>
                  <a:pt x="2673" y="3124"/>
                </a:lnTo>
                <a:lnTo>
                  <a:pt x="2592" y="3113"/>
                </a:lnTo>
                <a:lnTo>
                  <a:pt x="2552" y="3058"/>
                </a:lnTo>
                <a:lnTo>
                  <a:pt x="2511" y="3015"/>
                </a:lnTo>
                <a:lnTo>
                  <a:pt x="2471" y="3015"/>
                </a:lnTo>
                <a:lnTo>
                  <a:pt x="2380" y="3015"/>
                </a:lnTo>
                <a:lnTo>
                  <a:pt x="2340" y="2982"/>
                </a:lnTo>
                <a:lnTo>
                  <a:pt x="2300" y="2949"/>
                </a:lnTo>
                <a:lnTo>
                  <a:pt x="2249" y="2906"/>
                </a:lnTo>
                <a:lnTo>
                  <a:pt x="2199" y="2884"/>
                </a:lnTo>
                <a:lnTo>
                  <a:pt x="2158" y="2884"/>
                </a:lnTo>
                <a:lnTo>
                  <a:pt x="2108" y="2884"/>
                </a:lnTo>
                <a:lnTo>
                  <a:pt x="2017" y="2884"/>
                </a:lnTo>
                <a:lnTo>
                  <a:pt x="1977" y="2884"/>
                </a:lnTo>
                <a:lnTo>
                  <a:pt x="1937" y="2862"/>
                </a:lnTo>
                <a:lnTo>
                  <a:pt x="1826" y="2841"/>
                </a:lnTo>
                <a:lnTo>
                  <a:pt x="1725" y="2808"/>
                </a:lnTo>
                <a:lnTo>
                  <a:pt x="1705" y="2764"/>
                </a:lnTo>
                <a:lnTo>
                  <a:pt x="1715" y="2721"/>
                </a:lnTo>
                <a:lnTo>
                  <a:pt x="1684" y="2677"/>
                </a:lnTo>
                <a:lnTo>
                  <a:pt x="1654" y="2634"/>
                </a:lnTo>
                <a:lnTo>
                  <a:pt x="1624" y="2590"/>
                </a:lnTo>
                <a:lnTo>
                  <a:pt x="1583" y="2558"/>
                </a:lnTo>
                <a:lnTo>
                  <a:pt x="1543" y="2536"/>
                </a:lnTo>
                <a:lnTo>
                  <a:pt x="1503" y="2525"/>
                </a:lnTo>
                <a:lnTo>
                  <a:pt x="1422" y="2492"/>
                </a:lnTo>
                <a:lnTo>
                  <a:pt x="1382" y="2492"/>
                </a:lnTo>
                <a:lnTo>
                  <a:pt x="1341" y="2481"/>
                </a:lnTo>
                <a:lnTo>
                  <a:pt x="1291" y="2471"/>
                </a:lnTo>
                <a:lnTo>
                  <a:pt x="1220" y="2471"/>
                </a:lnTo>
                <a:lnTo>
                  <a:pt x="1180" y="2449"/>
                </a:lnTo>
                <a:lnTo>
                  <a:pt x="1140" y="2438"/>
                </a:lnTo>
                <a:lnTo>
                  <a:pt x="1200" y="2427"/>
                </a:lnTo>
                <a:lnTo>
                  <a:pt x="1241" y="2405"/>
                </a:lnTo>
                <a:lnTo>
                  <a:pt x="1281" y="2394"/>
                </a:lnTo>
                <a:lnTo>
                  <a:pt x="1331" y="2394"/>
                </a:lnTo>
                <a:lnTo>
                  <a:pt x="1372" y="2394"/>
                </a:lnTo>
                <a:lnTo>
                  <a:pt x="1412" y="2394"/>
                </a:lnTo>
                <a:lnTo>
                  <a:pt x="1452" y="2394"/>
                </a:lnTo>
                <a:lnTo>
                  <a:pt x="1493" y="2394"/>
                </a:lnTo>
                <a:lnTo>
                  <a:pt x="1543" y="2394"/>
                </a:lnTo>
                <a:lnTo>
                  <a:pt x="1583" y="2384"/>
                </a:lnTo>
                <a:lnTo>
                  <a:pt x="1664" y="2384"/>
                </a:lnTo>
                <a:lnTo>
                  <a:pt x="1755" y="2373"/>
                </a:lnTo>
                <a:lnTo>
                  <a:pt x="1795" y="2351"/>
                </a:lnTo>
                <a:lnTo>
                  <a:pt x="1836" y="2340"/>
                </a:lnTo>
                <a:lnTo>
                  <a:pt x="1896" y="2340"/>
                </a:lnTo>
                <a:lnTo>
                  <a:pt x="1977" y="2340"/>
                </a:lnTo>
                <a:lnTo>
                  <a:pt x="2037" y="2329"/>
                </a:lnTo>
                <a:lnTo>
                  <a:pt x="2078" y="2318"/>
                </a:lnTo>
                <a:lnTo>
                  <a:pt x="2118" y="2318"/>
                </a:lnTo>
                <a:lnTo>
                  <a:pt x="2158" y="2318"/>
                </a:lnTo>
                <a:lnTo>
                  <a:pt x="2199" y="2340"/>
                </a:lnTo>
                <a:lnTo>
                  <a:pt x="2249" y="2351"/>
                </a:lnTo>
                <a:lnTo>
                  <a:pt x="2310" y="2351"/>
                </a:lnTo>
                <a:lnTo>
                  <a:pt x="2370" y="2351"/>
                </a:lnTo>
                <a:lnTo>
                  <a:pt x="2421" y="2351"/>
                </a:lnTo>
                <a:lnTo>
                  <a:pt x="2461" y="2362"/>
                </a:lnTo>
                <a:lnTo>
                  <a:pt x="2521" y="2362"/>
                </a:lnTo>
                <a:lnTo>
                  <a:pt x="2582" y="2362"/>
                </a:lnTo>
                <a:lnTo>
                  <a:pt x="2622" y="2394"/>
                </a:lnTo>
                <a:lnTo>
                  <a:pt x="2703" y="2416"/>
                </a:lnTo>
                <a:lnTo>
                  <a:pt x="2743" y="2427"/>
                </a:lnTo>
                <a:lnTo>
                  <a:pt x="2794" y="2438"/>
                </a:lnTo>
                <a:lnTo>
                  <a:pt x="2834" y="2438"/>
                </a:lnTo>
                <a:lnTo>
                  <a:pt x="2864" y="2481"/>
                </a:lnTo>
                <a:lnTo>
                  <a:pt x="2915" y="2525"/>
                </a:lnTo>
                <a:lnTo>
                  <a:pt x="2975" y="2536"/>
                </a:lnTo>
                <a:lnTo>
                  <a:pt x="3016" y="2547"/>
                </a:lnTo>
                <a:lnTo>
                  <a:pt x="3056" y="2569"/>
                </a:lnTo>
                <a:lnTo>
                  <a:pt x="3096" y="2612"/>
                </a:lnTo>
                <a:lnTo>
                  <a:pt x="3137" y="2634"/>
                </a:lnTo>
                <a:lnTo>
                  <a:pt x="3177" y="2645"/>
                </a:lnTo>
                <a:lnTo>
                  <a:pt x="3228" y="2656"/>
                </a:lnTo>
                <a:lnTo>
                  <a:pt x="3268" y="2656"/>
                </a:lnTo>
                <a:lnTo>
                  <a:pt x="3308" y="2666"/>
                </a:lnTo>
                <a:lnTo>
                  <a:pt x="3349" y="2699"/>
                </a:lnTo>
                <a:lnTo>
                  <a:pt x="3389" y="2732"/>
                </a:lnTo>
                <a:lnTo>
                  <a:pt x="3459" y="2743"/>
                </a:lnTo>
                <a:lnTo>
                  <a:pt x="3500" y="2743"/>
                </a:lnTo>
                <a:lnTo>
                  <a:pt x="3540" y="2764"/>
                </a:lnTo>
                <a:lnTo>
                  <a:pt x="3621" y="2786"/>
                </a:lnTo>
                <a:lnTo>
                  <a:pt x="3691" y="2797"/>
                </a:lnTo>
                <a:lnTo>
                  <a:pt x="3752" y="2808"/>
                </a:lnTo>
                <a:lnTo>
                  <a:pt x="3843" y="2852"/>
                </a:lnTo>
                <a:lnTo>
                  <a:pt x="3883" y="2873"/>
                </a:lnTo>
                <a:lnTo>
                  <a:pt x="3923" y="2917"/>
                </a:lnTo>
                <a:lnTo>
                  <a:pt x="3994" y="2960"/>
                </a:lnTo>
                <a:lnTo>
                  <a:pt x="4034" y="2982"/>
                </a:lnTo>
                <a:lnTo>
                  <a:pt x="4075" y="3004"/>
                </a:lnTo>
                <a:lnTo>
                  <a:pt x="4125" y="3026"/>
                </a:lnTo>
                <a:lnTo>
                  <a:pt x="4186" y="3047"/>
                </a:lnTo>
                <a:lnTo>
                  <a:pt x="4236" y="3080"/>
                </a:lnTo>
                <a:lnTo>
                  <a:pt x="4276" y="3102"/>
                </a:lnTo>
                <a:lnTo>
                  <a:pt x="4317" y="3134"/>
                </a:lnTo>
                <a:lnTo>
                  <a:pt x="4357" y="3167"/>
                </a:lnTo>
                <a:lnTo>
                  <a:pt x="4428" y="3178"/>
                </a:lnTo>
                <a:lnTo>
                  <a:pt x="4468" y="3189"/>
                </a:lnTo>
                <a:lnTo>
                  <a:pt x="4519" y="3211"/>
                </a:lnTo>
                <a:lnTo>
                  <a:pt x="4569" y="3243"/>
                </a:lnTo>
                <a:lnTo>
                  <a:pt x="4609" y="3287"/>
                </a:lnTo>
                <a:lnTo>
                  <a:pt x="4650" y="3298"/>
                </a:lnTo>
                <a:lnTo>
                  <a:pt x="4690" y="3309"/>
                </a:lnTo>
                <a:lnTo>
                  <a:pt x="4730" y="3341"/>
                </a:lnTo>
                <a:lnTo>
                  <a:pt x="4771" y="3374"/>
                </a:lnTo>
                <a:lnTo>
                  <a:pt x="4811" y="3385"/>
                </a:lnTo>
                <a:lnTo>
                  <a:pt x="4771" y="3363"/>
                </a:lnTo>
                <a:lnTo>
                  <a:pt x="4720" y="3320"/>
                </a:lnTo>
                <a:lnTo>
                  <a:pt x="4690" y="3276"/>
                </a:lnTo>
                <a:lnTo>
                  <a:pt x="4650" y="3265"/>
                </a:lnTo>
                <a:lnTo>
                  <a:pt x="4599" y="3232"/>
                </a:lnTo>
                <a:lnTo>
                  <a:pt x="4549" y="3189"/>
                </a:lnTo>
                <a:lnTo>
                  <a:pt x="4508" y="3145"/>
                </a:lnTo>
                <a:lnTo>
                  <a:pt x="4468" y="3134"/>
                </a:lnTo>
                <a:lnTo>
                  <a:pt x="4428" y="3134"/>
                </a:lnTo>
                <a:lnTo>
                  <a:pt x="4387" y="3113"/>
                </a:lnTo>
                <a:lnTo>
                  <a:pt x="4347" y="3091"/>
                </a:lnTo>
                <a:lnTo>
                  <a:pt x="4276" y="3047"/>
                </a:lnTo>
                <a:lnTo>
                  <a:pt x="4236" y="3026"/>
                </a:lnTo>
                <a:lnTo>
                  <a:pt x="4196" y="3015"/>
                </a:lnTo>
                <a:lnTo>
                  <a:pt x="4145" y="3004"/>
                </a:lnTo>
                <a:lnTo>
                  <a:pt x="4105" y="2960"/>
                </a:lnTo>
                <a:lnTo>
                  <a:pt x="4055" y="2960"/>
                </a:lnTo>
                <a:lnTo>
                  <a:pt x="4004" y="2906"/>
                </a:lnTo>
                <a:lnTo>
                  <a:pt x="3964" y="2862"/>
                </a:lnTo>
                <a:lnTo>
                  <a:pt x="3923" y="2841"/>
                </a:lnTo>
                <a:lnTo>
                  <a:pt x="3883" y="2819"/>
                </a:lnTo>
                <a:lnTo>
                  <a:pt x="3823" y="2808"/>
                </a:lnTo>
                <a:lnTo>
                  <a:pt x="3782" y="2786"/>
                </a:lnTo>
                <a:lnTo>
                  <a:pt x="3742" y="2764"/>
                </a:lnTo>
                <a:lnTo>
                  <a:pt x="3702" y="2764"/>
                </a:lnTo>
                <a:lnTo>
                  <a:pt x="3661" y="2764"/>
                </a:lnTo>
                <a:lnTo>
                  <a:pt x="3611" y="2732"/>
                </a:lnTo>
                <a:lnTo>
                  <a:pt x="3570" y="2699"/>
                </a:lnTo>
                <a:lnTo>
                  <a:pt x="3530" y="2699"/>
                </a:lnTo>
                <a:lnTo>
                  <a:pt x="3490" y="2677"/>
                </a:lnTo>
                <a:lnTo>
                  <a:pt x="3439" y="2656"/>
                </a:lnTo>
                <a:lnTo>
                  <a:pt x="3379" y="2645"/>
                </a:lnTo>
                <a:lnTo>
                  <a:pt x="3338" y="2645"/>
                </a:lnTo>
                <a:lnTo>
                  <a:pt x="3278" y="2634"/>
                </a:lnTo>
                <a:lnTo>
                  <a:pt x="3228" y="2623"/>
                </a:lnTo>
                <a:lnTo>
                  <a:pt x="3187" y="2601"/>
                </a:lnTo>
                <a:lnTo>
                  <a:pt x="3137" y="2558"/>
                </a:lnTo>
                <a:lnTo>
                  <a:pt x="3086" y="2514"/>
                </a:lnTo>
                <a:lnTo>
                  <a:pt x="3036" y="2481"/>
                </a:lnTo>
                <a:lnTo>
                  <a:pt x="2996" y="2460"/>
                </a:lnTo>
                <a:lnTo>
                  <a:pt x="2945" y="2438"/>
                </a:lnTo>
                <a:lnTo>
                  <a:pt x="2864" y="2416"/>
                </a:lnTo>
                <a:lnTo>
                  <a:pt x="2824" y="2394"/>
                </a:lnTo>
                <a:lnTo>
                  <a:pt x="2733" y="2362"/>
                </a:lnTo>
                <a:lnTo>
                  <a:pt x="2693" y="2340"/>
                </a:lnTo>
                <a:lnTo>
                  <a:pt x="2673" y="2296"/>
                </a:lnTo>
                <a:lnTo>
                  <a:pt x="2643" y="2253"/>
                </a:lnTo>
                <a:lnTo>
                  <a:pt x="2602" y="2231"/>
                </a:lnTo>
                <a:lnTo>
                  <a:pt x="2572" y="2177"/>
                </a:lnTo>
                <a:lnTo>
                  <a:pt x="2521" y="2133"/>
                </a:lnTo>
                <a:lnTo>
                  <a:pt x="2511" y="2090"/>
                </a:lnTo>
                <a:lnTo>
                  <a:pt x="2501" y="2046"/>
                </a:lnTo>
                <a:lnTo>
                  <a:pt x="2481" y="2003"/>
                </a:lnTo>
                <a:lnTo>
                  <a:pt x="2461" y="1959"/>
                </a:lnTo>
                <a:lnTo>
                  <a:pt x="2441" y="1916"/>
                </a:lnTo>
                <a:lnTo>
                  <a:pt x="2431" y="1872"/>
                </a:lnTo>
                <a:lnTo>
                  <a:pt x="2411" y="1828"/>
                </a:lnTo>
                <a:lnTo>
                  <a:pt x="2390" y="1785"/>
                </a:lnTo>
                <a:lnTo>
                  <a:pt x="2350" y="1752"/>
                </a:lnTo>
                <a:lnTo>
                  <a:pt x="2330" y="1709"/>
                </a:lnTo>
                <a:lnTo>
                  <a:pt x="2300" y="1665"/>
                </a:lnTo>
                <a:lnTo>
                  <a:pt x="2259" y="1643"/>
                </a:lnTo>
                <a:lnTo>
                  <a:pt x="2209" y="1622"/>
                </a:lnTo>
                <a:lnTo>
                  <a:pt x="2168" y="1600"/>
                </a:lnTo>
                <a:lnTo>
                  <a:pt x="2118" y="1589"/>
                </a:lnTo>
                <a:lnTo>
                  <a:pt x="2078" y="1578"/>
                </a:lnTo>
                <a:lnTo>
                  <a:pt x="2037" y="1556"/>
                </a:lnTo>
                <a:lnTo>
                  <a:pt x="1997" y="1513"/>
                </a:lnTo>
                <a:lnTo>
                  <a:pt x="1957" y="1469"/>
                </a:lnTo>
                <a:lnTo>
                  <a:pt x="1916" y="1437"/>
                </a:lnTo>
                <a:lnTo>
                  <a:pt x="1876" y="1426"/>
                </a:lnTo>
                <a:lnTo>
                  <a:pt x="1846" y="1371"/>
                </a:lnTo>
                <a:lnTo>
                  <a:pt x="1805" y="1339"/>
                </a:lnTo>
                <a:lnTo>
                  <a:pt x="1765" y="1317"/>
                </a:lnTo>
                <a:lnTo>
                  <a:pt x="1725" y="1295"/>
                </a:lnTo>
                <a:lnTo>
                  <a:pt x="1684" y="1252"/>
                </a:lnTo>
                <a:lnTo>
                  <a:pt x="1644" y="1219"/>
                </a:lnTo>
                <a:lnTo>
                  <a:pt x="1604" y="1208"/>
                </a:lnTo>
                <a:lnTo>
                  <a:pt x="1563" y="1186"/>
                </a:lnTo>
                <a:lnTo>
                  <a:pt x="1523" y="1143"/>
                </a:lnTo>
                <a:lnTo>
                  <a:pt x="1493" y="1099"/>
                </a:lnTo>
                <a:lnTo>
                  <a:pt x="1452" y="1067"/>
                </a:lnTo>
                <a:lnTo>
                  <a:pt x="1402" y="1012"/>
                </a:lnTo>
                <a:lnTo>
                  <a:pt x="1362" y="969"/>
                </a:lnTo>
                <a:lnTo>
                  <a:pt x="1321" y="947"/>
                </a:lnTo>
                <a:lnTo>
                  <a:pt x="1281" y="947"/>
                </a:lnTo>
                <a:lnTo>
                  <a:pt x="1230" y="914"/>
                </a:lnTo>
                <a:lnTo>
                  <a:pt x="1180" y="882"/>
                </a:lnTo>
                <a:lnTo>
                  <a:pt x="1140" y="860"/>
                </a:lnTo>
                <a:lnTo>
                  <a:pt x="1099" y="827"/>
                </a:lnTo>
                <a:lnTo>
                  <a:pt x="1059" y="805"/>
                </a:lnTo>
                <a:lnTo>
                  <a:pt x="1019" y="784"/>
                </a:lnTo>
                <a:lnTo>
                  <a:pt x="978" y="751"/>
                </a:lnTo>
                <a:lnTo>
                  <a:pt x="938" y="740"/>
                </a:lnTo>
                <a:lnTo>
                  <a:pt x="898" y="718"/>
                </a:lnTo>
                <a:lnTo>
                  <a:pt x="867" y="675"/>
                </a:lnTo>
                <a:lnTo>
                  <a:pt x="847" y="631"/>
                </a:lnTo>
                <a:lnTo>
                  <a:pt x="817" y="588"/>
                </a:lnTo>
                <a:lnTo>
                  <a:pt x="787" y="544"/>
                </a:lnTo>
                <a:lnTo>
                  <a:pt x="756" y="501"/>
                </a:lnTo>
                <a:lnTo>
                  <a:pt x="716" y="468"/>
                </a:lnTo>
                <a:lnTo>
                  <a:pt x="676" y="435"/>
                </a:lnTo>
                <a:lnTo>
                  <a:pt x="635" y="403"/>
                </a:lnTo>
                <a:lnTo>
                  <a:pt x="595" y="392"/>
                </a:lnTo>
                <a:lnTo>
                  <a:pt x="555" y="381"/>
                </a:lnTo>
                <a:lnTo>
                  <a:pt x="514" y="359"/>
                </a:lnTo>
                <a:lnTo>
                  <a:pt x="474" y="348"/>
                </a:lnTo>
                <a:lnTo>
                  <a:pt x="434" y="327"/>
                </a:lnTo>
                <a:lnTo>
                  <a:pt x="403" y="283"/>
                </a:lnTo>
                <a:lnTo>
                  <a:pt x="383" y="239"/>
                </a:lnTo>
                <a:lnTo>
                  <a:pt x="353" y="196"/>
                </a:lnTo>
                <a:lnTo>
                  <a:pt x="313" y="163"/>
                </a:lnTo>
                <a:lnTo>
                  <a:pt x="282" y="120"/>
                </a:lnTo>
                <a:lnTo>
                  <a:pt x="242" y="87"/>
                </a:lnTo>
                <a:lnTo>
                  <a:pt x="202" y="65"/>
                </a:lnTo>
                <a:lnTo>
                  <a:pt x="161" y="44"/>
                </a:lnTo>
                <a:lnTo>
                  <a:pt x="121" y="11"/>
                </a:lnTo>
                <a:lnTo>
                  <a:pt x="101" y="0"/>
                </a:lnTo>
              </a:path>
            </a:pathLst>
          </a:custGeom>
          <a:solidFill>
            <a:srgbClr val="74747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809" name="Freeform 17"/>
          <p:cNvSpPr>
            <a:spLocks/>
          </p:cNvSpPr>
          <p:nvPr/>
        </p:nvSpPr>
        <p:spPr bwMode="auto">
          <a:xfrm>
            <a:off x="390525" y="323850"/>
            <a:ext cx="8367713" cy="185738"/>
          </a:xfrm>
          <a:custGeom>
            <a:avLst/>
            <a:gdLst>
              <a:gd name="T0" fmla="*/ 0 w 5271"/>
              <a:gd name="T1" fmla="*/ 0 h 117"/>
              <a:gd name="T2" fmla="*/ 108 w 5271"/>
              <a:gd name="T3" fmla="*/ 116 h 117"/>
              <a:gd name="T4" fmla="*/ 5162 w 5271"/>
              <a:gd name="T5" fmla="*/ 116 h 117"/>
              <a:gd name="T6" fmla="*/ 5270 w 5271"/>
              <a:gd name="T7" fmla="*/ 0 h 117"/>
              <a:gd name="T8" fmla="*/ 0 w 5271"/>
              <a:gd name="T9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71" h="117">
                <a:moveTo>
                  <a:pt x="0" y="0"/>
                </a:moveTo>
                <a:lnTo>
                  <a:pt x="108" y="116"/>
                </a:lnTo>
                <a:lnTo>
                  <a:pt x="5162" y="116"/>
                </a:lnTo>
                <a:lnTo>
                  <a:pt x="5270" y="0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814" name="Freeform 22"/>
          <p:cNvSpPr>
            <a:spLocks/>
          </p:cNvSpPr>
          <p:nvPr/>
        </p:nvSpPr>
        <p:spPr bwMode="auto">
          <a:xfrm>
            <a:off x="390525" y="323850"/>
            <a:ext cx="169863" cy="6173788"/>
          </a:xfrm>
          <a:custGeom>
            <a:avLst/>
            <a:gdLst>
              <a:gd name="T0" fmla="*/ 0 w 107"/>
              <a:gd name="T1" fmla="*/ 0 h 3889"/>
              <a:gd name="T2" fmla="*/ 0 w 107"/>
              <a:gd name="T3" fmla="*/ 3888 h 3889"/>
              <a:gd name="T4" fmla="*/ 106 w 107"/>
              <a:gd name="T5" fmla="*/ 3772 h 3889"/>
              <a:gd name="T6" fmla="*/ 106 w 107"/>
              <a:gd name="T7" fmla="*/ 116 h 3889"/>
              <a:gd name="T8" fmla="*/ 0 w 107"/>
              <a:gd name="T9" fmla="*/ 0 h 3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" h="3889">
                <a:moveTo>
                  <a:pt x="0" y="0"/>
                </a:moveTo>
                <a:lnTo>
                  <a:pt x="0" y="3888"/>
                </a:lnTo>
                <a:lnTo>
                  <a:pt x="106" y="3772"/>
                </a:lnTo>
                <a:lnTo>
                  <a:pt x="106" y="116"/>
                </a:lnTo>
                <a:lnTo>
                  <a:pt x="0" y="0"/>
                </a:lnTo>
              </a:path>
            </a:pathLst>
          </a:custGeom>
          <a:solidFill>
            <a:srgbClr val="74747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815" name="Freeform 23"/>
          <p:cNvSpPr>
            <a:spLocks/>
          </p:cNvSpPr>
          <p:nvPr/>
        </p:nvSpPr>
        <p:spPr bwMode="auto">
          <a:xfrm>
            <a:off x="8588375" y="323850"/>
            <a:ext cx="169863" cy="6173788"/>
          </a:xfrm>
          <a:custGeom>
            <a:avLst/>
            <a:gdLst>
              <a:gd name="T0" fmla="*/ 0 w 107"/>
              <a:gd name="T1" fmla="*/ 116 h 3889"/>
              <a:gd name="T2" fmla="*/ 0 w 107"/>
              <a:gd name="T3" fmla="*/ 3772 h 3889"/>
              <a:gd name="T4" fmla="*/ 106 w 107"/>
              <a:gd name="T5" fmla="*/ 3888 h 3889"/>
              <a:gd name="T6" fmla="*/ 106 w 107"/>
              <a:gd name="T7" fmla="*/ 0 h 3889"/>
              <a:gd name="T8" fmla="*/ 0 w 107"/>
              <a:gd name="T9" fmla="*/ 116 h 3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" h="3889">
                <a:moveTo>
                  <a:pt x="0" y="116"/>
                </a:moveTo>
                <a:lnTo>
                  <a:pt x="0" y="3772"/>
                </a:lnTo>
                <a:lnTo>
                  <a:pt x="106" y="3888"/>
                </a:lnTo>
                <a:lnTo>
                  <a:pt x="106" y="0"/>
                </a:lnTo>
                <a:lnTo>
                  <a:pt x="0" y="116"/>
                </a:lnTo>
              </a:path>
            </a:pathLst>
          </a:custGeom>
          <a:solidFill>
            <a:srgbClr val="74747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816" name="Freeform 24"/>
          <p:cNvSpPr>
            <a:spLocks/>
          </p:cNvSpPr>
          <p:nvPr/>
        </p:nvSpPr>
        <p:spPr bwMode="auto">
          <a:xfrm>
            <a:off x="390525" y="6311900"/>
            <a:ext cx="8367713" cy="185738"/>
          </a:xfrm>
          <a:custGeom>
            <a:avLst/>
            <a:gdLst>
              <a:gd name="T0" fmla="*/ 108 w 5271"/>
              <a:gd name="T1" fmla="*/ 0 h 117"/>
              <a:gd name="T2" fmla="*/ 5162 w 5271"/>
              <a:gd name="T3" fmla="*/ 0 h 117"/>
              <a:gd name="T4" fmla="*/ 5270 w 5271"/>
              <a:gd name="T5" fmla="*/ 116 h 117"/>
              <a:gd name="T6" fmla="*/ 0 w 5271"/>
              <a:gd name="T7" fmla="*/ 116 h 117"/>
              <a:gd name="T8" fmla="*/ 108 w 5271"/>
              <a:gd name="T9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71" h="117">
                <a:moveTo>
                  <a:pt x="108" y="0"/>
                </a:moveTo>
                <a:lnTo>
                  <a:pt x="5162" y="0"/>
                </a:lnTo>
                <a:lnTo>
                  <a:pt x="5270" y="116"/>
                </a:lnTo>
                <a:lnTo>
                  <a:pt x="0" y="116"/>
                </a:lnTo>
                <a:lnTo>
                  <a:pt x="108" y="0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819" name="Freeform 27"/>
          <p:cNvSpPr>
            <a:spLocks/>
          </p:cNvSpPr>
          <p:nvPr/>
        </p:nvSpPr>
        <p:spPr bwMode="auto">
          <a:xfrm>
            <a:off x="390525" y="323850"/>
            <a:ext cx="169863" cy="3389313"/>
          </a:xfrm>
          <a:custGeom>
            <a:avLst/>
            <a:gdLst>
              <a:gd name="T0" fmla="*/ 0 w 107"/>
              <a:gd name="T1" fmla="*/ 0 h 2135"/>
              <a:gd name="T2" fmla="*/ 106 w 107"/>
              <a:gd name="T3" fmla="*/ 116 h 2135"/>
              <a:gd name="T4" fmla="*/ 106 w 107"/>
              <a:gd name="T5" fmla="*/ 987 h 2135"/>
              <a:gd name="T6" fmla="*/ 53 w 107"/>
              <a:gd name="T7" fmla="*/ 1045 h 2135"/>
              <a:gd name="T8" fmla="*/ 53 w 107"/>
              <a:gd name="T9" fmla="*/ 1161 h 2135"/>
              <a:gd name="T10" fmla="*/ 66 w 107"/>
              <a:gd name="T11" fmla="*/ 1219 h 2135"/>
              <a:gd name="T12" fmla="*/ 40 w 107"/>
              <a:gd name="T13" fmla="*/ 1277 h 2135"/>
              <a:gd name="T14" fmla="*/ 40 w 107"/>
              <a:gd name="T15" fmla="*/ 1336 h 2135"/>
              <a:gd name="T16" fmla="*/ 27 w 107"/>
              <a:gd name="T17" fmla="*/ 1394 h 2135"/>
              <a:gd name="T18" fmla="*/ 40 w 107"/>
              <a:gd name="T19" fmla="*/ 1452 h 2135"/>
              <a:gd name="T20" fmla="*/ 53 w 107"/>
              <a:gd name="T21" fmla="*/ 1510 h 2135"/>
              <a:gd name="T22" fmla="*/ 53 w 107"/>
              <a:gd name="T23" fmla="*/ 1568 h 2135"/>
              <a:gd name="T24" fmla="*/ 66 w 107"/>
              <a:gd name="T25" fmla="*/ 1626 h 2135"/>
              <a:gd name="T26" fmla="*/ 40 w 107"/>
              <a:gd name="T27" fmla="*/ 1684 h 2135"/>
              <a:gd name="T28" fmla="*/ 27 w 107"/>
              <a:gd name="T29" fmla="*/ 1742 h 2135"/>
              <a:gd name="T30" fmla="*/ 27 w 107"/>
              <a:gd name="T31" fmla="*/ 1800 h 2135"/>
              <a:gd name="T32" fmla="*/ 40 w 107"/>
              <a:gd name="T33" fmla="*/ 1873 h 2135"/>
              <a:gd name="T34" fmla="*/ 40 w 107"/>
              <a:gd name="T35" fmla="*/ 1945 h 2135"/>
              <a:gd name="T36" fmla="*/ 27 w 107"/>
              <a:gd name="T37" fmla="*/ 2018 h 2135"/>
              <a:gd name="T38" fmla="*/ 40 w 107"/>
              <a:gd name="T39" fmla="*/ 2076 h 2135"/>
              <a:gd name="T40" fmla="*/ 53 w 107"/>
              <a:gd name="T41" fmla="*/ 2134 h 2135"/>
              <a:gd name="T42" fmla="*/ 13 w 107"/>
              <a:gd name="T43" fmla="*/ 2061 h 2135"/>
              <a:gd name="T44" fmla="*/ 13 w 107"/>
              <a:gd name="T45" fmla="*/ 1974 h 2135"/>
              <a:gd name="T46" fmla="*/ 13 w 107"/>
              <a:gd name="T47" fmla="*/ 1916 h 2135"/>
              <a:gd name="T48" fmla="*/ 27 w 107"/>
              <a:gd name="T49" fmla="*/ 1858 h 2135"/>
              <a:gd name="T50" fmla="*/ 40 w 107"/>
              <a:gd name="T51" fmla="*/ 1800 h 2135"/>
              <a:gd name="T52" fmla="*/ 40 w 107"/>
              <a:gd name="T53" fmla="*/ 1684 h 2135"/>
              <a:gd name="T54" fmla="*/ 40 w 107"/>
              <a:gd name="T55" fmla="*/ 1597 h 2135"/>
              <a:gd name="T56" fmla="*/ 40 w 107"/>
              <a:gd name="T57" fmla="*/ 1539 h 2135"/>
              <a:gd name="T58" fmla="*/ 40 w 107"/>
              <a:gd name="T59" fmla="*/ 1481 h 2135"/>
              <a:gd name="T60" fmla="*/ 53 w 107"/>
              <a:gd name="T61" fmla="*/ 1423 h 2135"/>
              <a:gd name="T62" fmla="*/ 53 w 107"/>
              <a:gd name="T63" fmla="*/ 1350 h 2135"/>
              <a:gd name="T64" fmla="*/ 53 w 107"/>
              <a:gd name="T65" fmla="*/ 1292 h 2135"/>
              <a:gd name="T66" fmla="*/ 40 w 107"/>
              <a:gd name="T67" fmla="*/ 1234 h 2135"/>
              <a:gd name="T68" fmla="*/ 40 w 107"/>
              <a:gd name="T69" fmla="*/ 1176 h 2135"/>
              <a:gd name="T70" fmla="*/ 53 w 107"/>
              <a:gd name="T71" fmla="*/ 1118 h 2135"/>
              <a:gd name="T72" fmla="*/ 66 w 107"/>
              <a:gd name="T73" fmla="*/ 1060 h 2135"/>
              <a:gd name="T74" fmla="*/ 66 w 107"/>
              <a:gd name="T75" fmla="*/ 987 h 2135"/>
              <a:gd name="T76" fmla="*/ 66 w 107"/>
              <a:gd name="T77" fmla="*/ 929 h 2135"/>
              <a:gd name="T78" fmla="*/ 66 w 107"/>
              <a:gd name="T79" fmla="*/ 871 h 2135"/>
              <a:gd name="T80" fmla="*/ 66 w 107"/>
              <a:gd name="T81" fmla="*/ 798 h 2135"/>
              <a:gd name="T82" fmla="*/ 66 w 107"/>
              <a:gd name="T83" fmla="*/ 726 h 2135"/>
              <a:gd name="T84" fmla="*/ 66 w 107"/>
              <a:gd name="T85" fmla="*/ 668 h 2135"/>
              <a:gd name="T86" fmla="*/ 66 w 107"/>
              <a:gd name="T87" fmla="*/ 552 h 2135"/>
              <a:gd name="T88" fmla="*/ 53 w 107"/>
              <a:gd name="T89" fmla="*/ 494 h 2135"/>
              <a:gd name="T90" fmla="*/ 53 w 107"/>
              <a:gd name="T91" fmla="*/ 436 h 2135"/>
              <a:gd name="T92" fmla="*/ 53 w 107"/>
              <a:gd name="T93" fmla="*/ 377 h 2135"/>
              <a:gd name="T94" fmla="*/ 53 w 107"/>
              <a:gd name="T95" fmla="*/ 319 h 2135"/>
              <a:gd name="T96" fmla="*/ 53 w 107"/>
              <a:gd name="T97" fmla="*/ 261 h 2135"/>
              <a:gd name="T98" fmla="*/ 53 w 107"/>
              <a:gd name="T99" fmla="*/ 203 h 2135"/>
              <a:gd name="T100" fmla="*/ 53 w 107"/>
              <a:gd name="T101" fmla="*/ 145 h 2135"/>
              <a:gd name="T102" fmla="*/ 27 w 107"/>
              <a:gd name="T103" fmla="*/ 87 h 2135"/>
              <a:gd name="T104" fmla="*/ 0 w 107"/>
              <a:gd name="T105" fmla="*/ 0 h 2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07" h="2135">
                <a:moveTo>
                  <a:pt x="0" y="0"/>
                </a:moveTo>
                <a:lnTo>
                  <a:pt x="106" y="116"/>
                </a:lnTo>
                <a:lnTo>
                  <a:pt x="106" y="987"/>
                </a:lnTo>
                <a:lnTo>
                  <a:pt x="53" y="1045"/>
                </a:lnTo>
                <a:lnTo>
                  <a:pt x="53" y="1161"/>
                </a:lnTo>
                <a:lnTo>
                  <a:pt x="66" y="1219"/>
                </a:lnTo>
                <a:lnTo>
                  <a:pt x="40" y="1277"/>
                </a:lnTo>
                <a:lnTo>
                  <a:pt x="40" y="1336"/>
                </a:lnTo>
                <a:lnTo>
                  <a:pt x="27" y="1394"/>
                </a:lnTo>
                <a:lnTo>
                  <a:pt x="40" y="1452"/>
                </a:lnTo>
                <a:lnTo>
                  <a:pt x="53" y="1510"/>
                </a:lnTo>
                <a:lnTo>
                  <a:pt x="53" y="1568"/>
                </a:lnTo>
                <a:lnTo>
                  <a:pt x="66" y="1626"/>
                </a:lnTo>
                <a:lnTo>
                  <a:pt x="40" y="1684"/>
                </a:lnTo>
                <a:lnTo>
                  <a:pt x="27" y="1742"/>
                </a:lnTo>
                <a:lnTo>
                  <a:pt x="27" y="1800"/>
                </a:lnTo>
                <a:lnTo>
                  <a:pt x="40" y="1873"/>
                </a:lnTo>
                <a:lnTo>
                  <a:pt x="40" y="1945"/>
                </a:lnTo>
                <a:lnTo>
                  <a:pt x="27" y="2018"/>
                </a:lnTo>
                <a:lnTo>
                  <a:pt x="40" y="2076"/>
                </a:lnTo>
                <a:lnTo>
                  <a:pt x="53" y="2134"/>
                </a:lnTo>
                <a:lnTo>
                  <a:pt x="13" y="2061"/>
                </a:lnTo>
                <a:lnTo>
                  <a:pt x="13" y="1974"/>
                </a:lnTo>
                <a:lnTo>
                  <a:pt x="13" y="1916"/>
                </a:lnTo>
                <a:lnTo>
                  <a:pt x="27" y="1858"/>
                </a:lnTo>
                <a:lnTo>
                  <a:pt x="40" y="1800"/>
                </a:lnTo>
                <a:lnTo>
                  <a:pt x="40" y="1684"/>
                </a:lnTo>
                <a:lnTo>
                  <a:pt x="40" y="1597"/>
                </a:lnTo>
                <a:lnTo>
                  <a:pt x="40" y="1539"/>
                </a:lnTo>
                <a:lnTo>
                  <a:pt x="40" y="1481"/>
                </a:lnTo>
                <a:lnTo>
                  <a:pt x="53" y="1423"/>
                </a:lnTo>
                <a:lnTo>
                  <a:pt x="53" y="1350"/>
                </a:lnTo>
                <a:lnTo>
                  <a:pt x="53" y="1292"/>
                </a:lnTo>
                <a:lnTo>
                  <a:pt x="40" y="1234"/>
                </a:lnTo>
                <a:lnTo>
                  <a:pt x="40" y="1176"/>
                </a:lnTo>
                <a:lnTo>
                  <a:pt x="53" y="1118"/>
                </a:lnTo>
                <a:lnTo>
                  <a:pt x="66" y="1060"/>
                </a:lnTo>
                <a:lnTo>
                  <a:pt x="66" y="987"/>
                </a:lnTo>
                <a:lnTo>
                  <a:pt x="66" y="929"/>
                </a:lnTo>
                <a:lnTo>
                  <a:pt x="66" y="871"/>
                </a:lnTo>
                <a:lnTo>
                  <a:pt x="66" y="798"/>
                </a:lnTo>
                <a:lnTo>
                  <a:pt x="66" y="726"/>
                </a:lnTo>
                <a:lnTo>
                  <a:pt x="66" y="668"/>
                </a:lnTo>
                <a:lnTo>
                  <a:pt x="66" y="552"/>
                </a:lnTo>
                <a:lnTo>
                  <a:pt x="53" y="494"/>
                </a:lnTo>
                <a:lnTo>
                  <a:pt x="53" y="436"/>
                </a:lnTo>
                <a:lnTo>
                  <a:pt x="53" y="377"/>
                </a:lnTo>
                <a:lnTo>
                  <a:pt x="53" y="319"/>
                </a:lnTo>
                <a:lnTo>
                  <a:pt x="53" y="261"/>
                </a:lnTo>
                <a:lnTo>
                  <a:pt x="53" y="203"/>
                </a:lnTo>
                <a:lnTo>
                  <a:pt x="53" y="145"/>
                </a:lnTo>
                <a:lnTo>
                  <a:pt x="27" y="87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820" name="Freeform 28"/>
          <p:cNvSpPr>
            <a:spLocks/>
          </p:cNvSpPr>
          <p:nvPr/>
        </p:nvSpPr>
        <p:spPr bwMode="auto">
          <a:xfrm>
            <a:off x="412750" y="693738"/>
            <a:ext cx="147638" cy="2697162"/>
          </a:xfrm>
          <a:custGeom>
            <a:avLst/>
            <a:gdLst>
              <a:gd name="T0" fmla="*/ 92 w 93"/>
              <a:gd name="T1" fmla="*/ 0 h 1699"/>
              <a:gd name="T2" fmla="*/ 79 w 93"/>
              <a:gd name="T3" fmla="*/ 73 h 1699"/>
              <a:gd name="T4" fmla="*/ 79 w 93"/>
              <a:gd name="T5" fmla="*/ 131 h 1699"/>
              <a:gd name="T6" fmla="*/ 66 w 93"/>
              <a:gd name="T7" fmla="*/ 189 h 1699"/>
              <a:gd name="T8" fmla="*/ 26 w 93"/>
              <a:gd name="T9" fmla="*/ 247 h 1699"/>
              <a:gd name="T10" fmla="*/ 26 w 93"/>
              <a:gd name="T11" fmla="*/ 305 h 1699"/>
              <a:gd name="T12" fmla="*/ 26 w 93"/>
              <a:gd name="T13" fmla="*/ 363 h 1699"/>
              <a:gd name="T14" fmla="*/ 39 w 93"/>
              <a:gd name="T15" fmla="*/ 421 h 1699"/>
              <a:gd name="T16" fmla="*/ 53 w 93"/>
              <a:gd name="T17" fmla="*/ 479 h 1699"/>
              <a:gd name="T18" fmla="*/ 53 w 93"/>
              <a:gd name="T19" fmla="*/ 537 h 1699"/>
              <a:gd name="T20" fmla="*/ 39 w 93"/>
              <a:gd name="T21" fmla="*/ 610 h 1699"/>
              <a:gd name="T22" fmla="*/ 39 w 93"/>
              <a:gd name="T23" fmla="*/ 668 h 1699"/>
              <a:gd name="T24" fmla="*/ 39 w 93"/>
              <a:gd name="T25" fmla="*/ 726 h 1699"/>
              <a:gd name="T26" fmla="*/ 39 w 93"/>
              <a:gd name="T27" fmla="*/ 784 h 1699"/>
              <a:gd name="T28" fmla="*/ 13 w 93"/>
              <a:gd name="T29" fmla="*/ 856 h 1699"/>
              <a:gd name="T30" fmla="*/ 0 w 93"/>
              <a:gd name="T31" fmla="*/ 914 h 1699"/>
              <a:gd name="T32" fmla="*/ 0 w 93"/>
              <a:gd name="T33" fmla="*/ 972 h 1699"/>
              <a:gd name="T34" fmla="*/ 26 w 93"/>
              <a:gd name="T35" fmla="*/ 1030 h 1699"/>
              <a:gd name="T36" fmla="*/ 26 w 93"/>
              <a:gd name="T37" fmla="*/ 1103 h 1699"/>
              <a:gd name="T38" fmla="*/ 13 w 93"/>
              <a:gd name="T39" fmla="*/ 1176 h 1699"/>
              <a:gd name="T40" fmla="*/ 13 w 93"/>
              <a:gd name="T41" fmla="*/ 1234 h 1699"/>
              <a:gd name="T42" fmla="*/ 13 w 93"/>
              <a:gd name="T43" fmla="*/ 1292 h 1699"/>
              <a:gd name="T44" fmla="*/ 13 w 93"/>
              <a:gd name="T45" fmla="*/ 1350 h 1699"/>
              <a:gd name="T46" fmla="*/ 0 w 93"/>
              <a:gd name="T47" fmla="*/ 1408 h 1699"/>
              <a:gd name="T48" fmla="*/ 0 w 93"/>
              <a:gd name="T49" fmla="*/ 1466 h 1699"/>
              <a:gd name="T50" fmla="*/ 13 w 93"/>
              <a:gd name="T51" fmla="*/ 1524 h 1699"/>
              <a:gd name="T52" fmla="*/ 53 w 93"/>
              <a:gd name="T53" fmla="*/ 1582 h 1699"/>
              <a:gd name="T54" fmla="*/ 53 w 93"/>
              <a:gd name="T55" fmla="*/ 1640 h 1699"/>
              <a:gd name="T56" fmla="*/ 26 w 93"/>
              <a:gd name="T57" fmla="*/ 1698 h 1699"/>
              <a:gd name="T58" fmla="*/ 53 w 93"/>
              <a:gd name="T59" fmla="*/ 1640 h 1699"/>
              <a:gd name="T60" fmla="*/ 39 w 93"/>
              <a:gd name="T61" fmla="*/ 1567 h 1699"/>
              <a:gd name="T62" fmla="*/ 26 w 93"/>
              <a:gd name="T63" fmla="*/ 1509 h 1699"/>
              <a:gd name="T64" fmla="*/ 26 w 93"/>
              <a:gd name="T65" fmla="*/ 1437 h 1699"/>
              <a:gd name="T66" fmla="*/ 26 w 93"/>
              <a:gd name="T67" fmla="*/ 1379 h 1699"/>
              <a:gd name="T68" fmla="*/ 26 w 93"/>
              <a:gd name="T69" fmla="*/ 1321 h 1699"/>
              <a:gd name="T70" fmla="*/ 26 w 93"/>
              <a:gd name="T71" fmla="*/ 1263 h 1699"/>
              <a:gd name="T72" fmla="*/ 26 w 93"/>
              <a:gd name="T73" fmla="*/ 1205 h 1699"/>
              <a:gd name="T74" fmla="*/ 53 w 93"/>
              <a:gd name="T75" fmla="*/ 1147 h 1699"/>
              <a:gd name="T76" fmla="*/ 66 w 93"/>
              <a:gd name="T77" fmla="*/ 1088 h 1699"/>
              <a:gd name="T78" fmla="*/ 39 w 93"/>
              <a:gd name="T79" fmla="*/ 1030 h 1699"/>
              <a:gd name="T80" fmla="*/ 13 w 93"/>
              <a:gd name="T81" fmla="*/ 972 h 1699"/>
              <a:gd name="T82" fmla="*/ 13 w 93"/>
              <a:gd name="T83" fmla="*/ 914 h 1699"/>
              <a:gd name="T84" fmla="*/ 26 w 93"/>
              <a:gd name="T85" fmla="*/ 856 h 1699"/>
              <a:gd name="T86" fmla="*/ 39 w 93"/>
              <a:gd name="T87" fmla="*/ 798 h 1699"/>
              <a:gd name="T88" fmla="*/ 39 w 93"/>
              <a:gd name="T89" fmla="*/ 740 h 1699"/>
              <a:gd name="T90" fmla="*/ 53 w 93"/>
              <a:gd name="T91" fmla="*/ 682 h 1699"/>
              <a:gd name="T92" fmla="*/ 66 w 93"/>
              <a:gd name="T93" fmla="*/ 624 h 1699"/>
              <a:gd name="T94" fmla="*/ 66 w 93"/>
              <a:gd name="T95" fmla="*/ 566 h 1699"/>
              <a:gd name="T96" fmla="*/ 53 w 93"/>
              <a:gd name="T97" fmla="*/ 508 h 1699"/>
              <a:gd name="T98" fmla="*/ 39 w 93"/>
              <a:gd name="T99" fmla="*/ 450 h 1699"/>
              <a:gd name="T100" fmla="*/ 26 w 93"/>
              <a:gd name="T101" fmla="*/ 392 h 1699"/>
              <a:gd name="T102" fmla="*/ 26 w 93"/>
              <a:gd name="T103" fmla="*/ 334 h 1699"/>
              <a:gd name="T104" fmla="*/ 26 w 93"/>
              <a:gd name="T105" fmla="*/ 276 h 1699"/>
              <a:gd name="T106" fmla="*/ 66 w 93"/>
              <a:gd name="T107" fmla="*/ 218 h 1699"/>
              <a:gd name="T108" fmla="*/ 66 w 93"/>
              <a:gd name="T109" fmla="*/ 160 h 1699"/>
              <a:gd name="T110" fmla="*/ 66 w 93"/>
              <a:gd name="T111" fmla="*/ 102 h 16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3" h="1699">
                <a:moveTo>
                  <a:pt x="92" y="0"/>
                </a:moveTo>
                <a:lnTo>
                  <a:pt x="79" y="73"/>
                </a:lnTo>
                <a:lnTo>
                  <a:pt x="79" y="131"/>
                </a:lnTo>
                <a:lnTo>
                  <a:pt x="66" y="189"/>
                </a:lnTo>
                <a:lnTo>
                  <a:pt x="26" y="247"/>
                </a:lnTo>
                <a:lnTo>
                  <a:pt x="26" y="305"/>
                </a:lnTo>
                <a:lnTo>
                  <a:pt x="26" y="363"/>
                </a:lnTo>
                <a:lnTo>
                  <a:pt x="39" y="421"/>
                </a:lnTo>
                <a:lnTo>
                  <a:pt x="53" y="479"/>
                </a:lnTo>
                <a:lnTo>
                  <a:pt x="53" y="537"/>
                </a:lnTo>
                <a:lnTo>
                  <a:pt x="39" y="610"/>
                </a:lnTo>
                <a:lnTo>
                  <a:pt x="39" y="668"/>
                </a:lnTo>
                <a:lnTo>
                  <a:pt x="39" y="726"/>
                </a:lnTo>
                <a:lnTo>
                  <a:pt x="39" y="784"/>
                </a:lnTo>
                <a:lnTo>
                  <a:pt x="13" y="856"/>
                </a:lnTo>
                <a:lnTo>
                  <a:pt x="0" y="914"/>
                </a:lnTo>
                <a:lnTo>
                  <a:pt x="0" y="972"/>
                </a:lnTo>
                <a:lnTo>
                  <a:pt x="26" y="1030"/>
                </a:lnTo>
                <a:lnTo>
                  <a:pt x="26" y="1103"/>
                </a:lnTo>
                <a:lnTo>
                  <a:pt x="13" y="1176"/>
                </a:lnTo>
                <a:lnTo>
                  <a:pt x="13" y="1234"/>
                </a:lnTo>
                <a:lnTo>
                  <a:pt x="13" y="1292"/>
                </a:lnTo>
                <a:lnTo>
                  <a:pt x="13" y="1350"/>
                </a:lnTo>
                <a:lnTo>
                  <a:pt x="0" y="1408"/>
                </a:lnTo>
                <a:lnTo>
                  <a:pt x="0" y="1466"/>
                </a:lnTo>
                <a:lnTo>
                  <a:pt x="13" y="1524"/>
                </a:lnTo>
                <a:lnTo>
                  <a:pt x="53" y="1582"/>
                </a:lnTo>
                <a:lnTo>
                  <a:pt x="53" y="1640"/>
                </a:lnTo>
                <a:lnTo>
                  <a:pt x="26" y="1698"/>
                </a:lnTo>
                <a:lnTo>
                  <a:pt x="53" y="1640"/>
                </a:lnTo>
                <a:lnTo>
                  <a:pt x="39" y="1567"/>
                </a:lnTo>
                <a:lnTo>
                  <a:pt x="26" y="1509"/>
                </a:lnTo>
                <a:lnTo>
                  <a:pt x="26" y="1437"/>
                </a:lnTo>
                <a:lnTo>
                  <a:pt x="26" y="1379"/>
                </a:lnTo>
                <a:lnTo>
                  <a:pt x="26" y="1321"/>
                </a:lnTo>
                <a:lnTo>
                  <a:pt x="26" y="1263"/>
                </a:lnTo>
                <a:lnTo>
                  <a:pt x="26" y="1205"/>
                </a:lnTo>
                <a:lnTo>
                  <a:pt x="53" y="1147"/>
                </a:lnTo>
                <a:lnTo>
                  <a:pt x="66" y="1088"/>
                </a:lnTo>
                <a:lnTo>
                  <a:pt x="39" y="1030"/>
                </a:lnTo>
                <a:lnTo>
                  <a:pt x="13" y="972"/>
                </a:lnTo>
                <a:lnTo>
                  <a:pt x="13" y="914"/>
                </a:lnTo>
                <a:lnTo>
                  <a:pt x="26" y="856"/>
                </a:lnTo>
                <a:lnTo>
                  <a:pt x="39" y="798"/>
                </a:lnTo>
                <a:lnTo>
                  <a:pt x="39" y="740"/>
                </a:lnTo>
                <a:lnTo>
                  <a:pt x="53" y="682"/>
                </a:lnTo>
                <a:lnTo>
                  <a:pt x="66" y="624"/>
                </a:lnTo>
                <a:lnTo>
                  <a:pt x="66" y="566"/>
                </a:lnTo>
                <a:lnTo>
                  <a:pt x="53" y="508"/>
                </a:lnTo>
                <a:lnTo>
                  <a:pt x="39" y="450"/>
                </a:lnTo>
                <a:lnTo>
                  <a:pt x="26" y="392"/>
                </a:lnTo>
                <a:lnTo>
                  <a:pt x="26" y="334"/>
                </a:lnTo>
                <a:lnTo>
                  <a:pt x="26" y="276"/>
                </a:lnTo>
                <a:lnTo>
                  <a:pt x="66" y="218"/>
                </a:lnTo>
                <a:lnTo>
                  <a:pt x="66" y="160"/>
                </a:lnTo>
                <a:lnTo>
                  <a:pt x="66" y="102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45821" name="Group 29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545822" name="Rectangle 30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23" name="Rectangle 31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24" name="Rectangle 32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45825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26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28" name="Text Box 36"/>
          <p:cNvSpPr txBox="1">
            <a:spLocks noChangeArrowheads="1"/>
          </p:cNvSpPr>
          <p:nvPr/>
        </p:nvSpPr>
        <p:spPr bwMode="auto">
          <a:xfrm>
            <a:off x="265113" y="6542088"/>
            <a:ext cx="10302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latin typeface="Arial" charset="0"/>
              </a:rPr>
              <a:t>© 2006 TBBMI</a:t>
            </a:r>
          </a:p>
        </p:txBody>
      </p:sp>
      <p:sp>
        <p:nvSpPr>
          <p:cNvPr id="545829" name="Rectangle 37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9.6.02.</a:t>
            </a:r>
          </a:p>
        </p:txBody>
      </p:sp>
      <p:pic>
        <p:nvPicPr>
          <p:cNvPr id="545839" name="Picture 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1" t="18146" r="4736" b="10155"/>
          <a:stretch>
            <a:fillRect/>
          </a:stretch>
        </p:blipFill>
        <p:spPr bwMode="auto">
          <a:xfrm>
            <a:off x="588963" y="606425"/>
            <a:ext cx="7962900" cy="5595938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45840" name="Rectangle 48"/>
          <p:cNvSpPr>
            <a:spLocks noChangeArrowheads="1"/>
          </p:cNvSpPr>
          <p:nvPr/>
        </p:nvSpPr>
        <p:spPr bwMode="auto">
          <a:xfrm>
            <a:off x="1089025" y="2917825"/>
            <a:ext cx="393700" cy="301625"/>
          </a:xfrm>
          <a:prstGeom prst="rect">
            <a:avLst/>
          </a:prstGeom>
          <a:solidFill>
            <a:srgbClr val="3973D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41" name="Text Box 49"/>
          <p:cNvSpPr txBox="1">
            <a:spLocks noChangeArrowheads="1"/>
          </p:cNvSpPr>
          <p:nvPr/>
        </p:nvSpPr>
        <p:spPr bwMode="auto">
          <a:xfrm>
            <a:off x="698500" y="1481138"/>
            <a:ext cx="7781925" cy="37496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000">
                <a:solidFill>
                  <a:srgbClr val="FFFF00"/>
                </a:solidFill>
              </a:rPr>
              <a:t>UN MONDE BEAUCOUPS CHANGÉ!</a:t>
            </a:r>
          </a:p>
        </p:txBody>
      </p:sp>
      <p:sp>
        <p:nvSpPr>
          <p:cNvPr id="545843" name="Text Box 5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sp>
        <p:nvSpPr>
          <p:cNvPr id="545844" name="Rectangle 52"/>
          <p:cNvSpPr>
            <a:spLocks noChangeArrowheads="1"/>
          </p:cNvSpPr>
          <p:nvPr/>
        </p:nvSpPr>
        <p:spPr bwMode="auto">
          <a:xfrm>
            <a:off x="8091488" y="6529388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5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841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697" name="Group 89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452698" name="Rectangle 90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2800" b="0">
                <a:latin typeface="Matura MT Script Capitals" charset="0"/>
              </a:endParaRPr>
            </a:p>
          </p:txBody>
        </p:sp>
        <p:sp>
          <p:nvSpPr>
            <p:cNvPr id="452699" name="Line 91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2623" name="Text Box 15"/>
          <p:cNvSpPr txBox="1">
            <a:spLocks noChangeArrowheads="1"/>
          </p:cNvSpPr>
          <p:nvPr/>
        </p:nvSpPr>
        <p:spPr bwMode="auto">
          <a:xfrm>
            <a:off x="8758238" y="90488"/>
            <a:ext cx="184150" cy="396875"/>
          </a:xfrm>
          <a:prstGeom prst="rect">
            <a:avLst/>
          </a:prstGeom>
          <a:noFill/>
          <a:ln>
            <a:noFill/>
          </a:ln>
          <a:effectLst>
            <a:outerShdw blurRad="63500" dist="12700" dir="162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</a:endParaRPr>
          </a:p>
        </p:txBody>
      </p:sp>
      <p:sp>
        <p:nvSpPr>
          <p:cNvPr id="452625" name="Text Box 17"/>
          <p:cNvSpPr txBox="1">
            <a:spLocks noChangeArrowheads="1"/>
          </p:cNvSpPr>
          <p:nvPr/>
        </p:nvSpPr>
        <p:spPr bwMode="auto">
          <a:xfrm>
            <a:off x="2397125" y="642938"/>
            <a:ext cx="417195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800" b="0">
              <a:solidFill>
                <a:schemeClr val="tx1"/>
              </a:solidFill>
            </a:endParaRPr>
          </a:p>
        </p:txBody>
      </p:sp>
      <p:sp>
        <p:nvSpPr>
          <p:cNvPr id="452626" name="Text Box 18"/>
          <p:cNvSpPr txBox="1">
            <a:spLocks noChangeArrowheads="1"/>
          </p:cNvSpPr>
          <p:nvPr/>
        </p:nvSpPr>
        <p:spPr bwMode="auto">
          <a:xfrm>
            <a:off x="6221413" y="955675"/>
            <a:ext cx="22225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52627" name="Text Box 19"/>
          <p:cNvSpPr txBox="1">
            <a:spLocks noChangeArrowheads="1"/>
          </p:cNvSpPr>
          <p:nvPr/>
        </p:nvSpPr>
        <p:spPr bwMode="auto">
          <a:xfrm>
            <a:off x="1839913" y="1279525"/>
            <a:ext cx="6570662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i="1">
                <a:solidFill>
                  <a:srgbClr val="21FF33"/>
                </a:solidFill>
              </a:rPr>
              <a:t>DE MALACHIE ET MATTHIEU</a:t>
            </a:r>
          </a:p>
        </p:txBody>
      </p:sp>
      <p:sp>
        <p:nvSpPr>
          <p:cNvPr id="452628" name="Text Box 20"/>
          <p:cNvSpPr txBox="1">
            <a:spLocks noChangeArrowheads="1"/>
          </p:cNvSpPr>
          <p:nvPr/>
        </p:nvSpPr>
        <p:spPr bwMode="auto">
          <a:xfrm>
            <a:off x="2816225" y="650875"/>
            <a:ext cx="4511675" cy="119062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i="1">
                <a:solidFill>
                  <a:srgbClr val="FFEA18"/>
                </a:solidFill>
              </a:rPr>
              <a:t>Le Period</a:t>
            </a:r>
            <a:r>
              <a:rPr lang="ja-JP" altLang="en-US" sz="3600" i="1">
                <a:solidFill>
                  <a:srgbClr val="FFEA18"/>
                </a:solidFill>
                <a:latin typeface="Arial"/>
              </a:rPr>
              <a:t>“</a:t>
            </a:r>
            <a:r>
              <a:rPr lang="en-US" sz="3600" i="1">
                <a:solidFill>
                  <a:srgbClr val="FFEA18"/>
                </a:solidFill>
              </a:rPr>
              <a:t>Silencieux</a:t>
            </a:r>
            <a:r>
              <a:rPr lang="ja-JP" altLang="en-US" sz="3600" i="1">
                <a:solidFill>
                  <a:srgbClr val="FFEA18"/>
                </a:solidFill>
                <a:latin typeface="Arial"/>
              </a:rPr>
              <a:t>”</a:t>
            </a:r>
            <a:endParaRPr lang="en-US" sz="3600" i="1">
              <a:solidFill>
                <a:srgbClr val="FFEA18"/>
              </a:solidFill>
            </a:endParaRPr>
          </a:p>
        </p:txBody>
      </p:sp>
      <p:sp>
        <p:nvSpPr>
          <p:cNvPr id="452629" name="Text Box 21"/>
          <p:cNvSpPr txBox="1">
            <a:spLocks noChangeArrowheads="1"/>
          </p:cNvSpPr>
          <p:nvPr/>
        </p:nvSpPr>
        <p:spPr bwMode="auto">
          <a:xfrm>
            <a:off x="1193800" y="1839913"/>
            <a:ext cx="6465888" cy="396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hlink"/>
                </a:solidFill>
              </a:rPr>
              <a:t>QUATRE GRANDS DEVELOPMENTS PIVOTAL :</a:t>
            </a:r>
          </a:p>
        </p:txBody>
      </p:sp>
      <p:sp>
        <p:nvSpPr>
          <p:cNvPr id="452632" name="Text Box 24"/>
          <p:cNvSpPr txBox="1">
            <a:spLocks noChangeArrowheads="1"/>
          </p:cNvSpPr>
          <p:nvPr/>
        </p:nvSpPr>
        <p:spPr bwMode="auto">
          <a:xfrm>
            <a:off x="231775" y="5219700"/>
            <a:ext cx="8740775" cy="10064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EA18"/>
                </a:solidFill>
              </a:rPr>
              <a:t>…ARRANGEANT LE STAGE POUR LA CULMINATION DE LA </a:t>
            </a:r>
            <a:r>
              <a:rPr lang="en-US" sz="2000">
                <a:solidFill>
                  <a:schemeClr val="tx1"/>
                </a:solidFill>
              </a:rPr>
              <a:t>PRMESSE DE DIEU À ABRAHAM</a:t>
            </a:r>
            <a:r>
              <a:rPr lang="en-US" sz="2000">
                <a:solidFill>
                  <a:srgbClr val="FFEA18"/>
                </a:solidFill>
              </a:rPr>
              <a:t>…                                           L</a:t>
            </a:r>
            <a:r>
              <a:rPr lang="ja-JP" altLang="en-US" sz="2000">
                <a:solidFill>
                  <a:srgbClr val="FFEA18"/>
                </a:solidFill>
                <a:latin typeface="Arial"/>
              </a:rPr>
              <a:t>’</a:t>
            </a:r>
            <a:r>
              <a:rPr lang="en-US" sz="2000">
                <a:solidFill>
                  <a:srgbClr val="FFEA18"/>
                </a:solidFill>
              </a:rPr>
              <a:t>APARÈTRE DU MESSIAH, </a:t>
            </a:r>
            <a:r>
              <a:rPr lang="en-US" sz="2000">
                <a:solidFill>
                  <a:schemeClr val="tx1"/>
                </a:solidFill>
              </a:rPr>
              <a:t>LE SEIGNEUR JÉSUS CHRIST!</a:t>
            </a:r>
          </a:p>
        </p:txBody>
      </p:sp>
      <p:sp>
        <p:nvSpPr>
          <p:cNvPr id="452633" name="Text Box 25"/>
          <p:cNvSpPr txBox="1">
            <a:spLocks noChangeArrowheads="1"/>
          </p:cNvSpPr>
          <p:nvPr/>
        </p:nvSpPr>
        <p:spPr bwMode="auto">
          <a:xfrm>
            <a:off x="528638" y="39688"/>
            <a:ext cx="4546600" cy="636587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FF00"/>
                </a:solidFill>
              </a:rPr>
              <a:t>AIDE D</a:t>
            </a:r>
            <a:r>
              <a:rPr lang="ja-JP" altLang="en-US" sz="32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3200">
                <a:solidFill>
                  <a:srgbClr val="FFFF00"/>
                </a:solidFill>
              </a:rPr>
              <a:t>ÉTUDE #06</a:t>
            </a:r>
          </a:p>
        </p:txBody>
      </p:sp>
      <p:sp>
        <p:nvSpPr>
          <p:cNvPr id="452630" name="Text Box 22"/>
          <p:cNvSpPr txBox="1">
            <a:spLocks noChangeArrowheads="1"/>
          </p:cNvSpPr>
          <p:nvPr/>
        </p:nvSpPr>
        <p:spPr bwMode="auto">
          <a:xfrm>
            <a:off x="855663" y="2982913"/>
            <a:ext cx="3425825" cy="8255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charset="0"/>
              </a:rPr>
              <a:t>1. L</a:t>
            </a:r>
            <a:r>
              <a:rPr lang="ja-JP" altLang="en-US" sz="1600">
                <a:latin typeface="Arial"/>
              </a:rPr>
              <a:t>’</a:t>
            </a:r>
            <a:r>
              <a:rPr lang="en-US" sz="1600">
                <a:latin typeface="Comic Sans MS" charset="0"/>
              </a:rPr>
              <a:t> ______ ______ (AncienTestament) f</a:t>
            </a:r>
            <a:r>
              <a:rPr lang="en-US" sz="1600">
                <a:latin typeface="" charset="0"/>
              </a:rPr>
              <a:t>û</a:t>
            </a:r>
            <a:r>
              <a:rPr lang="en-US" sz="1600">
                <a:latin typeface="Comic Sans MS" charset="0"/>
              </a:rPr>
              <a:t>t complé.</a:t>
            </a:r>
          </a:p>
        </p:txBody>
      </p:sp>
      <p:grpSp>
        <p:nvGrpSpPr>
          <p:cNvPr id="452708" name="Group 100"/>
          <p:cNvGrpSpPr>
            <a:grpSpLocks/>
          </p:cNvGrpSpPr>
          <p:nvPr/>
        </p:nvGrpSpPr>
        <p:grpSpPr bwMode="auto">
          <a:xfrm>
            <a:off x="1997075" y="2935288"/>
            <a:ext cx="2197100" cy="611187"/>
            <a:chOff x="1258" y="1849"/>
            <a:chExt cx="1384" cy="385"/>
          </a:xfrm>
        </p:grpSpPr>
        <p:sp>
          <p:nvSpPr>
            <p:cNvPr id="452637" name="Text Box 29"/>
            <p:cNvSpPr txBox="1">
              <a:spLocks noChangeArrowheads="1"/>
            </p:cNvSpPr>
            <p:nvPr/>
          </p:nvSpPr>
          <p:spPr bwMode="auto">
            <a:xfrm>
              <a:off x="1859" y="1856"/>
              <a:ext cx="783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452636" name="Text Box 28"/>
            <p:cNvSpPr txBox="1">
              <a:spLocks noChangeArrowheads="1"/>
            </p:cNvSpPr>
            <p:nvPr/>
          </p:nvSpPr>
          <p:spPr bwMode="auto">
            <a:xfrm>
              <a:off x="1258" y="1849"/>
              <a:ext cx="783" cy="385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Canon  </a:t>
              </a:r>
              <a:r>
                <a:rPr lang="en-US" sz="1800"/>
                <a:t>Hébreux</a:t>
              </a:r>
            </a:p>
          </p:txBody>
        </p:sp>
      </p:grpSp>
      <p:sp>
        <p:nvSpPr>
          <p:cNvPr id="452650" name="Text Box 42"/>
          <p:cNvSpPr txBox="1">
            <a:spLocks noChangeArrowheads="1"/>
          </p:cNvSpPr>
          <p:nvPr/>
        </p:nvSpPr>
        <p:spPr bwMode="auto">
          <a:xfrm>
            <a:off x="725488" y="2373313"/>
            <a:ext cx="3838575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9456"/>
                </a:solidFill>
              </a:rPr>
              <a:t>SCRIPTURE:</a:t>
            </a:r>
          </a:p>
        </p:txBody>
      </p:sp>
      <p:sp>
        <p:nvSpPr>
          <p:cNvPr id="452651" name="Text Box 43"/>
          <p:cNvSpPr txBox="1">
            <a:spLocks noChangeArrowheads="1"/>
          </p:cNvSpPr>
          <p:nvPr/>
        </p:nvSpPr>
        <p:spPr bwMode="auto">
          <a:xfrm>
            <a:off x="4797425" y="2370138"/>
            <a:ext cx="3419475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9456"/>
                </a:solidFill>
              </a:rPr>
              <a:t>HISTORIQUE:</a:t>
            </a:r>
          </a:p>
        </p:txBody>
      </p:sp>
      <p:sp>
        <p:nvSpPr>
          <p:cNvPr id="452668" name="Text Box 60"/>
          <p:cNvSpPr txBox="1">
            <a:spLocks noChangeArrowheads="1"/>
          </p:cNvSpPr>
          <p:nvPr/>
        </p:nvSpPr>
        <p:spPr bwMode="auto">
          <a:xfrm>
            <a:off x="4270375" y="3998913"/>
            <a:ext cx="4535488" cy="11001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4. Palestine f</a:t>
            </a:r>
            <a:r>
              <a:rPr lang="en-US">
                <a:solidFill>
                  <a:schemeClr val="tx1"/>
                </a:solidFill>
                <a:latin typeface="" charset="0"/>
              </a:rPr>
              <a:t>û</a:t>
            </a:r>
            <a:r>
              <a:rPr lang="en-US">
                <a:solidFill>
                  <a:schemeClr val="tx1"/>
                </a:solidFill>
              </a:rPr>
              <a:t>t au temps</a:t>
            </a:r>
            <a:r>
              <a:rPr lang="en-US" sz="1800">
                <a:solidFill>
                  <a:schemeClr val="tx1"/>
                </a:solidFill>
              </a:rPr>
              <a:t> ________:</a:t>
            </a:r>
            <a:r>
              <a:rPr lang="en-US">
                <a:solidFill>
                  <a:schemeClr val="tx1"/>
                </a:solidFill>
              </a:rPr>
              <a:t> un temps de grande _________ et de cruèl _______dans le Monde Connu             (Le Pax Romana).</a:t>
            </a:r>
          </a:p>
        </p:txBody>
      </p:sp>
      <p:sp>
        <p:nvSpPr>
          <p:cNvPr id="452669" name="Text Box 61"/>
          <p:cNvSpPr txBox="1">
            <a:spLocks noChangeArrowheads="1"/>
          </p:cNvSpPr>
          <p:nvPr/>
        </p:nvSpPr>
        <p:spPr bwMode="auto">
          <a:xfrm>
            <a:off x="7200900" y="3978275"/>
            <a:ext cx="1243013" cy="3667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Romians</a:t>
            </a:r>
          </a:p>
        </p:txBody>
      </p:sp>
      <p:sp>
        <p:nvSpPr>
          <p:cNvPr id="452670" name="Text Box 62"/>
          <p:cNvSpPr txBox="1">
            <a:spLocks noChangeArrowheads="1"/>
          </p:cNvSpPr>
          <p:nvPr/>
        </p:nvSpPr>
        <p:spPr bwMode="auto">
          <a:xfrm>
            <a:off x="6167438" y="4211638"/>
            <a:ext cx="1382712" cy="3365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technologie</a:t>
            </a:r>
          </a:p>
        </p:txBody>
      </p:sp>
      <p:sp>
        <p:nvSpPr>
          <p:cNvPr id="452671" name="Text Box 63"/>
          <p:cNvSpPr txBox="1">
            <a:spLocks noChangeArrowheads="1"/>
          </p:cNvSpPr>
          <p:nvPr/>
        </p:nvSpPr>
        <p:spPr bwMode="auto">
          <a:xfrm>
            <a:off x="5094288" y="4467225"/>
            <a:ext cx="1243012" cy="3667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paix</a:t>
            </a:r>
          </a:p>
        </p:txBody>
      </p:sp>
      <p:sp>
        <p:nvSpPr>
          <p:cNvPr id="452679" name="Text Box 71"/>
          <p:cNvSpPr txBox="1">
            <a:spLocks noChangeArrowheads="1"/>
          </p:cNvSpPr>
          <p:nvPr/>
        </p:nvSpPr>
        <p:spPr bwMode="auto">
          <a:xfrm>
            <a:off x="4421188" y="2947988"/>
            <a:ext cx="3900487" cy="8255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3. ___________ _____ ________ equarté Hellenism par la conquèstre de ses pays.</a:t>
            </a:r>
          </a:p>
        </p:txBody>
      </p:sp>
      <p:grpSp>
        <p:nvGrpSpPr>
          <p:cNvPr id="452709" name="Group 101"/>
          <p:cNvGrpSpPr>
            <a:grpSpLocks/>
          </p:cNvGrpSpPr>
          <p:nvPr/>
        </p:nvGrpSpPr>
        <p:grpSpPr bwMode="auto">
          <a:xfrm>
            <a:off x="4994275" y="2657475"/>
            <a:ext cx="3498850" cy="606425"/>
            <a:chOff x="3146" y="1674"/>
            <a:chExt cx="2204" cy="382"/>
          </a:xfrm>
        </p:grpSpPr>
        <p:grpSp>
          <p:nvGrpSpPr>
            <p:cNvPr id="452674" name="Group 66"/>
            <p:cNvGrpSpPr>
              <a:grpSpLocks/>
            </p:cNvGrpSpPr>
            <p:nvPr/>
          </p:nvGrpSpPr>
          <p:grpSpPr bwMode="auto">
            <a:xfrm>
              <a:off x="3311" y="1674"/>
              <a:ext cx="2039" cy="250"/>
              <a:chOff x="3377" y="1638"/>
              <a:chExt cx="2039" cy="250"/>
            </a:xfrm>
          </p:grpSpPr>
          <p:sp>
            <p:nvSpPr>
              <p:cNvPr id="452675" name="Text Box 67"/>
              <p:cNvSpPr txBox="1">
                <a:spLocks noChangeArrowheads="1"/>
              </p:cNvSpPr>
              <p:nvPr/>
            </p:nvSpPr>
            <p:spPr bwMode="auto">
              <a:xfrm>
                <a:off x="3377" y="1657"/>
                <a:ext cx="783" cy="23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sz="1800"/>
              </a:p>
            </p:txBody>
          </p:sp>
          <p:sp>
            <p:nvSpPr>
              <p:cNvPr id="452676" name="Text Box 68"/>
              <p:cNvSpPr txBox="1">
                <a:spLocks noChangeArrowheads="1"/>
              </p:cNvSpPr>
              <p:nvPr/>
            </p:nvSpPr>
            <p:spPr bwMode="auto">
              <a:xfrm>
                <a:off x="4108" y="1638"/>
                <a:ext cx="783" cy="23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sz="1800"/>
              </a:p>
            </p:txBody>
          </p:sp>
          <p:sp>
            <p:nvSpPr>
              <p:cNvPr id="452677" name="Text Box 69"/>
              <p:cNvSpPr txBox="1">
                <a:spLocks noChangeArrowheads="1"/>
              </p:cNvSpPr>
              <p:nvPr/>
            </p:nvSpPr>
            <p:spPr bwMode="auto">
              <a:xfrm>
                <a:off x="4633" y="1648"/>
                <a:ext cx="783" cy="23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sz="1800"/>
              </a:p>
            </p:txBody>
          </p:sp>
        </p:grpSp>
        <p:sp>
          <p:nvSpPr>
            <p:cNvPr id="452681" name="Text Box 73"/>
            <p:cNvSpPr txBox="1">
              <a:spLocks noChangeArrowheads="1"/>
            </p:cNvSpPr>
            <p:nvPr/>
          </p:nvSpPr>
          <p:spPr bwMode="auto">
            <a:xfrm>
              <a:off x="3146" y="1825"/>
              <a:ext cx="824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/>
                <a:t>Alexandre</a:t>
              </a:r>
            </a:p>
          </p:txBody>
        </p:sp>
        <p:sp>
          <p:nvSpPr>
            <p:cNvPr id="452682" name="Text Box 74"/>
            <p:cNvSpPr txBox="1">
              <a:spLocks noChangeArrowheads="1"/>
            </p:cNvSpPr>
            <p:nvPr/>
          </p:nvSpPr>
          <p:spPr bwMode="auto">
            <a:xfrm>
              <a:off x="4085" y="1824"/>
              <a:ext cx="824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/>
                <a:t>le</a:t>
              </a:r>
            </a:p>
          </p:txBody>
        </p:sp>
        <p:sp>
          <p:nvSpPr>
            <p:cNvPr id="452683" name="Text Box 75"/>
            <p:cNvSpPr txBox="1">
              <a:spLocks noChangeArrowheads="1"/>
            </p:cNvSpPr>
            <p:nvPr/>
          </p:nvSpPr>
          <p:spPr bwMode="auto">
            <a:xfrm>
              <a:off x="4501" y="1816"/>
              <a:ext cx="824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/>
                <a:t>Grand</a:t>
              </a:r>
            </a:p>
          </p:txBody>
        </p:sp>
      </p:grpSp>
      <p:grpSp>
        <p:nvGrpSpPr>
          <p:cNvPr id="452684" name="Group 76"/>
          <p:cNvGrpSpPr>
            <a:grpSpLocks/>
          </p:cNvGrpSpPr>
          <p:nvPr/>
        </p:nvGrpSpPr>
        <p:grpSpPr bwMode="auto">
          <a:xfrm>
            <a:off x="7905750" y="3429000"/>
            <a:ext cx="1165225" cy="550863"/>
            <a:chOff x="4980" y="2160"/>
            <a:chExt cx="734" cy="347"/>
          </a:xfrm>
        </p:grpSpPr>
        <p:grpSp>
          <p:nvGrpSpPr>
            <p:cNvPr id="452685" name="Group 77"/>
            <p:cNvGrpSpPr>
              <a:grpSpLocks/>
            </p:cNvGrpSpPr>
            <p:nvPr/>
          </p:nvGrpSpPr>
          <p:grpSpPr bwMode="auto">
            <a:xfrm>
              <a:off x="5016" y="2175"/>
              <a:ext cx="600" cy="332"/>
              <a:chOff x="4152" y="2783"/>
              <a:chExt cx="600" cy="332"/>
            </a:xfrm>
          </p:grpSpPr>
          <p:sp>
            <p:nvSpPr>
              <p:cNvPr id="452686" name="AutoShape 78"/>
              <p:cNvSpPr>
                <a:spLocks noChangeArrowheads="1"/>
              </p:cNvSpPr>
              <p:nvPr/>
            </p:nvSpPr>
            <p:spPr bwMode="auto">
              <a:xfrm>
                <a:off x="4153" y="2783"/>
                <a:ext cx="460" cy="226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12700" dir="162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2687" name="Rectangle 79"/>
              <p:cNvSpPr>
                <a:spLocks noChangeArrowheads="1"/>
              </p:cNvSpPr>
              <p:nvPr/>
            </p:nvSpPr>
            <p:spPr bwMode="auto">
              <a:xfrm>
                <a:off x="4152" y="2866"/>
                <a:ext cx="600" cy="249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12700" dir="162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2688" name="AutoShape 80"/>
              <p:cNvSpPr>
                <a:spLocks noChangeArrowheads="1"/>
              </p:cNvSpPr>
              <p:nvPr/>
            </p:nvSpPr>
            <p:spPr bwMode="auto">
              <a:xfrm>
                <a:off x="4165" y="2799"/>
                <a:ext cx="436" cy="226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12700" dir="162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52689" name="Line 81"/>
            <p:cNvSpPr>
              <a:spLocks noChangeShapeType="1"/>
            </p:cNvSpPr>
            <p:nvPr/>
          </p:nvSpPr>
          <p:spPr bwMode="auto">
            <a:xfrm>
              <a:off x="5043" y="235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2700" dir="162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2690" name="Line 82"/>
            <p:cNvSpPr>
              <a:spLocks noChangeShapeType="1"/>
            </p:cNvSpPr>
            <p:nvPr/>
          </p:nvSpPr>
          <p:spPr bwMode="auto">
            <a:xfrm>
              <a:off x="5043" y="24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2700" dir="162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2691" name="Rectangle 83"/>
            <p:cNvSpPr>
              <a:spLocks noChangeArrowheads="1"/>
            </p:cNvSpPr>
            <p:nvPr/>
          </p:nvSpPr>
          <p:spPr bwMode="auto">
            <a:xfrm>
              <a:off x="4980" y="2346"/>
              <a:ext cx="73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2700" dir="162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Systemes Romain</a:t>
              </a:r>
            </a:p>
          </p:txBody>
        </p:sp>
        <p:sp>
          <p:nvSpPr>
            <p:cNvPr id="452692" name="Rectangle 84"/>
            <p:cNvSpPr>
              <a:spLocks noChangeArrowheads="1"/>
            </p:cNvSpPr>
            <p:nvPr/>
          </p:nvSpPr>
          <p:spPr bwMode="auto">
            <a:xfrm>
              <a:off x="4996" y="2248"/>
              <a:ext cx="5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2700" dir="162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Alex le Grec</a:t>
              </a:r>
            </a:p>
          </p:txBody>
        </p:sp>
        <p:sp>
          <p:nvSpPr>
            <p:cNvPr id="452693" name="Rectangle 85"/>
            <p:cNvSpPr>
              <a:spLocks noChangeArrowheads="1"/>
            </p:cNvSpPr>
            <p:nvPr/>
          </p:nvSpPr>
          <p:spPr bwMode="auto">
            <a:xfrm>
              <a:off x="5021" y="2160"/>
              <a:ext cx="4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2700" dir="162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SILENCE</a:t>
              </a:r>
            </a:p>
          </p:txBody>
        </p:sp>
      </p:grpSp>
      <p:sp>
        <p:nvSpPr>
          <p:cNvPr id="452695" name="Text Box 87"/>
          <p:cNvSpPr txBox="1">
            <a:spLocks noChangeArrowheads="1"/>
          </p:cNvSpPr>
          <p:nvPr/>
        </p:nvSpPr>
        <p:spPr bwMode="auto">
          <a:xfrm>
            <a:off x="8585200" y="645953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452696" name="Rectangle 88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  <p:sp>
        <p:nvSpPr>
          <p:cNvPr id="452638" name="Text Box 30"/>
          <p:cNvSpPr txBox="1">
            <a:spLocks noChangeArrowheads="1"/>
          </p:cNvSpPr>
          <p:nvPr/>
        </p:nvSpPr>
        <p:spPr bwMode="auto">
          <a:xfrm>
            <a:off x="2889250" y="4213225"/>
            <a:ext cx="1243013" cy="3667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Grec</a:t>
            </a:r>
          </a:p>
        </p:txBody>
      </p:sp>
      <p:grpSp>
        <p:nvGrpSpPr>
          <p:cNvPr id="452710" name="Group 102"/>
          <p:cNvGrpSpPr>
            <a:grpSpLocks/>
          </p:cNvGrpSpPr>
          <p:nvPr/>
        </p:nvGrpSpPr>
        <p:grpSpPr bwMode="auto">
          <a:xfrm>
            <a:off x="1022350" y="3983038"/>
            <a:ext cx="3748088" cy="1143000"/>
            <a:chOff x="492" y="2525"/>
            <a:chExt cx="2361" cy="720"/>
          </a:xfrm>
        </p:grpSpPr>
        <p:sp>
          <p:nvSpPr>
            <p:cNvPr id="452634" name="Text Box 26"/>
            <p:cNvSpPr txBox="1">
              <a:spLocks noChangeArrowheads="1"/>
            </p:cNvSpPr>
            <p:nvPr/>
          </p:nvSpPr>
          <p:spPr bwMode="auto">
            <a:xfrm>
              <a:off x="492" y="2525"/>
              <a:ext cx="2242" cy="36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chemeClr val="tx1"/>
                  </a:solidFill>
                </a:rPr>
                <a:t>2. L</a:t>
              </a:r>
              <a:r>
                <a:rPr lang="ja-JP" altLang="en-US">
                  <a:solidFill>
                    <a:schemeClr val="tx1"/>
                  </a:solidFill>
                  <a:latin typeface="Arial"/>
                </a:rPr>
                <a:t>’</a:t>
              </a:r>
              <a:r>
                <a:rPr lang="en-US">
                  <a:solidFill>
                    <a:schemeClr val="tx1"/>
                  </a:solidFill>
                </a:rPr>
                <a:t>Ancien Testament f</a:t>
              </a:r>
              <a:r>
                <a:rPr lang="en-US">
                  <a:solidFill>
                    <a:schemeClr val="tx1"/>
                  </a:solidFill>
                  <a:latin typeface="" charset="0"/>
                </a:rPr>
                <a:t>û</a:t>
              </a:r>
              <a:r>
                <a:rPr lang="en-US">
                  <a:solidFill>
                    <a:schemeClr val="tx1"/>
                  </a:solidFill>
                </a:rPr>
                <a:t>t    tradu en _________.                  </a:t>
              </a:r>
            </a:p>
          </p:txBody>
        </p:sp>
        <p:sp>
          <p:nvSpPr>
            <p:cNvPr id="452702" name="Text Box 94"/>
            <p:cNvSpPr txBox="1">
              <a:spLocks noChangeArrowheads="1"/>
            </p:cNvSpPr>
            <p:nvPr/>
          </p:nvSpPr>
          <p:spPr bwMode="auto">
            <a:xfrm>
              <a:off x="690" y="2879"/>
              <a:ext cx="2163" cy="366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tx1"/>
                  </a:solidFill>
                </a:rPr>
                <a:t>(Le Septuagint -- </a:t>
              </a:r>
              <a:r>
                <a:rPr lang="ja-JP" altLang="en-US">
                  <a:solidFill>
                    <a:schemeClr val="tx1"/>
                  </a:solidFill>
                  <a:latin typeface="Arial"/>
                </a:rPr>
                <a:t>“</a:t>
              </a:r>
              <a:r>
                <a:rPr lang="en-US">
                  <a:solidFill>
                    <a:schemeClr val="tx1"/>
                  </a:solidFill>
                </a:rPr>
                <a:t>LXX</a:t>
              </a:r>
              <a:r>
                <a:rPr lang="ja-JP" altLang="en-US">
                  <a:solidFill>
                    <a:schemeClr val="tx1"/>
                  </a:solidFill>
                  <a:latin typeface="Arial"/>
                </a:rPr>
                <a:t>”</a:t>
              </a:r>
              <a:r>
                <a:rPr lang="en-US">
                  <a:solidFill>
                    <a:schemeClr val="tx1"/>
                  </a:solidFill>
                </a:rPr>
                <a:t> dans les livres de référence)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2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2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52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45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5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452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52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45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52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452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452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452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452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452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2632" grpId="0"/>
      <p:bldP spid="452633" grpId="0" animBg="1"/>
      <p:bldP spid="452630" grpId="0"/>
      <p:bldP spid="452668" grpId="0"/>
      <p:bldP spid="452669" grpId="0"/>
      <p:bldP spid="452670" grpId="0"/>
      <p:bldP spid="452671" grpId="0"/>
      <p:bldP spid="452679" grpId="0"/>
      <p:bldP spid="45263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330" name="Group 2"/>
          <p:cNvGrpSpPr>
            <a:grpSpLocks/>
          </p:cNvGrpSpPr>
          <p:nvPr/>
        </p:nvGrpSpPr>
        <p:grpSpPr bwMode="auto">
          <a:xfrm>
            <a:off x="4168775" y="531813"/>
            <a:ext cx="3924300" cy="5789612"/>
            <a:chOff x="2602" y="327"/>
            <a:chExt cx="2472" cy="3647"/>
          </a:xfrm>
        </p:grpSpPr>
        <p:grpSp>
          <p:nvGrpSpPr>
            <p:cNvPr id="483331" name="Group 3"/>
            <p:cNvGrpSpPr>
              <a:grpSpLocks/>
            </p:cNvGrpSpPr>
            <p:nvPr/>
          </p:nvGrpSpPr>
          <p:grpSpPr bwMode="auto">
            <a:xfrm>
              <a:off x="2602" y="327"/>
              <a:ext cx="1226" cy="3647"/>
              <a:chOff x="2602" y="327"/>
              <a:chExt cx="1226" cy="3647"/>
            </a:xfrm>
          </p:grpSpPr>
          <p:sp>
            <p:nvSpPr>
              <p:cNvPr id="483332" name="Rectangle 4"/>
              <p:cNvSpPr>
                <a:spLocks noChangeArrowheads="1"/>
              </p:cNvSpPr>
              <p:nvPr/>
            </p:nvSpPr>
            <p:spPr bwMode="auto">
              <a:xfrm>
                <a:off x="3345" y="327"/>
                <a:ext cx="483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33" name="Rectangle 5"/>
              <p:cNvSpPr>
                <a:spLocks noChangeArrowheads="1"/>
              </p:cNvSpPr>
              <p:nvPr/>
            </p:nvSpPr>
            <p:spPr bwMode="auto">
              <a:xfrm>
                <a:off x="3087" y="1240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FFFF00"/>
                    </a:solidFill>
                    <a:latin typeface="Times" charset="0"/>
                  </a:rPr>
                  <a:t>(2000 B.C.)</a:t>
                </a:r>
              </a:p>
            </p:txBody>
          </p:sp>
          <p:sp>
            <p:nvSpPr>
              <p:cNvPr id="483334" name="Rectangle 6"/>
              <p:cNvSpPr>
                <a:spLocks noChangeArrowheads="1"/>
              </p:cNvSpPr>
              <p:nvPr/>
            </p:nvSpPr>
            <p:spPr bwMode="auto">
              <a:xfrm>
                <a:off x="2865" y="327"/>
                <a:ext cx="594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35" name="Freeform 7"/>
              <p:cNvSpPr>
                <a:spLocks/>
              </p:cNvSpPr>
              <p:nvPr/>
            </p:nvSpPr>
            <p:spPr bwMode="auto">
              <a:xfrm>
                <a:off x="3113" y="135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36" name="AutoShape 8"/>
              <p:cNvSpPr>
                <a:spLocks noChangeArrowheads="1"/>
              </p:cNvSpPr>
              <p:nvPr/>
            </p:nvSpPr>
            <p:spPr bwMode="auto">
              <a:xfrm>
                <a:off x="2665" y="1290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37" name="Rectangle 9"/>
              <p:cNvSpPr>
                <a:spLocks noChangeArrowheads="1"/>
              </p:cNvSpPr>
              <p:nvPr/>
            </p:nvSpPr>
            <p:spPr bwMode="auto">
              <a:xfrm>
                <a:off x="2664" y="1389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38" name="Freeform 10"/>
              <p:cNvSpPr>
                <a:spLocks/>
              </p:cNvSpPr>
              <p:nvPr/>
            </p:nvSpPr>
            <p:spPr bwMode="auto">
              <a:xfrm>
                <a:off x="3039" y="224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39" name="Rectangle 11"/>
              <p:cNvSpPr>
                <a:spLocks noChangeArrowheads="1"/>
              </p:cNvSpPr>
              <p:nvPr/>
            </p:nvSpPr>
            <p:spPr bwMode="auto">
              <a:xfrm>
                <a:off x="2775" y="2456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40" name="Freeform 12"/>
              <p:cNvSpPr>
                <a:spLocks/>
              </p:cNvSpPr>
              <p:nvPr/>
            </p:nvSpPr>
            <p:spPr bwMode="auto">
              <a:xfrm>
                <a:off x="3036" y="2223"/>
                <a:ext cx="148" cy="76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41" name="AutoShape 13"/>
              <p:cNvSpPr>
                <a:spLocks noChangeArrowheads="1"/>
              </p:cNvSpPr>
              <p:nvPr/>
            </p:nvSpPr>
            <p:spPr bwMode="auto">
              <a:xfrm>
                <a:off x="2672" y="2169"/>
                <a:ext cx="460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42" name="Rectangle 14"/>
              <p:cNvSpPr>
                <a:spLocks noChangeArrowheads="1"/>
              </p:cNvSpPr>
              <p:nvPr/>
            </p:nvSpPr>
            <p:spPr bwMode="auto">
              <a:xfrm>
                <a:off x="2673" y="2262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43" name="Rectangle 15"/>
              <p:cNvSpPr>
                <a:spLocks noChangeArrowheads="1"/>
              </p:cNvSpPr>
              <p:nvPr/>
            </p:nvSpPr>
            <p:spPr bwMode="auto">
              <a:xfrm>
                <a:off x="2743" y="2425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44" name="AutoShape 16"/>
              <p:cNvSpPr>
                <a:spLocks noChangeArrowheads="1"/>
              </p:cNvSpPr>
              <p:nvPr/>
            </p:nvSpPr>
            <p:spPr bwMode="auto">
              <a:xfrm>
                <a:off x="2639" y="355"/>
                <a:ext cx="460" cy="687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45" name="Rectangle 17"/>
              <p:cNvSpPr>
                <a:spLocks noChangeArrowheads="1"/>
              </p:cNvSpPr>
              <p:nvPr/>
            </p:nvSpPr>
            <p:spPr bwMode="auto">
              <a:xfrm>
                <a:off x="2638" y="471"/>
                <a:ext cx="600" cy="71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46" name="AutoShape 18"/>
              <p:cNvSpPr>
                <a:spLocks noChangeArrowheads="1"/>
              </p:cNvSpPr>
              <p:nvPr/>
            </p:nvSpPr>
            <p:spPr bwMode="auto">
              <a:xfrm>
                <a:off x="2649" y="369"/>
                <a:ext cx="438" cy="68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47" name="AutoShape 19"/>
              <p:cNvSpPr>
                <a:spLocks noChangeArrowheads="1"/>
              </p:cNvSpPr>
              <p:nvPr/>
            </p:nvSpPr>
            <p:spPr bwMode="auto">
              <a:xfrm>
                <a:off x="2675" y="1306"/>
                <a:ext cx="438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48" name="AutoShape 20"/>
              <p:cNvSpPr>
                <a:spLocks noChangeArrowheads="1"/>
              </p:cNvSpPr>
              <p:nvPr/>
            </p:nvSpPr>
            <p:spPr bwMode="auto">
              <a:xfrm>
                <a:off x="2686" y="2189"/>
                <a:ext cx="434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49" name="Rectangle 21"/>
              <p:cNvSpPr>
                <a:spLocks noChangeArrowheads="1"/>
              </p:cNvSpPr>
              <p:nvPr/>
            </p:nvSpPr>
            <p:spPr bwMode="auto">
              <a:xfrm>
                <a:off x="2815" y="3288"/>
                <a:ext cx="160" cy="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50" name="Rectangle 22"/>
              <p:cNvSpPr>
                <a:spLocks noChangeArrowheads="1"/>
              </p:cNvSpPr>
              <p:nvPr/>
            </p:nvSpPr>
            <p:spPr bwMode="auto">
              <a:xfrm>
                <a:off x="2780" y="3258"/>
                <a:ext cx="186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40</a:t>
                </a:r>
              </a:p>
            </p:txBody>
          </p:sp>
          <p:sp>
            <p:nvSpPr>
              <p:cNvPr id="483351" name="AutoShape 23"/>
              <p:cNvSpPr>
                <a:spLocks noChangeArrowheads="1"/>
              </p:cNvSpPr>
              <p:nvPr/>
            </p:nvSpPr>
            <p:spPr bwMode="auto">
              <a:xfrm>
                <a:off x="2672" y="2692"/>
                <a:ext cx="460" cy="212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52" name="Rectangle 24"/>
              <p:cNvSpPr>
                <a:spLocks noChangeArrowheads="1"/>
              </p:cNvSpPr>
              <p:nvPr/>
            </p:nvSpPr>
            <p:spPr bwMode="auto">
              <a:xfrm>
                <a:off x="2671" y="2792"/>
                <a:ext cx="600" cy="72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53" name="AutoShape 25"/>
              <p:cNvSpPr>
                <a:spLocks noChangeArrowheads="1"/>
              </p:cNvSpPr>
              <p:nvPr/>
            </p:nvSpPr>
            <p:spPr bwMode="auto">
              <a:xfrm>
                <a:off x="2684" y="2710"/>
                <a:ext cx="440" cy="2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54" name="Freeform 26"/>
              <p:cNvSpPr>
                <a:spLocks/>
              </p:cNvSpPr>
              <p:nvPr/>
            </p:nvSpPr>
            <p:spPr bwMode="auto">
              <a:xfrm>
                <a:off x="3041" y="36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55" name="Rectangle 27"/>
              <p:cNvSpPr>
                <a:spLocks noChangeArrowheads="1"/>
              </p:cNvSpPr>
              <p:nvPr/>
            </p:nvSpPr>
            <p:spPr bwMode="auto">
              <a:xfrm>
                <a:off x="2777" y="3854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56" name="Freeform 28"/>
              <p:cNvSpPr>
                <a:spLocks/>
              </p:cNvSpPr>
              <p:nvPr/>
            </p:nvSpPr>
            <p:spPr bwMode="auto">
              <a:xfrm>
                <a:off x="3038" y="3621"/>
                <a:ext cx="148" cy="76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57" name="AutoShape 29"/>
              <p:cNvSpPr>
                <a:spLocks noChangeArrowheads="1"/>
              </p:cNvSpPr>
              <p:nvPr/>
            </p:nvSpPr>
            <p:spPr bwMode="auto">
              <a:xfrm>
                <a:off x="2678" y="3567"/>
                <a:ext cx="464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58" name="Rectangle 30"/>
              <p:cNvSpPr>
                <a:spLocks noChangeArrowheads="1"/>
              </p:cNvSpPr>
              <p:nvPr/>
            </p:nvSpPr>
            <p:spPr bwMode="auto">
              <a:xfrm>
                <a:off x="2675" y="3660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59" name="Rectangle 31"/>
              <p:cNvSpPr>
                <a:spLocks noChangeArrowheads="1"/>
              </p:cNvSpPr>
              <p:nvPr/>
            </p:nvSpPr>
            <p:spPr bwMode="auto">
              <a:xfrm>
                <a:off x="2745" y="3823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60" name="AutoShape 32"/>
              <p:cNvSpPr>
                <a:spLocks noChangeArrowheads="1"/>
              </p:cNvSpPr>
              <p:nvPr/>
            </p:nvSpPr>
            <p:spPr bwMode="auto">
              <a:xfrm>
                <a:off x="2688" y="3583"/>
                <a:ext cx="448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61" name="Rectangle 33"/>
              <p:cNvSpPr>
                <a:spLocks noChangeArrowheads="1"/>
              </p:cNvSpPr>
              <p:nvPr/>
            </p:nvSpPr>
            <p:spPr bwMode="auto">
              <a:xfrm>
                <a:off x="3095" y="2648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FFFF00"/>
                    </a:solidFill>
                    <a:latin typeface="Times" charset="0"/>
                  </a:rPr>
                  <a:t>(1500 B.C.)</a:t>
                </a:r>
              </a:p>
            </p:txBody>
          </p:sp>
          <p:sp>
            <p:nvSpPr>
              <p:cNvPr id="483362" name="Line 34"/>
              <p:cNvSpPr>
                <a:spLocks noChangeShapeType="1"/>
              </p:cNvSpPr>
              <p:nvPr/>
            </p:nvSpPr>
            <p:spPr bwMode="auto">
              <a:xfrm>
                <a:off x="2667" y="6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63" name="Line 35"/>
              <p:cNvSpPr>
                <a:spLocks noChangeShapeType="1"/>
              </p:cNvSpPr>
              <p:nvPr/>
            </p:nvSpPr>
            <p:spPr bwMode="auto">
              <a:xfrm>
                <a:off x="2667" y="7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64" name="Line 36"/>
              <p:cNvSpPr>
                <a:spLocks noChangeShapeType="1"/>
              </p:cNvSpPr>
              <p:nvPr/>
            </p:nvSpPr>
            <p:spPr bwMode="auto">
              <a:xfrm>
                <a:off x="2667" y="8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65" name="Line 37"/>
              <p:cNvSpPr>
                <a:spLocks noChangeShapeType="1"/>
              </p:cNvSpPr>
              <p:nvPr/>
            </p:nvSpPr>
            <p:spPr bwMode="auto">
              <a:xfrm>
                <a:off x="2670" y="9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66" name="Line 38"/>
              <p:cNvSpPr>
                <a:spLocks noChangeShapeType="1"/>
              </p:cNvSpPr>
              <p:nvPr/>
            </p:nvSpPr>
            <p:spPr bwMode="auto">
              <a:xfrm>
                <a:off x="2667" y="10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67" name="Line 39"/>
              <p:cNvSpPr>
                <a:spLocks noChangeShapeType="1"/>
              </p:cNvSpPr>
              <p:nvPr/>
            </p:nvSpPr>
            <p:spPr bwMode="auto">
              <a:xfrm>
                <a:off x="2667" y="11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68" name="Rectangle 40"/>
              <p:cNvSpPr>
                <a:spLocks noChangeArrowheads="1"/>
              </p:cNvSpPr>
              <p:nvPr/>
            </p:nvSpPr>
            <p:spPr bwMode="auto">
              <a:xfrm>
                <a:off x="2741" y="538"/>
                <a:ext cx="35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1st Sin</a:t>
                </a:r>
              </a:p>
            </p:txBody>
          </p:sp>
          <p:sp>
            <p:nvSpPr>
              <p:cNvPr id="483369" name="Rectangle 41"/>
              <p:cNvSpPr>
                <a:spLocks noChangeArrowheads="1"/>
              </p:cNvSpPr>
              <p:nvPr/>
            </p:nvSpPr>
            <p:spPr bwMode="auto">
              <a:xfrm>
                <a:off x="2690" y="634"/>
                <a:ext cx="41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1er Salut</a:t>
                </a:r>
              </a:p>
            </p:txBody>
          </p:sp>
          <p:sp>
            <p:nvSpPr>
              <p:cNvPr id="483370" name="Rectangle 42"/>
              <p:cNvSpPr>
                <a:spLocks noChangeArrowheads="1"/>
              </p:cNvSpPr>
              <p:nvPr/>
            </p:nvSpPr>
            <p:spPr bwMode="auto">
              <a:xfrm>
                <a:off x="2695" y="738"/>
                <a:ext cx="53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1ère Famille</a:t>
                </a:r>
              </a:p>
            </p:txBody>
          </p:sp>
          <p:sp>
            <p:nvSpPr>
              <p:cNvPr id="483371" name="Rectangle 43"/>
              <p:cNvSpPr>
                <a:spLocks noChangeArrowheads="1"/>
              </p:cNvSpPr>
              <p:nvPr/>
            </p:nvSpPr>
            <p:spPr bwMode="auto">
              <a:xfrm>
                <a:off x="2690" y="842"/>
                <a:ext cx="502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1st Meurtre</a:t>
                </a:r>
              </a:p>
            </p:txBody>
          </p:sp>
          <p:sp>
            <p:nvSpPr>
              <p:cNvPr id="483372" name="Rectangle 44"/>
              <p:cNvSpPr>
                <a:spLocks noChangeArrowheads="1"/>
              </p:cNvSpPr>
              <p:nvPr/>
            </p:nvSpPr>
            <p:spPr bwMode="auto">
              <a:xfrm>
                <a:off x="2627" y="938"/>
                <a:ext cx="81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Deluge/L</a:t>
                </a:r>
                <a:r>
                  <a:rPr lang="ja-JP" altLang="en-US" sz="900">
                    <a:solidFill>
                      <a:srgbClr val="000000"/>
                    </a:solidFill>
                    <a:latin typeface="Arial"/>
                  </a:rPr>
                  <a:t>’</a:t>
                </a:r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Arc en Ciel</a:t>
                </a:r>
              </a:p>
            </p:txBody>
          </p:sp>
          <p:sp>
            <p:nvSpPr>
              <p:cNvPr id="483373" name="Rectangle 45"/>
              <p:cNvSpPr>
                <a:spLocks noChangeArrowheads="1"/>
              </p:cNvSpPr>
              <p:nvPr/>
            </p:nvSpPr>
            <p:spPr bwMode="auto">
              <a:xfrm>
                <a:off x="2781" y="1042"/>
                <a:ext cx="27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Tour</a:t>
                </a:r>
              </a:p>
            </p:txBody>
          </p:sp>
          <p:sp>
            <p:nvSpPr>
              <p:cNvPr id="483374" name="Rectangle 46"/>
              <p:cNvSpPr>
                <a:spLocks noChangeArrowheads="1"/>
              </p:cNvSpPr>
              <p:nvPr/>
            </p:nvSpPr>
            <p:spPr bwMode="auto">
              <a:xfrm>
                <a:off x="2607" y="344"/>
                <a:ext cx="49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Chicago" charset="0"/>
                  </a:rPr>
                  <a:t>CRÉATION</a:t>
                </a:r>
              </a:p>
            </p:txBody>
          </p:sp>
          <p:sp>
            <p:nvSpPr>
              <p:cNvPr id="483375" name="Rectangle 47"/>
              <p:cNvSpPr>
                <a:spLocks noChangeArrowheads="1"/>
              </p:cNvSpPr>
              <p:nvPr/>
            </p:nvSpPr>
            <p:spPr bwMode="auto">
              <a:xfrm>
                <a:off x="2602" y="458"/>
                <a:ext cx="771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1er Homme &amp; Femme</a:t>
                </a:r>
              </a:p>
            </p:txBody>
          </p:sp>
          <p:sp>
            <p:nvSpPr>
              <p:cNvPr id="483376" name="Line 48"/>
              <p:cNvSpPr>
                <a:spLocks noChangeShapeType="1"/>
              </p:cNvSpPr>
              <p:nvPr/>
            </p:nvSpPr>
            <p:spPr bwMode="auto">
              <a:xfrm>
                <a:off x="2703" y="164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77" name="Line 49"/>
              <p:cNvSpPr>
                <a:spLocks noChangeShapeType="1"/>
              </p:cNvSpPr>
              <p:nvPr/>
            </p:nvSpPr>
            <p:spPr bwMode="auto">
              <a:xfrm>
                <a:off x="2703" y="177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78" name="Rectangle 50"/>
              <p:cNvSpPr>
                <a:spLocks noChangeArrowheads="1"/>
              </p:cNvSpPr>
              <p:nvPr/>
            </p:nvSpPr>
            <p:spPr bwMode="auto">
              <a:xfrm>
                <a:off x="2907" y="1670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79" name="Rectangle 51"/>
              <p:cNvSpPr>
                <a:spLocks noChangeArrowheads="1"/>
              </p:cNvSpPr>
              <p:nvPr/>
            </p:nvSpPr>
            <p:spPr bwMode="auto">
              <a:xfrm>
                <a:off x="2749" y="1531"/>
                <a:ext cx="416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Helvetica" charset="0"/>
                  </a:rPr>
                  <a:t>L - S - B</a:t>
                </a:r>
              </a:p>
            </p:txBody>
          </p:sp>
          <p:sp>
            <p:nvSpPr>
              <p:cNvPr id="483380" name="Rectangle 52"/>
              <p:cNvSpPr>
                <a:spLocks noChangeArrowheads="1"/>
              </p:cNvSpPr>
              <p:nvPr/>
            </p:nvSpPr>
            <p:spPr bwMode="auto">
              <a:xfrm>
                <a:off x="2812" y="1771"/>
                <a:ext cx="282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Helvetica" charset="0"/>
                  </a:rPr>
                  <a:t>J - E</a:t>
                </a:r>
              </a:p>
            </p:txBody>
          </p:sp>
          <p:sp>
            <p:nvSpPr>
              <p:cNvPr id="483381" name="Rectangle 53"/>
              <p:cNvSpPr>
                <a:spLocks noChangeArrowheads="1"/>
              </p:cNvSpPr>
              <p:nvPr/>
            </p:nvSpPr>
            <p:spPr bwMode="auto">
              <a:xfrm>
                <a:off x="2846" y="1891"/>
                <a:ext cx="202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Helvetica" charset="0"/>
                  </a:rPr>
                  <a:t>12</a:t>
                </a:r>
              </a:p>
            </p:txBody>
          </p:sp>
          <p:sp>
            <p:nvSpPr>
              <p:cNvPr id="483382" name="Rectangle 54"/>
              <p:cNvSpPr>
                <a:spLocks noChangeArrowheads="1"/>
              </p:cNvSpPr>
              <p:nvPr/>
            </p:nvSpPr>
            <p:spPr bwMode="auto">
              <a:xfrm>
                <a:off x="2742" y="1414"/>
                <a:ext cx="43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L</a:t>
                </a:r>
                <a:r>
                  <a:rPr lang="ja-JP" altLang="en-US" sz="900">
                    <a:solidFill>
                      <a:srgbClr val="000000"/>
                    </a:solidFill>
                    <a:latin typeface="Arial"/>
                  </a:rPr>
                  <a:t>’</a:t>
                </a:r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Appelle</a:t>
                </a:r>
              </a:p>
            </p:txBody>
          </p:sp>
          <p:sp>
            <p:nvSpPr>
              <p:cNvPr id="483383" name="Rectangle 55"/>
              <p:cNvSpPr>
                <a:spLocks noChangeArrowheads="1"/>
              </p:cNvSpPr>
              <p:nvPr/>
            </p:nvSpPr>
            <p:spPr bwMode="auto">
              <a:xfrm>
                <a:off x="2634" y="1274"/>
                <a:ext cx="48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Chicago" charset="0"/>
                  </a:rPr>
                  <a:t>ABRAHAM</a:t>
                </a:r>
              </a:p>
            </p:txBody>
          </p:sp>
          <p:sp>
            <p:nvSpPr>
              <p:cNvPr id="483384" name="Rectangle 56"/>
              <p:cNvSpPr>
                <a:spLocks noChangeArrowheads="1"/>
              </p:cNvSpPr>
              <p:nvPr/>
            </p:nvSpPr>
            <p:spPr bwMode="auto">
              <a:xfrm>
                <a:off x="2834" y="1653"/>
                <a:ext cx="229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Helvetica" charset="0"/>
                  </a:rPr>
                  <a:t>I - I</a:t>
                </a:r>
              </a:p>
            </p:txBody>
          </p:sp>
          <p:sp>
            <p:nvSpPr>
              <p:cNvPr id="483385" name="Line 57"/>
              <p:cNvSpPr>
                <a:spLocks noChangeShapeType="1"/>
              </p:cNvSpPr>
              <p:nvPr/>
            </p:nvSpPr>
            <p:spPr bwMode="auto">
              <a:xfrm>
                <a:off x="2701" y="241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86" name="Line 58"/>
              <p:cNvSpPr>
                <a:spLocks noChangeShapeType="1"/>
              </p:cNvSpPr>
              <p:nvPr/>
            </p:nvSpPr>
            <p:spPr bwMode="auto">
              <a:xfrm>
                <a:off x="2699" y="252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87" name="Rectangle 59"/>
              <p:cNvSpPr>
                <a:spLocks noChangeArrowheads="1"/>
              </p:cNvSpPr>
              <p:nvPr/>
            </p:nvSpPr>
            <p:spPr bwMode="auto">
              <a:xfrm>
                <a:off x="2694" y="2152"/>
                <a:ext cx="40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Chicago" charset="0"/>
                  </a:rPr>
                  <a:t>JOSEPH</a:t>
                </a:r>
              </a:p>
            </p:txBody>
          </p:sp>
          <p:sp>
            <p:nvSpPr>
              <p:cNvPr id="483388" name="Rectangle 60"/>
              <p:cNvSpPr>
                <a:spLocks noChangeArrowheads="1"/>
              </p:cNvSpPr>
              <p:nvPr/>
            </p:nvSpPr>
            <p:spPr bwMode="auto">
              <a:xfrm>
                <a:off x="2724" y="2301"/>
                <a:ext cx="52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   Esclavage</a:t>
                </a:r>
              </a:p>
            </p:txBody>
          </p:sp>
          <p:sp>
            <p:nvSpPr>
              <p:cNvPr id="483389" name="Rectangle 61"/>
              <p:cNvSpPr>
                <a:spLocks noChangeArrowheads="1"/>
              </p:cNvSpPr>
              <p:nvPr/>
            </p:nvSpPr>
            <p:spPr bwMode="auto">
              <a:xfrm>
                <a:off x="2856" y="2420"/>
                <a:ext cx="23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430</a:t>
                </a:r>
              </a:p>
            </p:txBody>
          </p:sp>
          <p:sp>
            <p:nvSpPr>
              <p:cNvPr id="483390" name="Line 62"/>
              <p:cNvSpPr>
                <a:spLocks noChangeShapeType="1"/>
              </p:cNvSpPr>
              <p:nvPr/>
            </p:nvSpPr>
            <p:spPr bwMode="auto">
              <a:xfrm>
                <a:off x="2699" y="152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91" name="Line 63"/>
              <p:cNvSpPr>
                <a:spLocks noChangeShapeType="1"/>
              </p:cNvSpPr>
              <p:nvPr/>
            </p:nvSpPr>
            <p:spPr bwMode="auto">
              <a:xfrm>
                <a:off x="2699" y="1886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92" name="Line 64"/>
              <p:cNvSpPr>
                <a:spLocks noChangeShapeType="1"/>
              </p:cNvSpPr>
              <p:nvPr/>
            </p:nvSpPr>
            <p:spPr bwMode="auto">
              <a:xfrm>
                <a:off x="2699" y="201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93" name="Line 65"/>
              <p:cNvSpPr>
                <a:spLocks noChangeShapeType="1"/>
              </p:cNvSpPr>
              <p:nvPr/>
            </p:nvSpPr>
            <p:spPr bwMode="auto">
              <a:xfrm>
                <a:off x="2699" y="2932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94" name="Line 66"/>
              <p:cNvSpPr>
                <a:spLocks noChangeShapeType="1"/>
              </p:cNvSpPr>
              <p:nvPr/>
            </p:nvSpPr>
            <p:spPr bwMode="auto">
              <a:xfrm>
                <a:off x="2699" y="3044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95" name="Line 67"/>
              <p:cNvSpPr>
                <a:spLocks noChangeShapeType="1"/>
              </p:cNvSpPr>
              <p:nvPr/>
            </p:nvSpPr>
            <p:spPr bwMode="auto">
              <a:xfrm>
                <a:off x="2699" y="3156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96" name="Line 68"/>
              <p:cNvSpPr>
                <a:spLocks noChangeShapeType="1"/>
              </p:cNvSpPr>
              <p:nvPr/>
            </p:nvSpPr>
            <p:spPr bwMode="auto">
              <a:xfrm>
                <a:off x="2699" y="3268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97" name="Line 69"/>
              <p:cNvSpPr>
                <a:spLocks noChangeShapeType="1"/>
              </p:cNvSpPr>
              <p:nvPr/>
            </p:nvSpPr>
            <p:spPr bwMode="auto">
              <a:xfrm>
                <a:off x="2707" y="3380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98" name="Rectangle 70"/>
              <p:cNvSpPr>
                <a:spLocks noChangeArrowheads="1"/>
              </p:cNvSpPr>
              <p:nvPr/>
            </p:nvSpPr>
            <p:spPr bwMode="auto">
              <a:xfrm>
                <a:off x="2708" y="2674"/>
                <a:ext cx="34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Chicago" charset="0"/>
                  </a:rPr>
                  <a:t>MOÏSE</a:t>
                </a:r>
              </a:p>
            </p:txBody>
          </p:sp>
          <p:sp>
            <p:nvSpPr>
              <p:cNvPr id="483399" name="Rectangle 71"/>
              <p:cNvSpPr>
                <a:spLocks noChangeArrowheads="1"/>
              </p:cNvSpPr>
              <p:nvPr/>
            </p:nvSpPr>
            <p:spPr bwMode="auto">
              <a:xfrm>
                <a:off x="2802" y="2934"/>
                <a:ext cx="28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Sinai</a:t>
                </a:r>
              </a:p>
            </p:txBody>
          </p:sp>
          <p:sp>
            <p:nvSpPr>
              <p:cNvPr id="483400" name="Rectangle 72"/>
              <p:cNvSpPr>
                <a:spLocks noChangeArrowheads="1"/>
              </p:cNvSpPr>
              <p:nvPr/>
            </p:nvSpPr>
            <p:spPr bwMode="auto">
              <a:xfrm>
                <a:off x="2751" y="3050"/>
                <a:ext cx="40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M - C - C</a:t>
                </a:r>
              </a:p>
            </p:txBody>
          </p:sp>
          <p:sp>
            <p:nvSpPr>
              <p:cNvPr id="483401" name="Rectangle 73"/>
              <p:cNvSpPr>
                <a:spLocks noChangeArrowheads="1"/>
              </p:cNvSpPr>
              <p:nvPr/>
            </p:nvSpPr>
            <p:spPr bwMode="auto">
              <a:xfrm>
                <a:off x="2648" y="3158"/>
                <a:ext cx="55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Kadès Barné</a:t>
                </a:r>
              </a:p>
            </p:txBody>
          </p:sp>
          <p:sp>
            <p:nvSpPr>
              <p:cNvPr id="483402" name="Rectangle 74"/>
              <p:cNvSpPr>
                <a:spLocks noChangeArrowheads="1"/>
              </p:cNvSpPr>
              <p:nvPr/>
            </p:nvSpPr>
            <p:spPr bwMode="auto">
              <a:xfrm>
                <a:off x="2872" y="3274"/>
                <a:ext cx="19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40</a:t>
                </a:r>
              </a:p>
            </p:txBody>
          </p:sp>
          <p:sp>
            <p:nvSpPr>
              <p:cNvPr id="483403" name="Rectangle 75"/>
              <p:cNvSpPr>
                <a:spLocks noChangeArrowheads="1"/>
              </p:cNvSpPr>
              <p:nvPr/>
            </p:nvSpPr>
            <p:spPr bwMode="auto">
              <a:xfrm>
                <a:off x="2724" y="3382"/>
                <a:ext cx="482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5 Sermons</a:t>
                </a:r>
              </a:p>
            </p:txBody>
          </p:sp>
          <p:sp>
            <p:nvSpPr>
              <p:cNvPr id="483404" name="Line 76"/>
              <p:cNvSpPr>
                <a:spLocks noChangeShapeType="1"/>
              </p:cNvSpPr>
              <p:nvPr/>
            </p:nvSpPr>
            <p:spPr bwMode="auto">
              <a:xfrm>
                <a:off x="2695" y="34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05" name="Rectangle 77"/>
              <p:cNvSpPr>
                <a:spLocks noChangeArrowheads="1"/>
              </p:cNvSpPr>
              <p:nvPr/>
            </p:nvSpPr>
            <p:spPr bwMode="auto">
              <a:xfrm>
                <a:off x="2779" y="2826"/>
                <a:ext cx="33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Exode</a:t>
                </a:r>
              </a:p>
            </p:txBody>
          </p:sp>
          <p:sp>
            <p:nvSpPr>
              <p:cNvPr id="483406" name="Line 78"/>
              <p:cNvSpPr>
                <a:spLocks noChangeShapeType="1"/>
              </p:cNvSpPr>
              <p:nvPr/>
            </p:nvSpPr>
            <p:spPr bwMode="auto">
              <a:xfrm>
                <a:off x="2667" y="56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07" name="Line 79"/>
              <p:cNvSpPr>
                <a:spLocks noChangeShapeType="1"/>
              </p:cNvSpPr>
              <p:nvPr/>
            </p:nvSpPr>
            <p:spPr bwMode="auto">
              <a:xfrm>
                <a:off x="2695" y="38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08" name="Line 80"/>
              <p:cNvSpPr>
                <a:spLocks noChangeShapeType="1"/>
              </p:cNvSpPr>
              <p:nvPr/>
            </p:nvSpPr>
            <p:spPr bwMode="auto">
              <a:xfrm>
                <a:off x="2695" y="392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09" name="Rectangle 81"/>
              <p:cNvSpPr>
                <a:spLocks noChangeArrowheads="1"/>
              </p:cNvSpPr>
              <p:nvPr/>
            </p:nvSpPr>
            <p:spPr bwMode="auto">
              <a:xfrm>
                <a:off x="2697" y="3550"/>
                <a:ext cx="35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Chicago" charset="0"/>
                  </a:rPr>
                  <a:t>JOSUÉ</a:t>
                </a:r>
              </a:p>
            </p:txBody>
          </p:sp>
          <p:sp>
            <p:nvSpPr>
              <p:cNvPr id="483410" name="Rectangle 82"/>
              <p:cNvSpPr>
                <a:spLocks noChangeArrowheads="1"/>
              </p:cNvSpPr>
              <p:nvPr/>
            </p:nvSpPr>
            <p:spPr bwMode="auto">
              <a:xfrm>
                <a:off x="2738" y="3686"/>
                <a:ext cx="462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Jéricho/Aï</a:t>
                </a:r>
              </a:p>
            </p:txBody>
          </p:sp>
          <p:sp>
            <p:nvSpPr>
              <p:cNvPr id="483411" name="Rectangle 83"/>
              <p:cNvSpPr>
                <a:spLocks noChangeArrowheads="1"/>
              </p:cNvSpPr>
              <p:nvPr/>
            </p:nvSpPr>
            <p:spPr bwMode="auto">
              <a:xfrm>
                <a:off x="2686" y="3806"/>
                <a:ext cx="56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Pays Partagé</a:t>
                </a:r>
              </a:p>
            </p:txBody>
          </p:sp>
        </p:grpSp>
        <p:grpSp>
          <p:nvGrpSpPr>
            <p:cNvPr id="483412" name="Group 84"/>
            <p:cNvGrpSpPr>
              <a:grpSpLocks/>
            </p:cNvGrpSpPr>
            <p:nvPr/>
          </p:nvGrpSpPr>
          <p:grpSpPr bwMode="auto">
            <a:xfrm>
              <a:off x="4105" y="352"/>
              <a:ext cx="969" cy="2370"/>
              <a:chOff x="4105" y="352"/>
              <a:chExt cx="969" cy="2370"/>
            </a:xfrm>
          </p:grpSpPr>
          <p:sp>
            <p:nvSpPr>
              <p:cNvPr id="483413" name="Freeform 85"/>
              <p:cNvSpPr>
                <a:spLocks/>
              </p:cNvSpPr>
              <p:nvPr/>
            </p:nvSpPr>
            <p:spPr bwMode="auto">
              <a:xfrm>
                <a:off x="4615" y="2160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14" name="Freeform 86"/>
              <p:cNvSpPr>
                <a:spLocks/>
              </p:cNvSpPr>
              <p:nvPr/>
            </p:nvSpPr>
            <p:spPr bwMode="auto">
              <a:xfrm>
                <a:off x="4631" y="880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15" name="Freeform 87"/>
              <p:cNvSpPr>
                <a:spLocks/>
              </p:cNvSpPr>
              <p:nvPr/>
            </p:nvSpPr>
            <p:spPr bwMode="auto">
              <a:xfrm>
                <a:off x="4615" y="215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16" name="AutoShape 88"/>
              <p:cNvSpPr>
                <a:spLocks noChangeArrowheads="1"/>
              </p:cNvSpPr>
              <p:nvPr/>
            </p:nvSpPr>
            <p:spPr bwMode="auto">
              <a:xfrm>
                <a:off x="4156" y="2038"/>
                <a:ext cx="460" cy="265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17" name="Freeform 89"/>
              <p:cNvSpPr>
                <a:spLocks/>
              </p:cNvSpPr>
              <p:nvPr/>
            </p:nvSpPr>
            <p:spPr bwMode="auto">
              <a:xfrm>
                <a:off x="4623" y="452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18" name="Freeform 90"/>
              <p:cNvSpPr>
                <a:spLocks/>
              </p:cNvSpPr>
              <p:nvPr/>
            </p:nvSpPr>
            <p:spPr bwMode="auto">
              <a:xfrm>
                <a:off x="4615" y="452"/>
                <a:ext cx="137" cy="49"/>
              </a:xfrm>
              <a:custGeom>
                <a:avLst/>
                <a:gdLst>
                  <a:gd name="T0" fmla="*/ 136 w 137"/>
                  <a:gd name="T1" fmla="*/ 48 h 49"/>
                  <a:gd name="T2" fmla="*/ 0 w 137"/>
                  <a:gd name="T3" fmla="*/ 48 h 49"/>
                  <a:gd name="T4" fmla="*/ 0 w 137"/>
                  <a:gd name="T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7" h="49">
                    <a:moveTo>
                      <a:pt x="136" y="48"/>
                    </a:move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19" name="Rectangle 91"/>
              <p:cNvSpPr>
                <a:spLocks noChangeArrowheads="1"/>
              </p:cNvSpPr>
              <p:nvPr/>
            </p:nvSpPr>
            <p:spPr bwMode="auto">
              <a:xfrm>
                <a:off x="4328" y="618"/>
                <a:ext cx="222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350</a:t>
                </a:r>
              </a:p>
            </p:txBody>
          </p:sp>
          <p:sp>
            <p:nvSpPr>
              <p:cNvPr id="483420" name="Freeform 92"/>
              <p:cNvSpPr>
                <a:spLocks/>
              </p:cNvSpPr>
              <p:nvPr/>
            </p:nvSpPr>
            <p:spPr bwMode="auto">
              <a:xfrm>
                <a:off x="4623" y="4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21" name="AutoShape 93"/>
              <p:cNvSpPr>
                <a:spLocks noChangeArrowheads="1"/>
              </p:cNvSpPr>
              <p:nvPr/>
            </p:nvSpPr>
            <p:spPr bwMode="auto">
              <a:xfrm>
                <a:off x="4156" y="364"/>
                <a:ext cx="460" cy="154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22" name="Rectangle 94"/>
              <p:cNvSpPr>
                <a:spLocks noChangeArrowheads="1"/>
              </p:cNvSpPr>
              <p:nvPr/>
            </p:nvSpPr>
            <p:spPr bwMode="auto">
              <a:xfrm>
                <a:off x="4155" y="463"/>
                <a:ext cx="600" cy="27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23" name="AutoShape 95"/>
              <p:cNvSpPr>
                <a:spLocks noChangeArrowheads="1"/>
              </p:cNvSpPr>
              <p:nvPr/>
            </p:nvSpPr>
            <p:spPr bwMode="auto">
              <a:xfrm>
                <a:off x="4168" y="380"/>
                <a:ext cx="436" cy="15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24" name="AutoShape 96"/>
              <p:cNvSpPr>
                <a:spLocks noChangeArrowheads="1"/>
              </p:cNvSpPr>
              <p:nvPr/>
            </p:nvSpPr>
            <p:spPr bwMode="auto">
              <a:xfrm>
                <a:off x="4150" y="806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25" name="Rectangle 97"/>
              <p:cNvSpPr>
                <a:spLocks noChangeArrowheads="1"/>
              </p:cNvSpPr>
              <p:nvPr/>
            </p:nvSpPr>
            <p:spPr bwMode="auto">
              <a:xfrm>
                <a:off x="4149" y="909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26" name="AutoShape 98"/>
              <p:cNvSpPr>
                <a:spLocks noChangeArrowheads="1"/>
              </p:cNvSpPr>
              <p:nvPr/>
            </p:nvSpPr>
            <p:spPr bwMode="auto">
              <a:xfrm>
                <a:off x="4162" y="826"/>
                <a:ext cx="445" cy="670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27" name="Rectangle 99"/>
              <p:cNvSpPr>
                <a:spLocks noChangeArrowheads="1"/>
              </p:cNvSpPr>
              <p:nvPr/>
            </p:nvSpPr>
            <p:spPr bwMode="auto">
              <a:xfrm>
                <a:off x="4155" y="2151"/>
                <a:ext cx="611" cy="57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28" name="AutoShape 100"/>
              <p:cNvSpPr>
                <a:spLocks noChangeArrowheads="1"/>
              </p:cNvSpPr>
              <p:nvPr/>
            </p:nvSpPr>
            <p:spPr bwMode="auto">
              <a:xfrm>
                <a:off x="4168" y="2058"/>
                <a:ext cx="440" cy="445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29" name="Rectangle 101"/>
              <p:cNvSpPr>
                <a:spLocks noChangeArrowheads="1"/>
              </p:cNvSpPr>
              <p:nvPr/>
            </p:nvSpPr>
            <p:spPr bwMode="auto">
              <a:xfrm>
                <a:off x="4575" y="768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FFFF00"/>
                    </a:solidFill>
                    <a:latin typeface="Times" charset="0"/>
                  </a:rPr>
                  <a:t>(1000 B.C.)</a:t>
                </a:r>
              </a:p>
            </p:txBody>
          </p:sp>
          <p:sp>
            <p:nvSpPr>
              <p:cNvPr id="483430" name="Line 102"/>
              <p:cNvSpPr>
                <a:spLocks noChangeShapeType="1"/>
              </p:cNvSpPr>
              <p:nvPr/>
            </p:nvSpPr>
            <p:spPr bwMode="auto">
              <a:xfrm>
                <a:off x="4179" y="5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31" name="Line 103"/>
              <p:cNvSpPr>
                <a:spLocks noChangeShapeType="1"/>
              </p:cNvSpPr>
              <p:nvPr/>
            </p:nvSpPr>
            <p:spPr bwMode="auto">
              <a:xfrm>
                <a:off x="4175" y="70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32" name="Rectangle 104"/>
              <p:cNvSpPr>
                <a:spLocks noChangeArrowheads="1"/>
              </p:cNvSpPr>
              <p:nvPr/>
            </p:nvSpPr>
            <p:spPr bwMode="auto">
              <a:xfrm>
                <a:off x="4312" y="586"/>
                <a:ext cx="246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Helvetica" charset="0"/>
                  </a:rPr>
                  <a:t>350</a:t>
                </a:r>
              </a:p>
            </p:txBody>
          </p:sp>
          <p:sp>
            <p:nvSpPr>
              <p:cNvPr id="483433" name="Rectangle 105"/>
              <p:cNvSpPr>
                <a:spLocks noChangeArrowheads="1"/>
              </p:cNvSpPr>
              <p:nvPr/>
            </p:nvSpPr>
            <p:spPr bwMode="auto">
              <a:xfrm>
                <a:off x="4248" y="480"/>
                <a:ext cx="34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Helvetica" charset="0"/>
                  </a:rPr>
                  <a:t>Juges</a:t>
                </a:r>
              </a:p>
            </p:txBody>
          </p:sp>
          <p:sp>
            <p:nvSpPr>
              <p:cNvPr id="483434" name="Rectangle 106"/>
              <p:cNvSpPr>
                <a:spLocks noChangeArrowheads="1"/>
              </p:cNvSpPr>
              <p:nvPr/>
            </p:nvSpPr>
            <p:spPr bwMode="auto">
              <a:xfrm>
                <a:off x="4141" y="352"/>
                <a:ext cx="49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Chicago" charset="0"/>
                  </a:rPr>
                  <a:t>ANARCHIE</a:t>
                </a:r>
              </a:p>
            </p:txBody>
          </p:sp>
          <p:sp>
            <p:nvSpPr>
              <p:cNvPr id="483435" name="Line 107"/>
              <p:cNvSpPr>
                <a:spLocks noChangeShapeType="1"/>
              </p:cNvSpPr>
              <p:nvPr/>
            </p:nvSpPr>
            <p:spPr bwMode="auto">
              <a:xfrm>
                <a:off x="4175" y="112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36" name="Line 108"/>
              <p:cNvSpPr>
                <a:spLocks noChangeShapeType="1"/>
              </p:cNvSpPr>
              <p:nvPr/>
            </p:nvSpPr>
            <p:spPr bwMode="auto">
              <a:xfrm>
                <a:off x="4167" y="156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37" name="Line 109"/>
              <p:cNvSpPr>
                <a:spLocks noChangeShapeType="1"/>
              </p:cNvSpPr>
              <p:nvPr/>
            </p:nvSpPr>
            <p:spPr bwMode="auto">
              <a:xfrm>
                <a:off x="4167" y="167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38" name="Rectangle 110"/>
              <p:cNvSpPr>
                <a:spLocks noChangeArrowheads="1"/>
              </p:cNvSpPr>
              <p:nvPr/>
            </p:nvSpPr>
            <p:spPr bwMode="auto">
              <a:xfrm>
                <a:off x="4191" y="1008"/>
                <a:ext cx="56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</a:rPr>
                  <a:t> ••• DIVIDÉ••• </a:t>
                </a:r>
              </a:p>
            </p:txBody>
          </p:sp>
          <p:sp>
            <p:nvSpPr>
              <p:cNvPr id="483439" name="Rectangle 111"/>
              <p:cNvSpPr>
                <a:spLocks noChangeArrowheads="1"/>
              </p:cNvSpPr>
              <p:nvPr/>
            </p:nvSpPr>
            <p:spPr bwMode="auto">
              <a:xfrm>
                <a:off x="4151" y="1246"/>
                <a:ext cx="383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E7EC1A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Juda</a:t>
                </a:r>
              </a:p>
            </p:txBody>
          </p:sp>
          <p:sp>
            <p:nvSpPr>
              <p:cNvPr id="483440" name="Rectangle 112"/>
              <p:cNvSpPr>
                <a:spLocks noChangeArrowheads="1"/>
              </p:cNvSpPr>
              <p:nvPr/>
            </p:nvSpPr>
            <p:spPr bwMode="auto">
              <a:xfrm>
                <a:off x="4208" y="1350"/>
                <a:ext cx="474" cy="13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10              2</a:t>
                </a:r>
              </a:p>
            </p:txBody>
          </p:sp>
          <p:sp>
            <p:nvSpPr>
              <p:cNvPr id="483441" name="Rectangle 113"/>
              <p:cNvSpPr>
                <a:spLocks noChangeArrowheads="1"/>
              </p:cNvSpPr>
              <p:nvPr/>
            </p:nvSpPr>
            <p:spPr bwMode="auto">
              <a:xfrm>
                <a:off x="4156" y="1574"/>
                <a:ext cx="562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 20-J         20-R</a:t>
                </a:r>
              </a:p>
            </p:txBody>
          </p:sp>
          <p:sp>
            <p:nvSpPr>
              <p:cNvPr id="483442" name="Rectangle 114"/>
              <p:cNvSpPr>
                <a:spLocks noChangeArrowheads="1"/>
              </p:cNvSpPr>
              <p:nvPr/>
            </p:nvSpPr>
            <p:spPr bwMode="auto">
              <a:xfrm>
                <a:off x="4167" y="1694"/>
                <a:ext cx="546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 200           350</a:t>
                </a:r>
              </a:p>
            </p:txBody>
          </p:sp>
          <p:sp>
            <p:nvSpPr>
              <p:cNvPr id="483443" name="Rectangle 115"/>
              <p:cNvSpPr>
                <a:spLocks noChangeArrowheads="1"/>
              </p:cNvSpPr>
              <p:nvPr/>
            </p:nvSpPr>
            <p:spPr bwMode="auto">
              <a:xfrm>
                <a:off x="4119" y="1798"/>
                <a:ext cx="708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Assyrie    Babylone</a:t>
                </a:r>
              </a:p>
            </p:txBody>
          </p:sp>
          <p:sp>
            <p:nvSpPr>
              <p:cNvPr id="483444" name="Line 116"/>
              <p:cNvSpPr>
                <a:spLocks noChangeShapeType="1"/>
              </p:cNvSpPr>
              <p:nvPr/>
            </p:nvSpPr>
            <p:spPr bwMode="auto">
              <a:xfrm>
                <a:off x="4175" y="178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45" name="Rectangle 117"/>
              <p:cNvSpPr>
                <a:spLocks noChangeArrowheads="1"/>
              </p:cNvSpPr>
              <p:nvPr/>
            </p:nvSpPr>
            <p:spPr bwMode="auto">
              <a:xfrm>
                <a:off x="4169" y="1134"/>
                <a:ext cx="510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Nord       Sud</a:t>
                </a:r>
              </a:p>
            </p:txBody>
          </p:sp>
          <p:sp>
            <p:nvSpPr>
              <p:cNvPr id="483446" name="Line 118"/>
              <p:cNvSpPr>
                <a:spLocks noChangeShapeType="1"/>
              </p:cNvSpPr>
              <p:nvPr/>
            </p:nvSpPr>
            <p:spPr bwMode="auto">
              <a:xfrm>
                <a:off x="4171" y="19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47" name="Line 119"/>
              <p:cNvSpPr>
                <a:spLocks noChangeShapeType="1"/>
              </p:cNvSpPr>
              <p:nvPr/>
            </p:nvSpPr>
            <p:spPr bwMode="auto">
              <a:xfrm>
                <a:off x="4447" y="1176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48" name="Rectangle 120"/>
              <p:cNvSpPr>
                <a:spLocks noChangeArrowheads="1"/>
              </p:cNvSpPr>
              <p:nvPr/>
            </p:nvSpPr>
            <p:spPr bwMode="auto">
              <a:xfrm>
                <a:off x="4150" y="1454"/>
                <a:ext cx="653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</a:rPr>
                  <a:t>LES PROPHÈTES</a:t>
                </a:r>
              </a:p>
            </p:txBody>
          </p:sp>
          <p:sp>
            <p:nvSpPr>
              <p:cNvPr id="483449" name="Line 121"/>
              <p:cNvSpPr>
                <a:spLocks noChangeShapeType="1"/>
              </p:cNvSpPr>
              <p:nvPr/>
            </p:nvSpPr>
            <p:spPr bwMode="auto">
              <a:xfrm>
                <a:off x="4243" y="1024"/>
                <a:ext cx="464" cy="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50" name="Rectangle 122"/>
              <p:cNvSpPr>
                <a:spLocks noChangeArrowheads="1"/>
              </p:cNvSpPr>
              <p:nvPr/>
            </p:nvSpPr>
            <p:spPr bwMode="auto">
              <a:xfrm>
                <a:off x="4251" y="908"/>
                <a:ext cx="39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S - D - S</a:t>
                </a:r>
              </a:p>
            </p:txBody>
          </p:sp>
          <p:sp>
            <p:nvSpPr>
              <p:cNvPr id="483451" name="Line 123"/>
              <p:cNvSpPr>
                <a:spLocks noChangeShapeType="1"/>
              </p:cNvSpPr>
              <p:nvPr/>
            </p:nvSpPr>
            <p:spPr bwMode="auto">
              <a:xfrm>
                <a:off x="4171" y="134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52" name="Line 124"/>
              <p:cNvSpPr>
                <a:spLocks noChangeShapeType="1"/>
              </p:cNvSpPr>
              <p:nvPr/>
            </p:nvSpPr>
            <p:spPr bwMode="auto">
              <a:xfrm flipV="1">
                <a:off x="4175" y="1452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53" name="Line 125"/>
              <p:cNvSpPr>
                <a:spLocks noChangeShapeType="1"/>
              </p:cNvSpPr>
              <p:nvPr/>
            </p:nvSpPr>
            <p:spPr bwMode="auto">
              <a:xfrm flipV="1">
                <a:off x="4175" y="1236"/>
                <a:ext cx="5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54" name="Rectangle 126"/>
              <p:cNvSpPr>
                <a:spLocks noChangeArrowheads="1"/>
              </p:cNvSpPr>
              <p:nvPr/>
            </p:nvSpPr>
            <p:spPr bwMode="auto">
              <a:xfrm>
                <a:off x="4145" y="796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  <p:sp>
            <p:nvSpPr>
              <p:cNvPr id="483455" name="Rectangle 127"/>
              <p:cNvSpPr>
                <a:spLocks noChangeArrowheads="1"/>
              </p:cNvSpPr>
              <p:nvPr/>
            </p:nvSpPr>
            <p:spPr bwMode="auto">
              <a:xfrm>
                <a:off x="4415" y="1246"/>
                <a:ext cx="359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E7EC1A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  Israël</a:t>
                </a:r>
              </a:p>
            </p:txBody>
          </p:sp>
          <p:sp>
            <p:nvSpPr>
              <p:cNvPr id="483456" name="Line 128"/>
              <p:cNvSpPr>
                <a:spLocks noChangeShapeType="1"/>
              </p:cNvSpPr>
              <p:nvPr/>
            </p:nvSpPr>
            <p:spPr bwMode="auto">
              <a:xfrm>
                <a:off x="4439" y="1132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57" name="Line 129"/>
              <p:cNvSpPr>
                <a:spLocks noChangeShapeType="1"/>
              </p:cNvSpPr>
              <p:nvPr/>
            </p:nvSpPr>
            <p:spPr bwMode="auto">
              <a:xfrm>
                <a:off x="4187" y="230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58" name="Line 130"/>
              <p:cNvSpPr>
                <a:spLocks noChangeShapeType="1"/>
              </p:cNvSpPr>
              <p:nvPr/>
            </p:nvSpPr>
            <p:spPr bwMode="auto">
              <a:xfrm>
                <a:off x="4187" y="242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59" name="Rectangle 131"/>
              <p:cNvSpPr>
                <a:spLocks noChangeArrowheads="1"/>
              </p:cNvSpPr>
              <p:nvPr/>
            </p:nvSpPr>
            <p:spPr bwMode="auto">
              <a:xfrm>
                <a:off x="4241" y="2302"/>
                <a:ext cx="392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Helvetica" charset="0"/>
                  </a:rPr>
                  <a:t>3 Treks</a:t>
                </a:r>
              </a:p>
            </p:txBody>
          </p:sp>
          <p:sp>
            <p:nvSpPr>
              <p:cNvPr id="483460" name="Rectangle 132"/>
              <p:cNvSpPr>
                <a:spLocks noChangeArrowheads="1"/>
              </p:cNvSpPr>
              <p:nvPr/>
            </p:nvSpPr>
            <p:spPr bwMode="auto">
              <a:xfrm>
                <a:off x="4128" y="2424"/>
                <a:ext cx="764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100 Ans / 50,000</a:t>
                </a:r>
              </a:p>
            </p:txBody>
          </p:sp>
          <p:sp>
            <p:nvSpPr>
              <p:cNvPr id="483461" name="Rectangle 133"/>
              <p:cNvSpPr>
                <a:spLocks noChangeArrowheads="1"/>
              </p:cNvSpPr>
              <p:nvPr/>
            </p:nvSpPr>
            <p:spPr bwMode="auto">
              <a:xfrm>
                <a:off x="4228" y="2540"/>
                <a:ext cx="524" cy="15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Helvetica" charset="0"/>
                  </a:rPr>
                  <a:t>Z - E - N</a:t>
                </a:r>
              </a:p>
            </p:txBody>
          </p:sp>
          <p:sp>
            <p:nvSpPr>
              <p:cNvPr id="483462" name="Rectangle 134"/>
              <p:cNvSpPr>
                <a:spLocks noChangeArrowheads="1"/>
              </p:cNvSpPr>
              <p:nvPr/>
            </p:nvSpPr>
            <p:spPr bwMode="auto">
              <a:xfrm>
                <a:off x="4105" y="2030"/>
                <a:ext cx="49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E7EC26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Chicago" charset="0"/>
                  </a:rPr>
                  <a:t>CAPTIVITÉ</a:t>
                </a:r>
              </a:p>
            </p:txBody>
          </p:sp>
          <p:sp>
            <p:nvSpPr>
              <p:cNvPr id="483463" name="Rectangle 135"/>
              <p:cNvSpPr>
                <a:spLocks noChangeArrowheads="1"/>
              </p:cNvSpPr>
              <p:nvPr/>
            </p:nvSpPr>
            <p:spPr bwMode="auto">
              <a:xfrm>
                <a:off x="4214" y="2190"/>
                <a:ext cx="375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Helvetica" charset="0"/>
                  </a:rPr>
                  <a:t>70 Ans</a:t>
                </a:r>
              </a:p>
            </p:txBody>
          </p:sp>
          <p:sp>
            <p:nvSpPr>
              <p:cNvPr id="483464" name="Line 136"/>
              <p:cNvSpPr>
                <a:spLocks noChangeShapeType="1"/>
              </p:cNvSpPr>
              <p:nvPr/>
            </p:nvSpPr>
            <p:spPr bwMode="auto">
              <a:xfrm>
                <a:off x="4187" y="266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65" name="Line 137"/>
              <p:cNvSpPr>
                <a:spLocks noChangeShapeType="1"/>
              </p:cNvSpPr>
              <p:nvPr/>
            </p:nvSpPr>
            <p:spPr bwMode="auto">
              <a:xfrm>
                <a:off x="4187" y="25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66" name="Line 138"/>
              <p:cNvSpPr>
                <a:spLocks noChangeShapeType="1"/>
              </p:cNvSpPr>
              <p:nvPr/>
            </p:nvSpPr>
            <p:spPr bwMode="auto">
              <a:xfrm>
                <a:off x="4171" y="101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483470" name="Picture 14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83471" name="Freeform 143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72" name="Freeform 144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73" name="Freeform 145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74" name="Freeform 146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75" name="Freeform 147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76" name="Freeform 148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77" name="Freeform 149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78" name="Freeform 150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79" name="Freeform 151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80" name="Freeform 152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81" name="Freeform 153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82" name="Freeform 154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83" name="Freeform 155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84" name="Freeform 156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85" name="Freeform 157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86" name="Freeform 158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87" name="Freeform 159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88" name="Freeform 160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89" name="Freeform 161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90" name="Freeform 162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91" name="Freeform 163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92" name="Freeform 164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93" name="Freeform 165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94" name="Freeform 166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95" name="Freeform 167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96" name="Freeform 168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97" name="Freeform 169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98" name="Freeform 170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99" name="Freeform 171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00" name="Freeform 172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01" name="Freeform 173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02" name="Freeform 174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03" name="Freeform 175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04" name="Freeform 176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05" name="Freeform 177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06" name="Freeform 178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07" name="Freeform 179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08" name="Freeform 180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09" name="Freeform 181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10" name="Freeform 182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11" name="Freeform 183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12" name="Freeform 184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13" name="Freeform 185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14" name="Freeform 186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15" name="Freeform 187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16" name="Freeform 188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17" name="Freeform 189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18" name="Freeform 190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83520" name="Picture 19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83521" name="Line 193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22" name="Rectangle 194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483523" name="Rectangle 195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24" name="Rectangle 196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25" name="Rectangle 197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26" name="Rectangle 198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27" name="Rectangle 199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28" name="Rectangle 200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483529" name="Rectangle 201"/>
          <p:cNvSpPr>
            <a:spLocks noChangeArrowheads="1"/>
          </p:cNvSpPr>
          <p:nvPr/>
        </p:nvSpPr>
        <p:spPr bwMode="auto">
          <a:xfrm>
            <a:off x="4900613" y="1968500"/>
            <a:ext cx="8001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FFFF00"/>
                </a:solidFill>
                <a:latin typeface="Times" charset="0"/>
              </a:rPr>
              <a:t>(2000 </a:t>
            </a:r>
            <a:r>
              <a:rPr lang="en-US" sz="1000">
                <a:solidFill>
                  <a:srgbClr val="FFFF00"/>
                </a:solidFill>
                <a:latin typeface="Times" charset="0"/>
                <a:cs typeface="Times" charset="0"/>
              </a:rPr>
              <a:t>À</a:t>
            </a:r>
            <a:r>
              <a:rPr lang="en-US" sz="1000">
                <a:solidFill>
                  <a:srgbClr val="FFFF00"/>
                </a:solidFill>
                <a:latin typeface="Times" charset="0"/>
              </a:rPr>
              <a:t>.C.)</a:t>
            </a:r>
          </a:p>
        </p:txBody>
      </p:sp>
      <p:sp>
        <p:nvSpPr>
          <p:cNvPr id="483530" name="Rectangle 202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0">
                <a:solidFill>
                  <a:srgbClr val="FAFD00"/>
                </a:solidFill>
                <a:latin typeface="Times" charset="0"/>
              </a:rPr>
              <a:t>C 7 S J </a:t>
            </a:r>
          </a:p>
        </p:txBody>
      </p:sp>
      <p:sp>
        <p:nvSpPr>
          <p:cNvPr id="483532" name="Rectangle 204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0">
                <a:solidFill>
                  <a:srgbClr val="00FF00"/>
                </a:solidFill>
                <a:latin typeface="Times" charset="0"/>
              </a:rPr>
              <a:t>7 = 4 + 3 </a:t>
            </a:r>
          </a:p>
        </p:txBody>
      </p:sp>
      <p:sp>
        <p:nvSpPr>
          <p:cNvPr id="483535" name="Line 207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36" name="Rectangle 208"/>
          <p:cNvSpPr>
            <a:spLocks noChangeArrowheads="1"/>
          </p:cNvSpPr>
          <p:nvPr/>
        </p:nvSpPr>
        <p:spPr bwMode="auto">
          <a:xfrm>
            <a:off x="5930900" y="1520825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37" name="Text Box 209"/>
          <p:cNvSpPr txBox="1">
            <a:spLocks noChangeArrowheads="1"/>
          </p:cNvSpPr>
          <p:nvPr/>
        </p:nvSpPr>
        <p:spPr bwMode="auto">
          <a:xfrm rot="-5400000">
            <a:off x="4968875" y="2605088"/>
            <a:ext cx="2427288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EEFF4B"/>
                </a:solidFill>
                <a:latin typeface="Times" charset="0"/>
              </a:rPr>
              <a:t>3 SOCIET</a:t>
            </a:r>
            <a:r>
              <a:rPr lang="en-US" sz="2800">
                <a:solidFill>
                  <a:srgbClr val="EEFF4B"/>
                </a:solidFill>
                <a:latin typeface="Times" charset="0"/>
                <a:cs typeface="Times" charset="0"/>
              </a:rPr>
              <a:t>É</a:t>
            </a:r>
            <a:r>
              <a:rPr lang="en-US" sz="2800">
                <a:solidFill>
                  <a:srgbClr val="EEFF4B"/>
                </a:solidFill>
                <a:latin typeface="Times" charset="0"/>
              </a:rPr>
              <a:t>S</a:t>
            </a:r>
          </a:p>
        </p:txBody>
      </p:sp>
      <p:sp>
        <p:nvSpPr>
          <p:cNvPr id="483538" name="Rectangle 210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39" name="Rectangle 211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40" name="Text Box 212"/>
          <p:cNvSpPr txBox="1">
            <a:spLocks noChangeArrowheads="1"/>
          </p:cNvSpPr>
          <p:nvPr/>
        </p:nvSpPr>
        <p:spPr bwMode="auto">
          <a:xfrm rot="-5385664">
            <a:off x="5989638" y="4411663"/>
            <a:ext cx="354012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EEFF4B"/>
                </a:solidFill>
                <a:latin typeface="Times" charset="0"/>
              </a:rPr>
              <a:t>S</a:t>
            </a:r>
          </a:p>
        </p:txBody>
      </p:sp>
      <p:sp>
        <p:nvSpPr>
          <p:cNvPr id="483541" name="Text Box 213"/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EEFF4B"/>
                </a:solidFill>
                <a:latin typeface="Times" charset="0"/>
              </a:rPr>
              <a:t>J</a:t>
            </a:r>
          </a:p>
        </p:txBody>
      </p:sp>
      <p:sp>
        <p:nvSpPr>
          <p:cNvPr id="483542" name="Rectangle 214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43" name="Text Box 215"/>
          <p:cNvSpPr txBox="1">
            <a:spLocks noChangeArrowheads="1"/>
          </p:cNvSpPr>
          <p:nvPr/>
        </p:nvSpPr>
        <p:spPr bwMode="auto">
          <a:xfrm rot="-5388536">
            <a:off x="2770187" y="3870326"/>
            <a:ext cx="1966913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EEFF4B"/>
                </a:solidFill>
                <a:latin typeface="Times" charset="0"/>
              </a:rPr>
              <a:t>4 </a:t>
            </a:r>
            <a:r>
              <a:rPr lang="en-US" sz="2400">
                <a:solidFill>
                  <a:srgbClr val="EEFF4B"/>
                </a:solidFill>
                <a:latin typeface="Times" charset="0"/>
              </a:rPr>
              <a:t>PESONES</a:t>
            </a:r>
          </a:p>
        </p:txBody>
      </p:sp>
      <p:sp>
        <p:nvSpPr>
          <p:cNvPr id="483544" name="Rectangle 216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45" name="Rectangle 217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46" name="Rectangle 218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47" name="Rectangle 219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48" name="Text Box 220"/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EEFF4B"/>
                </a:solidFill>
                <a:latin typeface="Times" charset="0"/>
              </a:rPr>
              <a:t>C</a:t>
            </a:r>
          </a:p>
        </p:txBody>
      </p:sp>
      <p:sp>
        <p:nvSpPr>
          <p:cNvPr id="483549" name="Freeform 221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50" name="Rectangle 222"/>
          <p:cNvSpPr>
            <a:spLocks noChangeArrowheads="1"/>
          </p:cNvSpPr>
          <p:nvPr/>
        </p:nvSpPr>
        <p:spPr bwMode="auto">
          <a:xfrm>
            <a:off x="4913313" y="4203700"/>
            <a:ext cx="8001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FFFF00"/>
                </a:solidFill>
                <a:latin typeface="Times" charset="0"/>
              </a:rPr>
              <a:t>(1500 </a:t>
            </a:r>
            <a:r>
              <a:rPr lang="en-US" sz="1000">
                <a:solidFill>
                  <a:srgbClr val="FFFF00"/>
                </a:solidFill>
                <a:latin typeface="Times" charset="0"/>
                <a:cs typeface="Times" charset="0"/>
              </a:rPr>
              <a:t>À</a:t>
            </a:r>
            <a:r>
              <a:rPr lang="en-US" sz="1000">
                <a:solidFill>
                  <a:srgbClr val="FFFF00"/>
                </a:solidFill>
                <a:latin typeface="Times" charset="0"/>
              </a:rPr>
              <a:t>.C.)</a:t>
            </a:r>
          </a:p>
        </p:txBody>
      </p:sp>
      <p:sp>
        <p:nvSpPr>
          <p:cNvPr id="483551" name="Rectangle 223"/>
          <p:cNvSpPr>
            <a:spLocks noChangeArrowheads="1"/>
          </p:cNvSpPr>
          <p:nvPr/>
        </p:nvSpPr>
        <p:spPr bwMode="auto">
          <a:xfrm>
            <a:off x="7269163" y="4330700"/>
            <a:ext cx="7366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FFFF00"/>
                </a:solidFill>
                <a:latin typeface="Times" charset="0"/>
              </a:rPr>
              <a:t>(500 </a:t>
            </a:r>
            <a:r>
              <a:rPr lang="en-US" sz="1000">
                <a:solidFill>
                  <a:srgbClr val="FFFF00"/>
                </a:solidFill>
                <a:latin typeface="Times" charset="0"/>
                <a:cs typeface="Times" charset="0"/>
              </a:rPr>
              <a:t>À</a:t>
            </a:r>
            <a:r>
              <a:rPr lang="en-US" sz="1000">
                <a:solidFill>
                  <a:srgbClr val="FFFF00"/>
                </a:solidFill>
                <a:latin typeface="Times" charset="0"/>
              </a:rPr>
              <a:t>.C.)</a:t>
            </a:r>
          </a:p>
        </p:txBody>
      </p:sp>
      <p:sp>
        <p:nvSpPr>
          <p:cNvPr id="483552" name="Rectangle 224"/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FFFF00"/>
                </a:solidFill>
                <a:latin typeface="Times" charset="0"/>
              </a:rPr>
              <a:t>(1000 B.C.)</a:t>
            </a:r>
          </a:p>
        </p:txBody>
      </p:sp>
      <p:sp>
        <p:nvSpPr>
          <p:cNvPr id="483553" name="AutoShape 225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54" name="Freeform 226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83555" name="Group 227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483556" name="AutoShape 228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3557" name="Rectangle 229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3558" name="AutoShape 230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83559" name="Line 231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60" name="Line 232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61" name="Rectangle 233"/>
          <p:cNvSpPr>
            <a:spLocks noChangeArrowheads="1"/>
          </p:cNvSpPr>
          <p:nvPr/>
        </p:nvSpPr>
        <p:spPr bwMode="auto">
          <a:xfrm>
            <a:off x="6599238" y="43942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483562" name="Rectangle 234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63" name="AutoShape 235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64" name="Rectangle 236"/>
          <p:cNvSpPr>
            <a:spLocks noChangeArrowheads="1"/>
          </p:cNvSpPr>
          <p:nvPr/>
        </p:nvSpPr>
        <p:spPr bwMode="auto">
          <a:xfrm>
            <a:off x="6610350" y="5102225"/>
            <a:ext cx="6794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483565" name="Line 237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66" name="Line 238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67" name="Line 239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68" name="Line 240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69" name="Line 241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70" name="Line 242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71" name="Line 243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72" name="Rectangle 244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73" name="Rectangle 245"/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74" name="Rectangle 246"/>
          <p:cNvSpPr>
            <a:spLocks noChangeArrowheads="1"/>
          </p:cNvSpPr>
          <p:nvPr/>
        </p:nvSpPr>
        <p:spPr bwMode="auto">
          <a:xfrm>
            <a:off x="6508750" y="452438"/>
            <a:ext cx="1625600" cy="389096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75" name="Text Box 247"/>
          <p:cNvSpPr txBox="1">
            <a:spLocks noChangeArrowheads="1"/>
          </p:cNvSpPr>
          <p:nvPr/>
        </p:nvSpPr>
        <p:spPr bwMode="auto">
          <a:xfrm>
            <a:off x="1797050" y="15875"/>
            <a:ext cx="5957888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Genèse à Esther; rappelle sur Malachie</a:t>
            </a:r>
          </a:p>
        </p:txBody>
      </p:sp>
      <p:sp>
        <p:nvSpPr>
          <p:cNvPr id="483576" name="Text Box 248"/>
          <p:cNvSpPr txBox="1">
            <a:spLocks noChangeArrowheads="1"/>
          </p:cNvSpPr>
          <p:nvPr/>
        </p:nvSpPr>
        <p:spPr bwMode="auto">
          <a:xfrm>
            <a:off x="8720138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83579" name="Oval 251"/>
          <p:cNvSpPr>
            <a:spLocks noChangeArrowheads="1"/>
          </p:cNvSpPr>
          <p:nvPr/>
        </p:nvSpPr>
        <p:spPr bwMode="auto">
          <a:xfrm>
            <a:off x="5016500" y="20891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80" name="Oval 252"/>
          <p:cNvSpPr>
            <a:spLocks noChangeArrowheads="1"/>
          </p:cNvSpPr>
          <p:nvPr/>
        </p:nvSpPr>
        <p:spPr bwMode="auto">
          <a:xfrm>
            <a:off x="4991100" y="51244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81" name="Oval 253"/>
          <p:cNvSpPr>
            <a:spLocks noChangeArrowheads="1"/>
          </p:cNvSpPr>
          <p:nvPr/>
        </p:nvSpPr>
        <p:spPr bwMode="auto">
          <a:xfrm>
            <a:off x="7327900" y="12509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82" name="Oval 254"/>
          <p:cNvSpPr>
            <a:spLocks noChangeArrowheads="1"/>
          </p:cNvSpPr>
          <p:nvPr/>
        </p:nvSpPr>
        <p:spPr bwMode="auto">
          <a:xfrm>
            <a:off x="7353300" y="20383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87" name="Text Box 259"/>
          <p:cNvSpPr txBox="1">
            <a:spLocks noChangeArrowheads="1"/>
          </p:cNvSpPr>
          <p:nvPr/>
        </p:nvSpPr>
        <p:spPr bwMode="auto">
          <a:xfrm>
            <a:off x="6572250" y="4527550"/>
            <a:ext cx="15621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>
                <a:solidFill>
                  <a:schemeClr val="bg2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483588" name="Text Box 260"/>
          <p:cNvSpPr txBox="1">
            <a:spLocks noChangeArrowheads="1"/>
          </p:cNvSpPr>
          <p:nvPr/>
        </p:nvSpPr>
        <p:spPr bwMode="auto">
          <a:xfrm>
            <a:off x="6527800" y="4667250"/>
            <a:ext cx="15621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>
                <a:solidFill>
                  <a:schemeClr val="bg2"/>
                </a:solidFill>
                <a:latin typeface="Helvetica" charset="0"/>
              </a:rPr>
              <a:t>Systems Romain</a:t>
            </a:r>
          </a:p>
        </p:txBody>
      </p:sp>
      <p:sp>
        <p:nvSpPr>
          <p:cNvPr id="483589" name="Rectangle 261"/>
          <p:cNvSpPr>
            <a:spLocks noChangeArrowheads="1"/>
          </p:cNvSpPr>
          <p:nvPr/>
        </p:nvSpPr>
        <p:spPr bwMode="auto">
          <a:xfrm>
            <a:off x="6505575" y="4343400"/>
            <a:ext cx="1651000" cy="63658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90" name="Rectangle 26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grpSp>
        <p:nvGrpSpPr>
          <p:cNvPr id="483591" name="Group 263"/>
          <p:cNvGrpSpPr>
            <a:grpSpLocks/>
          </p:cNvGrpSpPr>
          <p:nvPr/>
        </p:nvGrpSpPr>
        <p:grpSpPr bwMode="auto">
          <a:xfrm>
            <a:off x="5102225" y="1331913"/>
            <a:ext cx="2908300" cy="4484687"/>
            <a:chOff x="3247" y="839"/>
            <a:chExt cx="1832" cy="2825"/>
          </a:xfrm>
        </p:grpSpPr>
        <p:grpSp>
          <p:nvGrpSpPr>
            <p:cNvPr id="483592" name="Group 264"/>
            <p:cNvGrpSpPr>
              <a:grpSpLocks/>
            </p:cNvGrpSpPr>
            <p:nvPr/>
          </p:nvGrpSpPr>
          <p:grpSpPr bwMode="auto">
            <a:xfrm>
              <a:off x="3247" y="1390"/>
              <a:ext cx="340" cy="369"/>
              <a:chOff x="1567" y="1192"/>
              <a:chExt cx="340" cy="369"/>
            </a:xfrm>
          </p:grpSpPr>
          <p:grpSp>
            <p:nvGrpSpPr>
              <p:cNvPr id="483593" name="Group 265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483594" name="Group 266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483595" name="Group 267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83596" name="Freeform 268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3597" name="Freeform 269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483598" name="Picture 270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83599" name="Freeform 271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00" name="Freeform 272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01" name="Freeform 273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02" name="Freeform 274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03" name="Freeform 275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83604" name="Rectangle 276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98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i="1">
                    <a:solidFill>
                      <a:schemeClr val="bg2"/>
                    </a:solidFill>
                    <a:latin typeface="Kosher-Normal" charset="0"/>
                  </a:rPr>
                  <a:t>AC</a:t>
                </a:r>
                <a:endParaRPr lang="en-US" b="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483605" name="Group 277"/>
            <p:cNvGrpSpPr>
              <a:grpSpLocks/>
            </p:cNvGrpSpPr>
            <p:nvPr/>
          </p:nvGrpSpPr>
          <p:grpSpPr bwMode="auto">
            <a:xfrm>
              <a:off x="3250" y="3295"/>
              <a:ext cx="331" cy="369"/>
              <a:chOff x="1567" y="1192"/>
              <a:chExt cx="331" cy="369"/>
            </a:xfrm>
          </p:grpSpPr>
          <p:grpSp>
            <p:nvGrpSpPr>
              <p:cNvPr id="483606" name="Group 278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483607" name="Group 279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483608" name="Group 280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83609" name="Freeform 28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3610" name="Freeform 282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483611" name="Picture 283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83612" name="Freeform 284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13" name="Freeform 285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14" name="Freeform 286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15" name="Freeform 287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16" name="Freeform 288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83617" name="Rectangle 289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8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i="1">
                    <a:solidFill>
                      <a:schemeClr val="bg2"/>
                    </a:solidFill>
                    <a:latin typeface="Kosher-Normal" charset="0"/>
                  </a:rPr>
                  <a:t>LC</a:t>
                </a:r>
                <a:endParaRPr lang="en-US" b="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483618" name="Group 290"/>
            <p:cNvGrpSpPr>
              <a:grpSpLocks/>
            </p:cNvGrpSpPr>
            <p:nvPr/>
          </p:nvGrpSpPr>
          <p:grpSpPr bwMode="auto">
            <a:xfrm>
              <a:off x="4739" y="839"/>
              <a:ext cx="340" cy="369"/>
              <a:chOff x="1567" y="1192"/>
              <a:chExt cx="340" cy="369"/>
            </a:xfrm>
          </p:grpSpPr>
          <p:grpSp>
            <p:nvGrpSpPr>
              <p:cNvPr id="483619" name="Group 291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483620" name="Group 292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483621" name="Group 293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83622" name="Freeform 294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3623" name="Freeform 295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483624" name="Picture 296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83625" name="Freeform 297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26" name="Freeform 298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27" name="Freeform 299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28" name="Freeform 300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29" name="Freeform 301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83630" name="Rectangle 302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98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i="1">
                    <a:solidFill>
                      <a:schemeClr val="bg2"/>
                    </a:solidFill>
                    <a:latin typeface="Kosher-Normal" charset="0"/>
                  </a:rPr>
                  <a:t>DC</a:t>
                </a:r>
                <a:endParaRPr lang="en-US" b="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483631" name="Group 303"/>
            <p:cNvGrpSpPr>
              <a:grpSpLocks/>
            </p:cNvGrpSpPr>
            <p:nvPr/>
          </p:nvGrpSpPr>
          <p:grpSpPr bwMode="auto">
            <a:xfrm>
              <a:off x="4739" y="1351"/>
              <a:ext cx="340" cy="369"/>
              <a:chOff x="1567" y="1192"/>
              <a:chExt cx="340" cy="369"/>
            </a:xfrm>
          </p:grpSpPr>
          <p:grpSp>
            <p:nvGrpSpPr>
              <p:cNvPr id="483632" name="Group 304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483633" name="Group 305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483634" name="Group 306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83635" name="Freeform 307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3636" name="Freeform 308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483637" name="Picture 309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83638" name="Freeform 310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39" name="Freeform 311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40" name="Freeform 312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41" name="Freeform 313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42" name="Freeform 314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83643" name="Rectangle 315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98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i="1">
                    <a:solidFill>
                      <a:schemeClr val="bg2"/>
                    </a:solidFill>
                    <a:latin typeface="Kosher-Normal" charset="0"/>
                  </a:rPr>
                  <a:t>NC</a:t>
                </a:r>
                <a:endParaRPr lang="en-US" b="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</p:grpSp>
      <p:sp>
        <p:nvSpPr>
          <p:cNvPr id="483583" name="Text Box 255"/>
          <p:cNvSpPr txBox="1">
            <a:spLocks noChangeArrowheads="1"/>
          </p:cNvSpPr>
          <p:nvPr/>
        </p:nvSpPr>
        <p:spPr bwMode="auto">
          <a:xfrm>
            <a:off x="5005388" y="2254250"/>
            <a:ext cx="673100" cy="3667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1">
                <a:solidFill>
                  <a:schemeClr val="tx1"/>
                </a:solidFill>
                <a:latin typeface="Kosher-Normal" charset="0"/>
              </a:rPr>
              <a:t>AC</a:t>
            </a:r>
            <a:endParaRPr lang="en-US" sz="1800" i="1"/>
          </a:p>
        </p:txBody>
      </p:sp>
      <p:sp>
        <p:nvSpPr>
          <p:cNvPr id="483584" name="Text Box 256"/>
          <p:cNvSpPr txBox="1">
            <a:spLocks noChangeArrowheads="1"/>
          </p:cNvSpPr>
          <p:nvPr/>
        </p:nvSpPr>
        <p:spPr bwMode="auto">
          <a:xfrm>
            <a:off x="5018088" y="5278438"/>
            <a:ext cx="673100" cy="3667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1">
                <a:solidFill>
                  <a:schemeClr val="tx1"/>
                </a:solidFill>
                <a:latin typeface="Kosher-Normal" charset="0"/>
              </a:rPr>
              <a:t>LC</a:t>
            </a:r>
            <a:endParaRPr lang="en-US" sz="1800" i="1"/>
          </a:p>
        </p:txBody>
      </p:sp>
      <p:sp>
        <p:nvSpPr>
          <p:cNvPr id="483585" name="Text Box 257"/>
          <p:cNvSpPr txBox="1">
            <a:spLocks noChangeArrowheads="1"/>
          </p:cNvSpPr>
          <p:nvPr/>
        </p:nvSpPr>
        <p:spPr bwMode="auto">
          <a:xfrm>
            <a:off x="7380288" y="1390650"/>
            <a:ext cx="673100" cy="3667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1">
                <a:solidFill>
                  <a:schemeClr val="tx1"/>
                </a:solidFill>
                <a:latin typeface="Kosher-Normal" charset="0"/>
              </a:rPr>
              <a:t>DC</a:t>
            </a:r>
            <a:endParaRPr lang="en-US" sz="1800" i="1"/>
          </a:p>
        </p:txBody>
      </p:sp>
      <p:sp>
        <p:nvSpPr>
          <p:cNvPr id="483586" name="Text Box 258"/>
          <p:cNvSpPr txBox="1">
            <a:spLocks noChangeArrowheads="1"/>
          </p:cNvSpPr>
          <p:nvPr/>
        </p:nvSpPr>
        <p:spPr bwMode="auto">
          <a:xfrm>
            <a:off x="7380288" y="2178050"/>
            <a:ext cx="673100" cy="3667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1">
                <a:solidFill>
                  <a:schemeClr val="tx1"/>
                </a:solidFill>
                <a:latin typeface="Kosher-Normal" charset="0"/>
              </a:rPr>
              <a:t>NC</a:t>
            </a:r>
            <a:endParaRPr lang="en-US" sz="1800" i="1"/>
          </a:p>
        </p:txBody>
      </p:sp>
      <p:sp>
        <p:nvSpPr>
          <p:cNvPr id="483644" name="Rectangle 316"/>
          <p:cNvSpPr>
            <a:spLocks noChangeArrowheads="1"/>
          </p:cNvSpPr>
          <p:nvPr/>
        </p:nvSpPr>
        <p:spPr bwMode="auto">
          <a:xfrm>
            <a:off x="6518275" y="5067300"/>
            <a:ext cx="1625600" cy="13589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645" name="Text Box 317"/>
          <p:cNvSpPr txBox="1">
            <a:spLocks noChangeArrowheads="1"/>
          </p:cNvSpPr>
          <p:nvPr/>
        </p:nvSpPr>
        <p:spPr bwMode="auto">
          <a:xfrm>
            <a:off x="8588375" y="64627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3</a:t>
            </a:r>
          </a:p>
        </p:txBody>
      </p:sp>
      <p:grpSp>
        <p:nvGrpSpPr>
          <p:cNvPr id="483646" name="Group 318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483647" name="Rectangle 319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2800" b="0">
                <a:latin typeface="Matura MT Script Capitals" charset="0"/>
              </a:endParaRPr>
            </a:p>
          </p:txBody>
        </p:sp>
        <p:sp>
          <p:nvSpPr>
            <p:cNvPr id="483648" name="Line 320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3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3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3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3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3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3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3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3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3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3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3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3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3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83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3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3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3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3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3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83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83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3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83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83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83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83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83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83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83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83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83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83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83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83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83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83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83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83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83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83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83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83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83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83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83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3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0" fill="hold"/>
                                        <p:tgtEl>
                                          <p:spTgt spid="483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0" fill="hold"/>
                                        <p:tgtEl>
                                          <p:spTgt spid="483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3572" grpId="0" animBg="1"/>
      <p:bldP spid="483573" grpId="0" animBg="1"/>
      <p:bldP spid="483574" grpId="0" animBg="1"/>
      <p:bldP spid="483579" grpId="0" animBg="1"/>
      <p:bldP spid="483580" grpId="0" animBg="1"/>
      <p:bldP spid="483581" grpId="0" animBg="1"/>
      <p:bldP spid="483582" grpId="0" animBg="1"/>
      <p:bldP spid="483589" grpId="0" animBg="1"/>
      <p:bldP spid="483583" grpId="0" autoUpdateAnimBg="0"/>
      <p:bldP spid="483584" grpId="0" autoUpdateAnimBg="0"/>
      <p:bldP spid="483585" grpId="0" autoUpdateAnimBg="0"/>
      <p:bldP spid="483586" grpId="0" autoUpdateAnimBg="0"/>
      <p:bldP spid="48364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>
            <a:hlinkClick r:id="rId3" action="ppaction://hlinkpres?slideindex=1&amp;slidetitle=PowerPoint Presentation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496" name="Rectangle 8"/>
          <p:cNvSpPr>
            <a:spLocks noChangeArrowheads="1"/>
          </p:cNvSpPr>
          <p:nvPr/>
        </p:nvSpPr>
        <p:spPr bwMode="auto">
          <a:xfrm>
            <a:off x="8105775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447497" name="Text Box 9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447498" name="Rectangle 10"/>
          <p:cNvSpPr>
            <a:spLocks noChangeArrowheads="1"/>
          </p:cNvSpPr>
          <p:nvPr/>
        </p:nvSpPr>
        <p:spPr bwMode="auto">
          <a:xfrm>
            <a:off x="7558088" y="6526213"/>
            <a:ext cx="733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9.6.03e.</a:t>
            </a:r>
          </a:p>
        </p:txBody>
      </p:sp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La Bible…En Base •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avoir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cette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presentation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gratuitement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007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Line 2"/>
          <p:cNvSpPr>
            <a:spLocks noChangeShapeType="1"/>
          </p:cNvSpPr>
          <p:nvPr/>
        </p:nvSpPr>
        <p:spPr bwMode="auto">
          <a:xfrm>
            <a:off x="914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825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65188" y="900113"/>
            <a:ext cx="7921625" cy="55816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600">
                <a:solidFill>
                  <a:srgbClr val="FAFD00"/>
                </a:solidFill>
                <a:latin typeface="Times" charset="0"/>
              </a:rPr>
              <a:t>DATE APPROXIMAT</a:t>
            </a:r>
            <a:r>
              <a:rPr lang="en-US" sz="3600">
                <a:solidFill>
                  <a:srgbClr val="FAFD00"/>
                </a:solidFill>
                <a:latin typeface="Times" charset="0"/>
                <a:cs typeface="Times" charset="0"/>
              </a:rPr>
              <a:t>É</a:t>
            </a:r>
            <a:r>
              <a:rPr lang="en-US" sz="3600">
                <a:solidFill>
                  <a:srgbClr val="FAFD00"/>
                </a:solidFill>
                <a:latin typeface="Times" charset="0"/>
              </a:rPr>
              <a:t>E  :</a:t>
            </a:r>
          </a:p>
          <a:p>
            <a:pPr algn="ctr"/>
            <a:endParaRPr lang="en-US" sz="3600">
              <a:solidFill>
                <a:srgbClr val="FAFD00"/>
              </a:solidFill>
              <a:latin typeface="Times" charset="0"/>
            </a:endParaRPr>
          </a:p>
          <a:p>
            <a:r>
              <a:rPr lang="en-US" sz="3600">
                <a:solidFill>
                  <a:srgbClr val="FAFD00"/>
                </a:solidFill>
                <a:latin typeface="Times" charset="0"/>
              </a:rPr>
              <a:t>ABRAHAM-JOSEPH	  	2000 </a:t>
            </a:r>
            <a:r>
              <a:rPr lang="en-US" sz="3600">
                <a:solidFill>
                  <a:srgbClr val="FAFD00"/>
                </a:solidFill>
                <a:latin typeface="Times" charset="0"/>
                <a:cs typeface="Times" charset="0"/>
              </a:rPr>
              <a:t>À</a:t>
            </a:r>
            <a:r>
              <a:rPr lang="en-US" sz="3600">
                <a:solidFill>
                  <a:srgbClr val="FAFD00"/>
                </a:solidFill>
                <a:latin typeface="Times" charset="0"/>
              </a:rPr>
              <a:t>.C.</a:t>
            </a:r>
            <a:endParaRPr lang="en-US" sz="3600">
              <a:solidFill>
                <a:schemeClr val="hlink"/>
              </a:solidFill>
              <a:latin typeface="Times" charset="0"/>
            </a:endParaRPr>
          </a:p>
          <a:p>
            <a:endParaRPr lang="en-US" sz="3600">
              <a:solidFill>
                <a:srgbClr val="FAFD00"/>
              </a:solidFill>
              <a:latin typeface="Times" charset="0"/>
            </a:endParaRPr>
          </a:p>
          <a:p>
            <a:r>
              <a:rPr lang="en-US" sz="3600">
                <a:solidFill>
                  <a:srgbClr val="FAFD00"/>
                </a:solidFill>
                <a:latin typeface="Times" charset="0"/>
              </a:rPr>
              <a:t>MO</a:t>
            </a:r>
            <a:r>
              <a:rPr lang="en-US" sz="3600">
                <a:solidFill>
                  <a:srgbClr val="FAFD00"/>
                </a:solidFill>
                <a:latin typeface="Times" charset="0"/>
                <a:cs typeface="Times" charset="0"/>
              </a:rPr>
              <a:t>Ï</a:t>
            </a:r>
            <a:r>
              <a:rPr lang="en-US" sz="3600">
                <a:solidFill>
                  <a:srgbClr val="FAFD00"/>
                </a:solidFill>
                <a:latin typeface="Times" charset="0"/>
              </a:rPr>
              <a:t>SE-JOSU</a:t>
            </a:r>
            <a:r>
              <a:rPr lang="en-US" sz="3600">
                <a:solidFill>
                  <a:srgbClr val="FAFD00"/>
                </a:solidFill>
                <a:latin typeface="Times" charset="0"/>
                <a:cs typeface="Times" charset="0"/>
              </a:rPr>
              <a:t>É</a:t>
            </a:r>
            <a:r>
              <a:rPr lang="en-US" sz="3600">
                <a:solidFill>
                  <a:srgbClr val="FAFD00"/>
                </a:solidFill>
                <a:latin typeface="Times" charset="0"/>
              </a:rPr>
              <a:t>	  		1500 </a:t>
            </a:r>
            <a:r>
              <a:rPr lang="en-US" sz="3600">
                <a:solidFill>
                  <a:srgbClr val="FAFD00"/>
                </a:solidFill>
                <a:latin typeface="Times" charset="0"/>
                <a:cs typeface="Times" charset="0"/>
              </a:rPr>
              <a:t>À</a:t>
            </a:r>
            <a:r>
              <a:rPr lang="en-US" sz="3600">
                <a:solidFill>
                  <a:srgbClr val="FAFD00"/>
                </a:solidFill>
                <a:latin typeface="Times" charset="0"/>
              </a:rPr>
              <a:t>.C.</a:t>
            </a:r>
          </a:p>
          <a:p>
            <a:endParaRPr lang="en-US" sz="3600">
              <a:solidFill>
                <a:srgbClr val="FAFD00"/>
              </a:solidFill>
              <a:latin typeface="Times" charset="0"/>
            </a:endParaRPr>
          </a:p>
          <a:p>
            <a:r>
              <a:rPr lang="en-US" sz="3600">
                <a:solidFill>
                  <a:srgbClr val="FAFD00"/>
                </a:solidFill>
                <a:latin typeface="Times" charset="0"/>
              </a:rPr>
              <a:t>ANARCHIE-ROYAUT</a:t>
            </a:r>
            <a:r>
              <a:rPr lang="en-US" sz="3600">
                <a:solidFill>
                  <a:srgbClr val="FAFD00"/>
                </a:solidFill>
                <a:latin typeface="Times" charset="0"/>
                <a:cs typeface="Times" charset="0"/>
              </a:rPr>
              <a:t>É</a:t>
            </a:r>
            <a:r>
              <a:rPr lang="en-US" sz="3600">
                <a:solidFill>
                  <a:srgbClr val="FAFD00"/>
                </a:solidFill>
                <a:latin typeface="Times" charset="0"/>
              </a:rPr>
              <a:t>  	1000 </a:t>
            </a:r>
            <a:r>
              <a:rPr lang="en-US" sz="3600">
                <a:solidFill>
                  <a:srgbClr val="FAFD00"/>
                </a:solidFill>
                <a:latin typeface="Times" charset="0"/>
                <a:cs typeface="Times" charset="0"/>
              </a:rPr>
              <a:t>À</a:t>
            </a:r>
            <a:r>
              <a:rPr lang="en-US" sz="3600">
                <a:solidFill>
                  <a:srgbClr val="FAFD00"/>
                </a:solidFill>
                <a:latin typeface="Times" charset="0"/>
              </a:rPr>
              <a:t>.C.</a:t>
            </a:r>
          </a:p>
          <a:p>
            <a:endParaRPr lang="en-US" sz="3600">
              <a:solidFill>
                <a:schemeClr val="hlink"/>
              </a:solidFill>
              <a:latin typeface="Times" charset="0"/>
            </a:endParaRPr>
          </a:p>
          <a:p>
            <a:r>
              <a:rPr lang="en-US" sz="3600">
                <a:solidFill>
                  <a:schemeClr val="hlink"/>
                </a:solidFill>
                <a:latin typeface="Times" charset="0"/>
              </a:rPr>
              <a:t>CAPTIVIT</a:t>
            </a:r>
            <a:r>
              <a:rPr lang="en-US" sz="3600">
                <a:solidFill>
                  <a:schemeClr val="hlink"/>
                </a:solidFill>
                <a:latin typeface="Times" charset="0"/>
                <a:cs typeface="Times" charset="0"/>
              </a:rPr>
              <a:t>É</a:t>
            </a:r>
            <a:r>
              <a:rPr lang="en-US" sz="3600">
                <a:solidFill>
                  <a:schemeClr val="hlink"/>
                </a:solidFill>
                <a:latin typeface="Times" charset="0"/>
              </a:rPr>
              <a:t>-SILENCE    	  500 </a:t>
            </a:r>
            <a:r>
              <a:rPr lang="en-US" sz="3600">
                <a:solidFill>
                  <a:schemeClr val="hlink"/>
                </a:solidFill>
                <a:latin typeface="Times" charset="0"/>
                <a:cs typeface="Times" charset="0"/>
              </a:rPr>
              <a:t>À</a:t>
            </a:r>
            <a:r>
              <a:rPr lang="en-US" sz="3600">
                <a:solidFill>
                  <a:schemeClr val="hlink"/>
                </a:solidFill>
                <a:latin typeface="Times" charset="0"/>
              </a:rPr>
              <a:t>.C.</a:t>
            </a:r>
            <a:endParaRPr lang="en-US" sz="3600">
              <a:solidFill>
                <a:srgbClr val="FAFD00"/>
              </a:solidFill>
              <a:latin typeface="Times" charset="0"/>
            </a:endParaRPr>
          </a:p>
          <a:p>
            <a:pPr algn="ctr"/>
            <a:endParaRPr lang="en-US" sz="3600">
              <a:solidFill>
                <a:srgbClr val="FAFD00"/>
              </a:solidFill>
              <a:latin typeface="Times" charset="0"/>
            </a:endParaRPr>
          </a:p>
        </p:txBody>
      </p:sp>
      <p:sp>
        <p:nvSpPr>
          <p:cNvPr id="154629" name="Rectangle 5"/>
          <p:cNvSpPr>
            <a:spLocks noChangeArrowheads="1"/>
          </p:cNvSpPr>
          <p:nvPr/>
        </p:nvSpPr>
        <p:spPr bwMode="auto">
          <a:xfrm>
            <a:off x="1617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30" name="Oval 6"/>
          <p:cNvSpPr>
            <a:spLocks noChangeArrowheads="1"/>
          </p:cNvSpPr>
          <p:nvPr/>
        </p:nvSpPr>
        <p:spPr bwMode="auto">
          <a:xfrm>
            <a:off x="342900" y="5156200"/>
            <a:ext cx="8458200" cy="9652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32" name="Text Box 8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54638" name="Rectangle 1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8" grpId="0"/>
      <p:bldP spid="1546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25" name="Text Box 13"/>
          <p:cNvSpPr txBox="1">
            <a:spLocks noChangeArrowheads="1"/>
          </p:cNvSpPr>
          <p:nvPr/>
        </p:nvSpPr>
        <p:spPr bwMode="auto">
          <a:xfrm>
            <a:off x="274638" y="4976813"/>
            <a:ext cx="8721725" cy="82391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>
                <a:solidFill>
                  <a:srgbClr val="0099CC"/>
                </a:solidFill>
              </a:rPr>
              <a:t>(AT)</a:t>
            </a:r>
            <a:r>
              <a:rPr lang="en-US" sz="4800">
                <a:solidFill>
                  <a:srgbClr val="FFFF00"/>
                </a:solidFill>
              </a:rPr>
              <a:t>  </a:t>
            </a:r>
            <a:r>
              <a:rPr lang="en-US" sz="3600">
                <a:solidFill>
                  <a:srgbClr val="FFFF00"/>
                </a:solidFill>
              </a:rPr>
              <a:t>À Peux Près 400 Ans   </a:t>
            </a:r>
            <a:r>
              <a:rPr lang="en-US" sz="4800">
                <a:solidFill>
                  <a:srgbClr val="66FF33"/>
                </a:solidFill>
              </a:rPr>
              <a:t>(NT)</a:t>
            </a:r>
            <a:endParaRPr lang="en-US" sz="4800">
              <a:solidFill>
                <a:srgbClr val="FFFF00"/>
              </a:solidFill>
            </a:endParaRPr>
          </a:p>
        </p:txBody>
      </p:sp>
      <p:sp>
        <p:nvSpPr>
          <p:cNvPr id="397326" name="AutoShape 14"/>
          <p:cNvSpPr>
            <a:spLocks noChangeArrowheads="1"/>
          </p:cNvSpPr>
          <p:nvPr/>
        </p:nvSpPr>
        <p:spPr bwMode="auto">
          <a:xfrm>
            <a:off x="1062038" y="3997325"/>
            <a:ext cx="8081962" cy="1082675"/>
          </a:xfrm>
          <a:prstGeom prst="curvedDownArrow">
            <a:avLst>
              <a:gd name="adj1" fmla="val 96973"/>
              <a:gd name="adj2" fmla="val 242675"/>
              <a:gd name="adj3" fmla="val 33333"/>
            </a:avLst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0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97314" name="Rectangle 2"/>
          <p:cNvSpPr>
            <a:spLocks noChangeArrowheads="1"/>
          </p:cNvSpPr>
          <p:nvPr/>
        </p:nvSpPr>
        <p:spPr bwMode="auto">
          <a:xfrm>
            <a:off x="1849438" y="2316163"/>
            <a:ext cx="5597525" cy="2054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12900" b="0">
                <a:solidFill>
                  <a:srgbClr val="FAFD00"/>
                </a:solidFill>
                <a:latin typeface="Times" charset="0"/>
              </a:rPr>
              <a:t>C 7     J </a:t>
            </a:r>
          </a:p>
        </p:txBody>
      </p:sp>
      <p:sp>
        <p:nvSpPr>
          <p:cNvPr id="397321" name="Rectangle 9"/>
          <p:cNvSpPr>
            <a:spLocks noChangeArrowheads="1"/>
          </p:cNvSpPr>
          <p:nvPr/>
        </p:nvSpPr>
        <p:spPr bwMode="auto">
          <a:xfrm>
            <a:off x="4318000" y="1389063"/>
            <a:ext cx="1963738" cy="3932237"/>
          </a:xfrm>
          <a:prstGeom prst="rect">
            <a:avLst/>
          </a:prstGeom>
          <a:noFill/>
          <a:ln>
            <a:noFill/>
          </a:ln>
          <a:effectLst>
            <a:outerShdw blurRad="63500" dist="91581" dir="202140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5200" b="0">
                <a:solidFill>
                  <a:srgbClr val="51DC00"/>
                </a:solidFill>
                <a:latin typeface="Times" charset="0"/>
              </a:rPr>
              <a:t>S</a:t>
            </a:r>
          </a:p>
        </p:txBody>
      </p:sp>
      <p:sp>
        <p:nvSpPr>
          <p:cNvPr id="397322" name="AutoShape 10"/>
          <p:cNvSpPr>
            <a:spLocks noChangeArrowheads="1"/>
          </p:cNvSpPr>
          <p:nvPr/>
        </p:nvSpPr>
        <p:spPr bwMode="auto">
          <a:xfrm>
            <a:off x="3005138" y="1006475"/>
            <a:ext cx="4813300" cy="4610100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D83104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7316" name="Line 4"/>
          <p:cNvSpPr>
            <a:spLocks noChangeShapeType="1"/>
          </p:cNvSpPr>
          <p:nvPr/>
        </p:nvSpPr>
        <p:spPr bwMode="auto">
          <a:xfrm>
            <a:off x="3681413" y="3259138"/>
            <a:ext cx="511175" cy="0"/>
          </a:xfrm>
          <a:prstGeom prst="line">
            <a:avLst/>
          </a:prstGeom>
          <a:noFill/>
          <a:ln w="57150">
            <a:solidFill>
              <a:srgbClr val="FAFD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7330" name="Text Box 18"/>
          <p:cNvSpPr txBox="1">
            <a:spLocks noChangeArrowheads="1"/>
          </p:cNvSpPr>
          <p:nvPr/>
        </p:nvSpPr>
        <p:spPr bwMode="auto">
          <a:xfrm>
            <a:off x="8680450" y="90488"/>
            <a:ext cx="336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 </a:t>
            </a:r>
          </a:p>
        </p:txBody>
      </p:sp>
      <p:sp>
        <p:nvSpPr>
          <p:cNvPr id="397333" name="Text Box 21"/>
          <p:cNvSpPr txBox="1">
            <a:spLocks noChangeArrowheads="1"/>
          </p:cNvSpPr>
          <p:nvPr/>
        </p:nvSpPr>
        <p:spPr bwMode="auto">
          <a:xfrm>
            <a:off x="8580438" y="6467475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2</a:t>
            </a:r>
            <a:endParaRPr lang="en-US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7334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397335" name="Text Box 23"/>
          <p:cNvSpPr txBox="1">
            <a:spLocks noChangeArrowheads="1"/>
          </p:cNvSpPr>
          <p:nvPr/>
        </p:nvSpPr>
        <p:spPr bwMode="auto">
          <a:xfrm>
            <a:off x="6996113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grpSp>
        <p:nvGrpSpPr>
          <p:cNvPr id="397336" name="Group 24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397337" name="Rectangle 25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2800" b="0">
                <a:latin typeface="Matura MT Script Capitals" charset="0"/>
              </a:endParaRPr>
            </a:p>
          </p:txBody>
        </p:sp>
        <p:sp>
          <p:nvSpPr>
            <p:cNvPr id="397338" name="Line 2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97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7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325" grpId="0" autoUpdateAnimBg="0"/>
      <p:bldP spid="397326" grpId="0" animBg="1"/>
      <p:bldP spid="397321" grpId="0" autoUpdateAnimBg="0"/>
      <p:bldP spid="3973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696" name="Group 24"/>
          <p:cNvGrpSpPr>
            <a:grpSpLocks/>
          </p:cNvGrpSpPr>
          <p:nvPr/>
        </p:nvGrpSpPr>
        <p:grpSpPr bwMode="auto">
          <a:xfrm>
            <a:off x="2330450" y="1112838"/>
            <a:ext cx="4978400" cy="4221162"/>
            <a:chOff x="1468" y="701"/>
            <a:chExt cx="3136" cy="2659"/>
          </a:xfrm>
        </p:grpSpPr>
        <p:sp>
          <p:nvSpPr>
            <p:cNvPr id="156697" name="Rectangle 25"/>
            <p:cNvSpPr>
              <a:spLocks noChangeArrowheads="1"/>
            </p:cNvSpPr>
            <p:nvPr/>
          </p:nvSpPr>
          <p:spPr bwMode="auto">
            <a:xfrm>
              <a:off x="1471" y="954"/>
              <a:ext cx="1114" cy="48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698" name="Rectangle 26"/>
            <p:cNvSpPr>
              <a:spLocks noChangeArrowheads="1"/>
            </p:cNvSpPr>
            <p:nvPr/>
          </p:nvSpPr>
          <p:spPr bwMode="auto">
            <a:xfrm>
              <a:off x="1614" y="74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/>
            </a:p>
          </p:txBody>
        </p:sp>
        <p:sp>
          <p:nvSpPr>
            <p:cNvPr id="156699" name="Rectangle 27"/>
            <p:cNvSpPr>
              <a:spLocks noChangeArrowheads="1"/>
            </p:cNvSpPr>
            <p:nvPr/>
          </p:nvSpPr>
          <p:spPr bwMode="auto">
            <a:xfrm>
              <a:off x="1471" y="954"/>
              <a:ext cx="1556" cy="53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00" name="AutoShape 28"/>
            <p:cNvSpPr>
              <a:spLocks noChangeArrowheads="1"/>
            </p:cNvSpPr>
            <p:nvPr/>
          </p:nvSpPr>
          <p:spPr bwMode="auto">
            <a:xfrm>
              <a:off x="1471" y="701"/>
              <a:ext cx="916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01" name="Rectangle 29"/>
            <p:cNvSpPr>
              <a:spLocks noChangeArrowheads="1"/>
            </p:cNvSpPr>
            <p:nvPr/>
          </p:nvSpPr>
          <p:spPr bwMode="auto">
            <a:xfrm>
              <a:off x="1471" y="958"/>
              <a:ext cx="1114" cy="44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02" name="Rectangle 30"/>
            <p:cNvSpPr>
              <a:spLocks noChangeArrowheads="1"/>
            </p:cNvSpPr>
            <p:nvPr/>
          </p:nvSpPr>
          <p:spPr bwMode="auto">
            <a:xfrm>
              <a:off x="1468" y="727"/>
              <a:ext cx="8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CRÉATION</a:t>
              </a:r>
              <a:endParaRPr lang="en-US"/>
            </a:p>
          </p:txBody>
        </p:sp>
        <p:sp>
          <p:nvSpPr>
            <p:cNvPr id="156703" name="Line 31"/>
            <p:cNvSpPr>
              <a:spLocks noChangeShapeType="1"/>
            </p:cNvSpPr>
            <p:nvPr/>
          </p:nvSpPr>
          <p:spPr bwMode="auto">
            <a:xfrm>
              <a:off x="1471" y="891"/>
              <a:ext cx="2" cy="55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04" name="Line 32"/>
            <p:cNvSpPr>
              <a:spLocks noChangeShapeType="1"/>
            </p:cNvSpPr>
            <p:nvPr/>
          </p:nvSpPr>
          <p:spPr bwMode="auto">
            <a:xfrm>
              <a:off x="2371" y="954"/>
              <a:ext cx="488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05" name="Rectangle 33"/>
            <p:cNvSpPr>
              <a:spLocks noChangeArrowheads="1"/>
            </p:cNvSpPr>
            <p:nvPr/>
          </p:nvSpPr>
          <p:spPr bwMode="auto">
            <a:xfrm>
              <a:off x="1639" y="1143"/>
              <a:ext cx="1114" cy="50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06" name="Rectangle 34"/>
            <p:cNvSpPr>
              <a:spLocks noChangeArrowheads="1"/>
            </p:cNvSpPr>
            <p:nvPr/>
          </p:nvSpPr>
          <p:spPr bwMode="auto">
            <a:xfrm>
              <a:off x="1777" y="94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/>
            </a:p>
          </p:txBody>
        </p:sp>
        <p:sp>
          <p:nvSpPr>
            <p:cNvPr id="156707" name="Rectangle 35"/>
            <p:cNvSpPr>
              <a:spLocks noChangeArrowheads="1"/>
            </p:cNvSpPr>
            <p:nvPr/>
          </p:nvSpPr>
          <p:spPr bwMode="auto">
            <a:xfrm>
              <a:off x="1639" y="1143"/>
              <a:ext cx="1556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08" name="AutoShape 36"/>
            <p:cNvSpPr>
              <a:spLocks noChangeArrowheads="1"/>
            </p:cNvSpPr>
            <p:nvPr/>
          </p:nvSpPr>
          <p:spPr bwMode="auto">
            <a:xfrm>
              <a:off x="1639" y="891"/>
              <a:ext cx="899" cy="710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09" name="Rectangle 37"/>
            <p:cNvSpPr>
              <a:spLocks noChangeArrowheads="1"/>
            </p:cNvSpPr>
            <p:nvPr/>
          </p:nvSpPr>
          <p:spPr bwMode="auto">
            <a:xfrm>
              <a:off x="1639" y="1147"/>
              <a:ext cx="111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10" name="Rectangle 38"/>
            <p:cNvSpPr>
              <a:spLocks noChangeArrowheads="1"/>
            </p:cNvSpPr>
            <p:nvPr/>
          </p:nvSpPr>
          <p:spPr bwMode="auto">
            <a:xfrm>
              <a:off x="1628" y="923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ABRAHAM</a:t>
              </a:r>
              <a:endParaRPr lang="en-US"/>
            </a:p>
          </p:txBody>
        </p:sp>
        <p:sp>
          <p:nvSpPr>
            <p:cNvPr id="156711" name="Line 39"/>
            <p:cNvSpPr>
              <a:spLocks noChangeShapeType="1"/>
            </p:cNvSpPr>
            <p:nvPr/>
          </p:nvSpPr>
          <p:spPr bwMode="auto">
            <a:xfrm>
              <a:off x="1639" y="1096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12" name="Line 40"/>
            <p:cNvSpPr>
              <a:spLocks noChangeShapeType="1"/>
            </p:cNvSpPr>
            <p:nvPr/>
          </p:nvSpPr>
          <p:spPr bwMode="auto">
            <a:xfrm>
              <a:off x="2538" y="1143"/>
              <a:ext cx="48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13" name="Rectangle 41"/>
            <p:cNvSpPr>
              <a:spLocks noChangeArrowheads="1"/>
            </p:cNvSpPr>
            <p:nvPr/>
          </p:nvSpPr>
          <p:spPr bwMode="auto">
            <a:xfrm>
              <a:off x="1807" y="1348"/>
              <a:ext cx="1098" cy="4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14" name="Rectangle 42"/>
            <p:cNvSpPr>
              <a:spLocks noChangeArrowheads="1"/>
            </p:cNvSpPr>
            <p:nvPr/>
          </p:nvSpPr>
          <p:spPr bwMode="auto">
            <a:xfrm>
              <a:off x="1940" y="1135"/>
              <a:ext cx="7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/>
            </a:p>
          </p:txBody>
        </p:sp>
        <p:sp>
          <p:nvSpPr>
            <p:cNvPr id="156715" name="Rectangle 43"/>
            <p:cNvSpPr>
              <a:spLocks noChangeArrowheads="1"/>
            </p:cNvSpPr>
            <p:nvPr/>
          </p:nvSpPr>
          <p:spPr bwMode="auto">
            <a:xfrm>
              <a:off x="1807" y="1348"/>
              <a:ext cx="1556" cy="53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16" name="AutoShape 44"/>
            <p:cNvSpPr>
              <a:spLocks noChangeArrowheads="1"/>
            </p:cNvSpPr>
            <p:nvPr/>
          </p:nvSpPr>
          <p:spPr bwMode="auto">
            <a:xfrm>
              <a:off x="1807" y="1096"/>
              <a:ext cx="900" cy="69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17" name="Rectangle 45"/>
            <p:cNvSpPr>
              <a:spLocks noChangeArrowheads="1"/>
            </p:cNvSpPr>
            <p:nvPr/>
          </p:nvSpPr>
          <p:spPr bwMode="auto">
            <a:xfrm>
              <a:off x="1807" y="1352"/>
              <a:ext cx="1098" cy="44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18" name="Rectangle 46"/>
            <p:cNvSpPr>
              <a:spLocks noChangeArrowheads="1"/>
            </p:cNvSpPr>
            <p:nvPr/>
          </p:nvSpPr>
          <p:spPr bwMode="auto">
            <a:xfrm>
              <a:off x="1843" y="1121"/>
              <a:ext cx="70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JOSEPH</a:t>
              </a:r>
              <a:endParaRPr lang="en-US"/>
            </a:p>
          </p:txBody>
        </p:sp>
        <p:sp>
          <p:nvSpPr>
            <p:cNvPr id="156719" name="Line 47"/>
            <p:cNvSpPr>
              <a:spLocks noChangeShapeType="1"/>
            </p:cNvSpPr>
            <p:nvPr/>
          </p:nvSpPr>
          <p:spPr bwMode="auto">
            <a:xfrm>
              <a:off x="1807" y="1285"/>
              <a:ext cx="1" cy="553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20" name="Line 48"/>
            <p:cNvSpPr>
              <a:spLocks noChangeShapeType="1"/>
            </p:cNvSpPr>
            <p:nvPr/>
          </p:nvSpPr>
          <p:spPr bwMode="auto">
            <a:xfrm>
              <a:off x="2691" y="1348"/>
              <a:ext cx="504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21" name="Rectangle 49"/>
            <p:cNvSpPr>
              <a:spLocks noChangeArrowheads="1"/>
            </p:cNvSpPr>
            <p:nvPr/>
          </p:nvSpPr>
          <p:spPr bwMode="auto">
            <a:xfrm>
              <a:off x="2005" y="1537"/>
              <a:ext cx="1556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22" name="AutoShape 50"/>
            <p:cNvSpPr>
              <a:spLocks noChangeArrowheads="1"/>
            </p:cNvSpPr>
            <p:nvPr/>
          </p:nvSpPr>
          <p:spPr bwMode="auto">
            <a:xfrm>
              <a:off x="2005" y="1285"/>
              <a:ext cx="900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23" name="Rectangle 51"/>
            <p:cNvSpPr>
              <a:spLocks noChangeArrowheads="1"/>
            </p:cNvSpPr>
            <p:nvPr/>
          </p:nvSpPr>
          <p:spPr bwMode="auto">
            <a:xfrm>
              <a:off x="2023" y="1541"/>
              <a:ext cx="1096" cy="44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24" name="Rectangle 52"/>
            <p:cNvSpPr>
              <a:spLocks noChangeArrowheads="1"/>
            </p:cNvSpPr>
            <p:nvPr/>
          </p:nvSpPr>
          <p:spPr bwMode="auto">
            <a:xfrm>
              <a:off x="2112" y="1310"/>
              <a:ext cx="5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MOÏSE</a:t>
              </a:r>
              <a:endParaRPr lang="en-US"/>
            </a:p>
          </p:txBody>
        </p:sp>
        <p:sp>
          <p:nvSpPr>
            <p:cNvPr id="156725" name="Line 53"/>
            <p:cNvSpPr>
              <a:spLocks noChangeShapeType="1"/>
            </p:cNvSpPr>
            <p:nvPr/>
          </p:nvSpPr>
          <p:spPr bwMode="auto">
            <a:xfrm>
              <a:off x="2905" y="1537"/>
              <a:ext cx="48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26" name="Rectangle 54"/>
            <p:cNvSpPr>
              <a:spLocks noChangeArrowheads="1"/>
            </p:cNvSpPr>
            <p:nvPr/>
          </p:nvSpPr>
          <p:spPr bwMode="auto">
            <a:xfrm>
              <a:off x="2172" y="1727"/>
              <a:ext cx="1557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27" name="AutoShape 55"/>
            <p:cNvSpPr>
              <a:spLocks noChangeArrowheads="1"/>
            </p:cNvSpPr>
            <p:nvPr/>
          </p:nvSpPr>
          <p:spPr bwMode="auto">
            <a:xfrm>
              <a:off x="2172" y="1490"/>
              <a:ext cx="901" cy="69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28" name="Rectangle 56"/>
            <p:cNvSpPr>
              <a:spLocks noChangeArrowheads="1"/>
            </p:cNvSpPr>
            <p:nvPr/>
          </p:nvSpPr>
          <p:spPr bwMode="auto">
            <a:xfrm>
              <a:off x="2172" y="1731"/>
              <a:ext cx="995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29" name="Rectangle 57"/>
            <p:cNvSpPr>
              <a:spLocks noChangeArrowheads="1"/>
            </p:cNvSpPr>
            <p:nvPr/>
          </p:nvSpPr>
          <p:spPr bwMode="auto">
            <a:xfrm>
              <a:off x="2248" y="1516"/>
              <a:ext cx="6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JOSUÉ</a:t>
              </a:r>
              <a:endParaRPr lang="en-US">
                <a:latin typeface="Helvetica" charset="0"/>
              </a:endParaRPr>
            </a:p>
          </p:txBody>
        </p:sp>
        <p:sp>
          <p:nvSpPr>
            <p:cNvPr id="156730" name="Line 58"/>
            <p:cNvSpPr>
              <a:spLocks noChangeShapeType="1"/>
            </p:cNvSpPr>
            <p:nvPr/>
          </p:nvSpPr>
          <p:spPr bwMode="auto">
            <a:xfrm>
              <a:off x="2172" y="1680"/>
              <a:ext cx="2" cy="55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31" name="Rectangle 59"/>
            <p:cNvSpPr>
              <a:spLocks noChangeArrowheads="1"/>
            </p:cNvSpPr>
            <p:nvPr/>
          </p:nvSpPr>
          <p:spPr bwMode="auto">
            <a:xfrm>
              <a:off x="2325" y="1942"/>
              <a:ext cx="1556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32" name="AutoShape 60"/>
            <p:cNvSpPr>
              <a:spLocks noChangeArrowheads="1"/>
            </p:cNvSpPr>
            <p:nvPr/>
          </p:nvSpPr>
          <p:spPr bwMode="auto">
            <a:xfrm>
              <a:off x="2325" y="1680"/>
              <a:ext cx="934" cy="694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33" name="Rectangle 61"/>
            <p:cNvSpPr>
              <a:spLocks noChangeArrowheads="1"/>
            </p:cNvSpPr>
            <p:nvPr/>
          </p:nvSpPr>
          <p:spPr bwMode="auto">
            <a:xfrm>
              <a:off x="2325" y="1942"/>
              <a:ext cx="1100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34" name="Rectangle 62"/>
            <p:cNvSpPr>
              <a:spLocks noChangeArrowheads="1"/>
            </p:cNvSpPr>
            <p:nvPr/>
          </p:nvSpPr>
          <p:spPr bwMode="auto">
            <a:xfrm>
              <a:off x="2269" y="1706"/>
              <a:ext cx="8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ANARCHIE</a:t>
              </a:r>
              <a:endParaRPr lang="en-US"/>
            </a:p>
          </p:txBody>
        </p:sp>
        <p:sp>
          <p:nvSpPr>
            <p:cNvPr id="156735" name="Line 63"/>
            <p:cNvSpPr>
              <a:spLocks noChangeShapeType="1"/>
            </p:cNvSpPr>
            <p:nvPr/>
          </p:nvSpPr>
          <p:spPr bwMode="auto">
            <a:xfrm>
              <a:off x="2325" y="1895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36" name="Rectangle 64"/>
            <p:cNvSpPr>
              <a:spLocks noChangeArrowheads="1"/>
            </p:cNvSpPr>
            <p:nvPr/>
          </p:nvSpPr>
          <p:spPr bwMode="auto">
            <a:xfrm>
              <a:off x="2484" y="2161"/>
              <a:ext cx="1556" cy="54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37" name="AutoShape 65"/>
            <p:cNvSpPr>
              <a:spLocks noChangeArrowheads="1"/>
            </p:cNvSpPr>
            <p:nvPr/>
          </p:nvSpPr>
          <p:spPr bwMode="auto">
            <a:xfrm>
              <a:off x="2484" y="1895"/>
              <a:ext cx="950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38" name="Rectangle 66"/>
            <p:cNvSpPr>
              <a:spLocks noChangeArrowheads="1"/>
            </p:cNvSpPr>
            <p:nvPr/>
          </p:nvSpPr>
          <p:spPr bwMode="auto">
            <a:xfrm>
              <a:off x="2484" y="2166"/>
              <a:ext cx="1068" cy="44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39" name="Rectangle 67"/>
            <p:cNvSpPr>
              <a:spLocks noChangeArrowheads="1"/>
            </p:cNvSpPr>
            <p:nvPr/>
          </p:nvSpPr>
          <p:spPr bwMode="auto">
            <a:xfrm>
              <a:off x="2477" y="1920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ROYAUTÉ</a:t>
              </a:r>
              <a:endParaRPr lang="en-US">
                <a:latin typeface="Helvetica" charset="0"/>
              </a:endParaRPr>
            </a:p>
          </p:txBody>
        </p:sp>
        <p:sp>
          <p:nvSpPr>
            <p:cNvPr id="156740" name="Line 68"/>
            <p:cNvSpPr>
              <a:spLocks noChangeShapeType="1"/>
            </p:cNvSpPr>
            <p:nvPr/>
          </p:nvSpPr>
          <p:spPr bwMode="auto">
            <a:xfrm>
              <a:off x="2484" y="2104"/>
              <a:ext cx="1" cy="55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41" name="Rectangle 69"/>
            <p:cNvSpPr>
              <a:spLocks noChangeArrowheads="1"/>
            </p:cNvSpPr>
            <p:nvPr/>
          </p:nvSpPr>
          <p:spPr bwMode="auto">
            <a:xfrm>
              <a:off x="2655" y="2365"/>
              <a:ext cx="1556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42" name="AutoShape 70"/>
            <p:cNvSpPr>
              <a:spLocks noChangeArrowheads="1"/>
            </p:cNvSpPr>
            <p:nvPr/>
          </p:nvSpPr>
          <p:spPr bwMode="auto">
            <a:xfrm>
              <a:off x="2655" y="2104"/>
              <a:ext cx="915" cy="709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43" name="Rectangle 71"/>
            <p:cNvSpPr>
              <a:spLocks noChangeArrowheads="1"/>
            </p:cNvSpPr>
            <p:nvPr/>
          </p:nvSpPr>
          <p:spPr bwMode="auto">
            <a:xfrm>
              <a:off x="2655" y="2365"/>
              <a:ext cx="1113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44" name="Rectangle 72"/>
            <p:cNvSpPr>
              <a:spLocks noChangeArrowheads="1"/>
            </p:cNvSpPr>
            <p:nvPr/>
          </p:nvSpPr>
          <p:spPr bwMode="auto">
            <a:xfrm>
              <a:off x="2595" y="2125"/>
              <a:ext cx="8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CAPTIVITÉ</a:t>
              </a:r>
              <a:endParaRPr lang="en-US">
                <a:latin typeface="Helvetica" charset="0"/>
              </a:endParaRPr>
            </a:p>
          </p:txBody>
        </p:sp>
        <p:sp>
          <p:nvSpPr>
            <p:cNvPr id="156745" name="Line 73"/>
            <p:cNvSpPr>
              <a:spLocks noChangeShapeType="1"/>
            </p:cNvSpPr>
            <p:nvPr/>
          </p:nvSpPr>
          <p:spPr bwMode="auto">
            <a:xfrm>
              <a:off x="2655" y="2318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46" name="Line 74"/>
            <p:cNvSpPr>
              <a:spLocks noChangeShapeType="1"/>
            </p:cNvSpPr>
            <p:nvPr/>
          </p:nvSpPr>
          <p:spPr bwMode="auto">
            <a:xfrm>
              <a:off x="3555" y="2365"/>
              <a:ext cx="488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47" name="Rectangle 75"/>
            <p:cNvSpPr>
              <a:spLocks noChangeArrowheads="1"/>
            </p:cNvSpPr>
            <p:nvPr/>
          </p:nvSpPr>
          <p:spPr bwMode="auto">
            <a:xfrm>
              <a:off x="2851" y="2571"/>
              <a:ext cx="1555" cy="53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48" name="AutoShape 76"/>
            <p:cNvSpPr>
              <a:spLocks noChangeArrowheads="1"/>
            </p:cNvSpPr>
            <p:nvPr/>
          </p:nvSpPr>
          <p:spPr bwMode="auto">
            <a:xfrm>
              <a:off x="2851" y="2318"/>
              <a:ext cx="899" cy="69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49" name="Rectangle 77"/>
            <p:cNvSpPr>
              <a:spLocks noChangeArrowheads="1"/>
            </p:cNvSpPr>
            <p:nvPr/>
          </p:nvSpPr>
          <p:spPr bwMode="auto">
            <a:xfrm>
              <a:off x="2851" y="2575"/>
              <a:ext cx="1098" cy="44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50" name="Rectangle 78"/>
            <p:cNvSpPr>
              <a:spLocks noChangeArrowheads="1"/>
            </p:cNvSpPr>
            <p:nvPr/>
          </p:nvSpPr>
          <p:spPr bwMode="auto">
            <a:xfrm>
              <a:off x="2856" y="2344"/>
              <a:ext cx="7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SILENCE</a:t>
              </a:r>
              <a:endParaRPr lang="en-US"/>
            </a:p>
          </p:txBody>
        </p:sp>
        <p:sp>
          <p:nvSpPr>
            <p:cNvPr id="156751" name="Line 79"/>
            <p:cNvSpPr>
              <a:spLocks noChangeShapeType="1"/>
            </p:cNvSpPr>
            <p:nvPr/>
          </p:nvSpPr>
          <p:spPr bwMode="auto">
            <a:xfrm>
              <a:off x="2851" y="2524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52" name="Line 80"/>
            <p:cNvSpPr>
              <a:spLocks noChangeShapeType="1"/>
            </p:cNvSpPr>
            <p:nvPr/>
          </p:nvSpPr>
          <p:spPr bwMode="auto">
            <a:xfrm>
              <a:off x="3750" y="2571"/>
              <a:ext cx="48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53" name="Rectangle 81"/>
            <p:cNvSpPr>
              <a:spLocks noChangeArrowheads="1"/>
            </p:cNvSpPr>
            <p:nvPr/>
          </p:nvSpPr>
          <p:spPr bwMode="auto">
            <a:xfrm>
              <a:off x="3048" y="2817"/>
              <a:ext cx="1556" cy="54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54" name="AutoShape 82"/>
            <p:cNvSpPr>
              <a:spLocks noChangeArrowheads="1"/>
            </p:cNvSpPr>
            <p:nvPr/>
          </p:nvSpPr>
          <p:spPr bwMode="auto">
            <a:xfrm>
              <a:off x="3048" y="2524"/>
              <a:ext cx="901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55" name="Rectangle 83"/>
            <p:cNvSpPr>
              <a:spLocks noChangeArrowheads="1"/>
            </p:cNvSpPr>
            <p:nvPr/>
          </p:nvSpPr>
          <p:spPr bwMode="auto">
            <a:xfrm>
              <a:off x="3048" y="2840"/>
              <a:ext cx="986" cy="44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6756" name="Group 84"/>
            <p:cNvGrpSpPr>
              <a:grpSpLocks/>
            </p:cNvGrpSpPr>
            <p:nvPr/>
          </p:nvGrpSpPr>
          <p:grpSpPr bwMode="auto">
            <a:xfrm>
              <a:off x="3116" y="2564"/>
              <a:ext cx="762" cy="282"/>
              <a:chOff x="3043" y="3101"/>
              <a:chExt cx="668" cy="240"/>
            </a:xfrm>
          </p:grpSpPr>
          <p:sp>
            <p:nvSpPr>
              <p:cNvPr id="156757" name="Rectangle 85"/>
              <p:cNvSpPr>
                <a:spLocks noChangeArrowheads="1"/>
              </p:cNvSpPr>
              <p:nvPr/>
            </p:nvSpPr>
            <p:spPr bwMode="auto">
              <a:xfrm>
                <a:off x="3073" y="3112"/>
                <a:ext cx="163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800">
                    <a:solidFill>
                      <a:schemeClr val="accent1"/>
                    </a:solidFill>
                    <a:latin typeface="Helvetica" charset="0"/>
                  </a:rPr>
                  <a:t>   </a:t>
                </a:r>
                <a:endParaRPr lang="en-US"/>
              </a:p>
            </p:txBody>
          </p:sp>
          <p:sp>
            <p:nvSpPr>
              <p:cNvPr id="156758" name="Rectangle 86"/>
              <p:cNvSpPr>
                <a:spLocks noChangeArrowheads="1"/>
              </p:cNvSpPr>
              <p:nvPr/>
            </p:nvSpPr>
            <p:spPr bwMode="auto">
              <a:xfrm>
                <a:off x="3043" y="3101"/>
                <a:ext cx="668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900">
                    <a:solidFill>
                      <a:schemeClr val="accent1"/>
                    </a:solidFill>
                    <a:latin typeface="Helvetica" charset="0"/>
                  </a:rPr>
                  <a:t>JÉSUS</a:t>
                </a:r>
                <a:endParaRPr lang="en-US"/>
              </a:p>
            </p:txBody>
          </p:sp>
        </p:grpSp>
        <p:sp>
          <p:nvSpPr>
            <p:cNvPr id="156759" name="Line 87"/>
            <p:cNvSpPr>
              <a:spLocks noChangeShapeType="1"/>
            </p:cNvSpPr>
            <p:nvPr/>
          </p:nvSpPr>
          <p:spPr bwMode="auto">
            <a:xfrm>
              <a:off x="3048" y="2761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60" name="Line 88"/>
            <p:cNvSpPr>
              <a:spLocks noChangeShapeType="1"/>
            </p:cNvSpPr>
            <p:nvPr/>
          </p:nvSpPr>
          <p:spPr bwMode="auto">
            <a:xfrm>
              <a:off x="2005" y="1490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6675" name="AutoShape 3"/>
          <p:cNvSpPr>
            <a:spLocks noChangeArrowheads="1"/>
          </p:cNvSpPr>
          <p:nvPr/>
        </p:nvSpPr>
        <p:spPr bwMode="auto">
          <a:xfrm rot="20160000">
            <a:off x="3343275" y="3948113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677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6679" name="Rectangle 7"/>
          <p:cNvSpPr>
            <a:spLocks noChangeArrowheads="1"/>
          </p:cNvSpPr>
          <p:nvPr/>
        </p:nvSpPr>
        <p:spPr bwMode="auto">
          <a:xfrm>
            <a:off x="1793875" y="17463"/>
            <a:ext cx="3959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 Malachie à Matthieu</a:t>
            </a:r>
          </a:p>
        </p:txBody>
      </p:sp>
      <p:sp>
        <p:nvSpPr>
          <p:cNvPr id="156680" name="Text Box 8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56684" name="Rectangle 1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156685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156686" name="Rectangle 14"/>
          <p:cNvSpPr>
            <a:spLocks noChangeArrowheads="1"/>
          </p:cNvSpPr>
          <p:nvPr/>
        </p:nvSpPr>
        <p:spPr bwMode="auto">
          <a:xfrm>
            <a:off x="7558088" y="6526213"/>
            <a:ext cx="733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9.6.03e.</a:t>
            </a:r>
          </a:p>
        </p:txBody>
      </p:sp>
      <p:sp>
        <p:nvSpPr>
          <p:cNvPr id="156687" name="Text Box 15"/>
          <p:cNvSpPr txBox="1">
            <a:spLocks noChangeArrowheads="1"/>
          </p:cNvSpPr>
          <p:nvPr/>
        </p:nvSpPr>
        <p:spPr bwMode="auto">
          <a:xfrm>
            <a:off x="6994525" y="6284913"/>
            <a:ext cx="16335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grpSp>
        <p:nvGrpSpPr>
          <p:cNvPr id="156694" name="Group 22"/>
          <p:cNvGrpSpPr>
            <a:grpSpLocks/>
          </p:cNvGrpSpPr>
          <p:nvPr/>
        </p:nvGrpSpPr>
        <p:grpSpPr bwMode="auto">
          <a:xfrm>
            <a:off x="1857375" y="433388"/>
            <a:ext cx="4311650" cy="3233737"/>
            <a:chOff x="1082" y="369"/>
            <a:chExt cx="2716" cy="1980"/>
          </a:xfrm>
        </p:grpSpPr>
        <p:sp>
          <p:nvSpPr>
            <p:cNvPr id="156688" name="Text Box 16"/>
            <p:cNvSpPr txBox="1">
              <a:spLocks noChangeArrowheads="1"/>
            </p:cNvSpPr>
            <p:nvPr/>
          </p:nvSpPr>
          <p:spPr bwMode="auto">
            <a:xfrm>
              <a:off x="1093" y="369"/>
              <a:ext cx="2297" cy="2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>
                  <a:solidFill>
                    <a:srgbClr val="FF0000"/>
                  </a:solidFill>
                </a:rPr>
                <a:t>ANCIEN TESTAMENT</a:t>
              </a:r>
            </a:p>
          </p:txBody>
        </p:sp>
        <p:sp>
          <p:nvSpPr>
            <p:cNvPr id="156691" name="AutoShape 19"/>
            <p:cNvSpPr>
              <a:spLocks noChangeArrowheads="1"/>
            </p:cNvSpPr>
            <p:nvPr/>
          </p:nvSpPr>
          <p:spPr bwMode="auto">
            <a:xfrm flipH="1">
              <a:off x="1082" y="728"/>
              <a:ext cx="2716" cy="1621"/>
            </a:xfrm>
            <a:prstGeom prst="parallelogram">
              <a:avLst>
                <a:gd name="adj" fmla="val 79532"/>
              </a:avLst>
            </a:prstGeom>
            <a:noFill/>
            <a:ln w="7620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91581" dir="202140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0000">
                      <a:alpha val="50000"/>
                    </a:srgbClr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6695" name="Group 23"/>
          <p:cNvGrpSpPr>
            <a:grpSpLocks/>
          </p:cNvGrpSpPr>
          <p:nvPr/>
        </p:nvGrpSpPr>
        <p:grpSpPr bwMode="auto">
          <a:xfrm>
            <a:off x="4283075" y="4025900"/>
            <a:ext cx="3646488" cy="1670050"/>
            <a:chOff x="2826" y="2600"/>
            <a:chExt cx="2297" cy="1052"/>
          </a:xfrm>
        </p:grpSpPr>
        <p:sp>
          <p:nvSpPr>
            <p:cNvPr id="156689" name="Text Box 17"/>
            <p:cNvSpPr txBox="1">
              <a:spLocks noChangeArrowheads="1"/>
            </p:cNvSpPr>
            <p:nvPr/>
          </p:nvSpPr>
          <p:spPr bwMode="auto">
            <a:xfrm>
              <a:off x="2826" y="3402"/>
              <a:ext cx="2297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chemeClr val="tx1"/>
                  </a:solidFill>
                </a:rPr>
                <a:t>NOUVAU TESTAMENT</a:t>
              </a:r>
            </a:p>
          </p:txBody>
        </p:sp>
        <p:sp>
          <p:nvSpPr>
            <p:cNvPr id="156692" name="Rectangle 20"/>
            <p:cNvSpPr>
              <a:spLocks noChangeArrowheads="1"/>
            </p:cNvSpPr>
            <p:nvPr/>
          </p:nvSpPr>
          <p:spPr bwMode="auto">
            <a:xfrm>
              <a:off x="3108" y="2600"/>
              <a:ext cx="1013" cy="323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6693" name="Text Box 21"/>
          <p:cNvSpPr txBox="1">
            <a:spLocks noChangeArrowheads="1"/>
          </p:cNvSpPr>
          <p:nvPr/>
        </p:nvSpPr>
        <p:spPr bwMode="auto">
          <a:xfrm>
            <a:off x="8580438" y="6467475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2</a:t>
            </a:r>
            <a:endParaRPr lang="en-US" b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6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6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47" name="Rectangle 3"/>
          <p:cNvSpPr>
            <a:spLocks noChangeArrowheads="1"/>
          </p:cNvSpPr>
          <p:nvPr/>
        </p:nvSpPr>
        <p:spPr bwMode="auto">
          <a:xfrm>
            <a:off x="3176588" y="1676400"/>
            <a:ext cx="246856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Times" charset="0"/>
              </a:rPr>
              <a:t>ALEX LE GR</a:t>
            </a:r>
            <a:r>
              <a:rPr lang="en-US" sz="2400">
                <a:solidFill>
                  <a:schemeClr val="accent2"/>
                </a:solidFill>
                <a:latin typeface="Times" charset="0"/>
                <a:cs typeface="Times" charset="0"/>
              </a:rPr>
              <a:t>E</a:t>
            </a:r>
            <a:r>
              <a:rPr lang="en-US" sz="2400">
                <a:solidFill>
                  <a:schemeClr val="accent2"/>
                </a:solidFill>
                <a:latin typeface="Times" charset="0"/>
              </a:rPr>
              <a:t>C</a:t>
            </a:r>
          </a:p>
        </p:txBody>
      </p:sp>
      <p:sp>
        <p:nvSpPr>
          <p:cNvPr id="287749" name="AutoShape 5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50" name="Rectangle 6"/>
          <p:cNvSpPr>
            <a:spLocks noChangeArrowheads="1"/>
          </p:cNvSpPr>
          <p:nvPr/>
        </p:nvSpPr>
        <p:spPr bwMode="auto">
          <a:xfrm>
            <a:off x="2819400" y="931863"/>
            <a:ext cx="2008188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   SILENCE</a:t>
            </a:r>
          </a:p>
        </p:txBody>
      </p:sp>
      <p:sp>
        <p:nvSpPr>
          <p:cNvPr id="287751" name="Rectangle 7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52" name="Rectangle 8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53" name="Line 9"/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57" name="Line 13"/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7761" name="Group 17"/>
          <p:cNvGrpSpPr>
            <a:grpSpLocks/>
          </p:cNvGrpSpPr>
          <p:nvPr/>
        </p:nvGrpSpPr>
        <p:grpSpPr bwMode="auto">
          <a:xfrm>
            <a:off x="709613" y="2190750"/>
            <a:ext cx="2432050" cy="2601913"/>
            <a:chOff x="447" y="1380"/>
            <a:chExt cx="1532" cy="1639"/>
          </a:xfrm>
        </p:grpSpPr>
        <p:sp>
          <p:nvSpPr>
            <p:cNvPr id="287758" name="Rectangle 14"/>
            <p:cNvSpPr>
              <a:spLocks noChangeArrowheads="1"/>
            </p:cNvSpPr>
            <p:nvPr/>
          </p:nvSpPr>
          <p:spPr bwMode="auto">
            <a:xfrm>
              <a:off x="447" y="1380"/>
              <a:ext cx="1532" cy="69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3600" b="0">
                  <a:solidFill>
                    <a:schemeClr val="tx2"/>
                  </a:solidFill>
                  <a:latin typeface="Times" charset="0"/>
                </a:rPr>
                <a:t>AT  </a:t>
              </a:r>
              <a:r>
                <a:rPr lang="en-US" sz="6600" b="0">
                  <a:solidFill>
                    <a:srgbClr val="7FFF00"/>
                  </a:solidFill>
                  <a:latin typeface="Times" charset="0"/>
                </a:rPr>
                <a:t>S </a:t>
              </a:r>
              <a:r>
                <a:rPr lang="en-US" sz="3600" b="0">
                  <a:solidFill>
                    <a:schemeClr val="tx2"/>
                  </a:solidFill>
                  <a:latin typeface="Times" charset="0"/>
                </a:rPr>
                <a:t>NT</a:t>
              </a:r>
            </a:p>
          </p:txBody>
        </p:sp>
        <p:sp>
          <p:nvSpPr>
            <p:cNvPr id="287759" name="AutoShape 15"/>
            <p:cNvSpPr>
              <a:spLocks noChangeArrowheads="1"/>
            </p:cNvSpPr>
            <p:nvPr/>
          </p:nvSpPr>
          <p:spPr bwMode="auto">
            <a:xfrm rot="16200000">
              <a:off x="674" y="2256"/>
              <a:ext cx="982" cy="544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7760" name="Rectangle 16"/>
          <p:cNvSpPr>
            <a:spLocks noChangeArrowheads="1"/>
          </p:cNvSpPr>
          <p:nvPr/>
        </p:nvSpPr>
        <p:spPr bwMode="auto">
          <a:xfrm>
            <a:off x="4862513" y="874713"/>
            <a:ext cx="2008187" cy="5159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AFD00"/>
                </a:solidFill>
                <a:latin typeface="Times" charset="0"/>
              </a:rPr>
              <a:t>ca. 500 </a:t>
            </a:r>
            <a:r>
              <a:rPr lang="en-US" sz="2800">
                <a:solidFill>
                  <a:srgbClr val="FAFD00"/>
                </a:solidFill>
                <a:latin typeface="Times" charset="0"/>
                <a:cs typeface="Times" charset="0"/>
              </a:rPr>
              <a:t>À</a:t>
            </a:r>
            <a:r>
              <a:rPr lang="en-US" sz="2800">
                <a:solidFill>
                  <a:srgbClr val="FAFD00"/>
                </a:solidFill>
                <a:latin typeface="Times" charset="0"/>
              </a:rPr>
              <a:t>.C</a:t>
            </a:r>
            <a:r>
              <a:rPr lang="en-US" sz="2800" b="0">
                <a:solidFill>
                  <a:srgbClr val="FAFD00"/>
                </a:solidFill>
                <a:latin typeface="Times" charset="0"/>
              </a:rPr>
              <a:t>.</a:t>
            </a:r>
          </a:p>
        </p:txBody>
      </p:sp>
      <p:sp>
        <p:nvSpPr>
          <p:cNvPr id="287781" name="Text Box 37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87783" name="AutoShape 39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84" name="Rectangle 40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85" name="AutoShape 41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86" name="Line 42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87" name="Line 43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88" name="Rectangle 44"/>
          <p:cNvSpPr>
            <a:spLocks noChangeArrowheads="1"/>
          </p:cNvSpPr>
          <p:nvPr/>
        </p:nvSpPr>
        <p:spPr bwMode="auto">
          <a:xfrm>
            <a:off x="7931150" y="3568700"/>
            <a:ext cx="9810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the Greek</a:t>
            </a:r>
          </a:p>
        </p:txBody>
      </p:sp>
      <p:sp>
        <p:nvSpPr>
          <p:cNvPr id="287789" name="Rectangle 45"/>
          <p:cNvSpPr>
            <a:spLocks noChangeArrowheads="1"/>
          </p:cNvSpPr>
          <p:nvPr/>
        </p:nvSpPr>
        <p:spPr bwMode="auto">
          <a:xfrm>
            <a:off x="7958138" y="34671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287790" name="Text Box 46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87794" name="Rectangle 5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sp>
        <p:nvSpPr>
          <p:cNvPr id="287795" name="Text Box 51"/>
          <p:cNvSpPr txBox="1">
            <a:spLocks noChangeArrowheads="1"/>
          </p:cNvSpPr>
          <p:nvPr/>
        </p:nvSpPr>
        <p:spPr bwMode="auto">
          <a:xfrm>
            <a:off x="6994525" y="6284913"/>
            <a:ext cx="16335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sp>
        <p:nvSpPr>
          <p:cNvPr id="287796" name="Text Box 52"/>
          <p:cNvSpPr txBox="1">
            <a:spLocks noChangeArrowheads="1"/>
          </p:cNvSpPr>
          <p:nvPr/>
        </p:nvSpPr>
        <p:spPr bwMode="auto">
          <a:xfrm>
            <a:off x="8577263" y="6491288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FFFFFF"/>
                </a:solidFill>
              </a:rPr>
              <a:t>1</a:t>
            </a:r>
            <a:endParaRPr lang="en-US" sz="1400" b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287797" name="Group 53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287798" name="Rectangle 54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2800" b="0">
                <a:latin typeface="Matura MT Script Capitals" charset="0"/>
              </a:endParaRPr>
            </a:p>
          </p:txBody>
        </p:sp>
        <p:sp>
          <p:nvSpPr>
            <p:cNvPr id="287799" name="Line 5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7800" name="Oval 56"/>
          <p:cNvSpPr>
            <a:spLocks noChangeArrowheads="1"/>
          </p:cNvSpPr>
          <p:nvPr/>
        </p:nvSpPr>
        <p:spPr bwMode="auto">
          <a:xfrm>
            <a:off x="2930525" y="1598613"/>
            <a:ext cx="3471863" cy="635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7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747" grpId="0" autoUpdateAnimBg="0"/>
      <p:bldP spid="287760" grpId="0" autoUpdateAnimBg="0"/>
      <p:bldP spid="28780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947" name="Group 35"/>
          <p:cNvGrpSpPr>
            <a:grpSpLocks/>
          </p:cNvGrpSpPr>
          <p:nvPr/>
        </p:nvGrpSpPr>
        <p:grpSpPr bwMode="auto">
          <a:xfrm>
            <a:off x="2168525" y="598488"/>
            <a:ext cx="4781550" cy="5438775"/>
            <a:chOff x="1366" y="377"/>
            <a:chExt cx="3012" cy="3426"/>
          </a:xfrm>
        </p:grpSpPr>
        <p:pic>
          <p:nvPicPr>
            <p:cNvPr id="422925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59" t="23438" r="23657" b="7552"/>
            <a:stretch>
              <a:fillRect/>
            </a:stretch>
          </p:blipFill>
          <p:spPr bwMode="auto">
            <a:xfrm>
              <a:off x="1366" y="377"/>
              <a:ext cx="3012" cy="342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2938" name="Rectangle 26"/>
            <p:cNvSpPr>
              <a:spLocks noChangeArrowheads="1"/>
            </p:cNvSpPr>
            <p:nvPr/>
          </p:nvSpPr>
          <p:spPr bwMode="auto">
            <a:xfrm>
              <a:off x="1586" y="886"/>
              <a:ext cx="47" cy="47"/>
            </a:xfrm>
            <a:prstGeom prst="rect">
              <a:avLst/>
            </a:prstGeom>
            <a:solidFill>
              <a:srgbClr val="011B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422946" name="Rectangle 34"/>
            <p:cNvSpPr>
              <a:spLocks noChangeArrowheads="1"/>
            </p:cNvSpPr>
            <p:nvPr/>
          </p:nvSpPr>
          <p:spPr bwMode="auto">
            <a:xfrm>
              <a:off x="1786" y="758"/>
              <a:ext cx="95" cy="111"/>
            </a:xfrm>
            <a:prstGeom prst="rect">
              <a:avLst/>
            </a:prstGeom>
            <a:solidFill>
              <a:srgbClr val="011A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422926" name="Text Box 14"/>
          <p:cNvSpPr txBox="1">
            <a:spLocks noChangeArrowheads="1"/>
          </p:cNvSpPr>
          <p:nvPr/>
        </p:nvSpPr>
        <p:spPr bwMode="auto">
          <a:xfrm>
            <a:off x="2222500" y="5897563"/>
            <a:ext cx="4686300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EEFF4B"/>
                </a:solidFill>
              </a:rPr>
              <a:t> </a:t>
            </a:r>
            <a:r>
              <a:rPr lang="en-US" sz="3200">
                <a:solidFill>
                  <a:srgbClr val="EEFF4B"/>
                </a:solidFill>
              </a:rPr>
              <a:t>Alexandre le Grand</a:t>
            </a:r>
          </a:p>
        </p:txBody>
      </p:sp>
      <p:sp>
        <p:nvSpPr>
          <p:cNvPr id="422948" name="AutoShape 36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49" name="Rectangle 37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50" name="AutoShape 38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51" name="Line 39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52" name="Line 40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53" name="Rectangle 41"/>
          <p:cNvSpPr>
            <a:spLocks noChangeArrowheads="1"/>
          </p:cNvSpPr>
          <p:nvPr/>
        </p:nvSpPr>
        <p:spPr bwMode="auto">
          <a:xfrm>
            <a:off x="7931150" y="3568700"/>
            <a:ext cx="841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422954" name="Rectangle 42"/>
          <p:cNvSpPr>
            <a:spLocks noChangeArrowheads="1"/>
          </p:cNvSpPr>
          <p:nvPr/>
        </p:nvSpPr>
        <p:spPr bwMode="auto">
          <a:xfrm>
            <a:off x="7970838" y="3429000"/>
            <a:ext cx="73342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422955" name="Text Box 4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2959" name="Rectangle 4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422960" name="Text Box 48"/>
          <p:cNvSpPr txBox="1">
            <a:spLocks noChangeArrowheads="1"/>
          </p:cNvSpPr>
          <p:nvPr/>
        </p:nvSpPr>
        <p:spPr bwMode="auto">
          <a:xfrm>
            <a:off x="6994525" y="6284913"/>
            <a:ext cx="16335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grpSp>
        <p:nvGrpSpPr>
          <p:cNvPr id="422961" name="Group 49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422962" name="Rectangle 50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2800" b="0">
                <a:latin typeface="Matura MT Script Capitals" charset="0"/>
              </a:endParaRPr>
            </a:p>
          </p:txBody>
        </p:sp>
        <p:sp>
          <p:nvSpPr>
            <p:cNvPr id="422963" name="Line 51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926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89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3" t="22913" r="44141" b="26820"/>
          <a:stretch>
            <a:fillRect/>
          </a:stretch>
        </p:blipFill>
        <p:spPr bwMode="auto">
          <a:xfrm>
            <a:off x="2884488" y="1228725"/>
            <a:ext cx="3375025" cy="44005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21897" name="Text Box 9"/>
          <p:cNvSpPr txBox="1">
            <a:spLocks noChangeArrowheads="1"/>
          </p:cNvSpPr>
          <p:nvPr/>
        </p:nvSpPr>
        <p:spPr bwMode="auto">
          <a:xfrm>
            <a:off x="2228850" y="482600"/>
            <a:ext cx="4686300" cy="579438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EEFF4B"/>
                </a:solidFill>
              </a:rPr>
              <a:t> </a:t>
            </a:r>
            <a:r>
              <a:rPr lang="en-US" sz="3200">
                <a:solidFill>
                  <a:srgbClr val="EEFF4B"/>
                </a:solidFill>
              </a:rPr>
              <a:t>Alexandre le Grand</a:t>
            </a:r>
          </a:p>
        </p:txBody>
      </p:sp>
      <p:grpSp>
        <p:nvGrpSpPr>
          <p:cNvPr id="421903" name="Group 15"/>
          <p:cNvGrpSpPr>
            <a:grpSpLocks/>
          </p:cNvGrpSpPr>
          <p:nvPr/>
        </p:nvGrpSpPr>
        <p:grpSpPr bwMode="auto">
          <a:xfrm>
            <a:off x="623888" y="1628775"/>
            <a:ext cx="2363787" cy="3121025"/>
            <a:chOff x="393" y="1138"/>
            <a:chExt cx="1489" cy="1966"/>
          </a:xfrm>
        </p:grpSpPr>
        <p:pic>
          <p:nvPicPr>
            <p:cNvPr id="42189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44" t="23175" r="56836" b="53645"/>
            <a:stretch>
              <a:fillRect/>
            </a:stretch>
          </p:blipFill>
          <p:spPr bwMode="auto">
            <a:xfrm>
              <a:off x="475" y="1138"/>
              <a:ext cx="1407" cy="154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1898" name="Text Box 10"/>
            <p:cNvSpPr txBox="1">
              <a:spLocks noChangeArrowheads="1"/>
            </p:cNvSpPr>
            <p:nvPr/>
          </p:nvSpPr>
          <p:spPr bwMode="auto">
            <a:xfrm>
              <a:off x="393" y="2738"/>
              <a:ext cx="1016" cy="366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EEFF4B"/>
                  </a:solidFill>
                </a:rPr>
                <a:t>Aristotle,              Son Maïtre</a:t>
              </a:r>
            </a:p>
          </p:txBody>
        </p:sp>
      </p:grpSp>
      <p:grpSp>
        <p:nvGrpSpPr>
          <p:cNvPr id="421930" name="Group 42"/>
          <p:cNvGrpSpPr>
            <a:grpSpLocks/>
          </p:cNvGrpSpPr>
          <p:nvPr/>
        </p:nvGrpSpPr>
        <p:grpSpPr bwMode="auto">
          <a:xfrm>
            <a:off x="5692775" y="2028825"/>
            <a:ext cx="2984500" cy="4027488"/>
            <a:chOff x="3586" y="1278"/>
            <a:chExt cx="1880" cy="2537"/>
          </a:xfrm>
        </p:grpSpPr>
        <p:pic>
          <p:nvPicPr>
            <p:cNvPr id="421895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53" t="23438" r="21289" b="7031"/>
            <a:stretch>
              <a:fillRect/>
            </a:stretch>
          </p:blipFill>
          <p:spPr bwMode="auto">
            <a:xfrm>
              <a:off x="3586" y="1992"/>
              <a:ext cx="1810" cy="1823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1899" name="Text Box 11"/>
            <p:cNvSpPr txBox="1">
              <a:spLocks noChangeArrowheads="1"/>
            </p:cNvSpPr>
            <p:nvPr/>
          </p:nvSpPr>
          <p:spPr bwMode="auto">
            <a:xfrm>
              <a:off x="4614" y="1278"/>
              <a:ext cx="852" cy="65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400">
                  <a:solidFill>
                    <a:srgbClr val="EEFF4B"/>
                  </a:solidFill>
                </a:rPr>
                <a:t>                       </a:t>
              </a:r>
              <a:r>
                <a:rPr lang="en-US">
                  <a:solidFill>
                    <a:srgbClr val="EEFF4B"/>
                  </a:solidFill>
                </a:rPr>
                <a:t>Alexandre Entraine Bucephalas</a:t>
              </a:r>
            </a:p>
          </p:txBody>
        </p:sp>
      </p:grpSp>
      <p:sp>
        <p:nvSpPr>
          <p:cNvPr id="421917" name="AutoShape 29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18" name="Rectangle 30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19" name="AutoShape 31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20" name="Line 32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21" name="Line 33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22" name="Rectangle 34"/>
          <p:cNvSpPr>
            <a:spLocks noChangeArrowheads="1"/>
          </p:cNvSpPr>
          <p:nvPr/>
        </p:nvSpPr>
        <p:spPr bwMode="auto">
          <a:xfrm>
            <a:off x="7931150" y="3568700"/>
            <a:ext cx="841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421923" name="Rectangle 35"/>
          <p:cNvSpPr>
            <a:spLocks noChangeArrowheads="1"/>
          </p:cNvSpPr>
          <p:nvPr/>
        </p:nvSpPr>
        <p:spPr bwMode="auto">
          <a:xfrm>
            <a:off x="7970838" y="3429000"/>
            <a:ext cx="73342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421924" name="Text Box 36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1928" name="Rectangle 4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421929" name="Text Box 41"/>
          <p:cNvSpPr txBox="1">
            <a:spLocks noChangeArrowheads="1"/>
          </p:cNvSpPr>
          <p:nvPr/>
        </p:nvSpPr>
        <p:spPr bwMode="auto">
          <a:xfrm>
            <a:off x="6994525" y="6284913"/>
            <a:ext cx="16335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1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21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Alexandria\Alexandria bay to east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Dead Sea\Masada\Masada sr\Masada siege ramp from west, 50-35tb sr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Ostia\Ostia theater from top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Palatine Hill\Palatine Hill from northeast.j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Todd Sites\0 Adds\8 Greece Rome\Rome Krewson\sr\Rome Arch of Titus at night, wk 030802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8 Greece Rome Krewson\Rome\sr\Pompei street with elevated stepping stones, wk 031001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Forum\Temple of the Divus Romulus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Forum\Forum with Temples of Saturn and Vespasian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Forum\Forum Arch of Severus, Temple of Saturn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8 Greece Rome Krewson\Rome\sr\Forum Arch of Severus, Arch of Titus in distance, wk 030901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401 Pools of Bethesda\sr\Pools of Bethesda excavations from east, tb n051401 sr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7 Turkey sr\Ephesus\Ephesus theater with Appian Way, tb n010500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7 Turkey sr\Ephesus\Appian Way from Ephesus theater, tb n010500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 smtClean="0">
            <a:ln>
              <a:noFill/>
            </a:ln>
            <a:solidFill>
              <a:srgbClr val="FFA27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 smtClean="0">
            <a:ln>
              <a:noFill/>
            </a:ln>
            <a:solidFill>
              <a:srgbClr val="FFA27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9577</TotalTime>
  <Pages>52</Pages>
  <Words>2059</Words>
  <Application>Microsoft Office PowerPoint</Application>
  <PresentationFormat>On-screen Show (4:3)</PresentationFormat>
  <Paragraphs>663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53" baseType="lpstr">
      <vt:lpstr>Gulim</vt:lpstr>
      <vt:lpstr>ＭＳ Ｐゴシック</vt:lpstr>
      <vt:lpstr>Arial</vt:lpstr>
      <vt:lpstr>B VAG Rounded Bold</vt:lpstr>
      <vt:lpstr>Chicago</vt:lpstr>
      <vt:lpstr>Comic Sans MS</vt:lpstr>
      <vt:lpstr>Helvetica</vt:lpstr>
      <vt:lpstr>Kosher-Normal</vt:lpstr>
      <vt:lpstr>Matura MT Script Capitals</vt:lpstr>
      <vt:lpstr>Monotype Sorts</vt:lpstr>
      <vt:lpstr>Times</vt:lpstr>
      <vt:lpstr>Times New Roman</vt:lpstr>
      <vt:lpstr>Wingdings</vt:lpstr>
      <vt:lpstr>untitled 3</vt:lpstr>
      <vt:lpstr>untitled 1</vt:lpstr>
      <vt:lpstr>Orbit</vt:lpstr>
      <vt:lpstr>PowerPoint Presentation</vt:lpstr>
      <vt:lpstr>French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 Bible…En Base • BibleStudyDownloads.org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Botros Salah</cp:lastModifiedBy>
  <cp:revision>415</cp:revision>
  <cp:lastPrinted>2003-05-28T21:54:29Z</cp:lastPrinted>
  <dcterms:created xsi:type="dcterms:W3CDTF">1999-07-29T18:12:04Z</dcterms:created>
  <dcterms:modified xsi:type="dcterms:W3CDTF">2024-11-13T16:40:05Z</dcterms:modified>
</cp:coreProperties>
</file>