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7.xml" ContentType="application/vnd.openxmlformats-officedocument.presentationml.tags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0.xml" ContentType="application/vnd.openxmlformats-officedocument.presentationml.tags+xml"/>
  <Override PartName="/ppt/notesSlides/notesSlide2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handoutMasterIdLst>
    <p:handoutMasterId r:id="rId41"/>
  </p:handoutMasterIdLst>
  <p:sldIdLst>
    <p:sldId id="679" r:id="rId4"/>
    <p:sldId id="652" r:id="rId5"/>
    <p:sldId id="400" r:id="rId6"/>
    <p:sldId id="612" r:id="rId7"/>
    <p:sldId id="402" r:id="rId8"/>
    <p:sldId id="520" r:id="rId9"/>
    <p:sldId id="622" r:id="rId10"/>
    <p:sldId id="621" r:id="rId11"/>
    <p:sldId id="632" r:id="rId12"/>
    <p:sldId id="631" r:id="rId13"/>
    <p:sldId id="587" r:id="rId14"/>
    <p:sldId id="634" r:id="rId15"/>
    <p:sldId id="669" r:id="rId16"/>
    <p:sldId id="638" r:id="rId17"/>
    <p:sldId id="408" r:id="rId18"/>
    <p:sldId id="674" r:id="rId19"/>
    <p:sldId id="673" r:id="rId20"/>
    <p:sldId id="630" r:id="rId21"/>
    <p:sldId id="650" r:id="rId22"/>
    <p:sldId id="647" r:id="rId23"/>
    <p:sldId id="521" r:id="rId24"/>
    <p:sldId id="637" r:id="rId25"/>
    <p:sldId id="524" r:id="rId26"/>
    <p:sldId id="527" r:id="rId27"/>
    <p:sldId id="526" r:id="rId28"/>
    <p:sldId id="410" r:id="rId29"/>
    <p:sldId id="411" r:id="rId30"/>
    <p:sldId id="643" r:id="rId31"/>
    <p:sldId id="642" r:id="rId32"/>
    <p:sldId id="440" r:id="rId33"/>
    <p:sldId id="670" r:id="rId34"/>
    <p:sldId id="678" r:id="rId35"/>
    <p:sldId id="646" r:id="rId36"/>
    <p:sldId id="668" r:id="rId37"/>
    <p:sldId id="641" r:id="rId38"/>
    <p:sldId id="681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011A5F"/>
    <a:srgbClr val="FF0000"/>
    <a:srgbClr val="33CC33"/>
    <a:srgbClr val="EBFC88"/>
    <a:srgbClr val="00FF00"/>
    <a:srgbClr val="5A84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 autoAdjust="0"/>
    <p:restoredTop sz="94728" autoAdjust="0"/>
  </p:normalViewPr>
  <p:slideViewPr>
    <p:cSldViewPr snapToGrid="0">
      <p:cViewPr varScale="1">
        <p:scale>
          <a:sx n="57" d="100"/>
          <a:sy n="57" d="100"/>
        </p:scale>
        <p:origin x="-112" y="-696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5471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48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E6DBC7BC-9FAA-204D-9793-ABA09F47706F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51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3051D87-A3E9-7349-B2AC-3D0A8BE9F2C8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08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88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489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985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439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0243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58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699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59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6301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2595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502921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75" name="Text Box 51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</a:rPr>
              <a:t>2006</a:t>
            </a:r>
            <a:r>
              <a:rPr lang="en-US" sz="900">
                <a:solidFill>
                  <a:srgbClr val="FFFFFF"/>
                </a:solidFill>
                <a:latin typeface="Arial" charset="0"/>
              </a:rPr>
              <a:t> TBBMI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fr-FR" sz="900" b="0">
                <a:solidFill>
                  <a:srgbClr val="FFA27C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pPr algn="ctr"/>
                <a:endParaRPr lang="en-US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900" b="0">
                  <a:solidFill>
                    <a:srgbClr val="FFA27C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000" smtClean="0">
                <a:solidFill>
                  <a:srgbClr val="FFFFFF"/>
                </a:solidFill>
                <a:cs typeface="ＭＳ Ｐゴシック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b="0"/>
              <a:pPr eaLnBrk="1" hangingPunct="1"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0.png"/><Relationship Id="rId5" Type="http://schemas.openxmlformats.org/officeDocument/2006/relationships/image" Target="../media/image16.emf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21.xml"/><Relationship Id="rId7" Type="http://schemas.openxmlformats.org/officeDocument/2006/relationships/image" Target="../media/image23.jpeg"/><Relationship Id="rId8" Type="http://schemas.openxmlformats.org/officeDocument/2006/relationships/image" Target="../media/image18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0.jpeg"/><Relationship Id="rId5" Type="http://schemas.openxmlformats.org/officeDocument/2006/relationships/image" Target="../media/image1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2.jpeg"/><Relationship Id="rId5" Type="http://schemas.openxmlformats.org/officeDocument/2006/relationships/image" Target="../media/image18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33.jpeg"/><Relationship Id="rId6" Type="http://schemas.openxmlformats.org/officeDocument/2006/relationships/image" Target="../media/image18.jpeg"/><Relationship Id="rId7" Type="http://schemas.openxmlformats.org/officeDocument/2006/relationships/image" Target="../media/image34.jpe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6.jpeg"/><Relationship Id="rId5" Type="http://schemas.openxmlformats.org/officeDocument/2006/relationships/image" Target="../media/image18.jpeg"/><Relationship Id="rId6" Type="http://schemas.openxmlformats.org/officeDocument/2006/relationships/image" Target="../media/image37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0.xml"/><Relationship Id="rId6" Type="http://schemas.openxmlformats.org/officeDocument/2006/relationships/image" Target="../media/image38.jpeg"/><Relationship Id="rId7" Type="http://schemas.openxmlformats.org/officeDocument/2006/relationships/image" Target="../media/image1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" Type="http://schemas.openxmlformats.org/officeDocument/2006/relationships/tags" Target="../tags/tag11.xml"/><Relationship Id="rId2" Type="http://schemas.openxmlformats.org/officeDocument/2006/relationships/tags" Target="../tags/tag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hyperlink" Target="file://localhost/Macintosh%20HD/Desktop%20Folder/TBB%20BIG%20SHOW%207.0/7.0.03E-JESU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mtClean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ko-KR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  <a:cs typeface="ＭＳ Ｐゴシック" charset="0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0" smtClean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2000" i="1" dirty="0" err="1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i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i="1" dirty="0" smtClean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i="1" dirty="0" smtClean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i="1" dirty="0" smtClean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pPr algn="ctr"/>
            <a:r>
              <a:rPr lang="en-US" sz="3600" b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smtClean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Fryman • 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296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2512" b="10948"/>
          <a:stretch>
            <a:fillRect/>
          </a:stretch>
        </p:blipFill>
        <p:spPr bwMode="auto">
          <a:xfrm>
            <a:off x="606425" y="561975"/>
            <a:ext cx="7994650" cy="56943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5" name="Rectangle 3"/>
          <p:cNvSpPr>
            <a:spLocks noChangeArrowheads="1"/>
          </p:cNvSpPr>
          <p:nvPr/>
        </p:nvSpPr>
        <p:spPr bwMode="auto">
          <a:xfrm>
            <a:off x="3176588" y="1676400"/>
            <a:ext cx="2468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ALEX LE GR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EC</a:t>
            </a:r>
            <a:endParaRPr lang="en-US" sz="240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433156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3315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9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0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4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/>
          <p:cNvSpPr>
            <a:spLocks noChangeArrowheads="1"/>
          </p:cNvSpPr>
          <p:nvPr/>
        </p:nvSpPr>
        <p:spPr bwMode="auto">
          <a:xfrm>
            <a:off x="4862513" y="874713"/>
            <a:ext cx="2008187" cy="5159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187534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rgbClr val="187534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rgbClr val="187534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rgbClr val="187534"/>
                </a:solidFill>
                <a:latin typeface="Times" charset="0"/>
              </a:rPr>
              <a:t>.</a:t>
            </a:r>
          </a:p>
        </p:txBody>
      </p:sp>
      <p:sp>
        <p:nvSpPr>
          <p:cNvPr id="433178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33180" name="AutoShape 28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1" name="Rectangle 29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2" name="AutoShape 30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3" name="Line 31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4" name="Line 32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5" name="Rectangle 33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3186" name="Rectangle 34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33187" name="Text Box 35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/>
          <p:cNvSpPr txBox="1">
            <a:spLocks noChangeArrowheads="1"/>
          </p:cNvSpPr>
          <p:nvPr/>
        </p:nvSpPr>
        <p:spPr bwMode="auto">
          <a:xfrm>
            <a:off x="2005013" y="3136900"/>
            <a:ext cx="5119687" cy="2101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</a:rPr>
              <a:t>Noublions jamais l</a:t>
            </a:r>
            <a:r>
              <a:rPr lang="ja-JP" altLang="en-US" sz="44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4400">
                <a:solidFill>
                  <a:srgbClr val="FFFF00"/>
                </a:solidFill>
              </a:rPr>
              <a:t>intellectuel genius des Grecs.  </a:t>
            </a:r>
          </a:p>
        </p:txBody>
      </p:sp>
      <p:sp>
        <p:nvSpPr>
          <p:cNvPr id="433193" name="Text Box 41"/>
          <p:cNvSpPr txBox="1">
            <a:spLocks noChangeArrowheads="1"/>
          </p:cNvSpPr>
          <p:nvPr/>
        </p:nvSpPr>
        <p:spPr bwMode="auto">
          <a:xfrm>
            <a:off x="3863975" y="5127625"/>
            <a:ext cx="4765675" cy="8239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i="1" u="sng">
                <a:solidFill>
                  <a:srgbClr val="CCECFF"/>
                </a:solidFill>
              </a:rPr>
              <a:t>Paul n</a:t>
            </a:r>
            <a:r>
              <a:rPr lang="ja-JP" altLang="en-US" sz="4800" i="1" u="sng">
                <a:solidFill>
                  <a:srgbClr val="CCECFF"/>
                </a:solidFill>
                <a:latin typeface="Arial"/>
              </a:rPr>
              <a:t>’</a:t>
            </a:r>
            <a:r>
              <a:rPr lang="en-US" sz="4800" i="1" u="sng">
                <a:solidFill>
                  <a:srgbClr val="CCECFF"/>
                </a:solidFill>
              </a:rPr>
              <a:t>a pas!</a:t>
            </a:r>
            <a:endParaRPr lang="en-US" sz="2000" i="1" u="sng">
              <a:solidFill>
                <a:srgbClr val="CCECFF"/>
              </a:solidFill>
            </a:endParaRPr>
          </a:p>
        </p:txBody>
      </p:sp>
      <p:sp>
        <p:nvSpPr>
          <p:cNvPr id="433194" name="Text Box 4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33195" name="Text Box 43"/>
          <p:cNvSpPr txBox="1">
            <a:spLocks noChangeArrowheads="1"/>
          </p:cNvSpPr>
          <p:nvPr/>
        </p:nvSpPr>
        <p:spPr bwMode="auto">
          <a:xfrm>
            <a:off x="8575675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3265" name="Text Box 113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17:16-34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1"/>
      <p:bldP spid="43319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4" name="Rectangle 34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5" name="Rectangle 35"/>
          <p:cNvSpPr>
            <a:spLocks noChangeArrowheads="1"/>
          </p:cNvSpPr>
          <p:nvPr/>
        </p:nvSpPr>
        <p:spPr bwMode="auto">
          <a:xfrm>
            <a:off x="3176588" y="1676400"/>
            <a:ext cx="292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ALEX THE GREEK</a:t>
            </a:r>
          </a:p>
        </p:txBody>
      </p:sp>
      <p:sp>
        <p:nvSpPr>
          <p:cNvPr id="368676" name="AutoShape 36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7" name="Rectangle 37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368678" name="Rectangle 3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9" name="Line 3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0" name="Line 40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1" name="Rectangle 41"/>
          <p:cNvSpPr>
            <a:spLocks noChangeArrowheads="1"/>
          </p:cNvSpPr>
          <p:nvPr/>
        </p:nvSpPr>
        <p:spPr bwMode="auto">
          <a:xfrm>
            <a:off x="4862513" y="874713"/>
            <a:ext cx="200818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rgbClr val="FAFD00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368661" name="Text Box 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68663" name="AutoShape 2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4" name="Rectangle 2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5" name="AutoShape 2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6" name="Line 2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7" name="Line 2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8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368669" name="Rectangle 29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368670" name="Text Box 30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/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68683" name="Text Box 4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368684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/>
          <p:cNvGrpSpPr>
            <a:grpSpLocks/>
          </p:cNvGrpSpPr>
          <p:nvPr/>
        </p:nvGrpSpPr>
        <p:grpSpPr bwMode="auto">
          <a:xfrm>
            <a:off x="5951538" y="925513"/>
            <a:ext cx="2949575" cy="2182812"/>
            <a:chOff x="3749" y="583"/>
            <a:chExt cx="1858" cy="1375"/>
          </a:xfrm>
        </p:grpSpPr>
        <p:pic>
          <p:nvPicPr>
            <p:cNvPr id="368685" name="Picture 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86" name="Text Box 46"/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Corinth</a:t>
              </a:r>
              <a:endParaRPr lang="en-US">
                <a:solidFill>
                  <a:srgbClr val="FAFCFF"/>
                </a:solidFill>
              </a:endParaRPr>
            </a:p>
          </p:txBody>
        </p:sp>
      </p:grpSp>
      <p:grpSp>
        <p:nvGrpSpPr>
          <p:cNvPr id="368688" name="Group 48"/>
          <p:cNvGrpSpPr>
            <a:grpSpLocks/>
          </p:cNvGrpSpPr>
          <p:nvPr/>
        </p:nvGrpSpPr>
        <p:grpSpPr bwMode="auto">
          <a:xfrm>
            <a:off x="2241550" y="4349750"/>
            <a:ext cx="6157913" cy="1677988"/>
            <a:chOff x="1412" y="2740"/>
            <a:chExt cx="3879" cy="1057"/>
          </a:xfrm>
        </p:grpSpPr>
        <p:pic>
          <p:nvPicPr>
            <p:cNvPr id="368650" name="Picture 10"/>
            <p:cNvPicPr>
              <a:picLocks noChangeArrowheads="1"/>
            </p:cNvPicPr>
            <p:nvPr/>
          </p:nvPicPr>
          <p:blipFill>
            <a:blip r:embed="rId5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51" name="Rectangle 11"/>
            <p:cNvSpPr>
              <a:spLocks noChangeArrowheads="1"/>
            </p:cNvSpPr>
            <p:nvPr/>
          </p:nvSpPr>
          <p:spPr bwMode="auto">
            <a:xfrm>
              <a:off x="1412" y="3147"/>
              <a:ext cx="2455" cy="488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 </a:t>
              </a:r>
              <a:r>
                <a:rPr lang="en-US" sz="2000">
                  <a:solidFill>
                    <a:schemeClr val="accent2"/>
                  </a:solidFill>
                </a:rPr>
                <a:t>Athènes: L</a:t>
              </a:r>
              <a:r>
                <a:rPr lang="ja-JP" altLang="en-US" sz="2000">
                  <a:solidFill>
                    <a:schemeClr val="accent2"/>
                  </a:solidFill>
                  <a:latin typeface="Arial"/>
                </a:rPr>
                <a:t>’</a:t>
              </a:r>
              <a:r>
                <a:rPr lang="en-US" sz="2000">
                  <a:solidFill>
                    <a:schemeClr val="accent2"/>
                  </a:solidFill>
                </a:rPr>
                <a:t>Acropolis &amp;                 </a:t>
              </a:r>
            </a:p>
            <a:p>
              <a:r>
                <a:rPr lang="en-US" sz="2000">
                  <a:solidFill>
                    <a:schemeClr val="accent2"/>
                  </a:solidFill>
                </a:rPr>
                <a:t>Le Temple d</a:t>
              </a:r>
              <a:r>
                <a:rPr lang="ja-JP" altLang="en-US" sz="2000">
                  <a:solidFill>
                    <a:schemeClr val="accent2"/>
                  </a:solidFill>
                  <a:latin typeface="Arial"/>
                </a:rPr>
                <a:t>’</a:t>
              </a:r>
              <a:r>
                <a:rPr lang="en-US" sz="2000">
                  <a:solidFill>
                    <a:schemeClr val="accent2"/>
                  </a:solidFill>
                </a:rPr>
                <a:t>Athena Nike</a:t>
              </a:r>
            </a:p>
          </p:txBody>
        </p:sp>
      </p:grpSp>
      <p:sp>
        <p:nvSpPr>
          <p:cNvPr id="368689" name="Text Box 49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17:16-34;  Acts 18</a:t>
            </a:r>
          </a:p>
        </p:txBody>
      </p:sp>
      <p:grpSp>
        <p:nvGrpSpPr>
          <p:cNvPr id="368690" name="Group 5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68691" name="Rectangle 5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368692" name="Line 5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6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382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0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3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284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38286" name="AutoShape 14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87" name="Rectangle 15"/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38288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3828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85800" y="59690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38291" name="Text Box 1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ARABIA</a:t>
            </a:r>
          </a:p>
        </p:txBody>
      </p:sp>
      <p:sp>
        <p:nvSpPr>
          <p:cNvPr id="438292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38293" name="Text Box 21"/>
          <p:cNvSpPr txBox="1">
            <a:spLocks noChangeArrowheads="1"/>
          </p:cNvSpPr>
          <p:nvPr/>
        </p:nvSpPr>
        <p:spPr bwMode="auto">
          <a:xfrm rot="1299097">
            <a:off x="639763" y="3235325"/>
            <a:ext cx="21082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</a:t>
            </a:r>
          </a:p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MEDITERRANEANE</a:t>
            </a:r>
          </a:p>
        </p:txBody>
      </p:sp>
      <p:sp>
        <p:nvSpPr>
          <p:cNvPr id="438294" name="Freeform 22"/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5" name="Freeform 23"/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6" name="Freeform 24"/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7" name="Freeform 25"/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Freeform 26"/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/>
          <p:cNvSpPr txBox="1">
            <a:spLocks noChangeArrowheads="1"/>
          </p:cNvSpPr>
          <p:nvPr/>
        </p:nvSpPr>
        <p:spPr bwMode="auto">
          <a:xfrm>
            <a:off x="1323975" y="2173288"/>
            <a:ext cx="6134100" cy="25304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C60C15"/>
                </a:solidFill>
              </a:rPr>
              <a:t>	 Pays 	 	Imperiaux        					    d</a:t>
            </a:r>
            <a:r>
              <a:rPr lang="ja-JP" altLang="en-US" sz="4000">
                <a:solidFill>
                  <a:srgbClr val="C60C15"/>
                </a:solidFill>
                <a:latin typeface="Arial"/>
              </a:rPr>
              <a:t>’</a:t>
            </a:r>
            <a:r>
              <a:rPr lang="en-US" sz="4000">
                <a:solidFill>
                  <a:srgbClr val="C60C15"/>
                </a:solidFill>
              </a:rPr>
              <a:t>Alexandre</a:t>
            </a:r>
          </a:p>
        </p:txBody>
      </p:sp>
      <p:grpSp>
        <p:nvGrpSpPr>
          <p:cNvPr id="438335" name="Group 63"/>
          <p:cNvGrpSpPr>
            <a:grpSpLocks/>
          </p:cNvGrpSpPr>
          <p:nvPr/>
        </p:nvGrpSpPr>
        <p:grpSpPr bwMode="auto">
          <a:xfrm>
            <a:off x="1439863" y="3635375"/>
            <a:ext cx="3360737" cy="941388"/>
            <a:chOff x="1196" y="2564"/>
            <a:chExt cx="3386" cy="593"/>
          </a:xfrm>
        </p:grpSpPr>
        <p:sp>
          <p:nvSpPr>
            <p:cNvPr id="438330" name="Text Box 58"/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3600">
                <a:solidFill>
                  <a:srgbClr val="62D6AC"/>
                </a:solidFill>
              </a:endParaRPr>
            </a:p>
          </p:txBody>
        </p:sp>
        <p:grpSp>
          <p:nvGrpSpPr>
            <p:cNvPr id="438333" name="Group 61"/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/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50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32" name="Oval 60"/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7" cy="300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8343" name="Text Box 7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8346" name="Text Box 74"/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8347" name="Rectangle 7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38348" name="Text Box 7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438349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2282825" y="306070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8350" name="Text Box 78"/>
          <p:cNvSpPr txBox="1">
            <a:spLocks noChangeArrowheads="1"/>
          </p:cNvSpPr>
          <p:nvPr/>
        </p:nvSpPr>
        <p:spPr bwMode="auto">
          <a:xfrm>
            <a:off x="611188" y="4002088"/>
            <a:ext cx="3240087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chemeClr val="tx1"/>
                </a:solidFill>
              </a:rPr>
              <a:t>Alexandria Egyptian</a:t>
            </a:r>
          </a:p>
        </p:txBody>
      </p:sp>
      <p:sp>
        <p:nvSpPr>
          <p:cNvPr id="438336" name="AutoShape 64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7" name="Rectangle 65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8" name="AutoShape 66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9" name="Line 67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40" name="Line 68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41" name="Rectangle 69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8342" name="Rectangle 70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pic>
        <p:nvPicPr>
          <p:cNvPr id="438351" name="Picture 79" descr="Alexandria bay to ea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320800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38352" name="Text Box 80"/>
          <p:cNvSpPr txBox="1">
            <a:spLocks noChangeArrowheads="1"/>
          </p:cNvSpPr>
          <p:nvPr/>
        </p:nvSpPr>
        <p:spPr bwMode="auto">
          <a:xfrm>
            <a:off x="8582025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50" grpId="0" autoUpdateAnimBg="0"/>
      <p:bldP spid="4383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62" name="Text Box 1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88488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488491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93" name="Text Box 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88495" name="Text Box 47"/>
          <p:cNvSpPr txBox="1">
            <a:spLocks noChangeArrowheads="1"/>
          </p:cNvSpPr>
          <p:nvPr/>
        </p:nvSpPr>
        <p:spPr bwMode="auto">
          <a:xfrm>
            <a:off x="1090613" y="5546725"/>
            <a:ext cx="6853237" cy="5794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Le Grnd Bibliotèque à Alexandria</a:t>
            </a:r>
          </a:p>
        </p:txBody>
      </p:sp>
      <p:sp>
        <p:nvSpPr>
          <p:cNvPr id="488481" name="AutoShape 3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2" name="Rectangle 3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3" name="AutoShape 3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4" name="Line 3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5" name="Line 3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6" name="Rectangle 3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88487" name="Rectangle 3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44422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3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4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7" name="Line 11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4428" name="Group 12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44430" name="AutoShape 14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31" name="Rectangle 15"/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44432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4443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44435" name="Text Box 1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ARABIE</a:t>
            </a:r>
          </a:p>
        </p:txBody>
      </p:sp>
      <p:sp>
        <p:nvSpPr>
          <p:cNvPr id="444436" name="Text Box 20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44437" name="Text Box 21"/>
          <p:cNvSpPr txBox="1">
            <a:spLocks noChangeArrowheads="1"/>
          </p:cNvSpPr>
          <p:nvPr/>
        </p:nvSpPr>
        <p:spPr bwMode="auto">
          <a:xfrm rot="1299097">
            <a:off x="660400" y="3240088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44438" name="Freeform 22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/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/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/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/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/>
          <p:cNvSpPr txBox="1">
            <a:spLocks noChangeArrowheads="1"/>
          </p:cNvSpPr>
          <p:nvPr/>
        </p:nvSpPr>
        <p:spPr bwMode="auto">
          <a:xfrm>
            <a:off x="1511300" y="2120900"/>
            <a:ext cx="6134100" cy="25304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C60C15"/>
                </a:solidFill>
              </a:rPr>
              <a:t> </a:t>
            </a:r>
            <a:r>
              <a:rPr lang="en-US" sz="4000">
                <a:solidFill>
                  <a:srgbClr val="C60C15"/>
                </a:solidFill>
              </a:rPr>
              <a:t>Pays              			Imperiaux        					d</a:t>
            </a:r>
            <a:r>
              <a:rPr lang="ja-JP" altLang="en-US" sz="4000">
                <a:solidFill>
                  <a:srgbClr val="C60C15"/>
                </a:solidFill>
                <a:latin typeface="Arial"/>
              </a:rPr>
              <a:t>’</a:t>
            </a:r>
            <a:r>
              <a:rPr lang="en-US" sz="4000">
                <a:solidFill>
                  <a:srgbClr val="C60C15"/>
                </a:solidFill>
              </a:rPr>
              <a:t>Alexandre</a:t>
            </a:r>
          </a:p>
        </p:txBody>
      </p:sp>
      <p:sp>
        <p:nvSpPr>
          <p:cNvPr id="444464" name="Text Box 48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/>
          <p:cNvSpPr txBox="1">
            <a:spLocks noChangeArrowheads="1"/>
          </p:cNvSpPr>
          <p:nvPr/>
        </p:nvSpPr>
        <p:spPr bwMode="auto">
          <a:xfrm>
            <a:off x="584200" y="285750"/>
            <a:ext cx="4764088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#05</a:t>
            </a:r>
          </a:p>
        </p:txBody>
      </p:sp>
      <p:grpSp>
        <p:nvGrpSpPr>
          <p:cNvPr id="444474" name="Group 58"/>
          <p:cNvGrpSpPr>
            <a:grpSpLocks/>
          </p:cNvGrpSpPr>
          <p:nvPr/>
        </p:nvGrpSpPr>
        <p:grpSpPr bwMode="auto">
          <a:xfrm>
            <a:off x="1912938" y="3178175"/>
            <a:ext cx="2239962" cy="2444750"/>
            <a:chOff x="1366" y="377"/>
            <a:chExt cx="3012" cy="3426"/>
          </a:xfrm>
        </p:grpSpPr>
        <p:pic>
          <p:nvPicPr>
            <p:cNvPr id="444475" name="Picture 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4476" name="Rectangle 60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44477" name="Rectangle 61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444484" name="Group 68"/>
          <p:cNvGrpSpPr>
            <a:grpSpLocks/>
          </p:cNvGrpSpPr>
          <p:nvPr/>
        </p:nvGrpSpPr>
        <p:grpSpPr bwMode="auto">
          <a:xfrm>
            <a:off x="4703763" y="1687513"/>
            <a:ext cx="3544887" cy="2617787"/>
            <a:chOff x="2963" y="1063"/>
            <a:chExt cx="2233" cy="1649"/>
          </a:xfrm>
        </p:grpSpPr>
        <p:sp>
          <p:nvSpPr>
            <p:cNvPr id="444472" name="Rectangle 56"/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4478" name="Text Box 62"/>
            <p:cNvSpPr txBox="1">
              <a:spLocks noChangeArrowheads="1"/>
            </p:cNvSpPr>
            <p:nvPr/>
          </p:nvSpPr>
          <p:spPr bwMode="auto">
            <a:xfrm>
              <a:off x="2963" y="1194"/>
              <a:ext cx="2233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FFEA18"/>
                  </a:solidFill>
                </a:rPr>
                <a:t>REGARDEZ AU STAGE D</a:t>
              </a:r>
              <a:r>
                <a:rPr lang="ja-JP" altLang="en-US" sz="2800">
                  <a:solidFill>
                    <a:srgbClr val="FFEA18"/>
                  </a:solidFill>
                  <a:latin typeface="Arial"/>
                </a:rPr>
                <a:t>’</a:t>
              </a:r>
              <a:r>
                <a:rPr lang="en-US" sz="2800">
                  <a:solidFill>
                    <a:srgbClr val="FFEA18"/>
                  </a:solidFill>
                </a:rPr>
                <a:t>ACTION ENTRE LES TESTAMENTS.</a:t>
              </a:r>
            </a:p>
          </p:txBody>
        </p:sp>
      </p:grpSp>
      <p:sp>
        <p:nvSpPr>
          <p:cNvPr id="444457" name="AutoShape 41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8" name="Rectangle 42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9" name="AutoShape 43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0" name="Line 44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1" name="Line 45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2" name="Rectangle 46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4463" name="Rectangle 47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44480" name="Text Box 64"/>
          <p:cNvSpPr txBox="1">
            <a:spLocks noChangeArrowheads="1"/>
          </p:cNvSpPr>
          <p:nvPr/>
        </p:nvSpPr>
        <p:spPr bwMode="auto">
          <a:xfrm>
            <a:off x="8578850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44481" name="Rectangle 6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44482" name="Text Box 6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44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4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  <a:latin typeface="Comic Sans MS" charset="0"/>
              </a:rPr>
              <a:t>Alexandre fût mort...à 33...en 300s ÀC.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Son empire f</a:t>
            </a:r>
            <a:r>
              <a:rPr lang="en-US" sz="2000">
                <a:solidFill>
                  <a:srgbClr val="FFFF00"/>
                </a:solidFill>
                <a:latin typeface="" charset="0"/>
                <a:cs typeface="" charset="0"/>
              </a:rPr>
              <a:t>û</a:t>
            </a:r>
            <a:r>
              <a:rPr lang="en-US" sz="2000">
                <a:solidFill>
                  <a:srgbClr val="FFFF00"/>
                </a:solidFill>
              </a:rPr>
              <a:t>t divisé entre ses quatres géneraux.</a:t>
            </a:r>
          </a:p>
        </p:txBody>
      </p:sp>
      <p:grpSp>
        <p:nvGrpSpPr>
          <p:cNvPr id="162921" name="Group 105"/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162828" name="Oval 12"/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8" name="Text Box 22"/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ASIE MINEUR: </a:t>
              </a:r>
            </a:p>
          </p:txBody>
        </p:sp>
      </p:grpSp>
      <p:grpSp>
        <p:nvGrpSpPr>
          <p:cNvPr id="162922" name="Group 106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/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9" name="Text Box 23"/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SYRIE:</a:t>
              </a:r>
            </a:p>
          </p:txBody>
        </p:sp>
      </p:grpSp>
      <p:grpSp>
        <p:nvGrpSpPr>
          <p:cNvPr id="162923" name="Group 107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/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0" name="Text Box 24"/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EGYPTE</a:t>
              </a:r>
            </a:p>
          </p:txBody>
        </p:sp>
      </p:grpSp>
      <p:grpSp>
        <p:nvGrpSpPr>
          <p:cNvPr id="162914" name="Group 98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162832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2" name="Text Box 26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MER MEDITERRANEANE</a:t>
              </a:r>
            </a:p>
          </p:txBody>
        </p:sp>
      </p:grpSp>
      <p:sp>
        <p:nvSpPr>
          <p:cNvPr id="162880" name="AutoShape 64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1" name="Rectangle 65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2" name="AutoShape 66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3" name="Line 67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4" name="Line 68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5" name="Rectangle 69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162886" name="Rectangle 70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162887" name="Text Box 71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/>
          <p:cNvSpPr>
            <a:spLocks noChangeArrowheads="1"/>
          </p:cNvSpPr>
          <p:nvPr/>
        </p:nvSpPr>
        <p:spPr bwMode="auto">
          <a:xfrm>
            <a:off x="4673600" y="619125"/>
            <a:ext cx="1117600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2890" name="Oval 74"/>
          <p:cNvSpPr>
            <a:spLocks noChangeArrowheads="1"/>
          </p:cNvSpPr>
          <p:nvPr/>
        </p:nvSpPr>
        <p:spPr bwMode="auto">
          <a:xfrm>
            <a:off x="6191250" y="1154113"/>
            <a:ext cx="1976438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92" name="Text Box 76"/>
          <p:cNvSpPr txBox="1">
            <a:spLocks noChangeArrowheads="1"/>
          </p:cNvSpPr>
          <p:nvPr/>
        </p:nvSpPr>
        <p:spPr bwMode="auto">
          <a:xfrm>
            <a:off x="8583613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9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62893" name="Rectangle 7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62894" name="Text Box 7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162920" name="Group 104"/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/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908" name="Text Box 92"/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GRÈCE: </a:t>
              </a:r>
            </a:p>
          </p:txBody>
        </p:sp>
      </p:grpSp>
      <p:sp>
        <p:nvSpPr>
          <p:cNvPr id="162915" name="Text Box 99"/>
          <p:cNvSpPr txBox="1">
            <a:spLocks noChangeArrowheads="1"/>
          </p:cNvSpPr>
          <p:nvPr/>
        </p:nvSpPr>
        <p:spPr bwMode="auto">
          <a:xfrm>
            <a:off x="4778375" y="4545013"/>
            <a:ext cx="3989388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AIDE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ÉTUDE #05</a:t>
            </a:r>
          </a:p>
        </p:txBody>
      </p:sp>
      <p:grpSp>
        <p:nvGrpSpPr>
          <p:cNvPr id="162924" name="Group 108"/>
          <p:cNvGrpSpPr>
            <a:grpSpLocks/>
          </p:cNvGrpSpPr>
          <p:nvPr/>
        </p:nvGrpSpPr>
        <p:grpSpPr bwMode="auto">
          <a:xfrm>
            <a:off x="350838" y="1531938"/>
            <a:ext cx="3756025" cy="1035050"/>
            <a:chOff x="221" y="965"/>
            <a:chExt cx="2366" cy="652"/>
          </a:xfrm>
        </p:grpSpPr>
        <p:sp>
          <p:nvSpPr>
            <p:cNvPr id="162916" name="Text Box 100"/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Cassander</a:t>
              </a:r>
            </a:p>
          </p:txBody>
        </p:sp>
        <p:grpSp>
          <p:nvGrpSpPr>
            <p:cNvPr id="162909" name="Group 93"/>
            <p:cNvGrpSpPr>
              <a:grpSpLocks/>
            </p:cNvGrpSpPr>
            <p:nvPr/>
          </p:nvGrpSpPr>
          <p:grpSpPr bwMode="auto">
            <a:xfrm>
              <a:off x="310" y="965"/>
              <a:ext cx="2277" cy="643"/>
              <a:chOff x="310" y="965"/>
              <a:chExt cx="2277" cy="643"/>
            </a:xfrm>
          </p:grpSpPr>
          <p:sp>
            <p:nvSpPr>
              <p:cNvPr id="162843" name="Text Box 27"/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3" name="Line 37"/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5" name="Group 109"/>
          <p:cNvGrpSpPr>
            <a:grpSpLocks/>
          </p:cNvGrpSpPr>
          <p:nvPr/>
        </p:nvGrpSpPr>
        <p:grpSpPr bwMode="auto">
          <a:xfrm>
            <a:off x="2584450" y="1617663"/>
            <a:ext cx="2295525" cy="1020762"/>
            <a:chOff x="1628" y="1019"/>
            <a:chExt cx="1446" cy="643"/>
          </a:xfrm>
        </p:grpSpPr>
        <p:sp>
          <p:nvSpPr>
            <p:cNvPr id="162917" name="Text Box 101"/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Lysimachus</a:t>
              </a:r>
            </a:p>
          </p:txBody>
        </p:sp>
        <p:grpSp>
          <p:nvGrpSpPr>
            <p:cNvPr id="162910" name="Group 94"/>
            <p:cNvGrpSpPr>
              <a:grpSpLocks/>
            </p:cNvGrpSpPr>
            <p:nvPr/>
          </p:nvGrpSpPr>
          <p:grpSpPr bwMode="auto">
            <a:xfrm>
              <a:off x="1637" y="1019"/>
              <a:ext cx="1379" cy="643"/>
              <a:chOff x="1637" y="1019"/>
              <a:chExt cx="1379" cy="643"/>
            </a:xfrm>
          </p:grpSpPr>
          <p:sp>
            <p:nvSpPr>
              <p:cNvPr id="162844" name="Text Box 28"/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62852" name="Line 36"/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6" name="Group 110"/>
          <p:cNvGrpSpPr>
            <a:grpSpLocks/>
          </p:cNvGrpSpPr>
          <p:nvPr/>
        </p:nvGrpSpPr>
        <p:grpSpPr bwMode="auto">
          <a:xfrm>
            <a:off x="2971800" y="1612900"/>
            <a:ext cx="2470150" cy="4583113"/>
            <a:chOff x="1872" y="1016"/>
            <a:chExt cx="1556" cy="2887"/>
          </a:xfrm>
        </p:grpSpPr>
        <p:sp>
          <p:nvSpPr>
            <p:cNvPr id="162919" name="Text Box 103"/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Ptolemy</a:t>
              </a:r>
            </a:p>
          </p:txBody>
        </p:sp>
        <p:grpSp>
          <p:nvGrpSpPr>
            <p:cNvPr id="162911" name="Group 95"/>
            <p:cNvGrpSpPr>
              <a:grpSpLocks/>
            </p:cNvGrpSpPr>
            <p:nvPr/>
          </p:nvGrpSpPr>
          <p:grpSpPr bwMode="auto">
            <a:xfrm>
              <a:off x="2082" y="1016"/>
              <a:ext cx="1109" cy="2879"/>
              <a:chOff x="2082" y="1016"/>
              <a:chExt cx="1109" cy="2879"/>
            </a:xfrm>
          </p:grpSpPr>
          <p:sp>
            <p:nvSpPr>
              <p:cNvPr id="162899" name="Text Box 83"/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900" name="Line 84"/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7" name="Group 111"/>
          <p:cNvGrpSpPr>
            <a:grpSpLocks/>
          </p:cNvGrpSpPr>
          <p:nvPr/>
        </p:nvGrpSpPr>
        <p:grpSpPr bwMode="auto">
          <a:xfrm>
            <a:off x="4421188" y="1604963"/>
            <a:ext cx="2341562" cy="2087562"/>
            <a:chOff x="2785" y="1011"/>
            <a:chExt cx="1475" cy="1315"/>
          </a:xfrm>
        </p:grpSpPr>
        <p:sp>
          <p:nvSpPr>
            <p:cNvPr id="162918" name="Text Box 102"/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tx1"/>
                  </a:solidFill>
                </a:rPr>
                <a:t>Seleucus</a:t>
              </a:r>
            </a:p>
          </p:txBody>
        </p:sp>
        <p:grpSp>
          <p:nvGrpSpPr>
            <p:cNvPr id="162912" name="Group 96"/>
            <p:cNvGrpSpPr>
              <a:grpSpLocks/>
            </p:cNvGrpSpPr>
            <p:nvPr/>
          </p:nvGrpSpPr>
          <p:grpSpPr bwMode="auto">
            <a:xfrm>
              <a:off x="2946" y="1011"/>
              <a:ext cx="1109" cy="1280"/>
              <a:chOff x="2946" y="1011"/>
              <a:chExt cx="1109" cy="1280"/>
            </a:xfrm>
          </p:grpSpPr>
          <p:sp>
            <p:nvSpPr>
              <p:cNvPr id="162845" name="Text Box 29"/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5" name="Line 39"/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901" name="Oval 85"/>
          <p:cNvSpPr>
            <a:spLocks noChangeArrowheads="1"/>
          </p:cNvSpPr>
          <p:nvPr/>
        </p:nvSpPr>
        <p:spPr bwMode="auto">
          <a:xfrm>
            <a:off x="3943350" y="1208088"/>
            <a:ext cx="1233488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2929" name="Group 11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162930" name="Rectangle 11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162931" name="Line 11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  <a:latin typeface="Comic Sans MS" charset="0"/>
              </a:rPr>
              <a:t>Alexandre f</a:t>
            </a:r>
            <a:r>
              <a:rPr lang="en-US" sz="2000">
                <a:solidFill>
                  <a:srgbClr val="187534"/>
                </a:solidFill>
                <a:latin typeface="" charset="0"/>
                <a:cs typeface="" charset="0"/>
              </a:rPr>
              <a:t>û</a:t>
            </a:r>
            <a:r>
              <a:rPr lang="en-US" sz="2000">
                <a:solidFill>
                  <a:srgbClr val="187534"/>
                </a:solidFill>
                <a:latin typeface="Comic Sans MS" charset="0"/>
              </a:rPr>
              <a:t>t mort...à 33...en 300s ÀC.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Son empire f</a:t>
            </a:r>
            <a:r>
              <a:rPr lang="en-US" sz="2000">
                <a:solidFill>
                  <a:srgbClr val="187534"/>
                </a:solidFill>
                <a:latin typeface="" charset="0"/>
                <a:cs typeface="" charset="0"/>
              </a:rPr>
              <a:t>û</a:t>
            </a:r>
            <a:r>
              <a:rPr lang="en-US" sz="2000">
                <a:solidFill>
                  <a:srgbClr val="187534"/>
                </a:solidFill>
              </a:rPr>
              <a:t>t divisé entre ses quatres géneraux.</a:t>
            </a:r>
          </a:p>
        </p:txBody>
      </p:sp>
      <p:sp>
        <p:nvSpPr>
          <p:cNvPr id="522247" name="Oval 7"/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8" name="Text Box 8"/>
          <p:cNvSpPr txBox="1">
            <a:spLocks noChangeArrowheads="1"/>
          </p:cNvSpPr>
          <p:nvPr/>
        </p:nvSpPr>
        <p:spPr bwMode="auto">
          <a:xfrm>
            <a:off x="2689225" y="1830388"/>
            <a:ext cx="218916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ASIE MINEUR: </a:t>
            </a:r>
          </a:p>
        </p:txBody>
      </p:sp>
      <p:grpSp>
        <p:nvGrpSpPr>
          <p:cNvPr id="522249" name="Group 9"/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/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1" name="Text Box 11"/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SYRIE:</a:t>
              </a:r>
            </a:p>
          </p:txBody>
        </p:sp>
      </p:grpSp>
      <p:grpSp>
        <p:nvGrpSpPr>
          <p:cNvPr id="522252" name="Group 12"/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522253" name="Oval 13"/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4" name="Text Box 14"/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</a:rPr>
                <a:t>EGYPTE</a:t>
              </a:r>
            </a:p>
          </p:txBody>
        </p:sp>
      </p:grpSp>
      <p:grpSp>
        <p:nvGrpSpPr>
          <p:cNvPr id="522255" name="Group 15"/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522256" name="Arc 16"/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7" name="Text Box 17"/>
            <p:cNvSpPr txBox="1">
              <a:spLocks noChangeArrowheads="1"/>
            </p:cNvSpPr>
            <p:nvPr/>
          </p:nvSpPr>
          <p:spPr bwMode="auto">
            <a:xfrm rot="-1434223">
              <a:off x="711" y="2498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/>
                <a:t>MEDITERRANEAN SEA</a:t>
              </a:r>
            </a:p>
          </p:txBody>
        </p:sp>
      </p:grpSp>
      <p:sp>
        <p:nvSpPr>
          <p:cNvPr id="522263" name="AutoShape 23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4" name="Rectangle 24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5" name="AutoShape 25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6" name="Line 26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7" name="Line 27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8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522269" name="Rectangle 2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522270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273" name="Text Box 33"/>
          <p:cNvSpPr txBox="1">
            <a:spLocks noChangeArrowheads="1"/>
          </p:cNvSpPr>
          <p:nvPr/>
        </p:nvSpPr>
        <p:spPr bwMode="auto">
          <a:xfrm>
            <a:off x="8580438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522274" name="Rectangle 34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22275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522277" name="Text Box 37"/>
          <p:cNvSpPr txBox="1">
            <a:spLocks noChangeArrowheads="1"/>
          </p:cNvSpPr>
          <p:nvPr/>
        </p:nvSpPr>
        <p:spPr bwMode="auto">
          <a:xfrm>
            <a:off x="2598738" y="2241550"/>
            <a:ext cx="2189162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 Lysimachus</a:t>
            </a:r>
          </a:p>
        </p:txBody>
      </p:sp>
      <p:sp>
        <p:nvSpPr>
          <p:cNvPr id="522280" name="Text Box 40"/>
          <p:cNvSpPr txBox="1">
            <a:spLocks noChangeArrowheads="1"/>
          </p:cNvSpPr>
          <p:nvPr/>
        </p:nvSpPr>
        <p:spPr bwMode="auto">
          <a:xfrm>
            <a:off x="4676775" y="324008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 Seleucus</a:t>
            </a:r>
          </a:p>
        </p:txBody>
      </p:sp>
      <p:sp>
        <p:nvSpPr>
          <p:cNvPr id="522283" name="Text Box 43"/>
          <p:cNvSpPr txBox="1">
            <a:spLocks noChangeArrowheads="1"/>
          </p:cNvSpPr>
          <p:nvPr/>
        </p:nvSpPr>
        <p:spPr bwMode="auto">
          <a:xfrm>
            <a:off x="3305175" y="578643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Ptolemy</a:t>
            </a:r>
          </a:p>
        </p:txBody>
      </p:sp>
      <p:sp>
        <p:nvSpPr>
          <p:cNvPr id="522286" name="Oval 46"/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7" name="Text Box 47"/>
          <p:cNvSpPr txBox="1">
            <a:spLocks noChangeArrowheads="1"/>
          </p:cNvSpPr>
          <p:nvPr/>
        </p:nvSpPr>
        <p:spPr bwMode="auto">
          <a:xfrm>
            <a:off x="515938" y="1755775"/>
            <a:ext cx="1760537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GRÈCE: </a:t>
            </a:r>
          </a:p>
        </p:txBody>
      </p:sp>
      <p:sp>
        <p:nvSpPr>
          <p:cNvPr id="522289" name="Text Box 49"/>
          <p:cNvSpPr txBox="1">
            <a:spLocks noChangeArrowheads="1"/>
          </p:cNvSpPr>
          <p:nvPr/>
        </p:nvSpPr>
        <p:spPr bwMode="auto">
          <a:xfrm>
            <a:off x="492125" y="2155825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187534"/>
                </a:solidFill>
              </a:rPr>
              <a:t>Casander</a:t>
            </a:r>
          </a:p>
        </p:txBody>
      </p:sp>
      <p:sp>
        <p:nvSpPr>
          <p:cNvPr id="522292" name="Text Box 52"/>
          <p:cNvSpPr txBox="1">
            <a:spLocks noChangeArrowheads="1"/>
          </p:cNvSpPr>
          <p:nvPr/>
        </p:nvSpPr>
        <p:spPr bwMode="auto">
          <a:xfrm>
            <a:off x="6219825" y="2171700"/>
            <a:ext cx="2455863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A4E19"/>
                </a:solidFill>
              </a:rPr>
              <a:t>Les Empereurs Seleucids</a:t>
            </a:r>
          </a:p>
        </p:txBody>
      </p:sp>
      <p:sp>
        <p:nvSpPr>
          <p:cNvPr id="522293" name="Text Box 53"/>
          <p:cNvSpPr txBox="1">
            <a:spLocks noChangeArrowheads="1"/>
          </p:cNvSpPr>
          <p:nvPr/>
        </p:nvSpPr>
        <p:spPr bwMode="auto">
          <a:xfrm>
            <a:off x="1192213" y="5567363"/>
            <a:ext cx="2357437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rgbClr val="FA4E19"/>
                </a:solidFill>
              </a:rPr>
              <a:t>Le Ptolemaic Pharaons</a:t>
            </a:r>
          </a:p>
        </p:txBody>
      </p:sp>
      <p:grpSp>
        <p:nvGrpSpPr>
          <p:cNvPr id="522306" name="Group 66"/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/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8" name="Text Box 68"/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2315" name="Group 75"/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522314" name="Group 74"/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522310" name="Group 70"/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/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1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>
                      <a:solidFill>
                        <a:srgbClr val="66FFFF"/>
                      </a:solidFill>
                    </a:rPr>
                    <a:t>PALESTINE</a:t>
                  </a:r>
                </a:p>
              </p:txBody>
            </p:sp>
          </p:grpSp>
          <p:sp>
            <p:nvSpPr>
              <p:cNvPr id="522313" name="Oval 73"/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298" name="Freeform 58"/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97" name="Freeform 57"/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3" name="Freeform 63"/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4" name="Freeform 64"/>
            <p:cNvSpPr>
              <a:spLocks/>
            </p:cNvSpPr>
            <p:nvPr/>
          </p:nvSpPr>
          <p:spPr bwMode="auto">
            <a:xfrm rot="3224292" flipH="1">
              <a:off x="2148" y="2711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20" name="Group 80"/>
          <p:cNvGrpSpPr>
            <a:grpSpLocks/>
          </p:cNvGrpSpPr>
          <p:nvPr/>
        </p:nvGrpSpPr>
        <p:grpSpPr bwMode="auto">
          <a:xfrm>
            <a:off x="647700" y="2879725"/>
            <a:ext cx="3540125" cy="2540000"/>
            <a:chOff x="415" y="1818"/>
            <a:chExt cx="2230" cy="1600"/>
          </a:xfrm>
        </p:grpSpPr>
        <p:sp>
          <p:nvSpPr>
            <p:cNvPr id="522317" name="Oval 77"/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113592" dir="380609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16" name="Text Box 76"/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6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6720" dir="400808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11A5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3200" i="1">
                  <a:solidFill>
                    <a:schemeClr val="tx1"/>
                  </a:solidFill>
                  <a:latin typeface="Arial"/>
                </a:rPr>
                <a:t>‘</a:t>
              </a:r>
              <a:r>
                <a:rPr lang="en-US" sz="3200" i="1">
                  <a:solidFill>
                    <a:schemeClr val="tx1"/>
                  </a:solidFill>
                </a:rPr>
                <a:t>LE NAVEL DE LA TERRE</a:t>
              </a:r>
              <a:r>
                <a:rPr lang="ja-JP" altLang="en-US" sz="3200" i="1">
                  <a:solidFill>
                    <a:schemeClr val="tx1"/>
                  </a:solidFill>
                  <a:latin typeface="Arial"/>
                </a:rPr>
                <a:t>”</a:t>
              </a:r>
              <a:endParaRPr lang="en-US" sz="3200" i="1">
                <a:solidFill>
                  <a:schemeClr val="tx1"/>
                </a:solidFill>
              </a:endParaRPr>
            </a:p>
          </p:txBody>
        </p:sp>
      </p:grpSp>
      <p:grpSp>
        <p:nvGrpSpPr>
          <p:cNvPr id="522321" name="Group 81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22322" name="Rectangle 82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522323" name="Line 83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Text Box 3"/>
          <p:cNvSpPr txBox="1">
            <a:spLocks noChangeArrowheads="1"/>
          </p:cNvSpPr>
          <p:nvPr/>
        </p:nvSpPr>
        <p:spPr bwMode="auto">
          <a:xfrm>
            <a:off x="231775" y="5534025"/>
            <a:ext cx="8721725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0099CC"/>
                </a:solidFill>
              </a:rPr>
              <a:t>(AT)</a:t>
            </a:r>
            <a:r>
              <a:rPr lang="en-US" sz="4800">
                <a:solidFill>
                  <a:srgbClr val="FFFF00"/>
                </a:solidFill>
              </a:rPr>
              <a:t> </a:t>
            </a:r>
            <a:r>
              <a:rPr lang="en-US" sz="3600">
                <a:solidFill>
                  <a:srgbClr val="FFFF00"/>
                </a:solidFill>
              </a:rPr>
              <a:t>À</a:t>
            </a:r>
            <a:r>
              <a:rPr lang="en-US" sz="4800">
                <a:solidFill>
                  <a:srgbClr val="FFFF00"/>
                </a:solidFill>
              </a:rPr>
              <a:t> </a:t>
            </a:r>
            <a:r>
              <a:rPr lang="en-US" sz="3600">
                <a:solidFill>
                  <a:srgbClr val="FFFF00"/>
                </a:solidFill>
              </a:rPr>
              <a:t>Peux près 400 Ans   </a:t>
            </a:r>
            <a:r>
              <a:rPr lang="en-US" sz="4800">
                <a:solidFill>
                  <a:srgbClr val="66FF33"/>
                </a:solidFill>
              </a:rPr>
              <a:t>(NT)</a:t>
            </a:r>
            <a:endParaRPr lang="en-US" sz="4800">
              <a:solidFill>
                <a:srgbClr val="FFFF00"/>
              </a:solidFill>
            </a:endParaRPr>
          </a:p>
        </p:txBody>
      </p:sp>
      <p:sp>
        <p:nvSpPr>
          <p:cNvPr id="502788" name="AutoShape 4"/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5" name="Text Box 11"/>
          <p:cNvSpPr txBox="1">
            <a:spLocks noChangeArrowheads="1"/>
          </p:cNvSpPr>
          <p:nvPr/>
        </p:nvSpPr>
        <p:spPr bwMode="auto">
          <a:xfrm>
            <a:off x="8680450" y="90488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502796" name="Text Box 12"/>
          <p:cNvSpPr txBox="1">
            <a:spLocks noChangeArrowheads="1"/>
          </p:cNvSpPr>
          <p:nvPr/>
        </p:nvSpPr>
        <p:spPr bwMode="auto">
          <a:xfrm>
            <a:off x="8586788" y="64611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02798" name="Text Box 14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502799" name="Text Box 15"/>
          <p:cNvSpPr txBox="1">
            <a:spLocks noChangeArrowheads="1"/>
          </p:cNvSpPr>
          <p:nvPr/>
        </p:nvSpPr>
        <p:spPr bwMode="auto">
          <a:xfrm>
            <a:off x="358775" y="2406650"/>
            <a:ext cx="8609013" cy="158750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Protestants:                                      Pas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Apocalypse divine dans ses livres.</a:t>
            </a:r>
          </a:p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Les Catholics ont admis </a:t>
            </a:r>
            <a:r>
              <a:rPr lang="en-US" sz="2800" i="1" u="sng">
                <a:solidFill>
                  <a:schemeClr val="tx1"/>
                </a:solidFill>
              </a:rPr>
              <a:t>SEUL 7</a:t>
            </a:r>
            <a:r>
              <a:rPr lang="en-US" sz="2800">
                <a:solidFill>
                  <a:srgbClr val="FFFF00"/>
                </a:solidFill>
              </a:rPr>
              <a:t> en 1546.</a:t>
            </a: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1725613" y="371475"/>
            <a:ext cx="6997700" cy="173672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>
                <a:solidFill>
                  <a:srgbClr val="FAFCFF"/>
                </a:solidFill>
              </a:rPr>
              <a:t>LES 15 LIVRES DE L</a:t>
            </a:r>
            <a:r>
              <a:rPr lang="ja-JP" altLang="en-US" sz="5400">
                <a:solidFill>
                  <a:srgbClr val="FAFCFF"/>
                </a:solidFill>
                <a:latin typeface="Arial"/>
              </a:rPr>
              <a:t>’</a:t>
            </a:r>
            <a:r>
              <a:rPr lang="en-US" sz="5400">
                <a:solidFill>
                  <a:srgbClr val="FAFCFF"/>
                </a:solidFill>
              </a:rPr>
              <a:t> APOCRYPHE</a:t>
            </a:r>
          </a:p>
        </p:txBody>
      </p:sp>
      <p:sp>
        <p:nvSpPr>
          <p:cNvPr id="502803" name="Text Box 19"/>
          <p:cNvSpPr txBox="1">
            <a:spLocks noChangeArrowheads="1"/>
          </p:cNvSpPr>
          <p:nvPr/>
        </p:nvSpPr>
        <p:spPr bwMode="auto">
          <a:xfrm>
            <a:off x="7340600" y="3470275"/>
            <a:ext cx="1054100" cy="51911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accent1"/>
                </a:solidFill>
              </a:rPr>
              <a:t>1546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2802" name="Text Box 18"/>
          <p:cNvSpPr txBox="1">
            <a:spLocks noChangeArrowheads="1"/>
          </p:cNvSpPr>
          <p:nvPr/>
        </p:nvSpPr>
        <p:spPr bwMode="auto">
          <a:xfrm>
            <a:off x="7364413" y="3494088"/>
            <a:ext cx="1054100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CCECFF"/>
                </a:solidFill>
              </a:rPr>
              <a:t>1546</a:t>
            </a:r>
            <a:endParaRPr lang="en-US">
              <a:solidFill>
                <a:srgbClr val="CCECFF"/>
              </a:solidFill>
            </a:endParaRPr>
          </a:p>
        </p:txBody>
      </p:sp>
      <p:grpSp>
        <p:nvGrpSpPr>
          <p:cNvPr id="502804" name="Group 20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502806" name="Line 22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801" name="Text Box 17"/>
          <p:cNvSpPr txBox="1">
            <a:spLocks noChangeArrowheads="1"/>
          </p:cNvSpPr>
          <p:nvPr/>
        </p:nvSpPr>
        <p:spPr bwMode="auto">
          <a:xfrm>
            <a:off x="7366000" y="3494088"/>
            <a:ext cx="1054100" cy="5191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</a:rPr>
              <a:t>1546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2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  <p:bldP spid="502803" grpId="0" autoUpdateAnimBg="0"/>
      <p:bldP spid="502802" grpId="0" autoUpdateAnimBg="0"/>
      <p:bldP spid="50280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60" name="Text Box 32"/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LES 15 LIVRES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APOCRYPHE</a:t>
            </a:r>
            <a:endParaRPr lang="en-US" sz="7200">
              <a:solidFill>
                <a:srgbClr val="FFFF00"/>
              </a:solidFill>
            </a:endParaRPr>
          </a:p>
        </p:txBody>
      </p:sp>
      <p:sp>
        <p:nvSpPr>
          <p:cNvPr id="432161" name="Text Box 33"/>
          <p:cNvSpPr txBox="1">
            <a:spLocks noChangeArrowheads="1"/>
          </p:cNvSpPr>
          <p:nvPr/>
        </p:nvSpPr>
        <p:spPr bwMode="auto">
          <a:xfrm>
            <a:off x="1808163" y="868363"/>
            <a:ext cx="6950075" cy="5273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Premier Esdras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Second Esdras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Tobit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Judith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Les Additions au livre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Helvetica" charset="0"/>
              </a:rPr>
              <a:t>Esther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La Sagèsse de Solomon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Ecclesiasticus, où la Sagèsse de Jésus le Fis     	         de Sirach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Barouch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La Lettre de Jérémie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La Prière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  <a:latin typeface="Helvetica" charset="0"/>
              </a:rPr>
              <a:t>Azarie et 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	               La Chaçon des Trois Jeunes Hommes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Susanna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Bell et le Dragon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La Prière de Mannasseh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  Premier Maccabés</a:t>
            </a:r>
          </a:p>
          <a:p>
            <a:r>
              <a:rPr lang="en-US" sz="2000">
                <a:solidFill>
                  <a:srgbClr val="FFFF00"/>
                </a:solidFill>
                <a:latin typeface="Helvetica" charset="0"/>
              </a:rPr>
              <a:t>                          Second Maccabés...</a:t>
            </a:r>
          </a:p>
        </p:txBody>
      </p:sp>
      <p:sp>
        <p:nvSpPr>
          <p:cNvPr id="432173" name="AutoShape 45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4" name="Rectangle 46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5" name="AutoShape 47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6" name="Line 48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7" name="Line 49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9" name="Rectangle 51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2180" name="Rectangle 52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32181" name="Text Box 5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2183" name="Oval 55"/>
          <p:cNvSpPr>
            <a:spLocks noChangeArrowheads="1"/>
          </p:cNvSpPr>
          <p:nvPr/>
        </p:nvSpPr>
        <p:spPr bwMode="auto">
          <a:xfrm>
            <a:off x="3084513" y="539432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86" name="Rectangle 58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32187" name="Oval 59"/>
          <p:cNvSpPr>
            <a:spLocks noChangeArrowheads="1"/>
          </p:cNvSpPr>
          <p:nvPr/>
        </p:nvSpPr>
        <p:spPr bwMode="auto">
          <a:xfrm>
            <a:off x="3276600" y="5410200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2D6AC"/>
              </a:solidFill>
            </a:endParaRPr>
          </a:p>
        </p:txBody>
      </p:sp>
      <p:sp>
        <p:nvSpPr>
          <p:cNvPr id="432188" name="Text Box 60"/>
          <p:cNvSpPr txBox="1">
            <a:spLocks noChangeArrowheads="1"/>
          </p:cNvSpPr>
          <p:nvPr/>
        </p:nvSpPr>
        <p:spPr bwMode="auto">
          <a:xfrm>
            <a:off x="8572500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32189" name="Text Box 6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432190" name="Group 6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32191" name="Rectangle 6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32192" name="Line 6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2" name="Text Box 4"/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LES 15 LIVRES D</a:t>
            </a:r>
            <a:r>
              <a:rPr lang="ja-JP" altLang="en-US" sz="20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000">
                <a:solidFill>
                  <a:srgbClr val="FFFF00"/>
                </a:solidFill>
              </a:rPr>
              <a:t>APOCRYPHE</a:t>
            </a:r>
            <a:endParaRPr lang="en-US" sz="7200">
              <a:solidFill>
                <a:srgbClr val="FFFF00"/>
              </a:solidFill>
            </a:endParaRPr>
          </a:p>
        </p:txBody>
      </p:sp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1808163" y="868363"/>
            <a:ext cx="6950075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Premier Esdras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Second Esdras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Tobit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Judith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Les Additions au livre d</a:t>
            </a:r>
            <a:r>
              <a:rPr lang="ja-JP" altLang="en-US" sz="2000">
                <a:solidFill>
                  <a:schemeClr val="bg1"/>
                </a:solidFill>
                <a:latin typeface="Arial"/>
              </a:rPr>
              <a:t>’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Esther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La Sagèsse de Solomon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Ecclesiasticus, où la Sagèsse of Jesus le Fils    	         de Dieu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Baruch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La Lettre de Jérémie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La Prière d</a:t>
            </a:r>
            <a:r>
              <a:rPr lang="ja-JP" altLang="en-US" sz="2000">
                <a:solidFill>
                  <a:schemeClr val="bg1"/>
                </a:solidFill>
                <a:latin typeface="Arial"/>
              </a:rPr>
              <a:t>’</a:t>
            </a:r>
            <a:r>
              <a:rPr lang="en-US" sz="2000">
                <a:solidFill>
                  <a:schemeClr val="bg1"/>
                </a:solidFill>
                <a:latin typeface="Helvetica" charset="0"/>
              </a:rPr>
              <a:t>Azarie et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	               La Chaçon des Trois Jeunes Hommes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Susanna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Bell et le Dragon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 La Prière of Mannasseh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   Premier Maccabés</a:t>
            </a:r>
          </a:p>
          <a:p>
            <a:r>
              <a:rPr lang="en-US" sz="2000">
                <a:solidFill>
                  <a:schemeClr val="bg1"/>
                </a:solidFill>
                <a:latin typeface="Helvetica" charset="0"/>
              </a:rPr>
              <a:t>                          Second Maccabés...</a:t>
            </a:r>
          </a:p>
        </p:txBody>
      </p:sp>
      <p:sp>
        <p:nvSpPr>
          <p:cNvPr id="457734" name="AutoShape 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5" name="Rectangle 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6" name="AutoShape 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7" name="Line 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8" name="Line 1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9" name="Rectangle 11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57740" name="Rectangle 12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57741" name="Text Box 1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7744" name="Text Box 16"/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7745" name="Text Box 17"/>
          <p:cNvSpPr txBox="1">
            <a:spLocks noChangeArrowheads="1"/>
          </p:cNvSpPr>
          <p:nvPr/>
        </p:nvSpPr>
        <p:spPr bwMode="auto">
          <a:xfrm>
            <a:off x="812800" y="1816100"/>
            <a:ext cx="7467600" cy="17399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62D6AC"/>
                </a:solidFill>
              </a:rPr>
              <a:t>Deux Resaux Traditionel Historique pour ce temps periodic…</a:t>
            </a:r>
          </a:p>
        </p:txBody>
      </p:sp>
      <p:sp>
        <p:nvSpPr>
          <p:cNvPr id="457746" name="Text Box 18"/>
          <p:cNvSpPr txBox="1">
            <a:spLocks noChangeArrowheads="1"/>
          </p:cNvSpPr>
          <p:nvPr/>
        </p:nvSpPr>
        <p:spPr bwMode="auto">
          <a:xfrm>
            <a:off x="1308100" y="3568700"/>
            <a:ext cx="6477000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</a:rPr>
              <a:t> Premier Maccabés</a:t>
            </a: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57748" name="Text Box 2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57749" name="Text Box 21"/>
          <p:cNvSpPr txBox="1">
            <a:spLocks noChangeArrowheads="1"/>
          </p:cNvSpPr>
          <p:nvPr/>
        </p:nvSpPr>
        <p:spPr bwMode="auto">
          <a:xfrm>
            <a:off x="1095375" y="4505325"/>
            <a:ext cx="703738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</a:rPr>
              <a:t>Les écritures de Josephus</a:t>
            </a:r>
          </a:p>
        </p:txBody>
      </p:sp>
      <p:grpSp>
        <p:nvGrpSpPr>
          <p:cNvPr id="457750" name="Group 22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7751" name="Rectangle 23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7752" name="Line 24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6" grpId="0" autoUpdateAnimBg="0"/>
      <p:bldP spid="4577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778" name="Group 2"/>
          <p:cNvGrpSpPr>
            <a:grpSpLocks/>
          </p:cNvGrpSpPr>
          <p:nvPr/>
        </p:nvGrpSpPr>
        <p:grpSpPr bwMode="auto">
          <a:xfrm>
            <a:off x="4181475" y="534988"/>
            <a:ext cx="3922713" cy="5789612"/>
            <a:chOff x="2602" y="327"/>
            <a:chExt cx="2471" cy="3647"/>
          </a:xfrm>
        </p:grpSpPr>
        <p:grpSp>
          <p:nvGrpSpPr>
            <p:cNvPr id="459779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45978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1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8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459782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3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4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5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6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7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88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9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0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1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2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3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4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5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6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7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798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5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59799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0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1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2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03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4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05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6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7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8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09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8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459810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1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2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3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4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5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16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459817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4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1er Salut</a:t>
                </a:r>
              </a:p>
            </p:txBody>
          </p:sp>
          <p:sp>
            <p:nvSpPr>
              <p:cNvPr id="459818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1ère Famille</a:t>
                </a:r>
              </a:p>
            </p:txBody>
          </p:sp>
          <p:sp>
            <p:nvSpPr>
              <p:cNvPr id="459819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1ère Meurtre</a:t>
                </a:r>
              </a:p>
            </p:txBody>
          </p:sp>
          <p:sp>
            <p:nvSpPr>
              <p:cNvPr id="459820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459821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459822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459823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7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1er Homme &amp; Femme</a:t>
                </a:r>
              </a:p>
            </p:txBody>
          </p:sp>
          <p:sp>
            <p:nvSpPr>
              <p:cNvPr id="459824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25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26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27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459828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459829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459830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459831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459832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30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459833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34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35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459836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4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 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esclavage</a:t>
                </a:r>
              </a:p>
            </p:txBody>
          </p:sp>
          <p:sp>
            <p:nvSpPr>
              <p:cNvPr id="459837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459838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39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0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1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2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3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4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5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46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459847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Sinaï</a:t>
                </a:r>
              </a:p>
            </p:txBody>
          </p:sp>
          <p:sp>
            <p:nvSpPr>
              <p:cNvPr id="459848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459849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459850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59851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459852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3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459854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5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6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57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459858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459859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PaisPartagé</a:t>
                </a:r>
              </a:p>
            </p:txBody>
          </p:sp>
        </p:grpSp>
        <p:grpSp>
          <p:nvGrpSpPr>
            <p:cNvPr id="459860" name="Group 84"/>
            <p:cNvGrpSpPr>
              <a:grpSpLocks/>
            </p:cNvGrpSpPr>
            <p:nvPr/>
          </p:nvGrpSpPr>
          <p:grpSpPr bwMode="auto">
            <a:xfrm>
              <a:off x="4105" y="352"/>
              <a:ext cx="968" cy="2370"/>
              <a:chOff x="4105" y="352"/>
              <a:chExt cx="968" cy="2370"/>
            </a:xfrm>
          </p:grpSpPr>
          <p:sp>
            <p:nvSpPr>
              <p:cNvPr id="459861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2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3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4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65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6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7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59868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9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0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1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2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3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4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5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6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7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8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459878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79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0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7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59881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459882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459883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4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5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86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49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SPLIT ••• </a:t>
                </a:r>
              </a:p>
            </p:txBody>
          </p:sp>
          <p:sp>
            <p:nvSpPr>
              <p:cNvPr id="459887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Judah</a:t>
                </a:r>
              </a:p>
            </p:txBody>
          </p:sp>
          <p:sp>
            <p:nvSpPr>
              <p:cNvPr id="459888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459889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459890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459891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70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Assyrie    Babylone</a:t>
                </a:r>
              </a:p>
            </p:txBody>
          </p:sp>
          <p:sp>
            <p:nvSpPr>
              <p:cNvPr id="459892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3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49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Nord      Sud</a:t>
                </a:r>
              </a:p>
            </p:txBody>
          </p:sp>
          <p:sp>
            <p:nvSpPr>
              <p:cNvPr id="459894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5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6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459897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898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459899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0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1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2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459903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 Israël</a:t>
                </a:r>
              </a:p>
            </p:txBody>
          </p:sp>
          <p:sp>
            <p:nvSpPr>
              <p:cNvPr id="459904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5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6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07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 Treks</a:t>
                </a:r>
              </a:p>
            </p:txBody>
          </p:sp>
          <p:sp>
            <p:nvSpPr>
              <p:cNvPr id="459908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100 Ans / 50,000</a:t>
                </a:r>
              </a:p>
            </p:txBody>
          </p:sp>
          <p:sp>
            <p:nvSpPr>
              <p:cNvPr id="459909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459910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CAPTIVITÉ</a:t>
                </a:r>
              </a:p>
            </p:txBody>
          </p:sp>
          <p:sp>
            <p:nvSpPr>
              <p:cNvPr id="459911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7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70 Ans</a:t>
                </a:r>
              </a:p>
            </p:txBody>
          </p:sp>
          <p:sp>
            <p:nvSpPr>
              <p:cNvPr id="459912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3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9914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59918" name="Picture 1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919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0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1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2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3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4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5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6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7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8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9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0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1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2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3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4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5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6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7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8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9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0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1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2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3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4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5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6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7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8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9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0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1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2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3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4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5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6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7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8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9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0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1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2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3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4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5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6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9968" name="Picture 1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969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0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59971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2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3" name="Rectangle 197"/>
          <p:cNvSpPr>
            <a:spLocks noChangeArrowheads="1"/>
          </p:cNvSpPr>
          <p:nvPr/>
        </p:nvSpPr>
        <p:spPr bwMode="auto">
          <a:xfrm>
            <a:off x="4484688" y="1936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4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5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76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59977" name="Rectangle 201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59978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45998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59982" name="Rectangle 20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3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4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5" name="Text Box 209"/>
          <p:cNvSpPr txBox="1">
            <a:spLocks noChangeArrowheads="1"/>
          </p:cNvSpPr>
          <p:nvPr/>
        </p:nvSpPr>
        <p:spPr bwMode="auto">
          <a:xfrm rot="-5400000">
            <a:off x="495300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59986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7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88" name="Text Box 212"/>
          <p:cNvSpPr txBox="1">
            <a:spLocks noChangeArrowheads="1"/>
          </p:cNvSpPr>
          <p:nvPr/>
        </p:nvSpPr>
        <p:spPr bwMode="auto">
          <a:xfrm rot="-5385664">
            <a:off x="600551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59989" name="Text Box 213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459990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1" name="Text Box 215"/>
          <p:cNvSpPr txBox="1">
            <a:spLocks noChangeArrowheads="1"/>
          </p:cNvSpPr>
          <p:nvPr/>
        </p:nvSpPr>
        <p:spPr bwMode="auto">
          <a:xfrm rot="-5388536">
            <a:off x="2709069" y="3931444"/>
            <a:ext cx="1966913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EEFF4B"/>
                </a:solidFill>
                <a:latin typeface="Times" charset="0"/>
              </a:rPr>
              <a:t>4 PERSONES</a:t>
            </a:r>
          </a:p>
        </p:txBody>
      </p:sp>
      <p:sp>
        <p:nvSpPr>
          <p:cNvPr id="459992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3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4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5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996" name="Text Box 220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459997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98" name="Rectangle 22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59999" name="Rectangle 22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60000" name="Rectangle 224"/>
          <p:cNvSpPr>
            <a:spLocks noChangeArrowheads="1"/>
          </p:cNvSpPr>
          <p:nvPr/>
        </p:nvSpPr>
        <p:spPr bwMode="auto">
          <a:xfrm>
            <a:off x="7262813" y="1219200"/>
            <a:ext cx="7905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460001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02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003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60004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005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006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007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08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09" name="Rectangle 233"/>
          <p:cNvSpPr>
            <a:spLocks noChangeArrowheads="1"/>
          </p:cNvSpPr>
          <p:nvPr/>
        </p:nvSpPr>
        <p:spPr bwMode="auto">
          <a:xfrm>
            <a:off x="6599238" y="4394200"/>
            <a:ext cx="6667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60010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1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2" name="Rectangle 23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60013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4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5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6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7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8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19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1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3" name="Text Box 247"/>
          <p:cNvSpPr txBox="1">
            <a:spLocks noChangeArrowheads="1"/>
          </p:cNvSpPr>
          <p:nvPr/>
        </p:nvSpPr>
        <p:spPr bwMode="auto">
          <a:xfrm>
            <a:off x="1797050" y="28575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Genèse à Esther</a:t>
            </a:r>
          </a:p>
        </p:txBody>
      </p:sp>
      <p:sp>
        <p:nvSpPr>
          <p:cNvPr id="460024" name="Text Box 248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027" name="Oval 251"/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8" name="Oval 252"/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29" name="Oval 253"/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30" name="Oval 254"/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035" name="Rectangle 25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460036" name="Group 260"/>
          <p:cNvGrpSpPr>
            <a:grpSpLocks/>
          </p:cNvGrpSpPr>
          <p:nvPr/>
        </p:nvGrpSpPr>
        <p:grpSpPr bwMode="auto">
          <a:xfrm>
            <a:off x="5184775" y="1360488"/>
            <a:ext cx="2894013" cy="4484687"/>
            <a:chOff x="3247" y="839"/>
            <a:chExt cx="1823" cy="2825"/>
          </a:xfrm>
        </p:grpSpPr>
        <p:grpSp>
          <p:nvGrpSpPr>
            <p:cNvPr id="460037" name="Group 261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460038" name="Group 26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39" name="Group 26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40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41" name="Freeform 26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42" name="Freeform 26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43" name="Picture 26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44" name="Freeform 26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5" name="Freeform 26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6" name="Freeform 27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7" name="Freeform 27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8" name="Freeform 27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49" name="Rectangle 27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60050" name="Group 274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460051" name="Group 27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52" name="Group 27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53" name="Group 27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54" name="Freeform 27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55" name="Freeform 27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56" name="Picture 28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57" name="Freeform 28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58" name="Freeform 28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59" name="Freeform 28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60" name="Freeform 28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61" name="Freeform 28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62" name="Rectangle 28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60063" name="Group 287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460064" name="Group 28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65" name="Group 28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66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67" name="Freeform 29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68" name="Freeform 29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69" name="Picture 29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70" name="Freeform 29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1" name="Freeform 29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2" name="Freeform 29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3" name="Freeform 29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4" name="Freeform 29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75" name="Rectangle 29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60076" name="Group 300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60077" name="Group 30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60078" name="Group 30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60079" name="Group 30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60080" name="Freeform 30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0081" name="Freeform 30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60082" name="Picture 30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60083" name="Freeform 30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4" name="Freeform 30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5" name="Freeform 30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6" name="Freeform 31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7" name="Freeform 31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88" name="Rectangle 31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460031" name="Text Box 255"/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i="1"/>
          </a:p>
        </p:txBody>
      </p:sp>
      <p:sp>
        <p:nvSpPr>
          <p:cNvPr id="460032" name="Text Box 256"/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i="1"/>
          </a:p>
        </p:txBody>
      </p:sp>
      <p:sp>
        <p:nvSpPr>
          <p:cNvPr id="460033" name="Text Box 257"/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DC</a:t>
            </a:r>
            <a:endParaRPr lang="en-US" i="1"/>
          </a:p>
        </p:txBody>
      </p:sp>
      <p:sp>
        <p:nvSpPr>
          <p:cNvPr id="460034" name="Text Box 258"/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solidFill>
                  <a:schemeClr val="tx1"/>
                </a:solidFill>
                <a:latin typeface="Kosher-Normal" charset="0"/>
              </a:rPr>
              <a:t>NC</a:t>
            </a:r>
            <a:endParaRPr lang="en-US" i="1"/>
          </a:p>
        </p:txBody>
      </p:sp>
      <p:sp>
        <p:nvSpPr>
          <p:cNvPr id="460089" name="Rectangle 313"/>
          <p:cNvSpPr>
            <a:spLocks noChangeArrowheads="1"/>
          </p:cNvSpPr>
          <p:nvPr/>
        </p:nvSpPr>
        <p:spPr bwMode="auto">
          <a:xfrm>
            <a:off x="8580438" y="64706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0091" name="AutoShape 315"/>
          <p:cNvSpPr>
            <a:spLocks noChangeArrowheads="1"/>
          </p:cNvSpPr>
          <p:nvPr/>
        </p:nvSpPr>
        <p:spPr bwMode="auto">
          <a:xfrm>
            <a:off x="5805488" y="4246563"/>
            <a:ext cx="2238375" cy="79692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095" name="Group 31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60096" name="Rectangle 32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60097" name="Line 3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60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0" grpId="0" animBg="1"/>
      <p:bldP spid="460021" grpId="0" animBg="1"/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31" grpId="0" autoUpdateAnimBg="0"/>
      <p:bldP spid="460032" grpId="0" autoUpdateAnimBg="0"/>
      <p:bldP spid="460033" grpId="0" autoUpdateAnimBg="0"/>
      <p:bldP spid="460034" grpId="0" autoUpdateAnimBg="0"/>
      <p:bldP spid="4600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8" name="Text Box 16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LE TEMPS           D</a:t>
            </a:r>
            <a:r>
              <a:rPr lang="ja-JP" altLang="en-US" sz="2000" i="1">
                <a:solidFill>
                  <a:schemeClr val="hlink"/>
                </a:solidFill>
                <a:latin typeface="Arial"/>
              </a:rPr>
              <a:t>’</a:t>
            </a:r>
            <a:r>
              <a:rPr lang="en-US" sz="2000" i="1">
                <a:solidFill>
                  <a:schemeClr val="hlink"/>
                </a:solidFill>
                <a:latin typeface="Helvetica" charset="0"/>
              </a:rPr>
              <a:t>ALEXANDRE                         LE GRAND:</a:t>
            </a:r>
          </a:p>
        </p:txBody>
      </p:sp>
      <p:sp>
        <p:nvSpPr>
          <p:cNvPr id="453650" name="Text Box 18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53656" name="Text Box 24"/>
          <p:cNvSpPr txBox="1">
            <a:spLocks noChangeArrowheads="1"/>
          </p:cNvSpPr>
          <p:nvPr/>
        </p:nvSpPr>
        <p:spPr bwMode="auto">
          <a:xfrm>
            <a:off x="8472488" y="646271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12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453658" name="Rectangle 26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53660" name="Text Box 2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45366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3662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56188" y="20018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230188" y="2184400"/>
            <a:ext cx="4419600" cy="434498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MAÏTRE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ALEXANDRE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THEORIE MUSICAL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GRAND MUR DE LA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FER UTULISÉ EN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ALEXANDRIA:                                      CENTRE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ÉTUDE GREC 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EUCLID: TRAVAIL STANDARD GEOMETRIE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PREMIER GETONS ROMIAN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   CORINTH DEVIEN CENTRE COMMERCIAL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CENTRE COMMERCIAL JUIFS EN EGYPTE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HELLENISM &amp; VILLES GRÈK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STYLE VIVANT GREC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hlink"/>
                </a:solidFill>
                <a:latin typeface="Helvetica" charset="0"/>
              </a:rPr>
              <a:t>LANGUE GREC</a:t>
            </a:r>
          </a:p>
        </p:txBody>
      </p:sp>
      <p:sp>
        <p:nvSpPr>
          <p:cNvPr id="453659" name="Text Box 27"/>
          <p:cNvSpPr txBox="1">
            <a:spLocks noChangeArrowheads="1"/>
          </p:cNvSpPr>
          <p:nvPr/>
        </p:nvSpPr>
        <p:spPr bwMode="auto">
          <a:xfrm>
            <a:off x="4899025" y="211138"/>
            <a:ext cx="3989388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AIDE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ÉTUDE #05</a:t>
            </a:r>
          </a:p>
        </p:txBody>
      </p:sp>
      <p:pic>
        <p:nvPicPr>
          <p:cNvPr id="453664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1846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53638" name="Group 6"/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4152" y="2783"/>
            <a:chExt cx="600" cy="332"/>
          </a:xfrm>
        </p:grpSpPr>
        <p:sp>
          <p:nvSpPr>
            <p:cNvPr id="453639" name="AutoShape 7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0" name="Rectangle 8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1" name="AutoShape 9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3642" name="Line 10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3" name="Line 11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4" name="Rectangle 12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453645" name="Rectangle 13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53646" name="Rectangle 14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53653" name="Oval 21"/>
          <p:cNvSpPr>
            <a:spLocks noChangeArrowheads="1"/>
          </p:cNvSpPr>
          <p:nvPr/>
        </p:nvSpPr>
        <p:spPr bwMode="auto">
          <a:xfrm>
            <a:off x="1257300" y="776288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3665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366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366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 descr="Temple of the Divus Romulus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 descr="Forum with Temples of Saturn and Vespasian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 descr="Forum Arch of Severus, Temple of Saturn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3176588" y="1676400"/>
            <a:ext cx="2468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bg2"/>
                </a:solidFill>
                <a:latin typeface="Times" charset="0"/>
              </a:rPr>
              <a:t>ALEX LE GR</a:t>
            </a:r>
            <a:r>
              <a:rPr lang="en-US" sz="2400">
                <a:solidFill>
                  <a:schemeClr val="bg2"/>
                </a:solidFill>
                <a:latin typeface="Times" charset="0"/>
                <a:cs typeface="Times" charset="0"/>
              </a:rPr>
              <a:t>E</a:t>
            </a:r>
            <a:r>
              <a:rPr lang="en-US" sz="2400">
                <a:solidFill>
                  <a:schemeClr val="bg2"/>
                </a:solidFill>
                <a:latin typeface="Times" charset="0"/>
              </a:rPr>
              <a:t>C</a:t>
            </a:r>
          </a:p>
        </p:txBody>
      </p:sp>
      <p:sp>
        <p:nvSpPr>
          <p:cNvPr id="288772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3" name="Rectangle 5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6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0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/>
          <p:cNvSpPr>
            <a:spLocks noChangeArrowheads="1"/>
          </p:cNvSpPr>
          <p:nvPr/>
        </p:nvSpPr>
        <p:spPr bwMode="auto">
          <a:xfrm>
            <a:off x="3100388" y="2189163"/>
            <a:ext cx="31892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SYST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È</a:t>
            </a:r>
            <a:r>
              <a:rPr lang="en-US" sz="2400">
                <a:solidFill>
                  <a:schemeClr val="accent2"/>
                </a:solidFill>
                <a:latin typeface="Times" charset="0"/>
              </a:rPr>
              <a:t>MES ROMAIN</a:t>
            </a:r>
          </a:p>
        </p:txBody>
      </p:sp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788988" y="3138488"/>
            <a:ext cx="7594600" cy="3608387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4064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Administration Civil &amp; Militaire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 Loi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  Communication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	   Transport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		     Banque et Taxe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latin typeface="Comic Sans MS" charset="0"/>
              </a:rPr>
              <a:t>					      Pax Romana...</a:t>
            </a:r>
          </a:p>
        </p:txBody>
      </p:sp>
      <p:sp>
        <p:nvSpPr>
          <p:cNvPr id="288798" name="Text Box 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8800" name="AutoShape 3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1" name="Rectangle 3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2" name="AutoShape 3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3" name="Line 3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4" name="Line 3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5" name="Rectangle 37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288806" name="Rectangle 3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88808" name="Text Box 4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8811" name="Text Box 43"/>
          <p:cNvSpPr txBox="1">
            <a:spLocks noChangeArrowheads="1"/>
          </p:cNvSpPr>
          <p:nvPr/>
        </p:nvSpPr>
        <p:spPr bwMode="auto">
          <a:xfrm>
            <a:off x="8585200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88812" name="Rectangle 4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88813" name="Text Box 4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288818" name="Rectangle 50"/>
          <p:cNvSpPr>
            <a:spLocks noChangeArrowheads="1"/>
          </p:cNvSpPr>
          <p:nvPr/>
        </p:nvSpPr>
        <p:spPr bwMode="auto">
          <a:xfrm>
            <a:off x="4829175" y="919163"/>
            <a:ext cx="2008188" cy="515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2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chemeClr val="bg2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chemeClr val="bg2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chemeClr val="bg2"/>
                </a:solidFill>
                <a:latin typeface="Times" charset="0"/>
              </a:rPr>
              <a:t>.</a:t>
            </a:r>
          </a:p>
        </p:txBody>
      </p:sp>
      <p:sp>
        <p:nvSpPr>
          <p:cNvPr id="288819" name="Text Box 51"/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28: 11-16</a:t>
            </a:r>
          </a:p>
        </p:txBody>
      </p:sp>
      <p:sp>
        <p:nvSpPr>
          <p:cNvPr id="288829" name="Oval 61"/>
          <p:cNvSpPr>
            <a:spLocks noChangeArrowheads="1"/>
          </p:cNvSpPr>
          <p:nvPr/>
        </p:nvSpPr>
        <p:spPr bwMode="auto">
          <a:xfrm>
            <a:off x="2930525" y="2090738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8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1" animBg="1"/>
      <p:bldP spid="288816" grpId="0" animBg="1"/>
      <p:bldP spid="288815" grpId="1" animBg="1"/>
      <p:bldP spid="288814" grpId="1" animBg="1"/>
      <p:bldP spid="288785" grpId="0" autoUpdateAnimBg="0"/>
      <p:bldP spid="288787" grpId="1" uiExpand="1" build="allAtOnce"/>
      <p:bldP spid="2888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6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/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5" name="Freeform 31"/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6" name="Freeform 32"/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7" name="Freeform 33"/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6" name="Text Box 42"/>
          <p:cNvSpPr txBox="1">
            <a:spLocks noChangeArrowheads="1"/>
          </p:cNvSpPr>
          <p:nvPr/>
        </p:nvSpPr>
        <p:spPr bwMode="auto">
          <a:xfrm>
            <a:off x="9144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41387" name="Text Box 43"/>
          <p:cNvSpPr txBox="1">
            <a:spLocks noChangeArrowheads="1"/>
          </p:cNvSpPr>
          <p:nvPr/>
        </p:nvSpPr>
        <p:spPr bwMode="auto">
          <a:xfrm>
            <a:off x="6324600" y="4914900"/>
            <a:ext cx="21463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ARABIE</a:t>
            </a:r>
          </a:p>
        </p:txBody>
      </p:sp>
      <p:sp>
        <p:nvSpPr>
          <p:cNvPr id="441389" name="Text Box 45"/>
          <p:cNvSpPr txBox="1">
            <a:spLocks noChangeArrowheads="1"/>
          </p:cNvSpPr>
          <p:nvPr/>
        </p:nvSpPr>
        <p:spPr bwMode="auto">
          <a:xfrm>
            <a:off x="6324600" y="2095500"/>
            <a:ext cx="1485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</a:rPr>
              <a:t>ASIE</a:t>
            </a:r>
          </a:p>
        </p:txBody>
      </p:sp>
      <p:sp>
        <p:nvSpPr>
          <p:cNvPr id="441390" name="Text Box 46"/>
          <p:cNvSpPr txBox="1">
            <a:spLocks noChangeArrowheads="1"/>
          </p:cNvSpPr>
          <p:nvPr/>
        </p:nvSpPr>
        <p:spPr bwMode="auto">
          <a:xfrm>
            <a:off x="3009900" y="1244600"/>
            <a:ext cx="2882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0033CC"/>
                </a:solidFill>
              </a:rPr>
              <a:t>EUROPE</a:t>
            </a:r>
          </a:p>
        </p:txBody>
      </p:sp>
      <p:sp>
        <p:nvSpPr>
          <p:cNvPr id="441392" name="Text Box 48"/>
          <p:cNvSpPr txBox="1">
            <a:spLocks noChangeArrowheads="1"/>
          </p:cNvSpPr>
          <p:nvPr/>
        </p:nvSpPr>
        <p:spPr bwMode="auto">
          <a:xfrm rot="1299097">
            <a:off x="3187700" y="4192588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41393" name="Text Box 49"/>
          <p:cNvSpPr txBox="1">
            <a:spLocks noChangeArrowheads="1"/>
          </p:cNvSpPr>
          <p:nvPr/>
        </p:nvSpPr>
        <p:spPr bwMode="auto">
          <a:xfrm rot="1299097">
            <a:off x="584200" y="1273175"/>
            <a:ext cx="13636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OCÉAN ATLANTIC</a:t>
            </a:r>
          </a:p>
        </p:txBody>
      </p:sp>
      <p:sp>
        <p:nvSpPr>
          <p:cNvPr id="441394" name="Line 50"/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1396" name="Group 52"/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/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b="0">
                <a:solidFill>
                  <a:schemeClr val="accent1"/>
                </a:solidFill>
                <a:latin typeface="Times" charset="0"/>
              </a:endParaRPr>
            </a:p>
          </p:txBody>
        </p:sp>
        <p:sp>
          <p:nvSpPr>
            <p:cNvPr id="441398" name="Oval 54"/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400" name="Freeform 56" descr="Purple mesh"/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302 w 576"/>
              <a:gd name="T1" fmla="*/ 533 h 629"/>
              <a:gd name="T2" fmla="*/ 262 w 576"/>
              <a:gd name="T3" fmla="*/ 461 h 629"/>
              <a:gd name="T4" fmla="*/ 238 w 576"/>
              <a:gd name="T5" fmla="*/ 437 h 629"/>
              <a:gd name="T6" fmla="*/ 206 w 576"/>
              <a:gd name="T7" fmla="*/ 389 h 629"/>
              <a:gd name="T8" fmla="*/ 94 w 576"/>
              <a:gd name="T9" fmla="*/ 261 h 629"/>
              <a:gd name="T10" fmla="*/ 62 w 576"/>
              <a:gd name="T11" fmla="*/ 213 h 629"/>
              <a:gd name="T12" fmla="*/ 46 w 576"/>
              <a:gd name="T13" fmla="*/ 125 h 629"/>
              <a:gd name="T14" fmla="*/ 6 w 576"/>
              <a:gd name="T15" fmla="*/ 53 h 629"/>
              <a:gd name="T16" fmla="*/ 54 w 576"/>
              <a:gd name="T17" fmla="*/ 29 h 629"/>
              <a:gd name="T18" fmla="*/ 70 w 576"/>
              <a:gd name="T19" fmla="*/ 85 h 629"/>
              <a:gd name="T20" fmla="*/ 126 w 576"/>
              <a:gd name="T21" fmla="*/ 181 h 629"/>
              <a:gd name="T22" fmla="*/ 174 w 576"/>
              <a:gd name="T23" fmla="*/ 213 h 629"/>
              <a:gd name="T24" fmla="*/ 222 w 576"/>
              <a:gd name="T25" fmla="*/ 269 h 629"/>
              <a:gd name="T26" fmla="*/ 230 w 576"/>
              <a:gd name="T27" fmla="*/ 109 h 629"/>
              <a:gd name="T28" fmla="*/ 254 w 576"/>
              <a:gd name="T29" fmla="*/ 117 h 629"/>
              <a:gd name="T30" fmla="*/ 238 w 576"/>
              <a:gd name="T31" fmla="*/ 197 h 629"/>
              <a:gd name="T32" fmla="*/ 254 w 576"/>
              <a:gd name="T33" fmla="*/ 261 h 629"/>
              <a:gd name="T34" fmla="*/ 334 w 576"/>
              <a:gd name="T35" fmla="*/ 293 h 629"/>
              <a:gd name="T36" fmla="*/ 358 w 576"/>
              <a:gd name="T37" fmla="*/ 317 h 629"/>
              <a:gd name="T38" fmla="*/ 390 w 576"/>
              <a:gd name="T39" fmla="*/ 389 h 629"/>
              <a:gd name="T40" fmla="*/ 438 w 576"/>
              <a:gd name="T41" fmla="*/ 413 h 629"/>
              <a:gd name="T42" fmla="*/ 494 w 576"/>
              <a:gd name="T43" fmla="*/ 477 h 629"/>
              <a:gd name="T44" fmla="*/ 542 w 576"/>
              <a:gd name="T45" fmla="*/ 493 h 629"/>
              <a:gd name="T46" fmla="*/ 566 w 576"/>
              <a:gd name="T47" fmla="*/ 581 h 629"/>
              <a:gd name="T48" fmla="*/ 470 w 576"/>
              <a:gd name="T49" fmla="*/ 605 h 629"/>
              <a:gd name="T50" fmla="*/ 422 w 576"/>
              <a:gd name="T51" fmla="*/ 621 h 629"/>
              <a:gd name="T52" fmla="*/ 398 w 576"/>
              <a:gd name="T53" fmla="*/ 629 h 629"/>
              <a:gd name="T54" fmla="*/ 302 w 576"/>
              <a:gd name="T55" fmla="*/ 589 h 629"/>
              <a:gd name="T56" fmla="*/ 302 w 576"/>
              <a:gd name="T57" fmla="*/ 533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01" name="Rectangle 57"/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95" name="Line 51"/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113592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/>
          <p:cNvSpPr txBox="1">
            <a:spLocks noChangeArrowheads="1"/>
          </p:cNvSpPr>
          <p:nvPr/>
        </p:nvSpPr>
        <p:spPr bwMode="auto">
          <a:xfrm>
            <a:off x="6794500" y="4273550"/>
            <a:ext cx="1854200" cy="473075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66CCFF"/>
                </a:solidFill>
              </a:rPr>
              <a:t>PALESTINE</a:t>
            </a:r>
          </a:p>
        </p:txBody>
      </p:sp>
      <p:sp>
        <p:nvSpPr>
          <p:cNvPr id="441391" name="Text Box 47"/>
          <p:cNvSpPr txBox="1">
            <a:spLocks noChangeArrowheads="1"/>
          </p:cNvSpPr>
          <p:nvPr/>
        </p:nvSpPr>
        <p:spPr bwMode="auto">
          <a:xfrm>
            <a:off x="631825" y="2389188"/>
            <a:ext cx="7980363" cy="1098550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rgbClr val="FF0000"/>
                </a:solidFill>
              </a:rPr>
              <a:t>EMPIRE ROMIAN</a:t>
            </a:r>
          </a:p>
        </p:txBody>
      </p:sp>
      <p:sp>
        <p:nvSpPr>
          <p:cNvPr id="441413" name="AutoShape 6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4" name="Rectangle 7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5" name="AutoShape 7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6" name="Line 7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7" name="Line 7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8" name="Rectangle 74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441419" name="Rectangle 75"/>
          <p:cNvSpPr>
            <a:spLocks noChangeArrowheads="1"/>
          </p:cNvSpPr>
          <p:nvPr/>
        </p:nvSpPr>
        <p:spPr bwMode="auto">
          <a:xfrm>
            <a:off x="7931150" y="3568700"/>
            <a:ext cx="879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1420" name="Rectangle 7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41421" name="Text Box 7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41427" name="Text Box 83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41428" name="Text Box 84"/>
          <p:cNvSpPr txBox="1">
            <a:spLocks noChangeArrowheads="1"/>
          </p:cNvSpPr>
          <p:nvPr/>
        </p:nvSpPr>
        <p:spPr bwMode="auto">
          <a:xfrm>
            <a:off x="858202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94" grpId="0" animBg="1"/>
      <p:bldP spid="441395" grpId="0" animBg="1"/>
      <p:bldP spid="441388" grpId="0" animBg="1" autoUpdateAnimBg="0"/>
      <p:bldP spid="44139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9" name="Picture 5"/>
          <p:cNvPicPr>
            <a:picLocks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1649413" y="5788025"/>
            <a:ext cx="5995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L</a:t>
            </a:r>
            <a:r>
              <a:rPr lang="ja-JP" alt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’</a:t>
            </a:r>
            <a:r>
              <a:rPr 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 de Constantine</a:t>
            </a:r>
          </a:p>
        </p:txBody>
      </p:sp>
      <p:sp>
        <p:nvSpPr>
          <p:cNvPr id="292883" name="AutoShape 1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4" name="Rectangle 2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5" name="AutoShape 2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6" name="Line 2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7" name="Line 2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8" name="Rectangle 24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92890" name="Rectangle 2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92891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5963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5968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295969" name="Picture 33" descr="Forum Arch of Severus, Arch of Titus in distance, wk 0309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95974" name="Group 38"/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/>
            <p:cNvSpPr>
              <a:spLocks noChangeArrowheads="1"/>
            </p:cNvSpPr>
            <p:nvPr/>
          </p:nvSpPr>
          <p:spPr bwMode="auto">
            <a:xfrm>
              <a:off x="442" y="1071"/>
              <a:ext cx="475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Assassination de César</a:t>
              </a:r>
            </a:p>
          </p:txBody>
        </p:sp>
        <p:sp>
          <p:nvSpPr>
            <p:cNvPr id="295970" name="AutoShape 34"/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5972" name="Text Box 36"/>
          <p:cNvSpPr txBox="1">
            <a:spLocks noChangeArrowheads="1"/>
          </p:cNvSpPr>
          <p:nvPr/>
        </p:nvSpPr>
        <p:spPr bwMode="auto">
          <a:xfrm>
            <a:off x="8575675" y="646906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5973" name="Rectangle 37"/>
          <p:cNvSpPr>
            <a:spLocks noChangeArrowheads="1"/>
          </p:cNvSpPr>
          <p:nvPr/>
        </p:nvSpPr>
        <p:spPr bwMode="auto">
          <a:xfrm>
            <a:off x="900113" y="5718175"/>
            <a:ext cx="75453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Les Rues de Forum</a:t>
            </a:r>
          </a:p>
        </p:txBody>
      </p:sp>
      <p:sp>
        <p:nvSpPr>
          <p:cNvPr id="295955" name="AutoShape 1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6" name="Rectangle 2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7" name="AutoShape 2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8" name="Line 2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9" name="Line 2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60" name="Rectangle 24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95962" name="Rectangle 2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7" name="Picture 5"/>
          <p:cNvPicPr>
            <a:picLocks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328613" y="5762625"/>
            <a:ext cx="85740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Rome: Design Romian Elégant</a:t>
            </a:r>
          </a:p>
        </p:txBody>
      </p:sp>
      <p:sp>
        <p:nvSpPr>
          <p:cNvPr id="294929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4931" name="AutoShape 1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2" name="Rectangle 2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3" name="AutoShape 2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4" name="Line 2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5" name="Line 2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6" name="Rectangle 24"/>
          <p:cNvSpPr>
            <a:spLocks noChangeArrowheads="1"/>
          </p:cNvSpPr>
          <p:nvPr/>
        </p:nvSpPr>
        <p:spPr bwMode="auto">
          <a:xfrm>
            <a:off x="7905750" y="3724275"/>
            <a:ext cx="1196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294938" name="Rectangle 26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94939" name="Text Box 27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/>
          <p:cNvSpPr>
            <a:spLocks noChangeArrowheads="1"/>
          </p:cNvSpPr>
          <p:nvPr/>
        </p:nvSpPr>
        <p:spPr bwMode="auto">
          <a:xfrm>
            <a:off x="8091488" y="65309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94944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294945" name="Group 3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94946" name="Rectangle 3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294947" name="Line 3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00" name="Picture 36" descr="Pools of Bethesda excavations from east, tb n051401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871" name="Line 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950913" y="5737225"/>
            <a:ext cx="70754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Jérusalem:Piscine de Béthesda</a:t>
            </a:r>
          </a:p>
        </p:txBody>
      </p:sp>
      <p:sp>
        <p:nvSpPr>
          <p:cNvPr id="164884" name="Text Box 20"/>
          <p:cNvSpPr txBox="1">
            <a:spLocks noChangeArrowheads="1"/>
          </p:cNvSpPr>
          <p:nvPr/>
        </p:nvSpPr>
        <p:spPr bwMode="auto">
          <a:xfrm>
            <a:off x="17891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Jean 5:2</a:t>
            </a:r>
          </a:p>
        </p:txBody>
      </p:sp>
      <p:sp>
        <p:nvSpPr>
          <p:cNvPr id="164886" name="AutoShape 2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7" name="Rectangle 2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8" name="AutoShape 2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9" name="Line 2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0" name="Line 2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1" name="Rectangle 27"/>
          <p:cNvSpPr>
            <a:spLocks noChangeArrowheads="1"/>
          </p:cNvSpPr>
          <p:nvPr/>
        </p:nvSpPr>
        <p:spPr bwMode="auto">
          <a:xfrm>
            <a:off x="7905750" y="3724275"/>
            <a:ext cx="1133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 Romain </a:t>
            </a:r>
          </a:p>
        </p:txBody>
      </p:sp>
      <p:sp>
        <p:nvSpPr>
          <p:cNvPr id="164892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164893" name="Rectangle 2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164894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164899" name="Text Box 35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/>
          <p:cNvSpPr txBox="1">
            <a:spLocks noChangeArrowheads="1"/>
          </p:cNvSpPr>
          <p:nvPr/>
        </p:nvSpPr>
        <p:spPr bwMode="auto">
          <a:xfrm>
            <a:off x="1762125" y="31750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19: 23-41</a:t>
            </a:r>
          </a:p>
        </p:txBody>
      </p:sp>
      <p:sp>
        <p:nvSpPr>
          <p:cNvPr id="165918" name="Text Box 30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65925" name="Picture 37" descr="Ephesus theater with Appian Way, tb n010500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5926" name="Picture 38" descr="Appian Way from Ephesus theater, tb n010500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950913" y="5673725"/>
            <a:ext cx="73802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Éphèse: Amphitheâtre (de Paul) </a:t>
            </a:r>
          </a:p>
        </p:txBody>
      </p:sp>
      <p:sp>
        <p:nvSpPr>
          <p:cNvPr id="165910" name="AutoShape 22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1" name="Rectangle 23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2" name="AutoShape 24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3" name="Line 25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4" name="Line 26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5" name="Rectangle 27"/>
          <p:cNvSpPr>
            <a:spLocks noChangeArrowheads="1"/>
          </p:cNvSpPr>
          <p:nvPr/>
        </p:nvSpPr>
        <p:spPr bwMode="auto">
          <a:xfrm>
            <a:off x="7905750" y="3724275"/>
            <a:ext cx="1260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Romains </a:t>
            </a:r>
          </a:p>
        </p:txBody>
      </p:sp>
      <p:sp>
        <p:nvSpPr>
          <p:cNvPr id="165916" name="Rectangle 28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165917" name="Rectangle 29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165922" name="Rectangle 34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165924" name="Text Box 36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165927" name="Text Box 39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647700" y="5940425"/>
            <a:ext cx="9144000" cy="4095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Césarée Maritima, Israël: Aqueduct Romian</a:t>
            </a:r>
          </a:p>
        </p:txBody>
      </p:sp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Actes 18:22</a:t>
            </a:r>
          </a:p>
        </p:txBody>
      </p:sp>
      <p:pic>
        <p:nvPicPr>
          <p:cNvPr id="449543" name="Picture 7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44" name="AutoShape 8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5" name="Rectangle 9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6" name="AutoShape 10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7" name="Line 11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8" name="Line 12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9" name="Rectangle 13"/>
          <p:cNvSpPr>
            <a:spLocks noChangeArrowheads="1"/>
          </p:cNvSpPr>
          <p:nvPr/>
        </p:nvSpPr>
        <p:spPr bwMode="auto">
          <a:xfrm>
            <a:off x="7905750" y="3724275"/>
            <a:ext cx="1228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Romains</a:t>
            </a: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9551" name="Rectangle 15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49555" name="Rectangle 19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49556" name="Text Box 20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34" name="Picture 22" descr="Masada siege ramp from west, 50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Times" charset="0"/>
            </a:endParaRPr>
          </a:p>
          <a:p>
            <a:endParaRPr lang="en-US" b="0">
              <a:latin typeface="Times" charset="0"/>
            </a:endParaRP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Matt 2:1</a:t>
            </a:r>
          </a:p>
        </p:txBody>
      </p:sp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885825" y="5751513"/>
            <a:ext cx="7113588" cy="904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Hérode le Grand: </a:t>
            </a:r>
          </a:p>
          <a:p>
            <a:pPr algn="ctr">
              <a:lnSpc>
                <a:spcPct val="95000"/>
              </a:lnSpc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 Palais-Forteresse à Masada, Israël</a:t>
            </a:r>
          </a:p>
        </p:txBody>
      </p:sp>
      <p:grpSp>
        <p:nvGrpSpPr>
          <p:cNvPr id="448535" name="Group 23"/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448519" name="Picture 7"/>
            <p:cNvPicPr>
              <a:picLocks noChangeAspect="1" noChangeArrowheads="1"/>
            </p:cNvPicPr>
            <p:nvPr/>
          </p:nvPicPr>
          <p:blipFill>
            <a:blip r:embed="rId6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" t="1749" r="2014" b="745"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8521" name="Text Box 9"/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tx1"/>
                  </a:solidFill>
                </a:rPr>
                <a:t>Photo Credit:                                Massada Ltd. Publishers                    Givatayim, Israël</a:t>
              </a:r>
            </a:p>
          </p:txBody>
        </p:sp>
      </p:grpSp>
      <p:sp>
        <p:nvSpPr>
          <p:cNvPr id="448533" name="Rectangle 2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/>
          <p:cNvSpPr txBox="1">
            <a:spLocks noChangeArrowheads="1"/>
          </p:cNvSpPr>
          <p:nvPr/>
        </p:nvSpPr>
        <p:spPr bwMode="auto">
          <a:xfrm>
            <a:off x="2397125" y="3717925"/>
            <a:ext cx="2574925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85000"/>
              </a:spcBef>
            </a:pPr>
            <a:r>
              <a:rPr lang="en-US" sz="2400">
                <a:solidFill>
                  <a:srgbClr val="FFEA18"/>
                </a:solidFill>
              </a:rPr>
              <a:t>Le Siège Roman Rampe</a:t>
            </a:r>
          </a:p>
        </p:txBody>
      </p:sp>
      <p:sp>
        <p:nvSpPr>
          <p:cNvPr id="448537" name="AutoShape 25"/>
          <p:cNvSpPr>
            <a:spLocks noChangeArrowheads="1"/>
          </p:cNvSpPr>
          <p:nvPr/>
        </p:nvSpPr>
        <p:spPr bwMode="auto">
          <a:xfrm>
            <a:off x="444500" y="2527300"/>
            <a:ext cx="2197100" cy="1397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2" name="AutoShape 10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3" name="Rectangle 11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4" name="AutoShape 12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5" name="Line 13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6" name="Line 14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7" name="Rectangle 15"/>
          <p:cNvSpPr>
            <a:spLocks noChangeArrowheads="1"/>
          </p:cNvSpPr>
          <p:nvPr/>
        </p:nvSpPr>
        <p:spPr bwMode="auto">
          <a:xfrm>
            <a:off x="7905750" y="3724275"/>
            <a:ext cx="1228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Systèmes Romains</a:t>
            </a:r>
          </a:p>
        </p:txBody>
      </p:sp>
      <p:sp>
        <p:nvSpPr>
          <p:cNvPr id="448528" name="Rectangle 16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48529" name="Rectangle 17"/>
          <p:cNvSpPr>
            <a:spLocks noChangeArrowheads="1"/>
          </p:cNvSpPr>
          <p:nvPr/>
        </p:nvSpPr>
        <p:spPr bwMode="auto">
          <a:xfrm>
            <a:off x="7970838" y="34290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48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  <p:bldP spid="4485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/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865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>
                <a:solidFill>
                  <a:srgbClr val="FAFD00"/>
                </a:solidFill>
                <a:latin typeface="Times" charset="0"/>
              </a:rPr>
              <a:t>DATE APPROXIMAT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E  :</a:t>
            </a: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ABRAHAM-JOSEPH	  	2000 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.C.</a:t>
            </a:r>
            <a:endParaRPr lang="en-US" sz="3600">
              <a:solidFill>
                <a:schemeClr val="hlink"/>
              </a:solidFill>
              <a:latin typeface="Times" charset="0"/>
            </a:endParaRP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MO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Ï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SE-JOSU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	  		1500 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.C.</a:t>
            </a:r>
          </a:p>
          <a:p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ANARCHIE-ROYAUT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  	1000 </a:t>
            </a:r>
            <a:r>
              <a:rPr lang="en-US" sz="36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.C.</a:t>
            </a:r>
          </a:p>
          <a:p>
            <a:endParaRPr lang="en-US" sz="3600">
              <a:solidFill>
                <a:schemeClr val="hlink"/>
              </a:solidFill>
              <a:latin typeface="Times" charset="0"/>
            </a:endParaRPr>
          </a:p>
          <a:p>
            <a:r>
              <a:rPr lang="en-US" sz="3600">
                <a:solidFill>
                  <a:schemeClr val="hlink"/>
                </a:solidFill>
                <a:latin typeface="Times" charset="0"/>
              </a:rPr>
              <a:t>CAPTIVIT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É</a:t>
            </a:r>
            <a:r>
              <a:rPr lang="en-US" sz="3600">
                <a:solidFill>
                  <a:schemeClr val="hlink"/>
                </a:solidFill>
                <a:latin typeface="Times" charset="0"/>
              </a:rPr>
              <a:t>-SILENCE    	  500 </a:t>
            </a:r>
            <a:r>
              <a:rPr lang="en-US" sz="3600">
                <a:solidFill>
                  <a:schemeClr val="hlink"/>
                </a:solidFill>
                <a:latin typeface="Times" charset="0"/>
                <a:cs typeface="Times" charset="0"/>
              </a:rPr>
              <a:t>À</a:t>
            </a:r>
            <a:r>
              <a:rPr lang="en-US" sz="3600">
                <a:solidFill>
                  <a:schemeClr val="hlink"/>
                </a:solidFill>
                <a:latin typeface="Times" charset="0"/>
              </a:rPr>
              <a:t>.C.</a:t>
            </a:r>
            <a:endParaRPr lang="en-US" sz="3600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36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0" name="Oval 6"/>
          <p:cNvSpPr>
            <a:spLocks noChangeArrowheads="1"/>
          </p:cNvSpPr>
          <p:nvPr/>
        </p:nvSpPr>
        <p:spPr bwMode="auto">
          <a:xfrm>
            <a:off x="342900" y="5156200"/>
            <a:ext cx="8458200" cy="965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/>
      <p:bldP spid="1546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20" name="Rectangle 36"/>
          <p:cNvSpPr>
            <a:spLocks noChangeArrowheads="1"/>
          </p:cNvSpPr>
          <p:nvPr/>
        </p:nvSpPr>
        <p:spPr bwMode="auto">
          <a:xfrm>
            <a:off x="230188" y="1998663"/>
            <a:ext cx="44196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MAÎTRE D</a:t>
            </a:r>
            <a:r>
              <a:rPr lang="ja-JP" altLang="en-US">
                <a:solidFill>
                  <a:schemeClr val="bg1"/>
                </a:solidFill>
                <a:latin typeface="Arial"/>
              </a:rPr>
              <a:t>’</a:t>
            </a:r>
            <a:r>
              <a:rPr lang="en-US">
                <a:solidFill>
                  <a:schemeClr val="bg1"/>
                </a:solidFill>
                <a:latin typeface="Helvetica" charset="0"/>
              </a:rPr>
              <a:t>ALEXANDRE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ARISTOTLE: THEORIE MUSICAL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GRAND MUR DE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FER UTILISÉ EN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ALEXANDRIA:                                      CENTRE D</a:t>
            </a:r>
            <a:r>
              <a:rPr lang="ja-JP" altLang="en-US">
                <a:solidFill>
                  <a:schemeClr val="bg1"/>
                </a:solidFill>
                <a:latin typeface="Arial"/>
              </a:rPr>
              <a:t>’</a:t>
            </a:r>
            <a:r>
              <a:rPr lang="en-US">
                <a:solidFill>
                  <a:schemeClr val="bg1"/>
                </a:solidFill>
                <a:latin typeface="Helvetica" charset="0"/>
              </a:rPr>
              <a:t>ÉTUDE GREC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EUCLID: TRAVAILSTANDARD EN GEOMETRIE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PREMIERS GETONS ROMAINS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     CORINTH DEVIEN CENTRE COMMERCIAL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CENTRE COMMERCIAL JUIF EN EGYPTE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HELLENISM &amp; VILLES GRECS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  <a:latin typeface="Helvetica" charset="0"/>
              </a:rPr>
              <a:t>STYLE VIVANT GREC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bg1"/>
                </a:solidFill>
                <a:latin typeface="Helvetica" charset="0"/>
              </a:rPr>
              <a:t>LANGUE GREC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/>
          <p:cNvSpPr txBox="1">
            <a:spLocks noChangeArrowheads="1"/>
          </p:cNvSpPr>
          <p:nvPr/>
        </p:nvSpPr>
        <p:spPr bwMode="auto">
          <a:xfrm>
            <a:off x="4826000" y="73025"/>
            <a:ext cx="38354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ET DURANT…</a:t>
            </a:r>
          </a:p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LE TEMPS DE ROME:</a:t>
            </a:r>
          </a:p>
        </p:txBody>
      </p:sp>
      <p:sp>
        <p:nvSpPr>
          <p:cNvPr id="195605" name="Text Box 21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4359275" y="714375"/>
            <a:ext cx="4527550" cy="63230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ADMINISTRATION GOUVERNEMENTAL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USAGE DE VOLANTS &amp; PUITS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TRIGONOMETRIE DEVELOPÉE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LORLOGE D</a:t>
            </a:r>
            <a:r>
              <a:rPr lang="ja-JP" altLang="en-US">
                <a:solidFill>
                  <a:srgbClr val="FAFD00"/>
                </a:solidFill>
                <a:latin typeface="Arial"/>
              </a:rPr>
              <a:t>’</a:t>
            </a:r>
            <a:r>
              <a:rPr lang="en-US">
                <a:solidFill>
                  <a:srgbClr val="FAFD00"/>
                </a:solidFill>
                <a:latin typeface="Helvetica" charset="0"/>
              </a:rPr>
              <a:t>EAU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ROSETTA PIÈRRE INSCRITE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 ALEXANDRIA: COLL. DE TECHNOLOGIE 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 BANQUAIN ROMAIN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NOUVELLES METHODES DE CONSTRUCTION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SYSTEMS PUITS; </a:t>
            </a:r>
            <a:r>
              <a:rPr lang="en-US" sz="2000">
                <a:solidFill>
                  <a:srgbClr val="62D6AC"/>
                </a:solidFill>
                <a:latin typeface="Helvetica" charset="0"/>
              </a:rPr>
              <a:t>CONCRÈTE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MARCHETS STOCK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EMPIRE-WIDE HIGHWAY SYSTÈM (53K MIS)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365-JOURS CALENDRIER ADOPTÉ</a:t>
            </a:r>
            <a:endParaRPr lang="en-US" sz="2000">
              <a:solidFill>
                <a:srgbClr val="62D6AC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LANGUE LATIN UNIVERSALE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ORGANIZATION STRATEGIC MILITAIRE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PAX ROMANA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TERRITOIR ROMAIN PALESTINE</a:t>
            </a:r>
            <a:endParaRPr lang="en-US">
              <a:solidFill>
                <a:schemeClr val="tx1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195611" name="Text Box 27"/>
          <p:cNvSpPr txBox="1">
            <a:spLocks noChangeArrowheads="1"/>
          </p:cNvSpPr>
          <p:nvPr/>
        </p:nvSpPr>
        <p:spPr bwMode="auto">
          <a:xfrm>
            <a:off x="8472488" y="6469063"/>
            <a:ext cx="43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195612" name="Text Box 28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3D3832"/>
                </a:solidFill>
                <a:latin typeface="Helvetica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195616" name="Text Box 3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pic>
        <p:nvPicPr>
          <p:cNvPr id="195618" name="Picture 34" descr="Ostia theater from top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7" name="Picture 33" descr="Palatine Hill from northeast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5614" name="Text Box 30"/>
          <p:cNvSpPr txBox="1">
            <a:spLocks noChangeArrowheads="1"/>
          </p:cNvSpPr>
          <p:nvPr/>
        </p:nvSpPr>
        <p:spPr bwMode="auto">
          <a:xfrm>
            <a:off x="255588" y="233363"/>
            <a:ext cx="3989387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AIDE D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2800">
                <a:solidFill>
                  <a:srgbClr val="FFFF00"/>
                </a:solidFill>
              </a:rPr>
              <a:t>ÉTUDE #05</a:t>
            </a:r>
          </a:p>
        </p:txBody>
      </p:sp>
      <p:pic>
        <p:nvPicPr>
          <p:cNvPr id="195619" name="Picture 35" descr="Rome Arch of Titus at night, wk 030802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build="p" autoUpdateAnimBg="0"/>
      <p:bldP spid="195618" grpId="0" animBg="1"/>
      <p:bldP spid="195617" grpId="0" animBg="1"/>
      <p:bldP spid="1956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731" name="Group 1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99732" name="Rectangle 2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99733" name="Line 2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4826000" y="73025"/>
            <a:ext cx="3835400" cy="10064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ET…</a:t>
            </a:r>
          </a:p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DURANT</a:t>
            </a:r>
          </a:p>
          <a:p>
            <a:pPr algn="ctr"/>
            <a:r>
              <a:rPr lang="en-US" sz="2000" i="1">
                <a:solidFill>
                  <a:schemeClr val="hlink"/>
                </a:solidFill>
                <a:latin typeface="Helvetica" charset="0"/>
              </a:rPr>
              <a:t>LE TEMPS DE ROME:</a:t>
            </a:r>
          </a:p>
        </p:txBody>
      </p:sp>
      <p:sp>
        <p:nvSpPr>
          <p:cNvPr id="499717" name="Text Box 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99719" name="Rectangle 7"/>
          <p:cNvSpPr>
            <a:spLocks noChangeArrowheads="1"/>
          </p:cNvSpPr>
          <p:nvPr/>
        </p:nvSpPr>
        <p:spPr bwMode="auto">
          <a:xfrm>
            <a:off x="4359275" y="714375"/>
            <a:ext cx="4527550" cy="63230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ADMINISTRATION GOVERNEMENTAL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USAGE DE VOLANT &amp; PUITS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TRIGONOMETRIE DEVELOPÉE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LORLOGE D</a:t>
            </a:r>
            <a:r>
              <a:rPr lang="ja-JP" altLang="en-US">
                <a:solidFill>
                  <a:srgbClr val="FAFD00"/>
                </a:solidFill>
                <a:latin typeface="Arial"/>
              </a:rPr>
              <a:t>’</a:t>
            </a:r>
            <a:r>
              <a:rPr lang="en-US">
                <a:solidFill>
                  <a:srgbClr val="FAFD00"/>
                </a:solidFill>
                <a:latin typeface="Helvetica" charset="0"/>
              </a:rPr>
              <a:t>EAU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ROSETTA PIERRE INSCRITE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 ALEXANDRIA: COLL. OF TECHNOLOGIE 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 BANQUAIN ROMAN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NOUVELLES  METHODES DE CONSTRUCTION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SYSTEMS PUITS; </a:t>
            </a:r>
            <a:r>
              <a:rPr lang="en-US" sz="2000">
                <a:solidFill>
                  <a:srgbClr val="62D6AC"/>
                </a:solidFill>
                <a:latin typeface="Helvetica" charset="0"/>
              </a:rPr>
              <a:t>CONCRÈTE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MARCHETS STOCK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EMPIRE-WIDE HIGHWAYs(53K MIS)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365-JOURS CALENDRIER ADOPTÉ</a:t>
            </a:r>
            <a:endParaRPr lang="en-US" sz="2000">
              <a:solidFill>
                <a:srgbClr val="62D6AC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LANGUE LATIN UNIVERSALE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ORGANIZATION STRATEGIC MILITAIRE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>
                <a:solidFill>
                  <a:srgbClr val="FAFD00"/>
                </a:solidFill>
                <a:latin typeface="Helvetica" charset="0"/>
              </a:rPr>
              <a:t>PAX ROMANA</a:t>
            </a: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TERRITOIR ROMAIN PALESTINE</a:t>
            </a:r>
            <a:endParaRPr lang="en-US">
              <a:solidFill>
                <a:schemeClr val="tx1"/>
              </a:solidFill>
              <a:latin typeface="Helvetica" charset="0"/>
            </a:endParaRPr>
          </a:p>
          <a:p>
            <a:pPr algn="ctr">
              <a:lnSpc>
                <a:spcPct val="120000"/>
              </a:lnSpc>
              <a:tabLst>
                <a:tab pos="457200" algn="l"/>
              </a:tabLst>
            </a:pPr>
            <a:endParaRPr lang="en-US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499721" name="Text Box 9"/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Helvetica" charset="0"/>
              </a:rPr>
              <a:t>LE TEMPS D</a:t>
            </a:r>
            <a:r>
              <a:rPr lang="ja-JP" altLang="en-US" sz="2000" i="1">
                <a:solidFill>
                  <a:schemeClr val="tx1"/>
                </a:solidFill>
                <a:latin typeface="Arial"/>
              </a:rPr>
              <a:t>’</a:t>
            </a:r>
            <a:r>
              <a:rPr lang="en-US" sz="2000" i="1">
                <a:solidFill>
                  <a:schemeClr val="tx1"/>
                </a:solidFill>
                <a:latin typeface="Helvetica" charset="0"/>
              </a:rPr>
              <a:t>ALEXANDRE                         LE GRAND:</a:t>
            </a:r>
          </a:p>
        </p:txBody>
      </p:sp>
      <p:sp>
        <p:nvSpPr>
          <p:cNvPr id="499722" name="Rectangle 10"/>
          <p:cNvSpPr>
            <a:spLocks noChangeArrowheads="1"/>
          </p:cNvSpPr>
          <p:nvPr/>
        </p:nvSpPr>
        <p:spPr bwMode="auto">
          <a:xfrm>
            <a:off x="268288" y="1487488"/>
            <a:ext cx="4419600" cy="5370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MAÎTRE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ALEXANDRE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ARISTOTLE: THEORIE MUSICAL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GRAND MUR DE LA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FER UTILUSÉ EN CHINE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ALEXANDRIA:                                      CENTRE D</a:t>
            </a:r>
            <a:r>
              <a:rPr lang="ja-JP" altLang="en-US">
                <a:solidFill>
                  <a:srgbClr val="FFFF00"/>
                </a:solidFill>
                <a:latin typeface="Arial"/>
              </a:rPr>
              <a:t>’</a:t>
            </a:r>
            <a:r>
              <a:rPr lang="en-US">
                <a:solidFill>
                  <a:srgbClr val="FFFF00"/>
                </a:solidFill>
                <a:latin typeface="Helvetica" charset="0"/>
              </a:rPr>
              <a:t> ÉTUDE GREC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EUCLID: TRVAIL STANDARD EN GEOMETRIE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PREMIER GETONS ROMAIN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     CORINTH DEVIEN CENTRE COMMERCIAL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JUIF CENTRES DE COMMERCE EN EGYPTE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HELLENISM &amp; VILLES GRECS</a:t>
            </a:r>
          </a:p>
          <a:p>
            <a:pPr algn="ctr">
              <a:lnSpc>
                <a:spcPct val="120000"/>
              </a:lnSpc>
            </a:pPr>
            <a:r>
              <a:rPr lang="en-US">
                <a:solidFill>
                  <a:srgbClr val="FFFF00"/>
                </a:solidFill>
                <a:latin typeface="Helvetica" charset="0"/>
              </a:rPr>
              <a:t>STYLE GREC VIVANT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LANGUE</a:t>
            </a:r>
          </a:p>
          <a:p>
            <a:pPr algn="ctr"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Helvetica" charset="0"/>
              </a:rPr>
              <a:t>GREC</a:t>
            </a:r>
          </a:p>
        </p:txBody>
      </p:sp>
      <p:sp>
        <p:nvSpPr>
          <p:cNvPr id="499723" name="Rectangle 1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99729" name="AutoShape 17"/>
          <p:cNvSpPr>
            <a:spLocks noChangeArrowheads="1"/>
          </p:cNvSpPr>
          <p:nvPr/>
        </p:nvSpPr>
        <p:spPr bwMode="auto">
          <a:xfrm>
            <a:off x="209550" y="1322388"/>
            <a:ext cx="4173538" cy="5281612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33CC33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30" name="AutoShape 18"/>
          <p:cNvSpPr>
            <a:spLocks noChangeArrowheads="1"/>
          </p:cNvSpPr>
          <p:nvPr/>
        </p:nvSpPr>
        <p:spPr bwMode="auto">
          <a:xfrm>
            <a:off x="4576763" y="76200"/>
            <a:ext cx="4149725" cy="6324600"/>
          </a:xfrm>
          <a:prstGeom prst="roundRect">
            <a:avLst>
              <a:gd name="adj" fmla="val 16667"/>
            </a:avLst>
          </a:prstGeom>
          <a:noFill/>
          <a:ln w="92075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545797" name="Rectangle 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545799" name="Rectangle 7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0" name="Rectangle 8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1" name="Rectangle 9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03" name="Freeform 11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4" name="Freeform 12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5" name="Freeform 13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6" name="Freeform 14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7" name="Freeform 15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09" name="Freeform 17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4" name="Freeform 22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5" name="Freeform 23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6" name="Freeform 24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19" name="Freeform 27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820" name="Freeform 28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5821" name="Group 29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545822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3" name="Rectangle 31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824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58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28" name="Text Box 36"/>
          <p:cNvSpPr txBox="1">
            <a:spLocks noChangeArrowheads="1"/>
          </p:cNvSpPr>
          <p:nvPr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545829" name="Rectangle 37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9.6.02.</a:t>
            </a:r>
          </a:p>
        </p:txBody>
      </p:sp>
      <p:pic>
        <p:nvPicPr>
          <p:cNvPr id="545839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18146" r="4736" b="10155"/>
          <a:stretch>
            <a:fillRect/>
          </a:stretch>
        </p:blipFill>
        <p:spPr bwMode="auto">
          <a:xfrm>
            <a:off x="588963" y="606425"/>
            <a:ext cx="7962900" cy="559593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5840" name="Rectangle 48"/>
          <p:cNvSpPr>
            <a:spLocks noChangeArrowheads="1"/>
          </p:cNvSpPr>
          <p:nvPr/>
        </p:nvSpPr>
        <p:spPr bwMode="auto">
          <a:xfrm>
            <a:off x="1089025" y="2917825"/>
            <a:ext cx="393700" cy="301625"/>
          </a:xfrm>
          <a:prstGeom prst="rect">
            <a:avLst/>
          </a:prstGeom>
          <a:solidFill>
            <a:srgbClr val="3973D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41" name="Text Box 49"/>
          <p:cNvSpPr txBox="1">
            <a:spLocks noChangeArrowheads="1"/>
          </p:cNvSpPr>
          <p:nvPr/>
        </p:nvSpPr>
        <p:spPr bwMode="auto">
          <a:xfrm>
            <a:off x="698500" y="1481138"/>
            <a:ext cx="7781925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</a:rPr>
              <a:t>UN MONDE BEAUCOUPS CHANGÉ!</a:t>
            </a:r>
          </a:p>
        </p:txBody>
      </p:sp>
      <p:sp>
        <p:nvSpPr>
          <p:cNvPr id="545843" name="Text Box 51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545844" name="Rectangle 52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4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697" name="Group 8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52698" name="Rectangle 9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52699" name="Line 9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2623" name="Text Box 15"/>
          <p:cNvSpPr txBox="1">
            <a:spLocks noChangeArrowheads="1"/>
          </p:cNvSpPr>
          <p:nvPr/>
        </p:nvSpPr>
        <p:spPr bwMode="auto">
          <a:xfrm>
            <a:off x="8758238" y="90488"/>
            <a:ext cx="184150" cy="396875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</a:endParaRPr>
          </a:p>
        </p:txBody>
      </p:sp>
      <p:sp>
        <p:nvSpPr>
          <p:cNvPr id="452625" name="Text Box 17"/>
          <p:cNvSpPr txBox="1">
            <a:spLocks noChangeArrowheads="1"/>
          </p:cNvSpPr>
          <p:nvPr/>
        </p:nvSpPr>
        <p:spPr bwMode="auto">
          <a:xfrm>
            <a:off x="2397125" y="642938"/>
            <a:ext cx="41719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452626" name="Text Box 18"/>
          <p:cNvSpPr txBox="1">
            <a:spLocks noChangeArrowheads="1"/>
          </p:cNvSpPr>
          <p:nvPr/>
        </p:nvSpPr>
        <p:spPr bwMode="auto">
          <a:xfrm>
            <a:off x="6221413" y="955675"/>
            <a:ext cx="2222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/>
          <p:cNvSpPr txBox="1">
            <a:spLocks noChangeArrowheads="1"/>
          </p:cNvSpPr>
          <p:nvPr/>
        </p:nvSpPr>
        <p:spPr bwMode="auto">
          <a:xfrm>
            <a:off x="1839913" y="1279525"/>
            <a:ext cx="657066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>
                <a:solidFill>
                  <a:srgbClr val="21FF33"/>
                </a:solidFill>
              </a:rPr>
              <a:t>DE MALACHIE ET MATTHIEU</a:t>
            </a:r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2816225" y="650875"/>
            <a:ext cx="4511675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i="1">
                <a:solidFill>
                  <a:srgbClr val="FFEA18"/>
                </a:solidFill>
              </a:rPr>
              <a:t>Le Period</a:t>
            </a:r>
            <a:r>
              <a:rPr lang="ja-JP" altLang="en-US" sz="3600" i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i="1">
                <a:solidFill>
                  <a:srgbClr val="FFEA18"/>
                </a:solidFill>
              </a:rPr>
              <a:t>Silencieux</a:t>
            </a:r>
            <a:r>
              <a:rPr lang="ja-JP" altLang="en-US" sz="3600" i="1">
                <a:solidFill>
                  <a:srgbClr val="FFEA18"/>
                </a:solidFill>
                <a:latin typeface="Arial"/>
              </a:rPr>
              <a:t>”</a:t>
            </a:r>
            <a:endParaRPr lang="en-US" sz="3600" i="1">
              <a:solidFill>
                <a:srgbClr val="FFEA18"/>
              </a:solidFill>
            </a:endParaRP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1193800" y="1839913"/>
            <a:ext cx="646588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QUATRE GRANDS DEVELOPMENTS PIVOTAL :</a:t>
            </a: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231775" y="5219700"/>
            <a:ext cx="8740775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EA18"/>
                </a:solidFill>
              </a:rPr>
              <a:t>…ARRANGEANT LE STAGE POUR LA CULMINATION DE LA </a:t>
            </a:r>
            <a:r>
              <a:rPr lang="en-US" sz="2000">
                <a:solidFill>
                  <a:schemeClr val="tx1"/>
                </a:solidFill>
              </a:rPr>
              <a:t>PRMESSE DE DIEU À ABRAHAM</a:t>
            </a:r>
            <a:r>
              <a:rPr lang="en-US" sz="2000">
                <a:solidFill>
                  <a:srgbClr val="FFEA18"/>
                </a:solidFill>
              </a:rPr>
              <a:t>…                                           L</a:t>
            </a:r>
            <a:r>
              <a:rPr lang="ja-JP" altLang="en-US" sz="2000">
                <a:solidFill>
                  <a:srgbClr val="FFEA18"/>
                </a:solidFill>
                <a:latin typeface="Arial"/>
              </a:rPr>
              <a:t>’</a:t>
            </a:r>
            <a:r>
              <a:rPr lang="en-US" sz="2000">
                <a:solidFill>
                  <a:srgbClr val="FFEA18"/>
                </a:solidFill>
              </a:rPr>
              <a:t>APARÈTRE DU MESSIAH, </a:t>
            </a:r>
            <a:r>
              <a:rPr lang="en-US" sz="2000">
                <a:solidFill>
                  <a:schemeClr val="tx1"/>
                </a:solidFill>
              </a:rPr>
              <a:t>LE SEIGNEUR JÉSUS CHRIST!</a:t>
            </a:r>
          </a:p>
        </p:txBody>
      </p:sp>
      <p:sp>
        <p:nvSpPr>
          <p:cNvPr id="452633" name="Text Box 25"/>
          <p:cNvSpPr txBox="1">
            <a:spLocks noChangeArrowheads="1"/>
          </p:cNvSpPr>
          <p:nvPr/>
        </p:nvSpPr>
        <p:spPr bwMode="auto">
          <a:xfrm>
            <a:off x="528638" y="39688"/>
            <a:ext cx="45466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AIDE D</a:t>
            </a:r>
            <a:r>
              <a:rPr lang="ja-JP" altLang="en-US" sz="3200">
                <a:solidFill>
                  <a:srgbClr val="FFFF00"/>
                </a:solidFill>
                <a:latin typeface="Arial"/>
              </a:rPr>
              <a:t>’</a:t>
            </a:r>
            <a:r>
              <a:rPr lang="en-US" sz="3200">
                <a:solidFill>
                  <a:srgbClr val="FFFF00"/>
                </a:solidFill>
              </a:rPr>
              <a:t>ÉTUDE #06</a:t>
            </a:r>
          </a:p>
        </p:txBody>
      </p:sp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855663" y="2982913"/>
            <a:ext cx="3425825" cy="8255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charset="0"/>
              </a:rPr>
              <a:t>1. L</a:t>
            </a:r>
            <a:r>
              <a:rPr lang="ja-JP" altLang="en-US" sz="1600">
                <a:latin typeface="Arial"/>
              </a:rPr>
              <a:t>’</a:t>
            </a:r>
            <a:r>
              <a:rPr lang="en-US" sz="1600">
                <a:latin typeface="Comic Sans MS" charset="0"/>
              </a:rPr>
              <a:t> ______ ______ (AncienTestament) f</a:t>
            </a:r>
            <a:r>
              <a:rPr lang="en-US" sz="1600">
                <a:latin typeface="" charset="0"/>
              </a:rPr>
              <a:t>û</a:t>
            </a:r>
            <a:r>
              <a:rPr lang="en-US" sz="1600">
                <a:latin typeface="Comic Sans MS" charset="0"/>
              </a:rPr>
              <a:t>t complé.</a:t>
            </a:r>
          </a:p>
        </p:txBody>
      </p:sp>
      <p:grpSp>
        <p:nvGrpSpPr>
          <p:cNvPr id="452708" name="Group 100"/>
          <p:cNvGrpSpPr>
            <a:grpSpLocks/>
          </p:cNvGrpSpPr>
          <p:nvPr/>
        </p:nvGrpSpPr>
        <p:grpSpPr bwMode="auto">
          <a:xfrm>
            <a:off x="1997075" y="2935288"/>
            <a:ext cx="2197100" cy="611187"/>
            <a:chOff x="1258" y="1849"/>
            <a:chExt cx="1384" cy="385"/>
          </a:xfrm>
        </p:grpSpPr>
        <p:sp>
          <p:nvSpPr>
            <p:cNvPr id="452637" name="Text Box 29"/>
            <p:cNvSpPr txBox="1">
              <a:spLocks noChangeArrowheads="1"/>
            </p:cNvSpPr>
            <p:nvPr/>
          </p:nvSpPr>
          <p:spPr bwMode="auto">
            <a:xfrm>
              <a:off x="1859" y="1856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452636" name="Text Box 28"/>
            <p:cNvSpPr txBox="1">
              <a:spLocks noChangeArrowheads="1"/>
            </p:cNvSpPr>
            <p:nvPr/>
          </p:nvSpPr>
          <p:spPr bwMode="auto">
            <a:xfrm>
              <a:off x="1258" y="1849"/>
              <a:ext cx="783" cy="38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Canon  </a:t>
              </a:r>
              <a:r>
                <a:rPr lang="en-US" sz="1800"/>
                <a:t>Hébreux</a:t>
              </a:r>
            </a:p>
          </p:txBody>
        </p:sp>
      </p:grpSp>
      <p:sp>
        <p:nvSpPr>
          <p:cNvPr id="452650" name="Text Box 42"/>
          <p:cNvSpPr txBox="1">
            <a:spLocks noChangeArrowheads="1"/>
          </p:cNvSpPr>
          <p:nvPr/>
        </p:nvSpPr>
        <p:spPr bwMode="auto">
          <a:xfrm>
            <a:off x="725488" y="2373313"/>
            <a:ext cx="38385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9456"/>
                </a:solidFill>
              </a:rPr>
              <a:t>SCRIPTURE:</a:t>
            </a:r>
          </a:p>
        </p:txBody>
      </p:sp>
      <p:sp>
        <p:nvSpPr>
          <p:cNvPr id="452651" name="Text Box 43"/>
          <p:cNvSpPr txBox="1">
            <a:spLocks noChangeArrowheads="1"/>
          </p:cNvSpPr>
          <p:nvPr/>
        </p:nvSpPr>
        <p:spPr bwMode="auto">
          <a:xfrm>
            <a:off x="4797425" y="2370138"/>
            <a:ext cx="34194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9456"/>
                </a:solidFill>
              </a:rPr>
              <a:t>HISTORIQUE:</a:t>
            </a:r>
          </a:p>
        </p:txBody>
      </p:sp>
      <p:sp>
        <p:nvSpPr>
          <p:cNvPr id="452668" name="Text Box 60"/>
          <p:cNvSpPr txBox="1">
            <a:spLocks noChangeArrowheads="1"/>
          </p:cNvSpPr>
          <p:nvPr/>
        </p:nvSpPr>
        <p:spPr bwMode="auto">
          <a:xfrm>
            <a:off x="4270375" y="3998913"/>
            <a:ext cx="4535488" cy="11001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4. Palestine f</a:t>
            </a:r>
            <a:r>
              <a:rPr lang="en-US">
                <a:solidFill>
                  <a:schemeClr val="tx1"/>
                </a:solidFill>
                <a:latin typeface="" charset="0"/>
              </a:rPr>
              <a:t>û</a:t>
            </a:r>
            <a:r>
              <a:rPr lang="en-US">
                <a:solidFill>
                  <a:schemeClr val="tx1"/>
                </a:solidFill>
              </a:rPr>
              <a:t>t au temps</a:t>
            </a:r>
            <a:r>
              <a:rPr lang="en-US" sz="1800">
                <a:solidFill>
                  <a:schemeClr val="tx1"/>
                </a:solidFill>
              </a:rPr>
              <a:t> ________:</a:t>
            </a:r>
            <a:r>
              <a:rPr lang="en-US">
                <a:solidFill>
                  <a:schemeClr val="tx1"/>
                </a:solidFill>
              </a:rPr>
              <a:t> un temps de grande _________ et de cruèl _______dans le Monde Connu             (Le Pax Romana).</a:t>
            </a:r>
          </a:p>
        </p:txBody>
      </p:sp>
      <p:sp>
        <p:nvSpPr>
          <p:cNvPr id="452669" name="Text Box 61"/>
          <p:cNvSpPr txBox="1">
            <a:spLocks noChangeArrowheads="1"/>
          </p:cNvSpPr>
          <p:nvPr/>
        </p:nvSpPr>
        <p:spPr bwMode="auto">
          <a:xfrm>
            <a:off x="7200900" y="3978275"/>
            <a:ext cx="1243013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Romians</a:t>
            </a:r>
          </a:p>
        </p:txBody>
      </p:sp>
      <p:sp>
        <p:nvSpPr>
          <p:cNvPr id="452670" name="Text Box 62"/>
          <p:cNvSpPr txBox="1">
            <a:spLocks noChangeArrowheads="1"/>
          </p:cNvSpPr>
          <p:nvPr/>
        </p:nvSpPr>
        <p:spPr bwMode="auto">
          <a:xfrm>
            <a:off x="6167438" y="4211638"/>
            <a:ext cx="1382712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technologie</a:t>
            </a:r>
          </a:p>
        </p:txBody>
      </p:sp>
      <p:sp>
        <p:nvSpPr>
          <p:cNvPr id="452671" name="Text Box 63"/>
          <p:cNvSpPr txBox="1">
            <a:spLocks noChangeArrowheads="1"/>
          </p:cNvSpPr>
          <p:nvPr/>
        </p:nvSpPr>
        <p:spPr bwMode="auto">
          <a:xfrm>
            <a:off x="5094288" y="4467225"/>
            <a:ext cx="1243012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paix</a:t>
            </a:r>
          </a:p>
        </p:txBody>
      </p:sp>
      <p:sp>
        <p:nvSpPr>
          <p:cNvPr id="452679" name="Text Box 71"/>
          <p:cNvSpPr txBox="1">
            <a:spLocks noChangeArrowheads="1"/>
          </p:cNvSpPr>
          <p:nvPr/>
        </p:nvSpPr>
        <p:spPr bwMode="auto">
          <a:xfrm>
            <a:off x="4421188" y="2947988"/>
            <a:ext cx="3900487" cy="8255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3. ___________ _____ ________ equarté Hellenism par la conquèstre de ses pays.</a:t>
            </a:r>
          </a:p>
        </p:txBody>
      </p:sp>
      <p:grpSp>
        <p:nvGrpSpPr>
          <p:cNvPr id="452709" name="Group 101"/>
          <p:cNvGrpSpPr>
            <a:grpSpLocks/>
          </p:cNvGrpSpPr>
          <p:nvPr/>
        </p:nvGrpSpPr>
        <p:grpSpPr bwMode="auto">
          <a:xfrm>
            <a:off x="4994275" y="2657475"/>
            <a:ext cx="3498850" cy="606425"/>
            <a:chOff x="3146" y="1674"/>
            <a:chExt cx="2204" cy="382"/>
          </a:xfrm>
        </p:grpSpPr>
        <p:grpSp>
          <p:nvGrpSpPr>
            <p:cNvPr id="452674" name="Group 66"/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52675" name="Text Box 67"/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/>
              </a:p>
            </p:txBody>
          </p:sp>
          <p:sp>
            <p:nvSpPr>
              <p:cNvPr id="452676" name="Text Box 68"/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/>
              </a:p>
            </p:txBody>
          </p:sp>
          <p:sp>
            <p:nvSpPr>
              <p:cNvPr id="452677" name="Text Box 69"/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800"/>
              </a:p>
            </p:txBody>
          </p:sp>
        </p:grpSp>
        <p:sp>
          <p:nvSpPr>
            <p:cNvPr id="452681" name="Text Box 73"/>
            <p:cNvSpPr txBox="1">
              <a:spLocks noChangeArrowheads="1"/>
            </p:cNvSpPr>
            <p:nvPr/>
          </p:nvSpPr>
          <p:spPr bwMode="auto">
            <a:xfrm>
              <a:off x="3146" y="1825"/>
              <a:ext cx="8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Alexandre</a:t>
              </a:r>
            </a:p>
          </p:txBody>
        </p:sp>
        <p:sp>
          <p:nvSpPr>
            <p:cNvPr id="452682" name="Text Box 74"/>
            <p:cNvSpPr txBox="1">
              <a:spLocks noChangeArrowheads="1"/>
            </p:cNvSpPr>
            <p:nvPr/>
          </p:nvSpPr>
          <p:spPr bwMode="auto">
            <a:xfrm>
              <a:off x="4085" y="1824"/>
              <a:ext cx="8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le</a:t>
              </a:r>
            </a:p>
          </p:txBody>
        </p:sp>
        <p:sp>
          <p:nvSpPr>
            <p:cNvPr id="452683" name="Text Box 75"/>
            <p:cNvSpPr txBox="1">
              <a:spLocks noChangeArrowheads="1"/>
            </p:cNvSpPr>
            <p:nvPr/>
          </p:nvSpPr>
          <p:spPr bwMode="auto">
            <a:xfrm>
              <a:off x="4501" y="1816"/>
              <a:ext cx="824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Grand</a:t>
              </a:r>
            </a:p>
          </p:txBody>
        </p:sp>
      </p:grpSp>
      <p:grpSp>
        <p:nvGrpSpPr>
          <p:cNvPr id="452684" name="Group 76"/>
          <p:cNvGrpSpPr>
            <a:grpSpLocks/>
          </p:cNvGrpSpPr>
          <p:nvPr/>
        </p:nvGrpSpPr>
        <p:grpSpPr bwMode="auto">
          <a:xfrm>
            <a:off x="7905750" y="3429000"/>
            <a:ext cx="1165225" cy="550863"/>
            <a:chOff x="4980" y="2160"/>
            <a:chExt cx="734" cy="347"/>
          </a:xfrm>
        </p:grpSpPr>
        <p:grpSp>
          <p:nvGrpSpPr>
            <p:cNvPr id="452685" name="Group 77"/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452686" name="AutoShape 78"/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87" name="Rectangle 79"/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88" name="AutoShape 80"/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2689" name="Line 81"/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90" name="Line 82"/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91" name="Rectangle 83"/>
            <p:cNvSpPr>
              <a:spLocks noChangeArrowheads="1"/>
            </p:cNvSpPr>
            <p:nvPr/>
          </p:nvSpPr>
          <p:spPr bwMode="auto">
            <a:xfrm>
              <a:off x="4980" y="2346"/>
              <a:ext cx="7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Systemes Romain</a:t>
              </a:r>
            </a:p>
          </p:txBody>
        </p:sp>
        <p:sp>
          <p:nvSpPr>
            <p:cNvPr id="452692" name="Rectangle 84"/>
            <p:cNvSpPr>
              <a:spLocks noChangeArrowheads="1"/>
            </p:cNvSpPr>
            <p:nvPr/>
          </p:nvSpPr>
          <p:spPr bwMode="auto">
            <a:xfrm>
              <a:off x="4996" y="2248"/>
              <a:ext cx="5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Helvetica" charset="0"/>
                </a:rPr>
                <a:t>Alex le Grec</a:t>
              </a:r>
            </a:p>
          </p:txBody>
        </p:sp>
        <p:sp>
          <p:nvSpPr>
            <p:cNvPr id="452693" name="Rectangle 85"/>
            <p:cNvSpPr>
              <a:spLocks noChangeArrowheads="1"/>
            </p:cNvSpPr>
            <p:nvPr/>
          </p:nvSpPr>
          <p:spPr bwMode="auto">
            <a:xfrm>
              <a:off x="5021" y="216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Chicago" charset="0"/>
                </a:rPr>
                <a:t>SILENCE</a:t>
              </a:r>
            </a:p>
          </p:txBody>
        </p:sp>
      </p:grpSp>
      <p:sp>
        <p:nvSpPr>
          <p:cNvPr id="452695" name="Text Box 87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/>
          <p:cNvSpPr>
            <a:spLocks noChangeArrowheads="1"/>
          </p:cNvSpPr>
          <p:nvPr/>
        </p:nvSpPr>
        <p:spPr bwMode="auto">
          <a:xfrm>
            <a:off x="8091488" y="65278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452638" name="Text Box 30"/>
          <p:cNvSpPr txBox="1">
            <a:spLocks noChangeArrowheads="1"/>
          </p:cNvSpPr>
          <p:nvPr/>
        </p:nvSpPr>
        <p:spPr bwMode="auto">
          <a:xfrm>
            <a:off x="2889250" y="4213225"/>
            <a:ext cx="1243013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Grec</a:t>
            </a:r>
          </a:p>
        </p:txBody>
      </p:sp>
      <p:grpSp>
        <p:nvGrpSpPr>
          <p:cNvPr id="452710" name="Group 102"/>
          <p:cNvGrpSpPr>
            <a:grpSpLocks/>
          </p:cNvGrpSpPr>
          <p:nvPr/>
        </p:nvGrpSpPr>
        <p:grpSpPr bwMode="auto">
          <a:xfrm>
            <a:off x="1022350" y="3983038"/>
            <a:ext cx="3748088" cy="1143000"/>
            <a:chOff x="492" y="2525"/>
            <a:chExt cx="2361" cy="720"/>
          </a:xfrm>
        </p:grpSpPr>
        <p:sp>
          <p:nvSpPr>
            <p:cNvPr id="452634" name="Text Box 26"/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2. L</a:t>
              </a:r>
              <a:r>
                <a:rPr lang="ja-JP" altLang="en-US">
                  <a:solidFill>
                    <a:schemeClr val="tx1"/>
                  </a:solidFill>
                  <a:latin typeface="Arial"/>
                </a:rPr>
                <a:t>’</a:t>
              </a:r>
              <a:r>
                <a:rPr lang="en-US">
                  <a:solidFill>
                    <a:schemeClr val="tx1"/>
                  </a:solidFill>
                </a:rPr>
                <a:t>Ancien Testament f</a:t>
              </a:r>
              <a:r>
                <a:rPr lang="en-US">
                  <a:solidFill>
                    <a:schemeClr val="tx1"/>
                  </a:solidFill>
                  <a:latin typeface="" charset="0"/>
                </a:rPr>
                <a:t>û</a:t>
              </a:r>
              <a:r>
                <a:rPr lang="en-US">
                  <a:solidFill>
                    <a:schemeClr val="tx1"/>
                  </a:solidFill>
                </a:rPr>
                <a:t>t    tradu en _________.                  </a:t>
              </a:r>
            </a:p>
          </p:txBody>
        </p:sp>
        <p:sp>
          <p:nvSpPr>
            <p:cNvPr id="452702" name="Text Box 94"/>
            <p:cNvSpPr txBox="1">
              <a:spLocks noChangeArrowheads="1"/>
            </p:cNvSpPr>
            <p:nvPr/>
          </p:nvSpPr>
          <p:spPr bwMode="auto">
            <a:xfrm>
              <a:off x="690" y="2879"/>
              <a:ext cx="2163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tx1"/>
                  </a:solidFill>
                </a:rPr>
                <a:t>(Le Septuagint -- </a:t>
              </a:r>
              <a:r>
                <a:rPr lang="ja-JP" altLang="en-US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>
                  <a:solidFill>
                    <a:schemeClr val="tx1"/>
                  </a:solidFill>
                </a:rPr>
                <a:t>LXX</a:t>
              </a:r>
              <a:r>
                <a:rPr lang="ja-JP" altLang="en-US">
                  <a:solidFill>
                    <a:schemeClr val="tx1"/>
                  </a:solidFill>
                  <a:latin typeface="Arial"/>
                </a:rPr>
                <a:t>”</a:t>
              </a:r>
              <a:r>
                <a:rPr lang="en-US">
                  <a:solidFill>
                    <a:schemeClr val="tx1"/>
                  </a:solidFill>
                </a:rPr>
                <a:t> dans les livres de référence)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5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5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5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5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5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5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5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5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32" grpId="0"/>
      <p:bldP spid="452633" grpId="0" animBg="1"/>
      <p:bldP spid="452630" grpId="0"/>
      <p:bldP spid="452668" grpId="0"/>
      <p:bldP spid="452669" grpId="0"/>
      <p:bldP spid="452670" grpId="0"/>
      <p:bldP spid="452671" grpId="0"/>
      <p:bldP spid="452679" grpId="0"/>
      <p:bldP spid="4526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330" name="Group 2"/>
          <p:cNvGrpSpPr>
            <a:grpSpLocks/>
          </p:cNvGrpSpPr>
          <p:nvPr/>
        </p:nvGrpSpPr>
        <p:grpSpPr bwMode="auto">
          <a:xfrm>
            <a:off x="4168775" y="531813"/>
            <a:ext cx="3924300" cy="5789612"/>
            <a:chOff x="2602" y="327"/>
            <a:chExt cx="2472" cy="3647"/>
          </a:xfrm>
        </p:grpSpPr>
        <p:grpSp>
          <p:nvGrpSpPr>
            <p:cNvPr id="483331" name="Group 3"/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483332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3" name="Rectangle 5"/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(2000 B.C.)</a:t>
                </a:r>
              </a:p>
            </p:txBody>
          </p:sp>
          <p:sp>
            <p:nvSpPr>
              <p:cNvPr id="483334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5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6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7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38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9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0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1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2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3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4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5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6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7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8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49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0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83351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2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3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4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5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6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7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8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59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0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1" name="Rectangle 33"/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(1500 B.C.)</a:t>
                </a:r>
              </a:p>
            </p:txBody>
          </p:sp>
          <p:sp>
            <p:nvSpPr>
              <p:cNvPr id="483362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3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4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5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6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7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68" name="Rectangle 40"/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35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1st Sin</a:t>
                </a:r>
              </a:p>
            </p:txBody>
          </p:sp>
          <p:sp>
            <p:nvSpPr>
              <p:cNvPr id="483369" name="Rectangle 41"/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41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1er Salut</a:t>
                </a:r>
              </a:p>
            </p:txBody>
          </p:sp>
          <p:sp>
            <p:nvSpPr>
              <p:cNvPr id="483370" name="Rectangle 42"/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5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1ère Famille</a:t>
                </a:r>
              </a:p>
            </p:txBody>
          </p:sp>
          <p:sp>
            <p:nvSpPr>
              <p:cNvPr id="483371" name="Rectangle 43"/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50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1st Meurtre</a:t>
                </a:r>
              </a:p>
            </p:txBody>
          </p:sp>
          <p:sp>
            <p:nvSpPr>
              <p:cNvPr id="483372" name="Rectangle 44"/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81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Deluge/L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Arc en Ciel</a:t>
                </a:r>
              </a:p>
            </p:txBody>
          </p:sp>
          <p:sp>
            <p:nvSpPr>
              <p:cNvPr id="483373" name="Rectangle 45"/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27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Tour</a:t>
                </a:r>
              </a:p>
            </p:txBody>
          </p:sp>
          <p:sp>
            <p:nvSpPr>
              <p:cNvPr id="483374" name="Rectangle 46"/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CRÉATION</a:t>
                </a:r>
              </a:p>
            </p:txBody>
          </p:sp>
          <p:sp>
            <p:nvSpPr>
              <p:cNvPr id="483375" name="Rectangle 47"/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77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1er Homme &amp; Femme</a:t>
                </a:r>
              </a:p>
            </p:txBody>
          </p:sp>
          <p:sp>
            <p:nvSpPr>
              <p:cNvPr id="483376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77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78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79" name="Rectangle 51"/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1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L - S - B</a:t>
                </a:r>
              </a:p>
            </p:txBody>
          </p:sp>
          <p:sp>
            <p:nvSpPr>
              <p:cNvPr id="483380" name="Rectangle 52"/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28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 - E</a:t>
                </a:r>
              </a:p>
            </p:txBody>
          </p:sp>
          <p:sp>
            <p:nvSpPr>
              <p:cNvPr id="483381" name="Rectangle 53"/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12</a:t>
                </a:r>
              </a:p>
            </p:txBody>
          </p:sp>
          <p:sp>
            <p:nvSpPr>
              <p:cNvPr id="483382" name="Rectangle 54"/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L</a:t>
                </a:r>
                <a:r>
                  <a:rPr lang="ja-JP" altLang="en-US" sz="900">
                    <a:solidFill>
                      <a:srgbClr val="000000"/>
                    </a:solidFill>
                    <a:latin typeface="Arial"/>
                  </a:rPr>
                  <a:t>’</a:t>
                </a: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Appelle</a:t>
                </a:r>
              </a:p>
            </p:txBody>
          </p:sp>
          <p:sp>
            <p:nvSpPr>
              <p:cNvPr id="483383" name="Rectangle 55"/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ABRAHAM</a:t>
                </a:r>
              </a:p>
            </p:txBody>
          </p:sp>
          <p:sp>
            <p:nvSpPr>
              <p:cNvPr id="483384" name="Rectangle 56"/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22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I - I</a:t>
                </a:r>
              </a:p>
            </p:txBody>
          </p:sp>
          <p:sp>
            <p:nvSpPr>
              <p:cNvPr id="483385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86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87" name="Rectangle 59"/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JOSEPH</a:t>
                </a:r>
              </a:p>
            </p:txBody>
          </p:sp>
          <p:sp>
            <p:nvSpPr>
              <p:cNvPr id="483388" name="Rectangle 60"/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52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   Esclavage</a:t>
                </a:r>
              </a:p>
            </p:txBody>
          </p:sp>
          <p:sp>
            <p:nvSpPr>
              <p:cNvPr id="483389" name="Rectangle 61"/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430</a:t>
                </a:r>
              </a:p>
            </p:txBody>
          </p:sp>
          <p:sp>
            <p:nvSpPr>
              <p:cNvPr id="483390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1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2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3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4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5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6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7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398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MOÏSE</a:t>
                </a:r>
              </a:p>
            </p:txBody>
          </p:sp>
          <p:sp>
            <p:nvSpPr>
              <p:cNvPr id="483399" name="Rectangle 71"/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Sinai</a:t>
                </a:r>
              </a:p>
            </p:txBody>
          </p:sp>
          <p:sp>
            <p:nvSpPr>
              <p:cNvPr id="483400" name="Rectangle 72"/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0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M - C - C</a:t>
                </a:r>
              </a:p>
            </p:txBody>
          </p:sp>
          <p:sp>
            <p:nvSpPr>
              <p:cNvPr id="483401" name="Rectangle 73"/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5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Kadès Barné</a:t>
                </a:r>
              </a:p>
            </p:txBody>
          </p:sp>
          <p:sp>
            <p:nvSpPr>
              <p:cNvPr id="483402" name="Rectangle 74"/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483403" name="Rectangle 75"/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48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 Sermons</a:t>
                </a:r>
              </a:p>
            </p:txBody>
          </p:sp>
          <p:sp>
            <p:nvSpPr>
              <p:cNvPr id="483404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5" name="Rectangle 77"/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Exode</a:t>
                </a:r>
              </a:p>
            </p:txBody>
          </p:sp>
          <p:sp>
            <p:nvSpPr>
              <p:cNvPr id="483406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7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8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09" name="Rectangle 81"/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JOSUÉ</a:t>
                </a:r>
              </a:p>
            </p:txBody>
          </p:sp>
          <p:sp>
            <p:nvSpPr>
              <p:cNvPr id="483410" name="Rectangle 82"/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462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Jéricho/Aï</a:t>
                </a:r>
              </a:p>
            </p:txBody>
          </p:sp>
          <p:sp>
            <p:nvSpPr>
              <p:cNvPr id="483411" name="Rectangle 83"/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56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Pays Partagé</a:t>
                </a:r>
              </a:p>
            </p:txBody>
          </p:sp>
        </p:grpSp>
        <p:grpSp>
          <p:nvGrpSpPr>
            <p:cNvPr id="483412" name="Group 84"/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483413" name="Freeform 85"/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4" name="Freeform 86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5" name="Freeform 87"/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6" name="AutoShape 88"/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17" name="Freeform 89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8" name="Freeform 90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9" name="Rectangle 91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83420" name="Freeform 92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1" name="AutoShape 93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2" name="Rectangle 94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3" name="AutoShape 95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4" name="AutoShape 96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5" name="Rectangle 97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6" name="AutoShape 98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7" name="Rectangle 99"/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8" name="AutoShape 100"/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29" name="Rectangle 101"/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FFFF00"/>
                    </a:solidFill>
                    <a:latin typeface="Times" charset="0"/>
                  </a:rPr>
                  <a:t>(1000 B.C.)</a:t>
                </a:r>
              </a:p>
            </p:txBody>
          </p:sp>
          <p:sp>
            <p:nvSpPr>
              <p:cNvPr id="483430" name="Line 102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1" name="Line 103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2" name="Rectangle 104"/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483433" name="Rectangle 105"/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44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Juges</a:t>
                </a:r>
              </a:p>
            </p:txBody>
          </p:sp>
          <p:sp>
            <p:nvSpPr>
              <p:cNvPr id="483434" name="Rectangle 106"/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4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ANARCHIE</a:t>
                </a:r>
              </a:p>
            </p:txBody>
          </p:sp>
          <p:sp>
            <p:nvSpPr>
              <p:cNvPr id="483435" name="Line 107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6" name="Line 108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7" name="Line 109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38" name="Rectangle 110"/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56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••• DIVIDÉ••• </a:t>
                </a:r>
              </a:p>
            </p:txBody>
          </p:sp>
          <p:sp>
            <p:nvSpPr>
              <p:cNvPr id="483439" name="Rectangle 111"/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Juda</a:t>
                </a:r>
              </a:p>
            </p:txBody>
          </p:sp>
          <p:sp>
            <p:nvSpPr>
              <p:cNvPr id="483440" name="Rectangle 112"/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10              2</a:t>
                </a:r>
              </a:p>
            </p:txBody>
          </p:sp>
          <p:sp>
            <p:nvSpPr>
              <p:cNvPr id="483441" name="Rectangle 113"/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56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20-J         20-R</a:t>
                </a:r>
              </a:p>
            </p:txBody>
          </p:sp>
          <p:sp>
            <p:nvSpPr>
              <p:cNvPr id="483442" name="Rectangle 114"/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200           350</a:t>
                </a:r>
              </a:p>
            </p:txBody>
          </p:sp>
          <p:sp>
            <p:nvSpPr>
              <p:cNvPr id="483443" name="Rectangle 115"/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708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Assyrie    Babylone</a:t>
                </a:r>
              </a:p>
            </p:txBody>
          </p:sp>
          <p:sp>
            <p:nvSpPr>
              <p:cNvPr id="483444" name="Line 116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45" name="Rectangle 117"/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510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Nord       Sud</a:t>
                </a:r>
              </a:p>
            </p:txBody>
          </p:sp>
          <p:sp>
            <p:nvSpPr>
              <p:cNvPr id="483446" name="Line 118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47" name="Line 119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48" name="Rectangle 120"/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65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LES PROPHÈTES</a:t>
                </a:r>
              </a:p>
            </p:txBody>
          </p:sp>
          <p:sp>
            <p:nvSpPr>
              <p:cNvPr id="483449" name="Line 121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0" name="Rectangle 122"/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3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S - D - S</a:t>
                </a:r>
              </a:p>
            </p:txBody>
          </p:sp>
          <p:sp>
            <p:nvSpPr>
              <p:cNvPr id="483451" name="Line 123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2" name="Line 124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3" name="Line 125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4" name="Rectangle 126"/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ROYAUTÉ</a:t>
                </a:r>
              </a:p>
            </p:txBody>
          </p:sp>
          <p:sp>
            <p:nvSpPr>
              <p:cNvPr id="483455" name="Rectangle 127"/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  Israël</a:t>
                </a:r>
              </a:p>
            </p:txBody>
          </p:sp>
          <p:sp>
            <p:nvSpPr>
              <p:cNvPr id="483456" name="Line 128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7" name="Line 129"/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8" name="Line 130"/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59" name="Rectangle 131"/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9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3 Treks</a:t>
                </a:r>
              </a:p>
            </p:txBody>
          </p:sp>
          <p:sp>
            <p:nvSpPr>
              <p:cNvPr id="483460" name="Rectangle 132"/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  <a:latin typeface="Helvetica" charset="0"/>
                  </a:rPr>
                  <a:t>100 Ans / 50,000</a:t>
                </a:r>
              </a:p>
            </p:txBody>
          </p:sp>
          <p:sp>
            <p:nvSpPr>
              <p:cNvPr id="483461" name="Rectangle 133"/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Z - E - N</a:t>
                </a:r>
              </a:p>
            </p:txBody>
          </p:sp>
          <p:sp>
            <p:nvSpPr>
              <p:cNvPr id="483462" name="Rectangle 134"/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>
                    <a:solidFill>
                      <a:srgbClr val="000000"/>
                    </a:solidFill>
                    <a:latin typeface="Chicago" charset="0"/>
                  </a:rPr>
                  <a:t>CAPTIVITÉ</a:t>
                </a:r>
              </a:p>
            </p:txBody>
          </p:sp>
          <p:sp>
            <p:nvSpPr>
              <p:cNvPr id="483463" name="Rectangle 135"/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7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  <a:latin typeface="Helvetica" charset="0"/>
                  </a:rPr>
                  <a:t>70 Ans</a:t>
                </a:r>
              </a:p>
            </p:txBody>
          </p:sp>
          <p:sp>
            <p:nvSpPr>
              <p:cNvPr id="483464" name="Line 136"/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65" name="Line 137"/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3466" name="Line 138"/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83470" name="Picture 14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3471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2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3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4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5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6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7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8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9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0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1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2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3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4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5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6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7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8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9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0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1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2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3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4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5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6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7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8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9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0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1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2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3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4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5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6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7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8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9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0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1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2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3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4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5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6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7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8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3520" name="Picture 19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3521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2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483523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4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5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6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7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28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483529" name="Rectangle 201"/>
          <p:cNvSpPr>
            <a:spLocks noChangeArrowheads="1"/>
          </p:cNvSpPr>
          <p:nvPr/>
        </p:nvSpPr>
        <p:spPr bwMode="auto">
          <a:xfrm>
            <a:off x="4900613" y="19685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(2000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83530" name="Rectangle 202"/>
          <p:cNvSpPr>
            <a:spLocks noChangeArrowheads="1"/>
          </p:cNvSpPr>
          <p:nvPr/>
        </p:nvSpPr>
        <p:spPr bwMode="auto">
          <a:xfrm>
            <a:off x="992188" y="2355850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FAFD00"/>
                </a:solidFill>
                <a:latin typeface="Times" charset="0"/>
              </a:rPr>
              <a:t>C 7 S J </a:t>
            </a:r>
          </a:p>
        </p:txBody>
      </p:sp>
      <p:sp>
        <p:nvSpPr>
          <p:cNvPr id="483532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0">
                <a:solidFill>
                  <a:srgbClr val="00FF00"/>
                </a:solidFill>
                <a:latin typeface="Times" charset="0"/>
              </a:rPr>
              <a:t>7 = 4 + 3 </a:t>
            </a:r>
          </a:p>
        </p:txBody>
      </p:sp>
      <p:sp>
        <p:nvSpPr>
          <p:cNvPr id="483535" name="Line 207"/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36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37" name="Text Box 209"/>
          <p:cNvSpPr txBox="1">
            <a:spLocks noChangeArrowheads="1"/>
          </p:cNvSpPr>
          <p:nvPr/>
        </p:nvSpPr>
        <p:spPr bwMode="auto">
          <a:xfrm rot="-5400000">
            <a:off x="4968875" y="260508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3 SOCIET</a:t>
            </a:r>
            <a:r>
              <a:rPr lang="en-US" sz="2800">
                <a:solidFill>
                  <a:srgbClr val="EEFF4B"/>
                </a:solidFill>
                <a:latin typeface="Times" charset="0"/>
                <a:cs typeface="Times" charset="0"/>
              </a:rPr>
              <a:t>É</a:t>
            </a: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83538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39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0" name="Text Box 212"/>
          <p:cNvSpPr txBox="1">
            <a:spLocks noChangeArrowheads="1"/>
          </p:cNvSpPr>
          <p:nvPr/>
        </p:nvSpPr>
        <p:spPr bwMode="auto">
          <a:xfrm rot="-5385664">
            <a:off x="5989638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S</a:t>
            </a:r>
          </a:p>
        </p:txBody>
      </p:sp>
      <p:sp>
        <p:nvSpPr>
          <p:cNvPr id="483541" name="Text Box 213"/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J</a:t>
            </a:r>
          </a:p>
        </p:txBody>
      </p:sp>
      <p:sp>
        <p:nvSpPr>
          <p:cNvPr id="483542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3" name="Text Box 215"/>
          <p:cNvSpPr txBox="1">
            <a:spLocks noChangeArrowheads="1"/>
          </p:cNvSpPr>
          <p:nvPr/>
        </p:nvSpPr>
        <p:spPr bwMode="auto">
          <a:xfrm rot="-5388536">
            <a:off x="2770187" y="3870326"/>
            <a:ext cx="19669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4 </a:t>
            </a:r>
            <a:r>
              <a:rPr lang="en-US" sz="2400">
                <a:solidFill>
                  <a:srgbClr val="EEFF4B"/>
                </a:solidFill>
                <a:latin typeface="Times" charset="0"/>
              </a:rPr>
              <a:t>PESONES</a:t>
            </a:r>
          </a:p>
        </p:txBody>
      </p:sp>
      <p:sp>
        <p:nvSpPr>
          <p:cNvPr id="483544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5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6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7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48" name="Text Box 220"/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  <a:latin typeface="Times" charset="0"/>
              </a:rPr>
              <a:t>C</a:t>
            </a:r>
          </a:p>
        </p:txBody>
      </p:sp>
      <p:sp>
        <p:nvSpPr>
          <p:cNvPr id="483549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50" name="Rectangle 222"/>
          <p:cNvSpPr>
            <a:spLocks noChangeArrowheads="1"/>
          </p:cNvSpPr>
          <p:nvPr/>
        </p:nvSpPr>
        <p:spPr bwMode="auto">
          <a:xfrm>
            <a:off x="4913313" y="4203700"/>
            <a:ext cx="8001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83551" name="Rectangle 223"/>
          <p:cNvSpPr>
            <a:spLocks noChangeArrowheads="1"/>
          </p:cNvSpPr>
          <p:nvPr/>
        </p:nvSpPr>
        <p:spPr bwMode="auto">
          <a:xfrm>
            <a:off x="7269163" y="4330700"/>
            <a:ext cx="7366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(500 </a:t>
            </a:r>
            <a:r>
              <a:rPr lang="en-US" sz="1000">
                <a:solidFill>
                  <a:srgbClr val="FFFF00"/>
                </a:solidFill>
                <a:latin typeface="Times" charset="0"/>
                <a:cs typeface="Times" charset="0"/>
              </a:rPr>
              <a:t>À</a:t>
            </a:r>
            <a:r>
              <a:rPr lang="en-US" sz="1000">
                <a:solidFill>
                  <a:srgbClr val="FFFF00"/>
                </a:solidFill>
                <a:latin typeface="Times" charset="0"/>
              </a:rPr>
              <a:t>.C.)</a:t>
            </a:r>
          </a:p>
        </p:txBody>
      </p:sp>
      <p:sp>
        <p:nvSpPr>
          <p:cNvPr id="483552" name="Rectangle 224"/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Times" charset="0"/>
              </a:rPr>
              <a:t>(1000 B.C.)</a:t>
            </a:r>
          </a:p>
        </p:txBody>
      </p:sp>
      <p:sp>
        <p:nvSpPr>
          <p:cNvPr id="483553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54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3555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83556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557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3558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3559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0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1" name="Rectangle 233"/>
          <p:cNvSpPr>
            <a:spLocks noChangeArrowheads="1"/>
          </p:cNvSpPr>
          <p:nvPr/>
        </p:nvSpPr>
        <p:spPr bwMode="auto">
          <a:xfrm>
            <a:off x="6599238" y="43942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83562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3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4" name="Rectangle 236"/>
          <p:cNvSpPr>
            <a:spLocks noChangeArrowheads="1"/>
          </p:cNvSpPr>
          <p:nvPr/>
        </p:nvSpPr>
        <p:spPr bwMode="auto">
          <a:xfrm>
            <a:off x="6610350" y="5102225"/>
            <a:ext cx="6794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hicago" charset="0"/>
              </a:rPr>
              <a:t>JÉSUS</a:t>
            </a:r>
          </a:p>
        </p:txBody>
      </p:sp>
      <p:sp>
        <p:nvSpPr>
          <p:cNvPr id="483565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6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7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8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69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0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1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2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3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4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75" name="Text Box 247"/>
          <p:cNvSpPr txBox="1">
            <a:spLocks noChangeArrowheads="1"/>
          </p:cNvSpPr>
          <p:nvPr/>
        </p:nvSpPr>
        <p:spPr bwMode="auto">
          <a:xfrm>
            <a:off x="1797050" y="15875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Genèse à Esther; rappelle sur Malachie</a:t>
            </a:r>
          </a:p>
        </p:txBody>
      </p:sp>
      <p:sp>
        <p:nvSpPr>
          <p:cNvPr id="483576" name="Text Box 248"/>
          <p:cNvSpPr txBox="1">
            <a:spLocks noChangeArrowheads="1"/>
          </p:cNvSpPr>
          <p:nvPr/>
        </p:nvSpPr>
        <p:spPr bwMode="auto">
          <a:xfrm>
            <a:off x="8720138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83579" name="Oval 251"/>
          <p:cNvSpPr>
            <a:spLocks noChangeArrowheads="1"/>
          </p:cNvSpPr>
          <p:nvPr/>
        </p:nvSpPr>
        <p:spPr bwMode="auto">
          <a:xfrm>
            <a:off x="5016500" y="20891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0" name="Oval 252"/>
          <p:cNvSpPr>
            <a:spLocks noChangeArrowheads="1"/>
          </p:cNvSpPr>
          <p:nvPr/>
        </p:nvSpPr>
        <p:spPr bwMode="auto">
          <a:xfrm>
            <a:off x="4991100" y="51244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1" name="Oval 253"/>
          <p:cNvSpPr>
            <a:spLocks noChangeArrowheads="1"/>
          </p:cNvSpPr>
          <p:nvPr/>
        </p:nvSpPr>
        <p:spPr bwMode="auto">
          <a:xfrm>
            <a:off x="7327900" y="12509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2" name="Oval 254"/>
          <p:cNvSpPr>
            <a:spLocks noChangeArrowheads="1"/>
          </p:cNvSpPr>
          <p:nvPr/>
        </p:nvSpPr>
        <p:spPr bwMode="auto">
          <a:xfrm>
            <a:off x="7353300" y="20383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87" name="Text Box 259"/>
          <p:cNvSpPr txBox="1">
            <a:spLocks noChangeArrowheads="1"/>
          </p:cNvSpPr>
          <p:nvPr/>
        </p:nvSpPr>
        <p:spPr bwMode="auto">
          <a:xfrm>
            <a:off x="6572250" y="4527550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83588" name="Text Box 260"/>
          <p:cNvSpPr txBox="1">
            <a:spLocks noChangeArrowheads="1"/>
          </p:cNvSpPr>
          <p:nvPr/>
        </p:nvSpPr>
        <p:spPr bwMode="auto">
          <a:xfrm>
            <a:off x="6527800" y="4667250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Helvetica" charset="0"/>
              </a:rPr>
              <a:t>Systems Romain</a:t>
            </a:r>
          </a:p>
        </p:txBody>
      </p:sp>
      <p:sp>
        <p:nvSpPr>
          <p:cNvPr id="483589" name="Rectangle 261"/>
          <p:cNvSpPr>
            <a:spLocks noChangeArrowheads="1"/>
          </p:cNvSpPr>
          <p:nvPr/>
        </p:nvSpPr>
        <p:spPr bwMode="auto">
          <a:xfrm>
            <a:off x="6505575" y="4343400"/>
            <a:ext cx="1651000" cy="636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590" name="Rectangle 26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483591" name="Group 263"/>
          <p:cNvGrpSpPr>
            <a:grpSpLocks/>
          </p:cNvGrpSpPr>
          <p:nvPr/>
        </p:nvGrpSpPr>
        <p:grpSpPr bwMode="auto">
          <a:xfrm>
            <a:off x="5102225" y="1331913"/>
            <a:ext cx="2908300" cy="4484687"/>
            <a:chOff x="3247" y="839"/>
            <a:chExt cx="1832" cy="2825"/>
          </a:xfrm>
        </p:grpSpPr>
        <p:grpSp>
          <p:nvGrpSpPr>
            <p:cNvPr id="483592" name="Group 264"/>
            <p:cNvGrpSpPr>
              <a:grpSpLocks/>
            </p:cNvGrpSpPr>
            <p:nvPr/>
          </p:nvGrpSpPr>
          <p:grpSpPr bwMode="auto">
            <a:xfrm>
              <a:off x="3247" y="1390"/>
              <a:ext cx="340" cy="369"/>
              <a:chOff x="1567" y="1192"/>
              <a:chExt cx="340" cy="369"/>
            </a:xfrm>
          </p:grpSpPr>
          <p:grpSp>
            <p:nvGrpSpPr>
              <p:cNvPr id="483593" name="Group 26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594" name="Group 26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595" name="Group 26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596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597" name="Freeform 26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598" name="Picture 27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599" name="Freeform 271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0" name="Freeform 272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1" name="Freeform 273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2" name="Freeform 274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3" name="Freeform 275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04" name="Rectangle 27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83605" name="Group 277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483606" name="Group 27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607" name="Group 27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608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609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610" name="Freeform 28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611" name="Picture 28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612" name="Freeform 28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3" name="Freeform 28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4" name="Freeform 28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5" name="Freeform 28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6" name="Freeform 28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17" name="Rectangle 28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83618" name="Group 290"/>
            <p:cNvGrpSpPr>
              <a:grpSpLocks/>
            </p:cNvGrpSpPr>
            <p:nvPr/>
          </p:nvGrpSpPr>
          <p:grpSpPr bwMode="auto">
            <a:xfrm>
              <a:off x="4739" y="839"/>
              <a:ext cx="340" cy="369"/>
              <a:chOff x="1567" y="1192"/>
              <a:chExt cx="340" cy="369"/>
            </a:xfrm>
          </p:grpSpPr>
          <p:grpSp>
            <p:nvGrpSpPr>
              <p:cNvPr id="483619" name="Group 29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620" name="Group 29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621" name="Group 29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622" name="Freeform 29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623" name="Freeform 29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624" name="Picture 296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625" name="Freeform 29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6" name="Freeform 29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7" name="Freeform 29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8" name="Freeform 30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9" name="Freeform 30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30" name="Rectangle 30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483631" name="Group 303"/>
            <p:cNvGrpSpPr>
              <a:grpSpLocks/>
            </p:cNvGrpSpPr>
            <p:nvPr/>
          </p:nvGrpSpPr>
          <p:grpSpPr bwMode="auto">
            <a:xfrm>
              <a:off x="4739" y="1351"/>
              <a:ext cx="340" cy="369"/>
              <a:chOff x="1567" y="1192"/>
              <a:chExt cx="340" cy="369"/>
            </a:xfrm>
          </p:grpSpPr>
          <p:grpSp>
            <p:nvGrpSpPr>
              <p:cNvPr id="483632" name="Group 30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83633" name="Group 30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83634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83635" name="Freeform 30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3636" name="Freeform 30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83637" name="Picture 309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83638" name="Freeform 31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39" name="Freeform 31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0" name="Freeform 31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1" name="Freeform 31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2" name="Freeform 31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43" name="Rectangle 31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483583" name="Text Box 255"/>
          <p:cNvSpPr txBox="1">
            <a:spLocks noChangeArrowheads="1"/>
          </p:cNvSpPr>
          <p:nvPr/>
        </p:nvSpPr>
        <p:spPr bwMode="auto">
          <a:xfrm>
            <a:off x="5005388" y="22542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sz="1800" i="1"/>
          </a:p>
        </p:txBody>
      </p:sp>
      <p:sp>
        <p:nvSpPr>
          <p:cNvPr id="483584" name="Text Box 256"/>
          <p:cNvSpPr txBox="1">
            <a:spLocks noChangeArrowheads="1"/>
          </p:cNvSpPr>
          <p:nvPr/>
        </p:nvSpPr>
        <p:spPr bwMode="auto">
          <a:xfrm>
            <a:off x="5018088" y="5278438"/>
            <a:ext cx="673100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sz="1800" i="1"/>
          </a:p>
        </p:txBody>
      </p:sp>
      <p:sp>
        <p:nvSpPr>
          <p:cNvPr id="483585" name="Text Box 257"/>
          <p:cNvSpPr txBox="1">
            <a:spLocks noChangeArrowheads="1"/>
          </p:cNvSpPr>
          <p:nvPr/>
        </p:nvSpPr>
        <p:spPr bwMode="auto">
          <a:xfrm>
            <a:off x="7380288" y="13906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DC</a:t>
            </a:r>
            <a:endParaRPr lang="en-US" sz="1800" i="1"/>
          </a:p>
        </p:txBody>
      </p:sp>
      <p:sp>
        <p:nvSpPr>
          <p:cNvPr id="483586" name="Text Box 258"/>
          <p:cNvSpPr txBox="1">
            <a:spLocks noChangeArrowheads="1"/>
          </p:cNvSpPr>
          <p:nvPr/>
        </p:nvSpPr>
        <p:spPr bwMode="auto">
          <a:xfrm>
            <a:off x="7380288" y="21780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>
                <a:solidFill>
                  <a:schemeClr val="tx1"/>
                </a:solidFill>
                <a:latin typeface="Kosher-Normal" charset="0"/>
              </a:rPr>
              <a:t>NC</a:t>
            </a:r>
            <a:endParaRPr lang="en-US" sz="1800" i="1"/>
          </a:p>
        </p:txBody>
      </p:sp>
      <p:sp>
        <p:nvSpPr>
          <p:cNvPr id="483644" name="Rectangle 316"/>
          <p:cNvSpPr>
            <a:spLocks noChangeArrowheads="1"/>
          </p:cNvSpPr>
          <p:nvPr/>
        </p:nvSpPr>
        <p:spPr bwMode="auto">
          <a:xfrm>
            <a:off x="6518275" y="50673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645" name="Text Box 317"/>
          <p:cNvSpPr txBox="1">
            <a:spLocks noChangeArrowheads="1"/>
          </p:cNvSpPr>
          <p:nvPr/>
        </p:nvSpPr>
        <p:spPr bwMode="auto">
          <a:xfrm>
            <a:off x="8588375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83646" name="Group 318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83647" name="Rectangle 319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83648" name="Line 320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3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572" grpId="0" animBg="1"/>
      <p:bldP spid="483573" grpId="0" animBg="1"/>
      <p:bldP spid="483574" grpId="0" animBg="1"/>
      <p:bldP spid="483579" grpId="0" animBg="1"/>
      <p:bldP spid="483580" grpId="0" animBg="1"/>
      <p:bldP spid="483581" grpId="0" animBg="1"/>
      <p:bldP spid="483582" grpId="0" animBg="1"/>
      <p:bldP spid="483589" grpId="0" animBg="1"/>
      <p:bldP spid="483583" grpId="0" autoUpdateAnimBg="0"/>
      <p:bldP spid="483584" grpId="0" autoUpdateAnimBg="0"/>
      <p:bldP spid="483585" grpId="0" autoUpdateAnimBg="0"/>
      <p:bldP spid="483586" grpId="0" autoUpdateAnimBg="0"/>
      <p:bldP spid="4836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6" name="Rectangle 8"/>
          <p:cNvSpPr>
            <a:spLocks noChangeArrowheads="1"/>
          </p:cNvSpPr>
          <p:nvPr/>
        </p:nvSpPr>
        <p:spPr bwMode="auto">
          <a:xfrm>
            <a:off x="81057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47497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25" name="Text Box 13"/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0099CC"/>
                </a:solidFill>
              </a:rPr>
              <a:t>(AT)</a:t>
            </a:r>
            <a:r>
              <a:rPr lang="en-US" sz="4800">
                <a:solidFill>
                  <a:srgbClr val="FFFF00"/>
                </a:solidFill>
              </a:rPr>
              <a:t>  </a:t>
            </a:r>
            <a:r>
              <a:rPr lang="en-US" sz="3600">
                <a:solidFill>
                  <a:srgbClr val="FFFF00"/>
                </a:solidFill>
              </a:rPr>
              <a:t>À Peux Près 400 Ans   </a:t>
            </a:r>
            <a:r>
              <a:rPr lang="en-US" sz="4800">
                <a:solidFill>
                  <a:srgbClr val="66FF33"/>
                </a:solidFill>
              </a:rPr>
              <a:t>(NT)</a:t>
            </a:r>
            <a:endParaRPr lang="en-US" sz="4800">
              <a:solidFill>
                <a:srgbClr val="FFFF00"/>
              </a:solidFill>
            </a:endParaRPr>
          </a:p>
        </p:txBody>
      </p:sp>
      <p:sp>
        <p:nvSpPr>
          <p:cNvPr id="397326" name="AutoShape 14"/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4" name="Rectangle 2"/>
          <p:cNvSpPr>
            <a:spLocks noChangeArrowheads="1"/>
          </p:cNvSpPr>
          <p:nvPr/>
        </p:nvSpPr>
        <p:spPr bwMode="auto">
          <a:xfrm>
            <a:off x="1849438" y="2316163"/>
            <a:ext cx="5597525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2900" b="0">
                <a:solidFill>
                  <a:srgbClr val="FAFD00"/>
                </a:solidFill>
                <a:latin typeface="Times" charset="0"/>
              </a:rPr>
              <a:t>C 7     J </a:t>
            </a:r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>
            <a:off x="4318000" y="1389063"/>
            <a:ext cx="1963738" cy="3932237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5200" b="0">
                <a:solidFill>
                  <a:srgbClr val="51DC00"/>
                </a:solidFill>
                <a:latin typeface="Times" charset="0"/>
              </a:rPr>
              <a:t>S</a:t>
            </a:r>
          </a:p>
        </p:txBody>
      </p:sp>
      <p:sp>
        <p:nvSpPr>
          <p:cNvPr id="397322" name="AutoShape 10"/>
          <p:cNvSpPr>
            <a:spLocks noChangeArrowheads="1"/>
          </p:cNvSpPr>
          <p:nvPr/>
        </p:nvSpPr>
        <p:spPr bwMode="auto">
          <a:xfrm>
            <a:off x="3005138" y="1006475"/>
            <a:ext cx="4813300" cy="46101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Line 4"/>
          <p:cNvSpPr>
            <a:spLocks noChangeShapeType="1"/>
          </p:cNvSpPr>
          <p:nvPr/>
        </p:nvSpPr>
        <p:spPr bwMode="auto">
          <a:xfrm>
            <a:off x="36814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30" name="Text Box 18"/>
          <p:cNvSpPr txBox="1">
            <a:spLocks noChangeArrowheads="1"/>
          </p:cNvSpPr>
          <p:nvPr/>
        </p:nvSpPr>
        <p:spPr bwMode="auto">
          <a:xfrm>
            <a:off x="8680450" y="90488"/>
            <a:ext cx="336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397333" name="Text Box 21"/>
          <p:cNvSpPr txBox="1">
            <a:spLocks noChangeArrowheads="1"/>
          </p:cNvSpPr>
          <p:nvPr/>
        </p:nvSpPr>
        <p:spPr bwMode="auto">
          <a:xfrm>
            <a:off x="8580438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973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97335" name="Text Box 23"/>
          <p:cNvSpPr txBox="1">
            <a:spLocks noChangeArrowheads="1"/>
          </p:cNvSpPr>
          <p:nvPr/>
        </p:nvSpPr>
        <p:spPr bwMode="auto">
          <a:xfrm>
            <a:off x="6996113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397336" name="Group 24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397337" name="Rectangle 25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397338" name="Line 26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  <p:bldP spid="3973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96" name="Group 24"/>
          <p:cNvGrpSpPr>
            <a:grpSpLocks/>
          </p:cNvGrpSpPr>
          <p:nvPr/>
        </p:nvGrpSpPr>
        <p:grpSpPr bwMode="auto">
          <a:xfrm>
            <a:off x="2330450" y="1112838"/>
            <a:ext cx="4978400" cy="4221162"/>
            <a:chOff x="1468" y="701"/>
            <a:chExt cx="3136" cy="2659"/>
          </a:xfrm>
        </p:grpSpPr>
        <p:sp>
          <p:nvSpPr>
            <p:cNvPr id="156697" name="Rectangle 25"/>
            <p:cNvSpPr>
              <a:spLocks noChangeArrowheads="1"/>
            </p:cNvSpPr>
            <p:nvPr/>
          </p:nvSpPr>
          <p:spPr bwMode="auto">
            <a:xfrm>
              <a:off x="1471" y="954"/>
              <a:ext cx="1114" cy="4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698" name="Rectangle 26"/>
            <p:cNvSpPr>
              <a:spLocks noChangeArrowheads="1"/>
            </p:cNvSpPr>
            <p:nvPr/>
          </p:nvSpPr>
          <p:spPr bwMode="auto">
            <a:xfrm>
              <a:off x="1614" y="74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56699" name="Rectangle 27"/>
            <p:cNvSpPr>
              <a:spLocks noChangeArrowheads="1"/>
            </p:cNvSpPr>
            <p:nvPr/>
          </p:nvSpPr>
          <p:spPr bwMode="auto">
            <a:xfrm>
              <a:off x="1471" y="954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0" name="AutoShape 28"/>
            <p:cNvSpPr>
              <a:spLocks noChangeArrowheads="1"/>
            </p:cNvSpPr>
            <p:nvPr/>
          </p:nvSpPr>
          <p:spPr bwMode="auto">
            <a:xfrm>
              <a:off x="1471" y="701"/>
              <a:ext cx="916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1" name="Rectangle 29"/>
            <p:cNvSpPr>
              <a:spLocks noChangeArrowheads="1"/>
            </p:cNvSpPr>
            <p:nvPr/>
          </p:nvSpPr>
          <p:spPr bwMode="auto">
            <a:xfrm>
              <a:off x="1471" y="958"/>
              <a:ext cx="1114" cy="44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2" name="Rectangle 30"/>
            <p:cNvSpPr>
              <a:spLocks noChangeArrowheads="1"/>
            </p:cNvSpPr>
            <p:nvPr/>
          </p:nvSpPr>
          <p:spPr bwMode="auto">
            <a:xfrm>
              <a:off x="1468" y="727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CRÉATION</a:t>
              </a:r>
              <a:endParaRPr lang="en-US"/>
            </a:p>
          </p:txBody>
        </p:sp>
        <p:sp>
          <p:nvSpPr>
            <p:cNvPr id="156703" name="Line 31"/>
            <p:cNvSpPr>
              <a:spLocks noChangeShapeType="1"/>
            </p:cNvSpPr>
            <p:nvPr/>
          </p:nvSpPr>
          <p:spPr bwMode="auto">
            <a:xfrm>
              <a:off x="1471" y="891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4" name="Line 32"/>
            <p:cNvSpPr>
              <a:spLocks noChangeShapeType="1"/>
            </p:cNvSpPr>
            <p:nvPr/>
          </p:nvSpPr>
          <p:spPr bwMode="auto">
            <a:xfrm>
              <a:off x="2371" y="954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5" name="Rectangle 33"/>
            <p:cNvSpPr>
              <a:spLocks noChangeArrowheads="1"/>
            </p:cNvSpPr>
            <p:nvPr/>
          </p:nvSpPr>
          <p:spPr bwMode="auto">
            <a:xfrm>
              <a:off x="1639" y="1143"/>
              <a:ext cx="1114" cy="5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6" name="Rectangle 34"/>
            <p:cNvSpPr>
              <a:spLocks noChangeArrowheads="1"/>
            </p:cNvSpPr>
            <p:nvPr/>
          </p:nvSpPr>
          <p:spPr bwMode="auto">
            <a:xfrm>
              <a:off x="1777" y="94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56707" name="Rectangle 35"/>
            <p:cNvSpPr>
              <a:spLocks noChangeArrowheads="1"/>
            </p:cNvSpPr>
            <p:nvPr/>
          </p:nvSpPr>
          <p:spPr bwMode="auto">
            <a:xfrm>
              <a:off x="1639" y="1143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8" name="AutoShape 36"/>
            <p:cNvSpPr>
              <a:spLocks noChangeArrowheads="1"/>
            </p:cNvSpPr>
            <p:nvPr/>
          </p:nvSpPr>
          <p:spPr bwMode="auto">
            <a:xfrm>
              <a:off x="1639" y="891"/>
              <a:ext cx="899" cy="710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9" name="Rectangle 37"/>
            <p:cNvSpPr>
              <a:spLocks noChangeArrowheads="1"/>
            </p:cNvSpPr>
            <p:nvPr/>
          </p:nvSpPr>
          <p:spPr bwMode="auto">
            <a:xfrm>
              <a:off x="1639" y="1147"/>
              <a:ext cx="111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0" name="Rectangle 38"/>
            <p:cNvSpPr>
              <a:spLocks noChangeArrowheads="1"/>
            </p:cNvSpPr>
            <p:nvPr/>
          </p:nvSpPr>
          <p:spPr bwMode="auto">
            <a:xfrm>
              <a:off x="1628" y="923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/>
            </a:p>
          </p:txBody>
        </p:sp>
        <p:sp>
          <p:nvSpPr>
            <p:cNvPr id="156711" name="Line 39"/>
            <p:cNvSpPr>
              <a:spLocks noChangeShapeType="1"/>
            </p:cNvSpPr>
            <p:nvPr/>
          </p:nvSpPr>
          <p:spPr bwMode="auto">
            <a:xfrm>
              <a:off x="1639" y="1096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2" name="Line 40"/>
            <p:cNvSpPr>
              <a:spLocks noChangeShapeType="1"/>
            </p:cNvSpPr>
            <p:nvPr/>
          </p:nvSpPr>
          <p:spPr bwMode="auto">
            <a:xfrm>
              <a:off x="2538" y="1143"/>
              <a:ext cx="48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3" name="Rectangle 41"/>
            <p:cNvSpPr>
              <a:spLocks noChangeArrowheads="1"/>
            </p:cNvSpPr>
            <p:nvPr/>
          </p:nvSpPr>
          <p:spPr bwMode="auto">
            <a:xfrm>
              <a:off x="1807" y="1348"/>
              <a:ext cx="1098" cy="4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4" name="Rectangle 42"/>
            <p:cNvSpPr>
              <a:spLocks noChangeArrowheads="1"/>
            </p:cNvSpPr>
            <p:nvPr/>
          </p:nvSpPr>
          <p:spPr bwMode="auto">
            <a:xfrm>
              <a:off x="1940" y="1135"/>
              <a:ext cx="7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/>
            </a:p>
          </p:txBody>
        </p:sp>
        <p:sp>
          <p:nvSpPr>
            <p:cNvPr id="156715" name="Rectangle 43"/>
            <p:cNvSpPr>
              <a:spLocks noChangeArrowheads="1"/>
            </p:cNvSpPr>
            <p:nvPr/>
          </p:nvSpPr>
          <p:spPr bwMode="auto">
            <a:xfrm>
              <a:off x="1807" y="1348"/>
              <a:ext cx="1556" cy="53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6" name="AutoShape 44"/>
            <p:cNvSpPr>
              <a:spLocks noChangeArrowheads="1"/>
            </p:cNvSpPr>
            <p:nvPr/>
          </p:nvSpPr>
          <p:spPr bwMode="auto">
            <a:xfrm>
              <a:off x="1807" y="1096"/>
              <a:ext cx="900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7" name="Rectangle 45"/>
            <p:cNvSpPr>
              <a:spLocks noChangeArrowheads="1"/>
            </p:cNvSpPr>
            <p:nvPr/>
          </p:nvSpPr>
          <p:spPr bwMode="auto">
            <a:xfrm>
              <a:off x="1807" y="1352"/>
              <a:ext cx="1098" cy="4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8" name="Rectangle 46"/>
            <p:cNvSpPr>
              <a:spLocks noChangeArrowheads="1"/>
            </p:cNvSpPr>
            <p:nvPr/>
          </p:nvSpPr>
          <p:spPr bwMode="auto">
            <a:xfrm>
              <a:off x="1843" y="1121"/>
              <a:ext cx="7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JOSEPH</a:t>
              </a:r>
              <a:endParaRPr lang="en-US"/>
            </a:p>
          </p:txBody>
        </p:sp>
        <p:sp>
          <p:nvSpPr>
            <p:cNvPr id="156719" name="Line 47"/>
            <p:cNvSpPr>
              <a:spLocks noChangeShapeType="1"/>
            </p:cNvSpPr>
            <p:nvPr/>
          </p:nvSpPr>
          <p:spPr bwMode="auto">
            <a:xfrm>
              <a:off x="1807" y="1285"/>
              <a:ext cx="1" cy="55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0" name="Line 48"/>
            <p:cNvSpPr>
              <a:spLocks noChangeShapeType="1"/>
            </p:cNvSpPr>
            <p:nvPr/>
          </p:nvSpPr>
          <p:spPr bwMode="auto">
            <a:xfrm>
              <a:off x="2691" y="1348"/>
              <a:ext cx="504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1" name="Rectangle 49"/>
            <p:cNvSpPr>
              <a:spLocks noChangeArrowheads="1"/>
            </p:cNvSpPr>
            <p:nvPr/>
          </p:nvSpPr>
          <p:spPr bwMode="auto">
            <a:xfrm>
              <a:off x="2005" y="1537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2" name="AutoShape 50"/>
            <p:cNvSpPr>
              <a:spLocks noChangeArrowheads="1"/>
            </p:cNvSpPr>
            <p:nvPr/>
          </p:nvSpPr>
          <p:spPr bwMode="auto">
            <a:xfrm>
              <a:off x="2005" y="1285"/>
              <a:ext cx="90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3" name="Rectangle 51"/>
            <p:cNvSpPr>
              <a:spLocks noChangeArrowheads="1"/>
            </p:cNvSpPr>
            <p:nvPr/>
          </p:nvSpPr>
          <p:spPr bwMode="auto">
            <a:xfrm>
              <a:off x="2023" y="1541"/>
              <a:ext cx="1096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4" name="Rectangle 52"/>
            <p:cNvSpPr>
              <a:spLocks noChangeArrowheads="1"/>
            </p:cNvSpPr>
            <p:nvPr/>
          </p:nvSpPr>
          <p:spPr bwMode="auto">
            <a:xfrm>
              <a:off x="2112" y="1310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MOÏSE</a:t>
              </a:r>
              <a:endParaRPr lang="en-US"/>
            </a:p>
          </p:txBody>
        </p:sp>
        <p:sp>
          <p:nvSpPr>
            <p:cNvPr id="156725" name="Line 53"/>
            <p:cNvSpPr>
              <a:spLocks noChangeShapeType="1"/>
            </p:cNvSpPr>
            <p:nvPr/>
          </p:nvSpPr>
          <p:spPr bwMode="auto">
            <a:xfrm>
              <a:off x="2905" y="1537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6" name="Rectangle 54"/>
            <p:cNvSpPr>
              <a:spLocks noChangeArrowheads="1"/>
            </p:cNvSpPr>
            <p:nvPr/>
          </p:nvSpPr>
          <p:spPr bwMode="auto">
            <a:xfrm>
              <a:off x="2172" y="1727"/>
              <a:ext cx="1557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7" name="AutoShape 55"/>
            <p:cNvSpPr>
              <a:spLocks noChangeArrowheads="1"/>
            </p:cNvSpPr>
            <p:nvPr/>
          </p:nvSpPr>
          <p:spPr bwMode="auto">
            <a:xfrm>
              <a:off x="2172" y="1490"/>
              <a:ext cx="901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8" name="Rectangle 56"/>
            <p:cNvSpPr>
              <a:spLocks noChangeArrowheads="1"/>
            </p:cNvSpPr>
            <p:nvPr/>
          </p:nvSpPr>
          <p:spPr bwMode="auto">
            <a:xfrm>
              <a:off x="2172" y="1731"/>
              <a:ext cx="99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9" name="Rectangle 57"/>
            <p:cNvSpPr>
              <a:spLocks noChangeArrowheads="1"/>
            </p:cNvSpPr>
            <p:nvPr/>
          </p:nvSpPr>
          <p:spPr bwMode="auto">
            <a:xfrm>
              <a:off x="2248" y="1516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JOSUÉ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6730" name="Line 58"/>
            <p:cNvSpPr>
              <a:spLocks noChangeShapeType="1"/>
            </p:cNvSpPr>
            <p:nvPr/>
          </p:nvSpPr>
          <p:spPr bwMode="auto">
            <a:xfrm>
              <a:off x="2172" y="1680"/>
              <a:ext cx="2" cy="55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1" name="Rectangle 59"/>
            <p:cNvSpPr>
              <a:spLocks noChangeArrowheads="1"/>
            </p:cNvSpPr>
            <p:nvPr/>
          </p:nvSpPr>
          <p:spPr bwMode="auto">
            <a:xfrm>
              <a:off x="2325" y="1942"/>
              <a:ext cx="1556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2" name="AutoShape 60"/>
            <p:cNvSpPr>
              <a:spLocks noChangeArrowheads="1"/>
            </p:cNvSpPr>
            <p:nvPr/>
          </p:nvSpPr>
          <p:spPr bwMode="auto">
            <a:xfrm>
              <a:off x="2325" y="1680"/>
              <a:ext cx="934" cy="694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3" name="Rectangle 61"/>
            <p:cNvSpPr>
              <a:spLocks noChangeArrowheads="1"/>
            </p:cNvSpPr>
            <p:nvPr/>
          </p:nvSpPr>
          <p:spPr bwMode="auto">
            <a:xfrm>
              <a:off x="2325" y="1942"/>
              <a:ext cx="1100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4" name="Rectangle 62"/>
            <p:cNvSpPr>
              <a:spLocks noChangeArrowheads="1"/>
            </p:cNvSpPr>
            <p:nvPr/>
          </p:nvSpPr>
          <p:spPr bwMode="auto">
            <a:xfrm>
              <a:off x="2269" y="1706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ANARCHIE</a:t>
              </a:r>
              <a:endParaRPr lang="en-US"/>
            </a:p>
          </p:txBody>
        </p:sp>
        <p:sp>
          <p:nvSpPr>
            <p:cNvPr id="156735" name="Line 63"/>
            <p:cNvSpPr>
              <a:spLocks noChangeShapeType="1"/>
            </p:cNvSpPr>
            <p:nvPr/>
          </p:nvSpPr>
          <p:spPr bwMode="auto">
            <a:xfrm>
              <a:off x="2325" y="1895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6" name="Rectangle 64"/>
            <p:cNvSpPr>
              <a:spLocks noChangeArrowheads="1"/>
            </p:cNvSpPr>
            <p:nvPr/>
          </p:nvSpPr>
          <p:spPr bwMode="auto">
            <a:xfrm>
              <a:off x="2484" y="2161"/>
              <a:ext cx="1556" cy="54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7" name="AutoShape 65"/>
            <p:cNvSpPr>
              <a:spLocks noChangeArrowheads="1"/>
            </p:cNvSpPr>
            <p:nvPr/>
          </p:nvSpPr>
          <p:spPr bwMode="auto">
            <a:xfrm>
              <a:off x="2484" y="1895"/>
              <a:ext cx="950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8" name="Rectangle 66"/>
            <p:cNvSpPr>
              <a:spLocks noChangeArrowheads="1"/>
            </p:cNvSpPr>
            <p:nvPr/>
          </p:nvSpPr>
          <p:spPr bwMode="auto">
            <a:xfrm>
              <a:off x="2484" y="2166"/>
              <a:ext cx="106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9" name="Rectangle 67"/>
            <p:cNvSpPr>
              <a:spLocks noChangeArrowheads="1"/>
            </p:cNvSpPr>
            <p:nvPr/>
          </p:nvSpPr>
          <p:spPr bwMode="auto">
            <a:xfrm>
              <a:off x="2477" y="1920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ROYAUTÉ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6740" name="Line 68"/>
            <p:cNvSpPr>
              <a:spLocks noChangeShapeType="1"/>
            </p:cNvSpPr>
            <p:nvPr/>
          </p:nvSpPr>
          <p:spPr bwMode="auto">
            <a:xfrm>
              <a:off x="2484" y="2104"/>
              <a:ext cx="1" cy="55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1" name="Rectangle 69"/>
            <p:cNvSpPr>
              <a:spLocks noChangeArrowheads="1"/>
            </p:cNvSpPr>
            <p:nvPr/>
          </p:nvSpPr>
          <p:spPr bwMode="auto">
            <a:xfrm>
              <a:off x="2655" y="2365"/>
              <a:ext cx="1556" cy="55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2" name="AutoShape 70"/>
            <p:cNvSpPr>
              <a:spLocks noChangeArrowheads="1"/>
            </p:cNvSpPr>
            <p:nvPr/>
          </p:nvSpPr>
          <p:spPr bwMode="auto">
            <a:xfrm>
              <a:off x="2655" y="2104"/>
              <a:ext cx="915" cy="709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3" name="Rectangle 71"/>
            <p:cNvSpPr>
              <a:spLocks noChangeArrowheads="1"/>
            </p:cNvSpPr>
            <p:nvPr/>
          </p:nvSpPr>
          <p:spPr bwMode="auto">
            <a:xfrm>
              <a:off x="2655" y="2365"/>
              <a:ext cx="1113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4" name="Rectangle 72"/>
            <p:cNvSpPr>
              <a:spLocks noChangeArrowheads="1"/>
            </p:cNvSpPr>
            <p:nvPr/>
          </p:nvSpPr>
          <p:spPr bwMode="auto">
            <a:xfrm>
              <a:off x="2595" y="2125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CAPTIVITÉ</a:t>
              </a:r>
              <a:endParaRPr lang="en-US">
                <a:latin typeface="Helvetica" charset="0"/>
              </a:endParaRPr>
            </a:p>
          </p:txBody>
        </p:sp>
        <p:sp>
          <p:nvSpPr>
            <p:cNvPr id="156745" name="Line 73"/>
            <p:cNvSpPr>
              <a:spLocks noChangeShapeType="1"/>
            </p:cNvSpPr>
            <p:nvPr/>
          </p:nvSpPr>
          <p:spPr bwMode="auto">
            <a:xfrm>
              <a:off x="2655" y="2318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6" name="Line 74"/>
            <p:cNvSpPr>
              <a:spLocks noChangeShapeType="1"/>
            </p:cNvSpPr>
            <p:nvPr/>
          </p:nvSpPr>
          <p:spPr bwMode="auto">
            <a:xfrm>
              <a:off x="3555" y="2365"/>
              <a:ext cx="48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7" name="Rectangle 75"/>
            <p:cNvSpPr>
              <a:spLocks noChangeArrowheads="1"/>
            </p:cNvSpPr>
            <p:nvPr/>
          </p:nvSpPr>
          <p:spPr bwMode="auto">
            <a:xfrm>
              <a:off x="2851" y="2571"/>
              <a:ext cx="1555" cy="53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8" name="AutoShape 76"/>
            <p:cNvSpPr>
              <a:spLocks noChangeArrowheads="1"/>
            </p:cNvSpPr>
            <p:nvPr/>
          </p:nvSpPr>
          <p:spPr bwMode="auto">
            <a:xfrm>
              <a:off x="2851" y="2318"/>
              <a:ext cx="899" cy="69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9" name="Rectangle 77"/>
            <p:cNvSpPr>
              <a:spLocks noChangeArrowheads="1"/>
            </p:cNvSpPr>
            <p:nvPr/>
          </p:nvSpPr>
          <p:spPr bwMode="auto">
            <a:xfrm>
              <a:off x="2851" y="2575"/>
              <a:ext cx="1098" cy="44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0" name="Rectangle 78"/>
            <p:cNvSpPr>
              <a:spLocks noChangeArrowheads="1"/>
            </p:cNvSpPr>
            <p:nvPr/>
          </p:nvSpPr>
          <p:spPr bwMode="auto">
            <a:xfrm>
              <a:off x="2856" y="2344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SILENCE</a:t>
              </a:r>
              <a:endParaRPr lang="en-US"/>
            </a:p>
          </p:txBody>
        </p:sp>
        <p:sp>
          <p:nvSpPr>
            <p:cNvPr id="156751" name="Line 79"/>
            <p:cNvSpPr>
              <a:spLocks noChangeShapeType="1"/>
            </p:cNvSpPr>
            <p:nvPr/>
          </p:nvSpPr>
          <p:spPr bwMode="auto">
            <a:xfrm>
              <a:off x="2851" y="2524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2" name="Line 80"/>
            <p:cNvSpPr>
              <a:spLocks noChangeShapeType="1"/>
            </p:cNvSpPr>
            <p:nvPr/>
          </p:nvSpPr>
          <p:spPr bwMode="auto">
            <a:xfrm>
              <a:off x="3750" y="2571"/>
              <a:ext cx="48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3" name="Rectangle 81"/>
            <p:cNvSpPr>
              <a:spLocks noChangeArrowheads="1"/>
            </p:cNvSpPr>
            <p:nvPr/>
          </p:nvSpPr>
          <p:spPr bwMode="auto">
            <a:xfrm>
              <a:off x="3048" y="2817"/>
              <a:ext cx="1556" cy="5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4" name="AutoShape 82"/>
            <p:cNvSpPr>
              <a:spLocks noChangeArrowheads="1"/>
            </p:cNvSpPr>
            <p:nvPr/>
          </p:nvSpPr>
          <p:spPr bwMode="auto">
            <a:xfrm>
              <a:off x="3048" y="2524"/>
              <a:ext cx="901" cy="6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5" name="Rectangle 83"/>
            <p:cNvSpPr>
              <a:spLocks noChangeArrowheads="1"/>
            </p:cNvSpPr>
            <p:nvPr/>
          </p:nvSpPr>
          <p:spPr bwMode="auto">
            <a:xfrm>
              <a:off x="3048" y="2840"/>
              <a:ext cx="986" cy="4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756" name="Group 84"/>
            <p:cNvGrpSpPr>
              <a:grpSpLocks/>
            </p:cNvGrpSpPr>
            <p:nvPr/>
          </p:nvGrpSpPr>
          <p:grpSpPr bwMode="auto">
            <a:xfrm>
              <a:off x="3116" y="2564"/>
              <a:ext cx="762" cy="282"/>
              <a:chOff x="3043" y="3101"/>
              <a:chExt cx="668" cy="240"/>
            </a:xfrm>
          </p:grpSpPr>
          <p:sp>
            <p:nvSpPr>
              <p:cNvPr id="156757" name="Rectangle 85"/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/>
              </a:p>
            </p:txBody>
          </p:sp>
          <p:sp>
            <p:nvSpPr>
              <p:cNvPr id="156758" name="Rectangle 86"/>
              <p:cNvSpPr>
                <a:spLocks noChangeArrowheads="1"/>
              </p:cNvSpPr>
              <p:nvPr/>
            </p:nvSpPr>
            <p:spPr bwMode="auto">
              <a:xfrm>
                <a:off x="3043" y="3101"/>
                <a:ext cx="66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chemeClr val="accent1"/>
                    </a:solidFill>
                    <a:latin typeface="Helvetica" charset="0"/>
                  </a:rPr>
                  <a:t>JÉSUS</a:t>
                </a:r>
                <a:endParaRPr lang="en-US"/>
              </a:p>
            </p:txBody>
          </p:sp>
        </p:grpSp>
        <p:sp>
          <p:nvSpPr>
            <p:cNvPr id="156759" name="Line 87"/>
            <p:cNvSpPr>
              <a:spLocks noChangeShapeType="1"/>
            </p:cNvSpPr>
            <p:nvPr/>
          </p:nvSpPr>
          <p:spPr bwMode="auto">
            <a:xfrm>
              <a:off x="3048" y="2761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0" name="Line 88"/>
            <p:cNvSpPr>
              <a:spLocks noChangeShapeType="1"/>
            </p:cNvSpPr>
            <p:nvPr/>
          </p:nvSpPr>
          <p:spPr bwMode="auto">
            <a:xfrm>
              <a:off x="2005" y="1490"/>
              <a:ext cx="1" cy="536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5" name="AutoShape 3"/>
          <p:cNvSpPr>
            <a:spLocks noChangeArrowheads="1"/>
          </p:cNvSpPr>
          <p:nvPr/>
        </p:nvSpPr>
        <p:spPr bwMode="auto">
          <a:xfrm rot="20160000">
            <a:off x="3343275" y="39481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1793875" y="17463"/>
            <a:ext cx="3959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Malachie à Matthieu</a:t>
            </a:r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6684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5668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156686" name="Rectangle 14"/>
          <p:cNvSpPr>
            <a:spLocks noChangeArrowheads="1"/>
          </p:cNvSpPr>
          <p:nvPr/>
        </p:nvSpPr>
        <p:spPr bwMode="auto">
          <a:xfrm>
            <a:off x="7558088" y="6526213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9.6.03e.</a:t>
            </a:r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156694" name="Group 22"/>
          <p:cNvGrpSpPr>
            <a:grpSpLocks/>
          </p:cNvGrpSpPr>
          <p:nvPr/>
        </p:nvGrpSpPr>
        <p:grpSpPr bwMode="auto">
          <a:xfrm>
            <a:off x="1857375" y="433388"/>
            <a:ext cx="4311650" cy="3233737"/>
            <a:chOff x="1082" y="369"/>
            <a:chExt cx="2716" cy="1980"/>
          </a:xfrm>
        </p:grpSpPr>
        <p:sp>
          <p:nvSpPr>
            <p:cNvPr id="156688" name="Text Box 16"/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2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</a:rPr>
                <a:t>ANCIEN TESTAMENT</a:t>
              </a:r>
            </a:p>
          </p:txBody>
        </p:sp>
        <p:sp>
          <p:nvSpPr>
            <p:cNvPr id="156691" name="AutoShape 19"/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695" name="Group 23"/>
          <p:cNvGrpSpPr>
            <a:grpSpLocks/>
          </p:cNvGrpSpPr>
          <p:nvPr/>
        </p:nvGrpSpPr>
        <p:grpSpPr bwMode="auto">
          <a:xfrm>
            <a:off x="4283075" y="4025900"/>
            <a:ext cx="3646488" cy="1670050"/>
            <a:chOff x="2826" y="2600"/>
            <a:chExt cx="2297" cy="1052"/>
          </a:xfrm>
        </p:grpSpPr>
        <p:sp>
          <p:nvSpPr>
            <p:cNvPr id="156689" name="Text Box 17"/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chemeClr val="tx1"/>
                  </a:solidFill>
                </a:rPr>
                <a:t>NOUVAU TESTAMENT</a:t>
              </a:r>
            </a:p>
          </p:txBody>
        </p:sp>
        <p:sp>
          <p:nvSpPr>
            <p:cNvPr id="156692" name="Rectangle 20"/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6693" name="Text Box 21"/>
          <p:cNvSpPr txBox="1">
            <a:spLocks noChangeArrowheads="1"/>
          </p:cNvSpPr>
          <p:nvPr/>
        </p:nvSpPr>
        <p:spPr bwMode="auto">
          <a:xfrm>
            <a:off x="8580438" y="64674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2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7" name="Rectangle 3"/>
          <p:cNvSpPr>
            <a:spLocks noChangeArrowheads="1"/>
          </p:cNvSpPr>
          <p:nvPr/>
        </p:nvSpPr>
        <p:spPr bwMode="auto">
          <a:xfrm>
            <a:off x="3176588" y="1676400"/>
            <a:ext cx="24685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Times" charset="0"/>
              </a:rPr>
              <a:t>ALEX LE GR</a:t>
            </a:r>
            <a:r>
              <a:rPr lang="en-US" sz="2400">
                <a:solidFill>
                  <a:schemeClr val="accent2"/>
                </a:solidFill>
                <a:latin typeface="Times" charset="0"/>
                <a:cs typeface="Times" charset="0"/>
              </a:rPr>
              <a:t>E</a:t>
            </a:r>
            <a:r>
              <a:rPr lang="en-US" sz="2400">
                <a:solidFill>
                  <a:schemeClr val="accent2"/>
                </a:solidFill>
                <a:latin typeface="Times" charset="0"/>
              </a:rPr>
              <a:t>C</a:t>
            </a:r>
          </a:p>
        </p:txBody>
      </p:sp>
      <p:sp>
        <p:nvSpPr>
          <p:cNvPr id="287749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Rectangle 6"/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2877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2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7" name="Line 13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7761" name="Group 17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8775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AT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28775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760" name="Rectangle 16"/>
          <p:cNvSpPr>
            <a:spLocks noChangeArrowheads="1"/>
          </p:cNvSpPr>
          <p:nvPr/>
        </p:nvSpPr>
        <p:spPr bwMode="auto">
          <a:xfrm>
            <a:off x="4862513" y="874713"/>
            <a:ext cx="2008187" cy="515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</a:t>
            </a:r>
            <a:r>
              <a:rPr lang="en-US" sz="2800">
                <a:solidFill>
                  <a:srgbClr val="FAFD00"/>
                </a:solidFill>
                <a:latin typeface="Times" charset="0"/>
                <a:cs typeface="Times" charset="0"/>
              </a:rPr>
              <a:t>À</a:t>
            </a:r>
            <a:r>
              <a:rPr lang="en-US" sz="2800">
                <a:solidFill>
                  <a:srgbClr val="FAFD00"/>
                </a:solidFill>
                <a:latin typeface="Times" charset="0"/>
              </a:rPr>
              <a:t>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287781" name="Text Box 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87783" name="AutoShape 3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4" name="Rectangle 4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5" name="AutoShape 4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6" name="Line 4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7" name="Line 4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8" name="Rectangle 44"/>
          <p:cNvSpPr>
            <a:spLocks noChangeArrowheads="1"/>
          </p:cNvSpPr>
          <p:nvPr/>
        </p:nvSpPr>
        <p:spPr bwMode="auto">
          <a:xfrm>
            <a:off x="7931150" y="3568700"/>
            <a:ext cx="9810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the Greek</a:t>
            </a:r>
          </a:p>
        </p:txBody>
      </p:sp>
      <p:sp>
        <p:nvSpPr>
          <p:cNvPr id="287789" name="Rectangle 45"/>
          <p:cNvSpPr>
            <a:spLocks noChangeArrowheads="1"/>
          </p:cNvSpPr>
          <p:nvPr/>
        </p:nvSpPr>
        <p:spPr bwMode="auto">
          <a:xfrm>
            <a:off x="7958138" y="3467100"/>
            <a:ext cx="676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287790" name="Text Box 4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87795" name="Text Box 51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287796" name="Text Box 52"/>
          <p:cNvSpPr txBox="1">
            <a:spLocks noChangeArrowheads="1"/>
          </p:cNvSpPr>
          <p:nvPr/>
        </p:nvSpPr>
        <p:spPr bwMode="auto">
          <a:xfrm>
            <a:off x="8577263" y="6491288"/>
            <a:ext cx="292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400" b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287797" name="Group 53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287798" name="Rectangle 54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287799" name="Line 55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800" name="Oval 56"/>
          <p:cNvSpPr>
            <a:spLocks noChangeArrowheads="1"/>
          </p:cNvSpPr>
          <p:nvPr/>
        </p:nvSpPr>
        <p:spPr bwMode="auto">
          <a:xfrm>
            <a:off x="2930525" y="1598613"/>
            <a:ext cx="3471863" cy="635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7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  <p:bldP spid="2878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947" name="Group 35"/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38" name="Rectangle 26"/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22946" name="Rectangle 34"/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422926" name="Text Box 14"/>
          <p:cNvSpPr txBox="1">
            <a:spLocks noChangeArrowheads="1"/>
          </p:cNvSpPr>
          <p:nvPr/>
        </p:nvSpPr>
        <p:spPr bwMode="auto">
          <a:xfrm>
            <a:off x="2222500" y="5897563"/>
            <a:ext cx="46863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</a:rPr>
              <a:t> </a:t>
            </a:r>
            <a:r>
              <a:rPr lang="en-US" sz="3200">
                <a:solidFill>
                  <a:srgbClr val="EEFF4B"/>
                </a:solidFill>
              </a:rPr>
              <a:t>Alexandre le Grand</a:t>
            </a:r>
          </a:p>
        </p:txBody>
      </p:sp>
      <p:sp>
        <p:nvSpPr>
          <p:cNvPr id="422948" name="AutoShape 36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49" name="Rectangle 37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0" name="AutoShape 38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1" name="Line 39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2" name="Line 40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3" name="Rectangle 41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22954" name="Rectangle 42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22955" name="Text Box 4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422960" name="Text Box 48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grpSp>
        <p:nvGrpSpPr>
          <p:cNvPr id="422961" name="Group 49"/>
          <p:cNvGrpSpPr>
            <a:grpSpLocks/>
          </p:cNvGrpSpPr>
          <p:nvPr/>
        </p:nvGrpSpPr>
        <p:grpSpPr bwMode="auto">
          <a:xfrm>
            <a:off x="519113" y="312738"/>
            <a:ext cx="854075" cy="1704975"/>
            <a:chOff x="327" y="161"/>
            <a:chExt cx="538" cy="1074"/>
          </a:xfrm>
        </p:grpSpPr>
        <p:sp>
          <p:nvSpPr>
            <p:cNvPr id="422962" name="Rectangle 50"/>
            <p:cNvSpPr>
              <a:spLocks noChangeArrowheads="1"/>
            </p:cNvSpPr>
            <p:nvPr/>
          </p:nvSpPr>
          <p:spPr bwMode="auto">
            <a:xfrm>
              <a:off x="327" y="161"/>
              <a:ext cx="538" cy="10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600" b="0">
                  <a:solidFill>
                    <a:srgbClr val="FFFF00"/>
                  </a:solidFill>
                  <a:latin typeface="Times" charset="0"/>
                </a:rPr>
                <a:t>7</a:t>
              </a:r>
              <a:endParaRPr lang="en-US" sz="2800" b="0">
                <a:latin typeface="Matura MT Script Capitals" charset="0"/>
              </a:endParaRPr>
            </a:p>
          </p:txBody>
        </p:sp>
        <p:sp>
          <p:nvSpPr>
            <p:cNvPr id="422963" name="Line 51"/>
            <p:cNvSpPr>
              <a:spLocks noChangeShapeType="1"/>
            </p:cNvSpPr>
            <p:nvPr/>
          </p:nvSpPr>
          <p:spPr bwMode="auto">
            <a:xfrm flipV="1">
              <a:off x="500" y="573"/>
              <a:ext cx="250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/>
          <p:cNvSpPr txBox="1">
            <a:spLocks noChangeArrowheads="1"/>
          </p:cNvSpPr>
          <p:nvPr/>
        </p:nvSpPr>
        <p:spPr bwMode="auto">
          <a:xfrm>
            <a:off x="2228850" y="482600"/>
            <a:ext cx="4686300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EEFF4B"/>
                </a:solidFill>
              </a:rPr>
              <a:t> </a:t>
            </a:r>
            <a:r>
              <a:rPr lang="en-US" sz="3200">
                <a:solidFill>
                  <a:srgbClr val="EEFF4B"/>
                </a:solidFill>
              </a:rPr>
              <a:t>Alexandre le Grand</a:t>
            </a:r>
          </a:p>
        </p:txBody>
      </p:sp>
      <p:grpSp>
        <p:nvGrpSpPr>
          <p:cNvPr id="421903" name="Group 15"/>
          <p:cNvGrpSpPr>
            <a:grpSpLocks/>
          </p:cNvGrpSpPr>
          <p:nvPr/>
        </p:nvGrpSpPr>
        <p:grpSpPr bwMode="auto">
          <a:xfrm>
            <a:off x="623888" y="1628775"/>
            <a:ext cx="2363787" cy="3121025"/>
            <a:chOff x="393" y="1138"/>
            <a:chExt cx="1489" cy="1966"/>
          </a:xfrm>
        </p:grpSpPr>
        <p:pic>
          <p:nvPicPr>
            <p:cNvPr id="4218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/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EEFF4B"/>
                  </a:solidFill>
                </a:rPr>
                <a:t>Aristotle,              Son Maïtre</a:t>
              </a:r>
            </a:p>
          </p:txBody>
        </p:sp>
      </p:grpSp>
      <p:grpSp>
        <p:nvGrpSpPr>
          <p:cNvPr id="421930" name="Group 42"/>
          <p:cNvGrpSpPr>
            <a:grpSpLocks/>
          </p:cNvGrpSpPr>
          <p:nvPr/>
        </p:nvGrpSpPr>
        <p:grpSpPr bwMode="auto">
          <a:xfrm>
            <a:off x="5692775" y="2028825"/>
            <a:ext cx="2984500" cy="4027488"/>
            <a:chOff x="3586" y="1278"/>
            <a:chExt cx="1880" cy="2537"/>
          </a:xfrm>
        </p:grpSpPr>
        <p:pic>
          <p:nvPicPr>
            <p:cNvPr id="42189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23438" r="21289" b="7031"/>
            <a:stretch>
              <a:fillRect/>
            </a:stretch>
          </p:blipFill>
          <p:spPr bwMode="auto">
            <a:xfrm>
              <a:off x="3586" y="1992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/>
            <p:cNvSpPr txBox="1">
              <a:spLocks noChangeArrowheads="1"/>
            </p:cNvSpPr>
            <p:nvPr/>
          </p:nvSpPr>
          <p:spPr bwMode="auto">
            <a:xfrm>
              <a:off x="4614" y="1278"/>
              <a:ext cx="852" cy="6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>
                  <a:solidFill>
                    <a:srgbClr val="EEFF4B"/>
                  </a:solidFill>
                </a:rPr>
                <a:t>                       </a:t>
              </a:r>
              <a:r>
                <a:rPr lang="en-US">
                  <a:solidFill>
                    <a:srgbClr val="EEFF4B"/>
                  </a:solidFill>
                </a:rPr>
                <a:t>Alexandre Entraine Bucephalas</a:t>
              </a:r>
            </a:p>
          </p:txBody>
        </p:sp>
      </p:grpSp>
      <p:sp>
        <p:nvSpPr>
          <p:cNvPr id="421917" name="AutoShape 29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8" name="Rectangle 30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9" name="AutoShape 31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0" name="Line 32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1" name="Line 33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2" name="Rectangle 34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21923" name="Rectangle 35"/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sp>
        <p:nvSpPr>
          <p:cNvPr id="421924" name="Text Box 36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421929" name="Text Box 41"/>
          <p:cNvSpPr txBox="1">
            <a:spLocks noChangeArrowheads="1"/>
          </p:cNvSpPr>
          <p:nvPr/>
        </p:nvSpPr>
        <p:spPr bwMode="auto">
          <a:xfrm>
            <a:off x="6994525" y="6284913"/>
            <a:ext cx="16335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9" name="Rectangle 5"/>
          <p:cNvSpPr>
            <a:spLocks noChangeArrowheads="1"/>
          </p:cNvSpPr>
          <p:nvPr/>
        </p:nvSpPr>
        <p:spPr bwMode="auto">
          <a:xfrm>
            <a:off x="2819400" y="931863"/>
            <a:ext cx="2009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bg2"/>
                </a:solidFill>
                <a:latin typeface="Times" charset="0"/>
              </a:rPr>
              <a:t>   SILENCE</a:t>
            </a:r>
          </a:p>
        </p:txBody>
      </p:sp>
      <p:sp>
        <p:nvSpPr>
          <p:cNvPr id="436230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1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2" name="Line 8"/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6" name="Line 12"/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237" name="Group 13"/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/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OT  </a:t>
              </a:r>
              <a:r>
                <a:rPr lang="en-US" sz="6600" b="0">
                  <a:solidFill>
                    <a:srgbClr val="7FFF00"/>
                  </a:solidFill>
                  <a:latin typeface="Times" charset="0"/>
                </a:rPr>
                <a:t>S </a:t>
              </a:r>
              <a:r>
                <a:rPr lang="en-US" sz="3600" b="0">
                  <a:solidFill>
                    <a:schemeClr val="tx2"/>
                  </a:solidFill>
                  <a:latin typeface="Times" charset="0"/>
                </a:rPr>
                <a:t>NT</a:t>
              </a:r>
            </a:p>
          </p:txBody>
        </p:sp>
        <p:sp>
          <p:nvSpPr>
            <p:cNvPr id="436239" name="AutoShape 15"/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240" name="Rectangle 16"/>
          <p:cNvSpPr>
            <a:spLocks noChangeArrowheads="1"/>
          </p:cNvSpPr>
          <p:nvPr/>
        </p:nvSpPr>
        <p:spPr bwMode="auto">
          <a:xfrm>
            <a:off x="4862513" y="874713"/>
            <a:ext cx="19891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AFD00"/>
                </a:solidFill>
                <a:latin typeface="Times" charset="0"/>
              </a:rPr>
              <a:t>ca. 500 B.C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.</a:t>
            </a:r>
          </a:p>
        </p:txBody>
      </p:sp>
      <p:sp>
        <p:nvSpPr>
          <p:cNvPr id="436249" name="Text Box 25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36251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63563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/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AFRIQUE</a:t>
            </a:r>
          </a:p>
        </p:txBody>
      </p:sp>
      <p:sp>
        <p:nvSpPr>
          <p:cNvPr id="436253" name="Text Box 29"/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ARABIA</a:t>
            </a:r>
          </a:p>
        </p:txBody>
      </p:sp>
      <p:sp>
        <p:nvSpPr>
          <p:cNvPr id="436255" name="Text Box 31"/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33CC"/>
                </a:solidFill>
              </a:rPr>
              <a:t>ASIA</a:t>
            </a:r>
          </a:p>
        </p:txBody>
      </p:sp>
      <p:sp>
        <p:nvSpPr>
          <p:cNvPr id="436261" name="Text Box 37"/>
          <p:cNvSpPr txBox="1">
            <a:spLocks noChangeArrowheads="1"/>
          </p:cNvSpPr>
          <p:nvPr/>
        </p:nvSpPr>
        <p:spPr bwMode="auto">
          <a:xfrm rot="1299097">
            <a:off x="660400" y="3241675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chemeClr val="tx1"/>
                </a:solidFill>
              </a:rPr>
              <a:t>MER MEDITERRANEANE</a:t>
            </a:r>
          </a:p>
        </p:txBody>
      </p:sp>
      <p:sp>
        <p:nvSpPr>
          <p:cNvPr id="436264" name="Freeform 40"/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5" name="Freeform 41"/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8" name="Freeform 44"/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9" name="Freeform 45"/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0" name="Freeform 46"/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22" name="Group 98"/>
          <p:cNvGrpSpPr>
            <a:grpSpLocks/>
          </p:cNvGrpSpPr>
          <p:nvPr/>
        </p:nvGrpSpPr>
        <p:grpSpPr bwMode="auto">
          <a:xfrm>
            <a:off x="4379913" y="2362200"/>
            <a:ext cx="4562475" cy="3070225"/>
            <a:chOff x="395" y="607"/>
            <a:chExt cx="2874" cy="1934"/>
          </a:xfrm>
        </p:grpSpPr>
        <p:pic>
          <p:nvPicPr>
            <p:cNvPr id="436323" name="Picture 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36324" name="Text Box 100"/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EA18"/>
                  </a:solidFill>
                </a:rPr>
                <a:t>Ancient Philippi</a:t>
              </a:r>
            </a:p>
          </p:txBody>
        </p:sp>
      </p:grpSp>
      <p:sp>
        <p:nvSpPr>
          <p:cNvPr id="436274" name="AutoShape 50"/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5" name="AutoShape 51"/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6" name="AutoShape 52"/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7" name="Line 53"/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8" name="Line 54"/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27" name="Group 103"/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/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72" name="Oval 48"/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305" name="Text Box 81"/>
          <p:cNvSpPr txBox="1">
            <a:spLocks noChangeArrowheads="1"/>
          </p:cNvSpPr>
          <p:nvPr/>
        </p:nvSpPr>
        <p:spPr bwMode="auto">
          <a:xfrm>
            <a:off x="8718550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6311" name="Text Box 87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5</a:t>
            </a:r>
            <a:endParaRPr lang="en-US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6316" name="Rectangle 9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436317" name="Text Box 93"/>
          <p:cNvSpPr txBox="1">
            <a:spLocks noChangeArrowheads="1"/>
          </p:cNvSpPr>
          <p:nvPr/>
        </p:nvSpPr>
        <p:spPr bwMode="auto">
          <a:xfrm>
            <a:off x="6994525" y="6284913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38-39</a:t>
            </a:r>
          </a:p>
        </p:txBody>
      </p:sp>
      <p:sp>
        <p:nvSpPr>
          <p:cNvPr id="436298" name="AutoShape 74"/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99" name="Rectangle 75"/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0" name="AutoShape 76"/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1" name="Line 77"/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2" name="Line 78"/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3" name="Rectangle 79"/>
          <p:cNvSpPr>
            <a:spLocks noChangeArrowheads="1"/>
          </p:cNvSpPr>
          <p:nvPr/>
        </p:nvSpPr>
        <p:spPr bwMode="auto">
          <a:xfrm>
            <a:off x="7931150" y="3568700"/>
            <a:ext cx="8413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Helvetica" charset="0"/>
              </a:rPr>
              <a:t>Alex le Grec</a:t>
            </a:r>
          </a:p>
        </p:txBody>
      </p:sp>
      <p:sp>
        <p:nvSpPr>
          <p:cNvPr id="436304" name="Rectangle 80"/>
          <p:cNvSpPr>
            <a:spLocks noChangeArrowheads="1"/>
          </p:cNvSpPr>
          <p:nvPr/>
        </p:nvSpPr>
        <p:spPr bwMode="auto">
          <a:xfrm>
            <a:off x="7970838" y="3429000"/>
            <a:ext cx="6667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Chicago" charset="0"/>
              </a:rPr>
              <a:t>SILENCE</a:t>
            </a:r>
          </a:p>
        </p:txBody>
      </p:sp>
      <p:grpSp>
        <p:nvGrpSpPr>
          <p:cNvPr id="436308" name="Group 84"/>
          <p:cNvGrpSpPr>
            <a:grpSpLocks/>
          </p:cNvGrpSpPr>
          <p:nvPr/>
        </p:nvGrpSpPr>
        <p:grpSpPr bwMode="auto">
          <a:xfrm>
            <a:off x="2232025" y="720725"/>
            <a:ext cx="4738688" cy="1222375"/>
            <a:chOff x="1413" y="407"/>
            <a:chExt cx="2978" cy="770"/>
          </a:xfrm>
        </p:grpSpPr>
        <p:sp>
          <p:nvSpPr>
            <p:cNvPr id="436280" name="Rectangle 56"/>
            <p:cNvSpPr>
              <a:spLocks noChangeArrowheads="1"/>
            </p:cNvSpPr>
            <p:nvPr/>
          </p:nvSpPr>
          <p:spPr bwMode="auto">
            <a:xfrm>
              <a:off x="1413" y="407"/>
              <a:ext cx="2978" cy="56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MACEDONIA:              ALEXANDER</a:t>
              </a:r>
              <a:r>
                <a:rPr lang="ja-JP" altLang="en-US" sz="2400">
                  <a:solidFill>
                    <a:schemeClr val="bg1"/>
                  </a:solidFill>
                  <a:latin typeface="Arial"/>
                </a:rPr>
                <a:t>’</a:t>
              </a:r>
              <a:r>
                <a:rPr lang="en-US" sz="2400">
                  <a:solidFill>
                    <a:schemeClr val="bg1"/>
                  </a:solidFill>
                </a:rPr>
                <a:t>S BIRTHPLACE</a:t>
              </a:r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36281" name="Rectangle 57"/>
            <p:cNvSpPr>
              <a:spLocks noChangeArrowheads="1"/>
            </p:cNvSpPr>
            <p:nvPr/>
          </p:nvSpPr>
          <p:spPr bwMode="auto">
            <a:xfrm>
              <a:off x="1436" y="429"/>
              <a:ext cx="2875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chemeClr val="tx1"/>
                  </a:solidFill>
                </a:rPr>
                <a:t>MACEDONE:                     LIEU DE NAISSANCE D</a:t>
              </a:r>
              <a:r>
                <a:rPr lang="ja-JP" altLang="en-US" sz="2400">
                  <a:solidFill>
                    <a:schemeClr val="tx1"/>
                  </a:solidFill>
                  <a:latin typeface="Arial"/>
                </a:rPr>
                <a:t>’</a:t>
              </a:r>
              <a:r>
                <a:rPr lang="en-US" sz="2400">
                  <a:solidFill>
                    <a:schemeClr val="tx1"/>
                  </a:solidFill>
                </a:rPr>
                <a:t>ALEXANDRE</a:t>
              </a:r>
            </a:p>
          </p:txBody>
        </p:sp>
      </p:grpSp>
      <p:grpSp>
        <p:nvGrpSpPr>
          <p:cNvPr id="436328" name="Group 104"/>
          <p:cNvGrpSpPr>
            <a:grpSpLocks/>
          </p:cNvGrpSpPr>
          <p:nvPr/>
        </p:nvGrpSpPr>
        <p:grpSpPr bwMode="auto">
          <a:xfrm>
            <a:off x="2794000" y="3265488"/>
            <a:ext cx="1976438" cy="533400"/>
            <a:chOff x="4307" y="335"/>
            <a:chExt cx="1245" cy="336"/>
          </a:xfrm>
        </p:grpSpPr>
        <p:sp>
          <p:nvSpPr>
            <p:cNvPr id="436293" name="Rectangle 69"/>
            <p:cNvSpPr>
              <a:spLocks noChangeArrowheads="1"/>
            </p:cNvSpPr>
            <p:nvPr/>
          </p:nvSpPr>
          <p:spPr bwMode="auto">
            <a:xfrm>
              <a:off x="4315" y="335"/>
              <a:ext cx="1209" cy="33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36294" name="Rectangle 70"/>
            <p:cNvSpPr>
              <a:spLocks noChangeArrowheads="1"/>
            </p:cNvSpPr>
            <p:nvPr/>
          </p:nvSpPr>
          <p:spPr bwMode="auto">
            <a:xfrm>
              <a:off x="4307" y="347"/>
              <a:ext cx="124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PALESTINE</a:t>
              </a:r>
            </a:p>
          </p:txBody>
        </p:sp>
      </p:grpSp>
      <p:grpSp>
        <p:nvGrpSpPr>
          <p:cNvPr id="436330" name="Group 106"/>
          <p:cNvGrpSpPr>
            <a:grpSpLocks/>
          </p:cNvGrpSpPr>
          <p:nvPr/>
        </p:nvGrpSpPr>
        <p:grpSpPr bwMode="auto">
          <a:xfrm>
            <a:off x="2665413" y="4338638"/>
            <a:ext cx="4587875" cy="1844675"/>
            <a:chOff x="1679" y="2883"/>
            <a:chExt cx="2890" cy="1162"/>
          </a:xfrm>
        </p:grpSpPr>
        <p:sp>
          <p:nvSpPr>
            <p:cNvPr id="436329" name="Rectangle 105"/>
            <p:cNvSpPr>
              <a:spLocks noChangeArrowheads="1"/>
            </p:cNvSpPr>
            <p:nvPr/>
          </p:nvSpPr>
          <p:spPr bwMode="auto">
            <a:xfrm>
              <a:off x="1679" y="2929"/>
              <a:ext cx="2890" cy="110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88" name="Text Box 64"/>
            <p:cNvSpPr txBox="1">
              <a:spLocks noChangeArrowheads="1"/>
            </p:cNvSpPr>
            <p:nvPr/>
          </p:nvSpPr>
          <p:spPr bwMode="auto">
            <a:xfrm>
              <a:off x="1733" y="2883"/>
              <a:ext cx="2769" cy="11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 sz="3200">
                  <a:solidFill>
                    <a:schemeClr val="tx1"/>
                  </a:solidFill>
                </a:rPr>
                <a:t>HELLENISM</a:t>
              </a: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”</a:t>
              </a:r>
              <a:r>
                <a:rPr lang="en-US" sz="3200">
                  <a:solidFill>
                    <a:schemeClr val="tx1"/>
                  </a:solidFill>
                </a:rPr>
                <a:t>… COUTUMES GRECS &amp; </a:t>
              </a: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“</a:t>
              </a:r>
              <a:r>
                <a:rPr lang="en-US" sz="3200">
                  <a:solidFill>
                    <a:schemeClr val="tx1"/>
                  </a:solidFill>
                </a:rPr>
                <a:t>RUE GRECS</a:t>
              </a:r>
              <a:r>
                <a:rPr lang="ja-JP" altLang="en-US" sz="3200">
                  <a:solidFill>
                    <a:schemeClr val="tx1"/>
                  </a:solidFill>
                  <a:latin typeface="Arial"/>
                </a:rPr>
                <a:t>”</a:t>
              </a:r>
              <a:endParaRPr lang="en-US" sz="3200">
                <a:solidFill>
                  <a:schemeClr val="tx1"/>
                </a:solidFill>
              </a:endParaRPr>
            </a:p>
          </p:txBody>
        </p:sp>
      </p:grpSp>
      <p:sp>
        <p:nvSpPr>
          <p:cNvPr id="436326" name="Oval 102"/>
          <p:cNvSpPr>
            <a:spLocks noChangeArrowheads="1"/>
          </p:cNvSpPr>
          <p:nvPr/>
        </p:nvSpPr>
        <p:spPr bwMode="auto">
          <a:xfrm>
            <a:off x="2854325" y="5440363"/>
            <a:ext cx="4078288" cy="8461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/>
      <p:bldP spid="436275" grpId="0" animBg="1"/>
      <p:bldP spid="436276" grpId="0" animBg="1"/>
      <p:bldP spid="436277" grpId="0" animBg="1"/>
      <p:bldP spid="436278" grpId="0" animBg="1"/>
      <p:bldP spid="4363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9539</TotalTime>
  <Pages>52</Pages>
  <Words>1830</Words>
  <Application>Microsoft Macintosh PowerPoint</Application>
  <PresentationFormat>On-screen Show (4:3)</PresentationFormat>
  <Paragraphs>650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Times</vt:lpstr>
      <vt:lpstr>Monotype Sorts</vt:lpstr>
      <vt:lpstr>Arial</vt:lpstr>
      <vt:lpstr>Comic Sans MS</vt:lpstr>
      <vt:lpstr>Helvetica</vt:lpstr>
      <vt:lpstr>Chicago</vt:lpstr>
      <vt:lpstr>B VAG Rounded Bold</vt:lpstr>
      <vt:lpstr>Kosher-Normal</vt:lpstr>
      <vt:lpstr>Matura MT Script Capitals</vt:lpstr>
      <vt:lpstr/>
      <vt:lpstr>untitled 3</vt:lpstr>
      <vt:lpstr>untitled 1</vt:lpstr>
      <vt:lpstr>Orbit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414</cp:revision>
  <cp:lastPrinted>2003-05-28T21:54:29Z</cp:lastPrinted>
  <dcterms:created xsi:type="dcterms:W3CDTF">1999-07-29T18:12:04Z</dcterms:created>
  <dcterms:modified xsi:type="dcterms:W3CDTF">2016-06-21T04:22:27Z</dcterms:modified>
</cp:coreProperties>
</file>