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9"/>
  </p:notesMasterIdLst>
  <p:handoutMasterIdLst>
    <p:handoutMasterId r:id="rId80"/>
  </p:handoutMasterIdLst>
  <p:sldIdLst>
    <p:sldId id="795" r:id="rId5"/>
    <p:sldId id="791" r:id="rId6"/>
    <p:sldId id="746" r:id="rId7"/>
    <p:sldId id="714" r:id="rId8"/>
    <p:sldId id="786" r:id="rId9"/>
    <p:sldId id="719" r:id="rId10"/>
    <p:sldId id="794" r:id="rId11"/>
    <p:sldId id="790" r:id="rId12"/>
    <p:sldId id="756" r:id="rId13"/>
    <p:sldId id="757" r:id="rId14"/>
    <p:sldId id="758" r:id="rId15"/>
    <p:sldId id="759" r:id="rId16"/>
    <p:sldId id="764" r:id="rId17"/>
    <p:sldId id="760" r:id="rId18"/>
    <p:sldId id="763" r:id="rId19"/>
    <p:sldId id="762" r:id="rId20"/>
    <p:sldId id="747" r:id="rId21"/>
    <p:sldId id="642" r:id="rId22"/>
    <p:sldId id="641" r:id="rId23"/>
    <p:sldId id="643" r:id="rId24"/>
    <p:sldId id="644" r:id="rId25"/>
    <p:sldId id="765" r:id="rId26"/>
    <p:sldId id="724" r:id="rId27"/>
    <p:sldId id="725" r:id="rId28"/>
    <p:sldId id="723" r:id="rId29"/>
    <p:sldId id="646" r:id="rId30"/>
    <p:sldId id="784" r:id="rId31"/>
    <p:sldId id="752" r:id="rId32"/>
    <p:sldId id="753" r:id="rId33"/>
    <p:sldId id="769" r:id="rId34"/>
    <p:sldId id="783" r:id="rId35"/>
    <p:sldId id="770" r:id="rId36"/>
    <p:sldId id="778" r:id="rId37"/>
    <p:sldId id="779" r:id="rId38"/>
    <p:sldId id="789" r:id="rId39"/>
    <p:sldId id="780" r:id="rId40"/>
    <p:sldId id="781" r:id="rId41"/>
    <p:sldId id="737" r:id="rId42"/>
    <p:sldId id="727" r:id="rId43"/>
    <p:sldId id="652" r:id="rId44"/>
    <p:sldId id="729" r:id="rId45"/>
    <p:sldId id="726" r:id="rId46"/>
    <p:sldId id="653" r:id="rId47"/>
    <p:sldId id="654" r:id="rId48"/>
    <p:sldId id="745" r:id="rId49"/>
    <p:sldId id="730" r:id="rId50"/>
    <p:sldId id="655" r:id="rId51"/>
    <p:sldId id="785" r:id="rId52"/>
    <p:sldId id="657" r:id="rId53"/>
    <p:sldId id="658" r:id="rId54"/>
    <p:sldId id="659" r:id="rId55"/>
    <p:sldId id="660" r:id="rId56"/>
    <p:sldId id="661" r:id="rId57"/>
    <p:sldId id="662" r:id="rId58"/>
    <p:sldId id="663" r:id="rId59"/>
    <p:sldId id="748" r:id="rId60"/>
    <p:sldId id="773" r:id="rId61"/>
    <p:sldId id="667" r:id="rId62"/>
    <p:sldId id="666" r:id="rId63"/>
    <p:sldId id="732" r:id="rId64"/>
    <p:sldId id="668" r:id="rId65"/>
    <p:sldId id="670" r:id="rId66"/>
    <p:sldId id="669" r:id="rId67"/>
    <p:sldId id="671" r:id="rId68"/>
    <p:sldId id="672" r:id="rId69"/>
    <p:sldId id="673" r:id="rId70"/>
    <p:sldId id="734" r:id="rId71"/>
    <p:sldId id="733" r:id="rId72"/>
    <p:sldId id="788" r:id="rId73"/>
    <p:sldId id="674" r:id="rId74"/>
    <p:sldId id="766" r:id="rId75"/>
    <p:sldId id="749" r:id="rId76"/>
    <p:sldId id="750" r:id="rId77"/>
    <p:sldId id="793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1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1485">
          <p15:clr>
            <a:srgbClr val="A4A3A4"/>
          </p15:clr>
        </p15:guide>
        <p15:guide id="4" pos="4080">
          <p15:clr>
            <a:srgbClr val="A4A3A4"/>
          </p15:clr>
        </p15:guide>
        <p15:guide id="5" pos="5158">
          <p15:clr>
            <a:srgbClr val="A4A3A4"/>
          </p15:clr>
        </p15:guide>
        <p15:guide id="6" pos="55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131B"/>
    <a:srgbClr val="CC1827"/>
    <a:srgbClr val="1039BD"/>
    <a:srgbClr val="0842DE"/>
    <a:srgbClr val="EEFF4B"/>
    <a:srgbClr val="33CCCC"/>
    <a:srgbClr val="FFFF00"/>
    <a:srgbClr val="1CF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4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1476" y="60"/>
      </p:cViewPr>
      <p:guideLst>
        <p:guide orient="horz" pos="4231"/>
        <p:guide orient="horz"/>
        <p:guide orient="horz" pos="1485"/>
        <p:guide pos="4080"/>
        <p:guide pos="5158"/>
        <p:guide pos="55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592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C0AD73E-E221-6D49-902A-7EAD90A25FF3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8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BF99BA1-6DE2-D94B-9792-14A74B815381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44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The result is ANARCHY …leading us to the first of three kinds of societies.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720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38545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4503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63367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5088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739414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608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4159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0253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979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6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085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66704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87584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80577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05321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6383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6532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248269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98110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118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8156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59161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Text Box 35"/>
          <p:cNvSpPr txBox="1">
            <a:spLocks noChangeArrowheads="1"/>
          </p:cNvSpPr>
          <p:nvPr userDrawn="1"/>
        </p:nvSpPr>
        <p:spPr bwMode="auto">
          <a:xfrm>
            <a:off x="419100" y="6569075"/>
            <a:ext cx="1008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 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7540625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>
                <a:solidFill>
                  <a:srgbClr val="FFA27C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-112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5"/>
          <p:cNvSpPr txBox="1">
            <a:spLocks noChangeArrowheads="1"/>
          </p:cNvSpPr>
          <p:nvPr userDrawn="1"/>
        </p:nvSpPr>
        <p:spPr bwMode="auto">
          <a:xfrm>
            <a:off x="417513" y="6569075"/>
            <a:ext cx="1011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 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7493000" y="6543675"/>
            <a:ext cx="8112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9.65.03d.</a:t>
            </a:r>
          </a:p>
        </p:txBody>
      </p:sp>
    </p:spTree>
    <p:extLst>
      <p:ext uri="{BB962C8B-B14F-4D97-AF65-F5344CB8AC3E}">
        <p14:creationId xmlns:p14="http://schemas.microsoft.com/office/powerpoint/2010/main" val="39940049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4.emf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9F427-BED6-02B4-C6E4-665CAC06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706" name="Group 2">
            <a:extLst>
              <a:ext uri="{FF2B5EF4-FFF2-40B4-BE49-F238E27FC236}">
                <a16:creationId xmlns:a16="http://schemas.microsoft.com/office/drawing/2014/main" id="{900F2CEE-0FC6-4C89-FFA5-B453D8975235}"/>
              </a:ext>
            </a:extLst>
          </p:cNvPr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1349" y="497"/>
            <a:chExt cx="3327" cy="3213"/>
          </a:xfrm>
        </p:grpSpPr>
        <p:sp>
          <p:nvSpPr>
            <p:cNvPr id="584707" name="Oval 3">
              <a:extLst>
                <a:ext uri="{FF2B5EF4-FFF2-40B4-BE49-F238E27FC236}">
                  <a16:creationId xmlns:a16="http://schemas.microsoft.com/office/drawing/2014/main" id="{9294F935-007F-6A17-D3C8-EE853315A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622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08" name="Freeform 4">
              <a:extLst>
                <a:ext uri="{FF2B5EF4-FFF2-40B4-BE49-F238E27FC236}">
                  <a16:creationId xmlns:a16="http://schemas.microsoft.com/office/drawing/2014/main" id="{D6E471A7-DAEA-0FE6-C90C-B2D1FC68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" y="497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09" name="Freeform 5">
              <a:extLst>
                <a:ext uri="{FF2B5EF4-FFF2-40B4-BE49-F238E27FC236}">
                  <a16:creationId xmlns:a16="http://schemas.microsoft.com/office/drawing/2014/main" id="{5E940ED4-2C22-34FB-F453-7A44D6CA4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1903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10" name="Arc 6">
            <a:extLst>
              <a:ext uri="{FF2B5EF4-FFF2-40B4-BE49-F238E27FC236}">
                <a16:creationId xmlns:a16="http://schemas.microsoft.com/office/drawing/2014/main" id="{2EB1912F-1E08-8577-7965-8F60965EA769}"/>
              </a:ext>
            </a:extLst>
          </p:cNvPr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Text Box 7">
            <a:extLst>
              <a:ext uri="{FF2B5EF4-FFF2-40B4-BE49-F238E27FC236}">
                <a16:creationId xmlns:a16="http://schemas.microsoft.com/office/drawing/2014/main" id="{62DB377B-C09E-32B7-E81A-91BF4697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900">
                <a:solidFill>
                  <a:srgbClr val="FA0532"/>
                </a:solidFill>
                <a:latin typeface="Times" charset="0"/>
              </a:rPr>
              <a:t>R</a:t>
            </a:r>
          </a:p>
        </p:txBody>
      </p:sp>
      <p:sp>
        <p:nvSpPr>
          <p:cNvPr id="584712" name="Rectangle 8">
            <a:extLst>
              <a:ext uri="{FF2B5EF4-FFF2-40B4-BE49-F238E27FC236}">
                <a16:creationId xmlns:a16="http://schemas.microsoft.com/office/drawing/2014/main" id="{35EBDCCD-1762-4B52-A250-A05213D3E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584450"/>
            <a:ext cx="5068888" cy="2466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5600">
                <a:solidFill>
                  <a:srgbClr val="FAFD00"/>
                </a:solidFill>
                <a:latin typeface="Times" charset="0"/>
              </a:rPr>
              <a:t>A</a:t>
            </a:r>
            <a:r>
              <a:rPr lang="en-US" sz="14200">
                <a:solidFill>
                  <a:srgbClr val="FA0532"/>
                </a:solidFill>
                <a:latin typeface="Times" charset="0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</a:rPr>
              <a:t>C</a:t>
            </a:r>
          </a:p>
        </p:txBody>
      </p:sp>
      <p:sp>
        <p:nvSpPr>
          <p:cNvPr id="584713" name="Rectangle 9">
            <a:extLst>
              <a:ext uri="{FF2B5EF4-FFF2-40B4-BE49-F238E27FC236}">
                <a16:creationId xmlns:a16="http://schemas.microsoft.com/office/drawing/2014/main" id="{4FDA78A5-5C79-6A50-B7B9-E1006ADF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4502150"/>
            <a:ext cx="5210175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Times" charset="0"/>
              </a:rPr>
              <a:t>ROYAUT</a:t>
            </a:r>
            <a:r>
              <a:rPr lang="en-US" sz="720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grpSp>
        <p:nvGrpSpPr>
          <p:cNvPr id="584719" name="Group 15">
            <a:extLst>
              <a:ext uri="{FF2B5EF4-FFF2-40B4-BE49-F238E27FC236}">
                <a16:creationId xmlns:a16="http://schemas.microsoft.com/office/drawing/2014/main" id="{CEB89044-7AAC-BE40-8669-A37A02B53477}"/>
              </a:ext>
            </a:extLst>
          </p:cNvPr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4720" name="Rectangle 16">
              <a:extLst>
                <a:ext uri="{FF2B5EF4-FFF2-40B4-BE49-F238E27FC236}">
                  <a16:creationId xmlns:a16="http://schemas.microsoft.com/office/drawing/2014/main" id="{03F41573-2749-F016-EC25-8635E1A5E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4721" name="Line 17">
              <a:extLst>
                <a:ext uri="{FF2B5EF4-FFF2-40B4-BE49-F238E27FC236}">
                  <a16:creationId xmlns:a16="http://schemas.microsoft.com/office/drawing/2014/main" id="{748EBDE7-E24D-11F3-8458-5AC7A673A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1343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0" grpId="0" animBg="1"/>
      <p:bldP spid="584711" grpId="0" autoUpdateAnimBg="0"/>
      <p:bldP spid="584712" grpId="0" autoUpdateAnimBg="0"/>
      <p:bldP spid="5847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7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89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79592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9593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3886200" y="1765300"/>
            <a:ext cx="1327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JUGES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6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7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8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9599" name="Group 15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79600" name="Freeform 16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1" name="Freeform 17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2" name="Rectangle 18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79603" name="Freeform 19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604" name="AutoShape 20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5" name="Rectangle 21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6" name="AutoShape 22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7" name="Line 23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8" name="Line 24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609" name="Rectangle 25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79610" name="Rectangle 26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79611" name="Text Box 27"/>
          <p:cNvSpPr txBox="1">
            <a:spLocks noChangeArrowheads="1"/>
          </p:cNvSpPr>
          <p:nvPr/>
        </p:nvSpPr>
        <p:spPr bwMode="auto">
          <a:xfrm>
            <a:off x="431800" y="3962400"/>
            <a:ext cx="8331200" cy="175432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 dirty="0">
                <a:solidFill>
                  <a:srgbClr val="FFFF00"/>
                </a:solidFill>
                <a:latin typeface="Comic Sans MS" charset="0"/>
              </a:rPr>
              <a:t>UN TEMPS DE RÉVOLTE  NATIONAL!</a:t>
            </a:r>
          </a:p>
        </p:txBody>
      </p:sp>
      <p:sp>
        <p:nvSpPr>
          <p:cNvPr id="579612" name="Text Box 28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Juges. 2:16-19</a:t>
            </a:r>
          </a:p>
        </p:txBody>
      </p:sp>
      <p:sp>
        <p:nvSpPr>
          <p:cNvPr id="579613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9614" name="Rectangle 30"/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579615" name="Text Box 31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79616" name="Text Box 32"/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79624" name="Oval 40"/>
          <p:cNvSpPr>
            <a:spLocks noChangeArrowheads="1"/>
          </p:cNvSpPr>
          <p:nvPr/>
        </p:nvSpPr>
        <p:spPr bwMode="auto">
          <a:xfrm>
            <a:off x="3492500" y="1658938"/>
            <a:ext cx="2339975" cy="72866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9625" name="Group 4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79626" name="Rectangle 4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79627" name="Line 4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utoUpdateAnimBg="0"/>
      <p:bldP spid="579611" grpId="0" autoUpdateAnimBg="0"/>
      <p:bldP spid="5796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1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3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80616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7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8" name="Rectangle 10"/>
          <p:cNvSpPr>
            <a:spLocks noChangeArrowheads="1"/>
          </p:cNvSpPr>
          <p:nvPr/>
        </p:nvSpPr>
        <p:spPr bwMode="auto">
          <a:xfrm>
            <a:off x="3886200" y="1765300"/>
            <a:ext cx="1327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JUGES</a:t>
            </a:r>
          </a:p>
        </p:txBody>
      </p:sp>
      <p:sp>
        <p:nvSpPr>
          <p:cNvPr id="580619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0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1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2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3" name="Text Box 1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0624" name="Text Box 16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2:16-19</a:t>
            </a:r>
          </a:p>
        </p:txBody>
      </p:sp>
      <p:sp>
        <p:nvSpPr>
          <p:cNvPr id="580625" name="Text Box 17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80627" name="Text Box 19"/>
          <p:cNvSpPr txBox="1">
            <a:spLocks noChangeArrowheads="1"/>
          </p:cNvSpPr>
          <p:nvPr/>
        </p:nvSpPr>
        <p:spPr bwMode="auto">
          <a:xfrm>
            <a:off x="8601075" y="6480175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80628" name="Rectangle 2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580629" name="Text Box 21"/>
          <p:cNvSpPr txBox="1">
            <a:spLocks noChangeArrowheads="1"/>
          </p:cNvSpPr>
          <p:nvPr/>
        </p:nvSpPr>
        <p:spPr bwMode="auto">
          <a:xfrm>
            <a:off x="6559550" y="442913"/>
            <a:ext cx="1874838" cy="593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Othniel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Éhoud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Shamgar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Débora &amp; Barac</a:t>
            </a:r>
            <a:endParaRPr lang="en-US" sz="2400" b="1">
              <a:solidFill>
                <a:srgbClr val="0831AD"/>
              </a:solidFill>
              <a:latin typeface="Times" charset="0"/>
              <a:cs typeface="Times" charset="0"/>
            </a:endParaRP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Jaïr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Abimélec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Tola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Gidéon </a:t>
            </a:r>
            <a:endParaRPr lang="en-US" sz="2400" b="1">
              <a:solidFill>
                <a:srgbClr val="0831AD"/>
              </a:solidFill>
              <a:latin typeface="Times" charset="0"/>
              <a:cs typeface="Times" charset="0"/>
            </a:endParaRP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Jephté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Ibsan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Élôn 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Abdon</a:t>
            </a:r>
            <a:endParaRPr lang="en-US" sz="2400" b="1">
              <a:solidFill>
                <a:srgbClr val="0831AD"/>
              </a:solidFill>
              <a:latin typeface="Times" charset="0"/>
              <a:cs typeface="Times" charset="0"/>
            </a:endParaRP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Samson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Éli</a:t>
            </a:r>
          </a:p>
          <a:p>
            <a:pPr algn="ctr"/>
            <a:r>
              <a:rPr lang="en-US" sz="2400" b="1">
                <a:solidFill>
                  <a:srgbClr val="0831AD"/>
                </a:solidFill>
                <a:latin typeface="Helvetica" charset="0"/>
                <a:cs typeface="Times" charset="0"/>
              </a:rPr>
              <a:t>Samuel</a:t>
            </a:r>
          </a:p>
        </p:txBody>
      </p:sp>
      <p:sp>
        <p:nvSpPr>
          <p:cNvPr id="580630" name="Text Box 22"/>
          <p:cNvSpPr txBox="1">
            <a:spLocks noChangeArrowheads="1"/>
          </p:cNvSpPr>
          <p:nvPr/>
        </p:nvSpPr>
        <p:spPr bwMode="auto">
          <a:xfrm>
            <a:off x="-203200" y="3365500"/>
            <a:ext cx="6870700" cy="2838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 i="1">
                <a:solidFill>
                  <a:srgbClr val="1CFF23"/>
                </a:solidFill>
                <a:latin typeface="Comic Sans MS" charset="0"/>
              </a:rPr>
              <a:t>Dependant comment les compter…il y avait </a:t>
            </a:r>
            <a:r>
              <a:rPr lang="en-US" sz="3600" b="1" i="1">
                <a:solidFill>
                  <a:srgbClr val="1CFF23"/>
                </a:solidFill>
                <a:latin typeface="Comic Sans MS" charset="0"/>
                <a:cs typeface="Times New Roman" charset="0"/>
              </a:rPr>
              <a:t>à peux 	près de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</a:rPr>
              <a:t>             13 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</a:rPr>
              <a:t> 15 JUGES DE          L</a:t>
            </a:r>
            <a:r>
              <a:rPr lang="ja-JP" altLang="en-US" sz="3600" b="1" i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600" b="1" i="1">
                <a:solidFill>
                  <a:srgbClr val="FFFF00"/>
                </a:solidFill>
                <a:latin typeface="Comic Sans MS" charset="0"/>
              </a:rPr>
              <a:t>ANCIEN ISRAËL</a:t>
            </a:r>
          </a:p>
        </p:txBody>
      </p:sp>
      <p:grpSp>
        <p:nvGrpSpPr>
          <p:cNvPr id="580631" name="Group 23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0632" name="Freeform 24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3" name="Freeform 25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4" name="Rectangle 26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0635" name="Freeform 27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36" name="AutoShape 28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7" name="Rectangle 29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8" name="AutoShape 30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39" name="Line 31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0" name="Line 32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1" name="Rectangle 33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0642" name="Rectangle 34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80643" name="Text Box 35"/>
          <p:cNvSpPr txBox="1">
            <a:spLocks noChangeArrowheads="1"/>
          </p:cNvSpPr>
          <p:nvPr/>
        </p:nvSpPr>
        <p:spPr bwMode="auto">
          <a:xfrm>
            <a:off x="6572250" y="1541463"/>
            <a:ext cx="1874838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30C"/>
                </a:solidFill>
                <a:latin typeface="Helvetica" charset="0"/>
                <a:cs typeface="Times" charset="0"/>
              </a:rPr>
              <a:t>Débora &amp; Barac</a:t>
            </a:r>
          </a:p>
        </p:txBody>
      </p:sp>
      <p:sp>
        <p:nvSpPr>
          <p:cNvPr id="580644" name="Text Box 36"/>
          <p:cNvSpPr txBox="1">
            <a:spLocks noChangeArrowheads="1"/>
          </p:cNvSpPr>
          <p:nvPr/>
        </p:nvSpPr>
        <p:spPr bwMode="auto">
          <a:xfrm>
            <a:off x="6546850" y="3370263"/>
            <a:ext cx="18748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30C"/>
                </a:solidFill>
                <a:latin typeface="Helvetica" charset="0"/>
                <a:cs typeface="Times" charset="0"/>
              </a:rPr>
              <a:t>Gidéon </a:t>
            </a:r>
          </a:p>
        </p:txBody>
      </p:sp>
      <p:sp>
        <p:nvSpPr>
          <p:cNvPr id="580645" name="Text Box 37"/>
          <p:cNvSpPr txBox="1">
            <a:spLocks noChangeArrowheads="1"/>
          </p:cNvSpPr>
          <p:nvPr/>
        </p:nvSpPr>
        <p:spPr bwMode="auto">
          <a:xfrm>
            <a:off x="6565900" y="5199063"/>
            <a:ext cx="18748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30C"/>
                </a:solidFill>
                <a:latin typeface="Helvetica" charset="0"/>
                <a:cs typeface="Times" charset="0"/>
              </a:rPr>
              <a:t>Samson</a:t>
            </a:r>
          </a:p>
        </p:txBody>
      </p:sp>
      <p:grpSp>
        <p:nvGrpSpPr>
          <p:cNvPr id="580656" name="Group 4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0657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0658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9" grpId="0" autoUpdateAnimBg="0"/>
      <p:bldP spid="580630" grpId="0" autoUpdateAnimBg="0"/>
      <p:bldP spid="580643" grpId="0" autoUpdateAnimBg="0"/>
      <p:bldP spid="580644" grpId="0" autoUpdateAnimBg="0"/>
      <p:bldP spid="58064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2935288" y="828675"/>
            <a:ext cx="3794125" cy="17970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MAIS DES PLUSIEUR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 JUGES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D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ISRAËL...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LE DERNIER ET LE PLUS GRAND,</a:t>
            </a:r>
          </a:p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LE 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CHARACTEUR CENTRAL,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”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 </a:t>
            </a:r>
            <a:r>
              <a:rPr lang="en-US" b="1">
                <a:solidFill>
                  <a:srgbClr val="51DC00"/>
                </a:solidFill>
                <a:latin typeface="Helvetica" charset="0"/>
              </a:rPr>
              <a:t>ÉTAIT...</a:t>
            </a:r>
          </a:p>
        </p:txBody>
      </p:sp>
      <p:sp>
        <p:nvSpPr>
          <p:cNvPr id="581638" name="WordArt 6"/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581639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1640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7:15</a:t>
            </a:r>
          </a:p>
        </p:txBody>
      </p:sp>
      <p:grpSp>
        <p:nvGrpSpPr>
          <p:cNvPr id="581641" name="Group 9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1642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3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4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1645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646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7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8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49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50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651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1652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81653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1654" name="Rectangle 22"/>
          <p:cNvSpPr>
            <a:spLocks noChangeArrowheads="1"/>
          </p:cNvSpPr>
          <p:nvPr/>
        </p:nvSpPr>
        <p:spPr bwMode="auto">
          <a:xfrm>
            <a:off x="8091488" y="65452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581655" name="Text Box 2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81656" name="Text Box 24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81658" name="Text Box 26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581684" name="Group 5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1685" name="Rectangle 5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1686" name="Line 5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  <p:bldP spid="5816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387725" y="828675"/>
            <a:ext cx="2887663" cy="22240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BUT OF THE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MANY JUDGES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OF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ISRAEL...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99043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THE LAST AND GREATEST,</a:t>
            </a:r>
          </a:p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THE 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HINGE CHARACTER,</a:t>
            </a:r>
            <a:r>
              <a:rPr lang="ja-JP" altLang="en-US" b="1">
                <a:solidFill>
                  <a:srgbClr val="FAFD00"/>
                </a:solidFill>
                <a:latin typeface="Arial"/>
              </a:rPr>
              <a:t>”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 </a:t>
            </a:r>
            <a:r>
              <a:rPr lang="en-US" b="1">
                <a:solidFill>
                  <a:srgbClr val="51DC00"/>
                </a:solidFill>
                <a:latin typeface="Helvetica" charset="0"/>
              </a:rPr>
              <a:t>WAS...</a:t>
            </a: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99045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WordArt 6"/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8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7:15</a:t>
            </a:r>
          </a:p>
        </p:txBody>
      </p:sp>
      <p:grpSp>
        <p:nvGrpSpPr>
          <p:cNvPr id="599049" name="Group 9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99050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1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2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99053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054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5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6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7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8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059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599060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</p:grpSp>
      <p:sp>
        <p:nvSpPr>
          <p:cNvPr id="599061" name="Text Box 2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9063" name="Rectangle 23" hidden="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</a:rPr>
              <a:t>East Jerusalem and Mt of Olives aerial from s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99064" name="Picture 24" descr="East Jerusalem and Mt of Olives aerial from 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65" name="Rectangle 25"/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6" name="Rectangle 26"/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8" name="Line 28"/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9" name="Text Box 29"/>
          <p:cNvSpPr txBox="1">
            <a:spLocks noChangeArrowheads="1"/>
          </p:cNvSpPr>
          <p:nvPr/>
        </p:nvSpPr>
        <p:spPr bwMode="auto">
          <a:xfrm>
            <a:off x="1817688" y="212725"/>
            <a:ext cx="51863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2"/>
                </a:solidFill>
                <a:latin typeface="Arial" charset="0"/>
              </a:rPr>
              <a:t>Nebi Samwil (Pr</a:t>
            </a:r>
            <a:r>
              <a:rPr lang="en-US" b="1">
                <a:solidFill>
                  <a:schemeClr val="bg2"/>
                </a:solidFill>
                <a:latin typeface="Arial" charset="0"/>
                <a:cs typeface="Arial" charset="0"/>
              </a:rPr>
              <a:t>è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s de Ramah)</a:t>
            </a:r>
          </a:p>
        </p:txBody>
      </p:sp>
      <p:sp>
        <p:nvSpPr>
          <p:cNvPr id="599070" name="Text Box 30"/>
          <p:cNvSpPr txBox="1">
            <a:spLocks noChangeArrowheads="1"/>
          </p:cNvSpPr>
          <p:nvPr/>
        </p:nvSpPr>
        <p:spPr bwMode="auto">
          <a:xfrm>
            <a:off x="4038600" y="3852863"/>
            <a:ext cx="1149350" cy="36671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B</a:t>
            </a:r>
            <a:r>
              <a:rPr lang="en-US" sz="1800" b="1">
                <a:solidFill>
                  <a:schemeClr val="tx1"/>
                </a:solidFill>
                <a:latin typeface="Arial" charset="0"/>
                <a:cs typeface="Arial" charset="0"/>
              </a:rPr>
              <a:t>é</a:t>
            </a:r>
            <a:r>
              <a:rPr lang="en-US" sz="1800" b="1">
                <a:solidFill>
                  <a:schemeClr val="tx1"/>
                </a:solidFill>
                <a:latin typeface="Arial" charset="0"/>
              </a:rPr>
              <a:t>thanie</a:t>
            </a:r>
          </a:p>
        </p:txBody>
      </p:sp>
      <p:sp>
        <p:nvSpPr>
          <p:cNvPr id="599071" name="Line 31"/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72" name="Text Box 32"/>
          <p:cNvSpPr txBox="1">
            <a:spLocks noChangeArrowheads="1"/>
          </p:cNvSpPr>
          <p:nvPr/>
        </p:nvSpPr>
        <p:spPr bwMode="auto">
          <a:xfrm>
            <a:off x="0" y="2651125"/>
            <a:ext cx="101758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Mont  Temple</a:t>
            </a:r>
          </a:p>
        </p:txBody>
      </p:sp>
      <p:sp>
        <p:nvSpPr>
          <p:cNvPr id="599073" name="Rectangle 33"/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Text Box 34"/>
          <p:cNvSpPr txBox="1">
            <a:spLocks noChangeArrowheads="1"/>
          </p:cNvSpPr>
          <p:nvPr/>
        </p:nvSpPr>
        <p:spPr bwMode="auto">
          <a:xfrm>
            <a:off x="2155825" y="3622675"/>
            <a:ext cx="1720850" cy="36671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Mt. des Olives</a:t>
            </a:r>
          </a:p>
        </p:txBody>
      </p:sp>
      <p:sp>
        <p:nvSpPr>
          <p:cNvPr id="599075" name="Text Box 35"/>
          <p:cNvSpPr txBox="1">
            <a:spLocks noChangeArrowheads="1"/>
          </p:cNvSpPr>
          <p:nvPr/>
        </p:nvSpPr>
        <p:spPr bwMode="auto">
          <a:xfrm>
            <a:off x="254000" y="3965575"/>
            <a:ext cx="13033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Rock de Dome</a:t>
            </a:r>
          </a:p>
        </p:txBody>
      </p:sp>
      <p:sp>
        <p:nvSpPr>
          <p:cNvPr id="599076" name="Line 36"/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2" name="Text Box 42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99083" name="Text Box 4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99084" name="Rectangle 44"/>
          <p:cNvSpPr>
            <a:spLocks noChangeArrowheads="1"/>
          </p:cNvSpPr>
          <p:nvPr/>
        </p:nvSpPr>
        <p:spPr bwMode="auto">
          <a:xfrm>
            <a:off x="7553325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599085" name="Text Box 45"/>
          <p:cNvSpPr txBox="1">
            <a:spLocks noChangeArrowheads="1"/>
          </p:cNvSpPr>
          <p:nvPr/>
        </p:nvSpPr>
        <p:spPr bwMode="auto">
          <a:xfrm>
            <a:off x="8369300" y="6384925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99089" name="Rectangle 49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599091" name="Rectangle 51"/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Text Box 52"/>
          <p:cNvSpPr txBox="1">
            <a:spLocks noChangeArrowheads="1"/>
          </p:cNvSpPr>
          <p:nvPr/>
        </p:nvSpPr>
        <p:spPr bwMode="auto">
          <a:xfrm>
            <a:off x="7472363" y="3852863"/>
            <a:ext cx="1303337" cy="6413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C1C1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Route de J</a:t>
            </a:r>
            <a:r>
              <a:rPr lang="en-US" sz="1800" b="1">
                <a:solidFill>
                  <a:schemeClr val="tx1"/>
                </a:solidFill>
                <a:latin typeface="Arial" charset="0"/>
                <a:cs typeface="Arial" charset="0"/>
              </a:rPr>
              <a:t>é</a:t>
            </a:r>
            <a:r>
              <a:rPr lang="en-US" sz="1800" b="1">
                <a:solidFill>
                  <a:schemeClr val="tx1"/>
                </a:solidFill>
                <a:latin typeface="Arial" charset="0"/>
              </a:rPr>
              <a:t>richo</a:t>
            </a:r>
          </a:p>
        </p:txBody>
      </p:sp>
      <p:sp>
        <p:nvSpPr>
          <p:cNvPr id="599094" name="Oval 54"/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5" name="Oval 55"/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6" name="Oval 56"/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7" name="Oval 57"/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8" name="Oval 58"/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9" name="Oval 59"/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00" name="Oval 60"/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01" name="Oval 61"/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Line 27"/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103" name="Rectangle 63"/>
          <p:cNvSpPr>
            <a:spLocks noChangeArrowheads="1"/>
          </p:cNvSpPr>
          <p:nvPr/>
        </p:nvSpPr>
        <p:spPr bwMode="auto">
          <a:xfrm>
            <a:off x="2324100" y="1547813"/>
            <a:ext cx="5824538" cy="13525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7" name="Text Box 47"/>
          <p:cNvSpPr txBox="1">
            <a:spLocks noChangeArrowheads="1"/>
          </p:cNvSpPr>
          <p:nvPr/>
        </p:nvSpPr>
        <p:spPr bwMode="auto">
          <a:xfrm>
            <a:off x="2360613" y="1562100"/>
            <a:ext cx="6065837" cy="13731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EA18"/>
                </a:solidFill>
                <a:latin typeface="Comic Sans MS" charset="0"/>
              </a:rPr>
              <a:t>Samuel: Le Prophète et Juge; Son Village et Lieu de Naissance Nord du Jérusalem</a:t>
            </a:r>
          </a:p>
        </p:txBody>
      </p:sp>
      <p:sp>
        <p:nvSpPr>
          <p:cNvPr id="599104" name="Text Box 64"/>
          <p:cNvSpPr txBox="1">
            <a:spLocks noChangeArrowheads="1"/>
          </p:cNvSpPr>
          <p:nvPr/>
        </p:nvSpPr>
        <p:spPr bwMode="auto">
          <a:xfrm>
            <a:off x="8604250" y="6486525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99109" name="Rectangle 69"/>
          <p:cNvSpPr>
            <a:spLocks noChangeArrowheads="1"/>
          </p:cNvSpPr>
          <p:nvPr/>
        </p:nvSpPr>
        <p:spPr bwMode="auto">
          <a:xfrm>
            <a:off x="3451225" y="3170238"/>
            <a:ext cx="2243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1 Sam. 8:4-19</a:t>
            </a:r>
          </a:p>
        </p:txBody>
      </p:sp>
      <p:sp>
        <p:nvSpPr>
          <p:cNvPr id="599110" name="Text Box 70"/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5681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2212194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accent1"/>
                </a:solidFill>
                <a:latin typeface="Comic Sans MS" charset="0"/>
              </a:rPr>
              <a:t>1 Sam. 8:4-22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94" grpId="0" animBg="1"/>
      <p:bldP spid="599095" grpId="0" animBg="1"/>
      <p:bldP spid="599096" grpId="0" animBg="1"/>
      <p:bldP spid="599097" grpId="0" animBg="1"/>
      <p:bldP spid="599098" grpId="0" animBg="1"/>
      <p:bldP spid="599099" grpId="0" animBg="1"/>
      <p:bldP spid="599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59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82664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665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6" name="Rectangle 10"/>
          <p:cNvSpPr>
            <a:spLocks noChangeArrowheads="1"/>
          </p:cNvSpPr>
          <p:nvPr/>
        </p:nvSpPr>
        <p:spPr bwMode="auto">
          <a:xfrm>
            <a:off x="3886200" y="1765300"/>
            <a:ext cx="1327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JUGES</a:t>
            </a:r>
          </a:p>
        </p:txBody>
      </p:sp>
      <p:sp>
        <p:nvSpPr>
          <p:cNvPr id="582667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8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9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70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72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582691" name="Group 35"/>
          <p:cNvGrpSpPr>
            <a:grpSpLocks/>
          </p:cNvGrpSpPr>
          <p:nvPr/>
        </p:nvGrpSpPr>
        <p:grpSpPr bwMode="auto">
          <a:xfrm>
            <a:off x="406400" y="0"/>
            <a:ext cx="8331200" cy="5864225"/>
            <a:chOff x="256" y="0"/>
            <a:chExt cx="5248" cy="3694"/>
          </a:xfrm>
        </p:grpSpPr>
        <p:sp>
          <p:nvSpPr>
            <p:cNvPr id="582671" name="Text Box 15"/>
            <p:cNvSpPr txBox="1">
              <a:spLocks noChangeArrowheads="1"/>
            </p:cNvSpPr>
            <p:nvPr/>
          </p:nvSpPr>
          <p:spPr bwMode="auto">
            <a:xfrm>
              <a:off x="256" y="2368"/>
              <a:ext cx="5248" cy="1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FFF00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rgbClr val="FFFF00"/>
                  </a:solidFill>
                  <a:latin typeface="Comic Sans MS" charset="0"/>
                </a:rPr>
                <a:t>NOUS VOULONS UN ROI!</a:t>
              </a:r>
              <a:r>
                <a:rPr lang="ja-JP" altLang="en-US" sz="6600" b="1" i="1">
                  <a:solidFill>
                    <a:srgbClr val="FFFF00"/>
                  </a:solidFill>
                  <a:latin typeface="Arial"/>
                </a:rPr>
                <a:t>”</a:t>
              </a:r>
              <a:endParaRPr lang="en-US" sz="6600" b="1" i="1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82673" name="Text Box 17"/>
            <p:cNvSpPr txBox="1">
              <a:spLocks noChangeArrowheads="1"/>
            </p:cNvSpPr>
            <p:nvPr/>
          </p:nvSpPr>
          <p:spPr bwMode="auto">
            <a:xfrm>
              <a:off x="1128" y="0"/>
              <a:ext cx="125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grpSp>
        <p:nvGrpSpPr>
          <p:cNvPr id="582674" name="Group 18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82675" name="Freeform 19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676" name="Freeform 20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677" name="Rectangle 21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2678" name="Freeform 22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679" name="AutoShape 23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0" name="Rectangle 24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1" name="AutoShape 25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2" name="Line 26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3" name="Line 27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684" name="Rectangle 28"/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2685" name="Rectangle 29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2686" name="Rectangle 30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82687" name="Text Box 3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2688" name="Rectangle 32"/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582689" name="Text Box 3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grpSp>
        <p:nvGrpSpPr>
          <p:cNvPr id="582692" name="Group 36"/>
          <p:cNvGrpSpPr>
            <a:grpSpLocks/>
          </p:cNvGrpSpPr>
          <p:nvPr/>
        </p:nvGrpSpPr>
        <p:grpSpPr bwMode="auto">
          <a:xfrm>
            <a:off x="495300" y="0"/>
            <a:ext cx="8331200" cy="5768975"/>
            <a:chOff x="224" y="-12"/>
            <a:chExt cx="5248" cy="3634"/>
          </a:xfrm>
        </p:grpSpPr>
        <p:sp>
          <p:nvSpPr>
            <p:cNvPr id="582693" name="Text Box 37"/>
            <p:cNvSpPr txBox="1">
              <a:spLocks noChangeArrowheads="1"/>
            </p:cNvSpPr>
            <p:nvPr/>
          </p:nvSpPr>
          <p:spPr bwMode="auto">
            <a:xfrm>
              <a:off x="224" y="2528"/>
              <a:ext cx="5248" cy="10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5400" b="1" i="1">
                  <a:solidFill>
                    <a:schemeClr val="hlink"/>
                  </a:solidFill>
                  <a:latin typeface="Arial"/>
                </a:rPr>
                <a:t>“</a:t>
              </a:r>
              <a:r>
                <a:rPr lang="en-US" sz="5400" b="1" i="1">
                  <a:solidFill>
                    <a:schemeClr val="hlink"/>
                  </a:solidFill>
                  <a:latin typeface="Comic Sans MS" charset="0"/>
                </a:rPr>
                <a:t>ES-TU SûRE QUE TU AIMERAS FAIT ÇA?</a:t>
              </a:r>
              <a:r>
                <a:rPr lang="ja-JP" altLang="en-US" sz="5400" b="1" i="1">
                  <a:solidFill>
                    <a:schemeClr val="hlink"/>
                  </a:solidFill>
                  <a:latin typeface="Arial"/>
                </a:rPr>
                <a:t>”</a:t>
              </a:r>
              <a:endParaRPr lang="en-US" sz="5400" b="1" i="1">
                <a:solidFill>
                  <a:schemeClr val="hlink"/>
                </a:solidFill>
                <a:latin typeface="Comic Sans MS" charset="0"/>
              </a:endParaRPr>
            </a:p>
          </p:txBody>
        </p:sp>
        <p:sp>
          <p:nvSpPr>
            <p:cNvPr id="582694" name="Text Box 38"/>
            <p:cNvSpPr txBox="1">
              <a:spLocks noChangeArrowheads="1"/>
            </p:cNvSpPr>
            <p:nvPr/>
          </p:nvSpPr>
          <p:spPr bwMode="auto">
            <a:xfrm>
              <a:off x="1112" y="-12"/>
              <a:ext cx="125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1">
                <a:solidFill>
                  <a:schemeClr val="tx1"/>
                </a:solidFill>
                <a:latin typeface="Comic Sans MS" charset="0"/>
              </a:endParaRPr>
            </a:p>
          </p:txBody>
        </p:sp>
      </p:grpSp>
      <p:sp>
        <p:nvSpPr>
          <p:cNvPr id="582695" name="Text Box 39"/>
          <p:cNvSpPr txBox="1">
            <a:spLocks noChangeArrowheads="1"/>
          </p:cNvSpPr>
          <p:nvPr/>
        </p:nvSpPr>
        <p:spPr bwMode="auto">
          <a:xfrm>
            <a:off x="8593138" y="64881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82696" name="Rectangle 40"/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350</a:t>
            </a:r>
          </a:p>
        </p:txBody>
      </p:sp>
      <p:sp>
        <p:nvSpPr>
          <p:cNvPr id="582697" name="Oval 41"/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2704" name="Group 4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2705" name="Rectangle 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2706" name="Line 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2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6" grpId="0" autoUpdateAnimBg="0"/>
      <p:bldP spid="5826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3714750" y="828675"/>
            <a:ext cx="2233613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LES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13 JUGES 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D</a:t>
            </a:r>
            <a:r>
              <a:rPr lang="ja-JP" altLang="en-US" b="1">
                <a:solidFill>
                  <a:srgbClr val="4D4D4D"/>
                </a:solidFill>
                <a:latin typeface="Arial"/>
              </a:rPr>
              <a:t>’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 ISRAËL...</a:t>
            </a:r>
          </a:p>
          <a:p>
            <a:pPr algn="ctr"/>
            <a:endParaRPr lang="en-US" b="1">
              <a:solidFill>
                <a:srgbClr val="4D4D4D"/>
              </a:solidFill>
              <a:latin typeface="Helvetica" charset="0"/>
            </a:endParaRPr>
          </a:p>
        </p:txBody>
      </p:sp>
      <p:sp>
        <p:nvSpPr>
          <p:cNvPr id="585731" name="Text Box 3"/>
          <p:cNvSpPr txBox="1">
            <a:spLocks noChangeArrowheads="1"/>
          </p:cNvSpPr>
          <p:nvPr/>
        </p:nvSpPr>
        <p:spPr bwMode="auto">
          <a:xfrm rot="-1263965">
            <a:off x="320675" y="2192338"/>
            <a:ext cx="2676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1320" dir="3080412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4D4D4D"/>
                </a:solidFill>
                <a:latin typeface="Comic Sans MS" charset="0"/>
              </a:rPr>
              <a:t>GIDÉON</a:t>
            </a: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 rot="1442299">
            <a:off x="6483350" y="1254125"/>
            <a:ext cx="2676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1320" dir="3080412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4D4D4D"/>
                </a:solidFill>
                <a:latin typeface="Comic Sans MS" charset="0"/>
              </a:rPr>
              <a:t>DÉBORAH</a:t>
            </a: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1841500" y="2640013"/>
            <a:ext cx="61880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4D4D4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LE DERNIER ET LE PLUS GRAND,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LE </a:t>
            </a:r>
            <a:r>
              <a:rPr lang="ja-JP" altLang="en-US" b="1">
                <a:solidFill>
                  <a:srgbClr val="4D4D4D"/>
                </a:solidFill>
                <a:latin typeface="Arial"/>
              </a:rPr>
              <a:t>“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POINT CHARACTEUR,</a:t>
            </a:r>
            <a:r>
              <a:rPr lang="ja-JP" altLang="en-US" b="1">
                <a:solidFill>
                  <a:srgbClr val="4D4D4D"/>
                </a:solidFill>
                <a:latin typeface="Arial"/>
              </a:rPr>
              <a:t>”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ÉTAIT...</a:t>
            </a:r>
          </a:p>
        </p:txBody>
      </p:sp>
      <p:sp>
        <p:nvSpPr>
          <p:cNvPr id="585737" name="WordArt 9"/>
          <p:cNvSpPr>
            <a:spLocks noChangeArrowheads="1" noChangeShapeType="1" noTextEdit="1"/>
          </p:cNvSpPr>
          <p:nvPr/>
        </p:nvSpPr>
        <p:spPr bwMode="auto">
          <a:xfrm>
            <a:off x="-166688" y="2886075"/>
            <a:ext cx="8685213" cy="35829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585738" name="AutoShape 10"/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739" name="Text Box 11"/>
          <p:cNvSpPr txBox="1">
            <a:spLocks noChangeArrowheads="1"/>
          </p:cNvSpPr>
          <p:nvPr/>
        </p:nvSpPr>
        <p:spPr bwMode="auto">
          <a:xfrm>
            <a:off x="574675" y="2744788"/>
            <a:ext cx="4157663" cy="668337"/>
          </a:xfrm>
          <a:prstGeom prst="rect">
            <a:avLst/>
          </a:prstGeom>
          <a:noFill/>
          <a:ln>
            <a:noFill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5400" b="1">
                <a:solidFill>
                  <a:srgbClr val="F83949"/>
                </a:solidFill>
                <a:latin typeface="Comic Sans MS" charset="0"/>
              </a:rPr>
              <a:t>ANARCHIE</a:t>
            </a:r>
          </a:p>
        </p:txBody>
      </p:sp>
      <p:sp>
        <p:nvSpPr>
          <p:cNvPr id="585740" name="Text Box 12"/>
          <p:cNvSpPr txBox="1">
            <a:spLocks noChangeArrowheads="1"/>
          </p:cNvSpPr>
          <p:nvPr/>
        </p:nvSpPr>
        <p:spPr bwMode="auto">
          <a:xfrm>
            <a:off x="4940300" y="2794000"/>
            <a:ext cx="3963988" cy="668338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5400" b="1">
                <a:solidFill>
                  <a:srgbClr val="25A5FA"/>
                </a:solidFill>
                <a:latin typeface="Comic Sans MS" charset="0"/>
              </a:rPr>
              <a:t>ROYAUTÉ</a:t>
            </a:r>
          </a:p>
        </p:txBody>
      </p:sp>
      <p:sp>
        <p:nvSpPr>
          <p:cNvPr id="585741" name="Text Box 1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5742" name="Text Box 14"/>
          <p:cNvSpPr txBox="1">
            <a:spLocks noChangeArrowheads="1"/>
          </p:cNvSpPr>
          <p:nvPr/>
        </p:nvSpPr>
        <p:spPr bwMode="auto">
          <a:xfrm>
            <a:off x="17780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9:17</a:t>
            </a:r>
          </a:p>
        </p:txBody>
      </p:sp>
      <p:sp>
        <p:nvSpPr>
          <p:cNvPr id="585743" name="Text Box 1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5744" name="Rectangle 16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585745" name="Text Box 17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85746" name="Text Box 18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85750" name="Group 2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8" grpId="0" animBg="1"/>
      <p:bldP spid="585739" grpId="0" autoUpdateAnimBg="0"/>
      <p:bldP spid="58574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706" name="Group 2"/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1349" y="497"/>
            <a:chExt cx="3327" cy="3213"/>
          </a:xfrm>
        </p:grpSpPr>
        <p:sp>
          <p:nvSpPr>
            <p:cNvPr id="584707" name="Oval 3"/>
            <p:cNvSpPr>
              <a:spLocks noChangeArrowheads="1"/>
            </p:cNvSpPr>
            <p:nvPr/>
          </p:nvSpPr>
          <p:spPr bwMode="auto">
            <a:xfrm>
              <a:off x="1349" y="622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08" name="Freeform 4"/>
            <p:cNvSpPr>
              <a:spLocks/>
            </p:cNvSpPr>
            <p:nvPr/>
          </p:nvSpPr>
          <p:spPr bwMode="auto">
            <a:xfrm>
              <a:off x="2935" y="497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09" name="Freeform 5"/>
            <p:cNvSpPr>
              <a:spLocks/>
            </p:cNvSpPr>
            <p:nvPr/>
          </p:nvSpPr>
          <p:spPr bwMode="auto">
            <a:xfrm>
              <a:off x="4441" y="1903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10" name="Arc 6"/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Text Box 7"/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900">
                <a:solidFill>
                  <a:srgbClr val="FA0532"/>
                </a:solidFill>
                <a:latin typeface="Times" charset="0"/>
              </a:rPr>
              <a:t>R</a:t>
            </a:r>
          </a:p>
        </p:txBody>
      </p:sp>
      <p:sp>
        <p:nvSpPr>
          <p:cNvPr id="584712" name="Rectangle 8"/>
          <p:cNvSpPr>
            <a:spLocks noChangeArrowheads="1"/>
          </p:cNvSpPr>
          <p:nvPr/>
        </p:nvSpPr>
        <p:spPr bwMode="auto">
          <a:xfrm>
            <a:off x="2159000" y="2584450"/>
            <a:ext cx="5068888" cy="2466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5600">
                <a:solidFill>
                  <a:srgbClr val="FAFD00"/>
                </a:solidFill>
                <a:latin typeface="Times" charset="0"/>
              </a:rPr>
              <a:t>A</a:t>
            </a:r>
            <a:r>
              <a:rPr lang="en-US" sz="14200">
                <a:solidFill>
                  <a:srgbClr val="FA0532"/>
                </a:solidFill>
                <a:latin typeface="Times" charset="0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</a:rPr>
              <a:t>C</a:t>
            </a:r>
          </a:p>
        </p:txBody>
      </p:sp>
      <p:sp>
        <p:nvSpPr>
          <p:cNvPr id="584713" name="Rectangle 9"/>
          <p:cNvSpPr>
            <a:spLocks noChangeArrowheads="1"/>
          </p:cNvSpPr>
          <p:nvPr/>
        </p:nvSpPr>
        <p:spPr bwMode="auto">
          <a:xfrm>
            <a:off x="2122488" y="4502150"/>
            <a:ext cx="5210175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Times" charset="0"/>
              </a:rPr>
              <a:t>ROYAUT</a:t>
            </a:r>
            <a:r>
              <a:rPr lang="en-US" sz="720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584714" name="Text Box 10"/>
          <p:cNvSpPr txBox="1">
            <a:spLocks noChangeArrowheads="1"/>
          </p:cNvSpPr>
          <p:nvPr/>
        </p:nvSpPr>
        <p:spPr bwMode="auto">
          <a:xfrm>
            <a:off x="859631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083550" y="65452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grpSp>
        <p:nvGrpSpPr>
          <p:cNvPr id="584719" name="Group 1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84720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84721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0" grpId="0" animBg="1"/>
      <p:bldP spid="584711" grpId="0" autoUpdateAnimBg="0"/>
      <p:bldP spid="584712" grpId="0" autoUpdateAnimBg="0"/>
      <p:bldP spid="58471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 283"/>
          <p:cNvGrpSpPr/>
          <p:nvPr/>
        </p:nvGrpSpPr>
        <p:grpSpPr>
          <a:xfrm>
            <a:off x="5068241" y="510189"/>
            <a:ext cx="3194050" cy="4740275"/>
            <a:chOff x="0" y="647493"/>
            <a:chExt cx="3194050" cy="4740275"/>
          </a:xfrm>
        </p:grpSpPr>
        <p:grpSp>
          <p:nvGrpSpPr>
            <p:cNvPr id="285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316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323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7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" name="Rectangle 239"/>
              <p:cNvSpPr>
                <a:spLocks noChangeArrowheads="1"/>
              </p:cNvSpPr>
              <p:nvPr/>
            </p:nvSpPr>
            <p:spPr bwMode="auto">
              <a:xfrm>
                <a:off x="9775483" y="2239469"/>
                <a:ext cx="50317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6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307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314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8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Rectangle 252"/>
              <p:cNvSpPr>
                <a:spLocks noChangeArrowheads="1"/>
              </p:cNvSpPr>
              <p:nvPr/>
            </p:nvSpPr>
            <p:spPr bwMode="auto">
              <a:xfrm>
                <a:off x="9843677" y="5263656"/>
                <a:ext cx="4270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7" name="Group 294"/>
            <p:cNvGrpSpPr>
              <a:grpSpLocks/>
            </p:cNvGrpSpPr>
            <p:nvPr/>
          </p:nvGrpSpPr>
          <p:grpSpPr bwMode="auto">
            <a:xfrm>
              <a:off x="2439988" y="1839705"/>
              <a:ext cx="725487" cy="868363"/>
              <a:chOff x="12107225" y="2385783"/>
              <a:chExt cx="726109" cy="869325"/>
            </a:xfrm>
          </p:grpSpPr>
          <p:grpSp>
            <p:nvGrpSpPr>
              <p:cNvPr id="298" name="Group 295"/>
              <p:cNvGrpSpPr>
                <a:grpSpLocks/>
              </p:cNvGrpSpPr>
              <p:nvPr/>
            </p:nvGrpSpPr>
            <p:grpSpPr bwMode="auto">
              <a:xfrm>
                <a:off x="12107225" y="2479994"/>
                <a:ext cx="726109" cy="633818"/>
                <a:chOff x="10879938" y="5034130"/>
                <a:chExt cx="726109" cy="633818"/>
              </a:xfrm>
            </p:grpSpPr>
            <p:sp>
              <p:nvSpPr>
                <p:cNvPr id="305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9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0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Rectangle 252"/>
              <p:cNvSpPr>
                <a:spLocks noChangeArrowheads="1"/>
              </p:cNvSpPr>
              <p:nvPr/>
            </p:nvSpPr>
            <p:spPr bwMode="auto">
              <a:xfrm>
                <a:off x="12248740" y="2599831"/>
                <a:ext cx="4397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8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289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296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0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Rectangle 252"/>
              <p:cNvSpPr>
                <a:spLocks noChangeArrowheads="1"/>
              </p:cNvSpPr>
              <p:nvPr/>
            </p:nvSpPr>
            <p:spPr bwMode="auto">
              <a:xfrm>
                <a:off x="11153048" y="1388624"/>
                <a:ext cx="4397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65250" name="Group 2"/>
          <p:cNvGrpSpPr>
            <a:grpSpLocks/>
          </p:cNvGrpSpPr>
          <p:nvPr/>
        </p:nvGrpSpPr>
        <p:grpSpPr bwMode="auto">
          <a:xfrm>
            <a:off x="4130675" y="519113"/>
            <a:ext cx="3417888" cy="5789612"/>
            <a:chOff x="2602" y="327"/>
            <a:chExt cx="2153" cy="3647"/>
          </a:xfrm>
        </p:grpSpPr>
        <p:grpSp>
          <p:nvGrpSpPr>
            <p:cNvPr id="565251" name="Group 3"/>
            <p:cNvGrpSpPr>
              <a:grpSpLocks/>
            </p:cNvGrpSpPr>
            <p:nvPr/>
          </p:nvGrpSpPr>
          <p:grpSpPr bwMode="auto">
            <a:xfrm>
              <a:off x="2602" y="327"/>
              <a:ext cx="997" cy="3647"/>
              <a:chOff x="2602" y="327"/>
              <a:chExt cx="997" cy="3647"/>
            </a:xfrm>
          </p:grpSpPr>
          <p:sp>
            <p:nvSpPr>
              <p:cNvPr id="565252" name="Rectangle 4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504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(2000 A.C.)</a:t>
                </a:r>
              </a:p>
            </p:txBody>
          </p:sp>
          <p:sp>
            <p:nvSpPr>
              <p:cNvPr id="565253" name="Rectangle 5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4" name="Freeform 6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55" name="AutoShape 7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6" name="Rectangle 8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7" name="Freeform 9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58" name="Rectangle 10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59" name="Freeform 11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60" name="AutoShape 12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1" name="Rectangle 13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2" name="Rectangle 14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3" name="AutoShape 15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4" name="Rectangle 16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5" name="AutoShape 17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6" name="AutoShape 18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7" name="AutoShape 19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8" name="Rectangle 20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69" name="Rectangle 21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270" name="AutoShape 22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1" name="Rectangle 23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2" name="AutoShape 24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3" name="Freeform 25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74" name="Rectangle 26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5" name="Freeform 27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76" name="AutoShape 28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7" name="Rectangle 29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8" name="Rectangle 30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9" name="AutoShape 31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0" name="Rectangle 32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504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(1500 A.C.)</a:t>
                </a:r>
              </a:p>
            </p:txBody>
          </p:sp>
          <p:sp>
            <p:nvSpPr>
              <p:cNvPr id="565281" name="Line 33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2" name="Line 34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3" name="Line 35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4" name="Line 36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5" name="Line 37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6" name="Line 38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7" name="Rectangle 39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565288" name="Rectangle 40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1er Evangel</a:t>
                </a:r>
              </a:p>
            </p:txBody>
          </p:sp>
          <p:sp>
            <p:nvSpPr>
              <p:cNvPr id="565289" name="Rectangle 41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1ere Famille</a:t>
                </a:r>
              </a:p>
            </p:txBody>
          </p:sp>
          <p:sp>
            <p:nvSpPr>
              <p:cNvPr id="565290" name="Rectangle 42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7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1er Meutre</a:t>
                </a:r>
              </a:p>
            </p:txBody>
          </p:sp>
          <p:sp>
            <p:nvSpPr>
              <p:cNvPr id="565291" name="Rectangle 43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68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Deluge/Arc en Ciel</a:t>
                </a:r>
              </a:p>
            </p:txBody>
          </p:sp>
          <p:sp>
            <p:nvSpPr>
              <p:cNvPr id="565292" name="Rectangle 44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565293" name="Rectangle 45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565294" name="Rectangle 46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8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1er Homme et Femme</a:t>
                </a:r>
              </a:p>
            </p:txBody>
          </p:sp>
          <p:sp>
            <p:nvSpPr>
              <p:cNvPr id="565295" name="Line 47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6" name="Line 48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7" name="Rectangle 49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8" name="Rectangle 50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5299" name="Rectangle 51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5300" name="Rectangle 52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5301" name="Rectangle 53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565302" name="Rectangle 54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565303" name="Rectangle 55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5304" name="Line 56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05" name="Line 57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06" name="Rectangle 58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565307" name="Rectangle 59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Esclavage</a:t>
                </a:r>
              </a:p>
            </p:txBody>
          </p:sp>
          <p:sp>
            <p:nvSpPr>
              <p:cNvPr id="565308" name="Rectangle 60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5309" name="Line 61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0" name="Line 62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1" name="Line 63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2" name="Line 64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3" name="Line 65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4" name="Line 66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5" name="Line 67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6" name="Line 68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7" name="Rectangle 69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565318" name="Rectangle 70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565319" name="Rectangle 71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5320" name="Rectangle 72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565321" name="Rectangle 73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322" name="Rectangle 74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565323" name="Line 75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4" name="Rectangle 76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565325" name="Line 77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6" name="Line 78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7" name="Line 79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8" name="Rectangle 80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565329" name="Rectangle 81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565330" name="Rectangle 82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565331" name="Group 83"/>
            <p:cNvGrpSpPr>
              <a:grpSpLocks/>
            </p:cNvGrpSpPr>
            <p:nvPr/>
          </p:nvGrpSpPr>
          <p:grpSpPr bwMode="auto">
            <a:xfrm>
              <a:off x="4141" y="352"/>
              <a:ext cx="614" cy="399"/>
              <a:chOff x="4141" y="352"/>
              <a:chExt cx="614" cy="399"/>
            </a:xfrm>
          </p:grpSpPr>
          <p:sp>
            <p:nvSpPr>
              <p:cNvPr id="565332" name="Freeform 84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3" name="Freeform 85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4" name="Rectangle 86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5335" name="Freeform 87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6" name="AutoShape 88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37" name="Rectangle 89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38" name="AutoShape 90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39" name="Line 91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40" name="Line 92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41" name="Rectangle 93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5342" name="Rectangle 94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565343" name="Rectangle 95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</p:grpSp>
      </p:grpSp>
      <p:sp>
        <p:nvSpPr>
          <p:cNvPr id="565344" name="AutoShape 96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45" name="Freeform 97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6" name="Freeform 98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7" name="Freeform 99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8" name="Freeform 100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49" name="Freeform 101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0" name="Freeform 102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1" name="Freeform 103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2" name="Freeform 104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3" name="Freeform 105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4" name="Freeform 106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5" name="Freeform 107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6" name="Freeform 108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7" name="Freeform 109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8" name="Freeform 110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59" name="Freeform 111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0" name="Freeform 112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1" name="Freeform 113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2" name="Freeform 114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3" name="Freeform 115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4" name="Freeform 116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5" name="Freeform 117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6" name="Freeform 118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7" name="Freeform 119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8" name="Freeform 120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69" name="Freeform 121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0" name="Freeform 122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1" name="Freeform 123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2" name="Freeform 124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3" name="Freeform 125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4" name="Freeform 126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5" name="Freeform 127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6" name="Freeform 128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7" name="Freeform 129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8" name="Freeform 130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79" name="Freeform 131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83" name="Freeform 135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5385" name="Picture 13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386" name="Line 138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87" name="Freeform 139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388" name="Rectangle 14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5389" name="Rectangle 141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0" name="Rectangle 14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1" name="Rectangle 14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2" name="Rectangle 14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3" name="Rectangle 14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394" name="Rectangle 14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5395" name="Rectangle 147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5397" name="Rectangle 149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5400" name="Line 152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1" name="Rectangle 153"/>
          <p:cNvSpPr>
            <a:spLocks noChangeArrowheads="1"/>
          </p:cNvSpPr>
          <p:nvPr/>
        </p:nvSpPr>
        <p:spPr bwMode="auto">
          <a:xfrm>
            <a:off x="5930900" y="697957"/>
            <a:ext cx="511175" cy="360099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2" name="Text Box 154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5403" name="Rectangle 155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4" name="Rectangle 156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5" name="Text Box 157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5406" name="Text Box 158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5407" name="Rectangle 15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08" name="Text Box 160"/>
          <p:cNvSpPr txBox="1">
            <a:spLocks noChangeArrowheads="1"/>
          </p:cNvSpPr>
          <p:nvPr/>
        </p:nvSpPr>
        <p:spPr bwMode="auto">
          <a:xfrm rot="-5388536">
            <a:off x="27058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5409" name="Rectangle 16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0" name="Text Box 16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5411" name="Freeform 16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2" name="Freeform 16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3" name="Rectangle 16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4" name="AutoShape 16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5" name="Freeform 16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416" name="AutoShape 16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7" name="Rectangle 16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8" name="AutoShape 17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19" name="Rectangle 17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0" name="AutoShape 17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421" name="Group 17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5422" name="AutoShape 17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3" name="Rectangle 17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4" name="AutoShape 17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425" name="Rectangle 177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 A.C.)</a:t>
            </a:r>
          </a:p>
        </p:txBody>
      </p:sp>
      <p:sp>
        <p:nvSpPr>
          <p:cNvPr id="565426" name="Rectangle 178"/>
          <p:cNvSpPr>
            <a:spLocks noChangeArrowheads="1"/>
          </p:cNvSpPr>
          <p:nvPr/>
        </p:nvSpPr>
        <p:spPr bwMode="auto">
          <a:xfrm>
            <a:off x="7416800" y="1206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5427" name="Line 179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8" name="Line 180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29" name="Line 181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0" name="Line 182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1" name="Line 183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2" name="Line 184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3" name="Line 185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4" name="Line 186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5" name="Line 187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6" name="Line 188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7" name="Line 189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8" name="Line 190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39" name="Rectangle 191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65440" name="Line 192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1" name="Line 193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2" name="Line 194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3" name="Rectangle 195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5444" name="Line 196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5" name="Line 197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6" name="Rectangle 198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7" name="AutoShape 199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48" name="Rectangle 200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5449" name="Line 201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0" name="Line 202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1" name="Line 203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2" name="Line 204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3" name="Line 205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4" name="Line 206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5" name="Rectangle 207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ROYAUTÉ</a:t>
            </a:r>
          </a:p>
        </p:txBody>
      </p:sp>
      <p:sp>
        <p:nvSpPr>
          <p:cNvPr id="565456" name="Line 208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7" name="Rectangle 20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8" name="Rectangle 210"/>
          <p:cNvSpPr>
            <a:spLocks noChangeArrowheads="1"/>
          </p:cNvSpPr>
          <p:nvPr/>
        </p:nvSpPr>
        <p:spPr bwMode="auto">
          <a:xfrm>
            <a:off x="4097338" y="2001838"/>
            <a:ext cx="16256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9" name="Rectangle 211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0" name="Rectangle 212"/>
          <p:cNvSpPr>
            <a:spLocks noChangeArrowheads="1"/>
          </p:cNvSpPr>
          <p:nvPr/>
        </p:nvSpPr>
        <p:spPr bwMode="auto">
          <a:xfrm>
            <a:off x="6505575" y="119221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1" name="Rectangle 213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2" name="Text Box 214"/>
          <p:cNvSpPr txBox="1">
            <a:spLocks noChangeArrowheads="1"/>
          </p:cNvSpPr>
          <p:nvPr/>
        </p:nvSpPr>
        <p:spPr bwMode="auto">
          <a:xfrm>
            <a:off x="1765300" y="-12700"/>
            <a:ext cx="36496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Genèse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1 Samuel 8:22</a:t>
            </a:r>
          </a:p>
        </p:txBody>
      </p:sp>
      <p:grpSp>
        <p:nvGrpSpPr>
          <p:cNvPr id="565464" name="Group 216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65465" name="Freeform 217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6" name="Freeform 218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7" name="Rectangle 219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65468" name="Freeform 220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469" name="AutoShape 221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0" name="Rectangle 222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1" name="AutoShape 223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2" name="Line 224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3" name="Line 225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4" name="Rectangle 226"/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65475" name="Rectangle 227"/>
            <p:cNvSpPr>
              <a:spLocks noChangeArrowheads="1"/>
            </p:cNvSpPr>
            <p:nvPr/>
          </p:nvSpPr>
          <p:spPr bwMode="auto">
            <a:xfrm>
              <a:off x="5136" y="2278"/>
              <a:ext cx="34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65476" name="Rectangle 228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65478" name="Text Box 23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5479" name="Text Box 231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5480" name="Rectangle 23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81" name="Rectangle 233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565535" name="Oval 287"/>
          <p:cNvSpPr>
            <a:spLocks noChangeArrowheads="1"/>
          </p:cNvSpPr>
          <p:nvPr/>
        </p:nvSpPr>
        <p:spPr bwMode="auto">
          <a:xfrm>
            <a:off x="6396038" y="11731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536" name="Text Box 288"/>
          <p:cNvSpPr txBox="1">
            <a:spLocks noChangeArrowheads="1"/>
          </p:cNvSpPr>
          <p:nvPr/>
        </p:nvSpPr>
        <p:spPr bwMode="auto">
          <a:xfrm>
            <a:off x="8575675" y="6483350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</a:p>
        </p:txBody>
      </p:sp>
      <p:grpSp>
        <p:nvGrpSpPr>
          <p:cNvPr id="565540" name="Group 29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5541" name="Rectangle 2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5542" name="Line 2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458" grpId="0" animBg="1"/>
      <p:bldP spid="565459" grpId="0" animBg="1"/>
      <p:bldP spid="565460" grpId="0" animBg="1"/>
      <p:bldP spid="5655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FAFD00"/>
                </a:solidFill>
                <a:latin typeface="Times" charset="0"/>
              </a:rPr>
              <a:t>DATE APPROXIMAT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E  :</a:t>
            </a: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ABRAHAM-JOSEPH	  	2000 A.C.</a:t>
            </a:r>
            <a:endParaRPr lang="en-US" sz="3600" b="1">
              <a:solidFill>
                <a:schemeClr val="hlink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MO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Ï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SE-JOSU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	  		1500 A.C.</a:t>
            </a: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chemeClr val="hlink"/>
                </a:solidFill>
                <a:latin typeface="Times" charset="0"/>
              </a:rPr>
              <a:t>ANARCHIE-ROYAUT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chemeClr val="hlink"/>
                </a:solidFill>
                <a:latin typeface="Times" charset="0"/>
              </a:rPr>
              <a:t>	1000 A.C.</a:t>
            </a:r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444421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2" name="Oval 6"/>
          <p:cNvSpPr>
            <a:spLocks noChangeArrowheads="1"/>
          </p:cNvSpPr>
          <p:nvPr/>
        </p:nvSpPr>
        <p:spPr bwMode="auto">
          <a:xfrm>
            <a:off x="355600" y="402590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Text Box 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4427" name="Rectangle 11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  <p:bldP spid="4444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10" name="Freeform 18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1790700" y="-9525"/>
            <a:ext cx="418782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2 Rois 25:21</a:t>
            </a:r>
          </a:p>
        </p:txBody>
      </p:sp>
      <p:sp>
        <p:nvSpPr>
          <p:cNvPr id="443400" name="Text Box 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3402" name="Rectangle 1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43403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43404" name="Text Box 12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43405" name="Rectangle 13"/>
          <p:cNvSpPr>
            <a:spLocks noChangeArrowheads="1"/>
          </p:cNvSpPr>
          <p:nvPr/>
        </p:nvSpPr>
        <p:spPr bwMode="auto">
          <a:xfrm>
            <a:off x="7543800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443407" name="Oval 15"/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408" name="Freeform 16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409" name="Rectangle 17"/>
          <p:cNvSpPr>
            <a:spLocks noChangeArrowheads="1"/>
          </p:cNvSpPr>
          <p:nvPr/>
        </p:nvSpPr>
        <p:spPr bwMode="auto">
          <a:xfrm>
            <a:off x="6772275" y="901700"/>
            <a:ext cx="184467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FEA18"/>
                </a:solidFill>
                <a:latin typeface="Times" charset="0"/>
              </a:rPr>
              <a:t>A</a:t>
            </a:r>
            <a:r>
              <a:rPr lang="en-US" sz="36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5400">
                <a:solidFill>
                  <a:srgbClr val="1CFF23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 C</a:t>
            </a:r>
          </a:p>
        </p:txBody>
      </p:sp>
      <p:grpSp>
        <p:nvGrpSpPr>
          <p:cNvPr id="443476" name="Group 84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443477" name="Rectangle 8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78" name="Rectangle 8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3479" name="Rectangle 8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0" name="AutoShape 8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1" name="Rectangle 8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2" name="Rectangle 9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443483" name="Line 9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84" name="Line 9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85" name="Rectangle 9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6" name="Rectangle 9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3487" name="Rectangle 9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8" name="AutoShape 9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9" name="Rectangle 9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0" name="Rectangle 9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491" name="Line 9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92" name="Line 10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493" name="Rectangle 10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4" name="Rectangle 10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3495" name="Rectangle 10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6" name="AutoShape 10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7" name="Rectangle 10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8" name="Rectangle 10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499" name="Line 10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0" name="Line 10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1" name="Rectangle 10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2" name="AutoShape 11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3" name="Rectangle 11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4" name="Rectangle 112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443505" name="Line 11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6" name="Line 11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07" name="Rectangle 11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8" name="AutoShape 11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9" name="Rectangle 11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0" name="Rectangle 118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443511" name="Line 11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12" name="Rectangle 12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3" name="AutoShape 12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4" name="Rectangle 12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5" name="Rectangle 12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516" name="Line 12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17" name="Rectangle 12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8" name="AutoShape 12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9" name="Rectangle 12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0" name="Rectangle 128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521" name="Line 12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22" name="Rectangle 13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3" name="AutoShape 13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4" name="Rectangle 13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5" name="Rectangle 133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443526" name="Line 13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27" name="Line 13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28" name="Rectangle 13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9" name="AutoShape 13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0" name="Rectangle 13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1" name="Rectangle 139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532" name="Line 14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33" name="Line 14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34" name="Rectangle 14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5" name="AutoShape 14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6" name="Rectangle 14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3537" name="Group 145"/>
            <p:cNvGrpSpPr>
              <a:grpSpLocks/>
            </p:cNvGrpSpPr>
            <p:nvPr/>
          </p:nvGrpSpPr>
          <p:grpSpPr bwMode="auto">
            <a:xfrm>
              <a:off x="2911" y="2965"/>
              <a:ext cx="756" cy="280"/>
              <a:chOff x="2999" y="3101"/>
              <a:chExt cx="756" cy="280"/>
            </a:xfrm>
          </p:grpSpPr>
          <p:sp>
            <p:nvSpPr>
              <p:cNvPr id="443538" name="Rectangle 14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43539" name="Rectangle 147"/>
              <p:cNvSpPr>
                <a:spLocks noChangeArrowheads="1"/>
              </p:cNvSpPr>
              <p:nvPr/>
            </p:nvSpPr>
            <p:spPr bwMode="auto">
              <a:xfrm>
                <a:off x="2999" y="3101"/>
                <a:ext cx="7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J</a:t>
                </a:r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É</a:t>
                </a:r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443540" name="Line 14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541" name="Line 14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3542" name="AutoShape 150"/>
          <p:cNvSpPr>
            <a:spLocks noChangeArrowheads="1"/>
          </p:cNvSpPr>
          <p:nvPr/>
        </p:nvSpPr>
        <p:spPr bwMode="auto">
          <a:xfrm rot="20160000">
            <a:off x="2436813" y="3316288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3543" name="Group 15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43544" name="Rectangle 15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43545" name="Line 15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5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b="1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b="1" i="1" dirty="0" err="1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b="1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b="1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b="1" i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b="1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b="1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b="1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b="1" i="1" dirty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b="1" i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b="1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842DE"/>
                </a:solidFill>
                <a:latin typeface="Times" charset="0"/>
              </a:rPr>
              <a:t>FE</a:t>
            </a:r>
          </a:p>
        </p:txBody>
      </p:sp>
      <p:sp>
        <p:nvSpPr>
          <p:cNvPr id="4454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GP</a:t>
            </a:r>
          </a:p>
        </p:txBody>
      </p:sp>
      <p:sp>
        <p:nvSpPr>
          <p:cNvPr id="4454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454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4454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454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Rectangle 20"/>
          <p:cNvSpPr>
            <a:spLocks noChangeArrowheads="1"/>
          </p:cNvSpPr>
          <p:nvPr/>
        </p:nvSpPr>
        <p:spPr bwMode="auto">
          <a:xfrm>
            <a:off x="0" y="282575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454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454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4546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4546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4546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4547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4547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4547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45480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4548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4548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4548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5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6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7" name="Freeform 4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8" name="Freeform 4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9" name="Freeform 4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0" name="Freeform 5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5" name="Text Box 5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548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91" name="Group 51"/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1520" y="779"/>
            <a:chExt cx="1048" cy="2534"/>
          </a:xfrm>
        </p:grpSpPr>
        <p:sp>
          <p:nvSpPr>
            <p:cNvPr id="445492" name="Oval 52" descr="Small confetti"/>
            <p:cNvSpPr>
              <a:spLocks noChangeArrowheads="1"/>
            </p:cNvSpPr>
            <p:nvPr/>
          </p:nvSpPr>
          <p:spPr bwMode="auto">
            <a:xfrm rot="1620000">
              <a:off x="1520" y="779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pattFill prst="smConfetti">
                    <a:fgClr>
                      <a:schemeClr val="accent1"/>
                    </a:fgClr>
                    <a:bgClr>
                      <a:schemeClr val="bg1"/>
                    </a:bgClr>
                  </a:patt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493" name="Oval 53" descr="Small confetti"/>
            <p:cNvSpPr>
              <a:spLocks noChangeArrowheads="1"/>
            </p:cNvSpPr>
            <p:nvPr/>
          </p:nvSpPr>
          <p:spPr bwMode="auto">
            <a:xfrm rot="1620000">
              <a:off x="1583" y="885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pattFill prst="smConfetti">
                    <a:fgClr>
                      <a:schemeClr val="accent1"/>
                    </a:fgClr>
                    <a:bgClr>
                      <a:schemeClr val="bg1"/>
                    </a:bgClr>
                  </a:patt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4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7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7" name="Line 57"/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8" name="Line 58"/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99" name="Text Box 5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5501" name="Text Box 61"/>
          <p:cNvSpPr txBox="1">
            <a:spLocks noChangeArrowheads="1"/>
          </p:cNvSpPr>
          <p:nvPr/>
        </p:nvSpPr>
        <p:spPr bwMode="auto">
          <a:xfrm>
            <a:off x="4410075" y="1844675"/>
            <a:ext cx="3206750" cy="30813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814"/>
                </a:solidFill>
                <a:latin typeface="Comic Sans MS" charset="0"/>
              </a:rPr>
              <a:t>UNIFIÉ</a:t>
            </a:r>
            <a:r>
              <a:rPr lang="en-US" b="1">
                <a:solidFill>
                  <a:srgbClr val="FFF814"/>
                </a:solidFill>
                <a:latin typeface="Comic Sans MS" charset="0"/>
              </a:rPr>
              <a:t>    Israël devient un pouvoir international avec beaucoups de reseaux et d</a:t>
            </a:r>
            <a:r>
              <a:rPr lang="ja-JP" altLang="en-US" b="1">
                <a:solidFill>
                  <a:srgbClr val="FFF814"/>
                </a:solidFill>
                <a:latin typeface="Arial"/>
              </a:rPr>
              <a:t>’</a:t>
            </a:r>
            <a:r>
              <a:rPr lang="en-US" b="1">
                <a:solidFill>
                  <a:srgbClr val="FFF814"/>
                </a:solidFill>
                <a:latin typeface="Comic Sans MS" charset="0"/>
              </a:rPr>
              <a:t>influences!</a:t>
            </a:r>
          </a:p>
        </p:txBody>
      </p:sp>
      <p:sp>
        <p:nvSpPr>
          <p:cNvPr id="445502" name="Rectangle 62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445503" name="Text Box 6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45504" name="Text Box 64"/>
          <p:cNvSpPr txBox="1">
            <a:spLocks noChangeArrowheads="1"/>
          </p:cNvSpPr>
          <p:nvPr/>
        </p:nvSpPr>
        <p:spPr bwMode="auto">
          <a:xfrm>
            <a:off x="8597900" y="6483350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97" grpId="0" animBg="1"/>
      <p:bldP spid="445498" grpId="0" animBg="1"/>
      <p:bldP spid="44550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46473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6" name="Line 12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7" name="Line 13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Line 14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Rectangle 21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7" name="Rectangle 23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8" name="Rectangle 24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9" name="Line 2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492" name="Group 28"/>
          <p:cNvGrpSpPr>
            <a:grpSpLocks/>
          </p:cNvGrpSpPr>
          <p:nvPr/>
        </p:nvGrpSpPr>
        <p:grpSpPr bwMode="auto">
          <a:xfrm>
            <a:off x="412750" y="1981200"/>
            <a:ext cx="2835275" cy="4221163"/>
            <a:chOff x="260" y="1248"/>
            <a:chExt cx="1786" cy="2659"/>
          </a:xfrm>
        </p:grpSpPr>
        <p:sp>
          <p:nvSpPr>
            <p:cNvPr id="446493" name="Rectangle 29"/>
            <p:cNvSpPr>
              <a:spLocks noChangeArrowheads="1"/>
            </p:cNvSpPr>
            <p:nvPr/>
          </p:nvSpPr>
          <p:spPr bwMode="auto">
            <a:xfrm>
              <a:off x="816" y="2709"/>
              <a:ext cx="1164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494" name="Oval 30"/>
            <p:cNvSpPr>
              <a:spLocks noChangeArrowheads="1"/>
            </p:cNvSpPr>
            <p:nvPr/>
          </p:nvSpPr>
          <p:spPr bwMode="auto">
            <a:xfrm>
              <a:off x="622" y="2895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495" name="Rectangle 31"/>
            <p:cNvSpPr>
              <a:spLocks noChangeArrowheads="1"/>
            </p:cNvSpPr>
            <p:nvPr/>
          </p:nvSpPr>
          <p:spPr bwMode="auto">
            <a:xfrm>
              <a:off x="260" y="1248"/>
              <a:ext cx="1786" cy="15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>
                  <a:solidFill>
                    <a:srgbClr val="FAFD00"/>
                  </a:solidFill>
                  <a:latin typeface="Times" charset="0"/>
                </a:rPr>
                <a:t>La</a:t>
              </a:r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 </a:t>
              </a:r>
              <a:r>
                <a:rPr lang="en-US" sz="3200" b="1" i="1">
                  <a:solidFill>
                    <a:srgbClr val="1CFF23"/>
                  </a:solidFill>
                  <a:latin typeface="Times" charset="0"/>
                </a:rPr>
                <a:t>SECONDE</a:t>
              </a:r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  </a:t>
              </a:r>
            </a:p>
            <a:p>
              <a:pPr algn="ctr"/>
              <a:r>
                <a:rPr lang="en-US" sz="3200">
                  <a:solidFill>
                    <a:srgbClr val="FAFD00"/>
                  </a:solidFill>
                  <a:latin typeface="Times" charset="0"/>
                </a:rPr>
                <a:t>des</a:t>
              </a:r>
              <a:endParaRPr lang="en-US" sz="3200">
                <a:solidFill>
                  <a:schemeClr val="tx2"/>
                </a:solidFill>
                <a:latin typeface="Times" charset="0"/>
              </a:endParaRPr>
            </a:p>
            <a:p>
              <a:pPr algn="ctr"/>
              <a:r>
                <a:rPr lang="en-US" sz="3200" b="1">
                  <a:solidFill>
                    <a:srgbClr val="1CFF23"/>
                  </a:solidFill>
                  <a:latin typeface="Times" charset="0"/>
                </a:rPr>
                <a:t>TROIS </a:t>
              </a:r>
            </a:p>
            <a:p>
              <a:pPr algn="ctr"/>
              <a:r>
                <a:rPr lang="en-US" sz="3200" b="1">
                  <a:solidFill>
                    <a:srgbClr val="1CFF23"/>
                  </a:solidFill>
                  <a:latin typeface="Times" charset="0"/>
                </a:rPr>
                <a:t>SOCIET</a:t>
              </a:r>
              <a:r>
                <a:rPr lang="en-US" sz="3200" b="1">
                  <a:solidFill>
                    <a:srgbClr val="1CFF23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200" b="1">
                  <a:solidFill>
                    <a:srgbClr val="1CFF23"/>
                  </a:solidFill>
                  <a:latin typeface="Times" charset="0"/>
                </a:rPr>
                <a:t>S</a:t>
              </a:r>
              <a:endParaRPr lang="en-US" sz="3200">
                <a:solidFill>
                  <a:schemeClr val="tx2"/>
                </a:solidFill>
                <a:latin typeface="Times" charset="0"/>
              </a:endParaRPr>
            </a:p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est:</a:t>
              </a:r>
            </a:p>
          </p:txBody>
        </p:sp>
        <p:sp>
          <p:nvSpPr>
            <p:cNvPr id="446496" name="Freeform 32"/>
            <p:cNvSpPr>
              <a:spLocks/>
            </p:cNvSpPr>
            <p:nvPr/>
          </p:nvSpPr>
          <p:spPr bwMode="auto">
            <a:xfrm>
              <a:off x="1135" y="2843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497" name="Rectangle 33"/>
            <p:cNvSpPr>
              <a:spLocks noChangeArrowheads="1"/>
            </p:cNvSpPr>
            <p:nvPr/>
          </p:nvSpPr>
          <p:spPr bwMode="auto">
            <a:xfrm>
              <a:off x="796" y="2897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rgbClr val="FAFD00"/>
                  </a:solidFill>
                  <a:latin typeface="Times" charset="0"/>
                </a:rPr>
                <a:t>A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</a:t>
              </a:r>
              <a:r>
                <a:rPr lang="en-US" sz="3600">
                  <a:solidFill>
                    <a:srgbClr val="FAFD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46528" name="Text Box 6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6531" name="Text Box 67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</a:t>
            </a:r>
          </a:p>
        </p:txBody>
      </p:sp>
      <p:grpSp>
        <p:nvGrpSpPr>
          <p:cNvPr id="446550" name="Group 8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46498" name="Freeform 34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501" name="AutoShape 3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02" name="Rectangle 3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26" name="Line 62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6" name="Rectangle 7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7" name="Rectangle 7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38" name="Line 7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0" name="Line 76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1" name="Line 77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2" name="Line 78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3" name="Line 79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4" name="Line 80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5" name="Line 81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6" name="Line 82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16" name="Line 5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25" name="Line 6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548" name="Rectangle 84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</p:grpSp>
      <p:sp>
        <p:nvSpPr>
          <p:cNvPr id="446570" name="Text Box 10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6572" name="Rectangle 108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446573" name="Text Box 1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46603" name="Group 139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446605" name="Group 141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46606" name="Freeform 142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607" name="Freeform 143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6609" name="Freeform 145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0" name="Freeform 146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1" name="Freeform 147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2" name="Freeform 148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13" name="Freeform 149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628" name="Group 164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446630" name="Group 166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46631" name="Freeform 167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632" name="Freeform 168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6634" name="Freeform 17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5" name="Freeform 17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6" name="Freeform 17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7" name="Freeform 17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638" name="Freeform 17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640" name="Oval 176"/>
          <p:cNvSpPr>
            <a:spLocks noChangeArrowheads="1"/>
          </p:cNvSpPr>
          <p:nvPr/>
        </p:nvSpPr>
        <p:spPr bwMode="auto">
          <a:xfrm>
            <a:off x="4556125" y="838200"/>
            <a:ext cx="2622550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641" name="Text Box 177"/>
          <p:cNvSpPr txBox="1">
            <a:spLocks noChangeArrowheads="1"/>
          </p:cNvSpPr>
          <p:nvPr/>
        </p:nvSpPr>
        <p:spPr bwMode="auto">
          <a:xfrm>
            <a:off x="8597900" y="6483350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446645" name="Group 18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46646" name="Rectangle 18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46647" name="Line 1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60007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1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0072" name="Group 8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600073" name="Group 9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600074" name="Oval 10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5" name="Freeform 11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76" name="Freeform 12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600078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9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0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1" name="Line 1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2" name="Line 1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3" name="Line 1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4" name="Rectangle 2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5" name="Rectangle 2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8" name="Rectangle 24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1765300" y="-22225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15:1; 2 Sam. 2:4; 1 Rois 1:39</a:t>
            </a:r>
          </a:p>
        </p:txBody>
      </p:sp>
      <p:grpSp>
        <p:nvGrpSpPr>
          <p:cNvPr id="600090" name="Group 2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00091" name="Group 2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00092" name="Freeform 2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93" name="AutoShape 2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4" name="Rectangle 3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5" name="Line 3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6" name="Rectangle 3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7" name="Rectangle 3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8" name="Line 3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9" name="Line 3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0" name="Line 3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1" name="Line 3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2" name="Line 3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3" name="Line 3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4" name="Line 4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5" name="Line 4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6" name="Line 4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7" name="Line 4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08" name="Rectangle 4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00109" name="Rectangle 4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00110" name="Text Box 4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0111" name="Text Box 47"/>
          <p:cNvSpPr txBox="1">
            <a:spLocks noChangeArrowheads="1"/>
          </p:cNvSpPr>
          <p:nvPr/>
        </p:nvSpPr>
        <p:spPr bwMode="auto">
          <a:xfrm>
            <a:off x="8588375" y="64611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0112" name="Rectangle 48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600113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600114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600116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00117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18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0120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1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2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3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24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0125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600127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00128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129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0131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2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3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4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35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0143" name="Line 7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4" name="Line 8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5" name="Line 8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6" name="Rectangle 82"/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7" name="Rectangle 83"/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8" name="Line 84"/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9" name="Rectangle 85"/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77" name="Rectangle 113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600189" name="Oval 125"/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831AD"/>
              </a:solidFill>
              <a:latin typeface="Times" charset="0"/>
            </a:endParaRPr>
          </a:p>
        </p:txBody>
      </p:sp>
      <p:sp>
        <p:nvSpPr>
          <p:cNvPr id="600192" name="Text Box 128"/>
          <p:cNvSpPr txBox="1">
            <a:spLocks noChangeArrowheads="1"/>
          </p:cNvSpPr>
          <p:nvPr/>
        </p:nvSpPr>
        <p:spPr bwMode="auto">
          <a:xfrm>
            <a:off x="2328863" y="2008188"/>
            <a:ext cx="4497387" cy="1006475"/>
          </a:xfrm>
          <a:prstGeom prst="rect">
            <a:avLst/>
          </a:prstGeom>
          <a:noFill/>
          <a:ln>
            <a:noFill/>
          </a:ln>
          <a:effectLst>
            <a:outerShdw blurRad="63500" dist="91581" dir="3378596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831AD"/>
                </a:solidFill>
                <a:latin typeface="Comic Sans MS" charset="0"/>
              </a:rPr>
              <a:t>SAÜL</a:t>
            </a:r>
          </a:p>
        </p:txBody>
      </p:sp>
      <p:sp>
        <p:nvSpPr>
          <p:cNvPr id="600187" name="Text Box 123"/>
          <p:cNvSpPr txBox="1">
            <a:spLocks noChangeArrowheads="1"/>
          </p:cNvSpPr>
          <p:nvPr/>
        </p:nvSpPr>
        <p:spPr bwMode="auto">
          <a:xfrm>
            <a:off x="2159000" y="2968625"/>
            <a:ext cx="49403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831AD"/>
                </a:solidFill>
                <a:latin typeface="Comic Sans MS" charset="0"/>
              </a:rPr>
              <a:t>DAVID</a:t>
            </a:r>
          </a:p>
        </p:txBody>
      </p:sp>
      <p:sp>
        <p:nvSpPr>
          <p:cNvPr id="600193" name="Oval 129"/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831AD"/>
              </a:solidFill>
              <a:latin typeface="Times" charset="0"/>
            </a:endParaRPr>
          </a:p>
        </p:txBody>
      </p:sp>
      <p:sp>
        <p:nvSpPr>
          <p:cNvPr id="600182" name="Text Box 118"/>
          <p:cNvSpPr txBox="1">
            <a:spLocks noChangeArrowheads="1"/>
          </p:cNvSpPr>
          <p:nvPr/>
        </p:nvSpPr>
        <p:spPr bwMode="auto">
          <a:xfrm>
            <a:off x="2146300" y="3902075"/>
            <a:ext cx="4876800" cy="1006475"/>
          </a:xfrm>
          <a:prstGeom prst="rect">
            <a:avLst/>
          </a:prstGeom>
          <a:noFill/>
          <a:ln>
            <a:noFill/>
          </a:ln>
          <a:effectLst>
            <a:outerShdw blurRad="63500" dist="102391" dir="3615307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831AD"/>
                </a:solidFill>
                <a:latin typeface="Comic Sans MS" charset="0"/>
              </a:rPr>
              <a:t>SOLOMON</a:t>
            </a:r>
          </a:p>
        </p:txBody>
      </p:sp>
      <p:sp>
        <p:nvSpPr>
          <p:cNvPr id="600194" name="Oval 130"/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831AD"/>
              </a:solidFill>
              <a:latin typeface="Times" charset="0"/>
            </a:endParaRPr>
          </a:p>
        </p:txBody>
      </p:sp>
      <p:sp>
        <p:nvSpPr>
          <p:cNvPr id="600201" name="Oval 137"/>
          <p:cNvSpPr>
            <a:spLocks noChangeArrowheads="1"/>
          </p:cNvSpPr>
          <p:nvPr/>
        </p:nvSpPr>
        <p:spPr bwMode="auto">
          <a:xfrm>
            <a:off x="3394075" y="1343025"/>
            <a:ext cx="2355850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0202" name="Group 13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00203" name="Rectangle 13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00204" name="Line 14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177" grpId="0" autoUpdateAnimBg="0"/>
      <p:bldP spid="600189" grpId="0" animBg="1" autoUpdateAnimBg="0"/>
      <p:bldP spid="600192" grpId="0" autoUpdateAnimBg="0"/>
      <p:bldP spid="600187" grpId="0" autoUpdateAnimBg="0"/>
      <p:bldP spid="600193" grpId="0" animBg="1" autoUpdateAnimBg="0"/>
      <p:bldP spid="600182" grpId="0" autoUpdateAnimBg="0"/>
      <p:bldP spid="600194" grpId="0" animBg="1" autoUpdateAnimBg="0"/>
      <p:bldP spid="600201" grpId="0" animBg="1"/>
      <p:bldP spid="60020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2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5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3516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3517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3518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19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520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3521" name="Rectangle 17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3522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3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4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5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6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7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8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9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0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1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2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3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4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5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9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2" name="Rectangle 38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357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33580" name="Text Box 76"/>
          <p:cNvSpPr txBox="1">
            <a:spLocks noChangeArrowheads="1"/>
          </p:cNvSpPr>
          <p:nvPr/>
        </p:nvSpPr>
        <p:spPr bwMode="auto">
          <a:xfrm>
            <a:off x="1758950" y="0"/>
            <a:ext cx="344328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16:13-14</a:t>
            </a:r>
          </a:p>
        </p:txBody>
      </p:sp>
      <p:grpSp>
        <p:nvGrpSpPr>
          <p:cNvPr id="533642" name="Group 13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3643" name="Group 13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3644" name="Freeform 14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645" name="AutoShape 14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6" name="Rectangle 14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7" name="Line 14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8" name="Rectangle 14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49" name="Rectangle 14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0" name="Line 14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1" name="Line 14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2" name="Line 14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3" name="Line 14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4" name="Line 15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5" name="Line 15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6" name="Line 15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7" name="Line 15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8" name="Line 15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59" name="Line 15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60" name="Rectangle 15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3661" name="Rectangle 15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3662" name="Text Box 15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3664" name="Rectangle 160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33665" name="Text Box 1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3666" name="Group 162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533668" name="Group 16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3669" name="Freeform 165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70" name="Freeform 166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672" name="Freeform 168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3" name="Freeform 169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4" name="Freeform 170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5" name="Freeform 171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76" name="Freeform 172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677" name="Group 173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3679" name="Group 17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3680" name="Freeform 17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681" name="Freeform 17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3683" name="Freeform 17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4" name="Freeform 18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5" name="Freeform 18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6" name="Freeform 18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87" name="Freeform 18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582" name="Group 78"/>
          <p:cNvGrpSpPr>
            <a:grpSpLocks/>
          </p:cNvGrpSpPr>
          <p:nvPr/>
        </p:nvGrpSpPr>
        <p:grpSpPr bwMode="auto">
          <a:xfrm>
            <a:off x="1432152" y="1807482"/>
            <a:ext cx="6403977" cy="3373438"/>
            <a:chOff x="1216" y="1360"/>
            <a:chExt cx="4034" cy="2125"/>
          </a:xfrm>
        </p:grpSpPr>
        <p:sp>
          <p:nvSpPr>
            <p:cNvPr id="533575" name="AutoShape 71"/>
            <p:cNvSpPr>
              <a:spLocks noChangeArrowheads="1"/>
            </p:cNvSpPr>
            <p:nvPr/>
          </p:nvSpPr>
          <p:spPr bwMode="auto">
            <a:xfrm>
              <a:off x="1216" y="1360"/>
              <a:ext cx="3952" cy="212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77" name="Text Box 73"/>
            <p:cNvSpPr txBox="1">
              <a:spLocks noChangeArrowheads="1"/>
            </p:cNvSpPr>
            <p:nvPr/>
          </p:nvSpPr>
          <p:spPr bwMode="auto">
            <a:xfrm>
              <a:off x="1295" y="1391"/>
              <a:ext cx="3955" cy="2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Roi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Saül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: un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homme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tourmenté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!</a:t>
              </a:r>
            </a:p>
            <a:p>
              <a:pPr algn="ctr">
                <a:spcBef>
                  <a:spcPct val="50000"/>
                </a:spcBef>
              </a:pP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Samuel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est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appelé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pour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l'oignir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le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successeur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de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Saül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: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jeune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 David de </a:t>
              </a:r>
              <a:r>
                <a:rPr lang="en-US" sz="3200" b="1" dirty="0" err="1">
                  <a:solidFill>
                    <a:schemeClr val="tx2"/>
                  </a:solidFill>
                  <a:latin typeface="Comic Sans MS" charset="0"/>
                </a:rPr>
                <a:t>Bethléhem</a:t>
              </a:r>
              <a:r>
                <a:rPr lang="en-US" sz="3200" b="1" dirty="0">
                  <a:solidFill>
                    <a:schemeClr val="tx2"/>
                  </a:solidFill>
                  <a:latin typeface="Comic Sans MS" charset="0"/>
                </a:rPr>
                <a:t>.</a:t>
              </a:r>
            </a:p>
          </p:txBody>
        </p:sp>
      </p:grpSp>
      <p:sp>
        <p:nvSpPr>
          <p:cNvPr id="533688" name="Rectangle 18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grpSp>
        <p:nvGrpSpPr>
          <p:cNvPr id="533692" name="Group 18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3693" name="Rectangle 1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3694" name="Line 19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3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3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3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4534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6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4540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4541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4542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543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544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4545" name="Rectangle 17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4546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7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8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9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0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1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2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3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4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5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6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7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8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3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6" name="Rectangle 38"/>
          <p:cNvSpPr>
            <a:spLocks noChangeArrowheads="1"/>
          </p:cNvSpPr>
          <p:nvPr/>
        </p:nvSpPr>
        <p:spPr bwMode="auto">
          <a:xfrm>
            <a:off x="4786313" y="852488"/>
            <a:ext cx="20970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1000A.C.</a:t>
            </a:r>
          </a:p>
        </p:txBody>
      </p:sp>
      <p:sp>
        <p:nvSpPr>
          <p:cNvPr id="534568" name="Oval 40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chemeClr val="accent1"/>
              </a:solidFill>
              <a:latin typeface="Times" charset="0"/>
            </a:endParaRPr>
          </a:p>
        </p:txBody>
      </p:sp>
      <p:sp>
        <p:nvSpPr>
          <p:cNvPr id="534595" name="Text Box 67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16:1</a:t>
            </a:r>
          </a:p>
        </p:txBody>
      </p:sp>
      <p:grpSp>
        <p:nvGrpSpPr>
          <p:cNvPr id="534617" name="Group 89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4618" name="Group 90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4619" name="Freeform 91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620" name="AutoShape 92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1" name="Rectangle 93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2" name="Line 94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3" name="Rectangle 95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4" name="Rectangle 96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5" name="Line 97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6" name="Line 98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7" name="Line 99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8" name="Line 100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29" name="Line 101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0" name="Line 102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1" name="Line 103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2" name="Line 104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3" name="Line 105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4" name="Line 106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35" name="Rectangle 107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4636" name="Rectangle 108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4637" name="Text Box 10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4639" name="Rectangle 111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34640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4641" name="Group 113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534643" name="Group 115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4644" name="Freeform 11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45" name="Freeform 11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464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4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4652" name="Group 124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4654" name="Group 126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4655" name="Freeform 127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56" name="Freeform 128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4658" name="Freeform 13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59" name="Freeform 13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0" name="Freeform 13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1" name="Freeform 13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62" name="Freeform 13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4593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1875" r="31641" b="33333"/>
          <a:stretch>
            <a:fillRect/>
          </a:stretch>
        </p:blipFill>
        <p:spPr bwMode="auto">
          <a:xfrm>
            <a:off x="2876325" y="3038570"/>
            <a:ext cx="4997676" cy="3283084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4663" name="Text Box 135"/>
          <p:cNvSpPr txBox="1">
            <a:spLocks noChangeArrowheads="1"/>
          </p:cNvSpPr>
          <p:nvPr/>
        </p:nvSpPr>
        <p:spPr bwMode="auto">
          <a:xfrm>
            <a:off x="2884714" y="5545138"/>
            <a:ext cx="4989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Samuel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voit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le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jeune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 David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gardant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les moutons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dans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la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brousse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 hors de </a:t>
            </a:r>
            <a:r>
              <a:rPr lang="en-US" sz="1800" dirty="0" err="1">
                <a:solidFill>
                  <a:schemeClr val="tx1"/>
                </a:solidFill>
                <a:latin typeface="Comic Sans MS" charset="0"/>
              </a:rPr>
              <a:t>Bethléhem</a:t>
            </a:r>
            <a:r>
              <a:rPr lang="en-US" sz="1800" dirty="0">
                <a:solidFill>
                  <a:schemeClr val="tx1"/>
                </a:solidFill>
                <a:latin typeface="Comic Sans MS" charset="0"/>
              </a:rPr>
              <a:t>.</a:t>
            </a:r>
          </a:p>
        </p:txBody>
      </p:sp>
      <p:sp>
        <p:nvSpPr>
          <p:cNvPr id="534664" name="Rectangle 136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4665" name="Text Box 137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34672" name="Group 14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4673" name="Rectangle 14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4674" name="Line 14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8" grpId="0" animBg="1" autoUpdateAnimBg="0"/>
      <p:bldP spid="53466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4" name="Rectangle 17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88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492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2493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2494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495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496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497" name="Rectangle 17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2498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9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0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1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2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3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4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5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6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7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8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9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0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1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5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8" name="Rectangle 38"/>
          <p:cNvSpPr>
            <a:spLocks noChangeArrowheads="1"/>
          </p:cNvSpPr>
          <p:nvPr/>
        </p:nvSpPr>
        <p:spPr bwMode="auto">
          <a:xfrm>
            <a:off x="4786313" y="852488"/>
            <a:ext cx="2185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2546" name="Oval 66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chemeClr val="accent1"/>
              </a:solidFill>
              <a:latin typeface="Times" charset="0"/>
            </a:endParaRPr>
          </a:p>
        </p:txBody>
      </p:sp>
      <p:grpSp>
        <p:nvGrpSpPr>
          <p:cNvPr id="532584" name="Group 10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2585" name="Group 10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2586" name="Freeform 10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587" name="AutoShape 10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8" name="Rectangle 10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9" name="Line 10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0" name="Rectangle 1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1" name="Rectangle 1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2" name="Line 1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3" name="Line 1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4" name="Line 1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5" name="Line 1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6" name="Line 1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7" name="Line 1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8" name="Line 1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9" name="Line 1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0" name="Line 1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1" name="Line 1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2" name="Rectangle 12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2603" name="Rectangle 1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2604" name="Text Box 12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606" name="Rectangle 126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532607" name="Text Box 1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2630" name="Group 150"/>
          <p:cNvGrpSpPr>
            <a:grpSpLocks/>
          </p:cNvGrpSpPr>
          <p:nvPr/>
        </p:nvGrpSpPr>
        <p:grpSpPr bwMode="auto">
          <a:xfrm>
            <a:off x="6289985" y="1328159"/>
            <a:ext cx="919814" cy="1010116"/>
            <a:chOff x="1557" y="1007"/>
            <a:chExt cx="2105" cy="1949"/>
          </a:xfrm>
        </p:grpSpPr>
        <p:grpSp>
          <p:nvGrpSpPr>
            <p:cNvPr id="532632" name="Group 1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2633" name="Freeform 1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34" name="Freeform 1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36" name="Freeform 1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7" name="Freeform 1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8" name="Freeform 1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9" name="Freeform 1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0" name="Freeform 1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641" name="Group 1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2643" name="Group 1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2644" name="Freeform 1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45" name="Freeform 1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47" name="Freeform 1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8" name="Freeform 1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9" name="Freeform 1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0" name="Freeform 1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1" name="Freeform 1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658" name="Text Box 178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32663" name="Group 183"/>
          <p:cNvGrpSpPr>
            <a:grpSpLocks/>
          </p:cNvGrpSpPr>
          <p:nvPr/>
        </p:nvGrpSpPr>
        <p:grpSpPr bwMode="auto">
          <a:xfrm>
            <a:off x="4815118" y="1157514"/>
            <a:ext cx="4292600" cy="2082800"/>
            <a:chOff x="3056" y="752"/>
            <a:chExt cx="2704" cy="1312"/>
          </a:xfrm>
        </p:grpSpPr>
        <p:grpSp>
          <p:nvGrpSpPr>
            <p:cNvPr id="532653" name="Group 173"/>
            <p:cNvGrpSpPr>
              <a:grpSpLocks/>
            </p:cNvGrpSpPr>
            <p:nvPr/>
          </p:nvGrpSpPr>
          <p:grpSpPr bwMode="auto">
            <a:xfrm>
              <a:off x="3056" y="752"/>
              <a:ext cx="2704" cy="1312"/>
              <a:chOff x="2984" y="712"/>
              <a:chExt cx="2704" cy="1312"/>
            </a:xfrm>
          </p:grpSpPr>
          <p:grpSp>
            <p:nvGrpSpPr>
              <p:cNvPr id="532522" name="Group 42"/>
              <p:cNvGrpSpPr>
                <a:grpSpLocks/>
              </p:cNvGrpSpPr>
              <p:nvPr/>
            </p:nvGrpSpPr>
            <p:grpSpPr bwMode="auto">
              <a:xfrm>
                <a:off x="2984" y="712"/>
                <a:ext cx="2688" cy="1312"/>
                <a:chOff x="2936" y="712"/>
                <a:chExt cx="2688" cy="1312"/>
              </a:xfrm>
            </p:grpSpPr>
            <p:sp>
              <p:nvSpPr>
                <p:cNvPr id="532523" name="AutoShape 43"/>
                <p:cNvSpPr>
                  <a:spLocks noChangeArrowheads="1"/>
                </p:cNvSpPr>
                <p:nvPr/>
              </p:nvSpPr>
              <p:spPr bwMode="auto">
                <a:xfrm rot="-10800000">
                  <a:off x="2936" y="752"/>
                  <a:ext cx="1080" cy="53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D83104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52363" dir="4557825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524" name="AutoShape 44"/>
                <p:cNvSpPr>
                  <a:spLocks noChangeArrowheads="1"/>
                </p:cNvSpPr>
                <p:nvPr/>
              </p:nvSpPr>
              <p:spPr bwMode="auto">
                <a:xfrm>
                  <a:off x="3704" y="712"/>
                  <a:ext cx="1920" cy="1312"/>
                </a:xfrm>
                <a:prstGeom prst="roundRect">
                  <a:avLst>
                    <a:gd name="adj" fmla="val 16667"/>
                  </a:avLst>
                </a:prstGeom>
                <a:noFill/>
                <a:ln w="76200">
                  <a:solidFill>
                    <a:srgbClr val="D83104"/>
                  </a:solidFill>
                  <a:round/>
                  <a:headEnd/>
                  <a:tailEnd/>
                </a:ln>
                <a:effectLst>
                  <a:outerShdw blurRad="63500" dist="85194" dir="3806097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32652" name="Text Box 172"/>
              <p:cNvSpPr txBox="1">
                <a:spLocks noChangeArrowheads="1"/>
              </p:cNvSpPr>
              <p:nvPr/>
            </p:nvSpPr>
            <p:spPr bwMode="auto">
              <a:xfrm>
                <a:off x="4021" y="867"/>
                <a:ext cx="544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4758" dir="472140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</a:p>
            </p:txBody>
          </p:sp>
          <p:sp>
            <p:nvSpPr>
              <p:cNvPr id="532514" name="Rectangle 34"/>
              <p:cNvSpPr>
                <a:spLocks noChangeArrowheads="1"/>
              </p:cNvSpPr>
              <p:nvPr/>
            </p:nvSpPr>
            <p:spPr bwMode="auto">
              <a:xfrm>
                <a:off x="3890" y="1360"/>
                <a:ext cx="1798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347967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  <a:latin typeface="Helvetica" charset="0"/>
                  </a:rPr>
                  <a:t>2 Sam 7: 4-16</a:t>
                </a:r>
              </a:p>
              <a:p>
                <a:r>
                  <a:rPr lang="en-US" b="1">
                    <a:solidFill>
                      <a:schemeClr val="tx1"/>
                    </a:solidFill>
                    <a:latin typeface="Helvetica" charset="0"/>
                  </a:rPr>
                  <a:t>1 Chron 17:3-15</a:t>
                </a:r>
                <a:endParaRPr lang="en-US" b="1" i="1">
                  <a:solidFill>
                    <a:srgbClr val="99FF99"/>
                  </a:solidFill>
                  <a:latin typeface="Times" charset="0"/>
                </a:endParaRPr>
              </a:p>
            </p:txBody>
          </p:sp>
        </p:grpSp>
        <p:sp>
          <p:nvSpPr>
            <p:cNvPr id="532659" name="Text Box 179"/>
            <p:cNvSpPr txBox="1">
              <a:spLocks noChangeArrowheads="1"/>
            </p:cNvSpPr>
            <p:nvPr/>
          </p:nvSpPr>
          <p:spPr bwMode="auto">
            <a:xfrm>
              <a:off x="4543" y="779"/>
              <a:ext cx="1027" cy="7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 dirty="0">
                  <a:solidFill>
                    <a:srgbClr val="FFEA18"/>
                  </a:solidFill>
                  <a:latin typeface="Arial" charset="0"/>
                </a:rPr>
                <a:t>L</a:t>
              </a:r>
              <a:r>
                <a:rPr lang="ja-JP" altLang="en-US" sz="2400" b="1" dirty="0">
                  <a:solidFill>
                    <a:srgbClr val="FFEA18"/>
                  </a:solidFill>
                  <a:latin typeface="Arial"/>
                </a:rPr>
                <a:t>’</a:t>
              </a:r>
              <a:r>
                <a:rPr lang="en-US" sz="2400" b="1" dirty="0">
                  <a:solidFill>
                    <a:srgbClr val="FFEA18"/>
                  </a:solidFill>
                  <a:latin typeface="Arial" charset="0"/>
                </a:rPr>
                <a:t>Alliance de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 dirty="0">
                  <a:solidFill>
                    <a:srgbClr val="FFEA18"/>
                  </a:solidFill>
                  <a:latin typeface="Arial" charset="0"/>
                </a:rPr>
                <a:t>David</a:t>
              </a:r>
            </a:p>
          </p:txBody>
        </p:sp>
      </p:grpSp>
      <p:sp>
        <p:nvSpPr>
          <p:cNvPr id="532655" name="Oval 175"/>
          <p:cNvSpPr>
            <a:spLocks noChangeArrowheads="1"/>
          </p:cNvSpPr>
          <p:nvPr/>
        </p:nvSpPr>
        <p:spPr bwMode="auto">
          <a:xfrm>
            <a:off x="6440488" y="1354138"/>
            <a:ext cx="827087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664" name="Group 18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2665" name="Rectangle 1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2666" name="Line 1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1089025" y="2366963"/>
            <a:ext cx="7110413" cy="3563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" charset="0"/>
              </a:rPr>
              <a:t>                   2 Samuel 7</a:t>
            </a:r>
            <a:endParaRPr lang="en-US" sz="3200" b="1">
              <a:solidFill>
                <a:schemeClr val="tx1"/>
              </a:solidFill>
              <a:latin typeface="Times" charset="0"/>
            </a:endParaRPr>
          </a:p>
          <a:p>
            <a:r>
              <a:rPr lang="en-US" sz="3200" b="1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sz="4000" b="1" baseline="30000">
                <a:solidFill>
                  <a:schemeClr val="tx1"/>
                </a:solidFill>
                <a:latin typeface="Times" charset="0"/>
              </a:rPr>
              <a:t>16</a:t>
            </a:r>
            <a:r>
              <a:rPr lang="en-US" sz="3600" b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Ta</a:t>
            </a:r>
            <a:r>
              <a:rPr lang="en-US" sz="3200" b="1" u="sng">
                <a:solidFill>
                  <a:schemeClr val="tx1"/>
                </a:solidFill>
                <a:latin typeface="Times" charset="0"/>
              </a:rPr>
              <a:t> maison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et ton règne seront pour toujours assurés, ton </a:t>
            </a:r>
            <a:r>
              <a:rPr lang="en-US" sz="3200" b="1" u="sng">
                <a:solidFill>
                  <a:schemeClr val="tx1"/>
                </a:solidFill>
                <a:latin typeface="Times" charset="0"/>
              </a:rPr>
              <a:t>trône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sera pour </a:t>
            </a:r>
            <a:r>
              <a:rPr lang="en-US" sz="3200" b="1" u="sng">
                <a:solidFill>
                  <a:schemeClr val="tx1"/>
                </a:solidFill>
                <a:latin typeface="Times" charset="0"/>
              </a:rPr>
              <a:t>toujours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affermi.</a:t>
            </a:r>
          </a:p>
          <a:p>
            <a:endParaRPr lang="en-US"/>
          </a:p>
          <a:p>
            <a:endParaRPr lang="en-US" sz="3200" b="1">
              <a:solidFill>
                <a:schemeClr val="tx1"/>
              </a:solidFill>
              <a:latin typeface="Times" charset="0"/>
            </a:endParaRPr>
          </a:p>
          <a:p>
            <a:pPr algn="ctr"/>
            <a:endParaRPr lang="en-US" sz="32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rgbClr val="FAFD00"/>
                </a:solidFill>
                <a:latin typeface="Times" charset="0"/>
              </a:rPr>
              <a:t>                            </a:t>
            </a: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1509713" y="728663"/>
            <a:ext cx="7177087" cy="164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latin typeface="Times" charset="0"/>
              </a:rPr>
              <a:t>L</a:t>
            </a:r>
            <a:r>
              <a:rPr lang="ja-JP" altLang="en-US" sz="3600" b="1">
                <a:solidFill>
                  <a:schemeClr val="folHlink"/>
                </a:solidFill>
                <a:latin typeface="Arial"/>
              </a:rPr>
              <a:t>’</a:t>
            </a:r>
            <a:r>
              <a:rPr lang="en-US" sz="3600" b="1">
                <a:solidFill>
                  <a:schemeClr val="folHlink"/>
                </a:solidFill>
                <a:latin typeface="Times" charset="0"/>
              </a:rPr>
              <a:t>ALLIANCE DE DAVID</a:t>
            </a:r>
            <a:r>
              <a:rPr lang="en-US" sz="3600" b="1">
                <a:solidFill>
                  <a:schemeClr val="tx2"/>
                </a:solidFill>
                <a:latin typeface="Times" charset="0"/>
              </a:rPr>
              <a:t> 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latin typeface="Times" charset="0"/>
              </a:rPr>
              <a:t>SES TROIS  GUARANTIES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  <a:p>
            <a:pPr algn="ctr"/>
            <a:endParaRPr lang="en-US" sz="36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43" name="Text Box 31"/>
          <p:cNvSpPr txBox="1">
            <a:spLocks noChangeArrowheads="1"/>
          </p:cNvSpPr>
          <p:nvPr/>
        </p:nvSpPr>
        <p:spPr bwMode="auto">
          <a:xfrm>
            <a:off x="2989489" y="2971574"/>
            <a:ext cx="17065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CC00"/>
                </a:solidFill>
                <a:latin typeface="Times" charset="0"/>
              </a:rPr>
              <a:t>maison</a:t>
            </a:r>
            <a:endParaRPr lang="en-US" sz="3200" b="1" u="sng" dirty="0">
              <a:solidFill>
                <a:srgbClr val="FFCC00"/>
              </a:solidFill>
              <a:latin typeface="Times" charset="0"/>
            </a:endParaRPr>
          </a:p>
        </p:txBody>
      </p:sp>
      <p:sp>
        <p:nvSpPr>
          <p:cNvPr id="448545" name="Text Box 33"/>
          <p:cNvSpPr txBox="1">
            <a:spLocks noChangeArrowheads="1"/>
          </p:cNvSpPr>
          <p:nvPr/>
        </p:nvSpPr>
        <p:spPr bwMode="auto">
          <a:xfrm>
            <a:off x="5713186" y="3446236"/>
            <a:ext cx="201453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CC00"/>
                </a:solidFill>
                <a:latin typeface="Times" charset="0"/>
              </a:rPr>
              <a:t>trône</a:t>
            </a:r>
            <a:endParaRPr lang="en-US" sz="3200" b="1" u="sng" dirty="0">
              <a:solidFill>
                <a:srgbClr val="FFCC00"/>
              </a:solidFill>
              <a:latin typeface="Times" charset="0"/>
            </a:endParaRPr>
          </a:p>
        </p:txBody>
      </p:sp>
      <p:sp>
        <p:nvSpPr>
          <p:cNvPr id="448546" name="Text Box 34"/>
          <p:cNvSpPr txBox="1">
            <a:spLocks noChangeArrowheads="1"/>
          </p:cNvSpPr>
          <p:nvPr/>
        </p:nvSpPr>
        <p:spPr bwMode="auto">
          <a:xfrm>
            <a:off x="2010456" y="3956504"/>
            <a:ext cx="19875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" charset="0"/>
              </a:rPr>
              <a:t>toujours</a:t>
            </a:r>
          </a:p>
        </p:txBody>
      </p:sp>
      <p:grpSp>
        <p:nvGrpSpPr>
          <p:cNvPr id="448586" name="Group 7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48587" name="Group 7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48588" name="Freeform 7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89" name="AutoShape 7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0" name="Rectangle 7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1" name="Line 7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2" name="Rectangle 8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3" name="Rectangle 8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4" name="Line 8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5" name="Line 8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6" name="Line 8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7" name="Line 8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8" name="Line 8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9" name="Line 8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0" name="Line 8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1" name="Line 8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2" name="Line 9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3" name="Line 9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604" name="Rectangle 9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48605" name="Rectangle 9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48606" name="Text Box 9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8607" name="Text Box 95"/>
          <p:cNvSpPr txBox="1">
            <a:spLocks noChangeArrowheads="1"/>
          </p:cNvSpPr>
          <p:nvPr/>
        </p:nvSpPr>
        <p:spPr bwMode="auto">
          <a:xfrm>
            <a:off x="8602663" y="64801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8608" name="Rectangle 9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448609" name="Text Box 9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48613" name="Group 10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48614" name="Rectangle 10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48615" name="Line 10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43" grpId="0" autoUpdateAnimBg="0"/>
      <p:bldP spid="448545" grpId="0" autoUpdateAnimBg="0"/>
      <p:bldP spid="44854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latin typeface="Arial" charset="0"/>
              </a:rPr>
              <a:t>Alliance  Abraham </a:t>
            </a: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12" name="Rectangle 4"/>
          <p:cNvSpPr>
            <a:spLocks noChangeArrowheads="1"/>
          </p:cNvSpPr>
          <p:nvPr/>
        </p:nvSpPr>
        <p:spPr bwMode="auto">
          <a:xfrm>
            <a:off x="3602704" y="5156200"/>
            <a:ext cx="1846518" cy="95154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7:4 -16</a:t>
            </a:r>
          </a:p>
        </p:txBody>
      </p:sp>
      <p:sp>
        <p:nvSpPr>
          <p:cNvPr id="631813" name="Rectangle 5"/>
          <p:cNvSpPr>
            <a:spLocks noChangeArrowheads="1"/>
          </p:cNvSpPr>
          <p:nvPr/>
        </p:nvSpPr>
        <p:spPr bwMode="auto">
          <a:xfrm>
            <a:off x="1012988" y="5154613"/>
            <a:ext cx="2584125" cy="95154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 i="1" dirty="0" err="1">
                <a:solidFill>
                  <a:srgbClr val="00FF00"/>
                </a:solidFill>
                <a:latin typeface="Arial" charset="0"/>
              </a:rPr>
              <a:t>Deut</a:t>
            </a:r>
            <a:r>
              <a:rPr lang="en-US" b="1" i="1" dirty="0" err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b="1" i="1" dirty="0" err="1">
                <a:solidFill>
                  <a:srgbClr val="00FF00"/>
                </a:solidFill>
                <a:latin typeface="Arial" charset="0"/>
              </a:rPr>
              <a:t>ronome</a:t>
            </a:r>
            <a:endParaRPr lang="en-US" b="1" i="1" dirty="0">
              <a:solidFill>
                <a:srgbClr val="00FF00"/>
              </a:solidFill>
              <a:latin typeface="Arial" charset="0"/>
            </a:endParaRPr>
          </a:p>
          <a:p>
            <a:pPr algn="ctr"/>
            <a:r>
              <a:rPr lang="en-US" b="1" i="1" dirty="0">
                <a:solidFill>
                  <a:srgbClr val="00FF00"/>
                </a:solidFill>
                <a:latin typeface="Arial" charset="0"/>
              </a:rPr>
              <a:t>30:1-10</a:t>
            </a:r>
          </a:p>
        </p:txBody>
      </p:sp>
      <p:sp>
        <p:nvSpPr>
          <p:cNvPr id="631814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31817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18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b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b="1">
                <a:solidFill>
                  <a:srgbClr val="00FF00"/>
                </a:solidFill>
                <a:latin typeface="Arial" charset="0"/>
              </a:rPr>
              <a:t>NEDICTION</a:t>
            </a:r>
          </a:p>
        </p:txBody>
      </p:sp>
      <p:sp>
        <p:nvSpPr>
          <p:cNvPr id="631819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FF00"/>
                </a:solidFill>
                <a:latin typeface="Arial" charset="0"/>
              </a:rPr>
              <a:t>POSTERIT</a:t>
            </a:r>
            <a:r>
              <a:rPr lang="en-US" sz="1800" b="1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31820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31821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AFD00"/>
                </a:solidFill>
                <a:latin typeface="Arial" charset="0"/>
              </a:rPr>
              <a:t>Pays</a:t>
            </a: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AFD00"/>
                </a:solidFill>
                <a:latin typeface="Arial" charset="0"/>
              </a:rPr>
              <a:t>David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b="1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31825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Appelle)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’</a:t>
            </a:r>
            <a:endParaRPr lang="en-US" sz="24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26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27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28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29" name="AutoShape 21"/>
          <p:cNvSpPr>
            <a:spLocks noChangeArrowheads="1"/>
          </p:cNvSpPr>
          <p:nvPr/>
        </p:nvSpPr>
        <p:spPr bwMode="auto">
          <a:xfrm>
            <a:off x="3554413" y="4370388"/>
            <a:ext cx="2009775" cy="16573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30" name="Rectangle 22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631831" name="Text Box 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6" name="Picture 2" descr="Jerusalem area aerial from s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4476" name="Rectangle 12"/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7" name="Rectangle 3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Jerusalem area aerial from south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74469" name="AutoShape 5"/>
          <p:cNvSpPr>
            <a:spLocks noChangeArrowheads="1"/>
          </p:cNvSpPr>
          <p:nvPr/>
        </p:nvSpPr>
        <p:spPr bwMode="auto">
          <a:xfrm>
            <a:off x="3354388" y="2503488"/>
            <a:ext cx="154146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190500" y="4972050"/>
            <a:ext cx="8743950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Jérusalem: du Sud approchant le Mont du Temple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74472" name="Rectangle 8"/>
          <p:cNvSpPr>
            <a:spLocks noChangeArrowheads="1"/>
          </p:cNvSpPr>
          <p:nvPr/>
        </p:nvSpPr>
        <p:spPr bwMode="auto">
          <a:xfrm>
            <a:off x="7551738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574473" name="Rectangle 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574477" name="Text Box 13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Chron. 3:1</a:t>
            </a:r>
          </a:p>
        </p:txBody>
      </p:sp>
      <p:sp>
        <p:nvSpPr>
          <p:cNvPr id="574479" name="Text Box 15"/>
          <p:cNvSpPr txBox="1">
            <a:spLocks noChangeArrowheads="1"/>
          </p:cNvSpPr>
          <p:nvPr/>
        </p:nvSpPr>
        <p:spPr bwMode="auto">
          <a:xfrm>
            <a:off x="8599488" y="64928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Old City aerial from north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75491" name="Picture 3" descr="Old City aerial from north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5494" name="Text Box 6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grpSp>
        <p:nvGrpSpPr>
          <p:cNvPr id="575506" name="Group 18"/>
          <p:cNvGrpSpPr>
            <a:grpSpLocks/>
          </p:cNvGrpSpPr>
          <p:nvPr/>
        </p:nvGrpSpPr>
        <p:grpSpPr bwMode="auto">
          <a:xfrm>
            <a:off x="280988" y="5070475"/>
            <a:ext cx="8640762" cy="1724025"/>
            <a:chOff x="177" y="3194"/>
            <a:chExt cx="5443" cy="1086"/>
          </a:xfrm>
        </p:grpSpPr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77" y="3194"/>
              <a:ext cx="5262" cy="9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93" name="Text Box 5"/>
            <p:cNvSpPr txBox="1">
              <a:spLocks noChangeArrowheads="1"/>
            </p:cNvSpPr>
            <p:nvPr/>
          </p:nvSpPr>
          <p:spPr bwMode="auto">
            <a:xfrm>
              <a:off x="177" y="3225"/>
              <a:ext cx="5443" cy="9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>
                  <a:solidFill>
                    <a:srgbClr val="FFEA18"/>
                  </a:solidFill>
                  <a:latin typeface="Comic Sans MS" charset="0"/>
                </a:rPr>
                <a:t>Le Mont du Temple : Jérusalem Point Global Focal</a:t>
              </a:r>
            </a:p>
          </p:txBody>
        </p:sp>
        <p:sp>
          <p:nvSpPr>
            <p:cNvPr id="575495" name="Rectangle 7"/>
            <p:cNvSpPr>
              <a:spLocks noChangeArrowheads="1"/>
            </p:cNvSpPr>
            <p:nvPr/>
          </p:nvSpPr>
          <p:spPr bwMode="auto">
            <a:xfrm>
              <a:off x="4758" y="4122"/>
              <a:ext cx="46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9.6.03d.</a:t>
              </a:r>
            </a:p>
          </p:txBody>
        </p:sp>
        <p:sp>
          <p:nvSpPr>
            <p:cNvPr id="575496" name="Rectangle 8"/>
            <p:cNvSpPr>
              <a:spLocks noChangeArrowheads="1"/>
            </p:cNvSpPr>
            <p:nvPr/>
          </p:nvSpPr>
          <p:spPr bwMode="auto">
            <a:xfrm>
              <a:off x="5091" y="4126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27</a:t>
              </a:r>
            </a:p>
          </p:txBody>
        </p:sp>
      </p:grpSp>
      <p:sp>
        <p:nvSpPr>
          <p:cNvPr id="575499" name="Text Box 11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Chron. 3:1</a:t>
            </a:r>
          </a:p>
        </p:txBody>
      </p:sp>
      <p:sp>
        <p:nvSpPr>
          <p:cNvPr id="575505" name="AutoShape 17"/>
          <p:cNvSpPr>
            <a:spLocks noChangeArrowheads="1"/>
          </p:cNvSpPr>
          <p:nvPr/>
        </p:nvSpPr>
        <p:spPr bwMode="auto">
          <a:xfrm rot="560871">
            <a:off x="889000" y="1936750"/>
            <a:ext cx="5592763" cy="2498725"/>
          </a:xfrm>
          <a:prstGeom prst="parallelogram">
            <a:avLst>
              <a:gd name="adj" fmla="val 95934"/>
            </a:avLst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5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5068241" y="498747"/>
            <a:ext cx="3194050" cy="4740275"/>
            <a:chOff x="0" y="647493"/>
            <a:chExt cx="3194050" cy="4740275"/>
          </a:xfrm>
        </p:grpSpPr>
        <p:grpSp>
          <p:nvGrpSpPr>
            <p:cNvPr id="275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306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313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7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Rectangle 239"/>
              <p:cNvSpPr>
                <a:spLocks noChangeArrowheads="1"/>
              </p:cNvSpPr>
              <p:nvPr/>
            </p:nvSpPr>
            <p:spPr bwMode="auto">
              <a:xfrm>
                <a:off x="9775483" y="2239469"/>
                <a:ext cx="50317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76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297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304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8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0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Rectangle 252"/>
              <p:cNvSpPr>
                <a:spLocks noChangeArrowheads="1"/>
              </p:cNvSpPr>
              <p:nvPr/>
            </p:nvSpPr>
            <p:spPr bwMode="auto">
              <a:xfrm>
                <a:off x="9843677" y="5263656"/>
                <a:ext cx="4270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77" name="Group 294"/>
            <p:cNvGrpSpPr>
              <a:grpSpLocks/>
            </p:cNvGrpSpPr>
            <p:nvPr/>
          </p:nvGrpSpPr>
          <p:grpSpPr bwMode="auto">
            <a:xfrm>
              <a:off x="2439988" y="1839705"/>
              <a:ext cx="725487" cy="868363"/>
              <a:chOff x="12107225" y="2385783"/>
              <a:chExt cx="726109" cy="869325"/>
            </a:xfrm>
          </p:grpSpPr>
          <p:grpSp>
            <p:nvGrpSpPr>
              <p:cNvPr id="288" name="Group 295"/>
              <p:cNvGrpSpPr>
                <a:grpSpLocks/>
              </p:cNvGrpSpPr>
              <p:nvPr/>
            </p:nvGrpSpPr>
            <p:grpSpPr bwMode="auto">
              <a:xfrm>
                <a:off x="12107225" y="2479994"/>
                <a:ext cx="726109" cy="633818"/>
                <a:chOff x="10879938" y="5034130"/>
                <a:chExt cx="726109" cy="633818"/>
              </a:xfrm>
            </p:grpSpPr>
            <p:sp>
              <p:nvSpPr>
                <p:cNvPr id="295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6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9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Rectangle 252"/>
              <p:cNvSpPr>
                <a:spLocks noChangeArrowheads="1"/>
              </p:cNvSpPr>
              <p:nvPr/>
            </p:nvSpPr>
            <p:spPr bwMode="auto">
              <a:xfrm>
                <a:off x="12248740" y="2599831"/>
                <a:ext cx="4397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78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279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286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0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252"/>
              <p:cNvSpPr>
                <a:spLocks noChangeArrowheads="1"/>
              </p:cNvSpPr>
              <p:nvPr/>
            </p:nvSpPr>
            <p:spPr bwMode="auto">
              <a:xfrm>
                <a:off x="11153048" y="1388624"/>
                <a:ext cx="4397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64226" name="Group 2"/>
          <p:cNvGrpSpPr>
            <a:grpSpLocks/>
          </p:cNvGrpSpPr>
          <p:nvPr/>
        </p:nvGrpSpPr>
        <p:grpSpPr bwMode="auto">
          <a:xfrm>
            <a:off x="4130675" y="546100"/>
            <a:ext cx="1270000" cy="5762625"/>
            <a:chOff x="2602" y="344"/>
            <a:chExt cx="800" cy="3630"/>
          </a:xfrm>
        </p:grpSpPr>
        <p:sp>
          <p:nvSpPr>
            <p:cNvPr id="564227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8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29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0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1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2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3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4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5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6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7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8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9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0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1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2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64243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4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5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6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7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8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9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0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1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2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3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4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5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6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7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8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9" name="Rectangle 3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564260" name="Rectangle 36"/>
            <p:cNvSpPr>
              <a:spLocks noChangeArrowheads="1"/>
            </p:cNvSpPr>
            <p:nvPr/>
          </p:nvSpPr>
          <p:spPr bwMode="auto">
            <a:xfrm>
              <a:off x="2690" y="634"/>
              <a:ext cx="5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 er Evangell</a:t>
              </a:r>
            </a:p>
          </p:txBody>
        </p:sp>
        <p:sp>
          <p:nvSpPr>
            <p:cNvPr id="564261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5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 ere Famiille</a:t>
              </a:r>
            </a:p>
          </p:txBody>
        </p:sp>
        <p:sp>
          <p:nvSpPr>
            <p:cNvPr id="564262" name="Rectangle 38"/>
            <p:cNvSpPr>
              <a:spLocks noChangeArrowheads="1"/>
            </p:cNvSpPr>
            <p:nvPr/>
          </p:nvSpPr>
          <p:spPr bwMode="auto">
            <a:xfrm>
              <a:off x="2690" y="842"/>
              <a:ext cx="4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 er Meutre</a:t>
              </a:r>
            </a:p>
          </p:txBody>
        </p:sp>
        <p:sp>
          <p:nvSpPr>
            <p:cNvPr id="564263" name="Rectangle 39"/>
            <p:cNvSpPr>
              <a:spLocks noChangeArrowheads="1"/>
            </p:cNvSpPr>
            <p:nvPr/>
          </p:nvSpPr>
          <p:spPr bwMode="auto">
            <a:xfrm>
              <a:off x="2627" y="938"/>
              <a:ext cx="71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Deluge/l</a:t>
              </a:r>
              <a:r>
                <a:rPr lang="ja-JP" altLang="en-US" sz="800" b="1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Arc en Ciel</a:t>
              </a:r>
            </a:p>
          </p:txBody>
        </p:sp>
        <p:sp>
          <p:nvSpPr>
            <p:cNvPr id="564264" name="Rectangle 4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Tour</a:t>
              </a:r>
            </a:p>
          </p:txBody>
        </p:sp>
        <p:sp>
          <p:nvSpPr>
            <p:cNvPr id="564265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CRÉATION</a:t>
              </a:r>
            </a:p>
          </p:txBody>
        </p:sp>
        <p:sp>
          <p:nvSpPr>
            <p:cNvPr id="564266" name="Rectangle 42"/>
            <p:cNvSpPr>
              <a:spLocks noChangeArrowheads="1"/>
            </p:cNvSpPr>
            <p:nvPr/>
          </p:nvSpPr>
          <p:spPr bwMode="auto">
            <a:xfrm>
              <a:off x="2602" y="458"/>
              <a:ext cx="80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 er Homme et Femme</a:t>
              </a:r>
            </a:p>
          </p:txBody>
        </p:sp>
        <p:sp>
          <p:nvSpPr>
            <p:cNvPr id="564267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8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9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0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564271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64272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64273" name="Rectangle 4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L</a:t>
              </a:r>
              <a:r>
                <a:rPr lang="ja-JP" altLang="en-US" sz="900" b="1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Appelle</a:t>
              </a:r>
            </a:p>
          </p:txBody>
        </p:sp>
        <p:sp>
          <p:nvSpPr>
            <p:cNvPr id="564274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516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564275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64276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7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8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420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564279" name="Rectangle 55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Esclavage</a:t>
              </a:r>
            </a:p>
          </p:txBody>
        </p:sp>
        <p:sp>
          <p:nvSpPr>
            <p:cNvPr id="564280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64281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2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3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4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5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6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7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8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9" name="Rectangle 6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MOÏSE</a:t>
              </a:r>
            </a:p>
          </p:txBody>
        </p:sp>
        <p:sp>
          <p:nvSpPr>
            <p:cNvPr id="564290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Sinaï</a:t>
              </a:r>
            </a:p>
          </p:txBody>
        </p:sp>
        <p:sp>
          <p:nvSpPr>
            <p:cNvPr id="564291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64292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Kadès Barné</a:t>
              </a:r>
            </a:p>
          </p:txBody>
        </p:sp>
        <p:sp>
          <p:nvSpPr>
            <p:cNvPr id="564293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64294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564295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6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Exode</a:t>
              </a:r>
            </a:p>
          </p:txBody>
        </p:sp>
        <p:sp>
          <p:nvSpPr>
            <p:cNvPr id="564297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8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9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00" name="Rectangle 7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564301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Jéricho/Aï</a:t>
              </a:r>
            </a:p>
          </p:txBody>
        </p:sp>
        <p:sp>
          <p:nvSpPr>
            <p:cNvPr id="564302" name="Rectangle 7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Pays Partagé</a:t>
              </a:r>
            </a:p>
          </p:txBody>
        </p:sp>
      </p:grpSp>
      <p:sp>
        <p:nvSpPr>
          <p:cNvPr id="564303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04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5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6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7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8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09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0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1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2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3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4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5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6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7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8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19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0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1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2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3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4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5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6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7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8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29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0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1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2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3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4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5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6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7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8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39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0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1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2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3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4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5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46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50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4351" name="Picture 1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4353" name="Picture 12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4354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55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56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4357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58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59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60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61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62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4363" name="Rectangle 139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(2000 A.C.)</a:t>
            </a:r>
          </a:p>
        </p:txBody>
      </p:sp>
      <p:sp>
        <p:nvSpPr>
          <p:cNvPr id="564364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4366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4369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0" name="Rectangle 146"/>
          <p:cNvSpPr>
            <a:spLocks noChangeArrowheads="1"/>
          </p:cNvSpPr>
          <p:nvPr/>
        </p:nvSpPr>
        <p:spPr bwMode="auto">
          <a:xfrm>
            <a:off x="5930900" y="606423"/>
            <a:ext cx="511175" cy="369252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1" name="Text Box 147"/>
          <p:cNvSpPr txBox="1">
            <a:spLocks noChangeArrowheads="1"/>
          </p:cNvSpPr>
          <p:nvPr/>
        </p:nvSpPr>
        <p:spPr bwMode="auto">
          <a:xfrm rot="-5400000">
            <a:off x="4972050" y="25987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4372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3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4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4375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4376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7" name="Text Box 153"/>
          <p:cNvSpPr txBox="1">
            <a:spLocks noChangeArrowheads="1"/>
          </p:cNvSpPr>
          <p:nvPr/>
        </p:nvSpPr>
        <p:spPr bwMode="auto">
          <a:xfrm rot="-5388536">
            <a:off x="27185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4378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79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0" name="Text Box 156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4381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82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83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4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5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386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7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8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89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90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391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4392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4393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94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95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396" name="Rectangle 17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(1500 A.C.)</a:t>
            </a:r>
          </a:p>
        </p:txBody>
      </p:sp>
      <p:sp>
        <p:nvSpPr>
          <p:cNvPr id="564397" name="Rectangle 17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 A.C.)</a:t>
            </a:r>
          </a:p>
        </p:txBody>
      </p:sp>
      <p:sp>
        <p:nvSpPr>
          <p:cNvPr id="564398" name="Rectangle 174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4399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0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1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2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3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4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5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6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7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8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09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0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1" name="Rectangle 187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64412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3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4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5" name="Rectangle 191"/>
          <p:cNvSpPr>
            <a:spLocks noChangeArrowheads="1"/>
          </p:cNvSpPr>
          <p:nvPr/>
        </p:nvSpPr>
        <p:spPr bwMode="auto">
          <a:xfrm>
            <a:off x="6599238" y="43942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4416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7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8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19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0" name="Rectangle 19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4421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2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3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4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5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6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7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8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29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0" name="Rectangle 206"/>
          <p:cNvSpPr>
            <a:spLocks noChangeArrowheads="1"/>
          </p:cNvSpPr>
          <p:nvPr/>
        </p:nvSpPr>
        <p:spPr bwMode="auto">
          <a:xfrm>
            <a:off x="6570663" y="561975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ANARCHIE</a:t>
            </a:r>
          </a:p>
        </p:txBody>
      </p:sp>
      <p:sp>
        <p:nvSpPr>
          <p:cNvPr id="564431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2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3" name="Rectangle 209"/>
          <p:cNvSpPr>
            <a:spLocks noChangeArrowheads="1"/>
          </p:cNvSpPr>
          <p:nvPr/>
        </p:nvSpPr>
        <p:spPr bwMode="auto">
          <a:xfrm>
            <a:off x="6580188" y="1266825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ROYAUTÉ</a:t>
            </a:r>
          </a:p>
        </p:txBody>
      </p:sp>
      <p:sp>
        <p:nvSpPr>
          <p:cNvPr id="564434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5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6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7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8" name="Oval 214"/>
          <p:cNvSpPr>
            <a:spLocks noChangeArrowheads="1"/>
          </p:cNvSpPr>
          <p:nvPr/>
        </p:nvSpPr>
        <p:spPr bwMode="auto">
          <a:xfrm>
            <a:off x="5759450" y="1236663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9" name="Oval 215"/>
          <p:cNvSpPr>
            <a:spLocks noChangeArrowheads="1"/>
          </p:cNvSpPr>
          <p:nvPr/>
        </p:nvSpPr>
        <p:spPr bwMode="auto">
          <a:xfrm>
            <a:off x="6164263" y="439738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41" name="Oval 217"/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43" name="Text Box 2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4444" name="Text Box 220"/>
          <p:cNvSpPr txBox="1">
            <a:spLocks noChangeArrowheads="1"/>
          </p:cNvSpPr>
          <p:nvPr/>
        </p:nvSpPr>
        <p:spPr bwMode="auto">
          <a:xfrm>
            <a:off x="1771650" y="-12700"/>
            <a:ext cx="374015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 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Esther</a:t>
            </a:r>
          </a:p>
        </p:txBody>
      </p:sp>
      <p:sp>
        <p:nvSpPr>
          <p:cNvPr id="564445" name="Text Box 2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4446" name="Text Box 222"/>
          <p:cNvSpPr txBox="1">
            <a:spLocks noChangeArrowheads="1"/>
          </p:cNvSpPr>
          <p:nvPr/>
        </p:nvSpPr>
        <p:spPr bwMode="auto">
          <a:xfrm>
            <a:off x="866775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4448" name="Rectangle 224"/>
          <p:cNvSpPr>
            <a:spLocks noChangeArrowheads="1"/>
          </p:cNvSpPr>
          <p:nvPr/>
        </p:nvSpPr>
        <p:spPr bwMode="auto">
          <a:xfrm>
            <a:off x="8091488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564440" name="Oval 216"/>
          <p:cNvSpPr>
            <a:spLocks noChangeArrowheads="1"/>
          </p:cNvSpPr>
          <p:nvPr/>
        </p:nvSpPr>
        <p:spPr bwMode="auto">
          <a:xfrm>
            <a:off x="6434138" y="1095375"/>
            <a:ext cx="1622425" cy="493713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503" name="Rectangle 279"/>
          <p:cNvSpPr>
            <a:spLocks noChangeArrowheads="1"/>
          </p:cNvSpPr>
          <p:nvPr/>
        </p:nvSpPr>
        <p:spPr bwMode="auto">
          <a:xfrm>
            <a:off x="7561263" y="1492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564504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64519" name="Group 29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19" y="5"/>
            <a:chExt cx="546" cy="1074"/>
          </a:xfrm>
        </p:grpSpPr>
        <p:sp>
          <p:nvSpPr>
            <p:cNvPr id="564517" name="Rectangle 293"/>
            <p:cNvSpPr>
              <a:spLocks noChangeArrowheads="1"/>
            </p:cNvSpPr>
            <p:nvPr/>
          </p:nvSpPr>
          <p:spPr bwMode="auto">
            <a:xfrm>
              <a:off x="319" y="5"/>
              <a:ext cx="546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4518" name="Line 294"/>
            <p:cNvSpPr>
              <a:spLocks noChangeShapeType="1"/>
            </p:cNvSpPr>
            <p:nvPr/>
          </p:nvSpPr>
          <p:spPr bwMode="auto">
            <a:xfrm flipV="1">
              <a:off x="503" y="565"/>
              <a:ext cx="253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36" grpId="0" animBg="1"/>
      <p:bldP spid="564437" grpId="0" animBg="1"/>
      <p:bldP spid="564438" grpId="0" animBg="1"/>
      <p:bldP spid="564439" grpId="0" animBg="1"/>
      <p:bldP spid="564441" grpId="0" animBg="1"/>
      <p:bldP spid="5644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6211" name="Text Box 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7554913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606214" name="Rectangle 6"/>
          <p:cNvSpPr>
            <a:spLocks noChangeArrowheads="1"/>
          </p:cNvSpPr>
          <p:nvPr/>
        </p:nvSpPr>
        <p:spPr bwMode="auto">
          <a:xfrm>
            <a:off x="8602663" y="64738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</a:t>
            </a:r>
          </a:p>
        </p:txBody>
      </p:sp>
      <p:grpSp>
        <p:nvGrpSpPr>
          <p:cNvPr id="606215" name="Group 7"/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2" y="1691"/>
            <a:chExt cx="5755" cy="2036"/>
          </a:xfrm>
        </p:grpSpPr>
        <p:sp>
          <p:nvSpPr>
            <p:cNvPr id="606216" name="Rectangle 8" descr="Cork"/>
            <p:cNvSpPr>
              <a:spLocks noChangeArrowheads="1"/>
            </p:cNvSpPr>
            <p:nvPr/>
          </p:nvSpPr>
          <p:spPr bwMode="auto">
            <a:xfrm>
              <a:off x="498" y="2477"/>
              <a:ext cx="5259" cy="45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7" name="AutoShape 9" descr="Cork"/>
            <p:cNvSpPr>
              <a:spLocks noChangeArrowheads="1"/>
            </p:cNvSpPr>
            <p:nvPr/>
          </p:nvSpPr>
          <p:spPr bwMode="auto">
            <a:xfrm>
              <a:off x="3869" y="1691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8" name="AutoShape 10" descr="Cork"/>
            <p:cNvSpPr>
              <a:spLocks noChangeArrowheads="1"/>
            </p:cNvSpPr>
            <p:nvPr/>
          </p:nvSpPr>
          <p:spPr bwMode="auto">
            <a:xfrm>
              <a:off x="104" y="1704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9" name="AutoShape 11" descr="Cork"/>
            <p:cNvSpPr>
              <a:spLocks noChangeArrowheads="1"/>
            </p:cNvSpPr>
            <p:nvPr/>
          </p:nvSpPr>
          <p:spPr bwMode="auto">
            <a:xfrm flipV="1">
              <a:off x="48" y="2515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0" name="AutoShape 12" descr="Cork"/>
            <p:cNvSpPr>
              <a:spLocks noChangeArrowheads="1"/>
            </p:cNvSpPr>
            <p:nvPr/>
          </p:nvSpPr>
          <p:spPr bwMode="auto">
            <a:xfrm flipV="1">
              <a:off x="7" y="2694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1" name="Rectangle 13" descr="Cork"/>
            <p:cNvSpPr>
              <a:spLocks noChangeArrowheads="1"/>
            </p:cNvSpPr>
            <p:nvPr/>
          </p:nvSpPr>
          <p:spPr bwMode="auto">
            <a:xfrm rot="-560030">
              <a:off x="960" y="2835"/>
              <a:ext cx="4757" cy="49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22" name="Rectangle 14" descr="Cork"/>
            <p:cNvSpPr>
              <a:spLocks noChangeArrowheads="1"/>
            </p:cNvSpPr>
            <p:nvPr/>
          </p:nvSpPr>
          <p:spPr bwMode="auto">
            <a:xfrm>
              <a:off x="2" y="2518"/>
              <a:ext cx="275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6" name="Text Box 18"/>
          <p:cNvSpPr txBox="1">
            <a:spLocks noChangeArrowheads="1"/>
          </p:cNvSpPr>
          <p:nvPr/>
        </p:nvSpPr>
        <p:spPr bwMode="auto">
          <a:xfrm>
            <a:off x="249238" y="4765675"/>
            <a:ext cx="8607425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Pour bâtir le Premier Temple pour l</a:t>
            </a:r>
            <a:r>
              <a:rPr lang="ja-JP" altLang="en-US" sz="3200" b="1">
                <a:solidFill>
                  <a:schemeClr val="tx1"/>
                </a:solidFill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Éternel!</a:t>
            </a:r>
          </a:p>
        </p:txBody>
      </p:sp>
      <p:sp>
        <p:nvSpPr>
          <p:cNvPr id="606227" name="Text Box 19"/>
          <p:cNvSpPr txBox="1">
            <a:spLocks noChangeArrowheads="1"/>
          </p:cNvSpPr>
          <p:nvPr/>
        </p:nvSpPr>
        <p:spPr bwMode="auto">
          <a:xfrm>
            <a:off x="955675" y="4184650"/>
            <a:ext cx="70104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David l</a:t>
            </a:r>
            <a:r>
              <a:rPr lang="ja-JP" altLang="en-US" sz="3200" b="1">
                <a:solidFill>
                  <a:schemeClr val="tx1"/>
                </a:solidFill>
                <a:latin typeface="Arial"/>
              </a:rPr>
              <a:t>’</a:t>
            </a: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a acheté…</a:t>
            </a:r>
          </a:p>
        </p:txBody>
      </p:sp>
      <p:sp>
        <p:nvSpPr>
          <p:cNvPr id="606228" name="Text Box 20"/>
          <p:cNvSpPr txBox="1">
            <a:spLocks noChangeArrowheads="1"/>
          </p:cNvSpPr>
          <p:nvPr/>
        </p:nvSpPr>
        <p:spPr bwMode="auto">
          <a:xfrm>
            <a:off x="1136650" y="5470525"/>
            <a:ext cx="7051675" cy="762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Haut du Mont Moriah!</a:t>
            </a:r>
          </a:p>
        </p:txBody>
      </p:sp>
      <p:sp>
        <p:nvSpPr>
          <p:cNvPr id="606230" name="Text Box 22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Chron. 3:1</a:t>
            </a:r>
          </a:p>
        </p:txBody>
      </p:sp>
      <p:grpSp>
        <p:nvGrpSpPr>
          <p:cNvPr id="606231" name="Group 23"/>
          <p:cNvGrpSpPr>
            <a:grpSpLocks/>
          </p:cNvGrpSpPr>
          <p:nvPr/>
        </p:nvGrpSpPr>
        <p:grpSpPr bwMode="auto">
          <a:xfrm>
            <a:off x="5038725" y="1881188"/>
            <a:ext cx="3538538" cy="2419350"/>
            <a:chOff x="1020" y="800"/>
            <a:chExt cx="4056" cy="2875"/>
          </a:xfrm>
        </p:grpSpPr>
        <p:grpSp>
          <p:nvGrpSpPr>
            <p:cNvPr id="606232" name="Group 24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06233" name="Rectangle 25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4" name="Rectangle 26"/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5" name="Rectangle 27"/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6" name="Rectangle 28"/>
              <p:cNvSpPr>
                <a:spLocks noChangeArrowheads="1"/>
              </p:cNvSpPr>
              <p:nvPr/>
            </p:nvSpPr>
            <p:spPr bwMode="auto">
              <a:xfrm rot="85205">
                <a:off x="3528" y="152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7" name="Rectangle 29"/>
              <p:cNvSpPr>
                <a:spLocks noChangeArrowheads="1"/>
              </p:cNvSpPr>
              <p:nvPr/>
            </p:nvSpPr>
            <p:spPr bwMode="auto">
              <a:xfrm rot="85205">
                <a:off x="1736" y="1488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8" name="Rectangle 30"/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4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39" name="Rectangle 31"/>
              <p:cNvSpPr>
                <a:spLocks noChangeArrowheads="1"/>
              </p:cNvSpPr>
              <p:nvPr/>
            </p:nvSpPr>
            <p:spPr bwMode="auto">
              <a:xfrm rot="3349979">
                <a:off x="3496" y="1970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06240" name="Picture 3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06243" name="Group 35"/>
          <p:cNvGrpSpPr>
            <a:grpSpLocks/>
          </p:cNvGrpSpPr>
          <p:nvPr/>
        </p:nvGrpSpPr>
        <p:grpSpPr bwMode="auto">
          <a:xfrm>
            <a:off x="350838" y="522288"/>
            <a:ext cx="4729162" cy="2713037"/>
            <a:chOff x="221" y="329"/>
            <a:chExt cx="2979" cy="1709"/>
          </a:xfrm>
        </p:grpSpPr>
        <p:pic>
          <p:nvPicPr>
            <p:cNvPr id="606241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3" b="18773"/>
            <a:stretch>
              <a:fillRect/>
            </a:stretch>
          </p:blipFill>
          <p:spPr bwMode="auto">
            <a:xfrm>
              <a:off x="311" y="329"/>
              <a:ext cx="2872" cy="170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6242" name="Text Box 34"/>
            <p:cNvSpPr txBox="1">
              <a:spLocks noChangeArrowheads="1"/>
            </p:cNvSpPr>
            <p:nvPr/>
          </p:nvSpPr>
          <p:spPr bwMode="auto">
            <a:xfrm>
              <a:off x="221" y="1655"/>
              <a:ext cx="297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tx2"/>
                  </a:solidFill>
                  <a:latin typeface="Comic Sans MS" charset="0"/>
                </a:rPr>
                <a:t>Ancien Moulain</a:t>
              </a:r>
            </a:p>
          </p:txBody>
        </p:sp>
      </p:grpSp>
      <p:sp>
        <p:nvSpPr>
          <p:cNvPr id="606225" name="Text Box 17"/>
          <p:cNvSpPr txBox="1">
            <a:spLocks noChangeArrowheads="1"/>
          </p:cNvSpPr>
          <p:nvPr/>
        </p:nvSpPr>
        <p:spPr bwMode="auto">
          <a:xfrm>
            <a:off x="619125" y="3632200"/>
            <a:ext cx="82264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Comic Sans MS" charset="0"/>
              </a:rPr>
              <a:t>Moulain d</a:t>
            </a:r>
            <a:r>
              <a:rPr lang="ja-JP" altLang="en-US" sz="3200" b="1">
                <a:solidFill>
                  <a:srgbClr val="FFFFFF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FFFFF"/>
                </a:solidFill>
                <a:latin typeface="Comic Sans MS" charset="0"/>
              </a:rPr>
              <a:t>Araunah 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26" grpId="0" autoUpdateAnimBg="0"/>
      <p:bldP spid="606227" grpId="0" autoUpdateAnimBg="0"/>
      <p:bldP spid="606228" grpId="0" autoUpdateAnimBg="0"/>
      <p:bldP spid="60622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 descr="Canvas"/>
          <p:cNvSpPr>
            <a:spLocks noChangeArrowheads="1"/>
          </p:cNvSpPr>
          <p:nvPr/>
        </p:nvSpPr>
        <p:spPr bwMode="auto">
          <a:xfrm>
            <a:off x="1144588" y="407988"/>
            <a:ext cx="6702425" cy="453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>
            <a:solidFill>
              <a:srgbClr val="8C6136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0939" name="Group 155"/>
          <p:cNvGrpSpPr>
            <a:grpSpLocks/>
          </p:cNvGrpSpPr>
          <p:nvPr/>
        </p:nvGrpSpPr>
        <p:grpSpPr bwMode="auto">
          <a:xfrm>
            <a:off x="6670675" y="1584325"/>
            <a:ext cx="2178050" cy="1603375"/>
            <a:chOff x="1020" y="800"/>
            <a:chExt cx="4056" cy="2875"/>
          </a:xfrm>
        </p:grpSpPr>
        <p:grpSp>
          <p:nvGrpSpPr>
            <p:cNvPr id="630940" name="Group 156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30941" name="Rectangle 157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2" name="Rectangle 158"/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3" name="Rectangle 159"/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4" name="Rectangle 160"/>
              <p:cNvSpPr>
                <a:spLocks noChangeArrowheads="1"/>
              </p:cNvSpPr>
              <p:nvPr/>
            </p:nvSpPr>
            <p:spPr bwMode="auto">
              <a:xfrm rot="85205">
                <a:off x="3528" y="152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5" name="Rectangle 161"/>
              <p:cNvSpPr>
                <a:spLocks noChangeArrowheads="1"/>
              </p:cNvSpPr>
              <p:nvPr/>
            </p:nvSpPr>
            <p:spPr bwMode="auto">
              <a:xfrm rot="85205">
                <a:off x="1736" y="1488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6" name="Rectangle 162"/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4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47" name="Rectangle 163"/>
              <p:cNvSpPr>
                <a:spLocks noChangeArrowheads="1"/>
              </p:cNvSpPr>
              <p:nvPr/>
            </p:nvSpPr>
            <p:spPr bwMode="auto">
              <a:xfrm rot="3349979">
                <a:off x="3496" y="1970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30948" name="Picture 16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30787" name="Text Box 3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5:5</a:t>
            </a: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8596313" y="64881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630810" name="Rectangle 2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630811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30919" name="AutoShape 135"/>
          <p:cNvSpPr>
            <a:spLocks noChangeArrowheads="1"/>
          </p:cNvSpPr>
          <p:nvPr/>
        </p:nvSpPr>
        <p:spPr bwMode="auto">
          <a:xfrm rot="10769242">
            <a:off x="4262438" y="1128713"/>
            <a:ext cx="373062" cy="2776537"/>
          </a:xfrm>
          <a:prstGeom prst="can">
            <a:avLst>
              <a:gd name="adj" fmla="val 10475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920" name="AutoShape 136"/>
          <p:cNvSpPr>
            <a:spLocks noChangeArrowheads="1"/>
          </p:cNvSpPr>
          <p:nvPr/>
        </p:nvSpPr>
        <p:spPr bwMode="auto">
          <a:xfrm rot="10789709">
            <a:off x="5913438" y="1339850"/>
            <a:ext cx="317500" cy="2460625"/>
          </a:xfrm>
          <a:prstGeom prst="can">
            <a:avLst>
              <a:gd name="adj" fmla="val 10907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927" name="Text Box 143"/>
          <p:cNvSpPr txBox="1">
            <a:spLocks noChangeArrowheads="1"/>
          </p:cNvSpPr>
          <p:nvPr/>
        </p:nvSpPr>
        <p:spPr bwMode="auto">
          <a:xfrm>
            <a:off x="1177925" y="4030663"/>
            <a:ext cx="6732588" cy="76944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chemeClr val="accent1"/>
                </a:solidFill>
                <a:latin typeface="Comic Sans MS" charset="0"/>
              </a:rPr>
              <a:t>Le Roi David l</a:t>
            </a:r>
            <a:r>
              <a:rPr lang="ja-JP" altLang="en-US" sz="4400" b="1" dirty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4400" b="1" dirty="0">
                <a:solidFill>
                  <a:schemeClr val="accent1"/>
                </a:solidFill>
                <a:latin typeface="Comic Sans MS" charset="0"/>
              </a:rPr>
              <a:t>a </a:t>
            </a:r>
            <a:r>
              <a:rPr lang="en-US" sz="4400" b="1" dirty="0" err="1">
                <a:solidFill>
                  <a:schemeClr val="accent1"/>
                </a:solidFill>
                <a:latin typeface="Comic Sans MS" charset="0"/>
              </a:rPr>
              <a:t>planné</a:t>
            </a:r>
            <a:r>
              <a:rPr lang="en-US" sz="4400" b="1" dirty="0">
                <a:solidFill>
                  <a:schemeClr val="accent1"/>
                </a:solidFill>
                <a:latin typeface="Comic Sans MS" charset="0"/>
              </a:rPr>
              <a:t>.</a:t>
            </a:r>
          </a:p>
        </p:txBody>
      </p:sp>
      <p:sp>
        <p:nvSpPr>
          <p:cNvPr id="630928" name="Text Box 144"/>
          <p:cNvSpPr txBox="1">
            <a:spLocks noChangeArrowheads="1"/>
          </p:cNvSpPr>
          <p:nvPr/>
        </p:nvSpPr>
        <p:spPr bwMode="auto">
          <a:xfrm>
            <a:off x="1123950" y="4919663"/>
            <a:ext cx="6732588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Mais…son fils Solomon était pour le construir!</a:t>
            </a:r>
          </a:p>
        </p:txBody>
      </p:sp>
      <p:grpSp>
        <p:nvGrpSpPr>
          <p:cNvPr id="630790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30791" name="Group 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30792" name="Freeform 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793" name="AutoShape 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4" name="Rectangle 1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5" name="Line 1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6" name="Rectangle 1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7" name="Rectangle 1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8" name="Line 1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99" name="Line 1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0" name="Line 1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1" name="Line 1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2" name="Line 1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3" name="Line 1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4" name="Line 2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5" name="Line 2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6" name="Line 2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7" name="Line 2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08" name="Rectangle 2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30809" name="Rectangle 2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grpSp>
        <p:nvGrpSpPr>
          <p:cNvPr id="631022" name="Group 238"/>
          <p:cNvGrpSpPr>
            <a:grpSpLocks/>
          </p:cNvGrpSpPr>
          <p:nvPr/>
        </p:nvGrpSpPr>
        <p:grpSpPr bwMode="auto">
          <a:xfrm>
            <a:off x="2151063" y="2463800"/>
            <a:ext cx="1335087" cy="1395413"/>
            <a:chOff x="1355" y="1552"/>
            <a:chExt cx="841" cy="879"/>
          </a:xfrm>
        </p:grpSpPr>
        <p:sp>
          <p:nvSpPr>
            <p:cNvPr id="630889" name="Line 105"/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90" name="Line 106"/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91" name="Line 107"/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99" name="Line 115"/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03" name="Line 119"/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04" name="Line 120"/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951" name="Group 167"/>
          <p:cNvGrpSpPr>
            <a:grpSpLocks/>
          </p:cNvGrpSpPr>
          <p:nvPr/>
        </p:nvGrpSpPr>
        <p:grpSpPr bwMode="auto">
          <a:xfrm>
            <a:off x="1974850" y="3676650"/>
            <a:ext cx="5214938" cy="923925"/>
            <a:chOff x="1244" y="2316"/>
            <a:chExt cx="3285" cy="582"/>
          </a:xfrm>
        </p:grpSpPr>
        <p:sp>
          <p:nvSpPr>
            <p:cNvPr id="630952" name="Line 168"/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3" name="Line 169"/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4" name="Line 170"/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5" name="Line 171"/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6" name="Line 172"/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7" name="Line 173"/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8" name="Line 174"/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959" name="Line 175"/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991" name="Group 207"/>
          <p:cNvGrpSpPr>
            <a:grpSpLocks/>
          </p:cNvGrpSpPr>
          <p:nvPr/>
        </p:nvGrpSpPr>
        <p:grpSpPr bwMode="auto">
          <a:xfrm>
            <a:off x="5095875" y="925513"/>
            <a:ext cx="1077913" cy="2874962"/>
            <a:chOff x="3210" y="583"/>
            <a:chExt cx="679" cy="1811"/>
          </a:xfrm>
        </p:grpSpPr>
        <p:sp>
          <p:nvSpPr>
            <p:cNvPr id="630992" name="Line 208"/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0993" name="Group 209"/>
            <p:cNvGrpSpPr>
              <a:grpSpLocks/>
            </p:cNvGrpSpPr>
            <p:nvPr/>
          </p:nvGrpSpPr>
          <p:grpSpPr bwMode="auto">
            <a:xfrm>
              <a:off x="3210" y="583"/>
              <a:ext cx="679" cy="1806"/>
              <a:chOff x="3210" y="583"/>
              <a:chExt cx="679" cy="1806"/>
            </a:xfrm>
          </p:grpSpPr>
          <p:sp>
            <p:nvSpPr>
              <p:cNvPr id="630994" name="Line 210"/>
              <p:cNvSpPr>
                <a:spLocks noChangeShapeType="1"/>
              </p:cNvSpPr>
              <p:nvPr/>
            </p:nvSpPr>
            <p:spPr bwMode="auto">
              <a:xfrm>
                <a:off x="3878" y="656"/>
                <a:ext cx="0" cy="20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5" name="Line 211"/>
              <p:cNvSpPr>
                <a:spLocks noChangeShapeType="1"/>
              </p:cNvSpPr>
              <p:nvPr/>
            </p:nvSpPr>
            <p:spPr bwMode="auto">
              <a:xfrm>
                <a:off x="3533" y="610"/>
                <a:ext cx="356" cy="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6" name="Line 212"/>
              <p:cNvSpPr>
                <a:spLocks noChangeShapeType="1"/>
              </p:cNvSpPr>
              <p:nvPr/>
            </p:nvSpPr>
            <p:spPr bwMode="auto">
              <a:xfrm flipH="1">
                <a:off x="3320" y="656"/>
                <a:ext cx="1" cy="34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7" name="Line 213"/>
              <p:cNvSpPr>
                <a:spLocks noChangeShapeType="1"/>
              </p:cNvSpPr>
              <p:nvPr/>
            </p:nvSpPr>
            <p:spPr bwMode="auto">
              <a:xfrm flipV="1">
                <a:off x="3318" y="622"/>
                <a:ext cx="16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8" name="Line 214"/>
              <p:cNvSpPr>
                <a:spLocks noChangeShapeType="1"/>
              </p:cNvSpPr>
              <p:nvPr/>
            </p:nvSpPr>
            <p:spPr bwMode="auto">
              <a:xfrm flipH="1" flipV="1">
                <a:off x="3210" y="2359"/>
                <a:ext cx="29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99" name="Line 215"/>
              <p:cNvSpPr>
                <a:spLocks noChangeShapeType="1"/>
              </p:cNvSpPr>
              <p:nvPr/>
            </p:nvSpPr>
            <p:spPr bwMode="auto">
              <a:xfrm flipH="1">
                <a:off x="3508" y="583"/>
                <a:ext cx="3" cy="180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0" name="Line 216"/>
              <p:cNvSpPr>
                <a:spLocks noChangeShapeType="1"/>
              </p:cNvSpPr>
              <p:nvPr/>
            </p:nvSpPr>
            <p:spPr bwMode="auto">
              <a:xfrm flipV="1">
                <a:off x="3493" y="2355"/>
                <a:ext cx="207" cy="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1011" name="Group 227"/>
          <p:cNvGrpSpPr>
            <a:grpSpLocks/>
          </p:cNvGrpSpPr>
          <p:nvPr/>
        </p:nvGrpSpPr>
        <p:grpSpPr bwMode="auto">
          <a:xfrm>
            <a:off x="2592388" y="725488"/>
            <a:ext cx="2014537" cy="3179762"/>
            <a:chOff x="1633" y="457"/>
            <a:chExt cx="1269" cy="2003"/>
          </a:xfrm>
        </p:grpSpPr>
        <p:sp>
          <p:nvSpPr>
            <p:cNvPr id="630912" name="Line 128"/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1001" name="Group 217"/>
            <p:cNvGrpSpPr>
              <a:grpSpLocks/>
            </p:cNvGrpSpPr>
            <p:nvPr/>
          </p:nvGrpSpPr>
          <p:grpSpPr bwMode="auto">
            <a:xfrm>
              <a:off x="1633" y="457"/>
              <a:ext cx="1269" cy="2003"/>
              <a:chOff x="1633" y="457"/>
              <a:chExt cx="1269" cy="2003"/>
            </a:xfrm>
          </p:grpSpPr>
          <p:sp>
            <p:nvSpPr>
              <p:cNvPr id="631002" name="Line 218"/>
              <p:cNvSpPr>
                <a:spLocks noChangeShapeType="1"/>
              </p:cNvSpPr>
              <p:nvPr/>
            </p:nvSpPr>
            <p:spPr bwMode="auto">
              <a:xfrm flipV="1">
                <a:off x="1636" y="949"/>
                <a:ext cx="650" cy="2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3" name="Line 219"/>
              <p:cNvSpPr>
                <a:spLocks noChangeShapeType="1"/>
              </p:cNvSpPr>
              <p:nvPr/>
            </p:nvSpPr>
            <p:spPr bwMode="auto">
              <a:xfrm>
                <a:off x="1633" y="1160"/>
                <a:ext cx="6" cy="42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4" name="Line 220"/>
              <p:cNvSpPr>
                <a:spLocks noChangeShapeType="1"/>
              </p:cNvSpPr>
              <p:nvPr/>
            </p:nvSpPr>
            <p:spPr bwMode="auto">
              <a:xfrm>
                <a:off x="2457" y="457"/>
                <a:ext cx="7" cy="199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5" name="Line 221"/>
              <p:cNvSpPr>
                <a:spLocks noChangeShapeType="1"/>
              </p:cNvSpPr>
              <p:nvPr/>
            </p:nvSpPr>
            <p:spPr bwMode="auto">
              <a:xfrm flipH="1" flipV="1">
                <a:off x="2261" y="523"/>
                <a:ext cx="25" cy="188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6" name="Line 222"/>
              <p:cNvSpPr>
                <a:spLocks noChangeShapeType="1"/>
              </p:cNvSpPr>
              <p:nvPr/>
            </p:nvSpPr>
            <p:spPr bwMode="auto">
              <a:xfrm flipH="1" flipV="1">
                <a:off x="2185" y="2392"/>
                <a:ext cx="294" cy="6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7" name="Line 223"/>
              <p:cNvSpPr>
                <a:spLocks noChangeShapeType="1"/>
              </p:cNvSpPr>
              <p:nvPr/>
            </p:nvSpPr>
            <p:spPr bwMode="auto">
              <a:xfrm>
                <a:off x="2451" y="458"/>
                <a:ext cx="449" cy="6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8" name="Line 224"/>
              <p:cNvSpPr>
                <a:spLocks noChangeShapeType="1"/>
              </p:cNvSpPr>
              <p:nvPr/>
            </p:nvSpPr>
            <p:spPr bwMode="auto">
              <a:xfrm flipV="1">
                <a:off x="2432" y="2430"/>
                <a:ext cx="242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09" name="Line 225"/>
              <p:cNvSpPr>
                <a:spLocks noChangeShapeType="1"/>
              </p:cNvSpPr>
              <p:nvPr/>
            </p:nvSpPr>
            <p:spPr bwMode="auto">
              <a:xfrm flipH="1">
                <a:off x="2894" y="523"/>
                <a:ext cx="8" cy="15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0" name="Line 226"/>
              <p:cNvSpPr>
                <a:spLocks noChangeShapeType="1"/>
              </p:cNvSpPr>
              <p:nvPr/>
            </p:nvSpPr>
            <p:spPr bwMode="auto">
              <a:xfrm flipV="1">
                <a:off x="1639" y="1082"/>
                <a:ext cx="628" cy="20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1013" name="Group 229"/>
          <p:cNvGrpSpPr>
            <a:grpSpLocks/>
          </p:cNvGrpSpPr>
          <p:nvPr/>
        </p:nvGrpSpPr>
        <p:grpSpPr bwMode="auto">
          <a:xfrm>
            <a:off x="4614863" y="1555750"/>
            <a:ext cx="892175" cy="2225675"/>
            <a:chOff x="2907" y="980"/>
            <a:chExt cx="562" cy="1402"/>
          </a:xfrm>
        </p:grpSpPr>
        <p:sp>
          <p:nvSpPr>
            <p:cNvPr id="631014" name="Line 230"/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1015" name="Group 231"/>
            <p:cNvGrpSpPr>
              <a:grpSpLocks/>
            </p:cNvGrpSpPr>
            <p:nvPr/>
          </p:nvGrpSpPr>
          <p:grpSpPr bwMode="auto">
            <a:xfrm>
              <a:off x="2907" y="980"/>
              <a:ext cx="562" cy="1402"/>
              <a:chOff x="2907" y="980"/>
              <a:chExt cx="562" cy="1402"/>
            </a:xfrm>
          </p:grpSpPr>
          <p:sp>
            <p:nvSpPr>
              <p:cNvPr id="631016" name="Line 232"/>
              <p:cNvSpPr>
                <a:spLocks noChangeShapeType="1"/>
              </p:cNvSpPr>
              <p:nvPr/>
            </p:nvSpPr>
            <p:spPr bwMode="auto">
              <a:xfrm>
                <a:off x="2916" y="980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7" name="Line 233"/>
              <p:cNvSpPr>
                <a:spLocks noChangeShapeType="1"/>
              </p:cNvSpPr>
              <p:nvPr/>
            </p:nvSpPr>
            <p:spPr bwMode="auto">
              <a:xfrm>
                <a:off x="2912" y="1612"/>
                <a:ext cx="557" cy="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8" name="Line 234"/>
              <p:cNvSpPr>
                <a:spLocks noChangeShapeType="1"/>
              </p:cNvSpPr>
              <p:nvPr/>
            </p:nvSpPr>
            <p:spPr bwMode="auto">
              <a:xfrm flipV="1">
                <a:off x="2917" y="1728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19" name="Line 235"/>
              <p:cNvSpPr>
                <a:spLocks noChangeShapeType="1"/>
              </p:cNvSpPr>
              <p:nvPr/>
            </p:nvSpPr>
            <p:spPr bwMode="auto">
              <a:xfrm flipV="1">
                <a:off x="2912" y="2381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20" name="Line 236"/>
              <p:cNvSpPr>
                <a:spLocks noChangeShapeType="1"/>
              </p:cNvSpPr>
              <p:nvPr/>
            </p:nvSpPr>
            <p:spPr bwMode="auto">
              <a:xfrm flipH="1">
                <a:off x="3443" y="1002"/>
                <a:ext cx="1" cy="61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21" name="Line 237"/>
              <p:cNvSpPr>
                <a:spLocks noChangeShapeType="1"/>
              </p:cNvSpPr>
              <p:nvPr/>
            </p:nvSpPr>
            <p:spPr bwMode="auto">
              <a:xfrm>
                <a:off x="2907" y="1076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3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919" grpId="0" animBg="1"/>
      <p:bldP spid="630920" grpId="0" animBg="1"/>
      <p:bldP spid="630927" grpId="0" autoUpdateAnimBg="0"/>
      <p:bldP spid="63092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5:5</a:t>
            </a:r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1332" name="Text Box 4"/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611333" name="Picture 5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11334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11335" name="Group 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11336" name="Freeform 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37" name="AutoShape 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38" name="Rectangle 1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39" name="Line 1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0" name="Rectangle 1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1" name="Rectangle 1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2" name="Line 1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3" name="Line 1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4" name="Line 1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5" name="Line 1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6" name="Line 1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7" name="Line 1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8" name="Line 2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49" name="Line 2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0" name="Line 2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1" name="Line 2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2" name="Rectangle 2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11353" name="Rectangle 2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11354" name="Rectangle 2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611355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11356" name="Text Box 28"/>
          <p:cNvSpPr txBox="1">
            <a:spLocks noChangeArrowheads="1"/>
          </p:cNvSpPr>
          <p:nvPr/>
        </p:nvSpPr>
        <p:spPr bwMode="auto">
          <a:xfrm>
            <a:off x="489859" y="5289550"/>
            <a:ext cx="8076974" cy="76944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400" b="1" dirty="0">
                <a:solidFill>
                  <a:srgbClr val="FFEA18"/>
                </a:solidFill>
                <a:latin typeface="Arial"/>
              </a:rPr>
              <a:t>“</a:t>
            </a:r>
            <a:r>
              <a:rPr lang="en-US" sz="4400" b="1" dirty="0" err="1">
                <a:solidFill>
                  <a:srgbClr val="FFEA18"/>
                </a:solidFill>
                <a:latin typeface="Comic Sans MS" charset="0"/>
              </a:rPr>
              <a:t>Prémier</a:t>
            </a:r>
            <a:r>
              <a:rPr lang="ja-JP" altLang="en-US" sz="4400" b="1" dirty="0">
                <a:solidFill>
                  <a:srgbClr val="FFEA18"/>
                </a:solidFill>
                <a:latin typeface="Arial"/>
              </a:rPr>
              <a:t>”</a:t>
            </a:r>
            <a:r>
              <a:rPr lang="en-US" sz="4400" b="1" dirty="0">
                <a:solidFill>
                  <a:srgbClr val="FFEA18"/>
                </a:solidFill>
                <a:latin typeface="Comic Sans MS" charset="0"/>
              </a:rPr>
              <a:t>Temple d</a:t>
            </a:r>
            <a:r>
              <a:rPr lang="ja-JP" altLang="en-US" sz="4400" b="1" dirty="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4400" b="1" dirty="0" err="1">
                <a:solidFill>
                  <a:srgbClr val="FFEA18"/>
                </a:solidFill>
                <a:latin typeface="Comic Sans MS" charset="0"/>
              </a:rPr>
              <a:t>Israël</a:t>
            </a:r>
            <a:endParaRPr lang="en-US" sz="4400" b="1" dirty="0">
              <a:solidFill>
                <a:srgbClr val="FFEA18"/>
              </a:solidFill>
              <a:latin typeface="Comic Sans MS" charset="0"/>
            </a:endParaRPr>
          </a:p>
        </p:txBody>
      </p:sp>
      <p:grpSp>
        <p:nvGrpSpPr>
          <p:cNvPr id="611359" name="Group 31"/>
          <p:cNvGrpSpPr>
            <a:grpSpLocks/>
          </p:cNvGrpSpPr>
          <p:nvPr/>
        </p:nvGrpSpPr>
        <p:grpSpPr bwMode="auto">
          <a:xfrm>
            <a:off x="1974850" y="725488"/>
            <a:ext cx="5214938" cy="3875087"/>
            <a:chOff x="1244" y="457"/>
            <a:chExt cx="3285" cy="2441"/>
          </a:xfrm>
        </p:grpSpPr>
        <p:sp>
          <p:nvSpPr>
            <p:cNvPr id="611360" name="Line 32"/>
            <p:cNvSpPr>
              <a:spLocks noChangeShapeType="1"/>
            </p:cNvSpPr>
            <p:nvPr/>
          </p:nvSpPr>
          <p:spPr bwMode="auto">
            <a:xfrm flipV="1">
              <a:off x="1636" y="949"/>
              <a:ext cx="65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1" name="Line 33"/>
            <p:cNvSpPr>
              <a:spLocks noChangeShapeType="1"/>
            </p:cNvSpPr>
            <p:nvPr/>
          </p:nvSpPr>
          <p:spPr bwMode="auto">
            <a:xfrm>
              <a:off x="1633" y="1160"/>
              <a:ext cx="6" cy="4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2" name="Line 34"/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3" name="Line 35"/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4" name="Line 36"/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5" name="Line 37"/>
            <p:cNvSpPr>
              <a:spLocks noChangeShapeType="1"/>
            </p:cNvSpPr>
            <p:nvPr/>
          </p:nvSpPr>
          <p:spPr bwMode="auto">
            <a:xfrm>
              <a:off x="2916" y="980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6" name="Line 38"/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7" name="Line 39"/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8" name="Line 40"/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69" name="Line 41"/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0" name="Line 42"/>
            <p:cNvSpPr>
              <a:spLocks noChangeShapeType="1"/>
            </p:cNvSpPr>
            <p:nvPr/>
          </p:nvSpPr>
          <p:spPr bwMode="auto">
            <a:xfrm>
              <a:off x="2912" y="1612"/>
              <a:ext cx="557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1" name="Line 43"/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2" name="Line 44"/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3" name="Line 45"/>
            <p:cNvSpPr>
              <a:spLocks noChangeShapeType="1"/>
            </p:cNvSpPr>
            <p:nvPr/>
          </p:nvSpPr>
          <p:spPr bwMode="auto">
            <a:xfrm>
              <a:off x="2457" y="457"/>
              <a:ext cx="7" cy="19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4" name="Line 46"/>
            <p:cNvSpPr>
              <a:spLocks noChangeShapeType="1"/>
            </p:cNvSpPr>
            <p:nvPr/>
          </p:nvSpPr>
          <p:spPr bwMode="auto">
            <a:xfrm flipH="1" flipV="1">
              <a:off x="2261" y="523"/>
              <a:ext cx="25" cy="18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5" name="Line 47"/>
            <p:cNvSpPr>
              <a:spLocks noChangeShapeType="1"/>
            </p:cNvSpPr>
            <p:nvPr/>
          </p:nvSpPr>
          <p:spPr bwMode="auto">
            <a:xfrm>
              <a:off x="3878" y="656"/>
              <a:ext cx="0" cy="2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6" name="Line 48"/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7" name="Line 49"/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8" name="Line 50"/>
            <p:cNvSpPr>
              <a:spLocks noChangeShapeType="1"/>
            </p:cNvSpPr>
            <p:nvPr/>
          </p:nvSpPr>
          <p:spPr bwMode="auto">
            <a:xfrm flipH="1" flipV="1">
              <a:off x="2185" y="2392"/>
              <a:ext cx="294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79" name="Line 51"/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0" name="Line 52"/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1" name="Line 53"/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2" name="Line 54"/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3" name="Line 55"/>
            <p:cNvSpPr>
              <a:spLocks noChangeShapeType="1"/>
            </p:cNvSpPr>
            <p:nvPr/>
          </p:nvSpPr>
          <p:spPr bwMode="auto">
            <a:xfrm>
              <a:off x="2451" y="458"/>
              <a:ext cx="449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4" name="Line 56"/>
            <p:cNvSpPr>
              <a:spLocks noChangeShapeType="1"/>
            </p:cNvSpPr>
            <p:nvPr/>
          </p:nvSpPr>
          <p:spPr bwMode="auto">
            <a:xfrm>
              <a:off x="3533" y="610"/>
              <a:ext cx="356" cy="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5" name="Line 57"/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6" name="Line 58"/>
            <p:cNvSpPr>
              <a:spLocks noChangeShapeType="1"/>
            </p:cNvSpPr>
            <p:nvPr/>
          </p:nvSpPr>
          <p:spPr bwMode="auto">
            <a:xfrm flipH="1">
              <a:off x="3320" y="656"/>
              <a:ext cx="1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7" name="Line 59"/>
            <p:cNvSpPr>
              <a:spLocks noChangeShapeType="1"/>
            </p:cNvSpPr>
            <p:nvPr/>
          </p:nvSpPr>
          <p:spPr bwMode="auto">
            <a:xfrm flipV="1">
              <a:off x="3318" y="622"/>
              <a:ext cx="16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8" name="Line 60"/>
            <p:cNvSpPr>
              <a:spLocks noChangeShapeType="1"/>
            </p:cNvSpPr>
            <p:nvPr/>
          </p:nvSpPr>
          <p:spPr bwMode="auto">
            <a:xfrm flipV="1">
              <a:off x="2917" y="1728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89" name="Line 61"/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0" name="Line 62"/>
            <p:cNvSpPr>
              <a:spLocks noChangeShapeType="1"/>
            </p:cNvSpPr>
            <p:nvPr/>
          </p:nvSpPr>
          <p:spPr bwMode="auto">
            <a:xfrm flipH="1" flipV="1">
              <a:off x="3210" y="2359"/>
              <a:ext cx="29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1" name="Line 63"/>
            <p:cNvSpPr>
              <a:spLocks noChangeShapeType="1"/>
            </p:cNvSpPr>
            <p:nvPr/>
          </p:nvSpPr>
          <p:spPr bwMode="auto">
            <a:xfrm flipV="1">
              <a:off x="2912" y="2381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2" name="AutoShape 64"/>
            <p:cNvSpPr>
              <a:spLocks noChangeArrowheads="1"/>
            </p:cNvSpPr>
            <p:nvPr/>
          </p:nvSpPr>
          <p:spPr bwMode="auto">
            <a:xfrm rot="10769242">
              <a:off x="2685" y="711"/>
              <a:ext cx="235" cy="1749"/>
            </a:xfrm>
            <a:prstGeom prst="can">
              <a:avLst>
                <a:gd name="adj" fmla="val 10475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3" name="AutoShape 65"/>
            <p:cNvSpPr>
              <a:spLocks noChangeArrowheads="1"/>
            </p:cNvSpPr>
            <p:nvPr/>
          </p:nvSpPr>
          <p:spPr bwMode="auto">
            <a:xfrm rot="10789709">
              <a:off x="3725" y="844"/>
              <a:ext cx="200" cy="1550"/>
            </a:xfrm>
            <a:prstGeom prst="can">
              <a:avLst>
                <a:gd name="adj" fmla="val 10907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4" name="Line 66"/>
            <p:cNvSpPr>
              <a:spLocks noChangeShapeType="1"/>
            </p:cNvSpPr>
            <p:nvPr/>
          </p:nvSpPr>
          <p:spPr bwMode="auto">
            <a:xfrm flipV="1">
              <a:off x="2432" y="2430"/>
              <a:ext cx="242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5" name="Line 67"/>
            <p:cNvSpPr>
              <a:spLocks noChangeShapeType="1"/>
            </p:cNvSpPr>
            <p:nvPr/>
          </p:nvSpPr>
          <p:spPr bwMode="auto">
            <a:xfrm flipH="1">
              <a:off x="3443" y="1002"/>
              <a:ext cx="1" cy="6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6" name="Line 68"/>
            <p:cNvSpPr>
              <a:spLocks noChangeShapeType="1"/>
            </p:cNvSpPr>
            <p:nvPr/>
          </p:nvSpPr>
          <p:spPr bwMode="auto">
            <a:xfrm flipH="1">
              <a:off x="3508" y="583"/>
              <a:ext cx="3" cy="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7" name="Line 69"/>
            <p:cNvSpPr>
              <a:spLocks noChangeShapeType="1"/>
            </p:cNvSpPr>
            <p:nvPr/>
          </p:nvSpPr>
          <p:spPr bwMode="auto">
            <a:xfrm flipH="1">
              <a:off x="2894" y="523"/>
              <a:ext cx="8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8" name="Line 70"/>
            <p:cNvSpPr>
              <a:spLocks noChangeShapeType="1"/>
            </p:cNvSpPr>
            <p:nvPr/>
          </p:nvSpPr>
          <p:spPr bwMode="auto">
            <a:xfrm flipV="1">
              <a:off x="1639" y="1082"/>
              <a:ext cx="62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99" name="Line 71"/>
            <p:cNvSpPr>
              <a:spLocks noChangeShapeType="1"/>
            </p:cNvSpPr>
            <p:nvPr/>
          </p:nvSpPr>
          <p:spPr bwMode="auto">
            <a:xfrm>
              <a:off x="2907" y="1076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11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5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1572" name="Text Box 4"/>
          <p:cNvSpPr txBox="1">
            <a:spLocks noChangeArrowheads="1"/>
          </p:cNvSpPr>
          <p:nvPr/>
        </p:nvSpPr>
        <p:spPr bwMode="auto">
          <a:xfrm>
            <a:off x="1765300" y="-9525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</a:t>
            </a:r>
          </a:p>
        </p:txBody>
      </p:sp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688975" y="160338"/>
            <a:ext cx="8455025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J</a:t>
            </a:r>
            <a:r>
              <a:rPr lang="en-US" sz="3200" b="1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rusalem Mont Temple Aujourd</a:t>
            </a:r>
            <a:r>
              <a:rPr lang="ja-JP" altLang="en-US" sz="3200" b="1">
                <a:solidFill>
                  <a:srgbClr val="9DEDF1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hui</a:t>
            </a:r>
          </a:p>
        </p:txBody>
      </p:sp>
      <p:sp>
        <p:nvSpPr>
          <p:cNvPr id="621574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1575" name="Text Box 7"/>
          <p:cNvSpPr txBox="1">
            <a:spLocks noChangeArrowheads="1"/>
          </p:cNvSpPr>
          <p:nvPr/>
        </p:nvSpPr>
        <p:spPr bwMode="auto">
          <a:xfrm>
            <a:off x="8602663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 b="1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621577" name="Text Box 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21578" name="Text Box 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21579" name="Text Box 11"/>
          <p:cNvSpPr txBox="1">
            <a:spLocks noChangeArrowheads="1"/>
          </p:cNvSpPr>
          <p:nvPr/>
        </p:nvSpPr>
        <p:spPr bwMode="auto">
          <a:xfrm>
            <a:off x="489859" y="5584825"/>
            <a:ext cx="8210096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 dirty="0">
                <a:solidFill>
                  <a:srgbClr val="FFFF00"/>
                </a:solidFill>
                <a:latin typeface="Arial" charset="0"/>
              </a:rPr>
              <a:t>QUE  LA FORCE HUMAINE!</a:t>
            </a:r>
          </a:p>
        </p:txBody>
      </p:sp>
      <p:grpSp>
        <p:nvGrpSpPr>
          <p:cNvPr id="621580" name="Group 1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1581" name="Group 1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1582" name="Freeform 1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83" name="AutoShape 1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4" name="Rectangle 1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5" name="Line 1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6" name="Rectangle 1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7" name="Rectangle 1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8" name="Line 2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89" name="Line 2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0" name="Line 2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1" name="Line 2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2" name="Line 2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3" name="Line 2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4" name="Line 2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5" name="Line 2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6" name="Line 2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7" name="Line 2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8" name="Rectangle 30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21599" name="Rectangle 31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21600" name="Text Box 32"/>
          <p:cNvSpPr txBox="1">
            <a:spLocks noChangeArrowheads="1"/>
          </p:cNvSpPr>
          <p:nvPr/>
        </p:nvSpPr>
        <p:spPr bwMode="auto">
          <a:xfrm>
            <a:off x="403225" y="1887538"/>
            <a:ext cx="826611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Comic Sans MS" charset="0"/>
              </a:rPr>
              <a:t>COMMENT LES ANCIENS ONT CONSTRUIT ÇA?</a:t>
            </a:r>
          </a:p>
        </p:txBody>
      </p:sp>
      <p:sp>
        <p:nvSpPr>
          <p:cNvPr id="621601" name="Text Box 33"/>
          <p:cNvSpPr txBox="1">
            <a:spLocks noChangeArrowheads="1"/>
          </p:cNvSpPr>
          <p:nvPr/>
        </p:nvSpPr>
        <p:spPr bwMode="auto">
          <a:xfrm>
            <a:off x="438150" y="2674938"/>
            <a:ext cx="5443538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PAS DE MACHINE!</a:t>
            </a:r>
          </a:p>
        </p:txBody>
      </p:sp>
      <p:sp>
        <p:nvSpPr>
          <p:cNvPr id="621602" name="Text Box 34"/>
          <p:cNvSpPr txBox="1">
            <a:spLocks noChangeArrowheads="1"/>
          </p:cNvSpPr>
          <p:nvPr/>
        </p:nvSpPr>
        <p:spPr bwMode="auto">
          <a:xfrm>
            <a:off x="427038" y="3425825"/>
            <a:ext cx="4614862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PAS D</a:t>
            </a:r>
            <a:r>
              <a:rPr lang="ja-JP" altLang="en-US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ORDINATEUR!</a:t>
            </a:r>
          </a:p>
        </p:txBody>
      </p:sp>
      <p:sp>
        <p:nvSpPr>
          <p:cNvPr id="621603" name="Text Box 35"/>
          <p:cNvSpPr txBox="1">
            <a:spLocks noChangeArrowheads="1"/>
          </p:cNvSpPr>
          <p:nvPr/>
        </p:nvSpPr>
        <p:spPr bwMode="auto">
          <a:xfrm>
            <a:off x="430213" y="4149725"/>
            <a:ext cx="6046787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NON PLUS DE R</a:t>
            </a:r>
            <a:r>
              <a:rPr lang="en-US" b="1">
                <a:solidFill>
                  <a:srgbClr val="FFFF00"/>
                </a:solidFill>
                <a:latin typeface="Comic Sans MS" charset="0"/>
                <a:cs typeface="Times New Roman" charset="0"/>
              </a:rPr>
              <a:t>È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GLE!</a:t>
            </a:r>
          </a:p>
        </p:txBody>
      </p:sp>
      <p:sp>
        <p:nvSpPr>
          <p:cNvPr id="621604" name="Text Box 36"/>
          <p:cNvSpPr txBox="1">
            <a:spLocks noChangeArrowheads="1"/>
          </p:cNvSpPr>
          <p:nvPr/>
        </p:nvSpPr>
        <p:spPr bwMode="auto">
          <a:xfrm>
            <a:off x="338138" y="1006475"/>
            <a:ext cx="8437562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Près Sité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Abraham Près-Sacrifice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Isaac…Mt. Moriah…Mt. Zion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3" grpId="0" autoUpdateAnimBg="0"/>
      <p:bldP spid="621579" grpId="0" autoUpdateAnimBg="0"/>
      <p:bldP spid="621600" grpId="0" autoUpdateAnimBg="0"/>
      <p:bldP spid="621601" grpId="0" autoUpdateAnimBg="0"/>
      <p:bldP spid="621602" grpId="0" autoUpdateAnimBg="0"/>
      <p:bldP spid="621603" grpId="0" autoUpdateAnimBg="0"/>
      <p:bldP spid="62160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2596" name="Rectangle 4"/>
          <p:cNvSpPr>
            <a:spLocks noChangeArrowheads="1"/>
          </p:cNvSpPr>
          <p:nvPr/>
        </p:nvSpPr>
        <p:spPr bwMode="auto">
          <a:xfrm>
            <a:off x="836613" y="280988"/>
            <a:ext cx="8307387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J</a:t>
            </a:r>
            <a:r>
              <a:rPr lang="en-US" sz="3200" b="1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rusalem Mont Temple Aujourd</a:t>
            </a:r>
            <a:r>
              <a:rPr lang="ja-JP" altLang="en-US" sz="3200" b="1">
                <a:solidFill>
                  <a:srgbClr val="9DEDF1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9DEDF1"/>
                </a:solidFill>
                <a:latin typeface="Arial" charset="0"/>
              </a:rPr>
              <a:t>hui</a:t>
            </a:r>
          </a:p>
        </p:txBody>
      </p:sp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985838" y="25082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598" name="Text Box 6"/>
          <p:cNvSpPr txBox="1">
            <a:spLocks noChangeArrowheads="1"/>
          </p:cNvSpPr>
          <p:nvPr/>
        </p:nvSpPr>
        <p:spPr bwMode="auto">
          <a:xfrm>
            <a:off x="1027113" y="2606675"/>
            <a:ext cx="7073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Construisant ces structures incroyable!</a:t>
            </a:r>
          </a:p>
        </p:txBody>
      </p:sp>
      <p:grpSp>
        <p:nvGrpSpPr>
          <p:cNvPr id="622599" name="Group 7"/>
          <p:cNvGrpSpPr>
            <a:grpSpLocks/>
          </p:cNvGrpSpPr>
          <p:nvPr/>
        </p:nvGrpSpPr>
        <p:grpSpPr bwMode="auto">
          <a:xfrm>
            <a:off x="2662238" y="4721225"/>
            <a:ext cx="4924425" cy="676275"/>
            <a:chOff x="1677" y="2638"/>
            <a:chExt cx="3102" cy="426"/>
          </a:xfrm>
        </p:grpSpPr>
        <p:grpSp>
          <p:nvGrpSpPr>
            <p:cNvPr id="622600" name="Group 8"/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622601" name="AutoShape 9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02" name="Freeform 10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603" name="Group 11"/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622604" name="AutoShape 12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05" name="Freeform 13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6 w 1036"/>
                  <a:gd name="T3" fmla="*/ 24 h 388"/>
                  <a:gd name="T4" fmla="*/ 60 w 1036"/>
                  <a:gd name="T5" fmla="*/ 56 h 388"/>
                  <a:gd name="T6" fmla="*/ 96 w 1036"/>
                  <a:gd name="T7" fmla="*/ 64 h 388"/>
                  <a:gd name="T8" fmla="*/ 120 w 1036"/>
                  <a:gd name="T9" fmla="*/ 80 h 388"/>
                  <a:gd name="T10" fmla="*/ 152 w 1036"/>
                  <a:gd name="T11" fmla="*/ 108 h 388"/>
                  <a:gd name="T12" fmla="*/ 256 w 1036"/>
                  <a:gd name="T13" fmla="*/ 144 h 388"/>
                  <a:gd name="T14" fmla="*/ 316 w 1036"/>
                  <a:gd name="T15" fmla="*/ 156 h 388"/>
                  <a:gd name="T16" fmla="*/ 328 w 1036"/>
                  <a:gd name="T17" fmla="*/ 172 h 388"/>
                  <a:gd name="T18" fmla="*/ 332 w 1036"/>
                  <a:gd name="T19" fmla="*/ 160 h 388"/>
                  <a:gd name="T20" fmla="*/ 384 w 1036"/>
                  <a:gd name="T21" fmla="*/ 176 h 388"/>
                  <a:gd name="T22" fmla="*/ 564 w 1036"/>
                  <a:gd name="T23" fmla="*/ 232 h 388"/>
                  <a:gd name="T24" fmla="*/ 628 w 1036"/>
                  <a:gd name="T25" fmla="*/ 260 h 388"/>
                  <a:gd name="T26" fmla="*/ 672 w 1036"/>
                  <a:gd name="T27" fmla="*/ 288 h 388"/>
                  <a:gd name="T28" fmla="*/ 744 w 1036"/>
                  <a:gd name="T29" fmla="*/ 328 h 388"/>
                  <a:gd name="T30" fmla="*/ 832 w 1036"/>
                  <a:gd name="T31" fmla="*/ 368 h 388"/>
                  <a:gd name="T32" fmla="*/ 876 w 1036"/>
                  <a:gd name="T33" fmla="*/ 380 h 388"/>
                  <a:gd name="T34" fmla="*/ 916 w 1036"/>
                  <a:gd name="T35" fmla="*/ 388 h 388"/>
                  <a:gd name="T36" fmla="*/ 1008 w 1036"/>
                  <a:gd name="T37" fmla="*/ 384 h 388"/>
                  <a:gd name="T38" fmla="*/ 1036 w 1036"/>
                  <a:gd name="T39" fmla="*/ 37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22606" name="Group 14"/>
          <p:cNvGrpSpPr>
            <a:grpSpLocks/>
          </p:cNvGrpSpPr>
          <p:nvPr/>
        </p:nvGrpSpPr>
        <p:grpSpPr bwMode="auto">
          <a:xfrm>
            <a:off x="2643188" y="4699000"/>
            <a:ext cx="4940300" cy="903288"/>
            <a:chOff x="1911" y="2624"/>
            <a:chExt cx="2924" cy="561"/>
          </a:xfrm>
        </p:grpSpPr>
        <p:sp>
          <p:nvSpPr>
            <p:cNvPr id="622607" name="Line 15"/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08" name="Line 16"/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09" name="Line 17"/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2610" name="Group 18"/>
          <p:cNvGrpSpPr>
            <a:grpSpLocks/>
          </p:cNvGrpSpPr>
          <p:nvPr/>
        </p:nvGrpSpPr>
        <p:grpSpPr bwMode="auto">
          <a:xfrm>
            <a:off x="1144588" y="3657600"/>
            <a:ext cx="2493962" cy="1450975"/>
            <a:chOff x="800" y="1952"/>
            <a:chExt cx="1571" cy="914"/>
          </a:xfrm>
        </p:grpSpPr>
        <p:sp>
          <p:nvSpPr>
            <p:cNvPr id="622611" name="Rectangle 19"/>
            <p:cNvSpPr>
              <a:spLocks noChangeArrowheads="1"/>
            </p:cNvSpPr>
            <p:nvPr/>
          </p:nvSpPr>
          <p:spPr bwMode="auto">
            <a:xfrm>
              <a:off x="890" y="1959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12" name="AutoShape 20"/>
            <p:cNvSpPr>
              <a:spLocks noChangeArrowheads="1"/>
            </p:cNvSpPr>
            <p:nvPr/>
          </p:nvSpPr>
          <p:spPr bwMode="auto">
            <a:xfrm>
              <a:off x="800" y="2327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13" name="Text Box 21"/>
            <p:cNvSpPr txBox="1">
              <a:spLocks noChangeArrowheads="1"/>
            </p:cNvSpPr>
            <p:nvPr/>
          </p:nvSpPr>
          <p:spPr bwMode="auto">
            <a:xfrm>
              <a:off x="846" y="1952"/>
              <a:ext cx="152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L</a:t>
              </a:r>
              <a:r>
                <a:rPr lang="ja-JP" altLang="en-US" sz="2000" b="1">
                  <a:solidFill>
                    <a:srgbClr val="FFFF00"/>
                  </a:solidFill>
                  <a:latin typeface="Arial"/>
                </a:rPr>
                <a:t>’</a:t>
              </a: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Ouest ou </a:t>
              </a:r>
              <a:r>
                <a:rPr lang="ja-JP" altLang="en-US" sz="2000" b="1">
                  <a:solidFill>
                    <a:srgbClr val="FFFF00"/>
                  </a:solidFill>
                  <a:latin typeface="Arial"/>
                </a:rPr>
                <a:t>“</a:t>
              </a: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Wailing Wall</a:t>
              </a:r>
              <a:r>
                <a:rPr lang="ja-JP" altLang="en-US" sz="2000" b="1">
                  <a:solidFill>
                    <a:srgbClr val="FFFF00"/>
                  </a:solidFill>
                  <a:latin typeface="Arial"/>
                </a:rPr>
                <a:t>”</a:t>
              </a:r>
              <a:endParaRPr lang="en-US" sz="2000" b="1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622614" name="Freeform 22"/>
          <p:cNvSpPr>
            <a:spLocks/>
          </p:cNvSpPr>
          <p:nvPr/>
        </p:nvSpPr>
        <p:spPr bwMode="auto">
          <a:xfrm>
            <a:off x="812800" y="4295775"/>
            <a:ext cx="7632700" cy="1354138"/>
          </a:xfrm>
          <a:custGeom>
            <a:avLst/>
            <a:gdLst>
              <a:gd name="T0" fmla="*/ 0 w 4808"/>
              <a:gd name="T1" fmla="*/ 853 h 853"/>
              <a:gd name="T2" fmla="*/ 172 w 4808"/>
              <a:gd name="T3" fmla="*/ 778 h 853"/>
              <a:gd name="T4" fmla="*/ 225 w 4808"/>
              <a:gd name="T5" fmla="*/ 793 h 853"/>
              <a:gd name="T6" fmla="*/ 270 w 4808"/>
              <a:gd name="T7" fmla="*/ 808 h 853"/>
              <a:gd name="T8" fmla="*/ 494 w 4808"/>
              <a:gd name="T9" fmla="*/ 800 h 853"/>
              <a:gd name="T10" fmla="*/ 636 w 4808"/>
              <a:gd name="T11" fmla="*/ 763 h 853"/>
              <a:gd name="T12" fmla="*/ 756 w 4808"/>
              <a:gd name="T13" fmla="*/ 726 h 853"/>
              <a:gd name="T14" fmla="*/ 800 w 4808"/>
              <a:gd name="T15" fmla="*/ 711 h 853"/>
              <a:gd name="T16" fmla="*/ 890 w 4808"/>
              <a:gd name="T17" fmla="*/ 651 h 853"/>
              <a:gd name="T18" fmla="*/ 980 w 4808"/>
              <a:gd name="T19" fmla="*/ 621 h 853"/>
              <a:gd name="T20" fmla="*/ 1047 w 4808"/>
              <a:gd name="T21" fmla="*/ 598 h 853"/>
              <a:gd name="T22" fmla="*/ 1092 w 4808"/>
              <a:gd name="T23" fmla="*/ 584 h 853"/>
              <a:gd name="T24" fmla="*/ 1212 w 4808"/>
              <a:gd name="T25" fmla="*/ 598 h 853"/>
              <a:gd name="T26" fmla="*/ 1271 w 4808"/>
              <a:gd name="T27" fmla="*/ 584 h 853"/>
              <a:gd name="T28" fmla="*/ 1406 w 4808"/>
              <a:gd name="T29" fmla="*/ 554 h 853"/>
              <a:gd name="T30" fmla="*/ 1698 w 4808"/>
              <a:gd name="T31" fmla="*/ 397 h 853"/>
              <a:gd name="T32" fmla="*/ 1765 w 4808"/>
              <a:gd name="T33" fmla="*/ 374 h 853"/>
              <a:gd name="T34" fmla="*/ 1787 w 4808"/>
              <a:gd name="T35" fmla="*/ 367 h 853"/>
              <a:gd name="T36" fmla="*/ 1855 w 4808"/>
              <a:gd name="T37" fmla="*/ 329 h 853"/>
              <a:gd name="T38" fmla="*/ 1937 w 4808"/>
              <a:gd name="T39" fmla="*/ 277 h 853"/>
              <a:gd name="T40" fmla="*/ 2027 w 4808"/>
              <a:gd name="T41" fmla="*/ 225 h 853"/>
              <a:gd name="T42" fmla="*/ 2049 w 4808"/>
              <a:gd name="T43" fmla="*/ 210 h 853"/>
              <a:gd name="T44" fmla="*/ 2064 w 4808"/>
              <a:gd name="T45" fmla="*/ 187 h 853"/>
              <a:gd name="T46" fmla="*/ 2109 w 4808"/>
              <a:gd name="T47" fmla="*/ 157 h 853"/>
              <a:gd name="T48" fmla="*/ 2131 w 4808"/>
              <a:gd name="T49" fmla="*/ 135 h 853"/>
              <a:gd name="T50" fmla="*/ 2266 w 4808"/>
              <a:gd name="T51" fmla="*/ 98 h 853"/>
              <a:gd name="T52" fmla="*/ 2333 w 4808"/>
              <a:gd name="T53" fmla="*/ 105 h 853"/>
              <a:gd name="T54" fmla="*/ 2528 w 4808"/>
              <a:gd name="T55" fmla="*/ 90 h 853"/>
              <a:gd name="T56" fmla="*/ 2610 w 4808"/>
              <a:gd name="T57" fmla="*/ 38 h 853"/>
              <a:gd name="T58" fmla="*/ 2722 w 4808"/>
              <a:gd name="T59" fmla="*/ 8 h 853"/>
              <a:gd name="T60" fmla="*/ 2744 w 4808"/>
              <a:gd name="T61" fmla="*/ 0 h 853"/>
              <a:gd name="T62" fmla="*/ 2842 w 4808"/>
              <a:gd name="T63" fmla="*/ 60 h 853"/>
              <a:gd name="T64" fmla="*/ 2864 w 4808"/>
              <a:gd name="T65" fmla="*/ 75 h 853"/>
              <a:gd name="T66" fmla="*/ 2894 w 4808"/>
              <a:gd name="T67" fmla="*/ 120 h 853"/>
              <a:gd name="T68" fmla="*/ 3021 w 4808"/>
              <a:gd name="T69" fmla="*/ 172 h 853"/>
              <a:gd name="T70" fmla="*/ 3051 w 4808"/>
              <a:gd name="T71" fmla="*/ 165 h 853"/>
              <a:gd name="T72" fmla="*/ 3096 w 4808"/>
              <a:gd name="T73" fmla="*/ 180 h 853"/>
              <a:gd name="T74" fmla="*/ 3208 w 4808"/>
              <a:gd name="T75" fmla="*/ 314 h 853"/>
              <a:gd name="T76" fmla="*/ 3268 w 4808"/>
              <a:gd name="T77" fmla="*/ 367 h 853"/>
              <a:gd name="T78" fmla="*/ 3387 w 4808"/>
              <a:gd name="T79" fmla="*/ 419 h 853"/>
              <a:gd name="T80" fmla="*/ 3470 w 4808"/>
              <a:gd name="T81" fmla="*/ 471 h 853"/>
              <a:gd name="T82" fmla="*/ 3544 w 4808"/>
              <a:gd name="T83" fmla="*/ 479 h 853"/>
              <a:gd name="T84" fmla="*/ 3709 w 4808"/>
              <a:gd name="T85" fmla="*/ 509 h 853"/>
              <a:gd name="T86" fmla="*/ 3754 w 4808"/>
              <a:gd name="T87" fmla="*/ 524 h 853"/>
              <a:gd name="T88" fmla="*/ 3776 w 4808"/>
              <a:gd name="T89" fmla="*/ 531 h 853"/>
              <a:gd name="T90" fmla="*/ 3866 w 4808"/>
              <a:gd name="T91" fmla="*/ 569 h 853"/>
              <a:gd name="T92" fmla="*/ 3888 w 4808"/>
              <a:gd name="T93" fmla="*/ 576 h 853"/>
              <a:gd name="T94" fmla="*/ 3933 w 4808"/>
              <a:gd name="T95" fmla="*/ 613 h 853"/>
              <a:gd name="T96" fmla="*/ 3948 w 4808"/>
              <a:gd name="T97" fmla="*/ 636 h 853"/>
              <a:gd name="T98" fmla="*/ 4053 w 4808"/>
              <a:gd name="T99" fmla="*/ 666 h 853"/>
              <a:gd name="T100" fmla="*/ 4143 w 4808"/>
              <a:gd name="T101" fmla="*/ 703 h 853"/>
              <a:gd name="T102" fmla="*/ 4352 w 4808"/>
              <a:gd name="T103" fmla="*/ 711 h 853"/>
              <a:gd name="T104" fmla="*/ 4509 w 4808"/>
              <a:gd name="T105" fmla="*/ 748 h 853"/>
              <a:gd name="T106" fmla="*/ 4808 w 4808"/>
              <a:gd name="T107" fmla="*/ 703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15" name="Rectangle 23"/>
          <p:cNvSpPr>
            <a:spLocks noChangeArrowheads="1"/>
          </p:cNvSpPr>
          <p:nvPr/>
        </p:nvSpPr>
        <p:spPr bwMode="auto">
          <a:xfrm>
            <a:off x="3894138" y="41163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616" name="Text Box 2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2617" name="Text Box 25"/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22618" name="Rectangle 26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622619" name="Text Box 27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</a:t>
            </a:r>
          </a:p>
        </p:txBody>
      </p:sp>
      <p:sp>
        <p:nvSpPr>
          <p:cNvPr id="622620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62262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3303588"/>
            <a:ext cx="22796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22" name="Text Box 30"/>
          <p:cNvSpPr txBox="1">
            <a:spLocks noChangeArrowheads="1"/>
          </p:cNvSpPr>
          <p:nvPr/>
        </p:nvSpPr>
        <p:spPr bwMode="auto">
          <a:xfrm>
            <a:off x="3263900" y="5262563"/>
            <a:ext cx="3355975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The 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First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Temple Built by Solomon</a:t>
            </a:r>
          </a:p>
        </p:txBody>
      </p:sp>
      <p:pic>
        <p:nvPicPr>
          <p:cNvPr id="62262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746500" y="3275013"/>
            <a:ext cx="238442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2624" name="Text Box 32"/>
          <p:cNvSpPr txBox="1">
            <a:spLocks noChangeArrowheads="1"/>
          </p:cNvSpPr>
          <p:nvPr/>
        </p:nvSpPr>
        <p:spPr bwMode="auto">
          <a:xfrm>
            <a:off x="2805113" y="5248275"/>
            <a:ext cx="4224337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Second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Temple d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Hérode au Temps de Jésus</a:t>
            </a:r>
          </a:p>
        </p:txBody>
      </p:sp>
      <p:graphicFrame>
        <p:nvGraphicFramePr>
          <p:cNvPr id="622625" name="Object 33"/>
          <p:cNvGraphicFramePr>
            <a:graphicFrameLocks noChangeAspect="1"/>
          </p:cNvGraphicFramePr>
          <p:nvPr/>
        </p:nvGraphicFramePr>
        <p:xfrm>
          <a:off x="3554413" y="3152775"/>
          <a:ext cx="3209925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600700" imgH="3426460" progId="Word.Document.8">
                  <p:embed/>
                </p:oleObj>
              </mc:Choice>
              <mc:Fallback>
                <p:oleObj name="Document" r:id="rId6" imgW="5600700" imgH="3426460" progId="Word.Document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3152775"/>
                        <a:ext cx="3209925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26" name="Text Box 34"/>
          <p:cNvSpPr txBox="1">
            <a:spLocks noChangeArrowheads="1"/>
          </p:cNvSpPr>
          <p:nvPr/>
        </p:nvSpPr>
        <p:spPr bwMode="auto">
          <a:xfrm>
            <a:off x="3071813" y="5219700"/>
            <a:ext cx="34782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Aujourd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hui la Dome du Rock Islamic</a:t>
            </a:r>
          </a:p>
        </p:txBody>
      </p:sp>
      <p:sp>
        <p:nvSpPr>
          <p:cNvPr id="622627" name="Text Box 35"/>
          <p:cNvSpPr txBox="1">
            <a:spLocks noChangeArrowheads="1"/>
          </p:cNvSpPr>
          <p:nvPr/>
        </p:nvSpPr>
        <p:spPr bwMode="auto">
          <a:xfrm>
            <a:off x="338138" y="1006475"/>
            <a:ext cx="8437562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Sité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Abraham Près-Sacrifice d</a:t>
            </a:r>
            <a:r>
              <a:rPr lang="ja-JP" altLang="en-US" sz="2000" b="1">
                <a:solidFill>
                  <a:srgbClr val="0831AD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Isaac…Mt. Moriah…Mt. Zion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2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2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7" grpId="0" animBg="1"/>
      <p:bldP spid="622598" grpId="0" build="p" autoUpdateAnimBg="0" advAuto="100"/>
      <p:bldP spid="622614" grpId="0" animBg="1"/>
      <p:bldP spid="622615" grpId="0" animBg="1"/>
      <p:bldP spid="622622" grpId="0" autoUpdateAnimBg="0"/>
      <p:bldP spid="622624" grpId="0" autoUpdateAnimBg="0"/>
      <p:bldP spid="62262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-426" r="24500"/>
          <a:stretch>
            <a:fillRect/>
          </a:stretch>
        </p:blipFill>
        <p:spPr bwMode="auto">
          <a:xfrm>
            <a:off x="90488" y="820738"/>
            <a:ext cx="8961437" cy="4494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836613" y="280988"/>
            <a:ext cx="7354887" cy="5159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9DEDF1"/>
                </a:solidFill>
                <a:latin typeface="Arial" charset="0"/>
              </a:rPr>
              <a:t>Mont Temple </a:t>
            </a:r>
            <a:r>
              <a:rPr lang="en-US" b="1">
                <a:solidFill>
                  <a:srgbClr val="9DEDF1"/>
                </a:solidFill>
                <a:latin typeface="Arial" charset="0"/>
                <a:cs typeface="Times New Roman" charset="0"/>
              </a:rPr>
              <a:t>à </a:t>
            </a:r>
            <a:r>
              <a:rPr lang="en-US" b="1">
                <a:solidFill>
                  <a:srgbClr val="9DEDF1"/>
                </a:solidFill>
                <a:latin typeface="Arial" charset="0"/>
              </a:rPr>
              <a:t>J</a:t>
            </a:r>
            <a:r>
              <a:rPr lang="en-US" b="1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b="1">
                <a:solidFill>
                  <a:srgbClr val="9DEDF1"/>
                </a:solidFill>
                <a:latin typeface="Arial" charset="0"/>
              </a:rPr>
              <a:t>rusalem Aujourd</a:t>
            </a:r>
            <a:r>
              <a:rPr lang="ja-JP" altLang="en-US" b="1">
                <a:solidFill>
                  <a:srgbClr val="9DEDF1"/>
                </a:solidFill>
                <a:latin typeface="Arial"/>
              </a:rPr>
              <a:t>’</a:t>
            </a:r>
            <a:r>
              <a:rPr lang="en-US" b="1">
                <a:solidFill>
                  <a:srgbClr val="9DEDF1"/>
                </a:solidFill>
                <a:latin typeface="Arial" charset="0"/>
              </a:rPr>
              <a:t>hui</a:t>
            </a:r>
          </a:p>
        </p:txBody>
      </p:sp>
      <p:sp>
        <p:nvSpPr>
          <p:cNvPr id="646167" name="Text Box 2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6168" name="Text Box 24"/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46169" name="Rectangle 25"/>
          <p:cNvSpPr>
            <a:spLocks noChangeArrowheads="1"/>
          </p:cNvSpPr>
          <p:nvPr/>
        </p:nvSpPr>
        <p:spPr bwMode="auto">
          <a:xfrm>
            <a:off x="8097838" y="6543675"/>
            <a:ext cx="409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32a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46181" name="Rectangle 37"/>
          <p:cNvSpPr>
            <a:spLocks noChangeArrowheads="1"/>
          </p:cNvSpPr>
          <p:nvPr/>
        </p:nvSpPr>
        <p:spPr bwMode="auto">
          <a:xfrm>
            <a:off x="71438" y="842963"/>
            <a:ext cx="9072562" cy="4429125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82" name="Text Box 38"/>
          <p:cNvSpPr txBox="1">
            <a:spLocks noChangeArrowheads="1"/>
          </p:cNvSpPr>
          <p:nvPr/>
        </p:nvSpPr>
        <p:spPr bwMode="auto">
          <a:xfrm>
            <a:off x="5797550" y="2436813"/>
            <a:ext cx="2935288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L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Intérieur du  Dome de Rock</a:t>
            </a:r>
          </a:p>
        </p:txBody>
      </p:sp>
      <p:pic>
        <p:nvPicPr>
          <p:cNvPr id="646183" name="Picture 39" descr="dome of the roc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558925"/>
            <a:ext cx="5367338" cy="4025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179" name="Picture 35" descr="rock of the d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344863"/>
            <a:ext cx="4451350" cy="2871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6177" name="Text Box 33"/>
          <p:cNvSpPr txBox="1">
            <a:spLocks noChangeArrowheads="1"/>
          </p:cNvSpPr>
          <p:nvPr/>
        </p:nvSpPr>
        <p:spPr bwMode="auto">
          <a:xfrm>
            <a:off x="163513" y="5681663"/>
            <a:ext cx="34782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Le Mont Temple au Dome de Rock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82" grpId="0"/>
      <p:bldP spid="6461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3620" name="Rectangle 4"/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</a:t>
            </a: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623623" name="Picture 7" descr="Western Wall at Sukkot2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23624" name="Group 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3625" name="Group 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3626" name="Freeform 1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627" name="AutoShape 1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28" name="Rectangle 1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29" name="Line 1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0" name="Rectangle 1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1" name="Rectangle 1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2" name="Line 1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3" name="Line 1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4" name="Line 1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5" name="Line 1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6" name="Line 2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7" name="Line 2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8" name="Line 2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9" name="Line 2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40" name="Line 2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41" name="Line 2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42" name="Rectangle 2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23643" name="Rectangle 2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623644" name="Rectangle 28"/>
          <p:cNvSpPr>
            <a:spLocks noChangeArrowheads="1"/>
          </p:cNvSpPr>
          <p:nvPr/>
        </p:nvSpPr>
        <p:spPr bwMode="auto">
          <a:xfrm>
            <a:off x="1330325" y="5708650"/>
            <a:ext cx="6640513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rgbClr val="FFF814"/>
                </a:solidFill>
                <a:latin typeface="Comic Sans MS" charset="0"/>
              </a:rPr>
              <a:t> Le Mure de l</a:t>
            </a:r>
            <a:r>
              <a:rPr lang="ja-JP" altLang="en-US" sz="2400" b="1">
                <a:solidFill>
                  <a:srgbClr val="FFF814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814"/>
                </a:solidFill>
                <a:latin typeface="Comic Sans MS" charset="0"/>
              </a:rPr>
              <a:t>Ouest du Mont Temple</a:t>
            </a:r>
          </a:p>
        </p:txBody>
      </p:sp>
      <p:sp>
        <p:nvSpPr>
          <p:cNvPr id="623646" name="Text Box 30"/>
          <p:cNvSpPr txBox="1">
            <a:spLocks noChangeArrowheads="1"/>
          </p:cNvSpPr>
          <p:nvPr/>
        </p:nvSpPr>
        <p:spPr bwMode="auto">
          <a:xfrm>
            <a:off x="8599488" y="6483350"/>
            <a:ext cx="258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623651" name="Group 35"/>
          <p:cNvGrpSpPr>
            <a:grpSpLocks/>
          </p:cNvGrpSpPr>
          <p:nvPr/>
        </p:nvGrpSpPr>
        <p:grpSpPr bwMode="auto">
          <a:xfrm>
            <a:off x="828675" y="815975"/>
            <a:ext cx="3921125" cy="2692400"/>
            <a:chOff x="522" y="514"/>
            <a:chExt cx="2470" cy="1696"/>
          </a:xfrm>
        </p:grpSpPr>
        <p:pic>
          <p:nvPicPr>
            <p:cNvPr id="623645" name="Picture 29" descr="Men praying at Western Wall, tb n010200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514"/>
              <a:ext cx="2255" cy="16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623650" name="Text Box 34"/>
            <p:cNvSpPr txBox="1">
              <a:spLocks noChangeArrowheads="1"/>
            </p:cNvSpPr>
            <p:nvPr/>
          </p:nvSpPr>
          <p:spPr bwMode="auto">
            <a:xfrm>
              <a:off x="560" y="1960"/>
              <a:ext cx="2432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latin typeface="Comic Sans MS" charset="0"/>
                </a:rPr>
                <a:t>Priyant au Mure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174625" y="11731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4677" name="Rectangle 37"/>
          <p:cNvSpPr>
            <a:spLocks noChangeArrowheads="1"/>
          </p:cNvSpPr>
          <p:nvPr/>
        </p:nvSpPr>
        <p:spPr bwMode="auto">
          <a:xfrm>
            <a:off x="50800" y="1182688"/>
            <a:ext cx="9093200" cy="12573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4664" name="Rectangle 24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624665" name="Text Box 25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6:14-38;  Matt 21:12-17</a:t>
            </a:r>
          </a:p>
        </p:txBody>
      </p:sp>
      <p:sp>
        <p:nvSpPr>
          <p:cNvPr id="624666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624667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305300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6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487738" y="45926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4669" name="Text Box 29"/>
          <p:cNvSpPr txBox="1">
            <a:spLocks noChangeArrowheads="1"/>
          </p:cNvSpPr>
          <p:nvPr/>
        </p:nvSpPr>
        <p:spPr bwMode="auto">
          <a:xfrm>
            <a:off x="8602663" y="6477000"/>
            <a:ext cx="258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</a:p>
        </p:txBody>
      </p:sp>
      <p:sp>
        <p:nvSpPr>
          <p:cNvPr id="624670" name="AutoShape 30"/>
          <p:cNvSpPr>
            <a:spLocks noChangeArrowheads="1"/>
          </p:cNvSpPr>
          <p:nvPr/>
        </p:nvSpPr>
        <p:spPr bwMode="auto">
          <a:xfrm>
            <a:off x="676275" y="2652713"/>
            <a:ext cx="7581900" cy="14620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71" name="Text Box 31"/>
          <p:cNvSpPr txBox="1">
            <a:spLocks noChangeArrowheads="1"/>
          </p:cNvSpPr>
          <p:nvPr/>
        </p:nvSpPr>
        <p:spPr bwMode="auto">
          <a:xfrm>
            <a:off x="188913" y="614363"/>
            <a:ext cx="8955087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37F1FA"/>
                </a:solidFill>
                <a:latin typeface="Arial" charset="0"/>
              </a:rPr>
              <a:t>L</a:t>
            </a:r>
            <a:r>
              <a:rPr lang="ja-JP" altLang="en-US" b="1" i="1">
                <a:solidFill>
                  <a:srgbClr val="37F1FA"/>
                </a:solidFill>
                <a:latin typeface="Arial"/>
              </a:rPr>
              <a:t>’</a:t>
            </a:r>
            <a:r>
              <a:rPr lang="en-US" b="1" i="1">
                <a:solidFill>
                  <a:srgbClr val="37F1FA"/>
                </a:solidFill>
                <a:latin typeface="Arial" charset="0"/>
              </a:rPr>
              <a:t> </a:t>
            </a:r>
            <a:r>
              <a:rPr lang="en-US" b="1" i="1">
                <a:solidFill>
                  <a:srgbClr val="37F1FA"/>
                </a:solidFill>
                <a:latin typeface="Arial" charset="0"/>
                <a:cs typeface="Arial" charset="0"/>
              </a:rPr>
              <a:t>É</a:t>
            </a:r>
            <a:r>
              <a:rPr lang="en-US" b="1" i="1">
                <a:solidFill>
                  <a:srgbClr val="37F1FA"/>
                </a:solidFill>
                <a:latin typeface="Arial" charset="0"/>
              </a:rPr>
              <a:t>NORME IMPORTANCE DU MONT TEMPLE!</a:t>
            </a:r>
          </a:p>
        </p:txBody>
      </p:sp>
      <p:sp>
        <p:nvSpPr>
          <p:cNvPr id="624672" name="Text Box 32"/>
          <p:cNvSpPr txBox="1">
            <a:spLocks noChangeArrowheads="1"/>
          </p:cNvSpPr>
          <p:nvPr/>
        </p:nvSpPr>
        <p:spPr bwMode="auto">
          <a:xfrm>
            <a:off x="263525" y="1535113"/>
            <a:ext cx="279082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Spirituel</a:t>
            </a:r>
          </a:p>
        </p:txBody>
      </p:sp>
      <p:sp>
        <p:nvSpPr>
          <p:cNvPr id="624673" name="Text Box 33"/>
          <p:cNvSpPr txBox="1">
            <a:spLocks noChangeArrowheads="1"/>
          </p:cNvSpPr>
          <p:nvPr/>
        </p:nvSpPr>
        <p:spPr bwMode="auto">
          <a:xfrm>
            <a:off x="827088" y="2127250"/>
            <a:ext cx="27908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Th</a:t>
            </a:r>
            <a:r>
              <a:rPr lang="en-US" sz="3200" b="1">
                <a:solidFill>
                  <a:srgbClr val="FFEA18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FFEA18"/>
                </a:solidFill>
                <a:latin typeface="Arial" charset="0"/>
              </a:rPr>
              <a:t>ologie</a:t>
            </a:r>
          </a:p>
        </p:txBody>
      </p:sp>
      <p:sp>
        <p:nvSpPr>
          <p:cNvPr id="624674" name="Text Box 34"/>
          <p:cNvSpPr txBox="1">
            <a:spLocks noChangeArrowheads="1"/>
          </p:cNvSpPr>
          <p:nvPr/>
        </p:nvSpPr>
        <p:spPr bwMode="auto">
          <a:xfrm>
            <a:off x="1355725" y="2719388"/>
            <a:ext cx="279082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Politic</a:t>
            </a:r>
          </a:p>
        </p:txBody>
      </p:sp>
      <p:sp>
        <p:nvSpPr>
          <p:cNvPr id="624675" name="Text Box 35"/>
          <p:cNvSpPr txBox="1">
            <a:spLocks noChangeArrowheads="1"/>
          </p:cNvSpPr>
          <p:nvPr/>
        </p:nvSpPr>
        <p:spPr bwMode="auto">
          <a:xfrm>
            <a:off x="1909763" y="3297238"/>
            <a:ext cx="3268662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G</a:t>
            </a:r>
            <a:r>
              <a:rPr lang="en-US" sz="3200" b="1">
                <a:solidFill>
                  <a:srgbClr val="FFEA18"/>
                </a:solidFill>
                <a:latin typeface="Arial" charset="0"/>
                <a:cs typeface="Arial" charset="0"/>
              </a:rPr>
              <a:t>é</a:t>
            </a:r>
            <a:r>
              <a:rPr lang="en-US" sz="3200" b="1">
                <a:solidFill>
                  <a:srgbClr val="FFEA18"/>
                </a:solidFill>
                <a:latin typeface="Arial" charset="0"/>
              </a:rPr>
              <a:t>ographie</a:t>
            </a:r>
          </a:p>
        </p:txBody>
      </p:sp>
      <p:sp>
        <p:nvSpPr>
          <p:cNvPr id="624676" name="Text Box 36"/>
          <p:cNvSpPr txBox="1">
            <a:spLocks noChangeArrowheads="1"/>
          </p:cNvSpPr>
          <p:nvPr/>
        </p:nvSpPr>
        <p:spPr bwMode="auto">
          <a:xfrm>
            <a:off x="2514600" y="3952875"/>
            <a:ext cx="36083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Eschatologie</a:t>
            </a:r>
          </a:p>
        </p:txBody>
      </p:sp>
      <p:grpSp>
        <p:nvGrpSpPr>
          <p:cNvPr id="624644" name="Group 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624645" name="Group 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624646" name="Freeform 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647" name="AutoShape 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48" name="Rectangle 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49" name="Line 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0" name="Rectangle 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1" name="Rectangle 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2" name="Line 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3" name="Line 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4" name="Line 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5" name="Line 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6" name="Line 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7" name="Line 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8" name="Line 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59" name="Line 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60" name="Line 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61" name="Line 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62" name="Rectangle 2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624663" name="Rectangle 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7" grpId="0" animBg="1"/>
      <p:bldP spid="624670" grpId="0" animBg="1"/>
      <p:bldP spid="624671" grpId="0" autoUpdateAnimBg="0"/>
      <p:bldP spid="624672" grpId="0" build="p" autoUpdateAnimBg="0" advAuto="0"/>
      <p:bldP spid="624673" grpId="0" build="p" autoUpdateAnimBg="0"/>
      <p:bldP spid="624674" grpId="0" build="p" autoUpdateAnimBg="0"/>
      <p:bldP spid="624675" grpId="0" build="p" autoUpdateAnimBg="0"/>
      <p:bldP spid="624676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11" name="Text Box 2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9972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49983" name="Picture 95" descr="Jerusalem and wilderness aerial from w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49978" name="Text Box 90"/>
          <p:cNvSpPr txBox="1">
            <a:spLocks noChangeArrowheads="1"/>
          </p:cNvSpPr>
          <p:nvPr/>
        </p:nvSpPr>
        <p:spPr bwMode="auto">
          <a:xfrm>
            <a:off x="628650" y="550863"/>
            <a:ext cx="8147050" cy="94615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F8131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831AD"/>
                </a:solidFill>
                <a:latin typeface="Comic Sans MS" charset="0"/>
              </a:rPr>
              <a:t>Le Mont Temple Aujourd</a:t>
            </a:r>
            <a:r>
              <a:rPr lang="ja-JP" altLang="en-US" b="1" i="1">
                <a:solidFill>
                  <a:srgbClr val="0831AD"/>
                </a:solidFill>
                <a:latin typeface="Arial"/>
              </a:rPr>
              <a:t>’</a:t>
            </a:r>
            <a:r>
              <a:rPr lang="en-US" b="1" i="1">
                <a:solidFill>
                  <a:srgbClr val="0831AD"/>
                </a:solidFill>
                <a:latin typeface="Comic Sans MS" charset="0"/>
              </a:rPr>
              <a:t>hui en Jérusalem:                           Point Important de la Planette Terre</a:t>
            </a:r>
          </a:p>
        </p:txBody>
      </p:sp>
      <p:sp>
        <p:nvSpPr>
          <p:cNvPr id="549984" name="Oval 96"/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79" name="Rectangle 91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49981" name="Text Box 9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50003" name="Oval 115"/>
          <p:cNvSpPr>
            <a:spLocks noChangeArrowheads="1"/>
          </p:cNvSpPr>
          <p:nvPr/>
        </p:nvSpPr>
        <p:spPr bwMode="auto">
          <a:xfrm>
            <a:off x="165100" y="1498600"/>
            <a:ext cx="8813800" cy="5151438"/>
          </a:xfrm>
          <a:prstGeom prst="ellipse">
            <a:avLst/>
          </a:prstGeom>
          <a:noFill/>
          <a:ln w="57150">
            <a:solidFill>
              <a:srgbClr val="5681FC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004" name="Text Box 116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6:14-38;  Matt 21:12-17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5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78" grpId="0" autoUpdateAnimBg="0"/>
      <p:bldP spid="549984" grpId="0" animBg="1"/>
      <p:bldP spid="55000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2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8633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8637" name="Group 13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8638" name="Group 14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8639" name="Oval 15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640" name="Freeform 16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641" name="Freeform 17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8642" name="Rectangle 18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8643" name="Rectangle 1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4" name="Line 2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5" name="Line 2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6" name="Line 2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7" name="Line 2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8" name="Line 2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49" name="Line 2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0" name="Line 2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1" name="Line 2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2" name="Line 2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3" name="Rectangle 2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4" name="Rectangle 3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5" name="Rectangle 3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797" name="Rectangle 173"/>
          <p:cNvSpPr>
            <a:spLocks noChangeArrowheads="1"/>
          </p:cNvSpPr>
          <p:nvPr/>
        </p:nvSpPr>
        <p:spPr bwMode="auto">
          <a:xfrm>
            <a:off x="3105150" y="4670425"/>
            <a:ext cx="3094038" cy="116046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56" name="Rectangle 3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60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89" name="Text Box 6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38691" name="Oval 67"/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92" name="Oval 68"/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93" name="Oval 69"/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8732" name="Group 10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8733" name="Group 10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8734" name="Freeform 11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735" name="AutoShape 11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6" name="Rectangle 11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7" name="Line 11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8" name="Rectangle 11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9" name="Rectangle 11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0" name="Line 11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1" name="Line 11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2" name="Line 11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3" name="Line 11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4" name="Line 12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5" name="Line 12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6" name="Line 12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7" name="Line 12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8" name="Line 12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9" name="Line 12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50" name="Rectangle 12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8751" name="Rectangle 12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8752" name="Text Box 12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38754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8755" name="Text Box 131"/>
          <p:cNvSpPr txBox="1">
            <a:spLocks noChangeArrowheads="1"/>
          </p:cNvSpPr>
          <p:nvPr/>
        </p:nvSpPr>
        <p:spPr bwMode="auto">
          <a:xfrm>
            <a:off x="839788" y="4775200"/>
            <a:ext cx="7681912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Comic Sans MS" charset="0"/>
              </a:rPr>
              <a:t>SOLOMON: GRANDE IDÉES!</a:t>
            </a:r>
          </a:p>
        </p:txBody>
      </p:sp>
      <p:sp>
        <p:nvSpPr>
          <p:cNvPr id="538756" name="Rectangle 132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538757" name="Text Box 13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38758" name="Group 134"/>
          <p:cNvGrpSpPr>
            <a:grpSpLocks/>
          </p:cNvGrpSpPr>
          <p:nvPr/>
        </p:nvGrpSpPr>
        <p:grpSpPr bwMode="auto">
          <a:xfrm>
            <a:off x="6289985" y="1328159"/>
            <a:ext cx="919814" cy="1010116"/>
            <a:chOff x="1557" y="1007"/>
            <a:chExt cx="2105" cy="1949"/>
          </a:xfrm>
        </p:grpSpPr>
        <p:grpSp>
          <p:nvGrpSpPr>
            <p:cNvPr id="538760" name="Group 136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8761" name="Freeform 137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62" name="Freeform 138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64" name="Freeform 14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5" name="Freeform 14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6" name="Freeform 14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7" name="Freeform 14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8" name="Freeform 14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781" name="Rectangle 157"/>
          <p:cNvSpPr>
            <a:spLocks noChangeArrowheads="1"/>
          </p:cNvSpPr>
          <p:nvPr/>
        </p:nvSpPr>
        <p:spPr bwMode="auto">
          <a:xfrm>
            <a:off x="6213475" y="21971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Arial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Arial" charset="0"/>
              </a:rPr>
              <a:t>1 Chron 17:3-15</a:t>
            </a:r>
          </a:p>
        </p:txBody>
      </p:sp>
      <p:grpSp>
        <p:nvGrpSpPr>
          <p:cNvPr id="538782" name="Group 158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538784" name="Group 160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38785" name="Freeform 161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86" name="Freeform 162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88" name="Freeform 164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89" name="Freeform 165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0" name="Freeform 166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1" name="Freeform 167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92" name="Freeform 168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793" name="Text Box 169"/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538795" name="Text Box 171"/>
          <p:cNvSpPr txBox="1">
            <a:spLocks noChangeArrowheads="1"/>
          </p:cNvSpPr>
          <p:nvPr/>
        </p:nvSpPr>
        <p:spPr bwMode="auto">
          <a:xfrm>
            <a:off x="8602663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8799" name="Text Box 175"/>
          <p:cNvSpPr txBox="1">
            <a:spLocks noChangeArrowheads="1"/>
          </p:cNvSpPr>
          <p:nvPr/>
        </p:nvSpPr>
        <p:spPr bwMode="auto">
          <a:xfrm>
            <a:off x="585788" y="5502275"/>
            <a:ext cx="8148637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Comic Sans MS" charset="0"/>
              </a:rPr>
              <a:t>GRAND ISSUE: MONTANT DE BILLETS</a:t>
            </a:r>
            <a:r>
              <a:rPr lang="en-US" sz="3600" b="1">
                <a:solidFill>
                  <a:schemeClr val="tx1"/>
                </a:solidFill>
                <a:latin typeface="Comic Sans MS" charset="0"/>
              </a:rPr>
              <a:t> .</a:t>
            </a:r>
          </a:p>
        </p:txBody>
      </p:sp>
      <p:grpSp>
        <p:nvGrpSpPr>
          <p:cNvPr id="538803" name="Group 179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8804" name="Rectangle 18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8805" name="Line 18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797" grpId="0" animBg="1"/>
      <p:bldP spid="538691" grpId="0" animBg="1"/>
      <p:bldP spid="538692" grpId="0" animBg="1"/>
      <p:bldP spid="538693" grpId="0" animBg="1"/>
      <p:bldP spid="538755" grpId="1"/>
      <p:bldP spid="53879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444" name="Group 228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1445" name="Rectangle 229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1446" name="Line 2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69" name="Line 5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1" name="Rectangle 55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21273" name="Rectangle 57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437" name="Text Box 2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21438" name="Text Box 222"/>
          <p:cNvSpPr txBox="1">
            <a:spLocks noChangeArrowheads="1"/>
          </p:cNvSpPr>
          <p:nvPr/>
        </p:nvSpPr>
        <p:spPr bwMode="auto">
          <a:xfrm>
            <a:off x="1781175" y="12700"/>
            <a:ext cx="403383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omic Sans MS" charset="0"/>
              </a:rPr>
              <a:t>Josué. 14:5; 24:29; Juges. 17:6</a:t>
            </a:r>
            <a:endParaRPr lang="en-US" sz="1400" b="1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1440" name="Text Box 22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1441" name="Text Box 225"/>
          <p:cNvSpPr txBox="1">
            <a:spLocks noChangeArrowheads="1"/>
          </p:cNvSpPr>
          <p:nvPr/>
        </p:nvSpPr>
        <p:spPr bwMode="auto">
          <a:xfrm>
            <a:off x="8589963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21442" name="Rectangle 226"/>
          <p:cNvSpPr>
            <a:spLocks noChangeArrowheads="1"/>
          </p:cNvSpPr>
          <p:nvPr/>
        </p:nvSpPr>
        <p:spPr bwMode="auto">
          <a:xfrm>
            <a:off x="8091488" y="65325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pic>
        <p:nvPicPr>
          <p:cNvPr id="521443" name="Picture 227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21433" name="Text Box 217"/>
          <p:cNvSpPr txBox="1">
            <a:spLocks noChangeArrowheads="1"/>
          </p:cNvSpPr>
          <p:nvPr/>
        </p:nvSpPr>
        <p:spPr bwMode="auto">
          <a:xfrm>
            <a:off x="444500" y="1925638"/>
            <a:ext cx="8191500" cy="41195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Comic Sans MS" charset="0"/>
              </a:rPr>
              <a:t>Le pays est submissive.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Comic Sans MS" charset="0"/>
              </a:rPr>
              <a:t>Le Pays est Partagé.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Comic Sans MS" charset="0"/>
              </a:rPr>
              <a:t>Josué mert.</a:t>
            </a:r>
          </a:p>
          <a:p>
            <a:pPr algn="ctr">
              <a:spcBef>
                <a:spcPct val="50000"/>
              </a:spcBef>
            </a:pPr>
            <a:r>
              <a:rPr lang="en-US" sz="4800" b="1" i="1" u="sng">
                <a:solidFill>
                  <a:srgbClr val="25F7FA"/>
                </a:solidFill>
                <a:latin typeface="Comic Sans MS" charset="0"/>
              </a:rPr>
              <a:t>Pas de grand leadeur!</a:t>
            </a:r>
            <a:endParaRPr lang="en-US" sz="48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1435" name="Text Box 219"/>
          <p:cNvSpPr txBox="1">
            <a:spLocks noChangeArrowheads="1"/>
          </p:cNvSpPr>
          <p:nvPr/>
        </p:nvSpPr>
        <p:spPr bwMode="auto">
          <a:xfrm>
            <a:off x="995343" y="763588"/>
            <a:ext cx="7573761" cy="83099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0831AD"/>
                </a:solidFill>
                <a:latin typeface="Comic Sans MS" charset="0"/>
              </a:rPr>
              <a:t>Une</a:t>
            </a:r>
            <a:r>
              <a:rPr lang="en-US" sz="4800" b="1" dirty="0">
                <a:solidFill>
                  <a:srgbClr val="0831AD"/>
                </a:solidFill>
                <a:latin typeface="Comic Sans MS" charset="0"/>
              </a:rPr>
              <a:t> Scène </a:t>
            </a:r>
            <a:r>
              <a:rPr lang="en-US" sz="4800" b="1" dirty="0" err="1">
                <a:solidFill>
                  <a:srgbClr val="0831AD"/>
                </a:solidFill>
                <a:latin typeface="Comic Sans MS" charset="0"/>
              </a:rPr>
              <a:t>Shifte</a:t>
            </a:r>
            <a:r>
              <a:rPr lang="en-US" sz="4800" b="1" dirty="0">
                <a:solidFill>
                  <a:srgbClr val="0831AD"/>
                </a:solidFill>
                <a:latin typeface="Comic Sans MS" charset="0"/>
              </a:rPr>
              <a:t>...</a:t>
            </a:r>
            <a:endParaRPr lang="en-US" sz="4800" b="1" dirty="0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433" grpId="0" build="p" autoUpdateAnimBg="0"/>
      <p:bldP spid="52143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5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3399"/>
                </a:solidFill>
                <a:latin typeface="Times" charset="0"/>
              </a:rPr>
              <a:t>ca. 1000 A.C.</a:t>
            </a:r>
          </a:p>
        </p:txBody>
      </p:sp>
      <p:sp>
        <p:nvSpPr>
          <p:cNvPr id="45466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73" name="Freeform 17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4729" name="Group 73"/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568" y="1640"/>
            <a:chExt cx="1249" cy="1112"/>
          </a:xfrm>
        </p:grpSpPr>
        <p:sp>
          <p:nvSpPr>
            <p:cNvPr id="454672" name="Oval 16"/>
            <p:cNvSpPr>
              <a:spLocks noChangeArrowheads="1"/>
            </p:cNvSpPr>
            <p:nvPr/>
          </p:nvSpPr>
          <p:spPr bwMode="auto">
            <a:xfrm>
              <a:off x="568" y="1740"/>
              <a:ext cx="1024" cy="1012"/>
            </a:xfrm>
            <a:prstGeom prst="ellipse">
              <a:avLst/>
            </a:prstGeom>
            <a:noFill/>
            <a:ln w="50800">
              <a:solidFill>
                <a:srgbClr val="003399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74" name="Freeform 18"/>
            <p:cNvSpPr>
              <a:spLocks/>
            </p:cNvSpPr>
            <p:nvPr/>
          </p:nvSpPr>
          <p:spPr bwMode="auto">
            <a:xfrm>
              <a:off x="1024" y="1640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339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4675" name="Rectangle 19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9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Times" charset="0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 C</a:t>
            </a:r>
          </a:p>
        </p:txBody>
      </p:sp>
      <p:sp>
        <p:nvSpPr>
          <p:cNvPr id="45467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8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732" name="Text Box 76"/>
          <p:cNvSpPr txBox="1">
            <a:spLocks noChangeArrowheads="1"/>
          </p:cNvSpPr>
          <p:nvPr/>
        </p:nvSpPr>
        <p:spPr bwMode="auto">
          <a:xfrm>
            <a:off x="1778000" y="-22225"/>
            <a:ext cx="50927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9, 10, 11</a:t>
            </a:r>
          </a:p>
        </p:txBody>
      </p:sp>
      <p:grpSp>
        <p:nvGrpSpPr>
          <p:cNvPr id="454772" name="Group 11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4773" name="Group 11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4774" name="Freeform 11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75" name="AutoShape 11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6" name="Rectangle 12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7" name="Line 12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8" name="Rectangle 12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79" name="Rectangle 12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0" name="Line 1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1" name="Line 12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2" name="Line 12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3" name="Line 12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4" name="Line 12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5" name="Line 12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6" name="Line 13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7" name="Line 13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8" name="Line 13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89" name="Line 13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90" name="Rectangle 13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54791" name="Rectangle 13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54792" name="Text Box 13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4794" name="Rectangle 138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454795" name="Text Box 139"/>
          <p:cNvSpPr txBox="1">
            <a:spLocks noChangeArrowheads="1"/>
          </p:cNvSpPr>
          <p:nvPr/>
        </p:nvSpPr>
        <p:spPr bwMode="auto">
          <a:xfrm>
            <a:off x="8599488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4796" name="Text Box 14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54798" name="Rectangle 142"/>
          <p:cNvSpPr>
            <a:spLocks noChangeArrowheads="1"/>
          </p:cNvSpPr>
          <p:nvPr/>
        </p:nvSpPr>
        <p:spPr bwMode="auto">
          <a:xfrm>
            <a:off x="8932863" y="26812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grpSp>
        <p:nvGrpSpPr>
          <p:cNvPr id="454801" name="Group 145"/>
          <p:cNvGrpSpPr>
            <a:grpSpLocks/>
          </p:cNvGrpSpPr>
          <p:nvPr/>
        </p:nvGrpSpPr>
        <p:grpSpPr bwMode="auto">
          <a:xfrm>
            <a:off x="6289986" y="1432851"/>
            <a:ext cx="919814" cy="736468"/>
            <a:chOff x="578" y="2316"/>
            <a:chExt cx="2105" cy="1421"/>
          </a:xfrm>
        </p:grpSpPr>
        <p:sp>
          <p:nvSpPr>
            <p:cNvPr id="454802" name="Freeform 146"/>
            <p:cNvSpPr>
              <a:spLocks/>
            </p:cNvSpPr>
            <p:nvPr/>
          </p:nvSpPr>
          <p:spPr bwMode="auto">
            <a:xfrm>
              <a:off x="633" y="2316"/>
              <a:ext cx="2050" cy="256"/>
            </a:xfrm>
            <a:custGeom>
              <a:avLst/>
              <a:gdLst>
                <a:gd name="T0" fmla="*/ 8 w 592"/>
                <a:gd name="T1" fmla="*/ 90 h 90"/>
                <a:gd name="T2" fmla="*/ 22 w 592"/>
                <a:gd name="T3" fmla="*/ 44 h 90"/>
                <a:gd name="T4" fmla="*/ 34 w 592"/>
                <a:gd name="T5" fmla="*/ 36 h 90"/>
                <a:gd name="T6" fmla="*/ 46 w 592"/>
                <a:gd name="T7" fmla="*/ 32 h 90"/>
                <a:gd name="T8" fmla="*/ 112 w 592"/>
                <a:gd name="T9" fmla="*/ 34 h 90"/>
                <a:gd name="T10" fmla="*/ 152 w 592"/>
                <a:gd name="T11" fmla="*/ 40 h 90"/>
                <a:gd name="T12" fmla="*/ 170 w 592"/>
                <a:gd name="T13" fmla="*/ 46 h 90"/>
                <a:gd name="T14" fmla="*/ 238 w 592"/>
                <a:gd name="T15" fmla="*/ 52 h 90"/>
                <a:gd name="T16" fmla="*/ 338 w 592"/>
                <a:gd name="T17" fmla="*/ 44 h 90"/>
                <a:gd name="T18" fmla="*/ 472 w 592"/>
                <a:gd name="T19" fmla="*/ 16 h 90"/>
                <a:gd name="T20" fmla="*/ 520 w 592"/>
                <a:gd name="T21" fmla="*/ 0 h 90"/>
                <a:gd name="T22" fmla="*/ 572 w 592"/>
                <a:gd name="T23" fmla="*/ 2 h 90"/>
                <a:gd name="T24" fmla="*/ 590 w 592"/>
                <a:gd name="T25" fmla="*/ 30 h 90"/>
                <a:gd name="T26" fmla="*/ 592 w 592"/>
                <a:gd name="T27" fmla="*/ 36 h 90"/>
                <a:gd name="T28" fmla="*/ 582 w 592"/>
                <a:gd name="T29" fmla="*/ 60 h 90"/>
                <a:gd name="T30" fmla="*/ 584 w 592"/>
                <a:gd name="T31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03" name="Freeform 147"/>
            <p:cNvSpPr>
              <a:spLocks/>
            </p:cNvSpPr>
            <p:nvPr/>
          </p:nvSpPr>
          <p:spPr bwMode="auto">
            <a:xfrm>
              <a:off x="578" y="2506"/>
              <a:ext cx="2074" cy="1231"/>
            </a:xfrm>
            <a:custGeom>
              <a:avLst/>
              <a:gdLst>
                <a:gd name="T0" fmla="*/ 599 w 599"/>
                <a:gd name="T1" fmla="*/ 0 h 432"/>
                <a:gd name="T2" fmla="*/ 595 w 599"/>
                <a:gd name="T3" fmla="*/ 6 h 432"/>
                <a:gd name="T4" fmla="*/ 589 w 599"/>
                <a:gd name="T5" fmla="*/ 10 h 432"/>
                <a:gd name="T6" fmla="*/ 585 w 599"/>
                <a:gd name="T7" fmla="*/ 24 h 432"/>
                <a:gd name="T8" fmla="*/ 557 w 599"/>
                <a:gd name="T9" fmla="*/ 92 h 432"/>
                <a:gd name="T10" fmla="*/ 525 w 599"/>
                <a:gd name="T11" fmla="*/ 208 h 432"/>
                <a:gd name="T12" fmla="*/ 515 w 599"/>
                <a:gd name="T13" fmla="*/ 266 h 432"/>
                <a:gd name="T14" fmla="*/ 505 w 599"/>
                <a:gd name="T15" fmla="*/ 350 h 432"/>
                <a:gd name="T16" fmla="*/ 495 w 599"/>
                <a:gd name="T17" fmla="*/ 402 h 432"/>
                <a:gd name="T18" fmla="*/ 461 w 599"/>
                <a:gd name="T19" fmla="*/ 422 h 432"/>
                <a:gd name="T20" fmla="*/ 433 w 599"/>
                <a:gd name="T21" fmla="*/ 414 h 432"/>
                <a:gd name="T22" fmla="*/ 421 w 599"/>
                <a:gd name="T23" fmla="*/ 410 h 432"/>
                <a:gd name="T24" fmla="*/ 425 w 599"/>
                <a:gd name="T25" fmla="*/ 352 h 432"/>
                <a:gd name="T26" fmla="*/ 431 w 599"/>
                <a:gd name="T27" fmla="*/ 338 h 432"/>
                <a:gd name="T28" fmla="*/ 405 w 599"/>
                <a:gd name="T29" fmla="*/ 328 h 432"/>
                <a:gd name="T30" fmla="*/ 347 w 599"/>
                <a:gd name="T31" fmla="*/ 316 h 432"/>
                <a:gd name="T32" fmla="*/ 113 w 599"/>
                <a:gd name="T33" fmla="*/ 360 h 432"/>
                <a:gd name="T34" fmla="*/ 103 w 599"/>
                <a:gd name="T35" fmla="*/ 368 h 432"/>
                <a:gd name="T36" fmla="*/ 87 w 599"/>
                <a:gd name="T37" fmla="*/ 392 h 432"/>
                <a:gd name="T38" fmla="*/ 53 w 599"/>
                <a:gd name="T39" fmla="*/ 432 h 432"/>
                <a:gd name="T40" fmla="*/ 29 w 599"/>
                <a:gd name="T41" fmla="*/ 422 h 432"/>
                <a:gd name="T42" fmla="*/ 17 w 599"/>
                <a:gd name="T43" fmla="*/ 414 h 432"/>
                <a:gd name="T44" fmla="*/ 7 w 599"/>
                <a:gd name="T45" fmla="*/ 398 h 432"/>
                <a:gd name="T46" fmla="*/ 11 w 599"/>
                <a:gd name="T47" fmla="*/ 372 h 432"/>
                <a:gd name="T48" fmla="*/ 17 w 599"/>
                <a:gd name="T49" fmla="*/ 334 h 432"/>
                <a:gd name="T50" fmla="*/ 27 w 599"/>
                <a:gd name="T51" fmla="*/ 262 h 432"/>
                <a:gd name="T52" fmla="*/ 29 w 599"/>
                <a:gd name="T53" fmla="*/ 188 h 432"/>
                <a:gd name="T54" fmla="*/ 31 w 599"/>
                <a:gd name="T55" fmla="*/ 126 h 432"/>
                <a:gd name="T56" fmla="*/ 29 w 599"/>
                <a:gd name="T57" fmla="*/ 82 h 432"/>
                <a:gd name="T58" fmla="*/ 21 w 599"/>
                <a:gd name="T59" fmla="*/ 30 h 432"/>
                <a:gd name="T60" fmla="*/ 19 w 599"/>
                <a:gd name="T61" fmla="*/ 1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805" name="Freeform 149"/>
          <p:cNvSpPr>
            <a:spLocks/>
          </p:cNvSpPr>
          <p:nvPr/>
        </p:nvSpPr>
        <p:spPr bwMode="auto">
          <a:xfrm>
            <a:off x="6315766" y="2179165"/>
            <a:ext cx="38453" cy="143562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6" name="Freeform 150"/>
          <p:cNvSpPr>
            <a:spLocks/>
          </p:cNvSpPr>
          <p:nvPr/>
        </p:nvSpPr>
        <p:spPr bwMode="auto">
          <a:xfrm>
            <a:off x="6324068" y="2178129"/>
            <a:ext cx="47629" cy="160147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7" name="Freeform 151"/>
          <p:cNvSpPr>
            <a:spLocks/>
          </p:cNvSpPr>
          <p:nvPr/>
        </p:nvSpPr>
        <p:spPr bwMode="auto">
          <a:xfrm>
            <a:off x="6924023" y="2144959"/>
            <a:ext cx="67730" cy="169994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8" name="Freeform 152"/>
          <p:cNvSpPr>
            <a:spLocks/>
          </p:cNvSpPr>
          <p:nvPr/>
        </p:nvSpPr>
        <p:spPr bwMode="auto">
          <a:xfrm>
            <a:off x="6358589" y="1334897"/>
            <a:ext cx="43260" cy="228041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09" name="Freeform 153"/>
          <p:cNvSpPr>
            <a:spLocks/>
          </p:cNvSpPr>
          <p:nvPr/>
        </p:nvSpPr>
        <p:spPr bwMode="auto">
          <a:xfrm>
            <a:off x="7108859" y="1328159"/>
            <a:ext cx="68167" cy="185542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0" name="Rectangle 154"/>
          <p:cNvSpPr>
            <a:spLocks noChangeArrowheads="1"/>
          </p:cNvSpPr>
          <p:nvPr/>
        </p:nvSpPr>
        <p:spPr bwMode="auto">
          <a:xfrm>
            <a:off x="6213475" y="21971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latin typeface="Arial" charset="0"/>
              </a:rPr>
              <a:t>2 Sam 7: 4-16</a:t>
            </a:r>
          </a:p>
          <a:p>
            <a:r>
              <a:rPr lang="en-US" b="1" i="1">
                <a:solidFill>
                  <a:schemeClr val="accent1"/>
                </a:solidFill>
                <a:latin typeface="Arial" charset="0"/>
              </a:rPr>
              <a:t>1 Chron 17:3-15</a:t>
            </a:r>
          </a:p>
        </p:txBody>
      </p:sp>
      <p:grpSp>
        <p:nvGrpSpPr>
          <p:cNvPr id="454813" name="Group 157"/>
          <p:cNvGrpSpPr>
            <a:grpSpLocks/>
          </p:cNvGrpSpPr>
          <p:nvPr/>
        </p:nvGrpSpPr>
        <p:grpSpPr bwMode="auto">
          <a:xfrm>
            <a:off x="6283636" y="3509300"/>
            <a:ext cx="919814" cy="736467"/>
            <a:chOff x="578" y="2316"/>
            <a:chExt cx="2105" cy="1421"/>
          </a:xfrm>
        </p:grpSpPr>
        <p:sp>
          <p:nvSpPr>
            <p:cNvPr id="454814" name="Freeform 158"/>
            <p:cNvSpPr>
              <a:spLocks/>
            </p:cNvSpPr>
            <p:nvPr/>
          </p:nvSpPr>
          <p:spPr bwMode="auto">
            <a:xfrm>
              <a:off x="633" y="2316"/>
              <a:ext cx="2050" cy="256"/>
            </a:xfrm>
            <a:custGeom>
              <a:avLst/>
              <a:gdLst>
                <a:gd name="T0" fmla="*/ 8 w 592"/>
                <a:gd name="T1" fmla="*/ 90 h 90"/>
                <a:gd name="T2" fmla="*/ 22 w 592"/>
                <a:gd name="T3" fmla="*/ 44 h 90"/>
                <a:gd name="T4" fmla="*/ 34 w 592"/>
                <a:gd name="T5" fmla="*/ 36 h 90"/>
                <a:gd name="T6" fmla="*/ 46 w 592"/>
                <a:gd name="T7" fmla="*/ 32 h 90"/>
                <a:gd name="T8" fmla="*/ 112 w 592"/>
                <a:gd name="T9" fmla="*/ 34 h 90"/>
                <a:gd name="T10" fmla="*/ 152 w 592"/>
                <a:gd name="T11" fmla="*/ 40 h 90"/>
                <a:gd name="T12" fmla="*/ 170 w 592"/>
                <a:gd name="T13" fmla="*/ 46 h 90"/>
                <a:gd name="T14" fmla="*/ 238 w 592"/>
                <a:gd name="T15" fmla="*/ 52 h 90"/>
                <a:gd name="T16" fmla="*/ 338 w 592"/>
                <a:gd name="T17" fmla="*/ 44 h 90"/>
                <a:gd name="T18" fmla="*/ 472 w 592"/>
                <a:gd name="T19" fmla="*/ 16 h 90"/>
                <a:gd name="T20" fmla="*/ 520 w 592"/>
                <a:gd name="T21" fmla="*/ 0 h 90"/>
                <a:gd name="T22" fmla="*/ 572 w 592"/>
                <a:gd name="T23" fmla="*/ 2 h 90"/>
                <a:gd name="T24" fmla="*/ 590 w 592"/>
                <a:gd name="T25" fmla="*/ 30 h 90"/>
                <a:gd name="T26" fmla="*/ 592 w 592"/>
                <a:gd name="T27" fmla="*/ 36 h 90"/>
                <a:gd name="T28" fmla="*/ 582 w 592"/>
                <a:gd name="T29" fmla="*/ 60 h 90"/>
                <a:gd name="T30" fmla="*/ 584 w 592"/>
                <a:gd name="T31" fmla="*/ 6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842DE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815" name="Freeform 159"/>
            <p:cNvSpPr>
              <a:spLocks/>
            </p:cNvSpPr>
            <p:nvPr/>
          </p:nvSpPr>
          <p:spPr bwMode="auto">
            <a:xfrm>
              <a:off x="578" y="2506"/>
              <a:ext cx="2074" cy="1231"/>
            </a:xfrm>
            <a:custGeom>
              <a:avLst/>
              <a:gdLst>
                <a:gd name="T0" fmla="*/ 599 w 599"/>
                <a:gd name="T1" fmla="*/ 0 h 432"/>
                <a:gd name="T2" fmla="*/ 595 w 599"/>
                <a:gd name="T3" fmla="*/ 6 h 432"/>
                <a:gd name="T4" fmla="*/ 589 w 599"/>
                <a:gd name="T5" fmla="*/ 10 h 432"/>
                <a:gd name="T6" fmla="*/ 585 w 599"/>
                <a:gd name="T7" fmla="*/ 24 h 432"/>
                <a:gd name="T8" fmla="*/ 557 w 599"/>
                <a:gd name="T9" fmla="*/ 92 h 432"/>
                <a:gd name="T10" fmla="*/ 525 w 599"/>
                <a:gd name="T11" fmla="*/ 208 h 432"/>
                <a:gd name="T12" fmla="*/ 515 w 599"/>
                <a:gd name="T13" fmla="*/ 266 h 432"/>
                <a:gd name="T14" fmla="*/ 505 w 599"/>
                <a:gd name="T15" fmla="*/ 350 h 432"/>
                <a:gd name="T16" fmla="*/ 495 w 599"/>
                <a:gd name="T17" fmla="*/ 402 h 432"/>
                <a:gd name="T18" fmla="*/ 461 w 599"/>
                <a:gd name="T19" fmla="*/ 422 h 432"/>
                <a:gd name="T20" fmla="*/ 433 w 599"/>
                <a:gd name="T21" fmla="*/ 414 h 432"/>
                <a:gd name="T22" fmla="*/ 421 w 599"/>
                <a:gd name="T23" fmla="*/ 410 h 432"/>
                <a:gd name="T24" fmla="*/ 425 w 599"/>
                <a:gd name="T25" fmla="*/ 352 h 432"/>
                <a:gd name="T26" fmla="*/ 431 w 599"/>
                <a:gd name="T27" fmla="*/ 338 h 432"/>
                <a:gd name="T28" fmla="*/ 405 w 599"/>
                <a:gd name="T29" fmla="*/ 328 h 432"/>
                <a:gd name="T30" fmla="*/ 347 w 599"/>
                <a:gd name="T31" fmla="*/ 316 h 432"/>
                <a:gd name="T32" fmla="*/ 113 w 599"/>
                <a:gd name="T33" fmla="*/ 360 h 432"/>
                <a:gd name="T34" fmla="*/ 103 w 599"/>
                <a:gd name="T35" fmla="*/ 368 h 432"/>
                <a:gd name="T36" fmla="*/ 87 w 599"/>
                <a:gd name="T37" fmla="*/ 392 h 432"/>
                <a:gd name="T38" fmla="*/ 53 w 599"/>
                <a:gd name="T39" fmla="*/ 432 h 432"/>
                <a:gd name="T40" fmla="*/ 29 w 599"/>
                <a:gd name="T41" fmla="*/ 422 h 432"/>
                <a:gd name="T42" fmla="*/ 17 w 599"/>
                <a:gd name="T43" fmla="*/ 414 h 432"/>
                <a:gd name="T44" fmla="*/ 7 w 599"/>
                <a:gd name="T45" fmla="*/ 398 h 432"/>
                <a:gd name="T46" fmla="*/ 11 w 599"/>
                <a:gd name="T47" fmla="*/ 372 h 432"/>
                <a:gd name="T48" fmla="*/ 17 w 599"/>
                <a:gd name="T49" fmla="*/ 334 h 432"/>
                <a:gd name="T50" fmla="*/ 27 w 599"/>
                <a:gd name="T51" fmla="*/ 262 h 432"/>
                <a:gd name="T52" fmla="*/ 29 w 599"/>
                <a:gd name="T53" fmla="*/ 188 h 432"/>
                <a:gd name="T54" fmla="*/ 31 w 599"/>
                <a:gd name="T55" fmla="*/ 126 h 432"/>
                <a:gd name="T56" fmla="*/ 29 w 599"/>
                <a:gd name="T57" fmla="*/ 82 h 432"/>
                <a:gd name="T58" fmla="*/ 21 w 599"/>
                <a:gd name="T59" fmla="*/ 30 h 432"/>
                <a:gd name="T60" fmla="*/ 19 w 599"/>
                <a:gd name="T61" fmla="*/ 1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842DE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817" name="Freeform 161"/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8" name="Freeform 162"/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19" name="Freeform 163"/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0" name="Freeform 164"/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1" name="Freeform 165"/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9" name="Text Box 173"/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0842DE"/>
                </a:solidFill>
                <a:latin typeface="Kosher-Normal" charset="0"/>
              </a:rPr>
              <a:t>DC</a:t>
            </a:r>
          </a:p>
        </p:txBody>
      </p:sp>
      <p:sp>
        <p:nvSpPr>
          <p:cNvPr id="454797" name="Text Box 141"/>
          <p:cNvSpPr txBox="1">
            <a:spLocks noChangeArrowheads="1"/>
          </p:cNvSpPr>
          <p:nvPr/>
        </p:nvSpPr>
        <p:spPr bwMode="auto">
          <a:xfrm>
            <a:off x="0" y="1640396"/>
            <a:ext cx="5659438" cy="39544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Construction!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Grand Taxe!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Banque Vide!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400" b="1" i="1">
                <a:solidFill>
                  <a:srgbClr val="FFEA18"/>
                </a:solidFill>
                <a:latin typeface="Comic Sans MS" charset="0"/>
              </a:rPr>
              <a:t>Idole!</a:t>
            </a:r>
          </a:p>
        </p:txBody>
      </p:sp>
      <p:grpSp>
        <p:nvGrpSpPr>
          <p:cNvPr id="454830" name="Group 17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4831" name="Rectangle 17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4832" name="Line 17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9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4067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9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3399"/>
                </a:solidFill>
                <a:latin typeface="Times" charset="0"/>
              </a:rPr>
              <a:t>ca. 1000 A.C.</a:t>
            </a:r>
          </a:p>
        </p:txBody>
      </p:sp>
      <p:sp>
        <p:nvSpPr>
          <p:cNvPr id="540681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2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pic>
        <p:nvPicPr>
          <p:cNvPr id="540683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0033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0684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6" name="Oval 14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87" name="Freeform 15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8" name="Freeform 16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4 w 793"/>
              <a:gd name="T1" fmla="*/ 8 h 657"/>
              <a:gd name="T2" fmla="*/ 88 w 793"/>
              <a:gd name="T3" fmla="*/ 32 h 657"/>
              <a:gd name="T4" fmla="*/ 144 w 793"/>
              <a:gd name="T5" fmla="*/ 40 h 657"/>
              <a:gd name="T6" fmla="*/ 184 w 793"/>
              <a:gd name="T7" fmla="*/ 64 h 657"/>
              <a:gd name="T8" fmla="*/ 216 w 793"/>
              <a:gd name="T9" fmla="*/ 80 h 657"/>
              <a:gd name="T10" fmla="*/ 240 w 793"/>
              <a:gd name="T11" fmla="*/ 104 h 657"/>
              <a:gd name="T12" fmla="*/ 280 w 793"/>
              <a:gd name="T13" fmla="*/ 120 h 657"/>
              <a:gd name="T14" fmla="*/ 312 w 793"/>
              <a:gd name="T15" fmla="*/ 136 h 657"/>
              <a:gd name="T16" fmla="*/ 344 w 793"/>
              <a:gd name="T17" fmla="*/ 152 h 657"/>
              <a:gd name="T18" fmla="*/ 376 w 793"/>
              <a:gd name="T19" fmla="*/ 168 h 657"/>
              <a:gd name="T20" fmla="*/ 408 w 793"/>
              <a:gd name="T21" fmla="*/ 184 h 657"/>
              <a:gd name="T22" fmla="*/ 440 w 793"/>
              <a:gd name="T23" fmla="*/ 216 h 657"/>
              <a:gd name="T24" fmla="*/ 464 w 793"/>
              <a:gd name="T25" fmla="*/ 240 h 657"/>
              <a:gd name="T26" fmla="*/ 496 w 793"/>
              <a:gd name="T27" fmla="*/ 256 h 657"/>
              <a:gd name="T28" fmla="*/ 528 w 793"/>
              <a:gd name="T29" fmla="*/ 272 h 657"/>
              <a:gd name="T30" fmla="*/ 552 w 793"/>
              <a:gd name="T31" fmla="*/ 296 h 657"/>
              <a:gd name="T32" fmla="*/ 568 w 793"/>
              <a:gd name="T33" fmla="*/ 328 h 657"/>
              <a:gd name="T34" fmla="*/ 592 w 793"/>
              <a:gd name="T35" fmla="*/ 352 h 657"/>
              <a:gd name="T36" fmla="*/ 624 w 793"/>
              <a:gd name="T37" fmla="*/ 376 h 657"/>
              <a:gd name="T38" fmla="*/ 640 w 793"/>
              <a:gd name="T39" fmla="*/ 400 h 657"/>
              <a:gd name="T40" fmla="*/ 656 w 793"/>
              <a:gd name="T41" fmla="*/ 432 h 657"/>
              <a:gd name="T42" fmla="*/ 680 w 793"/>
              <a:gd name="T43" fmla="*/ 464 h 657"/>
              <a:gd name="T44" fmla="*/ 712 w 793"/>
              <a:gd name="T45" fmla="*/ 472 h 657"/>
              <a:gd name="T46" fmla="*/ 736 w 793"/>
              <a:gd name="T47" fmla="*/ 496 h 657"/>
              <a:gd name="T48" fmla="*/ 760 w 793"/>
              <a:gd name="T49" fmla="*/ 520 h 657"/>
              <a:gd name="T50" fmla="*/ 792 w 793"/>
              <a:gd name="T51" fmla="*/ 544 h 657"/>
              <a:gd name="T52" fmla="*/ 792 w 793"/>
              <a:gd name="T53" fmla="*/ 576 h 657"/>
              <a:gd name="T54" fmla="*/ 776 w 793"/>
              <a:gd name="T55" fmla="*/ 608 h 657"/>
              <a:gd name="T56" fmla="*/ 752 w 793"/>
              <a:gd name="T57" fmla="*/ 632 h 657"/>
              <a:gd name="T58" fmla="*/ 728 w 793"/>
              <a:gd name="T59" fmla="*/ 648 h 657"/>
              <a:gd name="T60" fmla="*/ 696 w 793"/>
              <a:gd name="T61" fmla="*/ 656 h 657"/>
              <a:gd name="T62" fmla="*/ 664 w 793"/>
              <a:gd name="T63" fmla="*/ 648 h 657"/>
              <a:gd name="T64" fmla="*/ 632 w 793"/>
              <a:gd name="T65" fmla="*/ 648 h 657"/>
              <a:gd name="T66" fmla="*/ 600 w 793"/>
              <a:gd name="T67" fmla="*/ 648 h 657"/>
              <a:gd name="T68" fmla="*/ 568 w 793"/>
              <a:gd name="T69" fmla="*/ 648 h 657"/>
              <a:gd name="T70" fmla="*/ 536 w 793"/>
              <a:gd name="T71" fmla="*/ 648 h 657"/>
              <a:gd name="T72" fmla="*/ 496 w 793"/>
              <a:gd name="T73" fmla="*/ 648 h 657"/>
              <a:gd name="T74" fmla="*/ 456 w 793"/>
              <a:gd name="T75" fmla="*/ 640 h 657"/>
              <a:gd name="T76" fmla="*/ 432 w 793"/>
              <a:gd name="T77" fmla="*/ 608 h 657"/>
              <a:gd name="T78" fmla="*/ 424 w 793"/>
              <a:gd name="T79" fmla="*/ 576 h 657"/>
              <a:gd name="T80" fmla="*/ 400 w 793"/>
              <a:gd name="T81" fmla="*/ 536 h 657"/>
              <a:gd name="T82" fmla="*/ 376 w 793"/>
              <a:gd name="T83" fmla="*/ 504 h 657"/>
              <a:gd name="T84" fmla="*/ 352 w 793"/>
              <a:gd name="T85" fmla="*/ 472 h 657"/>
              <a:gd name="T86" fmla="*/ 312 w 793"/>
              <a:gd name="T87" fmla="*/ 432 h 657"/>
              <a:gd name="T88" fmla="*/ 280 w 793"/>
              <a:gd name="T89" fmla="*/ 392 h 657"/>
              <a:gd name="T90" fmla="*/ 256 w 793"/>
              <a:gd name="T91" fmla="*/ 368 h 657"/>
              <a:gd name="T92" fmla="*/ 224 w 793"/>
              <a:gd name="T93" fmla="*/ 352 h 657"/>
              <a:gd name="T94" fmla="*/ 192 w 793"/>
              <a:gd name="T95" fmla="*/ 344 h 657"/>
              <a:gd name="T96" fmla="*/ 160 w 793"/>
              <a:gd name="T97" fmla="*/ 336 h 657"/>
              <a:gd name="T98" fmla="*/ 120 w 793"/>
              <a:gd name="T99" fmla="*/ 336 h 657"/>
              <a:gd name="T100" fmla="*/ 88 w 793"/>
              <a:gd name="T101" fmla="*/ 328 h 657"/>
              <a:gd name="T102" fmla="*/ 48 w 793"/>
              <a:gd name="T103" fmla="*/ 304 h 657"/>
              <a:gd name="T104" fmla="*/ 32 w 793"/>
              <a:gd name="T105" fmla="*/ 272 h 657"/>
              <a:gd name="T106" fmla="*/ 16 w 793"/>
              <a:gd name="T107" fmla="*/ 248 h 657"/>
              <a:gd name="T108" fmla="*/ 8 w 793"/>
              <a:gd name="T109" fmla="*/ 216 h 657"/>
              <a:gd name="T110" fmla="*/ 8 w 793"/>
              <a:gd name="T111" fmla="*/ 184 h 657"/>
              <a:gd name="T112" fmla="*/ 8 w 793"/>
              <a:gd name="T113" fmla="*/ 152 h 657"/>
              <a:gd name="T114" fmla="*/ 0 w 793"/>
              <a:gd name="T115" fmla="*/ 120 h 657"/>
              <a:gd name="T116" fmla="*/ 0 w 793"/>
              <a:gd name="T117" fmla="*/ 88 h 657"/>
              <a:gd name="T118" fmla="*/ 0 w 793"/>
              <a:gd name="T119" fmla="*/ 56 h 657"/>
              <a:gd name="T120" fmla="*/ 0 w 793"/>
              <a:gd name="T121" fmla="*/ 24 h 657"/>
              <a:gd name="T122" fmla="*/ 24 w 793"/>
              <a:gd name="T123" fmla="*/ 16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9" name="Rectangle 17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339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Times" charset="0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 C</a:t>
            </a:r>
          </a:p>
        </p:txBody>
      </p:sp>
      <p:sp>
        <p:nvSpPr>
          <p:cNvPr id="540691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2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3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4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5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6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7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8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99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0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1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2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3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5" name="Rectangle 33"/>
          <p:cNvSpPr>
            <a:spLocks noChangeArrowheads="1"/>
          </p:cNvSpPr>
          <p:nvPr/>
        </p:nvSpPr>
        <p:spPr bwMode="auto">
          <a:xfrm>
            <a:off x="6575425" y="1270000"/>
            <a:ext cx="8413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Kosher-Normal" charset="0"/>
              </a:rPr>
              <a:t>DC</a:t>
            </a:r>
            <a:endParaRPr lang="en-US" b="1">
              <a:solidFill>
                <a:schemeClr val="accent1"/>
              </a:solidFill>
              <a:latin typeface="Times" charset="0"/>
            </a:endParaRPr>
          </a:p>
        </p:txBody>
      </p:sp>
      <p:sp>
        <p:nvSpPr>
          <p:cNvPr id="540706" name="Rectangle 34"/>
          <p:cNvSpPr>
            <a:spLocks noChangeArrowheads="1"/>
          </p:cNvSpPr>
          <p:nvPr/>
        </p:nvSpPr>
        <p:spPr bwMode="auto">
          <a:xfrm>
            <a:off x="6315075" y="21590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accent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540735" name="Text Box 63"/>
          <p:cNvSpPr txBox="1">
            <a:spLocks noChangeArrowheads="1"/>
          </p:cNvSpPr>
          <p:nvPr/>
        </p:nvSpPr>
        <p:spPr bwMode="auto">
          <a:xfrm>
            <a:off x="1524000" y="5395913"/>
            <a:ext cx="5740400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  <a:latin typeface="Comic Sans MS" charset="0"/>
              </a:rPr>
              <a:t>ADORER IDOLE!</a:t>
            </a:r>
          </a:p>
        </p:txBody>
      </p:sp>
      <p:pic>
        <p:nvPicPr>
          <p:cNvPr id="540739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13441" b="19957"/>
          <a:stretch>
            <a:fillRect/>
          </a:stretch>
        </p:blipFill>
        <p:spPr bwMode="auto">
          <a:xfrm>
            <a:off x="1236663" y="1255713"/>
            <a:ext cx="7354887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0742" name="Text Box 70"/>
          <p:cNvSpPr txBox="1">
            <a:spLocks noChangeArrowheads="1"/>
          </p:cNvSpPr>
          <p:nvPr/>
        </p:nvSpPr>
        <p:spPr bwMode="auto">
          <a:xfrm>
            <a:off x="1778000" y="-12700"/>
            <a:ext cx="19081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11:4-13</a:t>
            </a:r>
          </a:p>
        </p:txBody>
      </p:sp>
      <p:grpSp>
        <p:nvGrpSpPr>
          <p:cNvPr id="540820" name="Group 148"/>
          <p:cNvGrpSpPr>
            <a:grpSpLocks/>
          </p:cNvGrpSpPr>
          <p:nvPr/>
        </p:nvGrpSpPr>
        <p:grpSpPr bwMode="auto">
          <a:xfrm>
            <a:off x="2016125" y="796925"/>
            <a:ext cx="6208713" cy="1246188"/>
            <a:chOff x="1263" y="516"/>
            <a:chExt cx="3911" cy="785"/>
          </a:xfrm>
        </p:grpSpPr>
        <p:sp>
          <p:nvSpPr>
            <p:cNvPr id="540740" name="AutoShape 68"/>
            <p:cNvSpPr>
              <a:spLocks noChangeArrowheads="1"/>
            </p:cNvSpPr>
            <p:nvPr/>
          </p:nvSpPr>
          <p:spPr bwMode="auto">
            <a:xfrm>
              <a:off x="1263" y="745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754" name="Text Box 82"/>
            <p:cNvSpPr txBox="1">
              <a:spLocks noChangeArrowheads="1"/>
            </p:cNvSpPr>
            <p:nvPr/>
          </p:nvSpPr>
          <p:spPr bwMode="auto">
            <a:xfrm>
              <a:off x="2647" y="516"/>
              <a:ext cx="2527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Comic Sans MS" charset="0"/>
                </a:rPr>
                <a:t>Le Mont des Oliviers</a:t>
              </a:r>
            </a:p>
          </p:txBody>
        </p:sp>
      </p:grpSp>
      <p:grpSp>
        <p:nvGrpSpPr>
          <p:cNvPr id="540766" name="Group 94"/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1960" y="1060"/>
            <a:chExt cx="1204" cy="915"/>
          </a:xfrm>
        </p:grpSpPr>
        <p:sp>
          <p:nvSpPr>
            <p:cNvPr id="540764" name="AutoShape 92"/>
            <p:cNvSpPr>
              <a:spLocks noChangeArrowheads="1"/>
            </p:cNvSpPr>
            <p:nvPr/>
          </p:nvSpPr>
          <p:spPr bwMode="auto">
            <a:xfrm rot="16245125">
              <a:off x="2625" y="1089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40763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" y="106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0807" name="Text Box 13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0817" name="Rectangle 145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540818" name="Text Box 146"/>
          <p:cNvSpPr txBox="1">
            <a:spLocks noChangeArrowheads="1"/>
          </p:cNvSpPr>
          <p:nvPr/>
        </p:nvSpPr>
        <p:spPr bwMode="auto">
          <a:xfrm>
            <a:off x="8602663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40819" name="Text Box 1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40787" name="Group 11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40788" name="Group 116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40789" name="Freeform 117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790" name="AutoShape 118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1" name="Rectangle 119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2" name="Line 120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3" name="Rectangle 121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4" name="Rectangle 122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5" name="Line 123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6" name="Line 124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7" name="Line 125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8" name="Line 126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799" name="Line 127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0" name="Line 128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1" name="Line 129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2" name="Line 130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3" name="Line 131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4" name="Line 132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805" name="Rectangle 133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40806" name="Rectangle 134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grpSp>
        <p:nvGrpSpPr>
          <p:cNvPr id="540825" name="Group 153"/>
          <p:cNvGrpSpPr>
            <a:grpSpLocks/>
          </p:cNvGrpSpPr>
          <p:nvPr/>
        </p:nvGrpSpPr>
        <p:grpSpPr bwMode="auto">
          <a:xfrm>
            <a:off x="3471863" y="1852613"/>
            <a:ext cx="4610100" cy="1870075"/>
            <a:chOff x="2187" y="1167"/>
            <a:chExt cx="2904" cy="1178"/>
          </a:xfrm>
        </p:grpSpPr>
        <p:grpSp>
          <p:nvGrpSpPr>
            <p:cNvPr id="540816" name="Group 144"/>
            <p:cNvGrpSpPr>
              <a:grpSpLocks/>
            </p:cNvGrpSpPr>
            <p:nvPr/>
          </p:nvGrpSpPr>
          <p:grpSpPr bwMode="auto">
            <a:xfrm>
              <a:off x="2899" y="1167"/>
              <a:ext cx="2192" cy="1178"/>
              <a:chOff x="471" y="2694"/>
              <a:chExt cx="1518" cy="727"/>
            </a:xfrm>
          </p:grpSpPr>
          <p:sp>
            <p:nvSpPr>
              <p:cNvPr id="540810" name="AutoShape 138"/>
              <p:cNvSpPr>
                <a:spLocks noChangeArrowheads="1"/>
              </p:cNvSpPr>
              <p:nvPr/>
            </p:nvSpPr>
            <p:spPr bwMode="auto">
              <a:xfrm rot="5681612">
                <a:off x="779" y="2792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40815" name="Picture 1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" y="2694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0824" name="Text Box 152"/>
            <p:cNvSpPr txBox="1">
              <a:spLocks noChangeArrowheads="1"/>
            </p:cNvSpPr>
            <p:nvPr/>
          </p:nvSpPr>
          <p:spPr bwMode="auto">
            <a:xfrm>
              <a:off x="2187" y="1784"/>
              <a:ext cx="2143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tx1"/>
                  </a:solidFill>
                  <a:latin typeface="Comic Sans MS" charset="0"/>
                </a:rPr>
                <a:t>Le Mont Temple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4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3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99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5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0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08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4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3658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3658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3658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590" name="Group 14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36591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6592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593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94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NORD       SUD</a:t>
            </a:r>
          </a:p>
        </p:txBody>
      </p:sp>
      <p:sp>
        <p:nvSpPr>
          <p:cNvPr id="536597" name="Rectangle 21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accent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accent2"/>
                </a:solidFill>
                <a:latin typeface="Times" charset="0"/>
              </a:rPr>
              <a:t>L  JUDA</a:t>
            </a:r>
          </a:p>
        </p:txBody>
      </p:sp>
      <p:sp>
        <p:nvSpPr>
          <p:cNvPr id="536598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4" name="Rectangle 38"/>
          <p:cNvSpPr>
            <a:spLocks noChangeArrowheads="1"/>
          </p:cNvSpPr>
          <p:nvPr/>
        </p:nvSpPr>
        <p:spPr bwMode="auto">
          <a:xfrm>
            <a:off x="6226175" y="21590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536615" name="Rectangle 39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536616" name="Line 40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9" name="Line 43"/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46" name="Text Box 70"/>
          <p:cNvSpPr txBox="1">
            <a:spLocks noChangeArrowheads="1"/>
          </p:cNvSpPr>
          <p:nvPr/>
        </p:nvSpPr>
        <p:spPr bwMode="auto">
          <a:xfrm>
            <a:off x="1765300" y="-9525"/>
            <a:ext cx="70342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12:25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14:31</a:t>
            </a:r>
          </a:p>
        </p:txBody>
      </p:sp>
      <p:sp>
        <p:nvSpPr>
          <p:cNvPr id="536649" name="Line 73"/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50" name="Line 74"/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692" name="Group 11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36693" name="Group 11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36694" name="Freeform 11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95" name="AutoShape 11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6" name="Rectangle 12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7" name="Line 12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8" name="Rectangle 12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99" name="Rectangle 12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0" name="Line 1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1" name="Line 12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2" name="Line 12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3" name="Line 12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4" name="Line 12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5" name="Line 12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6" name="Line 13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7" name="Line 13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8" name="Line 13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09" name="Line 13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710" name="Rectangle 13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36711" name="Rectangle 13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36712" name="Rectangle 136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536714" name="Rectangle 138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grpSp>
        <p:nvGrpSpPr>
          <p:cNvPr id="536719" name="Group 143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536713" name="Rectangle 137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536715" name="Rectangle 139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536716" name="Rectangle 140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36717" name="Text Box 14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6718" name="Text Box 142"/>
          <p:cNvSpPr txBox="1">
            <a:spLocks noChangeArrowheads="1"/>
          </p:cNvSpPr>
          <p:nvPr/>
        </p:nvSpPr>
        <p:spPr bwMode="auto">
          <a:xfrm>
            <a:off x="8602663" y="64738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6720" name="Rectangle 144"/>
          <p:cNvSpPr>
            <a:spLocks noChangeArrowheads="1"/>
          </p:cNvSpPr>
          <p:nvPr/>
        </p:nvSpPr>
        <p:spPr bwMode="auto">
          <a:xfrm>
            <a:off x="8075613" y="65468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536721" name="Text Box 1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36744" name="Text Box 168"/>
          <p:cNvSpPr txBox="1">
            <a:spLocks noChangeArrowheads="1"/>
          </p:cNvSpPr>
          <p:nvPr/>
        </p:nvSpPr>
        <p:spPr bwMode="auto">
          <a:xfrm>
            <a:off x="6332538" y="1439863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536748" name="AutoShape 172"/>
          <p:cNvSpPr>
            <a:spLocks noChangeArrowheads="1"/>
          </p:cNvSpPr>
          <p:nvPr/>
        </p:nvSpPr>
        <p:spPr bwMode="auto">
          <a:xfrm>
            <a:off x="3006725" y="2214563"/>
            <a:ext cx="3178175" cy="15509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6749" name="Group 17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36750" name="Rectangle 17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36751" name="Line 17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utoUpdateAnimBg="0"/>
      <p:bldP spid="536596" grpId="0" autoUpdateAnimBg="0"/>
      <p:bldP spid="536597" grpId="0" autoUpdateAnimBg="0"/>
      <p:bldP spid="536615" grpId="0" autoUpdateAnimBg="0"/>
      <p:bldP spid="536619" grpId="0" animBg="1"/>
      <p:bldP spid="536649" grpId="0" animBg="1"/>
      <p:bldP spid="536650" grpId="0" animBg="1"/>
      <p:bldP spid="53674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32" name="Text Box 152"/>
          <p:cNvSpPr txBox="1">
            <a:spLocks noChangeArrowheads="1"/>
          </p:cNvSpPr>
          <p:nvPr/>
        </p:nvSpPr>
        <p:spPr bwMode="auto">
          <a:xfrm>
            <a:off x="1765300" y="0"/>
            <a:ext cx="70342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12:25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14:31</a:t>
            </a:r>
          </a:p>
        </p:txBody>
      </p:sp>
      <p:pic>
        <p:nvPicPr>
          <p:cNvPr id="455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717550"/>
            <a:ext cx="36957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5683" name="Rectangle 3"/>
          <p:cNvSpPr>
            <a:spLocks noChangeArrowheads="1"/>
          </p:cNvSpPr>
          <p:nvPr/>
        </p:nvSpPr>
        <p:spPr bwMode="auto">
          <a:xfrm>
            <a:off x="2711450" y="6921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4" name="Rectangle 4"/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5" name="Oval 5"/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6" name="Oval 6"/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5687" name="Group 7"/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1320" y="1356"/>
            <a:chExt cx="3156" cy="1748"/>
          </a:xfrm>
        </p:grpSpPr>
        <p:sp>
          <p:nvSpPr>
            <p:cNvPr id="455688" name="Line 8"/>
            <p:cNvSpPr>
              <a:spLocks noChangeShapeType="1"/>
            </p:cNvSpPr>
            <p:nvPr/>
          </p:nvSpPr>
          <p:spPr bwMode="auto">
            <a:xfrm flipV="1">
              <a:off x="1320" y="1836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89" name="Line 9"/>
            <p:cNvSpPr>
              <a:spLocks noChangeShapeType="1"/>
            </p:cNvSpPr>
            <p:nvPr/>
          </p:nvSpPr>
          <p:spPr bwMode="auto">
            <a:xfrm flipV="1">
              <a:off x="2340" y="1356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90" name="Line 10"/>
            <p:cNvSpPr>
              <a:spLocks noChangeShapeType="1"/>
            </p:cNvSpPr>
            <p:nvPr/>
          </p:nvSpPr>
          <p:spPr bwMode="auto">
            <a:xfrm>
              <a:off x="3612" y="2284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5694" name="Rectangle 14"/>
          <p:cNvSpPr>
            <a:spLocks noChangeArrowheads="1"/>
          </p:cNvSpPr>
          <p:nvPr/>
        </p:nvSpPr>
        <p:spPr bwMode="auto">
          <a:xfrm>
            <a:off x="1608138" y="1677988"/>
            <a:ext cx="24050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>
                <a:solidFill>
                  <a:srgbClr val="FAFD00"/>
                </a:solidFill>
                <a:latin typeface="Times" charset="0"/>
              </a:rPr>
              <a:t>10 TRIBUTS</a:t>
            </a:r>
          </a:p>
        </p:txBody>
      </p:sp>
      <p:grpSp>
        <p:nvGrpSpPr>
          <p:cNvPr id="455695" name="Group 15"/>
          <p:cNvGrpSpPr>
            <a:grpSpLocks/>
          </p:cNvGrpSpPr>
          <p:nvPr/>
        </p:nvGrpSpPr>
        <p:grpSpPr bwMode="auto">
          <a:xfrm>
            <a:off x="1574800" y="317500"/>
            <a:ext cx="7416800" cy="1320800"/>
            <a:chOff x="992" y="104"/>
            <a:chExt cx="4672" cy="832"/>
          </a:xfrm>
        </p:grpSpPr>
        <p:sp>
          <p:nvSpPr>
            <p:cNvPr id="455696" name="Rectangle 16"/>
            <p:cNvSpPr>
              <a:spLocks noChangeArrowheads="1"/>
            </p:cNvSpPr>
            <p:nvPr/>
          </p:nvSpPr>
          <p:spPr bwMode="auto">
            <a:xfrm>
              <a:off x="992" y="104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97" name="Rectangle 17"/>
            <p:cNvSpPr>
              <a:spLocks noChangeArrowheads="1"/>
            </p:cNvSpPr>
            <p:nvPr/>
          </p:nvSpPr>
          <p:spPr bwMode="auto">
            <a:xfrm>
              <a:off x="1261" y="149"/>
              <a:ext cx="4403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DFC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LA TR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  <a:cs typeface="Times" charset="0"/>
                </a:rPr>
                <a:t>Ô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NE DU NORD:</a:t>
              </a:r>
            </a:p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                     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</a:rPr>
                <a:t>ISRA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  <a:cs typeface="Times" charset="0"/>
                </a:rPr>
                <a:t>Ë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</a:rPr>
                <a:t>L</a:t>
              </a:r>
              <a:endParaRPr lang="en-US" sz="3600" b="1">
                <a:solidFill>
                  <a:schemeClr val="bg2"/>
                </a:solidFill>
                <a:latin typeface="Times" charset="0"/>
              </a:endParaRPr>
            </a:p>
          </p:txBody>
        </p:sp>
      </p:grpSp>
      <p:sp>
        <p:nvSpPr>
          <p:cNvPr id="455699" name="Rectangle 19"/>
          <p:cNvSpPr>
            <a:spLocks noChangeArrowheads="1"/>
          </p:cNvSpPr>
          <p:nvPr/>
        </p:nvSpPr>
        <p:spPr bwMode="auto">
          <a:xfrm>
            <a:off x="555625" y="4275138"/>
            <a:ext cx="22018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>
                <a:solidFill>
                  <a:srgbClr val="FAFD00"/>
                </a:solidFill>
                <a:latin typeface="Times" charset="0"/>
              </a:rPr>
              <a:t>2 TRIBUTS</a:t>
            </a:r>
          </a:p>
        </p:txBody>
      </p:sp>
      <p:grpSp>
        <p:nvGrpSpPr>
          <p:cNvPr id="455700" name="Group 20"/>
          <p:cNvGrpSpPr>
            <a:grpSpLocks/>
          </p:cNvGrpSpPr>
          <p:nvPr/>
        </p:nvGrpSpPr>
        <p:grpSpPr bwMode="auto">
          <a:xfrm>
            <a:off x="266700" y="5054600"/>
            <a:ext cx="7416800" cy="1320800"/>
            <a:chOff x="168" y="3368"/>
            <a:chExt cx="4672" cy="832"/>
          </a:xfrm>
        </p:grpSpPr>
        <p:sp>
          <p:nvSpPr>
            <p:cNvPr id="455701" name="Rectangle 21"/>
            <p:cNvSpPr>
              <a:spLocks noChangeArrowheads="1"/>
            </p:cNvSpPr>
            <p:nvPr/>
          </p:nvSpPr>
          <p:spPr bwMode="auto">
            <a:xfrm>
              <a:off x="168" y="3368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55702" name="Rectangle 22"/>
            <p:cNvSpPr>
              <a:spLocks noChangeArrowheads="1"/>
            </p:cNvSpPr>
            <p:nvPr/>
          </p:nvSpPr>
          <p:spPr bwMode="auto">
            <a:xfrm>
              <a:off x="437" y="3413"/>
              <a:ext cx="4403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DFC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LA TR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  <a:cs typeface="Times" charset="0"/>
                </a:rPr>
                <a:t>Ô</a:t>
              </a:r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NE DU SUD:</a:t>
              </a:r>
            </a:p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                     </a:t>
              </a:r>
              <a:r>
                <a:rPr lang="en-US" sz="3600" b="1">
                  <a:solidFill>
                    <a:schemeClr val="tx2"/>
                  </a:solidFill>
                  <a:latin typeface="Times" charset="0"/>
                </a:rPr>
                <a:t>JUDA</a:t>
              </a:r>
              <a:endParaRPr lang="en-US" sz="3600" b="1">
                <a:solidFill>
                  <a:schemeClr val="bg2"/>
                </a:solidFill>
                <a:latin typeface="Times" charset="0"/>
              </a:endParaRPr>
            </a:p>
          </p:txBody>
        </p:sp>
      </p:grpSp>
      <p:sp>
        <p:nvSpPr>
          <p:cNvPr id="455733" name="Text Box 53"/>
          <p:cNvSpPr txBox="1">
            <a:spLocks noChangeArrowheads="1"/>
          </p:cNvSpPr>
          <p:nvPr/>
        </p:nvSpPr>
        <p:spPr bwMode="auto">
          <a:xfrm>
            <a:off x="533400" y="2635250"/>
            <a:ext cx="3043238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Comic Sans MS" charset="0"/>
              </a:rPr>
              <a:t>SAMARIE</a:t>
            </a:r>
          </a:p>
        </p:txBody>
      </p:sp>
      <p:sp>
        <p:nvSpPr>
          <p:cNvPr id="455734" name="Text Box 54"/>
          <p:cNvSpPr txBox="1">
            <a:spLocks noChangeArrowheads="1"/>
          </p:cNvSpPr>
          <p:nvPr/>
        </p:nvSpPr>
        <p:spPr bwMode="auto">
          <a:xfrm>
            <a:off x="4721225" y="3959225"/>
            <a:ext cx="3616325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Comic Sans MS" charset="0"/>
              </a:rPr>
              <a:t>JÉRUSALEM</a:t>
            </a:r>
          </a:p>
        </p:txBody>
      </p:sp>
      <p:sp>
        <p:nvSpPr>
          <p:cNvPr id="455735" name="Oval 55"/>
          <p:cNvSpPr>
            <a:spLocks noChangeArrowheads="1"/>
          </p:cNvSpPr>
          <p:nvPr/>
        </p:nvSpPr>
        <p:spPr bwMode="auto">
          <a:xfrm>
            <a:off x="3840163" y="790575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736" name="Oval 56"/>
          <p:cNvSpPr>
            <a:spLocks noChangeArrowheads="1"/>
          </p:cNvSpPr>
          <p:nvPr/>
        </p:nvSpPr>
        <p:spPr bwMode="auto">
          <a:xfrm>
            <a:off x="2511425" y="5526088"/>
            <a:ext cx="2947988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5800" name="Group 120"/>
          <p:cNvGrpSpPr>
            <a:grpSpLocks/>
          </p:cNvGrpSpPr>
          <p:nvPr/>
        </p:nvGrpSpPr>
        <p:grpSpPr bwMode="auto">
          <a:xfrm>
            <a:off x="8162925" y="3424238"/>
            <a:ext cx="981075" cy="1843087"/>
            <a:chOff x="5051" y="2165"/>
            <a:chExt cx="618" cy="1161"/>
          </a:xfrm>
        </p:grpSpPr>
        <p:grpSp>
          <p:nvGrpSpPr>
            <p:cNvPr id="455801" name="Group 121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5802" name="Freeform 122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03" name="AutoShape 123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4" name="Rectangle 124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5" name="Line 125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6" name="Rectangle 126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7" name="Rectangle 127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8" name="Line 128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09" name="Line 129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0" name="Line 130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1" name="Line 131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2" name="Line 132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3" name="Line 133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4" name="Line 134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5" name="Line 135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6" name="Line 136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7" name="Line 137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818" name="Rectangle 138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55819" name="Rectangle 139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55820" name="Rectangle 140"/>
          <p:cNvSpPr>
            <a:spLocks noChangeArrowheads="1"/>
          </p:cNvSpPr>
          <p:nvPr/>
        </p:nvSpPr>
        <p:spPr bwMode="auto">
          <a:xfrm>
            <a:off x="8051800" y="3789363"/>
            <a:ext cx="895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DIVIDÉ••• </a:t>
            </a:r>
          </a:p>
        </p:txBody>
      </p:sp>
      <p:sp>
        <p:nvSpPr>
          <p:cNvPr id="455822" name="Rectangle 142"/>
          <p:cNvSpPr>
            <a:spLocks noChangeArrowheads="1"/>
          </p:cNvSpPr>
          <p:nvPr/>
        </p:nvSpPr>
        <p:spPr bwMode="auto">
          <a:xfrm>
            <a:off x="8334375" y="3911600"/>
            <a:ext cx="8096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5825" name="Text Box 14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5826" name="Text Box 146"/>
          <p:cNvSpPr txBox="1">
            <a:spLocks noChangeArrowheads="1"/>
          </p:cNvSpPr>
          <p:nvPr/>
        </p:nvSpPr>
        <p:spPr bwMode="auto">
          <a:xfrm>
            <a:off x="8591550" y="64579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grpSp>
        <p:nvGrpSpPr>
          <p:cNvPr id="455827" name="Group 147"/>
          <p:cNvGrpSpPr>
            <a:grpSpLocks/>
          </p:cNvGrpSpPr>
          <p:nvPr/>
        </p:nvGrpSpPr>
        <p:grpSpPr bwMode="auto">
          <a:xfrm>
            <a:off x="8212138" y="4125913"/>
            <a:ext cx="931862" cy="377825"/>
            <a:chOff x="5078" y="2615"/>
            <a:chExt cx="587" cy="238"/>
          </a:xfrm>
        </p:grpSpPr>
        <p:sp>
          <p:nvSpPr>
            <p:cNvPr id="455828" name="Rectangle 148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5829" name="Rectangle 149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5830" name="Rectangle 150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5831" name="Rectangle 151"/>
          <p:cNvSpPr>
            <a:spLocks noChangeArrowheads="1"/>
          </p:cNvSpPr>
          <p:nvPr/>
        </p:nvSpPr>
        <p:spPr bwMode="auto">
          <a:xfrm>
            <a:off x="807561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sp>
        <p:nvSpPr>
          <p:cNvPr id="455833" name="Text Box 15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55837" name="Group 15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5838" name="Rectangle 15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5839" name="Line 15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5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4" grpId="0" autoUpdateAnimBg="0"/>
      <p:bldP spid="455699" grpId="0" autoUpdateAnimBg="0"/>
      <p:bldP spid="455733" grpId="0" autoUpdateAnimBg="0"/>
      <p:bldP spid="455734" grpId="0" autoUpdateAnimBg="0"/>
      <p:bldP spid="455735" grpId="0" animBg="1"/>
      <p:bldP spid="4557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98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4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9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07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3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8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56713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4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56715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6717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6718" name="Group 14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56719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6720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6721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22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723" name="Rectangle 19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456724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 SUD</a:t>
            </a:r>
          </a:p>
        </p:txBody>
      </p:sp>
      <p:sp>
        <p:nvSpPr>
          <p:cNvPr id="456725" name="Rectangle 21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56726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7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8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29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0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1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2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3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4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5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6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7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8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39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45" name="Rectangle 41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456746" name="Rectangle 42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456747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0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1" name="Rectangle 47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ÈTE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</a:t>
            </a:r>
          </a:p>
        </p:txBody>
      </p:sp>
      <p:sp>
        <p:nvSpPr>
          <p:cNvPr id="456786" name="Text Box 82"/>
          <p:cNvSpPr txBox="1">
            <a:spLocks noChangeArrowheads="1"/>
          </p:cNvSpPr>
          <p:nvPr/>
        </p:nvSpPr>
        <p:spPr bwMode="auto">
          <a:xfrm>
            <a:off x="1778000" y="-22225"/>
            <a:ext cx="56499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17-22; Esaïe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Malachie</a:t>
            </a:r>
          </a:p>
        </p:txBody>
      </p:sp>
      <p:grpSp>
        <p:nvGrpSpPr>
          <p:cNvPr id="456809" name="Group 10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56810" name="Freeform 106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811" name="AutoShape 10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2" name="Rectangle 10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3" name="Line 109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4" name="Rectangle 110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5" name="Rectangle 111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6" name="Line 112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7" name="Line 113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8" name="Line 114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19" name="Line 115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0" name="Line 116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1" name="Line 117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2" name="Line 118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3" name="Line 119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4" name="Line 120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5" name="Line 12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26" name="Rectangle 122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</p:grpSp>
      <p:sp>
        <p:nvSpPr>
          <p:cNvPr id="456827" name="Rectangle 123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D - S</a:t>
            </a:r>
          </a:p>
        </p:txBody>
      </p:sp>
      <p:sp>
        <p:nvSpPr>
          <p:cNvPr id="456828" name="Rectangle 124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56830" name="Rectangle 126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6833" name="Rectangle 129"/>
          <p:cNvSpPr>
            <a:spLocks noChangeArrowheads="1"/>
          </p:cNvSpPr>
          <p:nvPr/>
        </p:nvSpPr>
        <p:spPr bwMode="auto">
          <a:xfrm>
            <a:off x="8002588" y="4483100"/>
            <a:ext cx="10429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Times New Roman" charset="0"/>
              </a:rPr>
              <a:t>ÈTE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S</a:t>
            </a:r>
          </a:p>
        </p:txBody>
      </p:sp>
      <p:sp>
        <p:nvSpPr>
          <p:cNvPr id="456835" name="Text Box 13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6836" name="Text Box 132"/>
          <p:cNvSpPr txBox="1">
            <a:spLocks noChangeArrowheads="1"/>
          </p:cNvSpPr>
          <p:nvPr/>
        </p:nvSpPr>
        <p:spPr bwMode="auto">
          <a:xfrm>
            <a:off x="8659813" y="6427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456837" name="Group 133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56838" name="Rectangle 134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6839" name="Rectangle 135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6840" name="Rectangle 136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6841" name="Rectangle 137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456842" name="Text Box 13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56888" name="Text Box 184"/>
          <p:cNvSpPr txBox="1">
            <a:spLocks noChangeArrowheads="1"/>
          </p:cNvSpPr>
          <p:nvPr/>
        </p:nvSpPr>
        <p:spPr bwMode="auto">
          <a:xfrm>
            <a:off x="6319838" y="1452563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56784" name="Oval 80"/>
          <p:cNvSpPr>
            <a:spLocks noChangeArrowheads="1"/>
          </p:cNvSpPr>
          <p:nvPr/>
        </p:nvSpPr>
        <p:spPr bwMode="auto">
          <a:xfrm>
            <a:off x="2895600" y="34925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6892" name="Group 188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6893" name="Rectangle 18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6894" name="Line 19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51" grpId="0" autoUpdateAnimBg="0"/>
      <p:bldP spid="45678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03399"/>
              </a:solidFill>
              <a:latin typeface="Comic Sans MS" charset="0"/>
            </a:endParaRPr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rgbClr val="0066FF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rgbClr val="0066FF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FF"/>
                </a:solidFill>
                <a:latin typeface="Times" charset="0"/>
              </a:rPr>
              <a:t>ca. 1000 A.C.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NORD      SUD</a:t>
            </a:r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accent1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accent1"/>
                </a:solidFill>
                <a:latin typeface="Times" charset="0"/>
              </a:rPr>
              <a:t>L  JUDA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1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2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3" name="Line 1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Line 1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5" name="Line 1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6" name="Line 2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2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2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Rectangle 2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Rectangle 2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2" name="Rectangle 2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562204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7" name="Line 31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8" name="Rectangle 32"/>
          <p:cNvSpPr>
            <a:spLocks noChangeArrowheads="1"/>
          </p:cNvSpPr>
          <p:nvPr/>
        </p:nvSpPr>
        <p:spPr bwMode="auto">
          <a:xfrm>
            <a:off x="2360613" y="3470275"/>
            <a:ext cx="50450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È</a:t>
            </a:r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  <a:endParaRPr lang="en-US" sz="4800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62209" name="Text Box 33"/>
          <p:cNvSpPr txBox="1">
            <a:spLocks noChangeArrowheads="1"/>
          </p:cNvSpPr>
          <p:nvPr/>
        </p:nvSpPr>
        <p:spPr bwMode="auto">
          <a:xfrm>
            <a:off x="927100" y="53498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ESAÏE</a:t>
            </a:r>
          </a:p>
        </p:txBody>
      </p:sp>
      <p:sp>
        <p:nvSpPr>
          <p:cNvPr id="562210" name="Text Box 34"/>
          <p:cNvSpPr txBox="1">
            <a:spLocks noChangeArrowheads="1"/>
          </p:cNvSpPr>
          <p:nvPr/>
        </p:nvSpPr>
        <p:spPr bwMode="auto">
          <a:xfrm>
            <a:off x="2311400" y="228441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JÉRÉMIE</a:t>
            </a:r>
          </a:p>
        </p:txBody>
      </p:sp>
      <p:sp>
        <p:nvSpPr>
          <p:cNvPr id="562211" name="Text Box 35"/>
          <p:cNvSpPr txBox="1">
            <a:spLocks noChangeArrowheads="1"/>
          </p:cNvSpPr>
          <p:nvPr/>
        </p:nvSpPr>
        <p:spPr bwMode="auto">
          <a:xfrm>
            <a:off x="3670300" y="14573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DANIEL</a:t>
            </a:r>
          </a:p>
        </p:txBody>
      </p:sp>
      <p:sp>
        <p:nvSpPr>
          <p:cNvPr id="562212" name="Text Box 36"/>
          <p:cNvSpPr txBox="1">
            <a:spLocks noChangeArrowheads="1"/>
          </p:cNvSpPr>
          <p:nvPr/>
        </p:nvSpPr>
        <p:spPr bwMode="auto">
          <a:xfrm>
            <a:off x="5916613" y="10699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EZÉCHIEL</a:t>
            </a:r>
          </a:p>
        </p:txBody>
      </p:sp>
      <p:sp>
        <p:nvSpPr>
          <p:cNvPr id="562213" name="Text Box 37"/>
          <p:cNvSpPr txBox="1">
            <a:spLocks noChangeArrowheads="1"/>
          </p:cNvSpPr>
          <p:nvPr/>
        </p:nvSpPr>
        <p:spPr bwMode="auto">
          <a:xfrm>
            <a:off x="4856163" y="526415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OSÉE</a:t>
            </a:r>
          </a:p>
        </p:txBody>
      </p:sp>
      <p:sp>
        <p:nvSpPr>
          <p:cNvPr id="562214" name="Text Box 38"/>
          <p:cNvSpPr txBox="1">
            <a:spLocks noChangeArrowheads="1"/>
          </p:cNvSpPr>
          <p:nvPr/>
        </p:nvSpPr>
        <p:spPr bwMode="auto">
          <a:xfrm>
            <a:off x="1206500" y="3135313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JOËL</a:t>
            </a:r>
          </a:p>
        </p:txBody>
      </p:sp>
      <p:sp>
        <p:nvSpPr>
          <p:cNvPr id="562215" name="Text Box 39"/>
          <p:cNvSpPr txBox="1">
            <a:spLocks noChangeArrowheads="1"/>
          </p:cNvSpPr>
          <p:nvPr/>
        </p:nvSpPr>
        <p:spPr bwMode="auto">
          <a:xfrm>
            <a:off x="6883400" y="28416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AMOS</a:t>
            </a:r>
          </a:p>
        </p:txBody>
      </p:sp>
      <p:sp>
        <p:nvSpPr>
          <p:cNvPr id="562216" name="Text Box 40"/>
          <p:cNvSpPr txBox="1">
            <a:spLocks noChangeArrowheads="1"/>
          </p:cNvSpPr>
          <p:nvPr/>
        </p:nvSpPr>
        <p:spPr bwMode="auto">
          <a:xfrm>
            <a:off x="4572000" y="4186238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ABDIAS</a:t>
            </a:r>
          </a:p>
        </p:txBody>
      </p:sp>
      <p:sp>
        <p:nvSpPr>
          <p:cNvPr id="562217" name="Text Box 41"/>
          <p:cNvSpPr txBox="1">
            <a:spLocks noChangeArrowheads="1"/>
          </p:cNvSpPr>
          <p:nvPr/>
        </p:nvSpPr>
        <p:spPr bwMode="auto">
          <a:xfrm>
            <a:off x="6313488" y="57404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JONAS…</a:t>
            </a:r>
          </a:p>
        </p:txBody>
      </p:sp>
      <p:sp>
        <p:nvSpPr>
          <p:cNvPr id="562218" name="Text Box 42"/>
          <p:cNvSpPr txBox="1">
            <a:spLocks noChangeArrowheads="1"/>
          </p:cNvSpPr>
          <p:nvPr/>
        </p:nvSpPr>
        <p:spPr bwMode="auto">
          <a:xfrm>
            <a:off x="1847850" y="7334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MICHÉE</a:t>
            </a:r>
          </a:p>
        </p:txBody>
      </p:sp>
      <p:sp>
        <p:nvSpPr>
          <p:cNvPr id="562219" name="Text Box 43"/>
          <p:cNvSpPr txBox="1">
            <a:spLocks noChangeArrowheads="1"/>
          </p:cNvSpPr>
          <p:nvPr/>
        </p:nvSpPr>
        <p:spPr bwMode="auto">
          <a:xfrm>
            <a:off x="2976563" y="562292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NAHUM</a:t>
            </a:r>
          </a:p>
        </p:txBody>
      </p:sp>
      <p:sp>
        <p:nvSpPr>
          <p:cNvPr id="562220" name="Text Box 44"/>
          <p:cNvSpPr txBox="1">
            <a:spLocks noChangeArrowheads="1"/>
          </p:cNvSpPr>
          <p:nvPr/>
        </p:nvSpPr>
        <p:spPr bwMode="auto">
          <a:xfrm>
            <a:off x="3860800" y="28448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HABACUC</a:t>
            </a:r>
          </a:p>
        </p:txBody>
      </p:sp>
      <p:sp>
        <p:nvSpPr>
          <p:cNvPr id="562221" name="Text Box 45"/>
          <p:cNvSpPr txBox="1">
            <a:spLocks noChangeArrowheads="1"/>
          </p:cNvSpPr>
          <p:nvPr/>
        </p:nvSpPr>
        <p:spPr bwMode="auto">
          <a:xfrm>
            <a:off x="933450" y="1571625"/>
            <a:ext cx="25908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SOPHONIE</a:t>
            </a:r>
          </a:p>
        </p:txBody>
      </p:sp>
      <p:sp>
        <p:nvSpPr>
          <p:cNvPr id="562222" name="Text Box 46"/>
          <p:cNvSpPr txBox="1">
            <a:spLocks noChangeArrowheads="1"/>
          </p:cNvSpPr>
          <p:nvPr/>
        </p:nvSpPr>
        <p:spPr bwMode="auto">
          <a:xfrm>
            <a:off x="611188" y="38862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AGGÉE</a:t>
            </a:r>
          </a:p>
        </p:txBody>
      </p:sp>
      <p:sp>
        <p:nvSpPr>
          <p:cNvPr id="562223" name="Text Box 47"/>
          <p:cNvSpPr txBox="1">
            <a:spLocks noChangeArrowheads="1"/>
          </p:cNvSpPr>
          <p:nvPr/>
        </p:nvSpPr>
        <p:spPr bwMode="auto">
          <a:xfrm>
            <a:off x="5434013" y="2138363"/>
            <a:ext cx="27178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ZACHARIE</a:t>
            </a:r>
          </a:p>
        </p:txBody>
      </p:sp>
      <p:sp>
        <p:nvSpPr>
          <p:cNvPr id="562224" name="Text Box 48"/>
          <p:cNvSpPr txBox="1">
            <a:spLocks noChangeArrowheads="1"/>
          </p:cNvSpPr>
          <p:nvPr/>
        </p:nvSpPr>
        <p:spPr bwMode="auto">
          <a:xfrm>
            <a:off x="4440238" y="376238"/>
            <a:ext cx="22606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MALACHIE</a:t>
            </a:r>
          </a:p>
        </p:txBody>
      </p:sp>
      <p:sp>
        <p:nvSpPr>
          <p:cNvPr id="562225" name="Text Box 49"/>
          <p:cNvSpPr txBox="1">
            <a:spLocks noChangeArrowheads="1"/>
          </p:cNvSpPr>
          <p:nvPr/>
        </p:nvSpPr>
        <p:spPr bwMode="auto">
          <a:xfrm>
            <a:off x="6130925" y="4752975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ÉLIE</a:t>
            </a:r>
          </a:p>
        </p:txBody>
      </p:sp>
      <p:sp>
        <p:nvSpPr>
          <p:cNvPr id="562226" name="Text Box 50"/>
          <p:cNvSpPr txBox="1">
            <a:spLocks noChangeArrowheads="1"/>
          </p:cNvSpPr>
          <p:nvPr/>
        </p:nvSpPr>
        <p:spPr bwMode="auto">
          <a:xfrm>
            <a:off x="2311400" y="4381500"/>
            <a:ext cx="22606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ÉLISÉE</a:t>
            </a:r>
          </a:p>
        </p:txBody>
      </p:sp>
      <p:sp>
        <p:nvSpPr>
          <p:cNvPr id="562227" name="Text Box 51"/>
          <p:cNvSpPr txBox="1">
            <a:spLocks noChangeArrowheads="1"/>
          </p:cNvSpPr>
          <p:nvPr/>
        </p:nvSpPr>
        <p:spPr bwMode="auto">
          <a:xfrm>
            <a:off x="1778000" y="-12700"/>
            <a:ext cx="374173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Esaïe </a:t>
            </a:r>
            <a:r>
              <a:rPr lang="en-US" sz="1600" b="1">
                <a:solidFill>
                  <a:schemeClr val="tx1"/>
                </a:solidFill>
                <a:latin typeface="Comic Sans MS" charset="0"/>
                <a:cs typeface="Times New Roman" charset="0"/>
              </a:rPr>
              <a:t>à</a:t>
            </a: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Malachie</a:t>
            </a:r>
          </a:p>
        </p:txBody>
      </p:sp>
      <p:grpSp>
        <p:nvGrpSpPr>
          <p:cNvPr id="562230" name="Group 54"/>
          <p:cNvGrpSpPr>
            <a:grpSpLocks/>
          </p:cNvGrpSpPr>
          <p:nvPr/>
        </p:nvGrpSpPr>
        <p:grpSpPr bwMode="auto">
          <a:xfrm>
            <a:off x="8002588" y="3436938"/>
            <a:ext cx="1036637" cy="1843087"/>
            <a:chOff x="5041" y="2165"/>
            <a:chExt cx="653" cy="1161"/>
          </a:xfrm>
        </p:grpSpPr>
        <p:grpSp>
          <p:nvGrpSpPr>
            <p:cNvPr id="562231" name="Group 55"/>
            <p:cNvGrpSpPr>
              <a:grpSpLocks/>
            </p:cNvGrpSpPr>
            <p:nvPr/>
          </p:nvGrpSpPr>
          <p:grpSpPr bwMode="auto">
            <a:xfrm>
              <a:off x="5041" y="2165"/>
              <a:ext cx="653" cy="1161"/>
              <a:chOff x="5041" y="2165"/>
              <a:chExt cx="653" cy="1161"/>
            </a:xfrm>
          </p:grpSpPr>
          <p:grpSp>
            <p:nvGrpSpPr>
              <p:cNvPr id="562232" name="Group 56"/>
              <p:cNvGrpSpPr>
                <a:grpSpLocks/>
              </p:cNvGrpSpPr>
              <p:nvPr/>
            </p:nvGrpSpPr>
            <p:grpSpPr bwMode="auto">
              <a:xfrm>
                <a:off x="5041" y="2165"/>
                <a:ext cx="653" cy="1161"/>
                <a:chOff x="5041" y="2165"/>
                <a:chExt cx="653" cy="1161"/>
              </a:xfrm>
            </p:grpSpPr>
            <p:grpSp>
              <p:nvGrpSpPr>
                <p:cNvPr id="562233" name="Group 57"/>
                <p:cNvGrpSpPr>
                  <a:grpSpLocks/>
                </p:cNvGrpSpPr>
                <p:nvPr/>
              </p:nvGrpSpPr>
              <p:grpSpPr bwMode="auto">
                <a:xfrm>
                  <a:off x="5042" y="2165"/>
                  <a:ext cx="627" cy="1161"/>
                  <a:chOff x="5042" y="2165"/>
                  <a:chExt cx="627" cy="1161"/>
                </a:xfrm>
              </p:grpSpPr>
              <p:grpSp>
                <p:nvGrpSpPr>
                  <p:cNvPr id="562234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grpSp>
                  <p:nvGrpSpPr>
                    <p:cNvPr id="562235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51" y="2165"/>
                      <a:ext cx="618" cy="1161"/>
                      <a:chOff x="5051" y="2165"/>
                      <a:chExt cx="618" cy="1161"/>
                    </a:xfrm>
                  </p:grpSpPr>
                  <p:sp>
                    <p:nvSpPr>
                      <p:cNvPr id="562236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39" y="2244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 cap="rnd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37" name="AutoShap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172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38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7" y="2273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39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37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0" name="Rectangle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1" y="2240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1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74" y="2226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2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48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3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60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4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71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5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5" y="304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6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816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7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15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8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264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49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92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50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9" y="2540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51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1" y="2496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2252" name="Rectangle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1" y="2165"/>
                        <a:ext cx="527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r>
                          <a:rPr lang="en-US" sz="900" b="1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ROYAUTÉ</a:t>
                        </a:r>
                      </a:p>
                    </p:txBody>
                  </p:sp>
                </p:grpSp>
                <p:sp>
                  <p:nvSpPr>
                    <p:cNvPr id="562253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562254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387"/>
                    <a:ext cx="584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DIVIDÉ ••• </a:t>
                    </a:r>
                  </a:p>
                </p:txBody>
              </p:sp>
              <p:sp>
                <p:nvSpPr>
                  <p:cNvPr id="562255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042" y="2615"/>
                    <a:ext cx="383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Israël</a:t>
                    </a:r>
                  </a:p>
                </p:txBody>
              </p:sp>
              <p:sp>
                <p:nvSpPr>
                  <p:cNvPr id="562256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5060" y="2503"/>
                    <a:ext cx="528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Nord        Sud</a:t>
                    </a:r>
                  </a:p>
                </p:txBody>
              </p:sp>
              <p:sp>
                <p:nvSpPr>
                  <p:cNvPr id="562257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5306" y="2615"/>
                    <a:ext cx="359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 Juda</a:t>
                    </a:r>
                  </a:p>
                </p:txBody>
              </p:sp>
              <p:sp>
                <p:nvSpPr>
                  <p:cNvPr id="562258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562259" name="Rectangle 83"/>
                <p:cNvSpPr>
                  <a:spLocks noChangeArrowheads="1"/>
                </p:cNvSpPr>
                <p:nvPr/>
              </p:nvSpPr>
              <p:spPr bwMode="auto">
                <a:xfrm>
                  <a:off x="5041" y="2824"/>
                  <a:ext cx="653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LES PROPH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charset="0"/>
                      <a:cs typeface="Times New Roman" charset="0"/>
                    </a:rPr>
                    <a:t>È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TES</a:t>
                  </a:r>
                </a:p>
              </p:txBody>
            </p:sp>
          </p:grpSp>
          <p:sp>
            <p:nvSpPr>
              <p:cNvPr id="562260" name="Rectangle 84"/>
              <p:cNvSpPr>
                <a:spLocks noChangeArrowheads="1"/>
              </p:cNvSpPr>
              <p:nvPr/>
            </p:nvSpPr>
            <p:spPr bwMode="auto">
              <a:xfrm>
                <a:off x="5107" y="3048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562261" name="Rectangle 85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</a:t>
                </a:r>
              </a:p>
            </p:txBody>
          </p:sp>
          <p:sp>
            <p:nvSpPr>
              <p:cNvPr id="562262" name="Rectangle 86"/>
              <p:cNvSpPr>
                <a:spLocks noChangeArrowheads="1"/>
              </p:cNvSpPr>
              <p:nvPr/>
            </p:nvSpPr>
            <p:spPr bwMode="auto">
              <a:xfrm>
                <a:off x="5056" y="294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sp>
          <p:nvSpPr>
            <p:cNvPr id="562263" name="Rectangle 87"/>
            <p:cNvSpPr>
              <a:spLocks noChangeArrowheads="1"/>
            </p:cNvSpPr>
            <p:nvPr/>
          </p:nvSpPr>
          <p:spPr bwMode="auto">
            <a:xfrm>
              <a:off x="5304" y="3146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62264" name="Rectangle 88"/>
            <p:cNvSpPr>
              <a:spLocks noChangeArrowheads="1"/>
            </p:cNvSpPr>
            <p:nvPr/>
          </p:nvSpPr>
          <p:spPr bwMode="auto">
            <a:xfrm>
              <a:off x="5378" y="3047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562266" name="Rectangle 90"/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562267" name="Text Box 9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562271" name="Group 9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2272" name="Rectangle 9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2273" name="Line 9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209" grpId="0" autoUpdateAnimBg="0"/>
      <p:bldP spid="562210" grpId="0" autoUpdateAnimBg="0"/>
      <p:bldP spid="562211" grpId="0" autoUpdateAnimBg="0"/>
      <p:bldP spid="562212" grpId="0" autoUpdateAnimBg="0"/>
      <p:bldP spid="562213" grpId="0" autoUpdateAnimBg="0"/>
      <p:bldP spid="562214" grpId="0" autoUpdateAnimBg="0"/>
      <p:bldP spid="562215" grpId="0" autoUpdateAnimBg="0"/>
      <p:bldP spid="562216" grpId="0" autoUpdateAnimBg="0"/>
      <p:bldP spid="562217" grpId="0" autoUpdateAnimBg="0"/>
      <p:bldP spid="562218" grpId="0" autoUpdateAnimBg="0"/>
      <p:bldP spid="562219" grpId="0" autoUpdateAnimBg="0"/>
      <p:bldP spid="562220" grpId="0" autoUpdateAnimBg="0"/>
      <p:bldP spid="562221" grpId="0" autoUpdateAnimBg="0"/>
      <p:bldP spid="562222" grpId="0" autoUpdateAnimBg="0"/>
      <p:bldP spid="562223" grpId="0" autoUpdateAnimBg="0"/>
      <p:bldP spid="562224" grpId="0" autoUpdateAnimBg="0"/>
      <p:bldP spid="562225" grpId="0" autoUpdateAnimBg="0"/>
      <p:bldP spid="562226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110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6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1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19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25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69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4170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54170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4170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4170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1710" name="Group 14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541711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41712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713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714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1715" name="Rectangle 19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541716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 SUD</a:t>
            </a:r>
          </a:p>
        </p:txBody>
      </p:sp>
      <p:sp>
        <p:nvSpPr>
          <p:cNvPr id="541717" name="Rectangle 21"/>
          <p:cNvSpPr>
            <a:spLocks noChangeArrowheads="1"/>
          </p:cNvSpPr>
          <p:nvPr/>
        </p:nvSpPr>
        <p:spPr bwMode="auto">
          <a:xfrm>
            <a:off x="3143250" y="2746375"/>
            <a:ext cx="2720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 JUDA</a:t>
            </a:r>
          </a:p>
        </p:txBody>
      </p:sp>
      <p:sp>
        <p:nvSpPr>
          <p:cNvPr id="541718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4" name="Rectangle 38"/>
          <p:cNvSpPr>
            <a:spLocks noChangeArrowheads="1"/>
          </p:cNvSpPr>
          <p:nvPr/>
        </p:nvSpPr>
        <p:spPr bwMode="auto">
          <a:xfrm>
            <a:off x="6451600" y="4502150"/>
            <a:ext cx="1495425" cy="942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i="1">
                <a:solidFill>
                  <a:schemeClr val="tx1"/>
                </a:solidFill>
                <a:latin typeface="Helvetica" charset="0"/>
              </a:rPr>
              <a:t>Jér 31: 31-33</a:t>
            </a:r>
          </a:p>
        </p:txBody>
      </p:sp>
      <p:sp>
        <p:nvSpPr>
          <p:cNvPr id="541738" name="Rectangle 42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541739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2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3" name="Rectangle 47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 New Roman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sp>
        <p:nvSpPr>
          <p:cNvPr id="541876" name="Text Box 18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1904" name="Rectangle 208"/>
          <p:cNvSpPr>
            <a:spLocks noChangeArrowheads="1"/>
          </p:cNvSpPr>
          <p:nvPr/>
        </p:nvSpPr>
        <p:spPr bwMode="auto">
          <a:xfrm>
            <a:off x="8093075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sp>
        <p:nvSpPr>
          <p:cNvPr id="541905" name="Text Box 2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41930" name="Rectangle 234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541953" name="Text Box 257"/>
          <p:cNvSpPr txBox="1">
            <a:spLocks noChangeArrowheads="1"/>
          </p:cNvSpPr>
          <p:nvPr/>
        </p:nvSpPr>
        <p:spPr bwMode="auto">
          <a:xfrm>
            <a:off x="6307138" y="1465263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541954" name="Text Box 258"/>
          <p:cNvSpPr txBox="1">
            <a:spLocks noChangeArrowheads="1"/>
          </p:cNvSpPr>
          <p:nvPr/>
        </p:nvSpPr>
        <p:spPr bwMode="auto">
          <a:xfrm>
            <a:off x="6267450" y="3505200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sp>
        <p:nvSpPr>
          <p:cNvPr id="541747" name="AutoShape 51"/>
          <p:cNvSpPr>
            <a:spLocks noChangeArrowheads="1"/>
          </p:cNvSpPr>
          <p:nvPr/>
        </p:nvSpPr>
        <p:spPr bwMode="auto">
          <a:xfrm>
            <a:off x="6119813" y="3438525"/>
            <a:ext cx="2628900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6" name="AutoShape 50"/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1955" name="Group 259"/>
          <p:cNvGrpSpPr>
            <a:grpSpLocks/>
          </p:cNvGrpSpPr>
          <p:nvPr/>
        </p:nvGrpSpPr>
        <p:grpSpPr bwMode="auto">
          <a:xfrm>
            <a:off x="8002588" y="3436938"/>
            <a:ext cx="1036637" cy="1843087"/>
            <a:chOff x="5041" y="2165"/>
            <a:chExt cx="653" cy="1161"/>
          </a:xfrm>
        </p:grpSpPr>
        <p:grpSp>
          <p:nvGrpSpPr>
            <p:cNvPr id="541956" name="Group 260"/>
            <p:cNvGrpSpPr>
              <a:grpSpLocks/>
            </p:cNvGrpSpPr>
            <p:nvPr/>
          </p:nvGrpSpPr>
          <p:grpSpPr bwMode="auto">
            <a:xfrm>
              <a:off x="5041" y="2165"/>
              <a:ext cx="653" cy="1161"/>
              <a:chOff x="5041" y="2165"/>
              <a:chExt cx="653" cy="1161"/>
            </a:xfrm>
          </p:grpSpPr>
          <p:grpSp>
            <p:nvGrpSpPr>
              <p:cNvPr id="541957" name="Group 261"/>
              <p:cNvGrpSpPr>
                <a:grpSpLocks/>
              </p:cNvGrpSpPr>
              <p:nvPr/>
            </p:nvGrpSpPr>
            <p:grpSpPr bwMode="auto">
              <a:xfrm>
                <a:off x="5041" y="2165"/>
                <a:ext cx="653" cy="1161"/>
                <a:chOff x="5041" y="2165"/>
                <a:chExt cx="653" cy="1161"/>
              </a:xfrm>
            </p:grpSpPr>
            <p:grpSp>
              <p:nvGrpSpPr>
                <p:cNvPr id="541958" name="Group 262"/>
                <p:cNvGrpSpPr>
                  <a:grpSpLocks/>
                </p:cNvGrpSpPr>
                <p:nvPr/>
              </p:nvGrpSpPr>
              <p:grpSpPr bwMode="auto">
                <a:xfrm>
                  <a:off x="5042" y="2165"/>
                  <a:ext cx="627" cy="1161"/>
                  <a:chOff x="5042" y="2165"/>
                  <a:chExt cx="627" cy="1161"/>
                </a:xfrm>
              </p:grpSpPr>
              <p:grpSp>
                <p:nvGrpSpPr>
                  <p:cNvPr id="541959" name="Group 263"/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grpSp>
                  <p:nvGrpSpPr>
                    <p:cNvPr id="541960" name="Group 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51" y="2165"/>
                      <a:ext cx="618" cy="1161"/>
                      <a:chOff x="5051" y="2165"/>
                      <a:chExt cx="618" cy="1161"/>
                    </a:xfrm>
                  </p:grpSpPr>
                  <p:sp>
                    <p:nvSpPr>
                      <p:cNvPr id="541961" name="Freeform 2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39" y="2244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 cap="rnd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2" name="AutoShape 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172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3" name="Rectangle 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7" y="2273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4" name="Line 2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37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5" name="Rectangle 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1" y="2240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6" name="Rectangle 2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74" y="2226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7" name="Line 2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48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8" name="Line 2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60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69" name="Line 2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71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0" name="Line 2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5" y="3040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1" name="Line 2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816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2" name="Line 27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152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3" name="Line 2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3264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4" name="Line 2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94" y="2928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5" name="Line 27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9" y="2540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6" name="Line 2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51" y="2496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977" name="Rectangle 2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1" y="2165"/>
                        <a:ext cx="527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r>
                          <a:rPr lang="en-US" sz="900" b="1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ROYAUTÉ</a:t>
                        </a:r>
                      </a:p>
                    </p:txBody>
                  </p:sp>
                </p:grpSp>
                <p:sp>
                  <p:nvSpPr>
                    <p:cNvPr id="541978" name="Rectangle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541979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387"/>
                    <a:ext cx="584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DIVIDÉ ••• </a:t>
                    </a:r>
                  </a:p>
                </p:txBody>
              </p:sp>
              <p:sp>
                <p:nvSpPr>
                  <p:cNvPr id="541980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5042" y="2615"/>
                    <a:ext cx="383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Israël</a:t>
                    </a:r>
                  </a:p>
                </p:txBody>
              </p:sp>
              <p:sp>
                <p:nvSpPr>
                  <p:cNvPr id="541981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5060" y="2503"/>
                    <a:ext cx="510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Nord       Sud</a:t>
                    </a:r>
                  </a:p>
                </p:txBody>
              </p:sp>
              <p:sp>
                <p:nvSpPr>
                  <p:cNvPr id="541982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5306" y="2615"/>
                    <a:ext cx="359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E7EC1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  Juda</a:t>
                    </a:r>
                  </a:p>
                </p:txBody>
              </p:sp>
              <p:sp>
                <p:nvSpPr>
                  <p:cNvPr id="541983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5096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541984" name="Rectangle 288"/>
                <p:cNvSpPr>
                  <a:spLocks noChangeArrowheads="1"/>
                </p:cNvSpPr>
                <p:nvPr/>
              </p:nvSpPr>
              <p:spPr bwMode="auto">
                <a:xfrm>
                  <a:off x="5041" y="2824"/>
                  <a:ext cx="653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LES PROPH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cs typeface="Times New Roman" charset="0"/>
                    </a:rPr>
                    <a:t>È</a:t>
                  </a:r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TES</a:t>
                  </a:r>
                </a:p>
              </p:txBody>
            </p:sp>
          </p:grpSp>
          <p:sp>
            <p:nvSpPr>
              <p:cNvPr id="541985" name="Rectangle 289"/>
              <p:cNvSpPr>
                <a:spLocks noChangeArrowheads="1"/>
              </p:cNvSpPr>
              <p:nvPr/>
            </p:nvSpPr>
            <p:spPr bwMode="auto">
              <a:xfrm>
                <a:off x="5107" y="3048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541986" name="Rectangle 290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</a:t>
                </a:r>
              </a:p>
            </p:txBody>
          </p:sp>
          <p:sp>
            <p:nvSpPr>
              <p:cNvPr id="541987" name="Rectangle 291"/>
              <p:cNvSpPr>
                <a:spLocks noChangeArrowheads="1"/>
              </p:cNvSpPr>
              <p:nvPr/>
            </p:nvSpPr>
            <p:spPr bwMode="auto">
              <a:xfrm>
                <a:off x="5056" y="294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sp>
          <p:nvSpPr>
            <p:cNvPr id="541988" name="Rectangle 292"/>
            <p:cNvSpPr>
              <a:spLocks noChangeArrowheads="1"/>
            </p:cNvSpPr>
            <p:nvPr/>
          </p:nvSpPr>
          <p:spPr bwMode="auto">
            <a:xfrm>
              <a:off x="5304" y="3146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41989" name="Rectangle 293"/>
            <p:cNvSpPr>
              <a:spLocks noChangeArrowheads="1"/>
            </p:cNvSpPr>
            <p:nvPr/>
          </p:nvSpPr>
          <p:spPr bwMode="auto">
            <a:xfrm>
              <a:off x="5378" y="3047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541990" name="Text Box 294"/>
          <p:cNvSpPr txBox="1">
            <a:spLocks noChangeArrowheads="1"/>
          </p:cNvSpPr>
          <p:nvPr/>
        </p:nvSpPr>
        <p:spPr bwMode="auto">
          <a:xfrm>
            <a:off x="6327775" y="3605213"/>
            <a:ext cx="1630363" cy="9683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EA18"/>
                </a:solidFill>
                <a:latin typeface="Arial" charset="0"/>
              </a:rPr>
              <a:t>La Nouvelle Alliance</a:t>
            </a:r>
          </a:p>
        </p:txBody>
      </p:sp>
      <p:sp>
        <p:nvSpPr>
          <p:cNvPr id="541991" name="Rectangle 295"/>
          <p:cNvSpPr>
            <a:spLocks noChangeArrowheads="1"/>
          </p:cNvSpPr>
          <p:nvPr/>
        </p:nvSpPr>
        <p:spPr bwMode="auto">
          <a:xfrm>
            <a:off x="3429000" y="2571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grpSp>
        <p:nvGrpSpPr>
          <p:cNvPr id="541999" name="Group 30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42000" name="Rectangle 3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42001" name="Line 3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34" grpId="0" autoUpdateAnimBg="0"/>
      <p:bldP spid="541747" grpId="0" animBg="1"/>
      <p:bldP spid="541746" grpId="0" animBg="1"/>
      <p:bldP spid="54199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rgbClr val="FAFD00"/>
                </a:solidFill>
                <a:latin typeface="Times" charset="0"/>
              </a:rPr>
              <a:t>                            </a:t>
            </a:r>
          </a:p>
        </p:txBody>
      </p:sp>
      <p:sp>
        <p:nvSpPr>
          <p:cNvPr id="457731" name="Rectangle 3"/>
          <p:cNvSpPr>
            <a:spLocks noChangeArrowheads="1"/>
          </p:cNvSpPr>
          <p:nvPr/>
        </p:nvSpPr>
        <p:spPr bwMode="auto">
          <a:xfrm>
            <a:off x="1757363" y="9382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" charset="0"/>
              </a:rPr>
              <a:t>J</a:t>
            </a:r>
            <a:r>
              <a:rPr lang="en-US" sz="3200" b="1">
                <a:solidFill>
                  <a:schemeClr val="tx1"/>
                </a:solidFill>
                <a:latin typeface="Times" charset="0"/>
                <a:cs typeface="Times" charset="0"/>
              </a:rPr>
              <a:t>é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r</a:t>
            </a:r>
            <a:r>
              <a:rPr lang="en-US" sz="3200" b="1">
                <a:solidFill>
                  <a:schemeClr val="tx1"/>
                </a:solidFill>
                <a:latin typeface="Times" charset="0"/>
                <a:cs typeface="Times" charset="0"/>
              </a:rPr>
              <a:t>é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mie 31</a:t>
            </a:r>
          </a:p>
          <a:p>
            <a:pPr algn="ctr"/>
            <a:r>
              <a:rPr lang="en-US" sz="3200" b="1">
                <a:solidFill>
                  <a:schemeClr val="folHlink"/>
                </a:solidFill>
                <a:latin typeface="Times" charset="0"/>
              </a:rPr>
              <a:t>LA NOUVELLE ALLIANCE</a:t>
            </a:r>
            <a:endParaRPr lang="en-US" sz="32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1003300" y="2725738"/>
            <a:ext cx="7397750" cy="1550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 baseline="30000">
                <a:solidFill>
                  <a:schemeClr val="tx1"/>
                </a:solidFill>
                <a:latin typeface="Times" charset="0"/>
              </a:rPr>
              <a:t>31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ja-JP" altLang="en-US" sz="3200" b="1">
                <a:solidFill>
                  <a:schemeClr val="tx1"/>
                </a:solidFill>
                <a:latin typeface="Arial"/>
              </a:rPr>
              <a:t>“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Voici, les jours viennent, dit l'Éternel, où je ferai avec la maison d'Israël et la maison de Juda une</a:t>
            </a:r>
            <a:r>
              <a:rPr lang="en-US" sz="3200" b="1">
                <a:latin typeface="Times" charset="0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Times" charset="0"/>
              </a:rPr>
              <a:t>alliance nouvelle.</a:t>
            </a:r>
          </a:p>
        </p:txBody>
      </p:sp>
      <p:sp>
        <p:nvSpPr>
          <p:cNvPr id="457761" name="Text Box 33"/>
          <p:cNvSpPr txBox="1">
            <a:spLocks noChangeArrowheads="1"/>
          </p:cNvSpPr>
          <p:nvPr/>
        </p:nvSpPr>
        <p:spPr bwMode="auto">
          <a:xfrm>
            <a:off x="1346200" y="5105400"/>
            <a:ext cx="7340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Comic Sans MS" charset="0"/>
              </a:rPr>
              <a:t>MESSIE EST PROMIS!</a:t>
            </a:r>
          </a:p>
        </p:txBody>
      </p:sp>
      <p:sp>
        <p:nvSpPr>
          <p:cNvPr id="457764" name="Rectangle 36"/>
          <p:cNvSpPr>
            <a:spLocks noChangeArrowheads="1"/>
          </p:cNvSpPr>
          <p:nvPr/>
        </p:nvSpPr>
        <p:spPr bwMode="auto">
          <a:xfrm>
            <a:off x="1006475" y="3703638"/>
            <a:ext cx="7397750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0F90C7"/>
                </a:solidFill>
                <a:latin typeface="Times" charset="0"/>
              </a:rPr>
              <a:t>avec la maison d'Israël et la maison de Juda une alliance nouvelle.</a:t>
            </a:r>
          </a:p>
        </p:txBody>
      </p:sp>
      <p:sp>
        <p:nvSpPr>
          <p:cNvPr id="457836" name="Text Box 10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7837" name="Text Box 109"/>
          <p:cNvSpPr txBox="1">
            <a:spLocks noChangeArrowheads="1"/>
          </p:cNvSpPr>
          <p:nvPr/>
        </p:nvSpPr>
        <p:spPr bwMode="auto">
          <a:xfrm>
            <a:off x="8594725" y="64516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7735" name="Oval 7"/>
          <p:cNvSpPr>
            <a:spLocks noChangeArrowheads="1"/>
          </p:cNvSpPr>
          <p:nvPr/>
        </p:nvSpPr>
        <p:spPr bwMode="auto">
          <a:xfrm>
            <a:off x="942975" y="3748088"/>
            <a:ext cx="3001963" cy="569912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7838" name="Group 110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457839" name="Freeform 111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840" name="AutoShape 112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1" name="Rectangle 113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2" name="Line 114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3" name="Rectangle 115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4" name="Rectangle 116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5" name="Line 117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6" name="Line 118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7" name="Line 119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8" name="Line 120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49" name="Line 121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0" name="Line 122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1" name="Line 123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2" name="Line 124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3" name="Line 125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4" name="Line 126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855" name="Rectangle 127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</p:grpSp>
      <p:sp>
        <p:nvSpPr>
          <p:cNvPr id="457856" name="Rectangle 128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D - S</a:t>
            </a:r>
          </a:p>
        </p:txBody>
      </p:sp>
      <p:sp>
        <p:nvSpPr>
          <p:cNvPr id="457857" name="Rectangle 129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57858" name="Rectangle 130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7859" name="Rectangle 131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Times New Roman" charset="0"/>
              </a:rPr>
              <a:t>È</a:t>
            </a:r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TES</a:t>
            </a:r>
          </a:p>
        </p:txBody>
      </p:sp>
      <p:grpSp>
        <p:nvGrpSpPr>
          <p:cNvPr id="457860" name="Group 13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57861" name="Rectangle 133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7862" name="Rectangle 134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7863" name="Rectangle 135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7864" name="Rectangle 136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457865" name="Text Box 1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57869" name="Group 14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7870" name="Rectangle 14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7871" name="Line 14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61" grpId="0" autoUpdateAnimBg="0"/>
      <p:bldP spid="457764" grpId="0" autoUpdateAnimBg="0"/>
      <p:bldP spid="45773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1">
                <a:solidFill>
                  <a:srgbClr val="FAFD00"/>
                </a:solidFill>
                <a:latin typeface="Arial" charset="0"/>
              </a:rPr>
              <a:t> Abraham</a:t>
            </a: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2838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32841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2848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b="1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32849" name="Rectangle 17"/>
          <p:cNvSpPr>
            <a:spLocks noChangeArrowheads="1"/>
          </p:cNvSpPr>
          <p:nvPr/>
        </p:nvSpPr>
        <p:spPr bwMode="auto">
          <a:xfrm>
            <a:off x="3249613" y="1323975"/>
            <a:ext cx="3009900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 b="1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632854" name="Group 22"/>
          <p:cNvGrpSpPr>
            <a:grpSpLocks/>
          </p:cNvGrpSpPr>
          <p:nvPr/>
        </p:nvGrpSpPr>
        <p:grpSpPr bwMode="auto">
          <a:xfrm>
            <a:off x="2300288" y="2451100"/>
            <a:ext cx="4387850" cy="1246188"/>
            <a:chOff x="1449" y="1544"/>
            <a:chExt cx="2764" cy="785"/>
          </a:xfrm>
        </p:grpSpPr>
        <p:sp>
          <p:nvSpPr>
            <p:cNvPr id="632850" name="Line 1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51" name="Line 19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52" name="Line 2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2857" name="Text Box 25"/>
          <p:cNvSpPr txBox="1">
            <a:spLocks noChangeArrowheads="1"/>
          </p:cNvSpPr>
          <p:nvPr/>
        </p:nvSpPr>
        <p:spPr bwMode="auto">
          <a:xfrm>
            <a:off x="8602663" y="64643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632858" name="Group 26"/>
          <p:cNvGrpSpPr>
            <a:grpSpLocks/>
          </p:cNvGrpSpPr>
          <p:nvPr/>
        </p:nvGrpSpPr>
        <p:grpSpPr bwMode="auto">
          <a:xfrm>
            <a:off x="8002588" y="3436938"/>
            <a:ext cx="1036637" cy="1843087"/>
            <a:chOff x="5041" y="2165"/>
            <a:chExt cx="653" cy="1161"/>
          </a:xfrm>
        </p:grpSpPr>
        <p:sp>
          <p:nvSpPr>
            <p:cNvPr id="632859" name="Freeform 27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860" name="AutoShape 28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1" name="Rectangle 29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2" name="Line 30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3" name="Rectangle 31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4" name="Rectangle 32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5" name="Line 33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6" name="Line 34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7" name="Line 35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8" name="Line 36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9" name="Line 37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0" name="Line 38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1" name="Line 39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2" name="Line 40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3" name="Line 41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4" name="Line 42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5" name="Rectangle 43"/>
            <p:cNvSpPr>
              <a:spLocks noChangeArrowheads="1"/>
            </p:cNvSpPr>
            <p:nvPr/>
          </p:nvSpPr>
          <p:spPr bwMode="auto">
            <a:xfrm>
              <a:off x="5051" y="2165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  <p:sp>
          <p:nvSpPr>
            <p:cNvPr id="632876" name="Rectangle 44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632877" name="Rectangle 45"/>
            <p:cNvSpPr>
              <a:spLocks noChangeArrowheads="1"/>
            </p:cNvSpPr>
            <p:nvPr/>
          </p:nvSpPr>
          <p:spPr bwMode="auto">
            <a:xfrm>
              <a:off x="5072" y="2387"/>
              <a:ext cx="58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DIVIDÉ ••• </a:t>
              </a:r>
            </a:p>
          </p:txBody>
        </p:sp>
        <p:sp>
          <p:nvSpPr>
            <p:cNvPr id="632878" name="Rectangle 46"/>
            <p:cNvSpPr>
              <a:spLocks noChangeArrowheads="1"/>
            </p:cNvSpPr>
            <p:nvPr/>
          </p:nvSpPr>
          <p:spPr bwMode="auto">
            <a:xfrm>
              <a:off x="5060" y="2503"/>
              <a:ext cx="5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Nord         Sud</a:t>
              </a:r>
            </a:p>
          </p:txBody>
        </p:sp>
        <p:sp>
          <p:nvSpPr>
            <p:cNvPr id="632879" name="Rectangle 47"/>
            <p:cNvSpPr>
              <a:spLocks noChangeArrowheads="1"/>
            </p:cNvSpPr>
            <p:nvPr/>
          </p:nvSpPr>
          <p:spPr bwMode="auto">
            <a:xfrm>
              <a:off x="5041" y="2824"/>
              <a:ext cx="65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LES PROPHÈTES</a:t>
              </a:r>
            </a:p>
          </p:txBody>
        </p:sp>
        <p:grpSp>
          <p:nvGrpSpPr>
            <p:cNvPr id="632880" name="Group 48"/>
            <p:cNvGrpSpPr>
              <a:grpSpLocks/>
            </p:cNvGrpSpPr>
            <p:nvPr/>
          </p:nvGrpSpPr>
          <p:grpSpPr bwMode="auto">
            <a:xfrm>
              <a:off x="5078" y="2615"/>
              <a:ext cx="587" cy="238"/>
              <a:chOff x="5078" y="2615"/>
              <a:chExt cx="587" cy="238"/>
            </a:xfrm>
          </p:grpSpPr>
          <p:sp>
            <p:nvSpPr>
              <p:cNvPr id="632881" name="Rectangle 49"/>
              <p:cNvSpPr>
                <a:spLocks noChangeArrowheads="1"/>
              </p:cNvSpPr>
              <p:nvPr/>
            </p:nvSpPr>
            <p:spPr bwMode="auto">
              <a:xfrm>
                <a:off x="5078" y="2615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Israël</a:t>
                </a:r>
              </a:p>
            </p:txBody>
          </p:sp>
          <p:sp>
            <p:nvSpPr>
              <p:cNvPr id="632882" name="Rectangle 50"/>
              <p:cNvSpPr>
                <a:spLocks noChangeArrowheads="1"/>
              </p:cNvSpPr>
              <p:nvPr/>
            </p:nvSpPr>
            <p:spPr bwMode="auto">
              <a:xfrm>
                <a:off x="5306" y="2615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Juda</a:t>
                </a:r>
              </a:p>
            </p:txBody>
          </p:sp>
          <p:sp>
            <p:nvSpPr>
              <p:cNvPr id="632883" name="Rectangle 51"/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</p:grpSp>
      </p:grpSp>
      <p:sp>
        <p:nvSpPr>
          <p:cNvPr id="632884" name="Text Box 5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632885" name="Rectangle 53"/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grpSp>
        <p:nvGrpSpPr>
          <p:cNvPr id="632886" name="Group 54"/>
          <p:cNvGrpSpPr>
            <a:grpSpLocks/>
          </p:cNvGrpSpPr>
          <p:nvPr/>
        </p:nvGrpSpPr>
        <p:grpSpPr bwMode="auto">
          <a:xfrm>
            <a:off x="1063625" y="3643313"/>
            <a:ext cx="6991350" cy="2441575"/>
            <a:chOff x="672" y="2304"/>
            <a:chExt cx="4404" cy="1538"/>
          </a:xfrm>
        </p:grpSpPr>
        <p:sp>
          <p:nvSpPr>
            <p:cNvPr id="632887" name="Rectangle 55"/>
            <p:cNvSpPr>
              <a:spLocks noChangeArrowheads="1"/>
            </p:cNvSpPr>
            <p:nvPr/>
          </p:nvSpPr>
          <p:spPr bwMode="auto">
            <a:xfrm>
              <a:off x="2302" y="3248"/>
              <a:ext cx="109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2 Samuel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7: 4 -16</a:t>
              </a:r>
            </a:p>
          </p:txBody>
        </p:sp>
        <p:sp>
          <p:nvSpPr>
            <p:cNvPr id="632888" name="Rectangle 56"/>
            <p:cNvSpPr>
              <a:spLocks noChangeArrowheads="1"/>
            </p:cNvSpPr>
            <p:nvPr/>
          </p:nvSpPr>
          <p:spPr bwMode="auto">
            <a:xfrm>
              <a:off x="672" y="3247"/>
              <a:ext cx="156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Deut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ronome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30: 1-10</a:t>
              </a:r>
            </a:p>
          </p:txBody>
        </p:sp>
        <p:sp>
          <p:nvSpPr>
            <p:cNvPr id="632889" name="Rectangle 57"/>
            <p:cNvSpPr>
              <a:spLocks noChangeArrowheads="1"/>
            </p:cNvSpPr>
            <p:nvPr/>
          </p:nvSpPr>
          <p:spPr bwMode="auto">
            <a:xfrm>
              <a:off x="3671" y="3246"/>
              <a:ext cx="107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J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r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mie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31: 31-33</a:t>
              </a:r>
            </a:p>
          </p:txBody>
        </p:sp>
        <p:sp>
          <p:nvSpPr>
            <p:cNvPr id="632890" name="Text Box 58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Arial" charset="0"/>
                </a:rPr>
                <a:t>B</a:t>
              </a:r>
              <a:r>
                <a:rPr lang="en-US" b="1">
                  <a:solidFill>
                    <a:srgbClr val="00FF00"/>
                  </a:solidFill>
                  <a:latin typeface="Arial" charset="0"/>
                  <a:cs typeface="Arial" charset="0"/>
                </a:rPr>
                <a:t>ÉNÉDICTION</a:t>
              </a:r>
            </a:p>
          </p:txBody>
        </p:sp>
        <p:sp>
          <p:nvSpPr>
            <p:cNvPr id="632891" name="Text Box 59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00FF00"/>
                  </a:solidFill>
                  <a:latin typeface="Arial" charset="0"/>
                </a:rPr>
                <a:t>POST</a:t>
              </a:r>
              <a:r>
                <a:rPr lang="en-US" sz="1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ÉRITÉ</a:t>
              </a:r>
            </a:p>
          </p:txBody>
        </p:sp>
        <p:sp>
          <p:nvSpPr>
            <p:cNvPr id="632892" name="Text Box 60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rgbClr val="00FF00"/>
                  </a:solidFill>
                  <a:latin typeface="Arial" charset="0"/>
                </a:rPr>
                <a:t>PAYS</a:t>
              </a:r>
            </a:p>
          </p:txBody>
        </p:sp>
        <p:sp>
          <p:nvSpPr>
            <p:cNvPr id="632893" name="Text Box 61"/>
            <p:cNvSpPr txBox="1">
              <a:spLocks noChangeArrowheads="1"/>
            </p:cNvSpPr>
            <p:nvPr/>
          </p:nvSpPr>
          <p:spPr bwMode="auto">
            <a:xfrm>
              <a:off x="920" y="2749"/>
              <a:ext cx="1061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Pays</a:t>
              </a:r>
            </a:p>
          </p:txBody>
        </p:sp>
        <p:sp>
          <p:nvSpPr>
            <p:cNvPr id="632894" name="Text Box 62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Nouvelle</a:t>
              </a:r>
            </a:p>
          </p:txBody>
        </p:sp>
        <p:sp>
          <p:nvSpPr>
            <p:cNvPr id="632895" name="Text Box 63"/>
            <p:cNvSpPr txBox="1">
              <a:spLocks noChangeArrowheads="1"/>
            </p:cNvSpPr>
            <p:nvPr/>
          </p:nvSpPr>
          <p:spPr bwMode="auto">
            <a:xfrm>
              <a:off x="2171" y="2757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David</a:t>
              </a:r>
            </a:p>
          </p:txBody>
        </p:sp>
      </p:grpSp>
      <p:sp>
        <p:nvSpPr>
          <p:cNvPr id="632896" name="Text Box 64"/>
          <p:cNvSpPr txBox="1">
            <a:spLocks noChangeArrowheads="1"/>
          </p:cNvSpPr>
          <p:nvPr/>
        </p:nvSpPr>
        <p:spPr bwMode="auto">
          <a:xfrm>
            <a:off x="5326063" y="36449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Arial" charset="0"/>
              </a:rPr>
              <a:t>B</a:t>
            </a:r>
            <a:r>
              <a:rPr lang="en-US" b="1">
                <a:solidFill>
                  <a:schemeClr val="tx1"/>
                </a:solidFill>
                <a:latin typeface="Arial" charset="0"/>
                <a:cs typeface="Arial" charset="0"/>
              </a:rPr>
              <a:t>ÉNÉDICTIO</a:t>
            </a:r>
            <a:r>
              <a:rPr lang="en-US" b="1">
                <a:solidFill>
                  <a:schemeClr val="tx1"/>
                </a:solidFill>
                <a:latin typeface="Arial" charset="0"/>
              </a:rPr>
              <a:t>N</a:t>
            </a:r>
          </a:p>
        </p:txBody>
      </p: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3719513" y="3660775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Arial" charset="0"/>
              </a:rPr>
              <a:t>POST</a:t>
            </a:r>
            <a:r>
              <a:rPr lang="en-US" sz="1800" b="1">
                <a:solidFill>
                  <a:schemeClr val="tx1"/>
                </a:solidFill>
                <a:latin typeface="Arial" charset="0"/>
                <a:cs typeface="Arial" charset="0"/>
              </a:rPr>
              <a:t>ÉRITÉ</a:t>
            </a:r>
          </a:p>
        </p:txBody>
      </p:sp>
      <p:sp>
        <p:nvSpPr>
          <p:cNvPr id="632898" name="Text Box 66"/>
          <p:cNvSpPr txBox="1">
            <a:spLocks noChangeArrowheads="1"/>
          </p:cNvSpPr>
          <p:nvPr/>
        </p:nvSpPr>
        <p:spPr bwMode="auto">
          <a:xfrm>
            <a:off x="1485900" y="364013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Arial" charset="0"/>
              </a:rPr>
              <a:t>PAYS</a:t>
            </a:r>
          </a:p>
        </p:txBody>
      </p:sp>
      <p:sp>
        <p:nvSpPr>
          <p:cNvPr id="632899" name="AutoShape 67"/>
          <p:cNvSpPr>
            <a:spLocks noChangeArrowheads="1"/>
          </p:cNvSpPr>
          <p:nvPr/>
        </p:nvSpPr>
        <p:spPr bwMode="auto">
          <a:xfrm>
            <a:off x="1552575" y="3683000"/>
            <a:ext cx="6386513" cy="1355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96" grpId="0" autoUpdateAnimBg="0"/>
      <p:bldP spid="632897" grpId="0" autoUpdateAnimBg="0"/>
      <p:bldP spid="632898" grpId="0" autoUpdateAnimBg="0"/>
      <p:bldP spid="63289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108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4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" name="Group 61"/>
          <p:cNvGrpSpPr>
            <a:grpSpLocks/>
          </p:cNvGrpSpPr>
          <p:nvPr/>
        </p:nvGrpSpPr>
        <p:grpSpPr bwMode="auto">
          <a:xfrm>
            <a:off x="6283635" y="3404609"/>
            <a:ext cx="919814" cy="1010116"/>
            <a:chOff x="1557" y="1007"/>
            <a:chExt cx="2105" cy="1949"/>
          </a:xfrm>
        </p:grpSpPr>
        <p:grpSp>
          <p:nvGrpSpPr>
            <p:cNvPr id="117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23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8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1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597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3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59785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6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5978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9788" name="Rectangle 12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459790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9791" name="Group 15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59792" name="Group 16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9793" name="Oval 17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4" name="Freeform 18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95" name="Freeform 19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9796" name="Rectangle 20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459797" name="Rectangle 21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SUD</a:t>
            </a:r>
          </a:p>
        </p:txBody>
      </p:sp>
      <p:sp>
        <p:nvSpPr>
          <p:cNvPr id="459798" name="Rectangle 22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59799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0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1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2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3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4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5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6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7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8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09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0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1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2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9" name="Rectangle 43"/>
          <p:cNvSpPr>
            <a:spLocks noChangeArrowheads="1"/>
          </p:cNvSpPr>
          <p:nvPr/>
        </p:nvSpPr>
        <p:spPr bwMode="auto">
          <a:xfrm>
            <a:off x="3173413" y="1781175"/>
            <a:ext cx="3248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&gt;&gt;&gt;&gt;</a:t>
            </a:r>
          </a:p>
        </p:txBody>
      </p:sp>
      <p:sp>
        <p:nvSpPr>
          <p:cNvPr id="459820" name="Line 44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4" name="Rectangle 48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grpSp>
        <p:nvGrpSpPr>
          <p:cNvPr id="459970" name="Group 194"/>
          <p:cNvGrpSpPr>
            <a:grpSpLocks/>
          </p:cNvGrpSpPr>
          <p:nvPr/>
        </p:nvGrpSpPr>
        <p:grpSpPr bwMode="auto">
          <a:xfrm>
            <a:off x="1254125" y="4618038"/>
            <a:ext cx="6692900" cy="541337"/>
            <a:chOff x="790" y="2909"/>
            <a:chExt cx="4216" cy="341"/>
          </a:xfrm>
        </p:grpSpPr>
        <p:sp>
          <p:nvSpPr>
            <p:cNvPr id="459825" name="Rectangle 49"/>
            <p:cNvSpPr>
              <a:spLocks noChangeArrowheads="1"/>
            </p:cNvSpPr>
            <p:nvPr/>
          </p:nvSpPr>
          <p:spPr bwMode="auto">
            <a:xfrm>
              <a:off x="790" y="2916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Nord: Jéroboam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  <p:sp>
          <p:nvSpPr>
            <p:cNvPr id="459826" name="Rectangle 50"/>
            <p:cNvSpPr>
              <a:spLocks noChangeArrowheads="1"/>
            </p:cNvSpPr>
            <p:nvPr/>
          </p:nvSpPr>
          <p:spPr bwMode="auto">
            <a:xfrm>
              <a:off x="3119" y="2909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Sud: Roboam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</p:grpSp>
      <p:grpSp>
        <p:nvGrpSpPr>
          <p:cNvPr id="459971" name="Group 195"/>
          <p:cNvGrpSpPr>
            <a:grpSpLocks/>
          </p:cNvGrpSpPr>
          <p:nvPr/>
        </p:nvGrpSpPr>
        <p:grpSpPr bwMode="auto">
          <a:xfrm>
            <a:off x="820738" y="5365750"/>
            <a:ext cx="8118475" cy="530225"/>
            <a:chOff x="517" y="3380"/>
            <a:chExt cx="5114" cy="334"/>
          </a:xfrm>
        </p:grpSpPr>
        <p:sp>
          <p:nvSpPr>
            <p:cNvPr id="459827" name="Rectangle 51"/>
            <p:cNvSpPr>
              <a:spLocks noChangeArrowheads="1"/>
            </p:cNvSpPr>
            <p:nvPr/>
          </p:nvSpPr>
          <p:spPr bwMode="auto">
            <a:xfrm>
              <a:off x="517" y="3380"/>
              <a:ext cx="2012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</a:t>
              </a:r>
              <a:r>
                <a:rPr lang="en-US" sz="2000" b="1">
                  <a:solidFill>
                    <a:srgbClr val="A8001C"/>
                  </a:solidFill>
                  <a:latin typeface="Comic Sans MS" charset="0"/>
                </a:rPr>
                <a:t>PAS DE BONS ROIS</a:t>
              </a:r>
            </a:p>
          </p:txBody>
        </p:sp>
        <p:sp>
          <p:nvSpPr>
            <p:cNvPr id="459828" name="Rectangle 52"/>
            <p:cNvSpPr>
              <a:spLocks noChangeArrowheads="1"/>
            </p:cNvSpPr>
            <p:nvPr/>
          </p:nvSpPr>
          <p:spPr bwMode="auto">
            <a:xfrm>
              <a:off x="3356" y="3380"/>
              <a:ext cx="2275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</a:t>
              </a:r>
              <a:r>
                <a:rPr lang="en-US" sz="2000" b="1" u="sng">
                  <a:solidFill>
                    <a:srgbClr val="A8001C"/>
                  </a:solidFill>
                  <a:latin typeface="Comic Sans MS" charset="0"/>
                </a:rPr>
                <a:t>QUELQUES</a:t>
              </a:r>
              <a:r>
                <a:rPr lang="en-US" sz="2000" b="1">
                  <a:solidFill>
                    <a:srgbClr val="A8001C"/>
                  </a:solidFill>
                  <a:latin typeface="Comic Sans MS" charset="0"/>
                </a:rPr>
                <a:t> BONS ROIS</a:t>
              </a:r>
            </a:p>
          </p:txBody>
        </p:sp>
      </p:grpSp>
      <p:sp>
        <p:nvSpPr>
          <p:cNvPr id="459859" name="Text Box 83"/>
          <p:cNvSpPr txBox="1">
            <a:spLocks noChangeArrowheads="1"/>
          </p:cNvSpPr>
          <p:nvPr/>
        </p:nvSpPr>
        <p:spPr bwMode="auto">
          <a:xfrm>
            <a:off x="1765300" y="-127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Rois 12 à 2 Rois 24</a:t>
            </a:r>
          </a:p>
        </p:txBody>
      </p:sp>
      <p:grpSp>
        <p:nvGrpSpPr>
          <p:cNvPr id="459909" name="Group 133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59910" name="Group 134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59911" name="Freeform 135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912" name="AutoShape 136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3" name="Rectangle 137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4" name="Line 138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5" name="Rectangle 139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6" name="Rectangle 140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7" name="Line 141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8" name="Line 142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9" name="Line 143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0" name="Line 144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1" name="Line 145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2" name="Line 146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3" name="Line 147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4" name="Line 148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5" name="Line 149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6" name="Line 150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27" name="Rectangle 151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59928" name="Rectangle 152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59929" name="Rectangle 153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59931" name="Rectangle 155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59934" name="Rectangle 158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59935" name="Rectangle 15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sp>
        <p:nvSpPr>
          <p:cNvPr id="459936" name="Text Box 16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9937" name="Text Box 161"/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459938" name="Group 16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59939" name="Rectangle 163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59940" name="Rectangle 164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59941" name="Rectangle 165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59942" name="Rectangle 166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459943" name="Text Box 1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59945" name="Rectangle 169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459968" name="Text Box 192"/>
          <p:cNvSpPr txBox="1">
            <a:spLocks noChangeArrowheads="1"/>
          </p:cNvSpPr>
          <p:nvPr/>
        </p:nvSpPr>
        <p:spPr bwMode="auto">
          <a:xfrm>
            <a:off x="6326188" y="1462088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59969" name="Text Box 193"/>
          <p:cNvSpPr txBox="1">
            <a:spLocks noChangeArrowheads="1"/>
          </p:cNvSpPr>
          <p:nvPr/>
        </p:nvSpPr>
        <p:spPr bwMode="auto">
          <a:xfrm>
            <a:off x="6318250" y="3533775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sp>
        <p:nvSpPr>
          <p:cNvPr id="459978" name="Oval 202"/>
          <p:cNvSpPr>
            <a:spLocks noChangeArrowheads="1"/>
          </p:cNvSpPr>
          <p:nvPr/>
        </p:nvSpPr>
        <p:spPr bwMode="auto">
          <a:xfrm>
            <a:off x="3205163" y="4100513"/>
            <a:ext cx="3001962" cy="56991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9979" name="Group 20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59980" name="Rectangle 2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59981" name="Line 2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9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9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9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9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8" grpId="0" autoUpdateAnimBg="0"/>
      <p:bldP spid="4599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84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8985" name="Rectangle 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638987" name="Text Box 11"/>
          <p:cNvSpPr txBox="1">
            <a:spLocks noChangeArrowheads="1"/>
          </p:cNvSpPr>
          <p:nvPr/>
        </p:nvSpPr>
        <p:spPr bwMode="auto">
          <a:xfrm>
            <a:off x="3421063" y="661988"/>
            <a:ext cx="500062" cy="5213350"/>
          </a:xfrm>
          <a:prstGeom prst="rect">
            <a:avLst/>
          </a:prstGeom>
          <a:noFill/>
          <a:ln>
            <a:noFill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600" b="1">
                <a:solidFill>
                  <a:srgbClr val="1CFF23"/>
                </a:solidFill>
                <a:latin typeface="Arial" charset="0"/>
              </a:rPr>
              <a:t>?</a:t>
            </a:r>
          </a:p>
        </p:txBody>
      </p: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712788" y="1192213"/>
            <a:ext cx="7454900" cy="46212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Comic Sans MS" charset="0"/>
              </a:rPr>
              <a:t>Une Question:</a:t>
            </a:r>
          </a:p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Comic Sans MS" charset="0"/>
              </a:rPr>
              <a:t> Qu</a:t>
            </a:r>
            <a:r>
              <a:rPr lang="ja-JP" altLang="en-US" sz="66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6600">
                <a:solidFill>
                  <a:srgbClr val="FFFF00"/>
                </a:solidFill>
                <a:latin typeface="Comic Sans MS" charset="0"/>
              </a:rPr>
              <a:t>est-ce-que  comptes-tu c</a:t>
            </a:r>
            <a:r>
              <a:rPr lang="ja-JP" altLang="en-US" sz="66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6600">
                <a:solidFill>
                  <a:srgbClr val="FFFF00"/>
                </a:solidFill>
                <a:latin typeface="Comic Sans MS" charset="0"/>
              </a:rPr>
              <a:t>est passé lorsque….</a:t>
            </a:r>
          </a:p>
        </p:txBody>
      </p:sp>
      <p:grpSp>
        <p:nvGrpSpPr>
          <p:cNvPr id="638993" name="Group 1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38994" name="Rectangle 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38995" name="Line 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3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7" grpId="0"/>
      <p:bldP spid="63898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50"/>
          <p:cNvGrpSpPr>
            <a:grpSpLocks/>
          </p:cNvGrpSpPr>
          <p:nvPr/>
        </p:nvGrpSpPr>
        <p:grpSpPr bwMode="auto">
          <a:xfrm>
            <a:off x="6289985" y="1290059"/>
            <a:ext cx="919814" cy="1010116"/>
            <a:chOff x="1557" y="1007"/>
            <a:chExt cx="2105" cy="1949"/>
          </a:xfrm>
        </p:grpSpPr>
        <p:grpSp>
          <p:nvGrpSpPr>
            <p:cNvPr id="109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5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0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6080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7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60809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10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60811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0814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15" name="Group 15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568" y="1640"/>
            <a:chExt cx="1387" cy="1112"/>
          </a:xfrm>
        </p:grpSpPr>
        <p:grpSp>
          <p:nvGrpSpPr>
            <p:cNvPr id="460816" name="Group 16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60817" name="Oval 17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818" name="Freeform 18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19" name="Freeform 19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0820" name="Rectangle 20"/>
            <p:cNvSpPr>
              <a:spLocks noChangeArrowheads="1"/>
            </p:cNvSpPr>
            <p:nvPr/>
          </p:nvSpPr>
          <p:spPr bwMode="auto">
            <a:xfrm>
              <a:off x="793" y="174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 C</a:t>
              </a:r>
            </a:p>
          </p:txBody>
        </p:sp>
      </p:grpSp>
      <p:sp>
        <p:nvSpPr>
          <p:cNvPr id="460821" name="Rectangle 21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SUD</a:t>
            </a:r>
          </a:p>
        </p:txBody>
      </p:sp>
      <p:sp>
        <p:nvSpPr>
          <p:cNvPr id="460822" name="Rectangle 22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60824" name="Rectangle 24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5" name="Line 25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6" name="Line 26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7" name="Line 27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8" name="Line 28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9" name="Line 29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0" name="Line 30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1" name="Line 31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2" name="Line 32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3" name="Line 33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4" name="Rectangle 34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5" name="Rectangle 35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6" name="Rectangle 36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7" name="Rectangle 37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4" name="Rectangle 44"/>
          <p:cNvSpPr>
            <a:spLocks noChangeArrowheads="1"/>
          </p:cNvSpPr>
          <p:nvPr/>
        </p:nvSpPr>
        <p:spPr bwMode="auto">
          <a:xfrm>
            <a:off x="3173413" y="1781175"/>
            <a:ext cx="3159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DIVID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460845" name="Line 4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8" name="Line 48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9" name="Rectangle 49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sp>
        <p:nvSpPr>
          <p:cNvPr id="460823" name="Rectangle 23"/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200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        </a:t>
            </a:r>
          </a:p>
        </p:txBody>
      </p:sp>
      <p:sp>
        <p:nvSpPr>
          <p:cNvPr id="460851" name="Rectangle 51"/>
          <p:cNvSpPr>
            <a:spLocks noChangeArrowheads="1"/>
          </p:cNvSpPr>
          <p:nvPr/>
        </p:nvSpPr>
        <p:spPr bwMode="auto">
          <a:xfrm>
            <a:off x="3090863" y="5040313"/>
            <a:ext cx="1504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ASSYRIE</a:t>
            </a:r>
            <a:endParaRPr lang="en-US" sz="2400" b="1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60852" name="Oval 52"/>
          <p:cNvSpPr>
            <a:spLocks noChangeArrowheads="1"/>
          </p:cNvSpPr>
          <p:nvPr/>
        </p:nvSpPr>
        <p:spPr bwMode="auto">
          <a:xfrm>
            <a:off x="3086100" y="4546600"/>
            <a:ext cx="1562100" cy="11430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3" name="Text Box 83"/>
          <p:cNvSpPr txBox="1">
            <a:spLocks noChangeArrowheads="1"/>
          </p:cNvSpPr>
          <p:nvPr/>
        </p:nvSpPr>
        <p:spPr bwMode="auto">
          <a:xfrm>
            <a:off x="1765300" y="-95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17:6</a:t>
            </a:r>
          </a:p>
        </p:txBody>
      </p:sp>
      <p:sp>
        <p:nvSpPr>
          <p:cNvPr id="460937" name="Rectangle 137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460938" name="Text Box 13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944" name="Rectangle 144"/>
          <p:cNvSpPr>
            <a:spLocks noChangeArrowheads="1"/>
          </p:cNvSpPr>
          <p:nvPr/>
        </p:nvSpPr>
        <p:spPr bwMode="auto">
          <a:xfrm>
            <a:off x="80946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sp>
        <p:nvSpPr>
          <p:cNvPr id="460945" name="Text Box 1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60973" name="Group 173"/>
          <p:cNvGrpSpPr>
            <a:grpSpLocks/>
          </p:cNvGrpSpPr>
          <p:nvPr/>
        </p:nvGrpSpPr>
        <p:grpSpPr bwMode="auto">
          <a:xfrm>
            <a:off x="6188077" y="1376363"/>
            <a:ext cx="2854325" cy="3881437"/>
            <a:chOff x="3898" y="867"/>
            <a:chExt cx="1798" cy="2445"/>
          </a:xfrm>
        </p:grpSpPr>
        <p:sp>
          <p:nvSpPr>
            <p:cNvPr id="460947" name="Rectangle 147"/>
            <p:cNvSpPr>
              <a:spLocks noChangeArrowheads="1"/>
            </p:cNvSpPr>
            <p:nvPr/>
          </p:nvSpPr>
          <p:spPr bwMode="auto">
            <a:xfrm>
              <a:off x="3933" y="2718"/>
              <a:ext cx="1015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Jér. 31:       31-33</a:t>
              </a:r>
            </a:p>
          </p:txBody>
        </p:sp>
        <p:sp>
          <p:nvSpPr>
            <p:cNvPr id="460948" name="Rectangle 148"/>
            <p:cNvSpPr>
              <a:spLocks noChangeArrowheads="1"/>
            </p:cNvSpPr>
            <p:nvPr/>
          </p:nvSpPr>
          <p:spPr bwMode="auto">
            <a:xfrm>
              <a:off x="3898" y="1416"/>
              <a:ext cx="179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2 Sam 7: 4-16</a:t>
              </a:r>
            </a:p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1 Chron 17:3-15</a:t>
              </a:r>
            </a:p>
          </p:txBody>
        </p:sp>
        <p:sp>
          <p:nvSpPr>
            <p:cNvPr id="460955" name="Freeform 155"/>
            <p:cNvSpPr>
              <a:spLocks/>
            </p:cNvSpPr>
            <p:nvPr/>
          </p:nvSpPr>
          <p:spPr bwMode="auto">
            <a:xfrm>
              <a:off x="3974" y="2673"/>
              <a:ext cx="25" cy="90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0961" name="Group 161"/>
            <p:cNvGrpSpPr>
              <a:grpSpLocks/>
            </p:cNvGrpSpPr>
            <p:nvPr/>
          </p:nvGrpSpPr>
          <p:grpSpPr bwMode="auto">
            <a:xfrm>
              <a:off x="3965" y="2137"/>
              <a:ext cx="579" cy="636"/>
              <a:chOff x="3965" y="2137"/>
              <a:chExt cx="579" cy="636"/>
            </a:xfrm>
          </p:grpSpPr>
          <p:grpSp>
            <p:nvGrpSpPr>
              <p:cNvPr id="460951" name="Group 151"/>
              <p:cNvGrpSpPr>
                <a:grpSpLocks/>
              </p:cNvGrpSpPr>
              <p:nvPr/>
            </p:nvGrpSpPr>
            <p:grpSpPr bwMode="auto">
              <a:xfrm>
                <a:off x="3965" y="2196"/>
                <a:ext cx="579" cy="464"/>
                <a:chOff x="578" y="2316"/>
                <a:chExt cx="2105" cy="1421"/>
              </a:xfrm>
            </p:grpSpPr>
            <p:sp>
              <p:nvSpPr>
                <p:cNvPr id="460952" name="Freeform 15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53" name="Freeform 15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956" name="Freeform 156"/>
              <p:cNvSpPr>
                <a:spLocks/>
              </p:cNvSpPr>
              <p:nvPr/>
            </p:nvSpPr>
            <p:spPr bwMode="auto">
              <a:xfrm>
                <a:off x="3980" y="2672"/>
                <a:ext cx="30" cy="101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57" name="Freeform 157"/>
              <p:cNvSpPr>
                <a:spLocks/>
              </p:cNvSpPr>
              <p:nvPr/>
            </p:nvSpPr>
            <p:spPr bwMode="auto">
              <a:xfrm>
                <a:off x="4358" y="2651"/>
                <a:ext cx="42" cy="107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58" name="Freeform 158"/>
              <p:cNvSpPr>
                <a:spLocks/>
              </p:cNvSpPr>
              <p:nvPr/>
            </p:nvSpPr>
            <p:spPr bwMode="auto">
              <a:xfrm>
                <a:off x="4024" y="2166"/>
                <a:ext cx="28" cy="144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59" name="Freeform 159"/>
              <p:cNvSpPr>
                <a:spLocks/>
              </p:cNvSpPr>
              <p:nvPr/>
            </p:nvSpPr>
            <p:spPr bwMode="auto">
              <a:xfrm>
                <a:off x="4474" y="2137"/>
                <a:ext cx="43" cy="117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0960" name="Text Box 160"/>
            <p:cNvSpPr txBox="1">
              <a:spLocks noChangeArrowheads="1"/>
            </p:cNvSpPr>
            <p:nvPr/>
          </p:nvSpPr>
          <p:spPr bwMode="auto">
            <a:xfrm>
              <a:off x="4021" y="867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000" i="1">
                <a:solidFill>
                  <a:schemeClr val="tx1"/>
                </a:solidFill>
                <a:latin typeface="Kosher-Normal" charset="0"/>
              </a:endParaRPr>
            </a:p>
          </p:txBody>
        </p:sp>
        <p:sp>
          <p:nvSpPr>
            <p:cNvPr id="460972" name="Text Box 172"/>
            <p:cNvSpPr txBox="1">
              <a:spLocks noChangeArrowheads="1"/>
            </p:cNvSpPr>
            <p:nvPr/>
          </p:nvSpPr>
          <p:spPr bwMode="auto">
            <a:xfrm>
              <a:off x="4026" y="2166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000" i="1">
                <a:solidFill>
                  <a:schemeClr val="tx1"/>
                </a:solidFill>
                <a:latin typeface="Kosher-Normal" charset="0"/>
              </a:endParaRPr>
            </a:p>
          </p:txBody>
        </p:sp>
      </p:grpSp>
      <p:grpSp>
        <p:nvGrpSpPr>
          <p:cNvPr id="460974" name="Group 17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0975" name="Group 17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0976" name="Freeform 17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77" name="AutoShape 17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78" name="Rectangle 17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79" name="Line 17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0" name="Rectangle 18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1" name="Rectangle 18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2" name="Line 18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3" name="Line 18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4" name="Line 18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5" name="Line 18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6" name="Line 18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7" name="Line 18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8" name="Line 18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9" name="Line 18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0" name="Line 19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1" name="Line 19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2" name="Rectangle 19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0993" name="Rectangle 19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0994" name="Rectangle 194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60995" name="Rectangle 195"/>
          <p:cNvSpPr>
            <a:spLocks noChangeArrowheads="1"/>
          </p:cNvSpPr>
          <p:nvPr/>
        </p:nvSpPr>
        <p:spPr bwMode="auto">
          <a:xfrm>
            <a:off x="8032750" y="3973513"/>
            <a:ext cx="7810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Sud</a:t>
            </a:r>
          </a:p>
        </p:txBody>
      </p:sp>
      <p:sp>
        <p:nvSpPr>
          <p:cNvPr id="460996" name="Rectangle 196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0997" name="Rectangle 197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0998" name="Rectangle 198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0999" name="Rectangle 19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1000" name="Group 200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1001" name="Rectangle 201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1002" name="Rectangle 202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1003" name="Rectangle 203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1007" name="Text Box 207"/>
          <p:cNvSpPr txBox="1">
            <a:spLocks noChangeArrowheads="1"/>
          </p:cNvSpPr>
          <p:nvPr/>
        </p:nvSpPr>
        <p:spPr bwMode="auto">
          <a:xfrm>
            <a:off x="6326188" y="1462088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61008" name="Text Box 208"/>
          <p:cNvSpPr txBox="1">
            <a:spLocks noChangeArrowheads="1"/>
          </p:cNvSpPr>
          <p:nvPr/>
        </p:nvSpPr>
        <p:spPr bwMode="auto">
          <a:xfrm>
            <a:off x="6318250" y="3533775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grpSp>
        <p:nvGrpSpPr>
          <p:cNvPr id="461020" name="Group 220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61021" name="Rectangle 22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61022" name="Line 22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3" grpId="0" autoUpdateAnimBg="0"/>
      <p:bldP spid="460851" grpId="0" autoUpdateAnimBg="0"/>
      <p:bldP spid="4608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0" y="2667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618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618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618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618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618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6186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1869" name="Group 45"/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3968" y="621"/>
            <a:chExt cx="1260" cy="836"/>
          </a:xfrm>
        </p:grpSpPr>
        <p:sp>
          <p:nvSpPr>
            <p:cNvPr id="46187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7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77" name="Rectangle 53"/>
          <p:cNvSpPr>
            <a:spLocks noChangeArrowheads="1"/>
          </p:cNvSpPr>
          <p:nvPr/>
        </p:nvSpPr>
        <p:spPr bwMode="auto">
          <a:xfrm>
            <a:off x="647700" y="4184650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79605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78" name="Rectangle 54"/>
          <p:cNvSpPr>
            <a:spLocks noChangeArrowheads="1"/>
          </p:cNvSpPr>
          <p:nvPr/>
        </p:nvSpPr>
        <p:spPr bwMode="auto">
          <a:xfrm>
            <a:off x="611188" y="4225925"/>
            <a:ext cx="7718425" cy="16748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DFCA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D83104"/>
                </a:solidFill>
                <a:latin typeface="Times" charset="0"/>
              </a:rPr>
              <a:t>LA TR</a:t>
            </a:r>
            <a:r>
              <a:rPr lang="en-US" sz="3600" b="1">
                <a:solidFill>
                  <a:srgbClr val="D83104"/>
                </a:solidFill>
                <a:latin typeface="Times" charset="0"/>
                <a:cs typeface="Times" charset="0"/>
              </a:rPr>
              <a:t>Ô</a:t>
            </a:r>
            <a:r>
              <a:rPr lang="en-US" sz="3600" b="1">
                <a:solidFill>
                  <a:srgbClr val="D83104"/>
                </a:solidFill>
                <a:latin typeface="Times" charset="0"/>
              </a:rPr>
              <a:t>NE DU  NORD  :</a:t>
            </a:r>
            <a:endParaRPr lang="en-US" sz="3600" b="1">
              <a:solidFill>
                <a:srgbClr val="FF5008"/>
              </a:solidFill>
              <a:latin typeface="Times" charset="0"/>
            </a:endParaRPr>
          </a:p>
          <a:p>
            <a:pPr algn="ctr"/>
            <a:r>
              <a:rPr lang="en-US" sz="3600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sz="3600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sz="3600" b="1">
                <a:solidFill>
                  <a:schemeClr val="bg2"/>
                </a:solidFill>
                <a:latin typeface="Times" charset="0"/>
              </a:rPr>
              <a:t>L (722 A.C.)</a:t>
            </a:r>
          </a:p>
          <a:p>
            <a:pPr algn="ctr"/>
            <a:r>
              <a:rPr lang="en-US" sz="3200" b="1" i="1">
                <a:solidFill>
                  <a:schemeClr val="accent2"/>
                </a:solidFill>
                <a:latin typeface="Times" charset="0"/>
              </a:rPr>
              <a:t>LE GRAND </a:t>
            </a:r>
            <a:r>
              <a:rPr lang="en-US" sz="3200" b="1" i="1" u="sng">
                <a:solidFill>
                  <a:schemeClr val="accent2"/>
                </a:solidFill>
                <a:latin typeface="Times" charset="0"/>
              </a:rPr>
              <a:t>DIASPORA </a:t>
            </a:r>
            <a:r>
              <a:rPr lang="en-US" sz="3200" b="1" i="1">
                <a:solidFill>
                  <a:schemeClr val="accent2"/>
                </a:solidFill>
                <a:latin typeface="Times" charset="0"/>
              </a:rPr>
              <a:t>DES JUIFS</a:t>
            </a:r>
          </a:p>
        </p:txBody>
      </p:sp>
      <p:sp>
        <p:nvSpPr>
          <p:cNvPr id="461939" name="Text Box 115"/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17:6</a:t>
            </a:r>
          </a:p>
        </p:txBody>
      </p:sp>
      <p:grpSp>
        <p:nvGrpSpPr>
          <p:cNvPr id="461941" name="Group 117"/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3968" y="621"/>
            <a:chExt cx="1260" cy="836"/>
          </a:xfrm>
        </p:grpSpPr>
        <p:sp>
          <p:nvSpPr>
            <p:cNvPr id="461942" name="Freeform 118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3" name="Freeform 119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4" name="Freeform 120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5" name="Freeform 121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6" name="Freeform 122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7" name="Freeform 123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26" name="Text Box 202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2028" name="Group 20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2029" name="Group 205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2030" name="Freeform 20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31" name="AutoShape 20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2" name="Rectangle 20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3" name="Line 20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4" name="Rectangle 2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5" name="Rectangle 2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6" name="Line 2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7" name="Line 2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8" name="Line 2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39" name="Line 2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0" name="Line 2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1" name="Line 2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2" name="Line 2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3" name="Line 2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4" name="Line 2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5" name="Line 2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2046" name="Rectangle 222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2047" name="Rectangle 2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2048" name="Rectangle 224"/>
          <p:cNvSpPr>
            <a:spLocks noChangeArrowheads="1"/>
          </p:cNvSpPr>
          <p:nvPr/>
        </p:nvSpPr>
        <p:spPr bwMode="auto">
          <a:xfrm>
            <a:off x="8051800" y="3789363"/>
            <a:ext cx="895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DIVIDÉ••• </a:t>
            </a:r>
          </a:p>
        </p:txBody>
      </p:sp>
      <p:sp>
        <p:nvSpPr>
          <p:cNvPr id="462049" name="Rectangle 225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2050" name="Rectangle 226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2051" name="Rectangle 227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2052" name="Rectangle 228"/>
          <p:cNvSpPr>
            <a:spLocks noChangeArrowheads="1"/>
          </p:cNvSpPr>
          <p:nvPr/>
        </p:nvSpPr>
        <p:spPr bwMode="auto">
          <a:xfrm>
            <a:off x="8031163" y="5003800"/>
            <a:ext cx="6080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</a:t>
            </a:r>
          </a:p>
        </p:txBody>
      </p:sp>
      <p:sp>
        <p:nvSpPr>
          <p:cNvPr id="462053" name="Rectangle 22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2054" name="Group 230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2055" name="Rectangle 231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2056" name="Rectangle 232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2057" name="Rectangle 233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2058" name="Rectangle 234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462059" name="Text Box 2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2060" name="AutoShape 236"/>
          <p:cNvSpPr>
            <a:spLocks noChangeArrowheads="1"/>
          </p:cNvSpPr>
          <p:nvPr/>
        </p:nvSpPr>
        <p:spPr bwMode="auto">
          <a:xfrm>
            <a:off x="801688" y="5345113"/>
            <a:ext cx="7299325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30C"/>
              </a:solidFill>
              <a:latin typeface="Comic Sans MS" charset="0"/>
            </a:endParaRPr>
          </a:p>
        </p:txBody>
      </p:sp>
      <p:sp>
        <p:nvSpPr>
          <p:cNvPr id="462061" name="Text Box 237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1879" name="Oval 55"/>
          <p:cNvSpPr>
            <a:spLocks noChangeArrowheads="1"/>
          </p:cNvSpPr>
          <p:nvPr/>
        </p:nvSpPr>
        <p:spPr bwMode="auto">
          <a:xfrm>
            <a:off x="4064000" y="4818063"/>
            <a:ext cx="2527300" cy="54768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6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6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6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6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68" grpId="0" animBg="1"/>
      <p:bldP spid="461876" grpId="0" animBg="1"/>
      <p:bldP spid="462060" grpId="0" animBg="1" autoUpdateAnimBg="0"/>
      <p:bldP spid="46187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latin typeface="Times" charset="0"/>
            </a:endParaRPr>
          </a:p>
        </p:txBody>
      </p:sp>
      <p:sp>
        <p:nvSpPr>
          <p:cNvPr id="46285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46285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GP</a:t>
            </a:r>
          </a:p>
        </p:txBody>
      </p:sp>
      <p:sp>
        <p:nvSpPr>
          <p:cNvPr id="46285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6286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46286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286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8" name="Rectangle 20"/>
          <p:cNvSpPr>
            <a:spLocks noChangeArrowheads="1"/>
          </p:cNvSpPr>
          <p:nvPr/>
        </p:nvSpPr>
        <p:spPr bwMode="auto">
          <a:xfrm>
            <a:off x="0" y="2921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6286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6287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6287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6287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6287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78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6287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6288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6288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6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62887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88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288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0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62891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62892" name="Line 44"/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3" name="Line 45"/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4" name="Freeform 46"/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>
              <a:gd name="T0" fmla="*/ 0 w 856"/>
              <a:gd name="T1" fmla="*/ 891 h 891"/>
              <a:gd name="T2" fmla="*/ 24 w 856"/>
              <a:gd name="T3" fmla="*/ 779 h 891"/>
              <a:gd name="T4" fmla="*/ 96 w 856"/>
              <a:gd name="T5" fmla="*/ 675 h 891"/>
              <a:gd name="T6" fmla="*/ 560 w 856"/>
              <a:gd name="T7" fmla="*/ 435 h 891"/>
              <a:gd name="T8" fmla="*/ 752 w 856"/>
              <a:gd name="T9" fmla="*/ 267 h 891"/>
              <a:gd name="T10" fmla="*/ 824 w 856"/>
              <a:gd name="T11" fmla="*/ 179 h 891"/>
              <a:gd name="T12" fmla="*/ 856 w 856"/>
              <a:gd name="T13" fmla="*/ 99 h 891"/>
              <a:gd name="T14" fmla="*/ 848 w 856"/>
              <a:gd name="T15" fmla="*/ 27 h 891"/>
              <a:gd name="T16" fmla="*/ 832 w 856"/>
              <a:gd name="T17" fmla="*/ 3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5" name="Freeform 47"/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>
              <a:gd name="T0" fmla="*/ 848 w 848"/>
              <a:gd name="T1" fmla="*/ 48 h 968"/>
              <a:gd name="T2" fmla="*/ 728 w 848"/>
              <a:gd name="T3" fmla="*/ 0 h 968"/>
              <a:gd name="T4" fmla="*/ 584 w 848"/>
              <a:gd name="T5" fmla="*/ 32 h 968"/>
              <a:gd name="T6" fmla="*/ 512 w 848"/>
              <a:gd name="T7" fmla="*/ 72 h 968"/>
              <a:gd name="T8" fmla="*/ 472 w 848"/>
              <a:gd name="T9" fmla="*/ 112 h 968"/>
              <a:gd name="T10" fmla="*/ 424 w 848"/>
              <a:gd name="T11" fmla="*/ 160 h 968"/>
              <a:gd name="T12" fmla="*/ 328 w 848"/>
              <a:gd name="T13" fmla="*/ 328 h 968"/>
              <a:gd name="T14" fmla="*/ 208 w 848"/>
              <a:gd name="T15" fmla="*/ 616 h 968"/>
              <a:gd name="T16" fmla="*/ 136 w 848"/>
              <a:gd name="T17" fmla="*/ 712 h 968"/>
              <a:gd name="T18" fmla="*/ 64 w 848"/>
              <a:gd name="T19" fmla="*/ 808 h 968"/>
              <a:gd name="T20" fmla="*/ 0 w 848"/>
              <a:gd name="T21" fmla="*/ 968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117432" dir="4604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004" name="Text Box 15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3006" name="Group 15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3007" name="Group 15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3008" name="Freeform 16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09" name="AutoShape 16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0" name="Rectangle 16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1" name="Line 16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2" name="Rectangle 16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3" name="Rectangle 16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4" name="Line 16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5" name="Line 16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6" name="Line 16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7" name="Line 16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8" name="Line 17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19" name="Line 17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0" name="Line 17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1" name="Line 17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2" name="Line 17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3" name="Line 17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3024" name="Rectangle 17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3025" name="Rectangle 17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3026" name="Rectangle 178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63027" name="Rectangle 179"/>
          <p:cNvSpPr>
            <a:spLocks noChangeArrowheads="1"/>
          </p:cNvSpPr>
          <p:nvPr/>
        </p:nvSpPr>
        <p:spPr bwMode="auto">
          <a:xfrm>
            <a:off x="8032750" y="3973513"/>
            <a:ext cx="7810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Sud</a:t>
            </a:r>
          </a:p>
        </p:txBody>
      </p:sp>
      <p:sp>
        <p:nvSpPr>
          <p:cNvPr id="463028" name="Rectangle 180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3029" name="Rectangle 18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3030" name="Rectangle 182"/>
          <p:cNvSpPr>
            <a:spLocks noChangeArrowheads="1"/>
          </p:cNvSpPr>
          <p:nvPr/>
        </p:nvSpPr>
        <p:spPr bwMode="auto">
          <a:xfrm>
            <a:off x="8031163" y="5003800"/>
            <a:ext cx="550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</a:t>
            </a:r>
          </a:p>
        </p:txBody>
      </p:sp>
      <p:sp>
        <p:nvSpPr>
          <p:cNvPr id="463031" name="Rectangle 18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3032" name="Group 18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3033" name="Rectangle 185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3034" name="Rectangle 186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3035" name="Rectangle 187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3038" name="Rectangle 190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463039" name="Text Box 19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3040" name="Text Box 192"/>
          <p:cNvSpPr txBox="1">
            <a:spLocks noChangeArrowheads="1"/>
          </p:cNvSpPr>
          <p:nvPr/>
        </p:nvSpPr>
        <p:spPr bwMode="auto">
          <a:xfrm>
            <a:off x="3008313" y="3746500"/>
            <a:ext cx="46482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latin typeface="Comic Sans MS" charset="0"/>
              </a:rPr>
              <a:t>BABYLONE DÉFIE ASSYRIE!</a:t>
            </a:r>
          </a:p>
        </p:txBody>
      </p:sp>
      <p:sp>
        <p:nvSpPr>
          <p:cNvPr id="463041" name="Text Box 193"/>
          <p:cNvSpPr txBox="1">
            <a:spLocks noChangeArrowheads="1"/>
          </p:cNvSpPr>
          <p:nvPr/>
        </p:nvSpPr>
        <p:spPr bwMode="auto">
          <a:xfrm>
            <a:off x="8599488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3042" name="Text Box 194"/>
          <p:cNvSpPr txBox="1">
            <a:spLocks noChangeArrowheads="1"/>
          </p:cNvSpPr>
          <p:nvPr/>
        </p:nvSpPr>
        <p:spPr bwMode="auto">
          <a:xfrm>
            <a:off x="804863" y="1476375"/>
            <a:ext cx="5522912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Comic Sans MS" charset="0"/>
              </a:rPr>
              <a:t>De même…                        La Trône du SUD?</a:t>
            </a:r>
          </a:p>
        </p:txBody>
      </p:sp>
      <p:sp>
        <p:nvSpPr>
          <p:cNvPr id="463043" name="AutoShape 195"/>
          <p:cNvSpPr>
            <a:spLocks noChangeArrowheads="1"/>
          </p:cNvSpPr>
          <p:nvPr/>
        </p:nvSpPr>
        <p:spPr bwMode="auto">
          <a:xfrm rot="-11114126">
            <a:off x="3252788" y="2952750"/>
            <a:ext cx="2389187" cy="5365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92" grpId="0" animBg="1"/>
      <p:bldP spid="462893" grpId="0" animBg="1"/>
      <p:bldP spid="462894" grpId="0" animBg="1"/>
      <p:bldP spid="462895" grpId="0" animBg="1"/>
      <p:bldP spid="463040" grpId="0" autoUpdateAnimBg="0"/>
      <p:bldP spid="463042" grpId="0" autoUpdateAnimBg="0"/>
      <p:bldP spid="46304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50"/>
          <p:cNvGrpSpPr>
            <a:grpSpLocks/>
          </p:cNvGrpSpPr>
          <p:nvPr/>
        </p:nvGrpSpPr>
        <p:grpSpPr bwMode="auto">
          <a:xfrm>
            <a:off x="6221339" y="1290059"/>
            <a:ext cx="919814" cy="1010116"/>
            <a:chOff x="1557" y="1007"/>
            <a:chExt cx="2105" cy="1949"/>
          </a:xfrm>
        </p:grpSpPr>
        <p:grpSp>
          <p:nvGrpSpPr>
            <p:cNvPr id="110" name="Group 52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16" name="Freeform 53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Freeform 54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1" name="Freeform 5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5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5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5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6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61"/>
          <p:cNvGrpSpPr>
            <a:grpSpLocks/>
          </p:cNvGrpSpPr>
          <p:nvPr/>
        </p:nvGrpSpPr>
        <p:grpSpPr bwMode="auto">
          <a:xfrm>
            <a:off x="6214989" y="3404609"/>
            <a:ext cx="919814" cy="1010116"/>
            <a:chOff x="1557" y="1007"/>
            <a:chExt cx="2105" cy="1949"/>
          </a:xfrm>
        </p:grpSpPr>
        <p:grpSp>
          <p:nvGrpSpPr>
            <p:cNvPr id="119" name="Group 6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25" name="Freeform 6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Freeform 6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" name="Freeform 6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6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6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7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7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7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ROYAUT</a:t>
            </a:r>
            <a:r>
              <a:rPr lang="en-US" sz="24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6387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9" name="Rectangle 7"/>
          <p:cNvSpPr>
            <a:spLocks noChangeArrowheads="1"/>
          </p:cNvSpPr>
          <p:nvPr/>
        </p:nvSpPr>
        <p:spPr bwMode="auto">
          <a:xfrm>
            <a:off x="4786313" y="928688"/>
            <a:ext cx="16144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ca. 1000 A.C.</a:t>
            </a:r>
          </a:p>
        </p:txBody>
      </p:sp>
      <p:sp>
        <p:nvSpPr>
          <p:cNvPr id="463881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2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463883" name="Rectangle 11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463884" name="Rectangle 12"/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200        </a:t>
            </a:r>
          </a:p>
        </p:txBody>
      </p:sp>
      <p:sp>
        <p:nvSpPr>
          <p:cNvPr id="463888" name="Rectangle 16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9" name="Oval 17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0" name="Freeform 18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1" name="Freeform 19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4 w 793"/>
              <a:gd name="T1" fmla="*/ 8 h 657"/>
              <a:gd name="T2" fmla="*/ 88 w 793"/>
              <a:gd name="T3" fmla="*/ 32 h 657"/>
              <a:gd name="T4" fmla="*/ 144 w 793"/>
              <a:gd name="T5" fmla="*/ 40 h 657"/>
              <a:gd name="T6" fmla="*/ 184 w 793"/>
              <a:gd name="T7" fmla="*/ 64 h 657"/>
              <a:gd name="T8" fmla="*/ 216 w 793"/>
              <a:gd name="T9" fmla="*/ 80 h 657"/>
              <a:gd name="T10" fmla="*/ 240 w 793"/>
              <a:gd name="T11" fmla="*/ 104 h 657"/>
              <a:gd name="T12" fmla="*/ 280 w 793"/>
              <a:gd name="T13" fmla="*/ 120 h 657"/>
              <a:gd name="T14" fmla="*/ 312 w 793"/>
              <a:gd name="T15" fmla="*/ 136 h 657"/>
              <a:gd name="T16" fmla="*/ 344 w 793"/>
              <a:gd name="T17" fmla="*/ 152 h 657"/>
              <a:gd name="T18" fmla="*/ 376 w 793"/>
              <a:gd name="T19" fmla="*/ 168 h 657"/>
              <a:gd name="T20" fmla="*/ 408 w 793"/>
              <a:gd name="T21" fmla="*/ 184 h 657"/>
              <a:gd name="T22" fmla="*/ 440 w 793"/>
              <a:gd name="T23" fmla="*/ 216 h 657"/>
              <a:gd name="T24" fmla="*/ 464 w 793"/>
              <a:gd name="T25" fmla="*/ 240 h 657"/>
              <a:gd name="T26" fmla="*/ 496 w 793"/>
              <a:gd name="T27" fmla="*/ 256 h 657"/>
              <a:gd name="T28" fmla="*/ 528 w 793"/>
              <a:gd name="T29" fmla="*/ 272 h 657"/>
              <a:gd name="T30" fmla="*/ 552 w 793"/>
              <a:gd name="T31" fmla="*/ 296 h 657"/>
              <a:gd name="T32" fmla="*/ 568 w 793"/>
              <a:gd name="T33" fmla="*/ 328 h 657"/>
              <a:gd name="T34" fmla="*/ 592 w 793"/>
              <a:gd name="T35" fmla="*/ 352 h 657"/>
              <a:gd name="T36" fmla="*/ 624 w 793"/>
              <a:gd name="T37" fmla="*/ 376 h 657"/>
              <a:gd name="T38" fmla="*/ 640 w 793"/>
              <a:gd name="T39" fmla="*/ 400 h 657"/>
              <a:gd name="T40" fmla="*/ 656 w 793"/>
              <a:gd name="T41" fmla="*/ 432 h 657"/>
              <a:gd name="T42" fmla="*/ 680 w 793"/>
              <a:gd name="T43" fmla="*/ 464 h 657"/>
              <a:gd name="T44" fmla="*/ 712 w 793"/>
              <a:gd name="T45" fmla="*/ 472 h 657"/>
              <a:gd name="T46" fmla="*/ 736 w 793"/>
              <a:gd name="T47" fmla="*/ 496 h 657"/>
              <a:gd name="T48" fmla="*/ 760 w 793"/>
              <a:gd name="T49" fmla="*/ 520 h 657"/>
              <a:gd name="T50" fmla="*/ 792 w 793"/>
              <a:gd name="T51" fmla="*/ 544 h 657"/>
              <a:gd name="T52" fmla="*/ 792 w 793"/>
              <a:gd name="T53" fmla="*/ 576 h 657"/>
              <a:gd name="T54" fmla="*/ 776 w 793"/>
              <a:gd name="T55" fmla="*/ 608 h 657"/>
              <a:gd name="T56" fmla="*/ 752 w 793"/>
              <a:gd name="T57" fmla="*/ 632 h 657"/>
              <a:gd name="T58" fmla="*/ 728 w 793"/>
              <a:gd name="T59" fmla="*/ 648 h 657"/>
              <a:gd name="T60" fmla="*/ 696 w 793"/>
              <a:gd name="T61" fmla="*/ 656 h 657"/>
              <a:gd name="T62" fmla="*/ 664 w 793"/>
              <a:gd name="T63" fmla="*/ 648 h 657"/>
              <a:gd name="T64" fmla="*/ 632 w 793"/>
              <a:gd name="T65" fmla="*/ 648 h 657"/>
              <a:gd name="T66" fmla="*/ 600 w 793"/>
              <a:gd name="T67" fmla="*/ 648 h 657"/>
              <a:gd name="T68" fmla="*/ 568 w 793"/>
              <a:gd name="T69" fmla="*/ 648 h 657"/>
              <a:gd name="T70" fmla="*/ 536 w 793"/>
              <a:gd name="T71" fmla="*/ 648 h 657"/>
              <a:gd name="T72" fmla="*/ 496 w 793"/>
              <a:gd name="T73" fmla="*/ 648 h 657"/>
              <a:gd name="T74" fmla="*/ 456 w 793"/>
              <a:gd name="T75" fmla="*/ 640 h 657"/>
              <a:gd name="T76" fmla="*/ 432 w 793"/>
              <a:gd name="T77" fmla="*/ 608 h 657"/>
              <a:gd name="T78" fmla="*/ 424 w 793"/>
              <a:gd name="T79" fmla="*/ 576 h 657"/>
              <a:gd name="T80" fmla="*/ 400 w 793"/>
              <a:gd name="T81" fmla="*/ 536 h 657"/>
              <a:gd name="T82" fmla="*/ 376 w 793"/>
              <a:gd name="T83" fmla="*/ 504 h 657"/>
              <a:gd name="T84" fmla="*/ 352 w 793"/>
              <a:gd name="T85" fmla="*/ 472 h 657"/>
              <a:gd name="T86" fmla="*/ 312 w 793"/>
              <a:gd name="T87" fmla="*/ 432 h 657"/>
              <a:gd name="T88" fmla="*/ 280 w 793"/>
              <a:gd name="T89" fmla="*/ 392 h 657"/>
              <a:gd name="T90" fmla="*/ 256 w 793"/>
              <a:gd name="T91" fmla="*/ 368 h 657"/>
              <a:gd name="T92" fmla="*/ 224 w 793"/>
              <a:gd name="T93" fmla="*/ 352 h 657"/>
              <a:gd name="T94" fmla="*/ 192 w 793"/>
              <a:gd name="T95" fmla="*/ 344 h 657"/>
              <a:gd name="T96" fmla="*/ 160 w 793"/>
              <a:gd name="T97" fmla="*/ 336 h 657"/>
              <a:gd name="T98" fmla="*/ 120 w 793"/>
              <a:gd name="T99" fmla="*/ 336 h 657"/>
              <a:gd name="T100" fmla="*/ 88 w 793"/>
              <a:gd name="T101" fmla="*/ 328 h 657"/>
              <a:gd name="T102" fmla="*/ 48 w 793"/>
              <a:gd name="T103" fmla="*/ 304 h 657"/>
              <a:gd name="T104" fmla="*/ 32 w 793"/>
              <a:gd name="T105" fmla="*/ 272 h 657"/>
              <a:gd name="T106" fmla="*/ 16 w 793"/>
              <a:gd name="T107" fmla="*/ 248 h 657"/>
              <a:gd name="T108" fmla="*/ 8 w 793"/>
              <a:gd name="T109" fmla="*/ 216 h 657"/>
              <a:gd name="T110" fmla="*/ 8 w 793"/>
              <a:gd name="T111" fmla="*/ 184 h 657"/>
              <a:gd name="T112" fmla="*/ 8 w 793"/>
              <a:gd name="T113" fmla="*/ 152 h 657"/>
              <a:gd name="T114" fmla="*/ 0 w 793"/>
              <a:gd name="T115" fmla="*/ 120 h 657"/>
              <a:gd name="T116" fmla="*/ 0 w 793"/>
              <a:gd name="T117" fmla="*/ 88 h 657"/>
              <a:gd name="T118" fmla="*/ 0 w 793"/>
              <a:gd name="T119" fmla="*/ 56 h 657"/>
              <a:gd name="T120" fmla="*/ 0 w 793"/>
              <a:gd name="T121" fmla="*/ 24 h 657"/>
              <a:gd name="T122" fmla="*/ 24 w 793"/>
              <a:gd name="T123" fmla="*/ 16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2" name="Rectangle 20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Times" charset="0"/>
              </a:rPr>
              <a:t>A </a:t>
            </a:r>
            <a:r>
              <a:rPr lang="en-US" sz="6000">
                <a:solidFill>
                  <a:srgbClr val="51DC00"/>
                </a:solidFill>
                <a:latin typeface="Times" charset="0"/>
              </a:rPr>
              <a:t>R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 C</a:t>
            </a:r>
          </a:p>
        </p:txBody>
      </p:sp>
      <p:sp>
        <p:nvSpPr>
          <p:cNvPr id="463893" name="Rectangle 21"/>
          <p:cNvSpPr>
            <a:spLocks noChangeArrowheads="1"/>
          </p:cNvSpPr>
          <p:nvPr/>
        </p:nvSpPr>
        <p:spPr bwMode="auto">
          <a:xfrm>
            <a:off x="3090863" y="5040313"/>
            <a:ext cx="1504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ASSYRIE</a:t>
            </a:r>
          </a:p>
        </p:txBody>
      </p:sp>
      <p:sp>
        <p:nvSpPr>
          <p:cNvPr id="463894" name="Rectangle 22"/>
          <p:cNvSpPr>
            <a:spLocks noChangeArrowheads="1"/>
          </p:cNvSpPr>
          <p:nvPr/>
        </p:nvSpPr>
        <p:spPr bwMode="auto">
          <a:xfrm>
            <a:off x="4811713" y="4570413"/>
            <a:ext cx="16033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350        </a:t>
            </a:r>
          </a:p>
        </p:txBody>
      </p:sp>
      <p:sp>
        <p:nvSpPr>
          <p:cNvPr id="463895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6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7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8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9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0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1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2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3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4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5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6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7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8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9" name="Rectangle 37"/>
          <p:cNvSpPr>
            <a:spLocks noChangeArrowheads="1"/>
          </p:cNvSpPr>
          <p:nvPr/>
        </p:nvSpPr>
        <p:spPr bwMode="auto">
          <a:xfrm>
            <a:off x="3173413" y="1781175"/>
            <a:ext cx="3090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&lt;&lt;&lt;&lt;DIVID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463910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2" name="Rectangle 40"/>
          <p:cNvSpPr>
            <a:spLocks noChangeArrowheads="1"/>
          </p:cNvSpPr>
          <p:nvPr/>
        </p:nvSpPr>
        <p:spPr bwMode="auto">
          <a:xfrm>
            <a:off x="4576763" y="5022850"/>
            <a:ext cx="1892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BABYLONE</a:t>
            </a:r>
          </a:p>
        </p:txBody>
      </p:sp>
      <p:sp>
        <p:nvSpPr>
          <p:cNvPr id="463916" name="Rectangle 4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7" name="Line 45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8" name="Rectangle 46"/>
          <p:cNvSpPr>
            <a:spLocks noChangeArrowheads="1"/>
          </p:cNvSpPr>
          <p:nvPr/>
        </p:nvSpPr>
        <p:spPr bwMode="auto">
          <a:xfrm>
            <a:off x="3198813" y="3635375"/>
            <a:ext cx="30162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LES PROPH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" charset="0"/>
              </a:rPr>
              <a:t>È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TES</a:t>
            </a:r>
          </a:p>
        </p:txBody>
      </p:sp>
      <p:sp>
        <p:nvSpPr>
          <p:cNvPr id="463921" name="Rectangle 49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3922" name="Rectangle 5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NORD      SUD</a:t>
            </a:r>
          </a:p>
        </p:txBody>
      </p:sp>
      <p:sp>
        <p:nvSpPr>
          <p:cNvPr id="463923" name="Rectangle 51"/>
          <p:cNvSpPr>
            <a:spLocks noChangeArrowheads="1"/>
          </p:cNvSpPr>
          <p:nvPr/>
        </p:nvSpPr>
        <p:spPr bwMode="auto">
          <a:xfrm>
            <a:off x="3143250" y="2746375"/>
            <a:ext cx="2632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ISRA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Ë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L  JUDA</a:t>
            </a:r>
          </a:p>
        </p:txBody>
      </p:sp>
      <p:sp>
        <p:nvSpPr>
          <p:cNvPr id="463952" name="Rectangle 80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63954" name="Text Box 82"/>
          <p:cNvSpPr txBox="1">
            <a:spLocks noChangeArrowheads="1"/>
          </p:cNvSpPr>
          <p:nvPr/>
        </p:nvSpPr>
        <p:spPr bwMode="auto">
          <a:xfrm>
            <a:off x="1779588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</a:t>
            </a:r>
          </a:p>
        </p:txBody>
      </p:sp>
      <p:sp>
        <p:nvSpPr>
          <p:cNvPr id="464008" name="Text Box 13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4010" name="Group 13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4011" name="Group 13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4012" name="Freeform 14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13" name="AutoShape 14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4" name="Rectangle 14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5" name="Line 14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6" name="Rectangle 14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7" name="Rectangle 14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8" name="Line 14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19" name="Line 14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0" name="Line 14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1" name="Line 14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2" name="Line 15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3" name="Line 15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4" name="Line 15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5" name="Line 15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6" name="Line 15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7" name="Line 15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4028" name="Rectangle 15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4029" name="Rectangle 15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4030" name="Rectangle 158"/>
          <p:cNvSpPr>
            <a:spLocks noChangeArrowheads="1"/>
          </p:cNvSpPr>
          <p:nvPr/>
        </p:nvSpPr>
        <p:spPr bwMode="auto">
          <a:xfrm>
            <a:off x="8051800" y="37893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SPLIT ••• </a:t>
            </a:r>
          </a:p>
        </p:txBody>
      </p:sp>
      <p:sp>
        <p:nvSpPr>
          <p:cNvPr id="464031" name="Rectangle 159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4032" name="Rectangle 160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4033" name="Rectangle 16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4034" name="Rectangle 162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4035" name="Rectangle 16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4036" name="Group 164"/>
          <p:cNvGrpSpPr>
            <a:grpSpLocks/>
          </p:cNvGrpSpPr>
          <p:nvPr/>
        </p:nvGrpSpPr>
        <p:grpSpPr bwMode="auto">
          <a:xfrm>
            <a:off x="8061325" y="4162425"/>
            <a:ext cx="931863" cy="377825"/>
            <a:chOff x="5078" y="2615"/>
            <a:chExt cx="587" cy="238"/>
          </a:xfrm>
        </p:grpSpPr>
        <p:sp>
          <p:nvSpPr>
            <p:cNvPr id="464037" name="Rectangle 165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4038" name="Rectangle 166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4039" name="Rectangle 167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4040" name="Rectangle 168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464041" name="Rectangle 169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4042" name="Rectangle 170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464043" name="Text Box 1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4044" name="Rectangle 172"/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Jér 31:       31-33</a:t>
            </a:r>
          </a:p>
        </p:txBody>
      </p:sp>
      <p:sp>
        <p:nvSpPr>
          <p:cNvPr id="464045" name="Rectangle 173"/>
          <p:cNvSpPr>
            <a:spLocks noChangeArrowheads="1"/>
          </p:cNvSpPr>
          <p:nvPr/>
        </p:nvSpPr>
        <p:spPr bwMode="auto">
          <a:xfrm>
            <a:off x="6188075" y="2247900"/>
            <a:ext cx="28543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Chron 17:3-15</a:t>
            </a:r>
          </a:p>
        </p:txBody>
      </p:sp>
      <p:sp>
        <p:nvSpPr>
          <p:cNvPr id="463913" name="Oval 41"/>
          <p:cNvSpPr>
            <a:spLocks noChangeArrowheads="1"/>
          </p:cNvSpPr>
          <p:nvPr/>
        </p:nvSpPr>
        <p:spPr bwMode="auto">
          <a:xfrm>
            <a:off x="4552950" y="4565650"/>
            <a:ext cx="1676400" cy="10414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073" name="Text Box 201"/>
          <p:cNvSpPr txBox="1">
            <a:spLocks noChangeArrowheads="1"/>
          </p:cNvSpPr>
          <p:nvPr/>
        </p:nvSpPr>
        <p:spPr bwMode="auto">
          <a:xfrm>
            <a:off x="6326188" y="1462088"/>
            <a:ext cx="8636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DC</a:t>
            </a:r>
          </a:p>
        </p:txBody>
      </p:sp>
      <p:sp>
        <p:nvSpPr>
          <p:cNvPr id="464074" name="Text Box 202"/>
          <p:cNvSpPr txBox="1">
            <a:spLocks noChangeArrowheads="1"/>
          </p:cNvSpPr>
          <p:nvPr/>
        </p:nvSpPr>
        <p:spPr bwMode="auto">
          <a:xfrm>
            <a:off x="6318250" y="3533775"/>
            <a:ext cx="8636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NC</a:t>
            </a:r>
          </a:p>
        </p:txBody>
      </p:sp>
      <p:grpSp>
        <p:nvGrpSpPr>
          <p:cNvPr id="464075" name="Group 20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64076" name="Rectangle 2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64077" name="Line 2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94" grpId="0" autoUpdateAnimBg="0"/>
      <p:bldP spid="463912" grpId="0" autoUpdateAnimBg="0"/>
      <p:bldP spid="4639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8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46490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46490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46491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RS</a:t>
            </a:r>
          </a:p>
        </p:txBody>
      </p:sp>
      <p:sp>
        <p:nvSpPr>
          <p:cNvPr id="46491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46491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6" name="Rectangle 20"/>
          <p:cNvSpPr>
            <a:spLocks noChangeArrowheads="1"/>
          </p:cNvSpPr>
          <p:nvPr/>
        </p:nvSpPr>
        <p:spPr bwMode="auto">
          <a:xfrm>
            <a:off x="0" y="4143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46491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MME</a:t>
            </a:r>
          </a:p>
        </p:txBody>
      </p:sp>
      <p:sp>
        <p:nvSpPr>
          <p:cNvPr id="46491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46492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46492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46492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6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464927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46493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46493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46493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6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64937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38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464939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464940" name="Freeform 44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10 w 1590"/>
              <a:gd name="T1" fmla="*/ 608 h 630"/>
              <a:gd name="T2" fmla="*/ 21 w 1590"/>
              <a:gd name="T3" fmla="*/ 565 h 630"/>
              <a:gd name="T4" fmla="*/ 32 w 1590"/>
              <a:gd name="T5" fmla="*/ 523 h 630"/>
              <a:gd name="T6" fmla="*/ 32 w 1590"/>
              <a:gd name="T7" fmla="*/ 480 h 630"/>
              <a:gd name="T8" fmla="*/ 21 w 1590"/>
              <a:gd name="T9" fmla="*/ 427 h 630"/>
              <a:gd name="T10" fmla="*/ 21 w 1590"/>
              <a:gd name="T11" fmla="*/ 384 h 630"/>
              <a:gd name="T12" fmla="*/ 21 w 1590"/>
              <a:gd name="T13" fmla="*/ 320 h 630"/>
              <a:gd name="T14" fmla="*/ 32 w 1590"/>
              <a:gd name="T15" fmla="*/ 277 h 630"/>
              <a:gd name="T16" fmla="*/ 42 w 1590"/>
              <a:gd name="T17" fmla="*/ 235 h 630"/>
              <a:gd name="T18" fmla="*/ 74 w 1590"/>
              <a:gd name="T19" fmla="*/ 181 h 630"/>
              <a:gd name="T20" fmla="*/ 106 w 1590"/>
              <a:gd name="T21" fmla="*/ 149 h 630"/>
              <a:gd name="T22" fmla="*/ 138 w 1590"/>
              <a:gd name="T23" fmla="*/ 117 h 630"/>
              <a:gd name="T24" fmla="*/ 181 w 1590"/>
              <a:gd name="T25" fmla="*/ 96 h 630"/>
              <a:gd name="T26" fmla="*/ 224 w 1590"/>
              <a:gd name="T27" fmla="*/ 85 h 630"/>
              <a:gd name="T28" fmla="*/ 266 w 1590"/>
              <a:gd name="T29" fmla="*/ 75 h 630"/>
              <a:gd name="T30" fmla="*/ 309 w 1590"/>
              <a:gd name="T31" fmla="*/ 75 h 630"/>
              <a:gd name="T32" fmla="*/ 352 w 1590"/>
              <a:gd name="T33" fmla="*/ 75 h 630"/>
              <a:gd name="T34" fmla="*/ 394 w 1590"/>
              <a:gd name="T35" fmla="*/ 75 h 630"/>
              <a:gd name="T36" fmla="*/ 448 w 1590"/>
              <a:gd name="T37" fmla="*/ 75 h 630"/>
              <a:gd name="T38" fmla="*/ 490 w 1590"/>
              <a:gd name="T39" fmla="*/ 75 h 630"/>
              <a:gd name="T40" fmla="*/ 544 w 1590"/>
              <a:gd name="T41" fmla="*/ 64 h 630"/>
              <a:gd name="T42" fmla="*/ 586 w 1590"/>
              <a:gd name="T43" fmla="*/ 64 h 630"/>
              <a:gd name="T44" fmla="*/ 640 w 1590"/>
              <a:gd name="T45" fmla="*/ 43 h 630"/>
              <a:gd name="T46" fmla="*/ 682 w 1590"/>
              <a:gd name="T47" fmla="*/ 32 h 630"/>
              <a:gd name="T48" fmla="*/ 725 w 1590"/>
              <a:gd name="T49" fmla="*/ 21 h 630"/>
              <a:gd name="T50" fmla="*/ 768 w 1590"/>
              <a:gd name="T51" fmla="*/ 0 h 630"/>
              <a:gd name="T52" fmla="*/ 810 w 1590"/>
              <a:gd name="T53" fmla="*/ 0 h 630"/>
              <a:gd name="T54" fmla="*/ 853 w 1590"/>
              <a:gd name="T55" fmla="*/ 0 h 630"/>
              <a:gd name="T56" fmla="*/ 896 w 1590"/>
              <a:gd name="T57" fmla="*/ 0 h 630"/>
              <a:gd name="T58" fmla="*/ 938 w 1590"/>
              <a:gd name="T59" fmla="*/ 0 h 630"/>
              <a:gd name="T60" fmla="*/ 992 w 1590"/>
              <a:gd name="T61" fmla="*/ 11 h 630"/>
              <a:gd name="T62" fmla="*/ 1034 w 1590"/>
              <a:gd name="T63" fmla="*/ 21 h 630"/>
              <a:gd name="T64" fmla="*/ 1077 w 1590"/>
              <a:gd name="T65" fmla="*/ 43 h 630"/>
              <a:gd name="T66" fmla="*/ 1120 w 1590"/>
              <a:gd name="T67" fmla="*/ 53 h 630"/>
              <a:gd name="T68" fmla="*/ 1162 w 1590"/>
              <a:gd name="T69" fmla="*/ 85 h 630"/>
              <a:gd name="T70" fmla="*/ 1205 w 1590"/>
              <a:gd name="T71" fmla="*/ 107 h 630"/>
              <a:gd name="T72" fmla="*/ 1237 w 1590"/>
              <a:gd name="T73" fmla="*/ 139 h 630"/>
              <a:gd name="T74" fmla="*/ 1269 w 1590"/>
              <a:gd name="T75" fmla="*/ 181 h 630"/>
              <a:gd name="T76" fmla="*/ 1301 w 1590"/>
              <a:gd name="T77" fmla="*/ 213 h 630"/>
              <a:gd name="T78" fmla="*/ 1344 w 1590"/>
              <a:gd name="T79" fmla="*/ 256 h 630"/>
              <a:gd name="T80" fmla="*/ 1376 w 1590"/>
              <a:gd name="T81" fmla="*/ 299 h 630"/>
              <a:gd name="T82" fmla="*/ 1397 w 1590"/>
              <a:gd name="T83" fmla="*/ 341 h 630"/>
              <a:gd name="T84" fmla="*/ 1429 w 1590"/>
              <a:gd name="T85" fmla="*/ 384 h 630"/>
              <a:gd name="T86" fmla="*/ 1461 w 1590"/>
              <a:gd name="T87" fmla="*/ 416 h 630"/>
              <a:gd name="T88" fmla="*/ 1504 w 1590"/>
              <a:gd name="T89" fmla="*/ 459 h 630"/>
              <a:gd name="T90" fmla="*/ 1546 w 1590"/>
              <a:gd name="T91" fmla="*/ 491 h 630"/>
              <a:gd name="T92" fmla="*/ 1589 w 1590"/>
              <a:gd name="T93" fmla="*/ 512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46" name="Freeform 50"/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75" name="Rectangle 79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64976" name="Text Box 80"/>
          <p:cNvSpPr txBox="1">
            <a:spLocks noChangeArrowheads="1"/>
          </p:cNvSpPr>
          <p:nvPr/>
        </p:nvSpPr>
        <p:spPr bwMode="auto">
          <a:xfrm>
            <a:off x="1779588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25: 1-21</a:t>
            </a:r>
          </a:p>
        </p:txBody>
      </p:sp>
      <p:grpSp>
        <p:nvGrpSpPr>
          <p:cNvPr id="464980" name="Group 84"/>
          <p:cNvGrpSpPr>
            <a:grpSpLocks/>
          </p:cNvGrpSpPr>
          <p:nvPr/>
        </p:nvGrpSpPr>
        <p:grpSpPr bwMode="auto">
          <a:xfrm>
            <a:off x="636588" y="4572000"/>
            <a:ext cx="7758112" cy="1765300"/>
            <a:chOff x="105" y="2796"/>
            <a:chExt cx="4887" cy="1112"/>
          </a:xfrm>
        </p:grpSpPr>
        <p:sp>
          <p:nvSpPr>
            <p:cNvPr id="464981" name="Rectangle 85"/>
            <p:cNvSpPr>
              <a:spLocks noChangeArrowheads="1"/>
            </p:cNvSpPr>
            <p:nvPr/>
          </p:nvSpPr>
          <p:spPr bwMode="auto">
            <a:xfrm>
              <a:off x="152" y="2796"/>
              <a:ext cx="4840" cy="1112"/>
            </a:xfrm>
            <a:prstGeom prst="rect">
              <a:avLst/>
            </a:prstGeom>
            <a:solidFill>
              <a:srgbClr val="14C2F8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79605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982" name="Rectangle 86"/>
            <p:cNvSpPr>
              <a:spLocks noChangeArrowheads="1"/>
            </p:cNvSpPr>
            <p:nvPr/>
          </p:nvSpPr>
          <p:spPr bwMode="auto">
            <a:xfrm>
              <a:off x="105" y="2798"/>
              <a:ext cx="4862" cy="10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2E7E3B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DFCA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D83104"/>
                  </a:solidFill>
                  <a:latin typeface="Times" charset="0"/>
                </a:rPr>
                <a:t>LA TR</a:t>
              </a:r>
              <a:r>
                <a:rPr lang="en-US" sz="3600" b="1">
                  <a:solidFill>
                    <a:srgbClr val="D83104"/>
                  </a:solidFill>
                  <a:latin typeface="Times" charset="0"/>
                  <a:cs typeface="Times" charset="0"/>
                </a:rPr>
                <a:t>Ô</a:t>
              </a:r>
              <a:r>
                <a:rPr lang="en-US" sz="3600" b="1">
                  <a:solidFill>
                    <a:srgbClr val="D83104"/>
                  </a:solidFill>
                  <a:latin typeface="Times" charset="0"/>
                </a:rPr>
                <a:t>NE DU SUD  :</a:t>
              </a:r>
              <a:endParaRPr lang="en-US" sz="3600" b="1">
                <a:solidFill>
                  <a:srgbClr val="FF5008"/>
                </a:solidFill>
                <a:latin typeface="Times" charset="0"/>
              </a:endParaRPr>
            </a:p>
            <a:p>
              <a:pPr algn="ctr"/>
              <a:r>
                <a:rPr lang="en-US" sz="3600" b="1">
                  <a:solidFill>
                    <a:schemeClr val="bg2"/>
                  </a:solidFill>
                  <a:latin typeface="Times" charset="0"/>
                </a:rPr>
                <a:t>JUDA (586 A.C.)</a:t>
              </a:r>
            </a:p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L</a:t>
              </a:r>
              <a:r>
                <a:rPr lang="ja-JP" altLang="en-US" sz="3600" b="1" i="1">
                  <a:solidFill>
                    <a:schemeClr val="accent2"/>
                  </a:solidFill>
                  <a:latin typeface="Arial"/>
                </a:rPr>
                <a:t>’</a:t>
              </a:r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 EXODE</a:t>
              </a:r>
              <a:r>
                <a:rPr lang="en-US" sz="3600" b="1" i="1" u="sng">
                  <a:solidFill>
                    <a:schemeClr val="accent2"/>
                  </a:solidFill>
                  <a:latin typeface="Times" charset="0"/>
                </a:rPr>
                <a:t> </a:t>
              </a:r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BABYLONIENNE</a:t>
              </a:r>
            </a:p>
          </p:txBody>
        </p:sp>
      </p:grpSp>
      <p:sp>
        <p:nvSpPr>
          <p:cNvPr id="464944" name="Oval 48"/>
          <p:cNvSpPr>
            <a:spLocks noChangeArrowheads="1"/>
          </p:cNvSpPr>
          <p:nvPr/>
        </p:nvSpPr>
        <p:spPr bwMode="auto">
          <a:xfrm>
            <a:off x="5465763" y="2624138"/>
            <a:ext cx="88106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83" name="Line 87"/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84" name="Line 88"/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066" name="Text Box 17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5068" name="Group 17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5069" name="Group 17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5070" name="Freeform 17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71" name="AutoShape 17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2" name="Rectangle 17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3" name="Line 17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4" name="Rectangle 17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5" name="Rectangle 17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6" name="Line 18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7" name="Line 18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8" name="Line 18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79" name="Line 18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0" name="Line 18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1" name="Line 18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2" name="Line 18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3" name="Line 18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4" name="Line 18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5" name="Line 18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5086" name="Rectangle 190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5087" name="Rectangle 191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5088" name="Rectangle 192"/>
          <p:cNvSpPr>
            <a:spLocks noChangeArrowheads="1"/>
          </p:cNvSpPr>
          <p:nvPr/>
        </p:nvSpPr>
        <p:spPr bwMode="auto">
          <a:xfrm>
            <a:off x="8051800" y="3789363"/>
            <a:ext cx="8953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•••DIVIDÉ ••• </a:t>
            </a:r>
          </a:p>
        </p:txBody>
      </p:sp>
      <p:sp>
        <p:nvSpPr>
          <p:cNvPr id="465089" name="Rectangle 193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5090" name="Rectangle 194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5091" name="Rectangle 195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5092" name="Rectangle 196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5093" name="Rectangle 197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5094" name="Group 198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5095" name="Rectangle 199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5096" name="Rectangle 200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5097" name="Rectangle 201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5098" name="Rectangle 202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465099" name="Rectangle 203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5100" name="Rectangle 204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465101" name="Text Box 20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5102" name="AutoShape 206"/>
          <p:cNvSpPr>
            <a:spLocks noChangeArrowheads="1"/>
          </p:cNvSpPr>
          <p:nvPr/>
        </p:nvSpPr>
        <p:spPr bwMode="auto">
          <a:xfrm>
            <a:off x="1206500" y="5646738"/>
            <a:ext cx="6483350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30C"/>
              </a:solidFill>
              <a:latin typeface="Comic Sans MS" charset="0"/>
            </a:endParaRPr>
          </a:p>
        </p:txBody>
      </p:sp>
      <p:sp>
        <p:nvSpPr>
          <p:cNvPr id="465103" name="Text Box 207"/>
          <p:cNvSpPr txBox="1">
            <a:spLocks noChangeArrowheads="1"/>
          </p:cNvSpPr>
          <p:nvPr/>
        </p:nvSpPr>
        <p:spPr bwMode="auto">
          <a:xfrm>
            <a:off x="8602663" y="64849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65104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5107" name="AutoShape 211"/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45" name="Oval 49"/>
          <p:cNvSpPr>
            <a:spLocks noChangeArrowheads="1"/>
          </p:cNvSpPr>
          <p:nvPr/>
        </p:nvSpPr>
        <p:spPr bwMode="auto">
          <a:xfrm>
            <a:off x="4086225" y="5138738"/>
            <a:ext cx="2527300" cy="561975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8131B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6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40" grpId="0" animBg="1"/>
      <p:bldP spid="464946" grpId="0" animBg="1"/>
      <p:bldP spid="464944" grpId="0" animBg="1"/>
      <p:bldP spid="464983" grpId="0" animBg="1"/>
      <p:bldP spid="464984" grpId="0" animBg="1"/>
      <p:bldP spid="465102" grpId="0" animBg="1" autoUpdateAnimBg="0"/>
      <p:bldP spid="465107" grpId="0" animBg="1"/>
      <p:bldP spid="464945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52" name="Rectangle 32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466093" name="Picture 173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55638" y="639763"/>
            <a:ext cx="7827962" cy="4899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739775" y="5387975"/>
            <a:ext cx="7545388" cy="10048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400" b="1">
              <a:solidFill>
                <a:srgbClr val="FFFF00"/>
              </a:solidFill>
              <a:latin typeface="Comic Sans MS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L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Ancienne Ville de Babylone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Une picture de motion pré 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Intolérance</a:t>
            </a:r>
            <a:r>
              <a:rPr lang="ja-JP" altLang="en-US" sz="2400" b="1">
                <a:solidFill>
                  <a:srgbClr val="FFFF00"/>
                </a:solidFill>
                <a:latin typeface="Arial"/>
              </a:rPr>
              <a:t>”</a:t>
            </a:r>
            <a:endParaRPr lang="en-US" sz="24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66094" name="Text Box 17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466096" name="Group 17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466097" name="Group 17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466098" name="Freeform 17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99" name="AutoShape 17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0" name="Rectangle 18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1" name="Line 18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2" name="Rectangle 18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3" name="Rectangle 18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4" name="Line 18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5" name="Line 18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6" name="Line 18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7" name="Line 18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8" name="Line 18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09" name="Line 18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0" name="Line 19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1" name="Line 19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2" name="Line 19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3" name="Line 19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6114" name="Rectangle 19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466115" name="Rectangle 19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466116" name="Rectangle 196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466117" name="Rectangle 197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466118" name="Rectangle 198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466119" name="Rectangle 19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466120" name="Rectangle 200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466121" name="Rectangle 20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466122" name="Group 20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466123" name="Rectangle 203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466124" name="Rectangle 204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466125" name="Rectangle 205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6126" name="Rectangle 206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466127" name="Rectangle 20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6128" name="Rectangle 208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sp>
        <p:nvSpPr>
          <p:cNvPr id="466129" name="Text Box 209"/>
          <p:cNvSpPr txBox="1">
            <a:spLocks noChangeArrowheads="1"/>
          </p:cNvSpPr>
          <p:nvPr/>
        </p:nvSpPr>
        <p:spPr bwMode="auto">
          <a:xfrm>
            <a:off x="1779588" y="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25: 1-21</a:t>
            </a:r>
          </a:p>
        </p:txBody>
      </p:sp>
      <p:sp>
        <p:nvSpPr>
          <p:cNvPr id="466130" name="Text Box 2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68241" y="624609"/>
            <a:ext cx="3194050" cy="4740275"/>
            <a:chOff x="0" y="647493"/>
            <a:chExt cx="3194050" cy="4740275"/>
          </a:xfrm>
        </p:grpSpPr>
        <p:grpSp>
          <p:nvGrpSpPr>
            <p:cNvPr id="279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280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28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239"/>
              <p:cNvSpPr>
                <a:spLocks noChangeArrowheads="1"/>
              </p:cNvSpPr>
              <p:nvPr/>
            </p:nvSpPr>
            <p:spPr bwMode="auto">
              <a:xfrm>
                <a:off x="9775483" y="2239469"/>
                <a:ext cx="50317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89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290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29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1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" name="Rectangle 252"/>
              <p:cNvSpPr>
                <a:spLocks noChangeArrowheads="1"/>
              </p:cNvSpPr>
              <p:nvPr/>
            </p:nvSpPr>
            <p:spPr bwMode="auto">
              <a:xfrm>
                <a:off x="9843677" y="5263656"/>
                <a:ext cx="4270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99" name="Group 294"/>
            <p:cNvGrpSpPr>
              <a:grpSpLocks/>
            </p:cNvGrpSpPr>
            <p:nvPr/>
          </p:nvGrpSpPr>
          <p:grpSpPr bwMode="auto">
            <a:xfrm>
              <a:off x="2439988" y="1839705"/>
              <a:ext cx="725487" cy="868363"/>
              <a:chOff x="12107225" y="2385783"/>
              <a:chExt cx="726109" cy="869325"/>
            </a:xfrm>
          </p:grpSpPr>
          <p:grpSp>
            <p:nvGrpSpPr>
              <p:cNvPr id="300" name="Group 295"/>
              <p:cNvGrpSpPr>
                <a:grpSpLocks/>
              </p:cNvGrpSpPr>
              <p:nvPr/>
            </p:nvGrpSpPr>
            <p:grpSpPr bwMode="auto">
              <a:xfrm>
                <a:off x="12107225" y="2479994"/>
                <a:ext cx="726109" cy="633818"/>
                <a:chOff x="10879938" y="5034130"/>
                <a:chExt cx="726109" cy="633818"/>
              </a:xfrm>
            </p:grpSpPr>
            <p:sp>
              <p:nvSpPr>
                <p:cNvPr id="30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5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Rectangle 252"/>
              <p:cNvSpPr>
                <a:spLocks noChangeArrowheads="1"/>
              </p:cNvSpPr>
              <p:nvPr/>
            </p:nvSpPr>
            <p:spPr bwMode="auto">
              <a:xfrm>
                <a:off x="12248740" y="2599831"/>
                <a:ext cx="4397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09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310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317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1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" name="Rectangle 252"/>
              <p:cNvSpPr>
                <a:spLocks noChangeArrowheads="1"/>
              </p:cNvSpPr>
              <p:nvPr/>
            </p:nvSpPr>
            <p:spPr bwMode="auto">
              <a:xfrm>
                <a:off x="11153048" y="1388624"/>
                <a:ext cx="4397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sz="1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</p:grpSp>
      </p:grpSp>
      <p:grpSp>
        <p:nvGrpSpPr>
          <p:cNvPr id="566274" name="Group 2"/>
          <p:cNvGrpSpPr>
            <a:grpSpLocks/>
          </p:cNvGrpSpPr>
          <p:nvPr/>
        </p:nvGrpSpPr>
        <p:grpSpPr bwMode="auto">
          <a:xfrm>
            <a:off x="4130675" y="519113"/>
            <a:ext cx="3924300" cy="5789612"/>
            <a:chOff x="2602" y="327"/>
            <a:chExt cx="2472" cy="3647"/>
          </a:xfrm>
        </p:grpSpPr>
        <p:grpSp>
          <p:nvGrpSpPr>
            <p:cNvPr id="566275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566276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77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566278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79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0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1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2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3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4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5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6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7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8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89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0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1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2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3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4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6295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6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7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8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99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0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01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2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3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4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5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566306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7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8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9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10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11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12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566313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Evangel</a:t>
                </a:r>
              </a:p>
            </p:txBody>
          </p:sp>
          <p:sp>
            <p:nvSpPr>
              <p:cNvPr id="566314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ere Famille</a:t>
                </a:r>
              </a:p>
            </p:txBody>
          </p:sp>
          <p:sp>
            <p:nvSpPr>
              <p:cNvPr id="566315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Meutre</a:t>
                </a:r>
              </a:p>
            </p:txBody>
          </p:sp>
          <p:sp>
            <p:nvSpPr>
              <p:cNvPr id="566316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3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8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566317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566318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566319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8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1er Homme et Femme</a:t>
                </a:r>
              </a:p>
            </p:txBody>
          </p:sp>
          <p:sp>
            <p:nvSpPr>
              <p:cNvPr id="566320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21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22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23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6324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6325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6326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566327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566328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6329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0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1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566332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Esclavage</a:t>
                </a:r>
              </a:p>
            </p:txBody>
          </p:sp>
          <p:sp>
            <p:nvSpPr>
              <p:cNvPr id="566333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6334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5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6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7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8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9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0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1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2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566343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566344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6345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566346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6347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566348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9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566350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51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52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53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566354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566355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566356" name="Group 84"/>
            <p:cNvGrpSpPr>
              <a:grpSpLocks/>
            </p:cNvGrpSpPr>
            <p:nvPr/>
          </p:nvGrpSpPr>
          <p:grpSpPr bwMode="auto">
            <a:xfrm>
              <a:off x="4119" y="352"/>
              <a:ext cx="955" cy="1610"/>
              <a:chOff x="4119" y="352"/>
              <a:chExt cx="955" cy="1610"/>
            </a:xfrm>
          </p:grpSpPr>
          <p:sp>
            <p:nvSpPr>
              <p:cNvPr id="566357" name="Freeform 85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58" name="Freeform 86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59" name="Freeform 87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60" name="Rectangle 88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6361" name="Freeform 89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62" name="AutoShape 90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3" name="Rectangle 91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4" name="AutoShape 92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5" name="AutoShape 93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6" name="Rectangle 94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7" name="AutoShape 95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8" name="Rectangle 96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566369" name="Line 97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0" name="Line 98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1" name="Rectangle 99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6372" name="Rectangle 100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566373" name="Rectangle 101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566374" name="Line 102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5" name="Line 103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6" name="Line 104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7" name="Rectangle 105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•••DIVIDÉ ••• </a:t>
                </a:r>
              </a:p>
            </p:txBody>
          </p:sp>
          <p:sp>
            <p:nvSpPr>
              <p:cNvPr id="566378" name="Rectangle 106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Juda</a:t>
                </a:r>
              </a:p>
            </p:txBody>
          </p:sp>
          <p:sp>
            <p:nvSpPr>
              <p:cNvPr id="566379" name="Rectangle 107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566380" name="Rectangle 108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566381" name="Rectangle 109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566382" name="Rectangle 110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9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Assyrie   Babylone</a:t>
                </a:r>
              </a:p>
            </p:txBody>
          </p:sp>
          <p:sp>
            <p:nvSpPr>
              <p:cNvPr id="566383" name="Line 111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4" name="Rectangle 112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Nord       Sud</a:t>
                </a:r>
              </a:p>
            </p:txBody>
          </p:sp>
          <p:sp>
            <p:nvSpPr>
              <p:cNvPr id="566385" name="Line 113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6" name="Line 114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7" name="Rectangle 115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566388" name="Line 116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9" name="Rectangle 117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566390" name="Line 118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1" name="Line 119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2" name="Line 120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3" name="Rectangle 121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566394" name="Rectangle 122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Israel</a:t>
                </a:r>
              </a:p>
            </p:txBody>
          </p:sp>
          <p:sp>
            <p:nvSpPr>
              <p:cNvPr id="566395" name="Line 123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96" name="Line 124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66401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402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3" name="Rectangle 131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6404" name="Rectangle 132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5" name="Rectangle 133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6" name="Rectangle 134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7" name="Rectangle 135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8" name="Rectangle 136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09" name="Rectangle 137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6410" name="Rectangle 138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(2000 B.C.)</a:t>
            </a:r>
          </a:p>
        </p:txBody>
      </p:sp>
      <p:sp>
        <p:nvSpPr>
          <p:cNvPr id="566411" name="Rectangle 139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6413" name="Rectangle 141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6415" name="Rectangle 14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6" name="Line 144"/>
          <p:cNvSpPr>
            <a:spLocks noChangeShapeType="1"/>
          </p:cNvSpPr>
          <p:nvPr/>
        </p:nvSpPr>
        <p:spPr bwMode="auto">
          <a:xfrm>
            <a:off x="1784350" y="2819400"/>
            <a:ext cx="231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7" name="Rectangle 145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8" name="Rectangle 146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19" name="Text Box 147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6420" name="Text Box 148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6421" name="Rectangle 14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2" name="Text Box 150"/>
          <p:cNvSpPr txBox="1">
            <a:spLocks noChangeArrowheads="1"/>
          </p:cNvSpPr>
          <p:nvPr/>
        </p:nvSpPr>
        <p:spPr bwMode="auto">
          <a:xfrm rot="-5388536">
            <a:off x="2723356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6423" name="Rectangle 151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4" name="Rectangle 152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5" name="Rectangle 153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6" name="Rectangle 154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27" name="Text Box 155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6428" name="Freeform 15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29" name="Rectangle 15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0" name="Rectangle 15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1" name="Rectangle 159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(1500 B.C.)</a:t>
            </a:r>
          </a:p>
        </p:txBody>
      </p:sp>
      <p:sp>
        <p:nvSpPr>
          <p:cNvPr id="566432" name="Rectangle 160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6433" name="AutoShape 16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4" name="Freeform 162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5" name="Freeform 16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6" name="AutoShape 164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7" name="Freeform 165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43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440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644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44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44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6444" name="Rectangle 172"/>
          <p:cNvSpPr>
            <a:spLocks noChangeArrowheads="1"/>
          </p:cNvSpPr>
          <p:nvPr/>
        </p:nvSpPr>
        <p:spPr bwMode="auto">
          <a:xfrm>
            <a:off x="7269163" y="4330700"/>
            <a:ext cx="7048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(500A.C.)</a:t>
            </a:r>
          </a:p>
        </p:txBody>
      </p:sp>
      <p:sp>
        <p:nvSpPr>
          <p:cNvPr id="566445" name="Line 17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6" name="Line 17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7" name="Rectangle 175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66448" name="Line 17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49" name="Line 17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0" name="Line 17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1" name="Rectangle 179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6452" name="Line 18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3" name="Rectangle 181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4" name="AutoShape 182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5" name="Rectangle 183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6456" name="Line 184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7" name="Line 185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8" name="Line 186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59" name="Line 187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0" name="Line 188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1" name="Line 189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2" name="Line 19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3" name="Rectangle 191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4" name="Rectangle 192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5" name="Rectangle 193"/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6" name="Text Box 194"/>
          <p:cNvSpPr txBox="1">
            <a:spLocks noChangeArrowheads="1"/>
          </p:cNvSpPr>
          <p:nvPr/>
        </p:nvSpPr>
        <p:spPr bwMode="auto">
          <a:xfrm rot="-5400000">
            <a:off x="4960938" y="172085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6467" name="Rectangle 195"/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8" name="Rectangle 196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66469" name="Text Box 19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6470" name="Text Box 198"/>
          <p:cNvSpPr txBox="1">
            <a:spLocks noChangeArrowheads="1"/>
          </p:cNvSpPr>
          <p:nvPr/>
        </p:nvSpPr>
        <p:spPr bwMode="auto">
          <a:xfrm>
            <a:off x="1751013" y="-22225"/>
            <a:ext cx="291782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Genèse à Néhémie</a:t>
            </a:r>
          </a:p>
        </p:txBody>
      </p:sp>
      <p:sp>
        <p:nvSpPr>
          <p:cNvPr id="566472" name="Text Box 20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66474" name="Group 20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566475" name="Group 203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566476" name="Freeform 20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77" name="AutoShape 20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78" name="Rectangle 20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79" name="Line 20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0" name="Rectangle 20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1" name="Rectangle 20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2" name="Line 21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3" name="Line 21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4" name="Line 21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5" name="Line 21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6" name="Line 21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7" name="Line 21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8" name="Line 21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89" name="Line 21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90" name="Line 21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91" name="Line 21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492" name="Rectangle 220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</p:grpSp>
        <p:sp>
          <p:nvSpPr>
            <p:cNvPr id="566493" name="Rectangle 221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</p:grpSp>
      <p:sp>
        <p:nvSpPr>
          <p:cNvPr id="566494" name="Rectangle 222"/>
          <p:cNvSpPr>
            <a:spLocks noChangeArrowheads="1"/>
          </p:cNvSpPr>
          <p:nvPr/>
        </p:nvSpPr>
        <p:spPr bwMode="auto">
          <a:xfrm>
            <a:off x="8051800" y="3789363"/>
            <a:ext cx="9271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DIVIDÉ ••• </a:t>
            </a:r>
          </a:p>
        </p:txBody>
      </p:sp>
      <p:sp>
        <p:nvSpPr>
          <p:cNvPr id="566495" name="Rectangle 223"/>
          <p:cNvSpPr>
            <a:spLocks noChangeArrowheads="1"/>
          </p:cNvSpPr>
          <p:nvPr/>
        </p:nvSpPr>
        <p:spPr bwMode="auto">
          <a:xfrm>
            <a:off x="8032750" y="3973513"/>
            <a:ext cx="8096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Nord       Sud</a:t>
            </a:r>
          </a:p>
        </p:txBody>
      </p:sp>
      <p:sp>
        <p:nvSpPr>
          <p:cNvPr id="566496" name="Rectangle 224"/>
          <p:cNvSpPr>
            <a:spLocks noChangeArrowheads="1"/>
          </p:cNvSpPr>
          <p:nvPr/>
        </p:nvSpPr>
        <p:spPr bwMode="auto">
          <a:xfrm>
            <a:off x="8002588" y="4483100"/>
            <a:ext cx="10366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LES PROPHÈTES</a:t>
            </a:r>
          </a:p>
        </p:txBody>
      </p:sp>
      <p:sp>
        <p:nvSpPr>
          <p:cNvPr id="566497" name="Rectangle 225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566498" name="Rectangle 226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Assyrie   </a:t>
            </a:r>
          </a:p>
        </p:txBody>
      </p:sp>
      <p:sp>
        <p:nvSpPr>
          <p:cNvPr id="566499" name="Rectangle 227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566500" name="Group 228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566501" name="Rectangle 229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Israël</a:t>
              </a:r>
            </a:p>
          </p:txBody>
        </p:sp>
        <p:sp>
          <p:nvSpPr>
            <p:cNvPr id="566502" name="Rectangle 230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</a:t>
              </a:r>
            </a:p>
          </p:txBody>
        </p:sp>
        <p:sp>
          <p:nvSpPr>
            <p:cNvPr id="566503" name="Rectangle 231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66504" name="Rectangle 232"/>
          <p:cNvSpPr>
            <a:spLocks noChangeArrowheads="1"/>
          </p:cNvSpPr>
          <p:nvPr/>
        </p:nvSpPr>
        <p:spPr bwMode="auto">
          <a:xfrm>
            <a:off x="8420100" y="4994275"/>
            <a:ext cx="6397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Babylone</a:t>
            </a:r>
          </a:p>
        </p:txBody>
      </p:sp>
      <p:sp>
        <p:nvSpPr>
          <p:cNvPr id="566505" name="Rectangle 233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566506" name="AutoShape 234"/>
          <p:cNvSpPr>
            <a:spLocks noChangeArrowheads="1"/>
          </p:cNvSpPr>
          <p:nvPr/>
        </p:nvSpPr>
        <p:spPr bwMode="auto">
          <a:xfrm rot="-17879782">
            <a:off x="6877050" y="323215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507" name="Rectangle 235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grpSp>
        <p:nvGrpSpPr>
          <p:cNvPr id="566564" name="Group 29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6565" name="Rectangle 2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6566" name="Line 2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63" grpId="0" animBg="1"/>
      <p:bldP spid="566464" grpId="0" animBg="1"/>
      <p:bldP spid="566467" grpId="0" animBg="1"/>
      <p:bldP spid="56650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4" name="Oval 4"/>
          <p:cNvSpPr>
            <a:spLocks noChangeArrowheads="1"/>
          </p:cNvSpPr>
          <p:nvPr/>
        </p:nvSpPr>
        <p:spPr bwMode="auto">
          <a:xfrm>
            <a:off x="2136775" y="1092200"/>
            <a:ext cx="5054600" cy="4902200"/>
          </a:xfrm>
          <a:prstGeom prst="ellipse">
            <a:avLst/>
          </a:prstGeom>
          <a:noFill/>
          <a:ln w="76200">
            <a:solidFill>
              <a:srgbClr val="85858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5" name="Freeform 5"/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32 w 795"/>
              <a:gd name="T1" fmla="*/ 13 h 326"/>
              <a:gd name="T2" fmla="*/ 5 w 795"/>
              <a:gd name="T3" fmla="*/ 41 h 326"/>
              <a:gd name="T4" fmla="*/ 14 w 795"/>
              <a:gd name="T5" fmla="*/ 160 h 326"/>
              <a:gd name="T6" fmla="*/ 78 w 795"/>
              <a:gd name="T7" fmla="*/ 178 h 326"/>
              <a:gd name="T8" fmla="*/ 225 w 795"/>
              <a:gd name="T9" fmla="*/ 188 h 326"/>
              <a:gd name="T10" fmla="*/ 326 w 795"/>
              <a:gd name="T11" fmla="*/ 215 h 326"/>
              <a:gd name="T12" fmla="*/ 409 w 795"/>
              <a:gd name="T13" fmla="*/ 243 h 326"/>
              <a:gd name="T14" fmla="*/ 510 w 795"/>
              <a:gd name="T15" fmla="*/ 280 h 326"/>
              <a:gd name="T16" fmla="*/ 658 w 795"/>
              <a:gd name="T17" fmla="*/ 326 h 326"/>
              <a:gd name="T18" fmla="*/ 795 w 795"/>
              <a:gd name="T19" fmla="*/ 252 h 326"/>
              <a:gd name="T20" fmla="*/ 786 w 795"/>
              <a:gd name="T21" fmla="*/ 224 h 326"/>
              <a:gd name="T22" fmla="*/ 685 w 795"/>
              <a:gd name="T23" fmla="*/ 188 h 326"/>
              <a:gd name="T24" fmla="*/ 593 w 795"/>
              <a:gd name="T25" fmla="*/ 142 h 326"/>
              <a:gd name="T26" fmla="*/ 299 w 795"/>
              <a:gd name="T27" fmla="*/ 68 h 326"/>
              <a:gd name="T28" fmla="*/ 115 w 795"/>
              <a:gd name="T29" fmla="*/ 31 h 326"/>
              <a:gd name="T30" fmla="*/ 78 w 795"/>
              <a:gd name="T31" fmla="*/ 4 h 326"/>
              <a:gd name="T32" fmla="*/ 23 w 795"/>
              <a:gd name="T33" fmla="*/ 13 h 326"/>
              <a:gd name="T34" fmla="*/ 32 w 795"/>
              <a:gd name="T35" fmla="*/ 1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6" name="Freeform 6"/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20 w 566"/>
              <a:gd name="T1" fmla="*/ 29 h 389"/>
              <a:gd name="T2" fmla="*/ 75 w 566"/>
              <a:gd name="T3" fmla="*/ 103 h 389"/>
              <a:gd name="T4" fmla="*/ 112 w 566"/>
              <a:gd name="T5" fmla="*/ 121 h 389"/>
              <a:gd name="T6" fmla="*/ 140 w 566"/>
              <a:gd name="T7" fmla="*/ 130 h 389"/>
              <a:gd name="T8" fmla="*/ 204 w 566"/>
              <a:gd name="T9" fmla="*/ 186 h 389"/>
              <a:gd name="T10" fmla="*/ 259 w 566"/>
              <a:gd name="T11" fmla="*/ 204 h 389"/>
              <a:gd name="T12" fmla="*/ 305 w 566"/>
              <a:gd name="T13" fmla="*/ 232 h 389"/>
              <a:gd name="T14" fmla="*/ 370 w 566"/>
              <a:gd name="T15" fmla="*/ 287 h 389"/>
              <a:gd name="T16" fmla="*/ 425 w 566"/>
              <a:gd name="T17" fmla="*/ 305 h 389"/>
              <a:gd name="T18" fmla="*/ 443 w 566"/>
              <a:gd name="T19" fmla="*/ 379 h 389"/>
              <a:gd name="T20" fmla="*/ 480 w 566"/>
              <a:gd name="T21" fmla="*/ 388 h 389"/>
              <a:gd name="T22" fmla="*/ 544 w 566"/>
              <a:gd name="T23" fmla="*/ 379 h 389"/>
              <a:gd name="T24" fmla="*/ 563 w 566"/>
              <a:gd name="T25" fmla="*/ 342 h 389"/>
              <a:gd name="T26" fmla="*/ 517 w 566"/>
              <a:gd name="T27" fmla="*/ 268 h 389"/>
              <a:gd name="T28" fmla="*/ 480 w 566"/>
              <a:gd name="T29" fmla="*/ 195 h 389"/>
              <a:gd name="T30" fmla="*/ 425 w 566"/>
              <a:gd name="T31" fmla="*/ 186 h 389"/>
              <a:gd name="T32" fmla="*/ 351 w 566"/>
              <a:gd name="T33" fmla="*/ 140 h 389"/>
              <a:gd name="T34" fmla="*/ 167 w 566"/>
              <a:gd name="T35" fmla="*/ 20 h 389"/>
              <a:gd name="T36" fmla="*/ 94 w 566"/>
              <a:gd name="T37" fmla="*/ 2 h 389"/>
              <a:gd name="T38" fmla="*/ 20 w 566"/>
              <a:gd name="T39" fmla="*/ 29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7" name="Freeform 7"/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57 w 222"/>
              <a:gd name="T1" fmla="*/ 15 h 539"/>
              <a:gd name="T2" fmla="*/ 84 w 222"/>
              <a:gd name="T3" fmla="*/ 420 h 539"/>
              <a:gd name="T4" fmla="*/ 149 w 222"/>
              <a:gd name="T5" fmla="*/ 539 h 539"/>
              <a:gd name="T6" fmla="*/ 222 w 222"/>
              <a:gd name="T7" fmla="*/ 475 h 539"/>
              <a:gd name="T8" fmla="*/ 186 w 222"/>
              <a:gd name="T9" fmla="*/ 319 h 539"/>
              <a:gd name="T10" fmla="*/ 140 w 222"/>
              <a:gd name="T11" fmla="*/ 70 h 539"/>
              <a:gd name="T12" fmla="*/ 112 w 222"/>
              <a:gd name="T13" fmla="*/ 6 h 539"/>
              <a:gd name="T14" fmla="*/ 57 w 222"/>
              <a:gd name="T15" fmla="*/ 15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8" name="Freeform 8"/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50 w 158"/>
              <a:gd name="T1" fmla="*/ 5 h 121"/>
              <a:gd name="T2" fmla="*/ 22 w 158"/>
              <a:gd name="T3" fmla="*/ 101 h 121"/>
              <a:gd name="T4" fmla="*/ 70 w 158"/>
              <a:gd name="T5" fmla="*/ 121 h 121"/>
              <a:gd name="T6" fmla="*/ 150 w 158"/>
              <a:gd name="T7" fmla="*/ 61 h 121"/>
              <a:gd name="T8" fmla="*/ 150 w 158"/>
              <a:gd name="T9" fmla="*/ 25 h 121"/>
              <a:gd name="T10" fmla="*/ 50 w 158"/>
              <a:gd name="T11" fmla="*/ 5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9" name="Freeform 9"/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13 w 53"/>
              <a:gd name="T1" fmla="*/ 24 h 88"/>
              <a:gd name="T2" fmla="*/ 5 w 53"/>
              <a:gd name="T3" fmla="*/ 88 h 88"/>
              <a:gd name="T4" fmla="*/ 53 w 53"/>
              <a:gd name="T5" fmla="*/ 48 h 88"/>
              <a:gd name="T6" fmla="*/ 13 w 53"/>
              <a:gd name="T7" fmla="*/ 24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0" name="Freeform 10"/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42 h 403"/>
              <a:gd name="T2" fmla="*/ 19 w 699"/>
              <a:gd name="T3" fmla="*/ 106 h 403"/>
              <a:gd name="T4" fmla="*/ 267 w 699"/>
              <a:gd name="T5" fmla="*/ 217 h 403"/>
              <a:gd name="T6" fmla="*/ 552 w 699"/>
              <a:gd name="T7" fmla="*/ 373 h 403"/>
              <a:gd name="T8" fmla="*/ 626 w 699"/>
              <a:gd name="T9" fmla="*/ 392 h 403"/>
              <a:gd name="T10" fmla="*/ 690 w 699"/>
              <a:gd name="T11" fmla="*/ 300 h 403"/>
              <a:gd name="T12" fmla="*/ 699 w 699"/>
              <a:gd name="T13" fmla="*/ 272 h 403"/>
              <a:gd name="T14" fmla="*/ 681 w 699"/>
              <a:gd name="T15" fmla="*/ 208 h 403"/>
              <a:gd name="T16" fmla="*/ 626 w 699"/>
              <a:gd name="T17" fmla="*/ 171 h 403"/>
              <a:gd name="T18" fmla="*/ 414 w 699"/>
              <a:gd name="T19" fmla="*/ 79 h 403"/>
              <a:gd name="T20" fmla="*/ 248 w 699"/>
              <a:gd name="T21" fmla="*/ 24 h 403"/>
              <a:gd name="T22" fmla="*/ 0 w 699"/>
              <a:gd name="T23" fmla="*/ 42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1" name="Freeform 11"/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14 w 487"/>
              <a:gd name="T1" fmla="*/ 96 h 786"/>
              <a:gd name="T2" fmla="*/ 78 w 487"/>
              <a:gd name="T3" fmla="*/ 5 h 786"/>
              <a:gd name="T4" fmla="*/ 134 w 487"/>
              <a:gd name="T5" fmla="*/ 14 h 786"/>
              <a:gd name="T6" fmla="*/ 161 w 487"/>
              <a:gd name="T7" fmla="*/ 32 h 786"/>
              <a:gd name="T8" fmla="*/ 235 w 487"/>
              <a:gd name="T9" fmla="*/ 133 h 786"/>
              <a:gd name="T10" fmla="*/ 308 w 487"/>
              <a:gd name="T11" fmla="*/ 216 h 786"/>
              <a:gd name="T12" fmla="*/ 456 w 487"/>
              <a:gd name="T13" fmla="*/ 501 h 786"/>
              <a:gd name="T14" fmla="*/ 465 w 487"/>
              <a:gd name="T15" fmla="*/ 749 h 786"/>
              <a:gd name="T16" fmla="*/ 373 w 487"/>
              <a:gd name="T17" fmla="*/ 786 h 786"/>
              <a:gd name="T18" fmla="*/ 308 w 487"/>
              <a:gd name="T19" fmla="*/ 667 h 786"/>
              <a:gd name="T20" fmla="*/ 235 w 487"/>
              <a:gd name="T21" fmla="*/ 529 h 786"/>
              <a:gd name="T22" fmla="*/ 124 w 487"/>
              <a:gd name="T23" fmla="*/ 372 h 786"/>
              <a:gd name="T24" fmla="*/ 33 w 487"/>
              <a:gd name="T25" fmla="*/ 152 h 786"/>
              <a:gd name="T26" fmla="*/ 23 w 487"/>
              <a:gd name="T27" fmla="*/ 106 h 786"/>
              <a:gd name="T28" fmla="*/ 5 w 487"/>
              <a:gd name="T29" fmla="*/ 78 h 786"/>
              <a:gd name="T30" fmla="*/ 14 w 487"/>
              <a:gd name="T31" fmla="*/ 9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2" name="Freeform 12"/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3" name="Freeform 13"/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4 w 537"/>
              <a:gd name="T1" fmla="*/ 80 h 408"/>
              <a:gd name="T2" fmla="*/ 41 w 537"/>
              <a:gd name="T3" fmla="*/ 135 h 408"/>
              <a:gd name="T4" fmla="*/ 78 w 537"/>
              <a:gd name="T5" fmla="*/ 190 h 408"/>
              <a:gd name="T6" fmla="*/ 188 w 537"/>
              <a:gd name="T7" fmla="*/ 383 h 408"/>
              <a:gd name="T8" fmla="*/ 261 w 537"/>
              <a:gd name="T9" fmla="*/ 402 h 408"/>
              <a:gd name="T10" fmla="*/ 436 w 537"/>
              <a:gd name="T11" fmla="*/ 356 h 408"/>
              <a:gd name="T12" fmla="*/ 445 w 537"/>
              <a:gd name="T13" fmla="*/ 282 h 408"/>
              <a:gd name="T14" fmla="*/ 537 w 537"/>
              <a:gd name="T15" fmla="*/ 172 h 408"/>
              <a:gd name="T16" fmla="*/ 519 w 537"/>
              <a:gd name="T17" fmla="*/ 98 h 408"/>
              <a:gd name="T18" fmla="*/ 188 w 537"/>
              <a:gd name="T19" fmla="*/ 6 h 408"/>
              <a:gd name="T20" fmla="*/ 22 w 537"/>
              <a:gd name="T21" fmla="*/ 43 h 408"/>
              <a:gd name="T22" fmla="*/ 4 w 537"/>
              <a:gd name="T23" fmla="*/ 8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4" name="Oval 14"/>
          <p:cNvSpPr>
            <a:spLocks noChangeArrowheads="1"/>
          </p:cNvSpPr>
          <p:nvPr/>
        </p:nvSpPr>
        <p:spPr bwMode="auto">
          <a:xfrm>
            <a:off x="2130425" y="1092200"/>
            <a:ext cx="5054600" cy="4902200"/>
          </a:xfrm>
          <a:prstGeom prst="ellipse">
            <a:avLst/>
          </a:prstGeom>
          <a:noFill/>
          <a:ln w="50800">
            <a:solidFill>
              <a:srgbClr val="85858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5" name="Text Box 15"/>
          <p:cNvSpPr txBox="1">
            <a:spLocks noChangeArrowheads="1"/>
          </p:cNvSpPr>
          <p:nvPr/>
        </p:nvSpPr>
        <p:spPr bwMode="auto">
          <a:xfrm>
            <a:off x="5537200" y="1104900"/>
            <a:ext cx="2908300" cy="3581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900">
                <a:solidFill>
                  <a:srgbClr val="51DC00"/>
                </a:solidFill>
                <a:latin typeface="Times" charset="0"/>
              </a:rPr>
              <a:t>C</a:t>
            </a:r>
          </a:p>
        </p:txBody>
      </p:sp>
      <p:sp>
        <p:nvSpPr>
          <p:cNvPr id="614416" name="Rectangle 16"/>
          <p:cNvSpPr>
            <a:spLocks noChangeArrowheads="1"/>
          </p:cNvSpPr>
          <p:nvPr/>
        </p:nvSpPr>
        <p:spPr bwMode="auto">
          <a:xfrm>
            <a:off x="2112963" y="2163763"/>
            <a:ext cx="3019425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700">
                <a:solidFill>
                  <a:srgbClr val="FAFD00"/>
                </a:solidFill>
                <a:latin typeface="Times" charset="0"/>
              </a:rPr>
              <a:t>A</a:t>
            </a:r>
            <a:r>
              <a:rPr lang="en-US" sz="10600">
                <a:solidFill>
                  <a:srgbClr val="51DC00"/>
                </a:solidFill>
                <a:latin typeface="Times" charset="0"/>
              </a:rPr>
              <a:t>  </a:t>
            </a:r>
            <a:r>
              <a:rPr lang="en-US" sz="12900">
                <a:solidFill>
                  <a:srgbClr val="FAFD00"/>
                </a:solidFill>
                <a:latin typeface="Times" charset="0"/>
              </a:rPr>
              <a:t>R</a:t>
            </a:r>
            <a:endParaRPr lang="en-US" sz="22900">
              <a:solidFill>
                <a:srgbClr val="51DC00"/>
              </a:solidFill>
              <a:latin typeface="Times" charset="0"/>
            </a:endParaRPr>
          </a:p>
        </p:txBody>
      </p:sp>
      <p:sp>
        <p:nvSpPr>
          <p:cNvPr id="614417" name="Rectangle 17"/>
          <p:cNvSpPr>
            <a:spLocks noChangeArrowheads="1"/>
          </p:cNvSpPr>
          <p:nvPr/>
        </p:nvSpPr>
        <p:spPr bwMode="auto">
          <a:xfrm>
            <a:off x="1703388" y="4543425"/>
            <a:ext cx="5667375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Times" charset="0"/>
              </a:rPr>
              <a:t>CAPTIVIT</a:t>
            </a:r>
            <a:r>
              <a:rPr lang="en-US" sz="7200" i="1">
                <a:solidFill>
                  <a:srgbClr val="00FF00"/>
                </a:solidFill>
                <a:latin typeface="Times" charset="0"/>
                <a:cs typeface="Times" charset="0"/>
              </a:rPr>
              <a:t>É</a:t>
            </a:r>
            <a:r>
              <a:rPr lang="ja-JP" altLang="en-US" sz="7200" i="1">
                <a:solidFill>
                  <a:srgbClr val="00FF00"/>
                </a:solidFill>
                <a:latin typeface="Arial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614418" name="Text Box 1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4419" name="Text Box 19"/>
          <p:cNvSpPr txBox="1">
            <a:spLocks noChangeArrowheads="1"/>
          </p:cNvSpPr>
          <p:nvPr/>
        </p:nvSpPr>
        <p:spPr bwMode="auto">
          <a:xfrm>
            <a:off x="8604250" y="64833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4420" name="Rectangle 20"/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614421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614425" name="Group 2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14426" name="Rectangle 2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14427" name="Line 2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4" grpId="0" animBg="1"/>
      <p:bldP spid="614415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36" name="Freeform 20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77851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1778000" y="-22225"/>
            <a:ext cx="353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Rois 25:21 à Edras 1:3</a:t>
            </a:r>
          </a:p>
        </p:txBody>
      </p:sp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470027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470028" name="Text Box 12"/>
          <p:cNvSpPr txBox="1">
            <a:spLocks noChangeArrowheads="1"/>
          </p:cNvSpPr>
          <p:nvPr/>
        </p:nvSpPr>
        <p:spPr bwMode="auto">
          <a:xfrm>
            <a:off x="465138" y="656431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70029" name="Rectangle 13"/>
          <p:cNvSpPr>
            <a:spLocks noChangeArrowheads="1"/>
          </p:cNvSpPr>
          <p:nvPr/>
        </p:nvSpPr>
        <p:spPr bwMode="auto">
          <a:xfrm>
            <a:off x="7539038" y="6543675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470032" name="Oval 16"/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4" name="Rectangle 18"/>
          <p:cNvSpPr>
            <a:spLocks noChangeArrowheads="1"/>
          </p:cNvSpPr>
          <p:nvPr/>
        </p:nvSpPr>
        <p:spPr bwMode="auto">
          <a:xfrm>
            <a:off x="6772275" y="901700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FEA18"/>
                </a:solidFill>
                <a:latin typeface="Times" charset="0"/>
              </a:rPr>
              <a:t>A</a:t>
            </a:r>
            <a:r>
              <a:rPr lang="en-US" sz="18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R </a:t>
            </a:r>
            <a:r>
              <a:rPr lang="en-US" sz="6000">
                <a:solidFill>
                  <a:srgbClr val="1CFF23"/>
                </a:solidFill>
                <a:latin typeface="Times" charset="0"/>
              </a:rPr>
              <a:t>C</a:t>
            </a:r>
          </a:p>
        </p:txBody>
      </p:sp>
      <p:grpSp>
        <p:nvGrpSpPr>
          <p:cNvPr id="470168" name="Group 152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470169" name="Rectangle 15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0" name="Rectangle 15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70171" name="Rectangle 15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2" name="AutoShape 15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3" name="Rectangle 15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4" name="Rectangle 158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470175" name="Line 15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76" name="Line 16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77" name="Rectangle 16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8" name="Rectangle 16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70179" name="Rectangle 16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0" name="AutoShape 16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1" name="Rectangle 16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2" name="Rectangle 16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183" name="Line 16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84" name="Line 16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85" name="Rectangle 16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6" name="Rectangle 17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70187" name="Rectangle 17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8" name="AutoShape 17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9" name="Rectangle 17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0" name="Rectangle 174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191" name="Line 17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2" name="Line 17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3" name="Rectangle 17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4" name="AutoShape 17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5" name="Rectangle 17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6" name="Rectangle 180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470197" name="Line 18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8" name="Line 18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199" name="Rectangle 18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0" name="AutoShape 18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1" name="Rectangle 18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2" name="Rectangle 186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470203" name="Line 18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04" name="Rectangle 18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5" name="AutoShape 18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6" name="Rectangle 19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7" name="Rectangle 191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208" name="Line 19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09" name="Rectangle 19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0" name="AutoShape 19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1" name="Rectangle 19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2" name="Rectangle 196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213" name="Line 19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14" name="Rectangle 19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5" name="AutoShape 19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6" name="Rectangle 20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7" name="Rectangle 201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470218" name="Line 20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19" name="Line 20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20" name="Rectangle 20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1" name="AutoShape 20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2" name="Rectangle 20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3" name="Rectangle 207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224" name="Line 20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25" name="Line 20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26" name="Rectangle 21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7" name="AutoShape 21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8" name="Rectangle 21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0229" name="Group 213"/>
            <p:cNvGrpSpPr>
              <a:grpSpLocks/>
            </p:cNvGrpSpPr>
            <p:nvPr/>
          </p:nvGrpSpPr>
          <p:grpSpPr bwMode="auto">
            <a:xfrm>
              <a:off x="2922" y="2965"/>
              <a:ext cx="734" cy="280"/>
              <a:chOff x="3010" y="3101"/>
              <a:chExt cx="734" cy="280"/>
            </a:xfrm>
          </p:grpSpPr>
          <p:sp>
            <p:nvSpPr>
              <p:cNvPr id="470230" name="Rectangle 21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70231" name="Rectangle 215"/>
              <p:cNvSpPr>
                <a:spLocks noChangeArrowheads="1"/>
              </p:cNvSpPr>
              <p:nvPr/>
            </p:nvSpPr>
            <p:spPr bwMode="auto">
              <a:xfrm>
                <a:off x="3010" y="3101"/>
                <a:ext cx="73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</a:p>
            </p:txBody>
          </p:sp>
        </p:grpSp>
        <p:sp>
          <p:nvSpPr>
            <p:cNvPr id="470232" name="Line 21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233" name="Line 21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0234" name="AutoShape 218"/>
          <p:cNvSpPr>
            <a:spLocks noChangeArrowheads="1"/>
          </p:cNvSpPr>
          <p:nvPr/>
        </p:nvSpPr>
        <p:spPr bwMode="auto">
          <a:xfrm rot="20160000">
            <a:off x="2722563" y="36830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0237" name="Group 22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0238" name="Rectangle 22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0239" name="Line 22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23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5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FAFD00"/>
                </a:solidFill>
                <a:latin typeface="Times" charset="0"/>
              </a:rPr>
              <a:t>DATE APPROXIMAT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E  :</a:t>
            </a: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ABRAHAM-JOSEPH	  	2000 A.C.</a:t>
            </a:r>
            <a:endParaRPr lang="en-US" sz="3600" b="1">
              <a:solidFill>
                <a:schemeClr val="hlink"/>
              </a:solidFill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MO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Ï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SE-JOSU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	  		1500 A.C.</a:t>
            </a:r>
          </a:p>
          <a:p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ANARCHIE-ROYAUT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rgbClr val="FAFD00"/>
                </a:solidFill>
                <a:latin typeface="Times" charset="0"/>
              </a:rPr>
              <a:t>  	1000 A.C.</a:t>
            </a:r>
          </a:p>
          <a:p>
            <a:endParaRPr lang="en-US" sz="3600" b="1">
              <a:solidFill>
                <a:schemeClr val="hlink"/>
              </a:solidFill>
              <a:latin typeface="Times" charset="0"/>
            </a:endParaRPr>
          </a:p>
          <a:p>
            <a:r>
              <a:rPr lang="en-US" sz="3600" b="1">
                <a:solidFill>
                  <a:schemeClr val="hlink"/>
                </a:solidFill>
                <a:latin typeface="Times" charset="0"/>
              </a:rPr>
              <a:t>CAPTIVIT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 b="1">
                <a:solidFill>
                  <a:schemeClr val="hlink"/>
                </a:solidFill>
                <a:latin typeface="Times" charset="0"/>
              </a:rPr>
              <a:t>-SILENCE    	  500 A.C.</a:t>
            </a:r>
            <a:endParaRPr lang="en-US" sz="3600" b="1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342900" y="51689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77343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69001" name="Text Box 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1"/>
      <p:bldP spid="4689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8440" name="Group 56"/>
          <p:cNvGrpSpPr>
            <a:grpSpLocks/>
          </p:cNvGrpSpPr>
          <p:nvPr/>
        </p:nvGrpSpPr>
        <p:grpSpPr bwMode="auto">
          <a:xfrm>
            <a:off x="8018463" y="3429000"/>
            <a:ext cx="952500" cy="673100"/>
            <a:chOff x="5051" y="2160"/>
            <a:chExt cx="600" cy="424"/>
          </a:xfrm>
        </p:grpSpPr>
        <p:sp>
          <p:nvSpPr>
            <p:cNvPr id="528390" name="Freeform 6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391" name="Rectangle 7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2" name="Freeform 8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393" name="AutoShape 9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4" name="Rectangle 10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5" name="Rectangle 11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6" name="AutoShape 12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7" name="Line 13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8" name="Line 14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399" name="Rectangle 15"/>
            <p:cNvSpPr>
              <a:spLocks noChangeArrowheads="1"/>
            </p:cNvSpPr>
            <p:nvPr/>
          </p:nvSpPr>
          <p:spPr bwMode="auto">
            <a:xfrm>
              <a:off x="5073" y="216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528400" name="Rectangle 16"/>
            <p:cNvSpPr>
              <a:spLocks noChangeArrowheads="1"/>
            </p:cNvSpPr>
            <p:nvPr/>
          </p:nvSpPr>
          <p:spPr bwMode="auto">
            <a:xfrm>
              <a:off x="5114" y="229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Jéricho/Ai</a:t>
              </a:r>
            </a:p>
          </p:txBody>
        </p:sp>
        <p:sp>
          <p:nvSpPr>
            <p:cNvPr id="528401" name="Rectangle 17"/>
            <p:cNvSpPr>
              <a:spLocks noChangeArrowheads="1"/>
            </p:cNvSpPr>
            <p:nvPr/>
          </p:nvSpPr>
          <p:spPr bwMode="auto">
            <a:xfrm>
              <a:off x="5062" y="241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Pays Partagé</a:t>
              </a:r>
            </a:p>
          </p:txBody>
        </p:sp>
      </p:grpSp>
      <p:grpSp>
        <p:nvGrpSpPr>
          <p:cNvPr id="528402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28403" name="Group 19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8404" name="Freeform 20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405" name="Freeform 21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8406" name="Freeform 22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8407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8408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409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8410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>
                <a:solidFill>
                  <a:srgbClr val="00FF00"/>
                </a:solidFill>
                <a:latin typeface="Comic Sans MS" charset="0"/>
              </a:rPr>
              <a:t>Mer de    	  Galilée</a:t>
            </a:r>
          </a:p>
        </p:txBody>
      </p:sp>
      <p:sp>
        <p:nvSpPr>
          <p:cNvPr id="528411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Mt. Gilboa</a:t>
            </a:r>
          </a:p>
        </p:txBody>
      </p:sp>
      <p:sp>
        <p:nvSpPr>
          <p:cNvPr id="528412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Hébron</a:t>
            </a:r>
          </a:p>
        </p:txBody>
      </p:sp>
      <p:sp>
        <p:nvSpPr>
          <p:cNvPr id="528413" name="Text Box 29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Comic Sans MS" charset="0"/>
              </a:rPr>
              <a:t>ASER</a:t>
            </a:r>
          </a:p>
        </p:txBody>
      </p:sp>
      <p:sp>
        <p:nvSpPr>
          <p:cNvPr id="528414" name="Text Box 30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ISSACAR</a:t>
            </a:r>
          </a:p>
        </p:txBody>
      </p:sp>
      <p:sp>
        <p:nvSpPr>
          <p:cNvPr id="528415" name="Text Box 31"/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latin typeface="Comic Sans MS" charset="0"/>
              </a:rPr>
              <a:t>MANASSÉ</a:t>
            </a:r>
          </a:p>
        </p:txBody>
      </p:sp>
      <p:sp>
        <p:nvSpPr>
          <p:cNvPr id="528416" name="Text Box 32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Comic Sans MS" charset="0"/>
              </a:rPr>
              <a:t>GAD</a:t>
            </a:r>
          </a:p>
        </p:txBody>
      </p:sp>
      <p:sp>
        <p:nvSpPr>
          <p:cNvPr id="528417" name="Text Box 33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FF"/>
                </a:solidFill>
                <a:latin typeface="Comic Sans MS" charset="0"/>
              </a:rPr>
              <a:t>ÉPHRAÏM</a:t>
            </a:r>
          </a:p>
        </p:txBody>
      </p:sp>
      <p:sp>
        <p:nvSpPr>
          <p:cNvPr id="528418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Comic Sans MS" charset="0"/>
              </a:rPr>
              <a:t>BENJAMIN</a:t>
            </a:r>
          </a:p>
        </p:txBody>
      </p:sp>
      <p:sp>
        <p:nvSpPr>
          <p:cNvPr id="528419" name="Text Box 35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Comic Sans MS" charset="0"/>
              </a:rPr>
              <a:t>RUBEN</a:t>
            </a:r>
          </a:p>
        </p:txBody>
      </p:sp>
      <p:sp>
        <p:nvSpPr>
          <p:cNvPr id="528420" name="Text Box 36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  <a:latin typeface="Comic Sans MS" charset="0"/>
              </a:rPr>
              <a:t>DAN</a:t>
            </a:r>
          </a:p>
        </p:txBody>
      </p:sp>
      <p:sp>
        <p:nvSpPr>
          <p:cNvPr id="528421" name="Text Box 37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JUDA</a:t>
            </a:r>
          </a:p>
        </p:txBody>
      </p:sp>
      <p:sp>
        <p:nvSpPr>
          <p:cNvPr id="528422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latin typeface="Comic Sans MS" charset="0"/>
              </a:rPr>
              <a:t>SIMÉON..</a:t>
            </a:r>
          </a:p>
        </p:txBody>
      </p:sp>
      <p:sp>
        <p:nvSpPr>
          <p:cNvPr id="528423" name="Text Box 39"/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FF00"/>
                </a:solidFill>
                <a:latin typeface="Comic Sans MS" charset="0"/>
              </a:rPr>
              <a:t>MANASSÉ</a:t>
            </a:r>
          </a:p>
        </p:txBody>
      </p:sp>
      <p:sp>
        <p:nvSpPr>
          <p:cNvPr id="528424" name="Text Box 40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Comic Sans MS" charset="0"/>
              </a:rPr>
              <a:t>NEPHTALI</a:t>
            </a:r>
          </a:p>
        </p:txBody>
      </p:sp>
      <p:sp>
        <p:nvSpPr>
          <p:cNvPr id="528425" name="Text Box 41"/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FF"/>
                </a:solidFill>
                <a:latin typeface="Comic Sans MS" charset="0"/>
              </a:rPr>
              <a:t>ZABULON</a:t>
            </a:r>
          </a:p>
        </p:txBody>
      </p:sp>
      <p:sp>
        <p:nvSpPr>
          <p:cNvPr id="528426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</a:rPr>
              <a:t>Mt. Carmel</a:t>
            </a:r>
          </a:p>
        </p:txBody>
      </p:sp>
      <p:sp>
        <p:nvSpPr>
          <p:cNvPr id="528427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Mt. Tabor</a:t>
            </a:r>
          </a:p>
        </p:txBody>
      </p:sp>
      <p:sp>
        <p:nvSpPr>
          <p:cNvPr id="528428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FF00"/>
                </a:solidFill>
                <a:latin typeface="Comic Sans MS" charset="0"/>
              </a:rPr>
              <a:t>Mer Morte</a:t>
            </a:r>
          </a:p>
        </p:txBody>
      </p:sp>
      <p:sp>
        <p:nvSpPr>
          <p:cNvPr id="528429" name="Text Box 45"/>
          <p:cNvSpPr txBox="1">
            <a:spLocks noChangeArrowheads="1"/>
          </p:cNvSpPr>
          <p:nvPr/>
        </p:nvSpPr>
        <p:spPr bwMode="auto">
          <a:xfrm>
            <a:off x="3009900" y="1393825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FF00"/>
                </a:solidFill>
                <a:latin typeface="Comic Sans MS" charset="0"/>
              </a:rPr>
              <a:t>La Grande Mer</a:t>
            </a:r>
          </a:p>
        </p:txBody>
      </p:sp>
      <p:sp>
        <p:nvSpPr>
          <p:cNvPr id="528430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1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2" name="Oval 48"/>
          <p:cNvSpPr>
            <a:spLocks noChangeArrowheads="1"/>
          </p:cNvSpPr>
          <p:nvPr/>
        </p:nvSpPr>
        <p:spPr bwMode="auto">
          <a:xfrm>
            <a:off x="5522913" y="24003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3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4" name="Text Box 50"/>
          <p:cNvSpPr txBox="1">
            <a:spLocks noChangeArrowheads="1"/>
          </p:cNvSpPr>
          <p:nvPr/>
        </p:nvSpPr>
        <p:spPr bwMode="auto">
          <a:xfrm rot="-37201">
            <a:off x="6864350" y="5226050"/>
            <a:ext cx="1328738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</a:rPr>
              <a:t>LÉVI:  Que la ville pour y vivre.</a:t>
            </a:r>
          </a:p>
        </p:txBody>
      </p:sp>
      <p:sp>
        <p:nvSpPr>
          <p:cNvPr id="528435" name="Text Box 51"/>
          <p:cNvSpPr txBox="1">
            <a:spLocks noChangeArrowheads="1"/>
          </p:cNvSpPr>
          <p:nvPr/>
        </p:nvSpPr>
        <p:spPr bwMode="auto">
          <a:xfrm>
            <a:off x="584200" y="2514600"/>
            <a:ext cx="2387600" cy="3140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3200" b="1" i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3200" b="1" i="1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US" sz="4000" b="1">
                <a:solidFill>
                  <a:srgbClr val="FFFF00"/>
                </a:solidFill>
                <a:latin typeface="Comic Sans MS" charset="0"/>
              </a:rPr>
              <a:t>Chacun faisait ce qui lui semblait bon</a:t>
            </a:r>
            <a:r>
              <a:rPr lang="en-US" sz="3200" b="1" i="1">
                <a:solidFill>
                  <a:srgbClr val="FFFF00"/>
                </a:solidFill>
                <a:latin typeface="Comic Sans MS" charset="0"/>
              </a:rPr>
              <a:t>.</a:t>
            </a:r>
            <a:r>
              <a:rPr lang="ja-JP" altLang="en-US" sz="3200" b="1" i="1">
                <a:solidFill>
                  <a:srgbClr val="FFFF00"/>
                </a:solidFill>
                <a:latin typeface="Arial"/>
              </a:rPr>
              <a:t>”</a:t>
            </a:r>
            <a:endParaRPr lang="en-US" sz="3200" b="1" i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8436" name="Rectangle 52"/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28438" name="Text Box 54"/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17:6</a:t>
            </a:r>
          </a:p>
        </p:txBody>
      </p:sp>
      <p:sp>
        <p:nvSpPr>
          <p:cNvPr id="528441" name="Text Box 5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8455" name="Rectangle 7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528457" name="Text Box 73"/>
          <p:cNvSpPr txBox="1">
            <a:spLocks noChangeArrowheads="1"/>
          </p:cNvSpPr>
          <p:nvPr/>
        </p:nvSpPr>
        <p:spPr bwMode="auto">
          <a:xfrm>
            <a:off x="8655050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528461" name="Group 7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28462" name="Rectangle 7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28463" name="Line 7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13" grpId="0" autoUpdateAnimBg="0"/>
      <p:bldP spid="528414" grpId="0" autoUpdateAnimBg="0"/>
      <p:bldP spid="528415" grpId="0" autoUpdateAnimBg="0"/>
      <p:bldP spid="528416" grpId="0" autoUpdateAnimBg="0"/>
      <p:bldP spid="528417" grpId="0" autoUpdateAnimBg="0"/>
      <p:bldP spid="528418" grpId="0" autoUpdateAnimBg="0"/>
      <p:bldP spid="528419" grpId="0" autoUpdateAnimBg="0"/>
      <p:bldP spid="528420" grpId="0" autoUpdateAnimBg="0"/>
      <p:bldP spid="528421" grpId="0" autoUpdateAnimBg="0"/>
      <p:bldP spid="528422" grpId="0" autoUpdateAnimBg="0"/>
      <p:bldP spid="528423" grpId="0" autoUpdateAnimBg="0"/>
      <p:bldP spid="528424" grpId="0" autoUpdateAnimBg="0"/>
      <p:bldP spid="528425" grpId="0" autoUpdateAnimBg="0"/>
      <p:bldP spid="52843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4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4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5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54375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GP</a:t>
            </a:r>
          </a:p>
        </p:txBody>
      </p:sp>
      <p:sp>
        <p:nvSpPr>
          <p:cNvPr id="54375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54375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54376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54376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54376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MME</a:t>
            </a:r>
          </a:p>
        </p:txBody>
      </p:sp>
      <p:sp>
        <p:nvSpPr>
          <p:cNvPr id="54376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U</a:t>
            </a:r>
          </a:p>
        </p:txBody>
      </p:sp>
      <p:sp>
        <p:nvSpPr>
          <p:cNvPr id="54377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54377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54377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sp>
        <p:nvSpPr>
          <p:cNvPr id="543775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54377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54378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KB</a:t>
            </a:r>
          </a:p>
        </p:txBody>
      </p:sp>
      <p:sp>
        <p:nvSpPr>
          <p:cNvPr id="54378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4" name="Rectangle 40"/>
          <p:cNvSpPr>
            <a:spLocks noChangeArrowheads="1"/>
          </p:cNvSpPr>
          <p:nvPr/>
        </p:nvSpPr>
        <p:spPr bwMode="auto">
          <a:xfrm>
            <a:off x="3122613" y="5164138"/>
            <a:ext cx="755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59595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  <a:latin typeface="Times" charset="0"/>
              </a:rPr>
              <a:t>MM</a:t>
            </a:r>
          </a:p>
        </p:txBody>
      </p:sp>
      <p:sp>
        <p:nvSpPr>
          <p:cNvPr id="54378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8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54378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54378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3789" name="Group 45"/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3968" y="621"/>
            <a:chExt cx="1260" cy="836"/>
          </a:xfrm>
        </p:grpSpPr>
        <p:sp>
          <p:nvSpPr>
            <p:cNvPr id="54379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79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79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11 w 2433"/>
              <a:gd name="T1" fmla="*/ 822 h 844"/>
              <a:gd name="T2" fmla="*/ 53 w 2433"/>
              <a:gd name="T3" fmla="*/ 779 h 844"/>
              <a:gd name="T4" fmla="*/ 85 w 2433"/>
              <a:gd name="T5" fmla="*/ 736 h 844"/>
              <a:gd name="T6" fmla="*/ 139 w 2433"/>
              <a:gd name="T7" fmla="*/ 694 h 844"/>
              <a:gd name="T8" fmla="*/ 181 w 2433"/>
              <a:gd name="T9" fmla="*/ 651 h 844"/>
              <a:gd name="T10" fmla="*/ 224 w 2433"/>
              <a:gd name="T11" fmla="*/ 619 h 844"/>
              <a:gd name="T12" fmla="*/ 267 w 2433"/>
              <a:gd name="T13" fmla="*/ 576 h 844"/>
              <a:gd name="T14" fmla="*/ 309 w 2433"/>
              <a:gd name="T15" fmla="*/ 544 h 844"/>
              <a:gd name="T16" fmla="*/ 352 w 2433"/>
              <a:gd name="T17" fmla="*/ 512 h 844"/>
              <a:gd name="T18" fmla="*/ 405 w 2433"/>
              <a:gd name="T19" fmla="*/ 470 h 844"/>
              <a:gd name="T20" fmla="*/ 448 w 2433"/>
              <a:gd name="T21" fmla="*/ 448 h 844"/>
              <a:gd name="T22" fmla="*/ 491 w 2433"/>
              <a:gd name="T23" fmla="*/ 416 h 844"/>
              <a:gd name="T24" fmla="*/ 533 w 2433"/>
              <a:gd name="T25" fmla="*/ 395 h 844"/>
              <a:gd name="T26" fmla="*/ 576 w 2433"/>
              <a:gd name="T27" fmla="*/ 374 h 844"/>
              <a:gd name="T28" fmla="*/ 629 w 2433"/>
              <a:gd name="T29" fmla="*/ 342 h 844"/>
              <a:gd name="T30" fmla="*/ 704 w 2433"/>
              <a:gd name="T31" fmla="*/ 310 h 844"/>
              <a:gd name="T32" fmla="*/ 757 w 2433"/>
              <a:gd name="T33" fmla="*/ 278 h 844"/>
              <a:gd name="T34" fmla="*/ 821 w 2433"/>
              <a:gd name="T35" fmla="*/ 256 h 844"/>
              <a:gd name="T36" fmla="*/ 875 w 2433"/>
              <a:gd name="T37" fmla="*/ 235 h 844"/>
              <a:gd name="T38" fmla="*/ 917 w 2433"/>
              <a:gd name="T39" fmla="*/ 214 h 844"/>
              <a:gd name="T40" fmla="*/ 971 w 2433"/>
              <a:gd name="T41" fmla="*/ 192 h 844"/>
              <a:gd name="T42" fmla="*/ 1024 w 2433"/>
              <a:gd name="T43" fmla="*/ 171 h 844"/>
              <a:gd name="T44" fmla="*/ 1067 w 2433"/>
              <a:gd name="T45" fmla="*/ 160 h 844"/>
              <a:gd name="T46" fmla="*/ 1120 w 2433"/>
              <a:gd name="T47" fmla="*/ 139 h 844"/>
              <a:gd name="T48" fmla="*/ 1173 w 2433"/>
              <a:gd name="T49" fmla="*/ 128 h 844"/>
              <a:gd name="T50" fmla="*/ 1216 w 2433"/>
              <a:gd name="T51" fmla="*/ 107 h 844"/>
              <a:gd name="T52" fmla="*/ 1269 w 2433"/>
              <a:gd name="T53" fmla="*/ 96 h 844"/>
              <a:gd name="T54" fmla="*/ 1312 w 2433"/>
              <a:gd name="T55" fmla="*/ 86 h 844"/>
              <a:gd name="T56" fmla="*/ 1365 w 2433"/>
              <a:gd name="T57" fmla="*/ 75 h 844"/>
              <a:gd name="T58" fmla="*/ 1419 w 2433"/>
              <a:gd name="T59" fmla="*/ 64 h 844"/>
              <a:gd name="T60" fmla="*/ 1461 w 2433"/>
              <a:gd name="T61" fmla="*/ 54 h 844"/>
              <a:gd name="T62" fmla="*/ 1525 w 2433"/>
              <a:gd name="T63" fmla="*/ 54 h 844"/>
              <a:gd name="T64" fmla="*/ 1568 w 2433"/>
              <a:gd name="T65" fmla="*/ 43 h 844"/>
              <a:gd name="T66" fmla="*/ 1632 w 2433"/>
              <a:gd name="T67" fmla="*/ 32 h 844"/>
              <a:gd name="T68" fmla="*/ 1685 w 2433"/>
              <a:gd name="T69" fmla="*/ 32 h 844"/>
              <a:gd name="T70" fmla="*/ 1739 w 2433"/>
              <a:gd name="T71" fmla="*/ 22 h 844"/>
              <a:gd name="T72" fmla="*/ 1781 w 2433"/>
              <a:gd name="T73" fmla="*/ 11 h 844"/>
              <a:gd name="T74" fmla="*/ 1824 w 2433"/>
              <a:gd name="T75" fmla="*/ 11 h 844"/>
              <a:gd name="T76" fmla="*/ 1888 w 2433"/>
              <a:gd name="T77" fmla="*/ 11 h 844"/>
              <a:gd name="T78" fmla="*/ 1941 w 2433"/>
              <a:gd name="T79" fmla="*/ 0 h 844"/>
              <a:gd name="T80" fmla="*/ 1995 w 2433"/>
              <a:gd name="T81" fmla="*/ 0 h 844"/>
              <a:gd name="T82" fmla="*/ 2037 w 2433"/>
              <a:gd name="T83" fmla="*/ 0 h 844"/>
              <a:gd name="T84" fmla="*/ 2101 w 2433"/>
              <a:gd name="T85" fmla="*/ 11 h 844"/>
              <a:gd name="T86" fmla="*/ 2165 w 2433"/>
              <a:gd name="T87" fmla="*/ 11 h 844"/>
              <a:gd name="T88" fmla="*/ 2208 w 2433"/>
              <a:gd name="T89" fmla="*/ 22 h 844"/>
              <a:gd name="T90" fmla="*/ 2251 w 2433"/>
              <a:gd name="T91" fmla="*/ 22 h 844"/>
              <a:gd name="T92" fmla="*/ 2315 w 2433"/>
              <a:gd name="T93" fmla="*/ 32 h 844"/>
              <a:gd name="T94" fmla="*/ 2357 w 2433"/>
              <a:gd name="T95" fmla="*/ 32 h 844"/>
              <a:gd name="T96" fmla="*/ 2411 w 2433"/>
              <a:gd name="T97" fmla="*/ 43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29" name="Freeform 85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10 w 1590"/>
              <a:gd name="T1" fmla="*/ 608 h 630"/>
              <a:gd name="T2" fmla="*/ 21 w 1590"/>
              <a:gd name="T3" fmla="*/ 565 h 630"/>
              <a:gd name="T4" fmla="*/ 32 w 1590"/>
              <a:gd name="T5" fmla="*/ 523 h 630"/>
              <a:gd name="T6" fmla="*/ 32 w 1590"/>
              <a:gd name="T7" fmla="*/ 480 h 630"/>
              <a:gd name="T8" fmla="*/ 21 w 1590"/>
              <a:gd name="T9" fmla="*/ 427 h 630"/>
              <a:gd name="T10" fmla="*/ 21 w 1590"/>
              <a:gd name="T11" fmla="*/ 384 h 630"/>
              <a:gd name="T12" fmla="*/ 21 w 1590"/>
              <a:gd name="T13" fmla="*/ 320 h 630"/>
              <a:gd name="T14" fmla="*/ 32 w 1590"/>
              <a:gd name="T15" fmla="*/ 277 h 630"/>
              <a:gd name="T16" fmla="*/ 42 w 1590"/>
              <a:gd name="T17" fmla="*/ 235 h 630"/>
              <a:gd name="T18" fmla="*/ 74 w 1590"/>
              <a:gd name="T19" fmla="*/ 181 h 630"/>
              <a:gd name="T20" fmla="*/ 106 w 1590"/>
              <a:gd name="T21" fmla="*/ 149 h 630"/>
              <a:gd name="T22" fmla="*/ 138 w 1590"/>
              <a:gd name="T23" fmla="*/ 117 h 630"/>
              <a:gd name="T24" fmla="*/ 181 w 1590"/>
              <a:gd name="T25" fmla="*/ 96 h 630"/>
              <a:gd name="T26" fmla="*/ 224 w 1590"/>
              <a:gd name="T27" fmla="*/ 85 h 630"/>
              <a:gd name="T28" fmla="*/ 266 w 1590"/>
              <a:gd name="T29" fmla="*/ 75 h 630"/>
              <a:gd name="T30" fmla="*/ 309 w 1590"/>
              <a:gd name="T31" fmla="*/ 75 h 630"/>
              <a:gd name="T32" fmla="*/ 352 w 1590"/>
              <a:gd name="T33" fmla="*/ 75 h 630"/>
              <a:gd name="T34" fmla="*/ 394 w 1590"/>
              <a:gd name="T35" fmla="*/ 75 h 630"/>
              <a:gd name="T36" fmla="*/ 448 w 1590"/>
              <a:gd name="T37" fmla="*/ 75 h 630"/>
              <a:gd name="T38" fmla="*/ 490 w 1590"/>
              <a:gd name="T39" fmla="*/ 75 h 630"/>
              <a:gd name="T40" fmla="*/ 544 w 1590"/>
              <a:gd name="T41" fmla="*/ 64 h 630"/>
              <a:gd name="T42" fmla="*/ 586 w 1590"/>
              <a:gd name="T43" fmla="*/ 64 h 630"/>
              <a:gd name="T44" fmla="*/ 640 w 1590"/>
              <a:gd name="T45" fmla="*/ 43 h 630"/>
              <a:gd name="T46" fmla="*/ 682 w 1590"/>
              <a:gd name="T47" fmla="*/ 32 h 630"/>
              <a:gd name="T48" fmla="*/ 725 w 1590"/>
              <a:gd name="T49" fmla="*/ 21 h 630"/>
              <a:gd name="T50" fmla="*/ 768 w 1590"/>
              <a:gd name="T51" fmla="*/ 0 h 630"/>
              <a:gd name="T52" fmla="*/ 810 w 1590"/>
              <a:gd name="T53" fmla="*/ 0 h 630"/>
              <a:gd name="T54" fmla="*/ 853 w 1590"/>
              <a:gd name="T55" fmla="*/ 0 h 630"/>
              <a:gd name="T56" fmla="*/ 896 w 1590"/>
              <a:gd name="T57" fmla="*/ 0 h 630"/>
              <a:gd name="T58" fmla="*/ 938 w 1590"/>
              <a:gd name="T59" fmla="*/ 0 h 630"/>
              <a:gd name="T60" fmla="*/ 992 w 1590"/>
              <a:gd name="T61" fmla="*/ 11 h 630"/>
              <a:gd name="T62" fmla="*/ 1034 w 1590"/>
              <a:gd name="T63" fmla="*/ 21 h 630"/>
              <a:gd name="T64" fmla="*/ 1077 w 1590"/>
              <a:gd name="T65" fmla="*/ 43 h 630"/>
              <a:gd name="T66" fmla="*/ 1120 w 1590"/>
              <a:gd name="T67" fmla="*/ 53 h 630"/>
              <a:gd name="T68" fmla="*/ 1162 w 1590"/>
              <a:gd name="T69" fmla="*/ 85 h 630"/>
              <a:gd name="T70" fmla="*/ 1205 w 1590"/>
              <a:gd name="T71" fmla="*/ 107 h 630"/>
              <a:gd name="T72" fmla="*/ 1237 w 1590"/>
              <a:gd name="T73" fmla="*/ 139 h 630"/>
              <a:gd name="T74" fmla="*/ 1269 w 1590"/>
              <a:gd name="T75" fmla="*/ 181 h 630"/>
              <a:gd name="T76" fmla="*/ 1301 w 1590"/>
              <a:gd name="T77" fmla="*/ 213 h 630"/>
              <a:gd name="T78" fmla="*/ 1344 w 1590"/>
              <a:gd name="T79" fmla="*/ 256 h 630"/>
              <a:gd name="T80" fmla="*/ 1376 w 1590"/>
              <a:gd name="T81" fmla="*/ 299 h 630"/>
              <a:gd name="T82" fmla="*/ 1397 w 1590"/>
              <a:gd name="T83" fmla="*/ 341 h 630"/>
              <a:gd name="T84" fmla="*/ 1429 w 1590"/>
              <a:gd name="T85" fmla="*/ 384 h 630"/>
              <a:gd name="T86" fmla="*/ 1461 w 1590"/>
              <a:gd name="T87" fmla="*/ 416 h 630"/>
              <a:gd name="T88" fmla="*/ 1504 w 1590"/>
              <a:gd name="T89" fmla="*/ 459 h 630"/>
              <a:gd name="T90" fmla="*/ 1546 w 1590"/>
              <a:gd name="T91" fmla="*/ 491 h 630"/>
              <a:gd name="T92" fmla="*/ 1589 w 1590"/>
              <a:gd name="T93" fmla="*/ 512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33" name="Freeform 89"/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834" name="Rectangle 90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43837" name="Text Box 93"/>
          <p:cNvSpPr txBox="1">
            <a:spLocks noChangeArrowheads="1"/>
          </p:cNvSpPr>
          <p:nvPr/>
        </p:nvSpPr>
        <p:spPr bwMode="auto">
          <a:xfrm>
            <a:off x="547688" y="5032375"/>
            <a:ext cx="8596312" cy="106680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Parceque:Le Messie a été prophétisé à aparètre dans le tribut de Juda</a:t>
            </a:r>
            <a:r>
              <a:rPr lang="en-US">
                <a:latin typeface="Comic Sans MS" charset="0"/>
              </a:rPr>
              <a:t>.</a:t>
            </a:r>
          </a:p>
        </p:txBody>
      </p:sp>
      <p:sp>
        <p:nvSpPr>
          <p:cNvPr id="543838" name="Text Box 94"/>
          <p:cNvSpPr txBox="1">
            <a:spLocks noChangeArrowheads="1"/>
          </p:cNvSpPr>
          <p:nvPr/>
        </p:nvSpPr>
        <p:spPr bwMode="auto">
          <a:xfrm>
            <a:off x="1765300" y="-22225"/>
            <a:ext cx="353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Esaïe 9:6-7</a:t>
            </a:r>
          </a:p>
        </p:txBody>
      </p:sp>
      <p:sp>
        <p:nvSpPr>
          <p:cNvPr id="543839" name="Text Box 95"/>
          <p:cNvSpPr txBox="1">
            <a:spLocks noChangeArrowheads="1"/>
          </p:cNvSpPr>
          <p:nvPr/>
        </p:nvSpPr>
        <p:spPr bwMode="auto">
          <a:xfrm>
            <a:off x="2135188" y="3582988"/>
            <a:ext cx="640715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Comic Sans MS" charset="0"/>
              </a:rPr>
              <a:t>JUDA EST PRÉSERVÉ!</a:t>
            </a:r>
          </a:p>
        </p:txBody>
      </p:sp>
      <p:sp>
        <p:nvSpPr>
          <p:cNvPr id="543840" name="Text Box 9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3841" name="Text Box 97"/>
          <p:cNvSpPr txBox="1">
            <a:spLocks noChangeArrowheads="1"/>
          </p:cNvSpPr>
          <p:nvPr/>
        </p:nvSpPr>
        <p:spPr bwMode="auto">
          <a:xfrm>
            <a:off x="8602663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8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3842" name="Text Box 98"/>
          <p:cNvSpPr txBox="1">
            <a:spLocks noChangeArrowheads="1"/>
          </p:cNvSpPr>
          <p:nvPr/>
        </p:nvSpPr>
        <p:spPr bwMode="auto">
          <a:xfrm>
            <a:off x="3884613" y="4352925"/>
            <a:ext cx="367665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latin typeface="Comic Sans MS" charset="0"/>
              </a:rPr>
              <a:t>POURQUOI?</a:t>
            </a:r>
          </a:p>
        </p:txBody>
      </p:sp>
      <p:sp>
        <p:nvSpPr>
          <p:cNvPr id="543843" name="Text Box 99"/>
          <p:cNvSpPr txBox="1">
            <a:spLocks noChangeArrowheads="1"/>
          </p:cNvSpPr>
          <p:nvPr/>
        </p:nvSpPr>
        <p:spPr bwMode="auto">
          <a:xfrm>
            <a:off x="1052513" y="650875"/>
            <a:ext cx="5761037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tx1"/>
                </a:solidFill>
                <a:latin typeface="Comic Sans MS" charset="0"/>
              </a:rPr>
              <a:t>Resummé…</a:t>
            </a:r>
          </a:p>
        </p:txBody>
      </p:sp>
      <p:sp>
        <p:nvSpPr>
          <p:cNvPr id="543844" name="Rectangle 10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543845" name="Text Box 10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543846" name="Freeform 102"/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>
              <a:gd name="T0" fmla="*/ 1792 w 1792"/>
              <a:gd name="T1" fmla="*/ 848 h 920"/>
              <a:gd name="T2" fmla="*/ 1744 w 1792"/>
              <a:gd name="T3" fmla="*/ 680 h 920"/>
              <a:gd name="T4" fmla="*/ 1696 w 1792"/>
              <a:gd name="T5" fmla="*/ 608 h 920"/>
              <a:gd name="T6" fmla="*/ 1640 w 1792"/>
              <a:gd name="T7" fmla="*/ 552 h 920"/>
              <a:gd name="T8" fmla="*/ 1544 w 1792"/>
              <a:gd name="T9" fmla="*/ 432 h 920"/>
              <a:gd name="T10" fmla="*/ 1392 w 1792"/>
              <a:gd name="T11" fmla="*/ 216 h 920"/>
              <a:gd name="T12" fmla="*/ 1328 w 1792"/>
              <a:gd name="T13" fmla="*/ 160 h 920"/>
              <a:gd name="T14" fmla="*/ 1144 w 1792"/>
              <a:gd name="T15" fmla="*/ 80 h 920"/>
              <a:gd name="T16" fmla="*/ 992 w 1792"/>
              <a:gd name="T17" fmla="*/ 24 h 920"/>
              <a:gd name="T18" fmla="*/ 816 w 1792"/>
              <a:gd name="T19" fmla="*/ 0 h 920"/>
              <a:gd name="T20" fmla="*/ 576 w 1792"/>
              <a:gd name="T21" fmla="*/ 32 h 920"/>
              <a:gd name="T22" fmla="*/ 496 w 1792"/>
              <a:gd name="T23" fmla="*/ 64 h 920"/>
              <a:gd name="T24" fmla="*/ 296 w 1792"/>
              <a:gd name="T25" fmla="*/ 160 h 920"/>
              <a:gd name="T26" fmla="*/ 192 w 1792"/>
              <a:gd name="T27" fmla="*/ 296 h 920"/>
              <a:gd name="T28" fmla="*/ 136 w 1792"/>
              <a:gd name="T29" fmla="*/ 376 h 920"/>
              <a:gd name="T30" fmla="*/ 88 w 1792"/>
              <a:gd name="T31" fmla="*/ 528 h 920"/>
              <a:gd name="T32" fmla="*/ 72 w 1792"/>
              <a:gd name="T33" fmla="*/ 584 h 920"/>
              <a:gd name="T34" fmla="*/ 0 w 1792"/>
              <a:gd name="T35" fmla="*/ 744 h 920"/>
              <a:gd name="T36" fmla="*/ 8 w 1792"/>
              <a:gd name="T37" fmla="*/ 816 h 920"/>
              <a:gd name="T38" fmla="*/ 96 w 1792"/>
              <a:gd name="T39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88" grpId="0" animBg="1"/>
      <p:bldP spid="543796" grpId="0" animBg="1"/>
      <p:bldP spid="543829" grpId="0" animBg="1"/>
      <p:bldP spid="543833" grpId="0" animBg="1"/>
      <p:bldP spid="543837" grpId="0" autoUpdateAnimBg="0"/>
      <p:bldP spid="543839" grpId="0" autoUpdateAnimBg="0"/>
      <p:bldP spid="543842" grpId="0" autoUpdateAnimBg="0"/>
      <p:bldP spid="5438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42" name="Group 2"/>
          <p:cNvGrpSpPr>
            <a:grpSpLocks/>
          </p:cNvGrpSpPr>
          <p:nvPr/>
        </p:nvGrpSpPr>
        <p:grpSpPr bwMode="auto">
          <a:xfrm>
            <a:off x="369888" y="1924050"/>
            <a:ext cx="2886075" cy="4235450"/>
            <a:chOff x="233" y="1212"/>
            <a:chExt cx="1818" cy="2668"/>
          </a:xfrm>
        </p:grpSpPr>
        <p:sp>
          <p:nvSpPr>
            <p:cNvPr id="471043" name="Oval 3"/>
            <p:cNvSpPr>
              <a:spLocks noChangeArrowheads="1"/>
            </p:cNvSpPr>
            <p:nvPr/>
          </p:nvSpPr>
          <p:spPr bwMode="auto">
            <a:xfrm>
              <a:off x="664" y="2868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44" name="Freeform 4"/>
            <p:cNvSpPr>
              <a:spLocks/>
            </p:cNvSpPr>
            <p:nvPr/>
          </p:nvSpPr>
          <p:spPr bwMode="auto">
            <a:xfrm>
              <a:off x="1188" y="2794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5" name="Rectangle 5"/>
            <p:cNvSpPr>
              <a:spLocks noChangeArrowheads="1"/>
            </p:cNvSpPr>
            <p:nvPr/>
          </p:nvSpPr>
          <p:spPr bwMode="auto">
            <a:xfrm>
              <a:off x="793" y="2839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471046" name="Rectangle 6"/>
            <p:cNvSpPr>
              <a:spLocks noChangeArrowheads="1"/>
            </p:cNvSpPr>
            <p:nvPr/>
          </p:nvSpPr>
          <p:spPr bwMode="auto">
            <a:xfrm>
              <a:off x="233" y="1212"/>
              <a:ext cx="1818" cy="15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Le </a:t>
              </a:r>
              <a:r>
                <a:rPr lang="en-US" sz="3200" i="1">
                  <a:solidFill>
                    <a:srgbClr val="00FF00"/>
                  </a:solidFill>
                  <a:latin typeface="Times" charset="0"/>
                </a:rPr>
                <a:t>TROISI</a:t>
              </a:r>
              <a:r>
                <a:rPr lang="en-US" sz="3200" i="1">
                  <a:solidFill>
                    <a:srgbClr val="00FF00"/>
                  </a:solidFill>
                  <a:latin typeface="Times" charset="0"/>
                  <a:cs typeface="Times" charset="0"/>
                </a:rPr>
                <a:t>È</a:t>
              </a:r>
              <a:r>
                <a:rPr lang="en-US" sz="3200" i="1">
                  <a:solidFill>
                    <a:srgbClr val="00FF00"/>
                  </a:solidFill>
                  <a:latin typeface="Times" charset="0"/>
                </a:rPr>
                <a:t>ME</a:t>
              </a:r>
              <a:r>
                <a:rPr lang="en-US" sz="3200" b="1" i="1">
                  <a:solidFill>
                    <a:srgbClr val="00FF00"/>
                  </a:solidFill>
                  <a:latin typeface="Times" charset="0"/>
                </a:rPr>
                <a:t> </a:t>
              </a:r>
              <a:endParaRPr lang="en-US" sz="3200" i="1">
                <a:solidFill>
                  <a:srgbClr val="00FF00"/>
                </a:solidFill>
                <a:latin typeface="Times" charset="0"/>
              </a:endParaRPr>
            </a:p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 des</a:t>
              </a:r>
            </a:p>
            <a:p>
              <a:pPr algn="ctr"/>
              <a:r>
                <a:rPr lang="en-US" sz="3200" b="1">
                  <a:solidFill>
                    <a:srgbClr val="00FF00"/>
                  </a:solidFill>
                  <a:latin typeface="Times" charset="0"/>
                </a:rPr>
                <a:t>TROIS</a:t>
              </a:r>
            </a:p>
            <a:p>
              <a:pPr algn="ctr"/>
              <a:r>
                <a:rPr lang="en-US" sz="3200" b="1">
                  <a:solidFill>
                    <a:srgbClr val="00FF00"/>
                  </a:solidFill>
                  <a:latin typeface="Times" charset="0"/>
                </a:rPr>
                <a:t>SOCIET</a:t>
              </a:r>
              <a:r>
                <a:rPr lang="en-US" sz="3200" b="1">
                  <a:solidFill>
                    <a:srgbClr val="00FF00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200" b="1">
                  <a:solidFill>
                    <a:srgbClr val="00FF00"/>
                  </a:solidFill>
                  <a:latin typeface="Times" charset="0"/>
                </a:rPr>
                <a:t>S</a:t>
              </a:r>
              <a:endParaRPr lang="en-US" sz="3200">
                <a:solidFill>
                  <a:schemeClr val="tx2"/>
                </a:solidFill>
                <a:latin typeface="Times" charset="0"/>
              </a:endParaRPr>
            </a:p>
            <a:p>
              <a:pPr algn="ctr"/>
              <a:r>
                <a:rPr lang="en-US" sz="3200">
                  <a:solidFill>
                    <a:schemeClr val="tx2"/>
                  </a:solidFill>
                  <a:latin typeface="Times" charset="0"/>
                </a:rPr>
                <a:t>est:</a:t>
              </a:r>
            </a:p>
          </p:txBody>
        </p:sp>
      </p:grpSp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8" name="AutoShape 8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0" name="Rectangle 10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71051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2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3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4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5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8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3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1074" name="Text Box 34"/>
          <p:cNvSpPr txBox="1">
            <a:spLocks noChangeArrowheads="1"/>
          </p:cNvSpPr>
          <p:nvPr/>
        </p:nvSpPr>
        <p:spPr bwMode="auto">
          <a:xfrm>
            <a:off x="16891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2 Rois 25:21</a:t>
            </a:r>
          </a:p>
        </p:txBody>
      </p:sp>
      <p:grpSp>
        <p:nvGrpSpPr>
          <p:cNvPr id="471079" name="Group 39"/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3544" y="2589"/>
            <a:chExt cx="753" cy="692"/>
          </a:xfrm>
        </p:grpSpPr>
        <p:sp>
          <p:nvSpPr>
            <p:cNvPr id="471080" name="Freeform 4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1" name="Freeform 4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2" name="AutoShape 4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3" name="Rectangle 4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4" name="Line 4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5" name="Line 4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6" name="Rectangle 46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1087" name="Line 4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8" name="Line 4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89" name="Rectangle 49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1090" name="Rectangle 50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1091" name="Rectangle 5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1092" name="Rectangle 5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93" name="Rectangle 5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94" name="Rectangle 5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1095" name="Text Box 5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097" name="Rectangle 57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sp>
        <p:nvSpPr>
          <p:cNvPr id="47109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1102" name="Group 62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1103" name="Rectangle 6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1104" name="Line 6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4117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342900" y="722313"/>
            <a:ext cx="6278563" cy="4873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Comic Sans MS" charset="0"/>
              </a:rPr>
              <a:t>    L</a:t>
            </a:r>
            <a:r>
              <a:rPr lang="ja-JP" altLang="en-US" sz="3200" b="1">
                <a:solidFill>
                  <a:schemeClr val="accent2"/>
                </a:solidFill>
                <a:latin typeface="Arial"/>
              </a:rPr>
              <a:t>’</a:t>
            </a:r>
            <a:r>
              <a:rPr lang="en-US" sz="3200" b="1">
                <a:solidFill>
                  <a:schemeClr val="accent2"/>
                </a:solidFill>
                <a:latin typeface="Comic Sans MS" charset="0"/>
              </a:rPr>
              <a:t>Ancienne Ville de Babylone</a:t>
            </a:r>
            <a:endParaRPr lang="en-US" sz="240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474129" name="Rectangle 17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4132" name="Text Box 20"/>
          <p:cNvSpPr txBox="1">
            <a:spLocks noChangeArrowheads="1"/>
          </p:cNvSpPr>
          <p:nvPr/>
        </p:nvSpPr>
        <p:spPr bwMode="auto">
          <a:xfrm>
            <a:off x="1752600" y="-22225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Daniel 1</a:t>
            </a:r>
          </a:p>
        </p:txBody>
      </p:sp>
      <p:grpSp>
        <p:nvGrpSpPr>
          <p:cNvPr id="474172" name="Group 6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4173" name="Freeform 6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74" name="Freeform 6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75" name="AutoShape 6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6" name="Rectangle 6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7" name="Line 6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8" name="Line 6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9" name="Rectangle 67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4180" name="Line 6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1" name="Line 6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2" name="Rectangle 70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4183" name="Rectangle 71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4184" name="Rectangle 7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4185" name="Rectangle 7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6" name="Rectangle 74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7" name="Rectangle 7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4188" name="Text Box 7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4190" name="Text Box 78"/>
          <p:cNvSpPr txBox="1">
            <a:spLocks noChangeArrowheads="1"/>
          </p:cNvSpPr>
          <p:nvPr/>
        </p:nvSpPr>
        <p:spPr bwMode="auto">
          <a:xfrm>
            <a:off x="2003425" y="5556250"/>
            <a:ext cx="6057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FFF417"/>
                </a:solidFill>
                <a:latin typeface="Comic Sans MS" charset="0"/>
              </a:rPr>
              <a:t>Jardains Pendant de Babylone</a:t>
            </a:r>
          </a:p>
        </p:txBody>
      </p:sp>
      <p:sp>
        <p:nvSpPr>
          <p:cNvPr id="474191" name="Text Box 79"/>
          <p:cNvSpPr txBox="1">
            <a:spLocks noChangeArrowheads="1"/>
          </p:cNvSpPr>
          <p:nvPr/>
        </p:nvSpPr>
        <p:spPr bwMode="auto">
          <a:xfrm>
            <a:off x="779463" y="4117975"/>
            <a:ext cx="3706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F417"/>
                </a:solidFill>
                <a:latin typeface="Comic Sans MS" charset="0"/>
              </a:rPr>
              <a:t>Fleuve Euphrate</a:t>
            </a:r>
          </a:p>
        </p:txBody>
      </p:sp>
      <p:sp>
        <p:nvSpPr>
          <p:cNvPr id="474192" name="Rectangle 8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474193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474194" name="Text Box 82"/>
          <p:cNvSpPr txBox="1">
            <a:spLocks noChangeArrowheads="1"/>
          </p:cNvSpPr>
          <p:nvPr/>
        </p:nvSpPr>
        <p:spPr bwMode="auto">
          <a:xfrm>
            <a:off x="8542338" y="6410325"/>
            <a:ext cx="423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8" grpId="0" autoUpdateAnimBg="0"/>
      <p:bldP spid="474190" grpId="0" autoUpdateAnimBg="0"/>
      <p:bldP spid="474191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2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30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3093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4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095" name="Rectangle 7"/>
          <p:cNvSpPr>
            <a:spLocks noChangeArrowheads="1"/>
          </p:cNvSpPr>
          <p:nvPr/>
        </p:nvSpPr>
        <p:spPr bwMode="auto">
          <a:xfrm>
            <a:off x="2881313" y="5502275"/>
            <a:ext cx="36623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Times" charset="0"/>
              </a:rPr>
              <a:t>LE STAGE D</a:t>
            </a:r>
            <a:r>
              <a:rPr lang="ja-JP" altLang="en-US">
                <a:solidFill>
                  <a:schemeClr val="bg2"/>
                </a:solidFill>
                <a:latin typeface="Arial"/>
              </a:rPr>
              <a:t>’</a:t>
            </a:r>
            <a:r>
              <a:rPr lang="en-US">
                <a:solidFill>
                  <a:schemeClr val="bg2"/>
                </a:solidFill>
                <a:latin typeface="Times" charset="0"/>
              </a:rPr>
              <a:t>ACTION</a:t>
            </a:r>
          </a:p>
        </p:txBody>
      </p:sp>
      <p:sp>
        <p:nvSpPr>
          <p:cNvPr id="473112" name="Oval 24"/>
          <p:cNvSpPr>
            <a:spLocks noChangeArrowheads="1"/>
          </p:cNvSpPr>
          <p:nvPr/>
        </p:nvSpPr>
        <p:spPr bwMode="auto">
          <a:xfrm>
            <a:off x="6096000" y="2692400"/>
            <a:ext cx="1371600" cy="48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13" name="Oval 25"/>
          <p:cNvSpPr>
            <a:spLocks noChangeArrowheads="1"/>
          </p:cNvSpPr>
          <p:nvPr/>
        </p:nvSpPr>
        <p:spPr bwMode="auto">
          <a:xfrm>
            <a:off x="7226300" y="3514725"/>
            <a:ext cx="965200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Rectangle 26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grpSp>
        <p:nvGrpSpPr>
          <p:cNvPr id="473170" name="Group 82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3171" name="Freeform 83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2" name="Freeform 84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3" name="AutoShape 85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4" name="Rectangle 86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5" name="Line 87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6" name="Line 88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7" name="Rectangle 89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3178" name="Line 90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9" name="Line 91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0" name="Rectangle 92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3181" name="Rectangle 93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3182" name="Rectangle 94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3183" name="Rectangle 95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4" name="Rectangle 96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5" name="Rectangle 97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3186" name="Text Box 9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3188" name="Rectangle 100"/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sp>
        <p:nvSpPr>
          <p:cNvPr id="473189" name="Text Box 10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3193" name="Group 105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3194" name="Rectangle 10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3195" name="Line 10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12" grpId="0" animBg="1"/>
      <p:bldP spid="4731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39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0" name="Rectangle 4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3630613" y="1812925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70 ANS</a:t>
            </a:r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3706813" y="227012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accent2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accent2"/>
                </a:solidFill>
                <a:latin typeface="Times" charset="0"/>
              </a:rPr>
              <a:t>KS</a:t>
            </a:r>
          </a:p>
        </p:txBody>
      </p:sp>
      <p:sp>
        <p:nvSpPr>
          <p:cNvPr id="475143" name="Rectangle 7"/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4" name="Rectangle 8"/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8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9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0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1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2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3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70" name="Rectangle 34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5172" name="Text Box 36"/>
          <p:cNvSpPr txBox="1">
            <a:spLocks noChangeArrowheads="1"/>
          </p:cNvSpPr>
          <p:nvPr/>
        </p:nvSpPr>
        <p:spPr bwMode="auto">
          <a:xfrm>
            <a:off x="1739900" y="-3492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Jer. 29:10; Ezra 3:8; Neh. 2:5-6</a:t>
            </a:r>
          </a:p>
        </p:txBody>
      </p:sp>
      <p:grpSp>
        <p:nvGrpSpPr>
          <p:cNvPr id="475215" name="Group 79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5216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17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18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19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0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1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2" name="Rectangle 86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5223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4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5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5226" name="Rectangle 90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5227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5228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29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30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5231" name="Text Box 9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5232" name="Text Box 96"/>
          <p:cNvSpPr txBox="1">
            <a:spLocks noChangeArrowheads="1"/>
          </p:cNvSpPr>
          <p:nvPr/>
        </p:nvSpPr>
        <p:spPr bwMode="auto">
          <a:xfrm>
            <a:off x="8594725" y="64817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475233" name="Group 97"/>
          <p:cNvGrpSpPr>
            <a:grpSpLocks/>
          </p:cNvGrpSpPr>
          <p:nvPr/>
        </p:nvGrpSpPr>
        <p:grpSpPr bwMode="auto">
          <a:xfrm>
            <a:off x="1397000" y="5291138"/>
            <a:ext cx="6765925" cy="2155825"/>
            <a:chOff x="1734" y="3148"/>
            <a:chExt cx="2630" cy="1358"/>
          </a:xfrm>
        </p:grpSpPr>
        <p:sp>
          <p:nvSpPr>
            <p:cNvPr id="475234" name="Text Box 98"/>
            <p:cNvSpPr txBox="1">
              <a:spLocks noChangeArrowheads="1"/>
            </p:cNvSpPr>
            <p:nvPr/>
          </p:nvSpPr>
          <p:spPr bwMode="auto">
            <a:xfrm>
              <a:off x="1768" y="3180"/>
              <a:ext cx="2504" cy="1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chemeClr val="bg2"/>
                  </a:solidFill>
                  <a:latin typeface="Kosher-Normal" charset="0"/>
                </a:rPr>
                <a:t>SYNAGOGUE</a:t>
              </a: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”</a:t>
              </a:r>
              <a:endParaRPr lang="en-US" sz="6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475235" name="Text Box 99"/>
            <p:cNvSpPr txBox="1">
              <a:spLocks noChangeArrowheads="1"/>
            </p:cNvSpPr>
            <p:nvPr/>
          </p:nvSpPr>
          <p:spPr bwMode="auto">
            <a:xfrm>
              <a:off x="1734" y="3148"/>
              <a:ext cx="2630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rgbClr val="FCFC06"/>
                  </a:solidFill>
                  <a:latin typeface="Kosher-Normal" charset="0"/>
                </a:rPr>
                <a:t>SYNAGOGUE</a:t>
              </a: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”</a:t>
              </a:r>
              <a:endParaRPr lang="en-US" sz="6600" b="1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grpSp>
        <p:nvGrpSpPr>
          <p:cNvPr id="475236" name="Group 100"/>
          <p:cNvGrpSpPr>
            <a:grpSpLocks/>
          </p:cNvGrpSpPr>
          <p:nvPr/>
        </p:nvGrpSpPr>
        <p:grpSpPr bwMode="auto">
          <a:xfrm>
            <a:off x="2876550" y="4283075"/>
            <a:ext cx="3778250" cy="1139825"/>
            <a:chOff x="641" y="2530"/>
            <a:chExt cx="1638" cy="718"/>
          </a:xfrm>
        </p:grpSpPr>
        <p:sp>
          <p:nvSpPr>
            <p:cNvPr id="475237" name="Text Box 101"/>
            <p:cNvSpPr txBox="1">
              <a:spLocks noChangeArrowheads="1"/>
            </p:cNvSpPr>
            <p:nvPr/>
          </p:nvSpPr>
          <p:spPr bwMode="auto">
            <a:xfrm>
              <a:off x="675" y="2556"/>
              <a:ext cx="1604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chemeClr val="bg2"/>
                  </a:solidFill>
                  <a:latin typeface="Kosher-Normal" charset="0"/>
                </a:rPr>
                <a:t>JEWS</a:t>
              </a:r>
              <a:r>
                <a:rPr lang="ja-JP" altLang="en-US" sz="6600" b="1" i="1">
                  <a:solidFill>
                    <a:schemeClr val="bg2"/>
                  </a:solidFill>
                  <a:latin typeface="Arial"/>
                </a:rPr>
                <a:t>”</a:t>
              </a:r>
              <a:endParaRPr lang="en-US" sz="6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475238" name="Text Box 102"/>
            <p:cNvSpPr txBox="1">
              <a:spLocks noChangeArrowheads="1"/>
            </p:cNvSpPr>
            <p:nvPr/>
          </p:nvSpPr>
          <p:spPr bwMode="auto">
            <a:xfrm>
              <a:off x="641" y="2530"/>
              <a:ext cx="1604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“</a:t>
              </a:r>
              <a:r>
                <a:rPr lang="en-US" sz="6600" b="1" i="1">
                  <a:solidFill>
                    <a:srgbClr val="FCFC06"/>
                  </a:solidFill>
                  <a:latin typeface="Kosher-Normal" charset="0"/>
                </a:rPr>
                <a:t>JUIFS</a:t>
              </a:r>
              <a:r>
                <a:rPr lang="ja-JP" altLang="en-US" sz="6600" b="1" i="1">
                  <a:solidFill>
                    <a:srgbClr val="FCFC06"/>
                  </a:solidFill>
                  <a:latin typeface="Arial"/>
                </a:rPr>
                <a:t>”</a:t>
              </a:r>
              <a:endParaRPr lang="en-US" sz="6600" b="1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sp>
        <p:nvSpPr>
          <p:cNvPr id="475239" name="Rectangle 103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sp>
        <p:nvSpPr>
          <p:cNvPr id="475240" name="Text Box 10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5244" name="Group 108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5145" name="Oval 9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43" name="Freeform 107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147" name="Rectangle 11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75248" name="Oval 112"/>
          <p:cNvSpPr>
            <a:spLocks noChangeArrowheads="1"/>
          </p:cNvSpPr>
          <p:nvPr/>
        </p:nvSpPr>
        <p:spPr bwMode="auto">
          <a:xfrm>
            <a:off x="3378200" y="1724025"/>
            <a:ext cx="2573338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249" name="Oval 113"/>
          <p:cNvSpPr>
            <a:spLocks noChangeArrowheads="1"/>
          </p:cNvSpPr>
          <p:nvPr/>
        </p:nvSpPr>
        <p:spPr bwMode="auto">
          <a:xfrm>
            <a:off x="3397250" y="2233613"/>
            <a:ext cx="2573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5250" name="Group 114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5251" name="Rectangle 11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5252" name="Line 11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5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5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0"/>
      <p:bldP spid="475142" grpId="0"/>
      <p:bldP spid="475248" grpId="0" animBg="1"/>
      <p:bldP spid="475248" grpId="1" animBg="1"/>
      <p:bldP spid="47524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280" name="Group 120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6281" name="Oval 121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2" name="Freeform 122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3" name="Rectangle 123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76162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61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6164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5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6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67" name="Rectangle 7"/>
          <p:cNvSpPr>
            <a:spLocks noChangeArrowheads="1"/>
          </p:cNvSpPr>
          <p:nvPr/>
        </p:nvSpPr>
        <p:spPr bwMode="auto">
          <a:xfrm>
            <a:off x="2436813" y="5502275"/>
            <a:ext cx="41735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Arial Black" charset="0"/>
              </a:rPr>
              <a:t>LE STAGE D</a:t>
            </a:r>
            <a:r>
              <a:rPr lang="ja-JP" altLang="en-US">
                <a:solidFill>
                  <a:schemeClr val="bg2"/>
                </a:solidFill>
                <a:latin typeface="Arial"/>
              </a:rPr>
              <a:t>’</a:t>
            </a:r>
            <a:r>
              <a:rPr lang="en-US">
                <a:solidFill>
                  <a:schemeClr val="bg2"/>
                </a:solidFill>
                <a:latin typeface="Arial Black" charset="0"/>
              </a:rPr>
              <a:t>ACTION</a:t>
            </a:r>
          </a:p>
        </p:txBody>
      </p:sp>
      <p:grpSp>
        <p:nvGrpSpPr>
          <p:cNvPr id="476196" name="Group 36"/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2536" y="1272"/>
            <a:chExt cx="1589" cy="1019"/>
          </a:xfrm>
        </p:grpSpPr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 flipH="1" flipV="1">
              <a:off x="3507" y="1843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2" name="Freeform 12"/>
            <p:cNvSpPr>
              <a:spLocks/>
            </p:cNvSpPr>
            <p:nvPr/>
          </p:nvSpPr>
          <p:spPr bwMode="auto">
            <a:xfrm>
              <a:off x="2536" y="1272"/>
              <a:ext cx="1480" cy="656"/>
            </a:xfrm>
            <a:custGeom>
              <a:avLst/>
              <a:gdLst>
                <a:gd name="T0" fmla="*/ 1480 w 1480"/>
                <a:gd name="T1" fmla="*/ 656 h 656"/>
                <a:gd name="T2" fmla="*/ 1344 w 1480"/>
                <a:gd name="T3" fmla="*/ 544 h 656"/>
                <a:gd name="T4" fmla="*/ 1320 w 1480"/>
                <a:gd name="T5" fmla="*/ 520 h 656"/>
                <a:gd name="T6" fmla="*/ 1296 w 1480"/>
                <a:gd name="T7" fmla="*/ 504 h 656"/>
                <a:gd name="T8" fmla="*/ 1200 w 1480"/>
                <a:gd name="T9" fmla="*/ 416 h 656"/>
                <a:gd name="T10" fmla="*/ 1048 w 1480"/>
                <a:gd name="T11" fmla="*/ 248 h 656"/>
                <a:gd name="T12" fmla="*/ 984 w 1480"/>
                <a:gd name="T13" fmla="*/ 176 h 656"/>
                <a:gd name="T14" fmla="*/ 944 w 1480"/>
                <a:gd name="T15" fmla="*/ 128 h 656"/>
                <a:gd name="T16" fmla="*/ 904 w 1480"/>
                <a:gd name="T17" fmla="*/ 80 h 656"/>
                <a:gd name="T18" fmla="*/ 624 w 1480"/>
                <a:gd name="T19" fmla="*/ 0 h 656"/>
                <a:gd name="T20" fmla="*/ 368 w 1480"/>
                <a:gd name="T21" fmla="*/ 8 h 656"/>
                <a:gd name="T22" fmla="*/ 296 w 1480"/>
                <a:gd name="T23" fmla="*/ 32 h 656"/>
                <a:gd name="T24" fmla="*/ 80 w 1480"/>
                <a:gd name="T25" fmla="*/ 312 h 656"/>
                <a:gd name="T26" fmla="*/ 48 w 1480"/>
                <a:gd name="T27" fmla="*/ 536 h 656"/>
                <a:gd name="T28" fmla="*/ 16 w 1480"/>
                <a:gd name="T29" fmla="*/ 584 h 656"/>
                <a:gd name="T30" fmla="*/ 0 w 1480"/>
                <a:gd name="T31" fmla="*/ 608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6185" name="Rectangle 25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6186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76194" name="Freeform 34"/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>
              <a:gd name="T0" fmla="*/ 1480 w 1480"/>
              <a:gd name="T1" fmla="*/ 656 h 656"/>
              <a:gd name="T2" fmla="*/ 1344 w 1480"/>
              <a:gd name="T3" fmla="*/ 544 h 656"/>
              <a:gd name="T4" fmla="*/ 1320 w 1480"/>
              <a:gd name="T5" fmla="*/ 520 h 656"/>
              <a:gd name="T6" fmla="*/ 1296 w 1480"/>
              <a:gd name="T7" fmla="*/ 504 h 656"/>
              <a:gd name="T8" fmla="*/ 1200 w 1480"/>
              <a:gd name="T9" fmla="*/ 416 h 656"/>
              <a:gd name="T10" fmla="*/ 1048 w 1480"/>
              <a:gd name="T11" fmla="*/ 248 h 656"/>
              <a:gd name="T12" fmla="*/ 984 w 1480"/>
              <a:gd name="T13" fmla="*/ 176 h 656"/>
              <a:gd name="T14" fmla="*/ 944 w 1480"/>
              <a:gd name="T15" fmla="*/ 128 h 656"/>
              <a:gd name="T16" fmla="*/ 904 w 1480"/>
              <a:gd name="T17" fmla="*/ 80 h 656"/>
              <a:gd name="T18" fmla="*/ 624 w 1480"/>
              <a:gd name="T19" fmla="*/ 0 h 656"/>
              <a:gd name="T20" fmla="*/ 368 w 1480"/>
              <a:gd name="T21" fmla="*/ 8 h 656"/>
              <a:gd name="T22" fmla="*/ 296 w 1480"/>
              <a:gd name="T23" fmla="*/ 32 h 656"/>
              <a:gd name="T24" fmla="*/ 80 w 1480"/>
              <a:gd name="T25" fmla="*/ 312 h 656"/>
              <a:gd name="T26" fmla="*/ 48 w 1480"/>
              <a:gd name="T27" fmla="*/ 536 h 656"/>
              <a:gd name="T28" fmla="*/ 16 w 1480"/>
              <a:gd name="T29" fmla="*/ 584 h 656"/>
              <a:gd name="T30" fmla="*/ 0 w 1480"/>
              <a:gd name="T31" fmla="*/ 60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6195" name="Freeform 35"/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>
              <a:gd name="T0" fmla="*/ 1480 w 1480"/>
              <a:gd name="T1" fmla="*/ 656 h 656"/>
              <a:gd name="T2" fmla="*/ 1344 w 1480"/>
              <a:gd name="T3" fmla="*/ 544 h 656"/>
              <a:gd name="T4" fmla="*/ 1320 w 1480"/>
              <a:gd name="T5" fmla="*/ 520 h 656"/>
              <a:gd name="T6" fmla="*/ 1296 w 1480"/>
              <a:gd name="T7" fmla="*/ 504 h 656"/>
              <a:gd name="T8" fmla="*/ 1200 w 1480"/>
              <a:gd name="T9" fmla="*/ 416 h 656"/>
              <a:gd name="T10" fmla="*/ 1048 w 1480"/>
              <a:gd name="T11" fmla="*/ 248 h 656"/>
              <a:gd name="T12" fmla="*/ 984 w 1480"/>
              <a:gd name="T13" fmla="*/ 176 h 656"/>
              <a:gd name="T14" fmla="*/ 944 w 1480"/>
              <a:gd name="T15" fmla="*/ 128 h 656"/>
              <a:gd name="T16" fmla="*/ 904 w 1480"/>
              <a:gd name="T17" fmla="*/ 80 h 656"/>
              <a:gd name="T18" fmla="*/ 624 w 1480"/>
              <a:gd name="T19" fmla="*/ 0 h 656"/>
              <a:gd name="T20" fmla="*/ 368 w 1480"/>
              <a:gd name="T21" fmla="*/ 8 h 656"/>
              <a:gd name="T22" fmla="*/ 296 w 1480"/>
              <a:gd name="T23" fmla="*/ 32 h 656"/>
              <a:gd name="T24" fmla="*/ 80 w 1480"/>
              <a:gd name="T25" fmla="*/ 312 h 656"/>
              <a:gd name="T26" fmla="*/ 48 w 1480"/>
              <a:gd name="T27" fmla="*/ 536 h 656"/>
              <a:gd name="T28" fmla="*/ 16 w 1480"/>
              <a:gd name="T29" fmla="*/ 584 h 656"/>
              <a:gd name="T30" fmla="*/ 0 w 1480"/>
              <a:gd name="T31" fmla="*/ 60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6258" name="Group 98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6259" name="Freeform 99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60" name="Freeform 100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261" name="AutoShape 101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2" name="Rectangle 102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3" name="Line 103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4" name="Line 104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5" name="Rectangle 105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6266" name="Line 106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7" name="Line 107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68" name="Rectangle 108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6269" name="Rectangle 109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6270" name="Rectangle 110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6271" name="Rectangle 111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72" name="Rectangle 112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73" name="Rectangle 113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76274" name="Text Box 11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6276" name="Rectangle 116"/>
          <p:cNvSpPr>
            <a:spLocks noChangeArrowheads="1"/>
          </p:cNvSpPr>
          <p:nvPr/>
        </p:nvSpPr>
        <p:spPr bwMode="auto">
          <a:xfrm>
            <a:off x="2270125" y="1252538"/>
            <a:ext cx="6143625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rgbClr val="F8131B"/>
                </a:solidFill>
                <a:latin typeface="Helvetica" charset="0"/>
              </a:rPr>
              <a:t>3  TRÈKS EN RÉTOUR</a:t>
            </a:r>
          </a:p>
        </p:txBody>
      </p:sp>
      <p:sp>
        <p:nvSpPr>
          <p:cNvPr id="476277" name="Rectangle 117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sp>
        <p:nvSpPr>
          <p:cNvPr id="476278" name="Text Box 11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6287" name="Group 127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6288" name="Rectangle 12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6289" name="Line 12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94" grpId="0" animBg="1"/>
      <p:bldP spid="476195" grpId="0" animBg="1"/>
      <p:bldP spid="476276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477189" name="Rectangle 5"/>
          <p:cNvSpPr>
            <a:spLocks noChangeArrowheads="1"/>
          </p:cNvSpPr>
          <p:nvPr/>
        </p:nvSpPr>
        <p:spPr bwMode="auto">
          <a:xfrm>
            <a:off x="3630613" y="1828800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70 ANS</a:t>
            </a:r>
          </a:p>
        </p:txBody>
      </p:sp>
      <p:sp>
        <p:nvSpPr>
          <p:cNvPr id="477190" name="Rectangle 6"/>
          <p:cNvSpPr>
            <a:spLocks noChangeArrowheads="1"/>
          </p:cNvSpPr>
          <p:nvPr/>
        </p:nvSpPr>
        <p:spPr bwMode="auto">
          <a:xfrm>
            <a:off x="3706813" y="227012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KS</a:t>
            </a:r>
          </a:p>
        </p:txBody>
      </p:sp>
      <p:sp>
        <p:nvSpPr>
          <p:cNvPr id="477191" name="Rectangle 7"/>
          <p:cNvSpPr>
            <a:spLocks noChangeArrowheads="1"/>
          </p:cNvSpPr>
          <p:nvPr/>
        </p:nvSpPr>
        <p:spPr bwMode="auto">
          <a:xfrm>
            <a:off x="3221038" y="2768600"/>
            <a:ext cx="2400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100 ANS / 50,000</a:t>
            </a:r>
          </a:p>
        </p:txBody>
      </p:sp>
      <p:sp>
        <p:nvSpPr>
          <p:cNvPr id="477194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7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8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9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0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1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4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20" name="Rectangle 36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7221" name="Text Box 37"/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Esdras 1 à 2</a:t>
            </a:r>
          </a:p>
        </p:txBody>
      </p:sp>
      <p:grpSp>
        <p:nvGrpSpPr>
          <p:cNvPr id="477297" name="Group 113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7298" name="Freeform 114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99" name="Freeform 115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300" name="AutoShape 116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1" name="Rectangle 117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2" name="Line 118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3" name="Line 119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4" name="Rectangle 120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7305" name="Line 121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6" name="Line 122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07" name="Rectangle 123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7308" name="Rectangle 124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7309" name="Rectangle 125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77310" name="Rectangle 126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11" name="Rectangle 127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12" name="Rectangle 128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Ans/ 50,000</a:t>
              </a:r>
            </a:p>
          </p:txBody>
        </p:sp>
      </p:grpSp>
      <p:sp>
        <p:nvSpPr>
          <p:cNvPr id="477313" name="Text Box 12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7331" name="Rectangle 147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477332" name="Text Box 14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477337" name="Group 153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477338" name="Oval 154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39" name="Freeform 155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340" name="Rectangle 156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477344" name="Oval 160"/>
          <p:cNvSpPr>
            <a:spLocks noChangeArrowheads="1"/>
          </p:cNvSpPr>
          <p:nvPr/>
        </p:nvSpPr>
        <p:spPr bwMode="auto">
          <a:xfrm>
            <a:off x="3063875" y="2662238"/>
            <a:ext cx="31321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7345" name="Group 16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477346" name="Rectangle 1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477347" name="Line 1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 autoUpdateAnimBg="0"/>
      <p:bldP spid="47734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4682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35" name="Rectangle 19"/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Comic Sans MS" charset="0"/>
            </a:endParaRPr>
          </a:p>
        </p:txBody>
      </p:sp>
      <p:sp>
        <p:nvSpPr>
          <p:cNvPr id="546833" name="Text Box 17"/>
          <p:cNvSpPr txBox="1">
            <a:spLocks noChangeArrowheads="1"/>
          </p:cNvSpPr>
          <p:nvPr/>
        </p:nvSpPr>
        <p:spPr bwMode="auto">
          <a:xfrm>
            <a:off x="647700" y="930275"/>
            <a:ext cx="78867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25F7FA"/>
                </a:solidFill>
                <a:latin typeface="Comic Sans MS" charset="0"/>
              </a:rPr>
              <a:t>50,000 ONT RÉTOURNÉ!</a:t>
            </a:r>
          </a:p>
        </p:txBody>
      </p:sp>
      <p:sp>
        <p:nvSpPr>
          <p:cNvPr id="546834" name="Text Box 18"/>
          <p:cNvSpPr txBox="1">
            <a:spLocks noChangeArrowheads="1"/>
          </p:cNvSpPr>
          <p:nvPr/>
        </p:nvSpPr>
        <p:spPr bwMode="auto">
          <a:xfrm>
            <a:off x="1333500" y="2235200"/>
            <a:ext cx="6477000" cy="4203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FF00"/>
                </a:solidFill>
                <a:latin typeface="Comic Sans MS" charset="0"/>
              </a:rPr>
              <a:t>Mais tous ceux qui restèrent du peuple, ont apporté  chacun de</a:t>
            </a:r>
            <a:r>
              <a:rPr lang="en-US" sz="5400">
                <a:latin typeface="Comic Sans MS" charset="0"/>
              </a:rPr>
              <a:t> </a:t>
            </a:r>
            <a:r>
              <a:rPr lang="en-US" sz="5400">
                <a:solidFill>
                  <a:srgbClr val="1CFF23"/>
                </a:solidFill>
                <a:latin typeface="Comic Sans MS" charset="0"/>
              </a:rPr>
              <a:t>l'argent </a:t>
            </a:r>
            <a:r>
              <a:rPr lang="en-US" sz="5400">
                <a:solidFill>
                  <a:srgbClr val="FFFF00"/>
                </a:solidFill>
                <a:latin typeface="Comic Sans MS" charset="0"/>
              </a:rPr>
              <a:t>pour le rétour</a:t>
            </a:r>
            <a:r>
              <a:rPr lang="en-US" sz="5400" b="1">
                <a:solidFill>
                  <a:srgbClr val="FFFF00"/>
                </a:solidFill>
                <a:latin typeface="Comic Sans MS" charset="0"/>
              </a:rPr>
              <a:t>.</a:t>
            </a:r>
          </a:p>
        </p:txBody>
      </p:sp>
      <p:sp>
        <p:nvSpPr>
          <p:cNvPr id="546849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46850" name="Text Box 3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6899" name="Freeform 83"/>
          <p:cNvSpPr>
            <a:spLocks/>
          </p:cNvSpPr>
          <p:nvPr/>
        </p:nvSpPr>
        <p:spPr bwMode="auto">
          <a:xfrm>
            <a:off x="8753475" y="3641725"/>
            <a:ext cx="204788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900" name="Freeform 84"/>
          <p:cNvSpPr>
            <a:spLocks/>
          </p:cNvSpPr>
          <p:nvPr/>
        </p:nvSpPr>
        <p:spPr bwMode="auto">
          <a:xfrm>
            <a:off x="8753475" y="3629025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901" name="AutoShape 85"/>
          <p:cNvSpPr>
            <a:spLocks noChangeArrowheads="1"/>
          </p:cNvSpPr>
          <p:nvPr/>
        </p:nvSpPr>
        <p:spPr bwMode="auto">
          <a:xfrm>
            <a:off x="8024813" y="3448050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2" name="Rectangle 86"/>
          <p:cNvSpPr>
            <a:spLocks noChangeArrowheads="1"/>
          </p:cNvSpPr>
          <p:nvPr/>
        </p:nvSpPr>
        <p:spPr bwMode="auto">
          <a:xfrm>
            <a:off x="8023225" y="3627438"/>
            <a:ext cx="969963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3" name="Line 87"/>
          <p:cNvSpPr>
            <a:spLocks noChangeShapeType="1"/>
          </p:cNvSpPr>
          <p:nvPr/>
        </p:nvSpPr>
        <p:spPr bwMode="auto">
          <a:xfrm>
            <a:off x="8074025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4" name="Line 88"/>
          <p:cNvSpPr>
            <a:spLocks noChangeShapeType="1"/>
          </p:cNvSpPr>
          <p:nvPr/>
        </p:nvSpPr>
        <p:spPr bwMode="auto">
          <a:xfrm>
            <a:off x="8074025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5" name="Rectangle 89"/>
          <p:cNvSpPr>
            <a:spLocks noChangeArrowheads="1"/>
          </p:cNvSpPr>
          <p:nvPr/>
        </p:nvSpPr>
        <p:spPr bwMode="auto">
          <a:xfrm>
            <a:off x="7943850" y="343535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CAPTIVITÉ</a:t>
            </a:r>
          </a:p>
        </p:txBody>
      </p:sp>
      <p:sp>
        <p:nvSpPr>
          <p:cNvPr id="546906" name="Line 90"/>
          <p:cNvSpPr>
            <a:spLocks noChangeShapeType="1"/>
          </p:cNvSpPr>
          <p:nvPr/>
        </p:nvSpPr>
        <p:spPr bwMode="auto">
          <a:xfrm>
            <a:off x="8074025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7" name="Line 91"/>
          <p:cNvSpPr>
            <a:spLocks noChangeShapeType="1"/>
          </p:cNvSpPr>
          <p:nvPr/>
        </p:nvSpPr>
        <p:spPr bwMode="auto">
          <a:xfrm>
            <a:off x="8074025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08" name="Rectangle 92"/>
          <p:cNvSpPr>
            <a:spLocks noChangeArrowheads="1"/>
          </p:cNvSpPr>
          <p:nvPr/>
        </p:nvSpPr>
        <p:spPr bwMode="auto">
          <a:xfrm>
            <a:off x="8135938" y="3694113"/>
            <a:ext cx="5953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70 Ans</a:t>
            </a:r>
          </a:p>
        </p:txBody>
      </p:sp>
      <p:sp>
        <p:nvSpPr>
          <p:cNvPr id="546909" name="Rectangle 93"/>
          <p:cNvSpPr>
            <a:spLocks noChangeArrowheads="1"/>
          </p:cNvSpPr>
          <p:nvPr/>
        </p:nvSpPr>
        <p:spPr bwMode="auto">
          <a:xfrm>
            <a:off x="8183563" y="3871913"/>
            <a:ext cx="6223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3 Trèks</a:t>
            </a:r>
          </a:p>
        </p:txBody>
      </p:sp>
      <p:sp>
        <p:nvSpPr>
          <p:cNvPr id="546911" name="Rectangle 95"/>
          <p:cNvSpPr>
            <a:spLocks noChangeArrowheads="1"/>
          </p:cNvSpPr>
          <p:nvPr/>
        </p:nvSpPr>
        <p:spPr bwMode="auto">
          <a:xfrm>
            <a:off x="8147050" y="3605213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12" name="Rectangle 96"/>
          <p:cNvSpPr>
            <a:spLocks noChangeArrowheads="1"/>
          </p:cNvSpPr>
          <p:nvPr/>
        </p:nvSpPr>
        <p:spPr bwMode="auto">
          <a:xfrm>
            <a:off x="8054975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913" name="Rectangle 97"/>
          <p:cNvSpPr>
            <a:spLocks noChangeArrowheads="1"/>
          </p:cNvSpPr>
          <p:nvPr/>
        </p:nvSpPr>
        <p:spPr bwMode="auto">
          <a:xfrm>
            <a:off x="7978775" y="4098925"/>
            <a:ext cx="11604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Ans / 50,000</a:t>
            </a:r>
          </a:p>
        </p:txBody>
      </p:sp>
      <p:sp>
        <p:nvSpPr>
          <p:cNvPr id="546914" name="Text Box 9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6916" name="Rectangle 10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sp>
        <p:nvSpPr>
          <p:cNvPr id="546917" name="Text Box 101"/>
          <p:cNvSpPr txBox="1">
            <a:spLocks noChangeArrowheads="1"/>
          </p:cNvSpPr>
          <p:nvPr/>
        </p:nvSpPr>
        <p:spPr bwMode="auto">
          <a:xfrm>
            <a:off x="1765300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Esdras 1:4</a:t>
            </a:r>
          </a:p>
        </p:txBody>
      </p:sp>
      <p:sp>
        <p:nvSpPr>
          <p:cNvPr id="546918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546920" name="Text Box 104"/>
          <p:cNvSpPr txBox="1">
            <a:spLocks noChangeArrowheads="1"/>
          </p:cNvSpPr>
          <p:nvPr/>
        </p:nvSpPr>
        <p:spPr bwMode="auto">
          <a:xfrm>
            <a:off x="8594725" y="64881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utoUpdateAnimBg="0"/>
      <p:bldP spid="546834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6" name="Rectangle 4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2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3630613" y="1812925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70 ANS</a:t>
            </a:r>
          </a:p>
        </p:txBody>
      </p:sp>
      <p:sp>
        <p:nvSpPr>
          <p:cNvPr id="545798" name="Rectangle 6"/>
          <p:cNvSpPr>
            <a:spLocks noChangeArrowheads="1"/>
          </p:cNvSpPr>
          <p:nvPr/>
        </p:nvSpPr>
        <p:spPr bwMode="auto">
          <a:xfrm>
            <a:off x="3706813" y="227012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bg2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KS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3221038" y="2768600"/>
            <a:ext cx="2400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100 ANS / 50,000</a:t>
            </a:r>
          </a:p>
        </p:txBody>
      </p:sp>
      <p:sp>
        <p:nvSpPr>
          <p:cNvPr id="545800" name="Rectangle 8"/>
          <p:cNvSpPr>
            <a:spLocks noChangeArrowheads="1"/>
          </p:cNvSpPr>
          <p:nvPr/>
        </p:nvSpPr>
        <p:spPr bwMode="auto">
          <a:xfrm>
            <a:off x="3783013" y="3200400"/>
            <a:ext cx="1504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Z - E - N</a:t>
            </a:r>
          </a:p>
        </p:txBody>
      </p:sp>
      <p:sp>
        <p:nvSpPr>
          <p:cNvPr id="545802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4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5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6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7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8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9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2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8" name="Text Box 3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5829" name="Text Box 37"/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Jér. 29; Esdras 3; Néh. 2</a:t>
            </a:r>
          </a:p>
        </p:txBody>
      </p:sp>
      <p:sp>
        <p:nvSpPr>
          <p:cNvPr id="545833" name="Text Box 41"/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ESDRAS</a:t>
            </a:r>
          </a:p>
        </p:txBody>
      </p:sp>
      <p:sp>
        <p:nvSpPr>
          <p:cNvPr id="545834" name="Text Box 42"/>
          <p:cNvSpPr txBox="1">
            <a:spLocks noChangeArrowheads="1"/>
          </p:cNvSpPr>
          <p:nvPr/>
        </p:nvSpPr>
        <p:spPr bwMode="auto">
          <a:xfrm>
            <a:off x="674688" y="3787775"/>
            <a:ext cx="4071937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NÉHÉMIE</a:t>
            </a:r>
          </a:p>
        </p:txBody>
      </p:sp>
      <p:sp>
        <p:nvSpPr>
          <p:cNvPr id="545835" name="Freeform 43"/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101 w 405"/>
              <a:gd name="T1" fmla="*/ 199 h 356"/>
              <a:gd name="T2" fmla="*/ 232 w 405"/>
              <a:gd name="T3" fmla="*/ 316 h 356"/>
              <a:gd name="T4" fmla="*/ 269 w 405"/>
              <a:gd name="T5" fmla="*/ 322 h 356"/>
              <a:gd name="T6" fmla="*/ 293 w 405"/>
              <a:gd name="T7" fmla="*/ 346 h 356"/>
              <a:gd name="T8" fmla="*/ 317 w 405"/>
              <a:gd name="T9" fmla="*/ 356 h 356"/>
              <a:gd name="T10" fmla="*/ 333 w 405"/>
              <a:gd name="T11" fmla="*/ 354 h 356"/>
              <a:gd name="T12" fmla="*/ 349 w 405"/>
              <a:gd name="T13" fmla="*/ 348 h 356"/>
              <a:gd name="T14" fmla="*/ 381 w 405"/>
              <a:gd name="T15" fmla="*/ 351 h 356"/>
              <a:gd name="T16" fmla="*/ 405 w 405"/>
              <a:gd name="T17" fmla="*/ 332 h 356"/>
              <a:gd name="T18" fmla="*/ 379 w 405"/>
              <a:gd name="T19" fmla="*/ 268 h 356"/>
              <a:gd name="T20" fmla="*/ 352 w 405"/>
              <a:gd name="T21" fmla="*/ 242 h 356"/>
              <a:gd name="T22" fmla="*/ 291 w 405"/>
              <a:gd name="T23" fmla="*/ 140 h 356"/>
              <a:gd name="T24" fmla="*/ 272 w 405"/>
              <a:gd name="T25" fmla="*/ 124 h 356"/>
              <a:gd name="T26" fmla="*/ 139 w 405"/>
              <a:gd name="T27" fmla="*/ 31 h 356"/>
              <a:gd name="T28" fmla="*/ 91 w 405"/>
              <a:gd name="T29" fmla="*/ 10 h 356"/>
              <a:gd name="T30" fmla="*/ 64 w 405"/>
              <a:gd name="T31" fmla="*/ 2 h 356"/>
              <a:gd name="T32" fmla="*/ 21 w 405"/>
              <a:gd name="T33" fmla="*/ 18 h 356"/>
              <a:gd name="T34" fmla="*/ 8 w 405"/>
              <a:gd name="T35" fmla="*/ 60 h 356"/>
              <a:gd name="T36" fmla="*/ 24 w 405"/>
              <a:gd name="T37" fmla="*/ 154 h 356"/>
              <a:gd name="T38" fmla="*/ 35 w 405"/>
              <a:gd name="T39" fmla="*/ 178 h 356"/>
              <a:gd name="T40" fmla="*/ 24 w 405"/>
              <a:gd name="T41" fmla="*/ 218 h 356"/>
              <a:gd name="T42" fmla="*/ 67 w 405"/>
              <a:gd name="T43" fmla="*/ 287 h 356"/>
              <a:gd name="T44" fmla="*/ 91 w 405"/>
              <a:gd name="T45" fmla="*/ 268 h 356"/>
              <a:gd name="T46" fmla="*/ 101 w 405"/>
              <a:gd name="T47" fmla="*/ 252 h 356"/>
              <a:gd name="T48" fmla="*/ 101 w 405"/>
              <a:gd name="T49" fmla="*/ 199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5885" name="Group 93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545886" name="Freeform 94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887" name="Freeform 95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888" name="AutoShape 96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89" name="Rectangle 97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0" name="Line 98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1" name="Line 99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2" name="Rectangle 100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545893" name="Line 101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4" name="Line 102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5" name="Rectangle 103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 Ans</a:t>
              </a:r>
            </a:p>
          </p:txBody>
        </p:sp>
        <p:sp>
          <p:nvSpPr>
            <p:cNvPr id="545896" name="Rectangle 104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545897" name="Rectangle 105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45898" name="Rectangle 106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99" name="Rectangle 107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0" name="Rectangle 108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 / 50,000</a:t>
              </a:r>
            </a:p>
          </p:txBody>
        </p:sp>
      </p:grpSp>
      <p:sp>
        <p:nvSpPr>
          <p:cNvPr id="545901" name="Text Box 10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5902" name="Text Box 110"/>
          <p:cNvSpPr txBox="1">
            <a:spLocks noChangeArrowheads="1"/>
          </p:cNvSpPr>
          <p:nvPr/>
        </p:nvSpPr>
        <p:spPr bwMode="auto">
          <a:xfrm>
            <a:off x="8602663" y="64770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5904" name="Rectangle 112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  <p:sp>
        <p:nvSpPr>
          <p:cNvPr id="545905" name="Text Box 11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grpSp>
        <p:nvGrpSpPr>
          <p:cNvPr id="545906" name="Group 114"/>
          <p:cNvGrpSpPr>
            <a:grpSpLocks/>
          </p:cNvGrpSpPr>
          <p:nvPr/>
        </p:nvGrpSpPr>
        <p:grpSpPr bwMode="auto">
          <a:xfrm>
            <a:off x="889000" y="2374900"/>
            <a:ext cx="1933575" cy="1905000"/>
            <a:chOff x="560" y="1496"/>
            <a:chExt cx="1218" cy="1200"/>
          </a:xfrm>
        </p:grpSpPr>
        <p:sp>
          <p:nvSpPr>
            <p:cNvPr id="545907" name="Oval 115"/>
            <p:cNvSpPr>
              <a:spLocks noChangeArrowheads="1"/>
            </p:cNvSpPr>
            <p:nvPr/>
          </p:nvSpPr>
          <p:spPr bwMode="auto">
            <a:xfrm>
              <a:off x="560" y="1684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8" name="Freeform 116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909" name="Rectangle 117"/>
            <p:cNvSpPr>
              <a:spLocks noChangeArrowheads="1"/>
            </p:cNvSpPr>
            <p:nvPr/>
          </p:nvSpPr>
          <p:spPr bwMode="auto">
            <a:xfrm>
              <a:off x="616" y="168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A R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C</a:t>
              </a:r>
            </a:p>
          </p:txBody>
        </p:sp>
      </p:grpSp>
      <p:sp>
        <p:nvSpPr>
          <p:cNvPr id="545916" name="Oval 124"/>
          <p:cNvSpPr>
            <a:spLocks noChangeArrowheads="1"/>
          </p:cNvSpPr>
          <p:nvPr/>
        </p:nvSpPr>
        <p:spPr bwMode="auto">
          <a:xfrm>
            <a:off x="3238500" y="3154363"/>
            <a:ext cx="2573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917" name="Text Box 125"/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ZOROBABEL</a:t>
            </a:r>
          </a:p>
        </p:txBody>
      </p:sp>
      <p:grpSp>
        <p:nvGrpSpPr>
          <p:cNvPr id="545918" name="Group 126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45919" name="Rectangle 12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45920" name="Line 12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45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0" grpId="0" autoUpdateAnimBg="0"/>
      <p:bldP spid="545833" grpId="0" autoUpdateAnimBg="0"/>
      <p:bldP spid="545834" grpId="0" autoUpdateAnimBg="0"/>
      <p:bldP spid="545916" grpId="0" animBg="1"/>
      <p:bldP spid="54591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Freeform 2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2051" name="Rectangle 3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3" name="Rectangle 5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42054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42055" name="Text Box 7"/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FF00"/>
                </a:solidFill>
                <a:latin typeface="Comic Sans MS" charset="0"/>
              </a:rPr>
              <a:t>ESDRAS</a:t>
            </a:r>
          </a:p>
        </p:txBody>
      </p:sp>
      <p:sp>
        <p:nvSpPr>
          <p:cNvPr id="642056" name="Text Box 8"/>
          <p:cNvSpPr txBox="1">
            <a:spLocks noChangeArrowheads="1"/>
          </p:cNvSpPr>
          <p:nvPr/>
        </p:nvSpPr>
        <p:spPr bwMode="auto">
          <a:xfrm>
            <a:off x="673100" y="3787775"/>
            <a:ext cx="4071938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FF00"/>
                </a:solidFill>
                <a:latin typeface="Comic Sans MS" charset="0"/>
              </a:rPr>
              <a:t>NÉHÉMIE</a:t>
            </a:r>
          </a:p>
        </p:txBody>
      </p:sp>
      <p:sp>
        <p:nvSpPr>
          <p:cNvPr id="642057" name="AutoShape 9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8" name="Rectangle 10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9" name="Rectangle 11"/>
          <p:cNvSpPr>
            <a:spLocks noChangeArrowheads="1"/>
          </p:cNvSpPr>
          <p:nvPr/>
        </p:nvSpPr>
        <p:spPr bwMode="auto">
          <a:xfrm>
            <a:off x="3084513" y="996950"/>
            <a:ext cx="1595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Times" charset="0"/>
              </a:rPr>
              <a:t>CAPTIVIT</a:t>
            </a:r>
            <a:r>
              <a:rPr lang="en-US" sz="2000" b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</a:p>
        </p:txBody>
      </p:sp>
      <p:sp>
        <p:nvSpPr>
          <p:cNvPr id="642060" name="Rectangle 12"/>
          <p:cNvSpPr>
            <a:spLocks noChangeArrowheads="1"/>
          </p:cNvSpPr>
          <p:nvPr/>
        </p:nvSpPr>
        <p:spPr bwMode="auto">
          <a:xfrm>
            <a:off x="3606800" y="1806575"/>
            <a:ext cx="13382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70 ANS</a:t>
            </a:r>
          </a:p>
        </p:txBody>
      </p:sp>
      <p:sp>
        <p:nvSpPr>
          <p:cNvPr id="642061" name="Rectangle 13"/>
          <p:cNvSpPr>
            <a:spLocks noChangeArrowheads="1"/>
          </p:cNvSpPr>
          <p:nvPr/>
        </p:nvSpPr>
        <p:spPr bwMode="auto">
          <a:xfrm>
            <a:off x="3706813" y="2301875"/>
            <a:ext cx="1741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3  TR</a:t>
            </a:r>
            <a:r>
              <a:rPr lang="en-US" b="1">
                <a:solidFill>
                  <a:schemeClr val="accent1"/>
                </a:solidFill>
                <a:latin typeface="Times" charset="0"/>
                <a:cs typeface="Times" charset="0"/>
              </a:rPr>
              <a:t>È</a:t>
            </a:r>
            <a:r>
              <a:rPr lang="en-US" b="1">
                <a:solidFill>
                  <a:schemeClr val="accent1"/>
                </a:solidFill>
                <a:latin typeface="Times" charset="0"/>
              </a:rPr>
              <a:t>KS</a:t>
            </a:r>
          </a:p>
        </p:txBody>
      </p:sp>
      <p:sp>
        <p:nvSpPr>
          <p:cNvPr id="642062" name="Rectangle 14"/>
          <p:cNvSpPr>
            <a:spLocks noChangeArrowheads="1"/>
          </p:cNvSpPr>
          <p:nvPr/>
        </p:nvSpPr>
        <p:spPr bwMode="auto">
          <a:xfrm>
            <a:off x="3221038" y="2736850"/>
            <a:ext cx="2400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Times" charset="0"/>
              </a:rPr>
              <a:t>100 ANS / 50,000</a:t>
            </a:r>
          </a:p>
        </p:txBody>
      </p:sp>
      <p:sp>
        <p:nvSpPr>
          <p:cNvPr id="642063" name="Rectangle 15"/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" charset="0"/>
              </a:rPr>
              <a:t>Z - E - N</a:t>
            </a:r>
          </a:p>
        </p:txBody>
      </p:sp>
      <p:sp>
        <p:nvSpPr>
          <p:cNvPr id="642064" name="Rectangle 16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5" name="Line 17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6" name="Line 18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7" name="Line 19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8" name="Line 20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9" name="Rectangle 21"/>
          <p:cNvSpPr>
            <a:spLocks noChangeArrowheads="1"/>
          </p:cNvSpPr>
          <p:nvPr/>
        </p:nvSpPr>
        <p:spPr bwMode="auto">
          <a:xfrm>
            <a:off x="1573213" y="1855788"/>
            <a:ext cx="583723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omic Sans MS" charset="0"/>
              </a:rPr>
              <a:t>ESDRAS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…rétourne pour enseigner la Loi de l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Éternel</a:t>
            </a:r>
          </a:p>
        </p:txBody>
      </p:sp>
      <p:sp>
        <p:nvSpPr>
          <p:cNvPr id="642070" name="Rectangle 22"/>
          <p:cNvSpPr>
            <a:spLocks noChangeArrowheads="1"/>
          </p:cNvSpPr>
          <p:nvPr/>
        </p:nvSpPr>
        <p:spPr bwMode="auto">
          <a:xfrm>
            <a:off x="674688" y="3798888"/>
            <a:ext cx="5291137" cy="25257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omic Sans MS" charset="0"/>
              </a:rPr>
              <a:t>NÉHÉMIE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…rétourne comme le grand leadeur de l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Ancien Testament et rébâtir les portes et les murailles de la ville.</a:t>
            </a:r>
          </a:p>
        </p:txBody>
      </p:sp>
      <p:sp>
        <p:nvSpPr>
          <p:cNvPr id="642089" name="Text Box 4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2090" name="Text Box 42"/>
          <p:cNvSpPr txBox="1">
            <a:spLocks noChangeArrowheads="1"/>
          </p:cNvSpPr>
          <p:nvPr/>
        </p:nvSpPr>
        <p:spPr bwMode="auto">
          <a:xfrm>
            <a:off x="8599488" y="64785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42095" name="Rectangle 47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66</a:t>
            </a:r>
          </a:p>
        </p:txBody>
      </p:sp>
      <p:sp>
        <p:nvSpPr>
          <p:cNvPr id="642097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42107" name="Text Box 59"/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CFF23"/>
                </a:solidFill>
                <a:latin typeface="Comic Sans MS" charset="0"/>
              </a:rPr>
              <a:t>ZOROBABEL</a:t>
            </a:r>
          </a:p>
        </p:txBody>
      </p:sp>
      <p:sp>
        <p:nvSpPr>
          <p:cNvPr id="642072" name="Rectangle 24"/>
          <p:cNvSpPr>
            <a:spLocks noChangeArrowheads="1"/>
          </p:cNvSpPr>
          <p:nvPr/>
        </p:nvSpPr>
        <p:spPr bwMode="auto">
          <a:xfrm>
            <a:off x="2360613" y="457200"/>
            <a:ext cx="6562725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omic Sans MS" charset="0"/>
              </a:rPr>
              <a:t>ZOROBABEL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…rétourne pour comencer à rébâtir le Temple.</a:t>
            </a:r>
          </a:p>
        </p:txBody>
      </p:sp>
      <p:sp>
        <p:nvSpPr>
          <p:cNvPr id="642105" name="Rectangle 57"/>
          <p:cNvSpPr>
            <a:spLocks noChangeArrowheads="1"/>
          </p:cNvSpPr>
          <p:nvPr/>
        </p:nvSpPr>
        <p:spPr bwMode="auto">
          <a:xfrm>
            <a:off x="490538" y="6181725"/>
            <a:ext cx="8013700" cy="5734050"/>
          </a:xfrm>
          <a:prstGeom prst="rect">
            <a:avLst/>
          </a:prstGeom>
          <a:solidFill>
            <a:srgbClr val="000514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2101" name="Group 53"/>
          <p:cNvGrpSpPr>
            <a:grpSpLocks/>
          </p:cNvGrpSpPr>
          <p:nvPr/>
        </p:nvGrpSpPr>
        <p:grpSpPr bwMode="auto">
          <a:xfrm>
            <a:off x="2225675" y="1831975"/>
            <a:ext cx="5265738" cy="4075113"/>
            <a:chOff x="1247" y="633"/>
            <a:chExt cx="3317" cy="2567"/>
          </a:xfrm>
        </p:grpSpPr>
        <p:sp>
          <p:nvSpPr>
            <p:cNvPr id="642102" name="AutoShape 54"/>
            <p:cNvSpPr>
              <a:spLocks noChangeArrowheads="1"/>
            </p:cNvSpPr>
            <p:nvPr/>
          </p:nvSpPr>
          <p:spPr bwMode="auto">
            <a:xfrm>
              <a:off x="1467" y="633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103" name="Text Box 55"/>
            <p:cNvSpPr txBox="1">
              <a:spLocks noChangeArrowheads="1"/>
            </p:cNvSpPr>
            <p:nvPr/>
          </p:nvSpPr>
          <p:spPr bwMode="auto">
            <a:xfrm>
              <a:off x="1252" y="992"/>
              <a:ext cx="3312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600" b="1">
                  <a:solidFill>
                    <a:schemeClr val="tx2"/>
                  </a:solidFill>
                  <a:latin typeface="Comic Sans MS" charset="0"/>
                </a:rPr>
                <a:t>Z-E-N</a:t>
              </a:r>
              <a:endParaRPr lang="en-US" sz="4800" b="1">
                <a:solidFill>
                  <a:schemeClr val="tx2"/>
                </a:solidFill>
                <a:latin typeface="Comic Sans MS" charset="0"/>
              </a:endParaRPr>
            </a:p>
          </p:txBody>
        </p:sp>
        <p:sp>
          <p:nvSpPr>
            <p:cNvPr id="642104" name="Text Box 56"/>
            <p:cNvSpPr txBox="1">
              <a:spLocks noChangeArrowheads="1"/>
            </p:cNvSpPr>
            <p:nvPr/>
          </p:nvSpPr>
          <p:spPr bwMode="auto">
            <a:xfrm>
              <a:off x="1247" y="1890"/>
              <a:ext cx="3312" cy="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chemeClr val="tx2"/>
                  </a:solidFill>
                  <a:latin typeface="Comic Sans MS" charset="0"/>
                </a:rPr>
                <a:t>TROIS PRÊTRES DIPLOMATES</a:t>
              </a:r>
            </a:p>
          </p:txBody>
        </p:sp>
      </p:grpSp>
      <p:grpSp>
        <p:nvGrpSpPr>
          <p:cNvPr id="642073" name="Group 25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642074" name="Freeform 26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5" name="Freeform 27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076" name="AutoShape 28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7" name="Rectangle 29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8" name="Line 30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79" name="Line 31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0" name="Rectangle 32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642081" name="Line 33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2" name="Line 34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3" name="Rectangle 35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642084" name="Rectangle 36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642085" name="Rectangle 37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642086" name="Rectangle 38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7" name="Rectangle 39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088" name="Rectangle 40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 / 50,000</a:t>
              </a:r>
            </a:p>
          </p:txBody>
        </p:sp>
      </p:grpSp>
      <p:sp>
        <p:nvSpPr>
          <p:cNvPr id="642108" name="Text Box 60"/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Néh. 3</a:t>
            </a:r>
          </a:p>
        </p:txBody>
      </p:sp>
      <p:grpSp>
        <p:nvGrpSpPr>
          <p:cNvPr id="642109" name="Group 61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42110" name="Rectangle 6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42111" name="Line 6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69" grpId="0" autoUpdateAnimBg="0"/>
      <p:bldP spid="642070" grpId="0" autoUpdateAnimBg="0"/>
      <p:bldP spid="642072" grpId="0" autoUpdateAnimBg="0"/>
      <p:bldP spid="642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2"/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ＭＳ Ｐゴシック" charset="0"/>
            </a:endParaRPr>
          </a:p>
        </p:txBody>
      </p:sp>
      <p:grpSp>
        <p:nvGrpSpPr>
          <p:cNvPr id="14338" name="Group 57"/>
          <p:cNvGrpSpPr>
            <a:grpSpLocks/>
          </p:cNvGrpSpPr>
          <p:nvPr/>
        </p:nvGrpSpPr>
        <p:grpSpPr bwMode="auto">
          <a:xfrm>
            <a:off x="8018463" y="3429000"/>
            <a:ext cx="952500" cy="673100"/>
            <a:chOff x="5051" y="2160"/>
            <a:chExt cx="600" cy="424"/>
          </a:xfrm>
        </p:grpSpPr>
        <p:sp>
          <p:nvSpPr>
            <p:cNvPr id="14381" name="Freeform 58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2" name="Rectangle 59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3" name="Freeform 60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5792 w 129"/>
                <a:gd name="T1" fmla="*/ 224042452 h 49"/>
                <a:gd name="T2" fmla="*/ 0 w 129"/>
                <a:gd name="T3" fmla="*/ 224042452 h 49"/>
                <a:gd name="T4" fmla="*/ 0 w 129"/>
                <a:gd name="T5" fmla="*/ 0 h 49"/>
                <a:gd name="T6" fmla="*/ 15792 w 129"/>
                <a:gd name="T7" fmla="*/ 224042452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4" name="AutoShape 61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5" name="Rectangle 62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6" name="Rectangle 63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7" name="AutoShape 64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8" name="Line 65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89" name="Line 66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14390" name="Rectangle 67"/>
            <p:cNvSpPr>
              <a:spLocks noChangeArrowheads="1"/>
            </p:cNvSpPr>
            <p:nvPr/>
          </p:nvSpPr>
          <p:spPr bwMode="auto">
            <a:xfrm>
              <a:off x="5073" y="2160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  <a:cs typeface="ＭＳ Ｐゴシック" charset="0"/>
                </a:rPr>
                <a:t>JOSHUA</a:t>
              </a:r>
            </a:p>
          </p:txBody>
        </p:sp>
        <p:sp>
          <p:nvSpPr>
            <p:cNvPr id="14391" name="Rectangle 68"/>
            <p:cNvSpPr>
              <a:spLocks noChangeArrowheads="1"/>
            </p:cNvSpPr>
            <p:nvPr/>
          </p:nvSpPr>
          <p:spPr bwMode="auto">
            <a:xfrm>
              <a:off x="5114" y="2296"/>
              <a:ext cx="46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  <a:cs typeface="ＭＳ Ｐゴシック" charset="0"/>
                </a:rPr>
                <a:t>Jericho/Ai</a:t>
              </a:r>
            </a:p>
          </p:txBody>
        </p:sp>
        <p:sp>
          <p:nvSpPr>
            <p:cNvPr id="14392" name="Rectangle 69"/>
            <p:cNvSpPr>
              <a:spLocks noChangeArrowheads="1"/>
            </p:cNvSpPr>
            <p:nvPr/>
          </p:nvSpPr>
          <p:spPr bwMode="auto">
            <a:xfrm>
              <a:off x="5062" y="2416"/>
              <a:ext cx="56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  <a:cs typeface="ＭＳ Ｐゴシック" charset="0"/>
                </a:rPr>
                <a:t>Land Divided</a:t>
              </a:r>
            </a:p>
          </p:txBody>
        </p:sp>
      </p:grpSp>
      <p:grpSp>
        <p:nvGrpSpPr>
          <p:cNvPr id="14339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4377" name="Group 19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9428" name="Freeform 20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-112" charset="0"/>
                  <a:cs typeface="ＭＳ Ｐゴシック" charset="0"/>
                </a:endParaRPr>
              </a:p>
            </p:txBody>
          </p:sp>
          <p:sp>
            <p:nvSpPr>
              <p:cNvPr id="529429" name="Freeform 21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-112" charset="0"/>
                  <a:cs typeface="ＭＳ Ｐゴシック" charset="0"/>
                </a:endParaRPr>
              </a:p>
            </p:txBody>
          </p:sp>
        </p:grpSp>
        <p:sp>
          <p:nvSpPr>
            <p:cNvPr id="529430" name="Freeform 22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12" charset="0"/>
                <a:cs typeface="ＭＳ Ｐゴシック" charset="0"/>
              </a:endParaRPr>
            </a:p>
          </p:txBody>
        </p:sp>
      </p:grpSp>
      <p:grpSp>
        <p:nvGrpSpPr>
          <p:cNvPr id="14340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9432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12" charset="0"/>
                <a:cs typeface="ＭＳ Ｐゴシック" charset="0"/>
              </a:endParaRPr>
            </a:p>
          </p:txBody>
        </p:sp>
        <p:sp>
          <p:nvSpPr>
            <p:cNvPr id="529433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12" charset="0"/>
                <a:cs typeface="ＭＳ Ｐゴシック" charset="0"/>
              </a:endParaRPr>
            </a:p>
          </p:txBody>
        </p:sp>
      </p:grpSp>
      <p:sp>
        <p:nvSpPr>
          <p:cNvPr id="529434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Sea of   	  Galilee</a:t>
            </a:r>
          </a:p>
        </p:txBody>
      </p:sp>
      <p:sp>
        <p:nvSpPr>
          <p:cNvPr id="529435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Mt. Gilboa</a:t>
            </a:r>
          </a:p>
        </p:txBody>
      </p:sp>
      <p:sp>
        <p:nvSpPr>
          <p:cNvPr id="529436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Hebron</a:t>
            </a:r>
          </a:p>
        </p:txBody>
      </p:sp>
      <p:sp>
        <p:nvSpPr>
          <p:cNvPr id="529437" name="Text Box 29"/>
          <p:cNvSpPr txBox="1">
            <a:spLocks noChangeArrowheads="1"/>
          </p:cNvSpPr>
          <p:nvPr/>
        </p:nvSpPr>
        <p:spPr bwMode="auto">
          <a:xfrm rot="-5286213">
            <a:off x="4360863" y="1376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ASHER</a:t>
            </a:r>
          </a:p>
        </p:txBody>
      </p:sp>
      <p:sp>
        <p:nvSpPr>
          <p:cNvPr id="529438" name="Text Box 30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ISSACHAR</a:t>
            </a:r>
          </a:p>
        </p:txBody>
      </p:sp>
      <p:sp>
        <p:nvSpPr>
          <p:cNvPr id="529439" name="Text Box 31"/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MANASSEH</a:t>
            </a:r>
          </a:p>
        </p:txBody>
      </p:sp>
      <p:sp>
        <p:nvSpPr>
          <p:cNvPr id="529440" name="Text Box 32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GAD</a:t>
            </a:r>
          </a:p>
        </p:txBody>
      </p:sp>
      <p:sp>
        <p:nvSpPr>
          <p:cNvPr id="529441" name="Text Box 33"/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EPHRAIM</a:t>
            </a:r>
          </a:p>
        </p:txBody>
      </p:sp>
      <p:sp>
        <p:nvSpPr>
          <p:cNvPr id="529442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BENJAMIN</a:t>
            </a:r>
          </a:p>
        </p:txBody>
      </p:sp>
      <p:sp>
        <p:nvSpPr>
          <p:cNvPr id="529443" name="Text Box 35"/>
          <p:cNvSpPr txBox="1">
            <a:spLocks noChangeArrowheads="1"/>
          </p:cNvSpPr>
          <p:nvPr/>
        </p:nvSpPr>
        <p:spPr bwMode="auto">
          <a:xfrm rot="2953560">
            <a:off x="5764213" y="50355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REUBEN</a:t>
            </a:r>
          </a:p>
        </p:txBody>
      </p:sp>
      <p:sp>
        <p:nvSpPr>
          <p:cNvPr id="529444" name="Text Box 36"/>
          <p:cNvSpPr txBox="1">
            <a:spLocks noChangeArrowheads="1"/>
          </p:cNvSpPr>
          <p:nvPr/>
        </p:nvSpPr>
        <p:spPr bwMode="auto">
          <a:xfrm rot="-3254640">
            <a:off x="3824288" y="3978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DAN</a:t>
            </a:r>
          </a:p>
        </p:txBody>
      </p:sp>
      <p:sp>
        <p:nvSpPr>
          <p:cNvPr id="529445" name="Text Box 37"/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JUDAH</a:t>
            </a:r>
          </a:p>
        </p:txBody>
      </p:sp>
      <p:sp>
        <p:nvSpPr>
          <p:cNvPr id="529446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SIMEON</a:t>
            </a:r>
          </a:p>
        </p:txBody>
      </p:sp>
      <p:sp>
        <p:nvSpPr>
          <p:cNvPr id="529447" name="Text Box 39"/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MANASSEH</a:t>
            </a:r>
          </a:p>
        </p:txBody>
      </p:sp>
      <p:sp>
        <p:nvSpPr>
          <p:cNvPr id="529448" name="Text Box 40"/>
          <p:cNvSpPr txBox="1">
            <a:spLocks noChangeArrowheads="1"/>
          </p:cNvSpPr>
          <p:nvPr/>
        </p:nvSpPr>
        <p:spPr bwMode="auto">
          <a:xfrm rot="-4430452">
            <a:off x="5772150" y="125571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NAPHTALI</a:t>
            </a:r>
          </a:p>
        </p:txBody>
      </p:sp>
      <p:sp>
        <p:nvSpPr>
          <p:cNvPr id="529449" name="Text Box 41"/>
          <p:cNvSpPr txBox="1">
            <a:spLocks noChangeArrowheads="1"/>
          </p:cNvSpPr>
          <p:nvPr/>
        </p:nvSpPr>
        <p:spPr bwMode="auto">
          <a:xfrm rot="-5105054">
            <a:off x="4716463" y="15144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ZEBULON</a:t>
            </a:r>
          </a:p>
        </p:txBody>
      </p:sp>
      <p:sp>
        <p:nvSpPr>
          <p:cNvPr id="529450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Mt. Carmel</a:t>
            </a:r>
          </a:p>
        </p:txBody>
      </p:sp>
      <p:sp>
        <p:nvSpPr>
          <p:cNvPr id="529451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Mt. Tabor</a:t>
            </a:r>
          </a:p>
        </p:txBody>
      </p:sp>
      <p:sp>
        <p:nvSpPr>
          <p:cNvPr id="529452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Dead Sea</a:t>
            </a:r>
          </a:p>
        </p:txBody>
      </p:sp>
      <p:sp>
        <p:nvSpPr>
          <p:cNvPr id="529454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5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6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7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-112" charset="0"/>
              <a:cs typeface="ＭＳ Ｐゴシック" charset="0"/>
            </a:endParaRPr>
          </a:p>
        </p:txBody>
      </p:sp>
      <p:sp>
        <p:nvSpPr>
          <p:cNvPr id="529458" name="Text Box 50"/>
          <p:cNvSpPr txBox="1">
            <a:spLocks noChangeArrowheads="1"/>
          </p:cNvSpPr>
          <p:nvPr/>
        </p:nvSpPr>
        <p:spPr bwMode="auto">
          <a:xfrm rot="-37201">
            <a:off x="6815138" y="5449888"/>
            <a:ext cx="1328737" cy="56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pitchFamily="-112" charset="0"/>
                <a:cs typeface="ＭＳ Ｐゴシック" charset="0"/>
              </a:rPr>
              <a:t>LEVI:  Only towns to live in.</a:t>
            </a:r>
          </a:p>
        </p:txBody>
      </p:sp>
      <p:sp>
        <p:nvSpPr>
          <p:cNvPr id="529459" name="Text Box 51"/>
          <p:cNvSpPr txBox="1">
            <a:spLocks noChangeArrowheads="1"/>
          </p:cNvSpPr>
          <p:nvPr/>
        </p:nvSpPr>
        <p:spPr bwMode="auto">
          <a:xfrm>
            <a:off x="584200" y="2514600"/>
            <a:ext cx="2387600" cy="255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ja-JP" sz="3200" b="1" i="1" dirty="0">
                <a:solidFill>
                  <a:srgbClr val="003399"/>
                </a:solidFill>
                <a:latin typeface="Comic Sans MS" charset="0"/>
              </a:rPr>
              <a:t>"Each man did that which was right in his own eyes."</a:t>
            </a:r>
            <a:endParaRPr lang="en-US" sz="3200" b="1" i="1" dirty="0">
              <a:solidFill>
                <a:srgbClr val="003399"/>
              </a:solidFill>
              <a:latin typeface="Comic Sans MS" charset="0"/>
            </a:endParaRPr>
          </a:p>
        </p:txBody>
      </p:sp>
      <p:sp>
        <p:nvSpPr>
          <p:cNvPr id="14366" name="Text Box 70"/>
          <p:cNvSpPr txBox="1">
            <a:spLocks noChangeArrowheads="1"/>
          </p:cNvSpPr>
          <p:nvPr/>
        </p:nvSpPr>
        <p:spPr bwMode="auto">
          <a:xfrm>
            <a:off x="8723313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9481" name="Rectangle 73"/>
          <p:cNvSpPr>
            <a:spLocks noChangeArrowheads="1"/>
          </p:cNvSpPr>
          <p:nvPr/>
        </p:nvSpPr>
        <p:spPr bwMode="auto">
          <a:xfrm>
            <a:off x="81168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ＭＳ Ｐゴシック" charset="0"/>
              </a:rPr>
              <a:t>05</a:t>
            </a:r>
          </a:p>
        </p:txBody>
      </p:sp>
      <p:sp>
        <p:nvSpPr>
          <p:cNvPr id="529482" name="Text Box 74"/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FF"/>
                </a:solidFill>
                <a:latin typeface="Comic Sans MS" pitchFamily="-112" charset="0"/>
                <a:cs typeface="ＭＳ Ｐゴシック" charset="0"/>
              </a:rPr>
              <a:t>Judg. 17:6</a:t>
            </a:r>
          </a:p>
        </p:txBody>
      </p:sp>
      <p:sp>
        <p:nvSpPr>
          <p:cNvPr id="14369" name="Text Box 75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29484" name="Text Box 76"/>
          <p:cNvSpPr txBox="1">
            <a:spLocks noChangeArrowheads="1"/>
          </p:cNvSpPr>
          <p:nvPr/>
        </p:nvSpPr>
        <p:spPr bwMode="auto">
          <a:xfrm>
            <a:off x="3009900" y="1393825"/>
            <a:ext cx="16129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>
                <a:solidFill>
                  <a:srgbClr val="0831AD"/>
                </a:solidFill>
                <a:latin typeface="Comic Sans MS" pitchFamily="-112" charset="0"/>
                <a:cs typeface="ＭＳ Ｐゴシック" charset="0"/>
              </a:rPr>
              <a:t>The Great Sea</a:t>
            </a:r>
          </a:p>
        </p:txBody>
      </p:sp>
      <p:sp>
        <p:nvSpPr>
          <p:cNvPr id="529460" name="Text Box 52"/>
          <p:cNvSpPr txBox="1">
            <a:spLocks noChangeArrowheads="1"/>
          </p:cNvSpPr>
          <p:nvPr/>
        </p:nvSpPr>
        <p:spPr bwMode="auto">
          <a:xfrm>
            <a:off x="323850" y="2282825"/>
            <a:ext cx="8616950" cy="1862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500" b="1" i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1A0004"/>
                  </a:outerShdw>
                </a:effectLst>
                <a:latin typeface="Papyrus" pitchFamily="-112" charset="0"/>
                <a:cs typeface="ＭＳ Ｐゴシック" charset="0"/>
              </a:rPr>
              <a:t>ANARCHY!</a:t>
            </a:r>
          </a:p>
        </p:txBody>
      </p:sp>
      <p:grpSp>
        <p:nvGrpSpPr>
          <p:cNvPr id="14372" name="Group 57"/>
          <p:cNvGrpSpPr>
            <a:grpSpLocks/>
          </p:cNvGrpSpPr>
          <p:nvPr/>
        </p:nvGrpSpPr>
        <p:grpSpPr bwMode="auto">
          <a:xfrm>
            <a:off x="519113" y="117475"/>
            <a:ext cx="854075" cy="1720850"/>
            <a:chOff x="519113" y="312738"/>
            <a:chExt cx="854075" cy="1910769"/>
          </a:xfrm>
        </p:grpSpPr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519113" y="312738"/>
              <a:ext cx="854075" cy="1910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cs typeface="ＭＳ Ｐゴシック" charset="0"/>
                </a:rPr>
                <a:t>7</a:t>
              </a:r>
              <a:endParaRPr lang="en-US">
                <a:cs typeface="ＭＳ Ｐゴシック" charset="0"/>
              </a:endParaRPr>
            </a:p>
          </p:txBody>
        </p:sp>
        <p:sp>
          <p:nvSpPr>
            <p:cNvPr id="60" name="Line 52"/>
            <p:cNvSpPr>
              <a:spLocks noChangeShapeType="1"/>
            </p:cNvSpPr>
            <p:nvPr/>
          </p:nvSpPr>
          <p:spPr bwMode="auto">
            <a:xfrm flipV="1">
              <a:off x="854075" y="1185276"/>
              <a:ext cx="39687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-108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223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60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30" name="Rectangle 22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78232" name="Text Box 24"/>
          <p:cNvSpPr txBox="1">
            <a:spLocks noChangeArrowheads="1"/>
          </p:cNvSpPr>
          <p:nvPr/>
        </p:nvSpPr>
        <p:spPr bwMode="auto">
          <a:xfrm>
            <a:off x="1663700" y="-2222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 Néh. 3:8</a:t>
            </a:r>
          </a:p>
        </p:txBody>
      </p:sp>
      <p:sp>
        <p:nvSpPr>
          <p:cNvPr id="478314" name="Text Box 10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8315" name="Text Box 107"/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78316" name="Picture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78298" name="Group 9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478299" name="Freeform 9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300" name="Freeform 9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301" name="AutoShape 9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2" name="Rectangle 9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3" name="Line 9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4" name="Line 9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5" name="Rectangle 97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78306" name="Line 9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7" name="Line 9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08" name="Rectangle 100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78309" name="Rectangle 101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478310" name="Rectangle 10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478311" name="Rectangle 10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12" name="Rectangle 104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313" name="Rectangle 10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YAns / 50,000</a:t>
              </a:r>
            </a:p>
          </p:txBody>
        </p:sp>
      </p:grpSp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1520825" y="501650"/>
            <a:ext cx="7023100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rgbClr val="EEFF4B"/>
                </a:solidFill>
                <a:latin typeface="Comic Sans MS" charset="0"/>
              </a:rPr>
              <a:t>Jérusalem: Montrant la Muraille de Néhémie</a:t>
            </a:r>
          </a:p>
        </p:txBody>
      </p:sp>
      <p:sp>
        <p:nvSpPr>
          <p:cNvPr id="478317" name="Rectangle 10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67</a:t>
            </a:r>
          </a:p>
        </p:txBody>
      </p:sp>
      <p:sp>
        <p:nvSpPr>
          <p:cNvPr id="478318" name="Text Box 1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5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FE</a:t>
            </a:r>
          </a:p>
        </p:txBody>
      </p:sp>
      <p:sp>
        <p:nvSpPr>
          <p:cNvPr id="6010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PG</a:t>
            </a:r>
          </a:p>
        </p:txBody>
      </p:sp>
      <p:sp>
        <p:nvSpPr>
          <p:cNvPr id="6010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MG</a:t>
            </a:r>
          </a:p>
        </p:txBody>
      </p:sp>
      <p:sp>
        <p:nvSpPr>
          <p:cNvPr id="6011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MR</a:t>
            </a:r>
          </a:p>
        </p:txBody>
      </p:sp>
      <p:sp>
        <p:nvSpPr>
          <p:cNvPr id="6011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MM</a:t>
            </a:r>
          </a:p>
        </p:txBody>
      </p:sp>
      <p:sp>
        <p:nvSpPr>
          <p:cNvPr id="6011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8" name="Rectangle 20"/>
          <p:cNvSpPr>
            <a:spLocks noChangeArrowheads="1"/>
          </p:cNvSpPr>
          <p:nvPr/>
        </p:nvSpPr>
        <p:spPr bwMode="auto">
          <a:xfrm>
            <a:off x="0" y="365125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DECORER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     LA                                   </a:t>
            </a:r>
          </a:p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  SCÈNE</a:t>
            </a:r>
          </a:p>
        </p:txBody>
      </p:sp>
      <p:sp>
        <p:nvSpPr>
          <p:cNvPr id="6011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DS</a:t>
            </a:r>
          </a:p>
        </p:txBody>
      </p:sp>
      <p:sp>
        <p:nvSpPr>
          <p:cNvPr id="6011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U</a:t>
            </a:r>
          </a:p>
        </p:txBody>
      </p:sp>
      <p:sp>
        <p:nvSpPr>
          <p:cNvPr id="6011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</a:t>
            </a:r>
          </a:p>
        </p:txBody>
      </p:sp>
      <p:sp>
        <p:nvSpPr>
          <p:cNvPr id="6011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H</a:t>
            </a:r>
          </a:p>
        </p:txBody>
      </p:sp>
      <p:sp>
        <p:nvSpPr>
          <p:cNvPr id="6011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8" name="Oval 30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9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0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C</a:t>
            </a:r>
          </a:p>
        </p:txBody>
      </p:sp>
      <p:sp>
        <p:nvSpPr>
          <p:cNvPr id="601121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2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J</a:t>
            </a:r>
          </a:p>
        </p:txBody>
      </p:sp>
      <p:sp>
        <p:nvSpPr>
          <p:cNvPr id="601123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4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5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KB</a:t>
            </a:r>
          </a:p>
        </p:txBody>
      </p:sp>
      <p:sp>
        <p:nvSpPr>
          <p:cNvPr id="601126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7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601128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E</a:t>
            </a:r>
          </a:p>
        </p:txBody>
      </p:sp>
      <p:sp>
        <p:nvSpPr>
          <p:cNvPr id="601130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MN</a:t>
            </a:r>
          </a:p>
        </p:txBody>
      </p:sp>
      <p:sp>
        <p:nvSpPr>
          <p:cNvPr id="601131" name="Rectangle 43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01132" name="Line 44"/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4" name="Line 46"/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5" name="Line 47"/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6" name="Line 48"/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8131B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7" name="Rectangle 49"/>
          <p:cNvSpPr>
            <a:spLocks noChangeArrowheads="1"/>
          </p:cNvSpPr>
          <p:nvPr/>
        </p:nvSpPr>
        <p:spPr bwMode="auto">
          <a:xfrm>
            <a:off x="7970838" y="4092575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grpSp>
        <p:nvGrpSpPr>
          <p:cNvPr id="601138" name="Group 5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3544" y="2589"/>
            <a:chExt cx="753" cy="692"/>
          </a:xfrm>
        </p:grpSpPr>
        <p:sp>
          <p:nvSpPr>
            <p:cNvPr id="601139" name="Freeform 5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40" name="Freeform 5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41" name="AutoShape 5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2" name="Rectangle 5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3" name="Line 5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4" name="Line 5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5" name="Rectangle 57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601146" name="Line 5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7" name="Line 5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48" name="Rectangle 60"/>
            <p:cNvSpPr>
              <a:spLocks noChangeArrowheads="1"/>
            </p:cNvSpPr>
            <p:nvPr/>
          </p:nvSpPr>
          <p:spPr bwMode="auto">
            <a:xfrm>
              <a:off x="3665" y="2752"/>
              <a:ext cx="4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Years</a:t>
              </a:r>
            </a:p>
          </p:txBody>
        </p:sp>
        <p:sp>
          <p:nvSpPr>
            <p:cNvPr id="601149" name="Rectangle 61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601150" name="Rectangle 6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601151" name="Rectangle 6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2" name="Rectangle 64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3" name="Rectangle 6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Ans / 50,000</a:t>
              </a:r>
            </a:p>
          </p:txBody>
        </p:sp>
      </p:grpSp>
      <p:sp>
        <p:nvSpPr>
          <p:cNvPr id="601154" name="Text Box 6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1155" name="Text Box 67"/>
          <p:cNvSpPr txBox="1">
            <a:spLocks noChangeArrowheads="1"/>
          </p:cNvSpPr>
          <p:nvPr/>
        </p:nvSpPr>
        <p:spPr bwMode="auto">
          <a:xfrm>
            <a:off x="8596313" y="64801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1156" name="Rectangle 68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N(A)</a:t>
            </a:r>
          </a:p>
        </p:txBody>
      </p:sp>
      <p:grpSp>
        <p:nvGrpSpPr>
          <p:cNvPr id="601157" name="Group 69"/>
          <p:cNvGrpSpPr>
            <a:grpSpLocks/>
          </p:cNvGrpSpPr>
          <p:nvPr/>
        </p:nvGrpSpPr>
        <p:grpSpPr bwMode="auto">
          <a:xfrm>
            <a:off x="635000" y="1816100"/>
            <a:ext cx="5118100" cy="1460500"/>
            <a:chOff x="400" y="1144"/>
            <a:chExt cx="3224" cy="920"/>
          </a:xfrm>
        </p:grpSpPr>
        <p:sp>
          <p:nvSpPr>
            <p:cNvPr id="601158" name="Freeform 70"/>
            <p:cNvSpPr>
              <a:spLocks/>
            </p:cNvSpPr>
            <p:nvPr/>
          </p:nvSpPr>
          <p:spPr bwMode="auto">
            <a:xfrm>
              <a:off x="1832" y="1144"/>
              <a:ext cx="1792" cy="920"/>
            </a:xfrm>
            <a:custGeom>
              <a:avLst/>
              <a:gdLst>
                <a:gd name="T0" fmla="*/ 1792 w 1792"/>
                <a:gd name="T1" fmla="*/ 848 h 920"/>
                <a:gd name="T2" fmla="*/ 1744 w 1792"/>
                <a:gd name="T3" fmla="*/ 680 h 920"/>
                <a:gd name="T4" fmla="*/ 1696 w 1792"/>
                <a:gd name="T5" fmla="*/ 608 h 920"/>
                <a:gd name="T6" fmla="*/ 1640 w 1792"/>
                <a:gd name="T7" fmla="*/ 552 h 920"/>
                <a:gd name="T8" fmla="*/ 1544 w 1792"/>
                <a:gd name="T9" fmla="*/ 432 h 920"/>
                <a:gd name="T10" fmla="*/ 1392 w 1792"/>
                <a:gd name="T11" fmla="*/ 216 h 920"/>
                <a:gd name="T12" fmla="*/ 1328 w 1792"/>
                <a:gd name="T13" fmla="*/ 160 h 920"/>
                <a:gd name="T14" fmla="*/ 1144 w 1792"/>
                <a:gd name="T15" fmla="*/ 80 h 920"/>
                <a:gd name="T16" fmla="*/ 992 w 1792"/>
                <a:gd name="T17" fmla="*/ 24 h 920"/>
                <a:gd name="T18" fmla="*/ 816 w 1792"/>
                <a:gd name="T19" fmla="*/ 0 h 920"/>
                <a:gd name="T20" fmla="*/ 576 w 1792"/>
                <a:gd name="T21" fmla="*/ 32 h 920"/>
                <a:gd name="T22" fmla="*/ 496 w 1792"/>
                <a:gd name="T23" fmla="*/ 64 h 920"/>
                <a:gd name="T24" fmla="*/ 296 w 1792"/>
                <a:gd name="T25" fmla="*/ 160 h 920"/>
                <a:gd name="T26" fmla="*/ 192 w 1792"/>
                <a:gd name="T27" fmla="*/ 296 h 920"/>
                <a:gd name="T28" fmla="*/ 136 w 1792"/>
                <a:gd name="T29" fmla="*/ 376 h 920"/>
                <a:gd name="T30" fmla="*/ 88 w 1792"/>
                <a:gd name="T31" fmla="*/ 528 h 920"/>
                <a:gd name="T32" fmla="*/ 72 w 1792"/>
                <a:gd name="T33" fmla="*/ 584 h 920"/>
                <a:gd name="T34" fmla="*/ 0 w 1792"/>
                <a:gd name="T35" fmla="*/ 744 h 920"/>
                <a:gd name="T36" fmla="*/ 8 w 1792"/>
                <a:gd name="T37" fmla="*/ 816 h 920"/>
                <a:gd name="T38" fmla="*/ 96 w 1792"/>
                <a:gd name="T39" fmla="*/ 92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59" name="Text Box 71"/>
            <p:cNvSpPr txBox="1">
              <a:spLocks noChangeArrowheads="1"/>
            </p:cNvSpPr>
            <p:nvPr/>
          </p:nvSpPr>
          <p:spPr bwMode="auto">
            <a:xfrm>
              <a:off x="400" y="1520"/>
              <a:ext cx="174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latin typeface="Comic Sans MS" charset="0"/>
                </a:rPr>
                <a:t>JUDA</a:t>
              </a:r>
            </a:p>
          </p:txBody>
        </p:sp>
      </p:grpSp>
      <p:grpSp>
        <p:nvGrpSpPr>
          <p:cNvPr id="601163" name="Group 75"/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1952" y="544"/>
            <a:chExt cx="3276" cy="1393"/>
          </a:xfrm>
        </p:grpSpPr>
        <p:sp>
          <p:nvSpPr>
            <p:cNvPr id="601164" name="Freeform 7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5" name="Freeform 7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6" name="Freeform 7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7" name="Freeform 7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8" name="Freeform 8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69" name="Freeform 8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70" name="Freeform 82"/>
            <p:cNvSpPr>
              <a:spLocks/>
            </p:cNvSpPr>
            <p:nvPr/>
          </p:nvSpPr>
          <p:spPr bwMode="auto">
            <a:xfrm>
              <a:off x="1952" y="1093"/>
              <a:ext cx="2433" cy="844"/>
            </a:xfrm>
            <a:custGeom>
              <a:avLst/>
              <a:gdLst>
                <a:gd name="T0" fmla="*/ 11 w 2433"/>
                <a:gd name="T1" fmla="*/ 822 h 844"/>
                <a:gd name="T2" fmla="*/ 53 w 2433"/>
                <a:gd name="T3" fmla="*/ 779 h 844"/>
                <a:gd name="T4" fmla="*/ 85 w 2433"/>
                <a:gd name="T5" fmla="*/ 736 h 844"/>
                <a:gd name="T6" fmla="*/ 139 w 2433"/>
                <a:gd name="T7" fmla="*/ 694 h 844"/>
                <a:gd name="T8" fmla="*/ 181 w 2433"/>
                <a:gd name="T9" fmla="*/ 651 h 844"/>
                <a:gd name="T10" fmla="*/ 224 w 2433"/>
                <a:gd name="T11" fmla="*/ 619 h 844"/>
                <a:gd name="T12" fmla="*/ 267 w 2433"/>
                <a:gd name="T13" fmla="*/ 576 h 844"/>
                <a:gd name="T14" fmla="*/ 309 w 2433"/>
                <a:gd name="T15" fmla="*/ 544 h 844"/>
                <a:gd name="T16" fmla="*/ 352 w 2433"/>
                <a:gd name="T17" fmla="*/ 512 h 844"/>
                <a:gd name="T18" fmla="*/ 405 w 2433"/>
                <a:gd name="T19" fmla="*/ 470 h 844"/>
                <a:gd name="T20" fmla="*/ 448 w 2433"/>
                <a:gd name="T21" fmla="*/ 448 h 844"/>
                <a:gd name="T22" fmla="*/ 491 w 2433"/>
                <a:gd name="T23" fmla="*/ 416 h 844"/>
                <a:gd name="T24" fmla="*/ 533 w 2433"/>
                <a:gd name="T25" fmla="*/ 395 h 844"/>
                <a:gd name="T26" fmla="*/ 576 w 2433"/>
                <a:gd name="T27" fmla="*/ 374 h 844"/>
                <a:gd name="T28" fmla="*/ 629 w 2433"/>
                <a:gd name="T29" fmla="*/ 342 h 844"/>
                <a:gd name="T30" fmla="*/ 704 w 2433"/>
                <a:gd name="T31" fmla="*/ 310 h 844"/>
                <a:gd name="T32" fmla="*/ 757 w 2433"/>
                <a:gd name="T33" fmla="*/ 278 h 844"/>
                <a:gd name="T34" fmla="*/ 821 w 2433"/>
                <a:gd name="T35" fmla="*/ 256 h 844"/>
                <a:gd name="T36" fmla="*/ 875 w 2433"/>
                <a:gd name="T37" fmla="*/ 235 h 844"/>
                <a:gd name="T38" fmla="*/ 917 w 2433"/>
                <a:gd name="T39" fmla="*/ 214 h 844"/>
                <a:gd name="T40" fmla="*/ 971 w 2433"/>
                <a:gd name="T41" fmla="*/ 192 h 844"/>
                <a:gd name="T42" fmla="*/ 1024 w 2433"/>
                <a:gd name="T43" fmla="*/ 171 h 844"/>
                <a:gd name="T44" fmla="*/ 1067 w 2433"/>
                <a:gd name="T45" fmla="*/ 160 h 844"/>
                <a:gd name="T46" fmla="*/ 1120 w 2433"/>
                <a:gd name="T47" fmla="*/ 139 h 844"/>
                <a:gd name="T48" fmla="*/ 1173 w 2433"/>
                <a:gd name="T49" fmla="*/ 128 h 844"/>
                <a:gd name="T50" fmla="*/ 1216 w 2433"/>
                <a:gd name="T51" fmla="*/ 107 h 844"/>
                <a:gd name="T52" fmla="*/ 1269 w 2433"/>
                <a:gd name="T53" fmla="*/ 96 h 844"/>
                <a:gd name="T54" fmla="*/ 1312 w 2433"/>
                <a:gd name="T55" fmla="*/ 86 h 844"/>
                <a:gd name="T56" fmla="*/ 1365 w 2433"/>
                <a:gd name="T57" fmla="*/ 75 h 844"/>
                <a:gd name="T58" fmla="*/ 1419 w 2433"/>
                <a:gd name="T59" fmla="*/ 64 h 844"/>
                <a:gd name="T60" fmla="*/ 1461 w 2433"/>
                <a:gd name="T61" fmla="*/ 54 h 844"/>
                <a:gd name="T62" fmla="*/ 1525 w 2433"/>
                <a:gd name="T63" fmla="*/ 54 h 844"/>
                <a:gd name="T64" fmla="*/ 1568 w 2433"/>
                <a:gd name="T65" fmla="*/ 43 h 844"/>
                <a:gd name="T66" fmla="*/ 1632 w 2433"/>
                <a:gd name="T67" fmla="*/ 32 h 844"/>
                <a:gd name="T68" fmla="*/ 1685 w 2433"/>
                <a:gd name="T69" fmla="*/ 32 h 844"/>
                <a:gd name="T70" fmla="*/ 1739 w 2433"/>
                <a:gd name="T71" fmla="*/ 22 h 844"/>
                <a:gd name="T72" fmla="*/ 1781 w 2433"/>
                <a:gd name="T73" fmla="*/ 11 h 844"/>
                <a:gd name="T74" fmla="*/ 1824 w 2433"/>
                <a:gd name="T75" fmla="*/ 11 h 844"/>
                <a:gd name="T76" fmla="*/ 1888 w 2433"/>
                <a:gd name="T77" fmla="*/ 11 h 844"/>
                <a:gd name="T78" fmla="*/ 1941 w 2433"/>
                <a:gd name="T79" fmla="*/ 0 h 844"/>
                <a:gd name="T80" fmla="*/ 1995 w 2433"/>
                <a:gd name="T81" fmla="*/ 0 h 844"/>
                <a:gd name="T82" fmla="*/ 2037 w 2433"/>
                <a:gd name="T83" fmla="*/ 0 h 844"/>
                <a:gd name="T84" fmla="*/ 2101 w 2433"/>
                <a:gd name="T85" fmla="*/ 11 h 844"/>
                <a:gd name="T86" fmla="*/ 2165 w 2433"/>
                <a:gd name="T87" fmla="*/ 11 h 844"/>
                <a:gd name="T88" fmla="*/ 2208 w 2433"/>
                <a:gd name="T89" fmla="*/ 22 h 844"/>
                <a:gd name="T90" fmla="*/ 2251 w 2433"/>
                <a:gd name="T91" fmla="*/ 22 h 844"/>
                <a:gd name="T92" fmla="*/ 2315 w 2433"/>
                <a:gd name="T93" fmla="*/ 32 h 844"/>
                <a:gd name="T94" fmla="*/ 2357 w 2433"/>
                <a:gd name="T95" fmla="*/ 32 h 844"/>
                <a:gd name="T96" fmla="*/ 2411 w 2433"/>
                <a:gd name="T97" fmla="*/ 4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171" name="Text Box 83"/>
            <p:cNvSpPr txBox="1">
              <a:spLocks noChangeArrowheads="1"/>
            </p:cNvSpPr>
            <p:nvPr/>
          </p:nvSpPr>
          <p:spPr bwMode="auto">
            <a:xfrm>
              <a:off x="2896" y="544"/>
              <a:ext cx="174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latin typeface="Comic Sans MS" charset="0"/>
                </a:rPr>
                <a:t>ISRAËL</a:t>
              </a:r>
            </a:p>
          </p:txBody>
        </p:sp>
      </p:grpSp>
      <p:sp>
        <p:nvSpPr>
          <p:cNvPr id="601172" name="Rectangle 84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  <p:sp>
        <p:nvSpPr>
          <p:cNvPr id="601173" name="Text Box 8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01178" name="Rectangle 90"/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8" name="Rectangle 100"/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3" name="Rectangle 105"/>
          <p:cNvSpPr>
            <a:spLocks noChangeArrowheads="1"/>
          </p:cNvSpPr>
          <p:nvPr/>
        </p:nvSpPr>
        <p:spPr bwMode="auto">
          <a:xfrm>
            <a:off x="898525" y="3765550"/>
            <a:ext cx="7113588" cy="1968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842DE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9" name="Text Box 101"/>
          <p:cNvSpPr txBox="1">
            <a:spLocks noChangeArrowheads="1"/>
          </p:cNvSpPr>
          <p:nvPr/>
        </p:nvSpPr>
        <p:spPr bwMode="auto">
          <a:xfrm>
            <a:off x="957263" y="3795713"/>
            <a:ext cx="7770812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831AD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A la fin de l</a:t>
            </a:r>
            <a:r>
              <a:rPr lang="ja-JP" altLang="en-US" b="1">
                <a:solidFill>
                  <a:srgbClr val="FFFF00"/>
                </a:solidFill>
                <a:latin typeface="Arial"/>
              </a:rPr>
              <a:t>’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Ancien Testament            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</a:rPr>
              <a:t>Israël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 fut dividé;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</a:rPr>
              <a:t>Juda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 fut rétourné.  </a:t>
            </a:r>
          </a:p>
        </p:txBody>
      </p:sp>
      <p:sp>
        <p:nvSpPr>
          <p:cNvPr id="601190" name="Oval 102"/>
          <p:cNvSpPr>
            <a:spLocks noChangeArrowheads="1"/>
          </p:cNvSpPr>
          <p:nvPr/>
        </p:nvSpPr>
        <p:spPr bwMode="auto">
          <a:xfrm>
            <a:off x="860425" y="4254500"/>
            <a:ext cx="1609725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1" name="Oval 103"/>
          <p:cNvSpPr>
            <a:spLocks noChangeArrowheads="1"/>
          </p:cNvSpPr>
          <p:nvPr/>
        </p:nvSpPr>
        <p:spPr bwMode="auto">
          <a:xfrm>
            <a:off x="3992563" y="4262438"/>
            <a:ext cx="1516062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2" name="Text Box 104"/>
          <p:cNvSpPr txBox="1">
            <a:spLocks noChangeArrowheads="1"/>
          </p:cNvSpPr>
          <p:nvPr/>
        </p:nvSpPr>
        <p:spPr bwMode="auto">
          <a:xfrm>
            <a:off x="1060450" y="4778375"/>
            <a:ext cx="73469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8131B"/>
                </a:solidFill>
                <a:latin typeface="Comic Sans MS" charset="0"/>
              </a:rPr>
              <a:t>Messie est promis </a:t>
            </a:r>
            <a:r>
              <a:rPr lang="ja-JP" altLang="en-US" b="1">
                <a:solidFill>
                  <a:srgbClr val="F8131B"/>
                </a:solidFill>
                <a:latin typeface="Arial"/>
              </a:rPr>
              <a:t>“</a:t>
            </a:r>
            <a:r>
              <a:rPr lang="en-US" b="1">
                <a:solidFill>
                  <a:srgbClr val="F8131B"/>
                </a:solidFill>
                <a:latin typeface="Comic Sans MS" charset="0"/>
              </a:rPr>
              <a:t>en plein du temps.</a:t>
            </a:r>
            <a:r>
              <a:rPr lang="ja-JP" altLang="en-US" b="1">
                <a:solidFill>
                  <a:srgbClr val="F8131B"/>
                </a:solidFill>
                <a:latin typeface="Arial"/>
              </a:rPr>
              <a:t>”</a:t>
            </a:r>
            <a:endParaRPr lang="en-US" b="1">
              <a:solidFill>
                <a:srgbClr val="F8131B"/>
              </a:solidFill>
              <a:latin typeface="Comic Sans MS" charset="0"/>
            </a:endParaRPr>
          </a:p>
        </p:txBody>
      </p:sp>
      <p:sp>
        <p:nvSpPr>
          <p:cNvPr id="601199" name="Text Box 111"/>
          <p:cNvSpPr txBox="1">
            <a:spLocks noChangeArrowheads="1"/>
          </p:cNvSpPr>
          <p:nvPr/>
        </p:nvSpPr>
        <p:spPr bwMode="auto">
          <a:xfrm>
            <a:off x="1054100" y="4803775"/>
            <a:ext cx="73469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latin typeface="Comic Sans MS" charset="0"/>
              </a:rPr>
              <a:t>Messie est promis </a:t>
            </a:r>
            <a:r>
              <a:rPr lang="ja-JP" altLang="en-US" b="1">
                <a:solidFill>
                  <a:schemeClr val="accent1"/>
                </a:solidFill>
                <a:latin typeface="Arial"/>
              </a:rPr>
              <a:t>“</a:t>
            </a:r>
            <a:r>
              <a:rPr lang="en-US" b="1">
                <a:solidFill>
                  <a:schemeClr val="accent1"/>
                </a:solidFill>
                <a:latin typeface="Comic Sans MS" charset="0"/>
              </a:rPr>
              <a:t>en plein du temps.</a:t>
            </a:r>
            <a:r>
              <a:rPr lang="ja-JP" altLang="en-US" b="1">
                <a:solidFill>
                  <a:schemeClr val="accent1"/>
                </a:solidFill>
                <a:latin typeface="Arial"/>
              </a:rPr>
              <a:t>”</a:t>
            </a:r>
            <a:endParaRPr lang="en-US" b="1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601201" name="Text Box 113"/>
          <p:cNvSpPr txBox="1">
            <a:spLocks noChangeArrowheads="1"/>
          </p:cNvSpPr>
          <p:nvPr/>
        </p:nvSpPr>
        <p:spPr bwMode="auto">
          <a:xfrm>
            <a:off x="1047750" y="4784725"/>
            <a:ext cx="73469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Comic Sans MS" charset="0"/>
              </a:rPr>
              <a:t>Messie est promis </a:t>
            </a:r>
            <a:r>
              <a:rPr lang="ja-JP" altLang="en-US" b="1">
                <a:solidFill>
                  <a:schemeClr val="tx1"/>
                </a:solidFill>
                <a:latin typeface="Arial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</a:rPr>
              <a:t>en plein du temps.</a:t>
            </a:r>
            <a:r>
              <a:rPr lang="ja-JP" altLang="en-US" b="1">
                <a:solidFill>
                  <a:schemeClr val="tx1"/>
                </a:solidFill>
                <a:latin typeface="Arial"/>
              </a:rPr>
              <a:t>”</a:t>
            </a:r>
            <a:endParaRPr lang="en-US" b="1">
              <a:solidFill>
                <a:schemeClr val="tx1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0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90" grpId="0" animBg="1"/>
      <p:bldP spid="601191" grpId="0" animBg="1"/>
      <p:bldP spid="601192" grpId="0"/>
      <p:bldP spid="601199" grpId="0"/>
      <p:bldP spid="60120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/>
          <p:cNvGrpSpPr/>
          <p:nvPr/>
        </p:nvGrpSpPr>
        <p:grpSpPr>
          <a:xfrm>
            <a:off x="5068241" y="452979"/>
            <a:ext cx="3194050" cy="4740275"/>
            <a:chOff x="0" y="647493"/>
            <a:chExt cx="3194050" cy="4740275"/>
          </a:xfrm>
        </p:grpSpPr>
        <p:grpSp>
          <p:nvGrpSpPr>
            <p:cNvPr id="330" name="Group 272"/>
            <p:cNvGrpSpPr>
              <a:grpSpLocks/>
            </p:cNvGrpSpPr>
            <p:nvPr/>
          </p:nvGrpSpPr>
          <p:grpSpPr bwMode="auto">
            <a:xfrm>
              <a:off x="0" y="1480930"/>
              <a:ext cx="725488" cy="868363"/>
              <a:chOff x="9666922" y="2027008"/>
              <a:chExt cx="726109" cy="869325"/>
            </a:xfrm>
          </p:grpSpPr>
          <p:grpSp>
            <p:nvGrpSpPr>
              <p:cNvPr id="361" name="Group 273"/>
              <p:cNvGrpSpPr>
                <a:grpSpLocks/>
              </p:cNvGrpSpPr>
              <p:nvPr/>
            </p:nvGrpSpPr>
            <p:grpSpPr bwMode="auto">
              <a:xfrm>
                <a:off x="9666922" y="2137540"/>
                <a:ext cx="726109" cy="633818"/>
                <a:chOff x="10879938" y="5034130"/>
                <a:chExt cx="726109" cy="633818"/>
              </a:xfrm>
            </p:grpSpPr>
            <p:sp>
              <p:nvSpPr>
                <p:cNvPr id="368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2" name="Freeform 119"/>
              <p:cNvSpPr>
                <a:spLocks/>
              </p:cNvSpPr>
              <p:nvPr/>
            </p:nvSpPr>
            <p:spPr bwMode="auto">
              <a:xfrm>
                <a:off x="9698576" y="2759400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" name="Freeform 120"/>
              <p:cNvSpPr>
                <a:spLocks/>
              </p:cNvSpPr>
              <p:nvPr/>
            </p:nvSpPr>
            <p:spPr bwMode="auto">
              <a:xfrm>
                <a:off x="9705130" y="2758508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" name="Freeform 121"/>
              <p:cNvSpPr>
                <a:spLocks/>
              </p:cNvSpPr>
              <p:nvPr/>
            </p:nvSpPr>
            <p:spPr bwMode="auto">
              <a:xfrm>
                <a:off x="10178739" y="2729961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" name="Freeform 122"/>
              <p:cNvSpPr>
                <a:spLocks/>
              </p:cNvSpPr>
              <p:nvPr/>
            </p:nvSpPr>
            <p:spPr bwMode="auto">
              <a:xfrm>
                <a:off x="9732380" y="2032806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" name="Freeform 123"/>
              <p:cNvSpPr>
                <a:spLocks/>
              </p:cNvSpPr>
              <p:nvPr/>
            </p:nvSpPr>
            <p:spPr bwMode="auto">
              <a:xfrm>
                <a:off x="10324650" y="2027008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1" name="Group 284"/>
            <p:cNvGrpSpPr>
              <a:grpSpLocks/>
            </p:cNvGrpSpPr>
            <p:nvPr/>
          </p:nvGrpSpPr>
          <p:grpSpPr bwMode="auto">
            <a:xfrm>
              <a:off x="71438" y="4519405"/>
              <a:ext cx="725487" cy="868363"/>
              <a:chOff x="9738276" y="5065483"/>
              <a:chExt cx="726109" cy="869325"/>
            </a:xfrm>
          </p:grpSpPr>
          <p:grpSp>
            <p:nvGrpSpPr>
              <p:cNvPr id="352" name="Group 285"/>
              <p:cNvGrpSpPr>
                <a:grpSpLocks/>
              </p:cNvGrpSpPr>
              <p:nvPr/>
            </p:nvGrpSpPr>
            <p:grpSpPr bwMode="auto">
              <a:xfrm>
                <a:off x="9738276" y="5205358"/>
                <a:ext cx="726109" cy="633818"/>
                <a:chOff x="10879938" y="5034130"/>
                <a:chExt cx="726109" cy="633818"/>
              </a:xfrm>
            </p:grpSpPr>
            <p:sp>
              <p:nvSpPr>
                <p:cNvPr id="359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3" name="Freeform 119"/>
              <p:cNvSpPr>
                <a:spLocks/>
              </p:cNvSpPr>
              <p:nvPr/>
            </p:nvSpPr>
            <p:spPr bwMode="auto">
              <a:xfrm>
                <a:off x="9765251" y="57978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" name="Freeform 120"/>
              <p:cNvSpPr>
                <a:spLocks/>
              </p:cNvSpPr>
              <p:nvPr/>
            </p:nvSpPr>
            <p:spPr bwMode="auto">
              <a:xfrm>
                <a:off x="9771805" y="57969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" name="Freeform 121"/>
              <p:cNvSpPr>
                <a:spLocks/>
              </p:cNvSpPr>
              <p:nvPr/>
            </p:nvSpPr>
            <p:spPr bwMode="auto">
              <a:xfrm>
                <a:off x="10245414" y="57684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" name="Freeform 122"/>
              <p:cNvSpPr>
                <a:spLocks/>
              </p:cNvSpPr>
              <p:nvPr/>
            </p:nvSpPr>
            <p:spPr bwMode="auto">
              <a:xfrm>
                <a:off x="9799055" y="50712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7" name="Freeform 123"/>
              <p:cNvSpPr>
                <a:spLocks/>
              </p:cNvSpPr>
              <p:nvPr/>
            </p:nvSpPr>
            <p:spPr bwMode="auto">
              <a:xfrm>
                <a:off x="10391325" y="50654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2" name="Group 294"/>
            <p:cNvGrpSpPr>
              <a:grpSpLocks/>
            </p:cNvGrpSpPr>
            <p:nvPr/>
          </p:nvGrpSpPr>
          <p:grpSpPr bwMode="auto">
            <a:xfrm>
              <a:off x="2439988" y="1709516"/>
              <a:ext cx="725487" cy="998540"/>
              <a:chOff x="12107225" y="2255458"/>
              <a:chExt cx="726109" cy="999650"/>
            </a:xfrm>
          </p:grpSpPr>
          <p:grpSp>
            <p:nvGrpSpPr>
              <p:cNvPr id="343" name="Group 295"/>
              <p:cNvGrpSpPr>
                <a:grpSpLocks/>
              </p:cNvGrpSpPr>
              <p:nvPr/>
            </p:nvGrpSpPr>
            <p:grpSpPr bwMode="auto">
              <a:xfrm>
                <a:off x="12107225" y="2255458"/>
                <a:ext cx="726109" cy="549071"/>
                <a:chOff x="10879938" y="4809594"/>
                <a:chExt cx="726109" cy="549071"/>
              </a:xfrm>
            </p:grpSpPr>
            <p:sp>
              <p:nvSpPr>
                <p:cNvPr id="350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4809594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4" name="Freeform 119"/>
              <p:cNvSpPr>
                <a:spLocks/>
              </p:cNvSpPr>
              <p:nvPr/>
            </p:nvSpPr>
            <p:spPr bwMode="auto">
              <a:xfrm>
                <a:off x="12149676" y="3118175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" name="Freeform 120"/>
              <p:cNvSpPr>
                <a:spLocks/>
              </p:cNvSpPr>
              <p:nvPr/>
            </p:nvSpPr>
            <p:spPr bwMode="auto">
              <a:xfrm>
                <a:off x="12156230" y="3117283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" name="Freeform 121"/>
              <p:cNvSpPr>
                <a:spLocks/>
              </p:cNvSpPr>
              <p:nvPr/>
            </p:nvSpPr>
            <p:spPr bwMode="auto">
              <a:xfrm>
                <a:off x="12629839" y="3088736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" name="Freeform 122"/>
              <p:cNvSpPr>
                <a:spLocks/>
              </p:cNvSpPr>
              <p:nvPr/>
            </p:nvSpPr>
            <p:spPr bwMode="auto">
              <a:xfrm>
                <a:off x="12183480" y="2391581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" name="Freeform 123"/>
              <p:cNvSpPr>
                <a:spLocks/>
              </p:cNvSpPr>
              <p:nvPr/>
            </p:nvSpPr>
            <p:spPr bwMode="auto">
              <a:xfrm>
                <a:off x="12775750" y="2385783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3" name="Group 304"/>
            <p:cNvGrpSpPr>
              <a:grpSpLocks/>
            </p:cNvGrpSpPr>
            <p:nvPr/>
          </p:nvGrpSpPr>
          <p:grpSpPr bwMode="auto">
            <a:xfrm>
              <a:off x="2468563" y="647493"/>
              <a:ext cx="725487" cy="868362"/>
              <a:chOff x="11051188" y="1150764"/>
              <a:chExt cx="726109" cy="869325"/>
            </a:xfrm>
          </p:grpSpPr>
          <p:grpSp>
            <p:nvGrpSpPr>
              <p:cNvPr id="334" name="Group 305"/>
              <p:cNvGrpSpPr>
                <a:grpSpLocks/>
              </p:cNvGrpSpPr>
              <p:nvPr/>
            </p:nvGrpSpPr>
            <p:grpSpPr bwMode="auto">
              <a:xfrm>
                <a:off x="11051188" y="1295673"/>
                <a:ext cx="726109" cy="633818"/>
                <a:chOff x="10879938" y="5034130"/>
                <a:chExt cx="726109" cy="633818"/>
              </a:xfrm>
            </p:grpSpPr>
            <p:sp>
              <p:nvSpPr>
                <p:cNvPr id="341" name="Freeform 116" descr="Cork"/>
                <p:cNvSpPr>
                  <a:spLocks/>
                </p:cNvSpPr>
                <p:nvPr/>
              </p:nvSpPr>
              <p:spPr bwMode="auto">
                <a:xfrm>
                  <a:off x="10898910" y="5034130"/>
                  <a:ext cx="707137" cy="114185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2147483647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Freeform 117" descr="Cork"/>
                <p:cNvSpPr>
                  <a:spLocks/>
                </p:cNvSpPr>
                <p:nvPr/>
              </p:nvSpPr>
              <p:spPr bwMode="auto">
                <a:xfrm>
                  <a:off x="10879938" y="5118877"/>
                  <a:ext cx="715416" cy="54907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2147483647 h 432"/>
                    <a:gd name="T4" fmla="*/ 2147483647 w 599"/>
                    <a:gd name="T5" fmla="*/ 2147483647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-2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5" name="Freeform 119"/>
              <p:cNvSpPr>
                <a:spLocks/>
              </p:cNvSpPr>
              <p:nvPr/>
            </p:nvSpPr>
            <p:spPr bwMode="auto">
              <a:xfrm>
                <a:off x="11079384" y="1883156"/>
                <a:ext cx="30355" cy="123552"/>
              </a:xfrm>
              <a:custGeom>
                <a:avLst/>
                <a:gdLst>
                  <a:gd name="T0" fmla="*/ 2147483647 w 85"/>
                  <a:gd name="T1" fmla="*/ 2147483647 h 318"/>
                  <a:gd name="T2" fmla="*/ 2147483647 w 85"/>
                  <a:gd name="T3" fmla="*/ 2147483647 h 318"/>
                  <a:gd name="T4" fmla="*/ 2147483647 w 85"/>
                  <a:gd name="T5" fmla="*/ 2147483647 h 318"/>
                  <a:gd name="T6" fmla="*/ 2147483647 w 85"/>
                  <a:gd name="T7" fmla="*/ 2147483647 h 318"/>
                  <a:gd name="T8" fmla="*/ 2147483647 w 85"/>
                  <a:gd name="T9" fmla="*/ 2147483647 h 318"/>
                  <a:gd name="T10" fmla="*/ 2147483647 w 85"/>
                  <a:gd name="T11" fmla="*/ 2147483647 h 318"/>
                  <a:gd name="T12" fmla="*/ 2147483647 w 85"/>
                  <a:gd name="T13" fmla="*/ 2147483647 h 318"/>
                  <a:gd name="T14" fmla="*/ 2147483647 w 85"/>
                  <a:gd name="T15" fmla="*/ 2147483647 h 318"/>
                  <a:gd name="T16" fmla="*/ 2147483647 w 85"/>
                  <a:gd name="T17" fmla="*/ 2147483647 h 318"/>
                  <a:gd name="T18" fmla="*/ 2147483647 w 85"/>
                  <a:gd name="T19" fmla="*/ 2147483647 h 318"/>
                  <a:gd name="T20" fmla="*/ 2147483647 w 85"/>
                  <a:gd name="T21" fmla="*/ 2147483647 h 318"/>
                  <a:gd name="T22" fmla="*/ 2147483647 w 85"/>
                  <a:gd name="T23" fmla="*/ 2147483647 h 318"/>
                  <a:gd name="T24" fmla="*/ 2147483647 w 85"/>
                  <a:gd name="T25" fmla="*/ 2147483647 h 318"/>
                  <a:gd name="T26" fmla="*/ 2147483647 w 85"/>
                  <a:gd name="T27" fmla="*/ 2147483647 h 318"/>
                  <a:gd name="T28" fmla="*/ 2147483647 w 85"/>
                  <a:gd name="T29" fmla="*/ 2147483647 h 318"/>
                  <a:gd name="T30" fmla="*/ 2147483647 w 85"/>
                  <a:gd name="T31" fmla="*/ 2147483647 h 318"/>
                  <a:gd name="T32" fmla="*/ 2147483647 w 85"/>
                  <a:gd name="T33" fmla="*/ 2147483647 h 318"/>
                  <a:gd name="T34" fmla="*/ 2147483647 w 85"/>
                  <a:gd name="T35" fmla="*/ 2147483647 h 318"/>
                  <a:gd name="T36" fmla="*/ 2147483647 w 85"/>
                  <a:gd name="T37" fmla="*/ 2147483647 h 318"/>
                  <a:gd name="T38" fmla="*/ 2147483647 w 85"/>
                  <a:gd name="T39" fmla="*/ 2147483647 h 318"/>
                  <a:gd name="T40" fmla="*/ 2147483647 w 85"/>
                  <a:gd name="T41" fmla="*/ 2147483647 h 318"/>
                  <a:gd name="T42" fmla="*/ 2147483647 w 85"/>
                  <a:gd name="T43" fmla="*/ 2147483647 h 318"/>
                  <a:gd name="T44" fmla="*/ 2147483647 w 85"/>
                  <a:gd name="T45" fmla="*/ 2147483647 h 318"/>
                  <a:gd name="T46" fmla="*/ 2147483647 w 85"/>
                  <a:gd name="T47" fmla="*/ 2147483647 h 318"/>
                  <a:gd name="T48" fmla="*/ 2147483647 w 85"/>
                  <a:gd name="T49" fmla="*/ 2147483647 h 318"/>
                  <a:gd name="T50" fmla="*/ 2147483647 w 85"/>
                  <a:gd name="T51" fmla="*/ 2147483647 h 318"/>
                  <a:gd name="T52" fmla="*/ 2147483647 w 85"/>
                  <a:gd name="T53" fmla="*/ 2147483647 h 318"/>
                  <a:gd name="T54" fmla="*/ 2147483647 w 85"/>
                  <a:gd name="T55" fmla="*/ 2147483647 h 318"/>
                  <a:gd name="T56" fmla="*/ 2147483647 w 85"/>
                  <a:gd name="T57" fmla="*/ 2147483647 h 318"/>
                  <a:gd name="T58" fmla="*/ 2147483647 w 85"/>
                  <a:gd name="T59" fmla="*/ 2147483647 h 318"/>
                  <a:gd name="T60" fmla="*/ 2147483647 w 85"/>
                  <a:gd name="T61" fmla="*/ 2147483647 h 318"/>
                  <a:gd name="T62" fmla="*/ 2147483647 w 85"/>
                  <a:gd name="T63" fmla="*/ 2147483647 h 318"/>
                  <a:gd name="T64" fmla="*/ 2147483647 w 85"/>
                  <a:gd name="T65" fmla="*/ 2147483647 h 318"/>
                  <a:gd name="T66" fmla="*/ 2147483647 w 85"/>
                  <a:gd name="T67" fmla="*/ 2147483647 h 318"/>
                  <a:gd name="T68" fmla="*/ 2147483647 w 85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" name="Freeform 120"/>
              <p:cNvSpPr>
                <a:spLocks/>
              </p:cNvSpPr>
              <p:nvPr/>
            </p:nvSpPr>
            <p:spPr bwMode="auto">
              <a:xfrm>
                <a:off x="11085938" y="1882264"/>
                <a:ext cx="37599" cy="137825"/>
              </a:xfrm>
              <a:custGeom>
                <a:avLst/>
                <a:gdLst>
                  <a:gd name="T0" fmla="*/ 2147483647 w 105"/>
                  <a:gd name="T1" fmla="*/ 0 h 354"/>
                  <a:gd name="T2" fmla="*/ 2147483647 w 105"/>
                  <a:gd name="T3" fmla="*/ 2147483647 h 354"/>
                  <a:gd name="T4" fmla="*/ 2147483647 w 105"/>
                  <a:gd name="T5" fmla="*/ 2147483647 h 354"/>
                  <a:gd name="T6" fmla="*/ 2147483647 w 105"/>
                  <a:gd name="T7" fmla="*/ 2147483647 h 354"/>
                  <a:gd name="T8" fmla="*/ 2147483647 w 105"/>
                  <a:gd name="T9" fmla="*/ 2147483647 h 354"/>
                  <a:gd name="T10" fmla="*/ 2147483647 w 105"/>
                  <a:gd name="T11" fmla="*/ 2147483647 h 354"/>
                  <a:gd name="T12" fmla="*/ 2147483647 w 105"/>
                  <a:gd name="T13" fmla="*/ 2147483647 h 354"/>
                  <a:gd name="T14" fmla="*/ 2147483647 w 105"/>
                  <a:gd name="T15" fmla="*/ 2147483647 h 354"/>
                  <a:gd name="T16" fmla="*/ 2147483647 w 105"/>
                  <a:gd name="T17" fmla="*/ 2147483647 h 354"/>
                  <a:gd name="T18" fmla="*/ 2147483647 w 105"/>
                  <a:gd name="T19" fmla="*/ 2147483647 h 354"/>
                  <a:gd name="T20" fmla="*/ 2147483647 w 105"/>
                  <a:gd name="T21" fmla="*/ 2147483647 h 354"/>
                  <a:gd name="T22" fmla="*/ 2147483647 w 105"/>
                  <a:gd name="T23" fmla="*/ 2147483647 h 354"/>
                  <a:gd name="T24" fmla="*/ 2147483647 w 105"/>
                  <a:gd name="T25" fmla="*/ 2147483647 h 354"/>
                  <a:gd name="T26" fmla="*/ 2147483647 w 105"/>
                  <a:gd name="T27" fmla="*/ 2147483647 h 354"/>
                  <a:gd name="T28" fmla="*/ 2147483647 w 105"/>
                  <a:gd name="T29" fmla="*/ 2147483647 h 354"/>
                  <a:gd name="T30" fmla="*/ 2147483647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" name="Freeform 121"/>
              <p:cNvSpPr>
                <a:spLocks/>
              </p:cNvSpPr>
              <p:nvPr/>
            </p:nvSpPr>
            <p:spPr bwMode="auto">
              <a:xfrm>
                <a:off x="11559547" y="1853717"/>
                <a:ext cx="53466" cy="146300"/>
              </a:xfrm>
              <a:custGeom>
                <a:avLst/>
                <a:gdLst>
                  <a:gd name="T0" fmla="*/ 2147483647 w 149"/>
                  <a:gd name="T1" fmla="*/ 2147483647 h 376"/>
                  <a:gd name="T2" fmla="*/ 2147483647 w 149"/>
                  <a:gd name="T3" fmla="*/ 2147483647 h 376"/>
                  <a:gd name="T4" fmla="*/ 2147483647 w 149"/>
                  <a:gd name="T5" fmla="*/ 2147483647 h 376"/>
                  <a:gd name="T6" fmla="*/ 2147483647 w 149"/>
                  <a:gd name="T7" fmla="*/ 2147483647 h 376"/>
                  <a:gd name="T8" fmla="*/ 2147483647 w 149"/>
                  <a:gd name="T9" fmla="*/ 2147483647 h 376"/>
                  <a:gd name="T10" fmla="*/ 2147483647 w 149"/>
                  <a:gd name="T11" fmla="*/ 2147483647 h 376"/>
                  <a:gd name="T12" fmla="*/ 2147483647 w 149"/>
                  <a:gd name="T13" fmla="*/ 2147483647 h 376"/>
                  <a:gd name="T14" fmla="*/ 2147483647 w 149"/>
                  <a:gd name="T15" fmla="*/ 2147483647 h 376"/>
                  <a:gd name="T16" fmla="*/ 2147483647 w 149"/>
                  <a:gd name="T17" fmla="*/ 2147483647 h 376"/>
                  <a:gd name="T18" fmla="*/ 2147483647 w 149"/>
                  <a:gd name="T19" fmla="*/ 2147483647 h 376"/>
                  <a:gd name="T20" fmla="*/ 2147483647 w 149"/>
                  <a:gd name="T21" fmla="*/ 2147483647 h 376"/>
                  <a:gd name="T22" fmla="*/ 2147483647 w 149"/>
                  <a:gd name="T23" fmla="*/ 2147483647 h 376"/>
                  <a:gd name="T24" fmla="*/ 2147483647 w 149"/>
                  <a:gd name="T25" fmla="*/ 2147483647 h 376"/>
                  <a:gd name="T26" fmla="*/ 2147483647 w 149"/>
                  <a:gd name="T27" fmla="*/ 2147483647 h 376"/>
                  <a:gd name="T28" fmla="*/ 2147483647 w 149"/>
                  <a:gd name="T29" fmla="*/ 2147483647 h 376"/>
                  <a:gd name="T30" fmla="*/ 2147483647 w 149"/>
                  <a:gd name="T31" fmla="*/ 2147483647 h 376"/>
                  <a:gd name="T32" fmla="*/ 2147483647 w 149"/>
                  <a:gd name="T33" fmla="*/ 2147483647 h 376"/>
                  <a:gd name="T34" fmla="*/ 2147483647 w 149"/>
                  <a:gd name="T35" fmla="*/ 214748364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" name="Freeform 122"/>
              <p:cNvSpPr>
                <a:spLocks/>
              </p:cNvSpPr>
              <p:nvPr/>
            </p:nvSpPr>
            <p:spPr bwMode="auto">
              <a:xfrm>
                <a:off x="11113188" y="1156562"/>
                <a:ext cx="34150" cy="196256"/>
              </a:xfrm>
              <a:custGeom>
                <a:avLst/>
                <a:gdLst>
                  <a:gd name="T0" fmla="*/ 2147483647 w 96"/>
                  <a:gd name="T1" fmla="*/ 2147483647 h 504"/>
                  <a:gd name="T2" fmla="*/ 2147483647 w 96"/>
                  <a:gd name="T3" fmla="*/ 2147483647 h 504"/>
                  <a:gd name="T4" fmla="*/ 2147483647 w 96"/>
                  <a:gd name="T5" fmla="*/ 2147483647 h 504"/>
                  <a:gd name="T6" fmla="*/ 2147483647 w 96"/>
                  <a:gd name="T7" fmla="*/ 2147483647 h 504"/>
                  <a:gd name="T8" fmla="*/ 2147483647 w 96"/>
                  <a:gd name="T9" fmla="*/ 2147483647 h 504"/>
                  <a:gd name="T10" fmla="*/ 2147483647 w 96"/>
                  <a:gd name="T11" fmla="*/ 2147483647 h 504"/>
                  <a:gd name="T12" fmla="*/ 2147483647 w 96"/>
                  <a:gd name="T13" fmla="*/ 2147483647 h 504"/>
                  <a:gd name="T14" fmla="*/ 2147483647 w 96"/>
                  <a:gd name="T15" fmla="*/ 2147483647 h 504"/>
                  <a:gd name="T16" fmla="*/ 2147483647 w 96"/>
                  <a:gd name="T17" fmla="*/ 2147483647 h 504"/>
                  <a:gd name="T18" fmla="*/ 2147483647 w 96"/>
                  <a:gd name="T19" fmla="*/ 2147483647 h 504"/>
                  <a:gd name="T20" fmla="*/ 2147483647 w 96"/>
                  <a:gd name="T21" fmla="*/ 2147483647 h 504"/>
                  <a:gd name="T22" fmla="*/ 2147483647 w 96"/>
                  <a:gd name="T23" fmla="*/ 2147483647 h 504"/>
                  <a:gd name="T24" fmla="*/ 2147483647 w 96"/>
                  <a:gd name="T25" fmla="*/ 2147483647 h 504"/>
                  <a:gd name="T26" fmla="*/ 2147483647 w 96"/>
                  <a:gd name="T27" fmla="*/ 214748364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" name="Freeform 123"/>
              <p:cNvSpPr>
                <a:spLocks/>
              </p:cNvSpPr>
              <p:nvPr/>
            </p:nvSpPr>
            <p:spPr bwMode="auto">
              <a:xfrm>
                <a:off x="11705459" y="1150764"/>
                <a:ext cx="53811" cy="159681"/>
              </a:xfrm>
              <a:custGeom>
                <a:avLst/>
                <a:gdLst>
                  <a:gd name="T0" fmla="*/ 2147483647 w 150"/>
                  <a:gd name="T1" fmla="*/ 2147483647 h 410"/>
                  <a:gd name="T2" fmla="*/ 2147483647 w 150"/>
                  <a:gd name="T3" fmla="*/ 2147483647 h 410"/>
                  <a:gd name="T4" fmla="*/ 2147483647 w 150"/>
                  <a:gd name="T5" fmla="*/ 2147483647 h 410"/>
                  <a:gd name="T6" fmla="*/ 2147483647 w 150"/>
                  <a:gd name="T7" fmla="*/ 2147483647 h 410"/>
                  <a:gd name="T8" fmla="*/ 2147483647 w 150"/>
                  <a:gd name="T9" fmla="*/ 2147483647 h 410"/>
                  <a:gd name="T10" fmla="*/ 2147483647 w 150"/>
                  <a:gd name="T11" fmla="*/ 2147483647 h 410"/>
                  <a:gd name="T12" fmla="*/ 2147483647 w 150"/>
                  <a:gd name="T13" fmla="*/ 2147483647 h 410"/>
                  <a:gd name="T14" fmla="*/ 2147483647 w 150"/>
                  <a:gd name="T15" fmla="*/ 2147483647 h 410"/>
                  <a:gd name="T16" fmla="*/ 2147483647 w 150"/>
                  <a:gd name="T17" fmla="*/ 2147483647 h 410"/>
                  <a:gd name="T18" fmla="*/ 2147483647 w 150"/>
                  <a:gd name="T19" fmla="*/ 2147483647 h 410"/>
                  <a:gd name="T20" fmla="*/ 2147483647 w 150"/>
                  <a:gd name="T21" fmla="*/ 0 h 410"/>
                  <a:gd name="T22" fmla="*/ 2147483647 w 150"/>
                  <a:gd name="T23" fmla="*/ 2147483647 h 410"/>
                  <a:gd name="T24" fmla="*/ 2147483647 w 150"/>
                  <a:gd name="T25" fmla="*/ 2147483647 h 410"/>
                  <a:gd name="T26" fmla="*/ 2147483647 w 150"/>
                  <a:gd name="T27" fmla="*/ 2147483647 h 410"/>
                  <a:gd name="T28" fmla="*/ 2147483647 w 150"/>
                  <a:gd name="T29" fmla="*/ 2147483647 h 410"/>
                  <a:gd name="T30" fmla="*/ 2147483647 w 150"/>
                  <a:gd name="T31" fmla="*/ 2147483647 h 410"/>
                  <a:gd name="T32" fmla="*/ 2147483647 w 150"/>
                  <a:gd name="T33" fmla="*/ 2147483647 h 410"/>
                  <a:gd name="T34" fmla="*/ 2147483647 w 150"/>
                  <a:gd name="T35" fmla="*/ 2147483647 h 410"/>
                  <a:gd name="T36" fmla="*/ 2147483647 w 150"/>
                  <a:gd name="T37" fmla="*/ 2147483647 h 410"/>
                  <a:gd name="T38" fmla="*/ 2147483647 w 150"/>
                  <a:gd name="T39" fmla="*/ 2147483647 h 410"/>
                  <a:gd name="T40" fmla="*/ 2147483647 w 150"/>
                  <a:gd name="T41" fmla="*/ 2147483647 h 410"/>
                  <a:gd name="T42" fmla="*/ 2147483647 w 150"/>
                  <a:gd name="T43" fmla="*/ 2147483647 h 410"/>
                  <a:gd name="T44" fmla="*/ 2147483647 w 150"/>
                  <a:gd name="T45" fmla="*/ 2147483647 h 410"/>
                  <a:gd name="T46" fmla="*/ 2147483647 w 150"/>
                  <a:gd name="T47" fmla="*/ 214748364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7298" name="Group 2"/>
          <p:cNvGrpSpPr>
            <a:grpSpLocks/>
          </p:cNvGrpSpPr>
          <p:nvPr/>
        </p:nvGrpSpPr>
        <p:grpSpPr bwMode="auto">
          <a:xfrm>
            <a:off x="4130675" y="519113"/>
            <a:ext cx="3924300" cy="5789612"/>
            <a:chOff x="2602" y="327"/>
            <a:chExt cx="2472" cy="3647"/>
          </a:xfrm>
        </p:grpSpPr>
        <p:grpSp>
          <p:nvGrpSpPr>
            <p:cNvPr id="567299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56730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1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567302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3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04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5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6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07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08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09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0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1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2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3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4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5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6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7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18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7319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0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1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2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23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4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25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6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7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8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29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567330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1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2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3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4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5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36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567337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5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Evangel</a:t>
                </a:r>
              </a:p>
            </p:txBody>
          </p:sp>
          <p:sp>
            <p:nvSpPr>
              <p:cNvPr id="567338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1ère Famille</a:t>
                </a:r>
              </a:p>
            </p:txBody>
          </p:sp>
          <p:sp>
            <p:nvSpPr>
              <p:cNvPr id="567339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4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1 er Meutre</a:t>
                </a:r>
              </a:p>
            </p:txBody>
          </p:sp>
          <p:sp>
            <p:nvSpPr>
              <p:cNvPr id="567340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3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8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567341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567342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567343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80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 er Homme et Femme</a:t>
                </a:r>
              </a:p>
            </p:txBody>
          </p:sp>
          <p:sp>
            <p:nvSpPr>
              <p:cNvPr id="567344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45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46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47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7348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7349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7350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 b="1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567351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567352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7353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4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5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567356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Esclavage</a:t>
                </a:r>
              </a:p>
            </p:txBody>
          </p:sp>
          <p:sp>
            <p:nvSpPr>
              <p:cNvPr id="567357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7358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9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0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1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2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3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4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5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6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567367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567368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7369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567370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7371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567372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3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567374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5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6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77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567378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567379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567380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567381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2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3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4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85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6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7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7388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9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0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1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2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3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4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5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6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7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567398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99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0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7401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567402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567403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4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5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06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DIVIDÉ••• </a:t>
                </a:r>
              </a:p>
            </p:txBody>
          </p:sp>
          <p:sp>
            <p:nvSpPr>
              <p:cNvPr id="567407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Juda</a:t>
                </a:r>
              </a:p>
            </p:txBody>
          </p:sp>
          <p:sp>
            <p:nvSpPr>
              <p:cNvPr id="567408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567409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567410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567411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70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Assyrie    Babylone</a:t>
                </a:r>
              </a:p>
            </p:txBody>
          </p:sp>
          <p:sp>
            <p:nvSpPr>
              <p:cNvPr id="567412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3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Nord       Sud</a:t>
                </a:r>
              </a:p>
            </p:txBody>
          </p:sp>
          <p:sp>
            <p:nvSpPr>
              <p:cNvPr id="567414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5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6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567417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18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567419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0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1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2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567423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 Israël</a:t>
                </a:r>
              </a:p>
            </p:txBody>
          </p:sp>
          <p:sp>
            <p:nvSpPr>
              <p:cNvPr id="567424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5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6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27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 Trèks</a:t>
                </a:r>
              </a:p>
            </p:txBody>
          </p:sp>
          <p:sp>
            <p:nvSpPr>
              <p:cNvPr id="567428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100  Ans / 50,000</a:t>
                </a:r>
              </a:p>
            </p:txBody>
          </p:sp>
          <p:sp>
            <p:nvSpPr>
              <p:cNvPr id="567429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567430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CAPTIVITÉ</a:t>
                </a:r>
              </a:p>
            </p:txBody>
          </p:sp>
          <p:sp>
            <p:nvSpPr>
              <p:cNvPr id="567431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97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70  Ans</a:t>
                </a:r>
              </a:p>
            </p:txBody>
          </p:sp>
          <p:sp>
            <p:nvSpPr>
              <p:cNvPr id="567432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33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434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7439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0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1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2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3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4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5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6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7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8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49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0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1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2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3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4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5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6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7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8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59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0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1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2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3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4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5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6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7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8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69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0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1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2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3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4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5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6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7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8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79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0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1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2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3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4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5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486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7488" name="Picture 19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489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0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67491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2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3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4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5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96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7497" name="Rectangle 201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(2000 A.C.)</a:t>
            </a:r>
          </a:p>
        </p:txBody>
      </p:sp>
      <p:sp>
        <p:nvSpPr>
          <p:cNvPr id="567498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56750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567503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4" name="Rectangle 208"/>
          <p:cNvSpPr>
            <a:spLocks noChangeArrowheads="1"/>
          </p:cNvSpPr>
          <p:nvPr/>
        </p:nvSpPr>
        <p:spPr bwMode="auto">
          <a:xfrm>
            <a:off x="5930900" y="560655"/>
            <a:ext cx="511175" cy="3738296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/>
          <p:cNvSpPr txBox="1">
            <a:spLocks noChangeArrowheads="1"/>
          </p:cNvSpPr>
          <p:nvPr/>
        </p:nvSpPr>
        <p:spPr bwMode="auto">
          <a:xfrm rot="-5400000">
            <a:off x="4968875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b="1" dirty="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b="1" dirty="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7506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7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08" name="Text Box 212"/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567509" name="Text Box 213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567510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/>
          <p:cNvSpPr txBox="1">
            <a:spLocks noChangeArrowheads="1"/>
          </p:cNvSpPr>
          <p:nvPr/>
        </p:nvSpPr>
        <p:spPr bwMode="auto">
          <a:xfrm rot="-5388536">
            <a:off x="26931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567512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3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4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5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16" name="Text Box 220"/>
          <p:cNvSpPr txBox="1">
            <a:spLocks noChangeArrowheads="1"/>
          </p:cNvSpPr>
          <p:nvPr/>
        </p:nvSpPr>
        <p:spPr bwMode="auto">
          <a:xfrm rot="-5400000">
            <a:off x="350837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567517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518" name="Rectangle 22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(1500 A.C.)</a:t>
            </a:r>
          </a:p>
        </p:txBody>
      </p:sp>
      <p:sp>
        <p:nvSpPr>
          <p:cNvPr id="567519" name="Rectangle 22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(500 A.C.)</a:t>
            </a:r>
          </a:p>
        </p:txBody>
      </p:sp>
      <p:sp>
        <p:nvSpPr>
          <p:cNvPr id="567520" name="Rectangle 224"/>
          <p:cNvSpPr>
            <a:spLocks noChangeArrowheads="1"/>
          </p:cNvSpPr>
          <p:nvPr/>
        </p:nvSpPr>
        <p:spPr bwMode="auto">
          <a:xfrm>
            <a:off x="7262813" y="12192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FFFF00"/>
                </a:solidFill>
                <a:latin typeface="Times" charset="0"/>
              </a:rPr>
              <a:t>(1000 A.C.)</a:t>
            </a:r>
          </a:p>
        </p:txBody>
      </p:sp>
      <p:sp>
        <p:nvSpPr>
          <p:cNvPr id="567521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2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67523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67524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25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26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7527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8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29" name="Rectangle 233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67530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1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2" name="Rectangle 23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7533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4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5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6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7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8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39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1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3" name="Rectangle 247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67544" name="Text Box 248"/>
          <p:cNvSpPr txBox="1">
            <a:spLocks noChangeArrowheads="1"/>
          </p:cNvSpPr>
          <p:nvPr/>
        </p:nvSpPr>
        <p:spPr bwMode="auto">
          <a:xfrm>
            <a:off x="1779588" y="-222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Genèsis à Esther</a:t>
            </a:r>
          </a:p>
        </p:txBody>
      </p:sp>
      <p:sp>
        <p:nvSpPr>
          <p:cNvPr id="567546" name="Rectangle 250"/>
          <p:cNvSpPr>
            <a:spLocks noChangeArrowheads="1"/>
          </p:cNvSpPr>
          <p:nvPr/>
        </p:nvSpPr>
        <p:spPr bwMode="auto">
          <a:xfrm>
            <a:off x="7924800" y="4092575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grpSp>
        <p:nvGrpSpPr>
          <p:cNvPr id="567547" name="Group 251"/>
          <p:cNvGrpSpPr>
            <a:grpSpLocks/>
          </p:cNvGrpSpPr>
          <p:nvPr/>
        </p:nvGrpSpPr>
        <p:grpSpPr bwMode="auto">
          <a:xfrm>
            <a:off x="7897813" y="3435350"/>
            <a:ext cx="1195387" cy="1098550"/>
            <a:chOff x="3544" y="2589"/>
            <a:chExt cx="753" cy="692"/>
          </a:xfrm>
        </p:grpSpPr>
        <p:sp>
          <p:nvSpPr>
            <p:cNvPr id="567548" name="Freeform 252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549" name="Freeform 253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550" name="AutoShape 254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1" name="Rectangle 255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2" name="Line 256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3" name="Line 257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4" name="Rectangle 258"/>
            <p:cNvSpPr>
              <a:spLocks noChangeArrowheads="1"/>
            </p:cNvSpPr>
            <p:nvPr/>
          </p:nvSpPr>
          <p:spPr bwMode="auto">
            <a:xfrm>
              <a:off x="3544" y="2589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567555" name="Line 259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6" name="Line 260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57" name="Rectangle 261"/>
            <p:cNvSpPr>
              <a:spLocks noChangeArrowheads="1"/>
            </p:cNvSpPr>
            <p:nvPr/>
          </p:nvSpPr>
          <p:spPr bwMode="auto">
            <a:xfrm>
              <a:off x="3665" y="2752"/>
              <a:ext cx="37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567558" name="Rectangle 262"/>
            <p:cNvSpPr>
              <a:spLocks noChangeArrowheads="1"/>
            </p:cNvSpPr>
            <p:nvPr/>
          </p:nvSpPr>
          <p:spPr bwMode="auto">
            <a:xfrm>
              <a:off x="3695" y="2864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Trèks</a:t>
              </a:r>
            </a:p>
          </p:txBody>
        </p:sp>
        <p:sp>
          <p:nvSpPr>
            <p:cNvPr id="567559" name="Rectangle 263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67560" name="Rectangle 264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61" name="Rectangle 265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562" name="Rectangle 266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100Ans / 50,000</a:t>
              </a:r>
            </a:p>
          </p:txBody>
        </p:sp>
      </p:grpSp>
      <p:sp>
        <p:nvSpPr>
          <p:cNvPr id="567563" name="AutoShape 267"/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64" name="Text Box 26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7566" name="Rectangle 270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69</a:t>
            </a:r>
          </a:p>
        </p:txBody>
      </p:sp>
      <p:sp>
        <p:nvSpPr>
          <p:cNvPr id="567627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567632" name="Group 336"/>
          <p:cNvGrpSpPr>
            <a:grpSpLocks/>
          </p:cNvGrpSpPr>
          <p:nvPr/>
        </p:nvGrpSpPr>
        <p:grpSpPr bwMode="auto">
          <a:xfrm>
            <a:off x="4983437" y="596515"/>
            <a:ext cx="3175000" cy="4518025"/>
            <a:chOff x="3135" y="792"/>
            <a:chExt cx="2000" cy="2846"/>
          </a:xfrm>
        </p:grpSpPr>
        <p:grpSp>
          <p:nvGrpSpPr>
            <p:cNvPr id="567624" name="Group 328"/>
            <p:cNvGrpSpPr>
              <a:grpSpLocks/>
            </p:cNvGrpSpPr>
            <p:nvPr/>
          </p:nvGrpSpPr>
          <p:grpSpPr bwMode="auto">
            <a:xfrm>
              <a:off x="3215" y="792"/>
              <a:ext cx="1849" cy="2846"/>
              <a:chOff x="3215" y="792"/>
              <a:chExt cx="1849" cy="2846"/>
            </a:xfrm>
          </p:grpSpPr>
          <p:sp>
            <p:nvSpPr>
              <p:cNvPr id="567620" name="AutoShape 324"/>
              <p:cNvSpPr>
                <a:spLocks noChangeArrowheads="1"/>
              </p:cNvSpPr>
              <p:nvPr/>
            </p:nvSpPr>
            <p:spPr bwMode="auto">
              <a:xfrm>
                <a:off x="3215" y="1239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621" name="AutoShape 325"/>
              <p:cNvSpPr>
                <a:spLocks noChangeArrowheads="1"/>
              </p:cNvSpPr>
              <p:nvPr/>
            </p:nvSpPr>
            <p:spPr bwMode="auto">
              <a:xfrm>
                <a:off x="3233" y="3257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622" name="AutoShape 326"/>
              <p:cNvSpPr>
                <a:spLocks noChangeArrowheads="1"/>
              </p:cNvSpPr>
              <p:nvPr/>
            </p:nvSpPr>
            <p:spPr bwMode="auto">
              <a:xfrm>
                <a:off x="4688" y="1301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623" name="AutoShape 327"/>
              <p:cNvSpPr>
                <a:spLocks noChangeArrowheads="1"/>
              </p:cNvSpPr>
              <p:nvPr/>
            </p:nvSpPr>
            <p:spPr bwMode="auto">
              <a:xfrm>
                <a:off x="4691" y="792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7628" name="Text Box 332"/>
            <p:cNvSpPr txBox="1">
              <a:spLocks noChangeArrowheads="1"/>
            </p:cNvSpPr>
            <p:nvPr/>
          </p:nvSpPr>
          <p:spPr bwMode="auto">
            <a:xfrm>
              <a:off x="3135" y="1305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 dirty="0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sz="1600" b="1" i="1" dirty="0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567629" name="Text Box 333"/>
            <p:cNvSpPr txBox="1">
              <a:spLocks noChangeArrowheads="1"/>
            </p:cNvSpPr>
            <p:nvPr/>
          </p:nvSpPr>
          <p:spPr bwMode="auto">
            <a:xfrm>
              <a:off x="3137" y="3328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LC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567630" name="Text Box 334"/>
            <p:cNvSpPr txBox="1">
              <a:spLocks noChangeArrowheads="1"/>
            </p:cNvSpPr>
            <p:nvPr/>
          </p:nvSpPr>
          <p:spPr bwMode="auto">
            <a:xfrm>
              <a:off x="4610" y="864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 dirty="0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sz="1600" b="1" i="1" dirty="0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567631" name="Text Box 335"/>
            <p:cNvSpPr txBox="1">
              <a:spLocks noChangeArrowheads="1"/>
            </p:cNvSpPr>
            <p:nvPr/>
          </p:nvSpPr>
          <p:spPr bwMode="auto">
            <a:xfrm>
              <a:off x="4620" y="1372"/>
              <a:ext cx="5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</p:grpSp>
      <p:grpSp>
        <p:nvGrpSpPr>
          <p:cNvPr id="567636" name="Group 340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67637" name="Rectangle 34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67638" name="Line 34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7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41" grpId="0" animBg="1"/>
      <p:bldP spid="567542" grpId="0" animBg="1"/>
      <p:bldP spid="56756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90" name="Rectangle 27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592" name="Rectangle 272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68594" name="Rectangle 274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70</a:t>
            </a:r>
          </a:p>
        </p:txBody>
      </p:sp>
      <p:sp>
        <p:nvSpPr>
          <p:cNvPr id="568595" name="Rectangle 275"/>
          <p:cNvSpPr>
            <a:spLocks noChangeArrowheads="1"/>
          </p:cNvSpPr>
          <p:nvPr/>
        </p:nvSpPr>
        <p:spPr bwMode="auto">
          <a:xfrm>
            <a:off x="7540625" y="6542088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92" name="Text Box 124"/>
          <p:cNvSpPr txBox="1">
            <a:spLocks noChangeArrowheads="1"/>
          </p:cNvSpPr>
          <p:nvPr/>
        </p:nvSpPr>
        <p:spPr bwMode="auto">
          <a:xfrm>
            <a:off x="1809750" y="127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omic Sans MS" charset="0"/>
              </a:rPr>
              <a:t>Juges &amp; Ruth</a:t>
            </a:r>
          </a:p>
        </p:txBody>
      </p:sp>
      <p:grpSp>
        <p:nvGrpSpPr>
          <p:cNvPr id="647293" name="Group 125"/>
          <p:cNvGrpSpPr>
            <a:grpSpLocks/>
          </p:cNvGrpSpPr>
          <p:nvPr/>
        </p:nvGrpSpPr>
        <p:grpSpPr bwMode="auto">
          <a:xfrm>
            <a:off x="6434138" y="771525"/>
            <a:ext cx="2182812" cy="1689100"/>
            <a:chOff x="664" y="2640"/>
            <a:chExt cx="1375" cy="1064"/>
          </a:xfrm>
        </p:grpSpPr>
        <p:sp>
          <p:nvSpPr>
            <p:cNvPr id="647294" name="Oval 126"/>
            <p:cNvSpPr>
              <a:spLocks noChangeArrowheads="1"/>
            </p:cNvSpPr>
            <p:nvPr/>
          </p:nvSpPr>
          <p:spPr bwMode="auto">
            <a:xfrm>
              <a:off x="664" y="269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95" name="Freeform 127"/>
            <p:cNvSpPr>
              <a:spLocks/>
            </p:cNvSpPr>
            <p:nvPr/>
          </p:nvSpPr>
          <p:spPr bwMode="auto">
            <a:xfrm>
              <a:off x="1188" y="264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296" name="Rectangle 128"/>
            <p:cNvSpPr>
              <a:spLocks noChangeArrowheads="1"/>
            </p:cNvSpPr>
            <p:nvPr/>
          </p:nvSpPr>
          <p:spPr bwMode="auto">
            <a:xfrm>
              <a:off x="877" y="272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6000">
                  <a:solidFill>
                    <a:srgbClr val="51DC00"/>
                  </a:solidFill>
                  <a:latin typeface="Times" charset="0"/>
                </a:rPr>
                <a:t>A</a:t>
              </a:r>
              <a:r>
                <a:rPr lang="en-US" sz="3600">
                  <a:solidFill>
                    <a:srgbClr val="51DC00"/>
                  </a:solidFill>
                  <a:latin typeface="Times" charset="0"/>
                </a:rPr>
                <a:t> </a:t>
              </a:r>
              <a:r>
                <a:rPr lang="en-US" sz="3600">
                  <a:solidFill>
                    <a:schemeClr val="tx2"/>
                  </a:solidFill>
                  <a:latin typeface="Times" charset="0"/>
                </a:rPr>
                <a:t>R C</a:t>
              </a:r>
            </a:p>
          </p:txBody>
        </p:sp>
      </p:grpSp>
      <p:sp>
        <p:nvSpPr>
          <p:cNvPr id="647300" name="Rectangle 132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647301" name="Text Box 133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647302" name="Rectangle 134"/>
          <p:cNvSpPr>
            <a:spLocks noChangeArrowheads="1"/>
          </p:cNvSpPr>
          <p:nvPr/>
        </p:nvSpPr>
        <p:spPr bwMode="auto">
          <a:xfrm>
            <a:off x="7543800" y="65389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grpSp>
        <p:nvGrpSpPr>
          <p:cNvPr id="647371" name="Group 203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647372" name="Rectangle 204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3" name="Rectangle 205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47374" name="Rectangle 206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5" name="AutoShape 207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6" name="Rectangle 208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77" name="Rectangle 209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CRÉATION</a:t>
              </a:r>
            </a:p>
          </p:txBody>
        </p:sp>
        <p:sp>
          <p:nvSpPr>
            <p:cNvPr id="647378" name="Line 210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79" name="Line 211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80" name="Rectangle 212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1" name="Rectangle 213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47382" name="Rectangle 214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3" name="AutoShape 215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4" name="Rectangle 216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5" name="Rectangle 217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386" name="Line 218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87" name="Line 219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88" name="Rectangle 220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89" name="Rectangle 221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47390" name="Rectangle 222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1" name="AutoShape 223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2" name="Rectangle 224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3" name="Rectangle 225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394" name="Line 226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95" name="Line 227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396" name="Rectangle 228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7" name="AutoShape 229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8" name="Rectangle 230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399" name="Rectangle 231"/>
            <p:cNvSpPr>
              <a:spLocks noChangeArrowheads="1"/>
            </p:cNvSpPr>
            <p:nvPr/>
          </p:nvSpPr>
          <p:spPr bwMode="auto">
            <a:xfrm>
              <a:off x="2038" y="189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MOïSE</a:t>
              </a:r>
            </a:p>
          </p:txBody>
        </p:sp>
        <p:sp>
          <p:nvSpPr>
            <p:cNvPr id="647400" name="Line 232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01" name="Line 233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02" name="Rectangle 234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3" name="AutoShape 235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4" name="Rectangle 236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5" name="Rectangle 237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JOSUÉ</a:t>
              </a:r>
            </a:p>
          </p:txBody>
        </p:sp>
        <p:sp>
          <p:nvSpPr>
            <p:cNvPr id="647406" name="Line 238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07" name="Rectangle 239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8" name="AutoShape 240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09" name="Rectangle 241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0" name="Rectangle 242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411" name="Line 243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12" name="Rectangle 244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3" name="AutoShape 245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4" name="Rectangle 246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5" name="Rectangle 247"/>
            <p:cNvSpPr>
              <a:spLocks noChangeArrowheads="1"/>
            </p:cNvSpPr>
            <p:nvPr/>
          </p:nvSpPr>
          <p:spPr bwMode="auto">
            <a:xfrm>
              <a:off x="2344" y="241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416" name="Line 248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17" name="Rectangle 249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8" name="AutoShape 250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19" name="Rectangle 251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0" name="Rectangle 252"/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CAPTIVITÉ</a:t>
              </a:r>
            </a:p>
          </p:txBody>
        </p:sp>
        <p:sp>
          <p:nvSpPr>
            <p:cNvPr id="647421" name="Line 253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2" name="Line 254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3" name="Rectangle 255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4" name="AutoShape 256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5" name="Rectangle 257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26" name="Rectangle 258"/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7427" name="Line 259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8" name="Line 260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29" name="Rectangle 261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30" name="AutoShape 262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431" name="Rectangle 263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7432" name="Group 264"/>
            <p:cNvGrpSpPr>
              <a:grpSpLocks/>
            </p:cNvGrpSpPr>
            <p:nvPr/>
          </p:nvGrpSpPr>
          <p:grpSpPr bwMode="auto">
            <a:xfrm>
              <a:off x="2921" y="2965"/>
              <a:ext cx="734" cy="280"/>
              <a:chOff x="3009" y="3101"/>
              <a:chExt cx="734" cy="280"/>
            </a:xfrm>
          </p:grpSpPr>
          <p:sp>
            <p:nvSpPr>
              <p:cNvPr id="647433" name="Rectangle 265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47434" name="Rectangle 266"/>
              <p:cNvSpPr>
                <a:spLocks noChangeArrowheads="1"/>
              </p:cNvSpPr>
              <p:nvPr/>
            </p:nvSpPr>
            <p:spPr bwMode="auto">
              <a:xfrm>
                <a:off x="3009" y="3101"/>
                <a:ext cx="73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</a:p>
            </p:txBody>
          </p:sp>
        </p:grpSp>
        <p:sp>
          <p:nvSpPr>
            <p:cNvPr id="647435" name="Line 267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36" name="Line 268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7437" name="AutoShape 269"/>
          <p:cNvSpPr>
            <a:spLocks noChangeArrowheads="1"/>
          </p:cNvSpPr>
          <p:nvPr/>
        </p:nvSpPr>
        <p:spPr bwMode="auto">
          <a:xfrm rot="20160000">
            <a:off x="2160588" y="3005138"/>
            <a:ext cx="1517650" cy="636587"/>
          </a:xfrm>
          <a:prstGeom prst="rightArrow">
            <a:avLst>
              <a:gd name="adj1" fmla="val 58880"/>
              <a:gd name="adj2" fmla="val 143098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7441" name="Group 273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647442" name="Rectangle 27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647443" name="Line 27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4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3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5" name="Rectangle 5"/>
          <p:cNvSpPr>
            <a:spLocks noChangeArrowheads="1"/>
          </p:cNvSpPr>
          <p:nvPr/>
        </p:nvSpPr>
        <p:spPr bwMode="auto">
          <a:xfrm>
            <a:off x="3179763" y="1011238"/>
            <a:ext cx="1566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ANARCHIE</a:t>
            </a:r>
          </a:p>
          <a:p>
            <a:endParaRPr lang="en-US" sz="2000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78569" name="Oval 9"/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0" name="Freeform 10"/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571" name="Rectangle 11"/>
          <p:cNvSpPr>
            <a:spLocks noChangeArrowheads="1"/>
          </p:cNvSpPr>
          <p:nvPr/>
        </p:nvSpPr>
        <p:spPr bwMode="auto">
          <a:xfrm>
            <a:off x="1336675" y="4532313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6000">
                <a:solidFill>
                  <a:srgbClr val="51DC00"/>
                </a:solidFill>
                <a:latin typeface="Times" charset="0"/>
              </a:rPr>
              <a:t>A</a:t>
            </a:r>
            <a:r>
              <a:rPr lang="en-US" sz="3600">
                <a:solidFill>
                  <a:srgbClr val="51DC00"/>
                </a:solidFill>
                <a:latin typeface="Times" charset="0"/>
              </a:rPr>
              <a:t> </a:t>
            </a:r>
            <a:r>
              <a:rPr lang="en-US" sz="3600">
                <a:solidFill>
                  <a:schemeClr val="tx2"/>
                </a:solidFill>
                <a:latin typeface="Times" charset="0"/>
              </a:rPr>
              <a:t>R C</a:t>
            </a:r>
          </a:p>
        </p:txBody>
      </p:sp>
      <p:sp>
        <p:nvSpPr>
          <p:cNvPr id="578572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3" name="Rectangle 13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4" name="Line 14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5" name="Line 15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8577" name="Group 17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578578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79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0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78581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2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3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4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5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6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7" name="Rectangle 27"/>
            <p:cNvSpPr>
              <a:spLocks noChangeArrowheads="1"/>
            </p:cNvSpPr>
            <p:nvPr/>
          </p:nvSpPr>
          <p:spPr bwMode="auto">
            <a:xfrm>
              <a:off x="5029" y="2160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</p:grpSp>
      <p:sp>
        <p:nvSpPr>
          <p:cNvPr id="578588" name="Text Box 28"/>
          <p:cNvSpPr txBox="1">
            <a:spLocks noChangeArrowheads="1"/>
          </p:cNvSpPr>
          <p:nvPr/>
        </p:nvSpPr>
        <p:spPr bwMode="auto">
          <a:xfrm>
            <a:off x="2870200" y="3683000"/>
            <a:ext cx="6070600" cy="2771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Le peuple n</a:t>
            </a:r>
            <a:r>
              <a:rPr lang="ja-JP" altLang="en-US" sz="4400" b="1" i="1">
                <a:solidFill>
                  <a:srgbClr val="FC989D"/>
                </a:solidFill>
                <a:latin typeface="Arial"/>
              </a:rPr>
              <a:t>’</a:t>
            </a: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a pas reconut auqu</a:t>
            </a:r>
            <a:r>
              <a:rPr lang="ja-JP" altLang="en-US" sz="4400" b="1" i="1">
                <a:solidFill>
                  <a:srgbClr val="FC989D"/>
                </a:solidFill>
                <a:latin typeface="Arial"/>
              </a:rPr>
              <a:t>’</a:t>
            </a: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un gouvernement central.</a:t>
            </a:r>
          </a:p>
        </p:txBody>
      </p:sp>
      <p:sp>
        <p:nvSpPr>
          <p:cNvPr id="578589" name="Text Box 29"/>
          <p:cNvSpPr txBox="1">
            <a:spLocks noChangeArrowheads="1"/>
          </p:cNvSpPr>
          <p:nvPr/>
        </p:nvSpPr>
        <p:spPr bwMode="auto">
          <a:xfrm>
            <a:off x="1766888" y="-127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Juges 17:6</a:t>
            </a:r>
          </a:p>
        </p:txBody>
      </p:sp>
      <p:sp>
        <p:nvSpPr>
          <p:cNvPr id="578590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8591" name="Rectangle 3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578592" name="Text Box 32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78601" name="Rectangle 41"/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603" name="Rectangle 43"/>
          <p:cNvSpPr>
            <a:spLocks noChangeArrowheads="1"/>
          </p:cNvSpPr>
          <p:nvPr/>
        </p:nvSpPr>
        <p:spPr bwMode="auto">
          <a:xfrm>
            <a:off x="427038" y="1901825"/>
            <a:ext cx="3040062" cy="2525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PREMI</a:t>
            </a:r>
            <a:r>
              <a:rPr lang="en-US" sz="3200" b="1" i="1">
                <a:solidFill>
                  <a:srgbClr val="1CFF23"/>
                </a:solidFill>
                <a:latin typeface="Times New Roman" charset="0"/>
                <a:cs typeface="Times New Roman" charset="0"/>
              </a:rPr>
              <a:t>È</a:t>
            </a:r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RE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 </a:t>
            </a:r>
          </a:p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des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TROIS </a:t>
            </a: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SOCIET</a:t>
            </a:r>
            <a:r>
              <a:rPr lang="en-US" sz="3200" b="1">
                <a:solidFill>
                  <a:srgbClr val="1CFF23"/>
                </a:solidFill>
                <a:latin typeface="Times" charset="0"/>
                <a:cs typeface="Times" charset="0"/>
              </a:rPr>
              <a:t>É</a:t>
            </a:r>
            <a:r>
              <a:rPr lang="en-US" sz="3200" b="1">
                <a:solidFill>
                  <a:srgbClr val="1CFF23"/>
                </a:solidFill>
                <a:latin typeface="Times" charset="0"/>
              </a:rPr>
              <a:t>S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chemeClr val="tx2"/>
                </a:solidFill>
                <a:latin typeface="Times" charset="0"/>
              </a:rPr>
              <a:t>est:</a:t>
            </a:r>
          </a:p>
        </p:txBody>
      </p:sp>
      <p:grpSp>
        <p:nvGrpSpPr>
          <p:cNvPr id="578610" name="Group 50"/>
          <p:cNvGrpSpPr>
            <a:grpSpLocks/>
          </p:cNvGrpSpPr>
          <p:nvPr/>
        </p:nvGrpSpPr>
        <p:grpSpPr bwMode="auto">
          <a:xfrm>
            <a:off x="506413" y="7938"/>
            <a:ext cx="866775" cy="1704975"/>
            <a:chOff x="327" y="5"/>
            <a:chExt cx="538" cy="1074"/>
          </a:xfrm>
        </p:grpSpPr>
        <p:sp>
          <p:nvSpPr>
            <p:cNvPr id="578611" name="Rectangle 5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600" b="1">
                <a:latin typeface="Comic Sans MS" charset="0"/>
              </a:endParaRPr>
            </a:p>
          </p:txBody>
        </p:sp>
        <p:sp>
          <p:nvSpPr>
            <p:cNvPr id="578612" name="Line 5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88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nd wilderness aerial from w, tb q010703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East Jerusalem and Mt of Olives aerial from s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rea aerial from s, tb q01070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Old City aerial from north2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Western Wall\sr\Western Wall at Sukkot2, df 1003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atura MT Script Capital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atura MT Script Capital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Matura MT Script Capital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Matura MT Script Capital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21510</TotalTime>
  <Pages>52</Pages>
  <Words>3976</Words>
  <Application>Microsoft Office PowerPoint</Application>
  <PresentationFormat>On-screen Show (4:3)</PresentationFormat>
  <Paragraphs>1510</Paragraphs>
  <Slides>74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6" baseType="lpstr">
      <vt:lpstr>Gulim</vt:lpstr>
      <vt:lpstr>ＭＳ Ｐゴシック</vt:lpstr>
      <vt:lpstr>Arial</vt:lpstr>
      <vt:lpstr>Arial Black</vt:lpstr>
      <vt:lpstr>B VAG Rounded Bold</vt:lpstr>
      <vt:lpstr>Chicago</vt:lpstr>
      <vt:lpstr>Comic Sans MS</vt:lpstr>
      <vt:lpstr>Geneva</vt:lpstr>
      <vt:lpstr>Helvetica</vt:lpstr>
      <vt:lpstr>Impact</vt:lpstr>
      <vt:lpstr>Kosher-Normal</vt:lpstr>
      <vt:lpstr>Matura MT Script Capitals</vt:lpstr>
      <vt:lpstr>Monotype Sorts</vt:lpstr>
      <vt:lpstr>Papyrus</vt:lpstr>
      <vt:lpstr>Times</vt:lpstr>
      <vt:lpstr>Times New Roman</vt:lpstr>
      <vt:lpstr>Wingdings</vt:lpstr>
      <vt:lpstr>untitled 3</vt:lpstr>
      <vt:lpstr>untitled 1</vt:lpstr>
      <vt:lpstr>Orbit</vt:lpstr>
      <vt:lpstr>1_untitled 3</vt:lpstr>
      <vt:lpstr>Document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627</cp:revision>
  <cp:lastPrinted>1997-02-12T13:49:34Z</cp:lastPrinted>
  <dcterms:created xsi:type="dcterms:W3CDTF">1999-07-29T18:12:04Z</dcterms:created>
  <dcterms:modified xsi:type="dcterms:W3CDTF">2024-11-13T16:35:29Z</dcterms:modified>
</cp:coreProperties>
</file>