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805" r:id="rId3"/>
    <p:sldMasterId id="2147483817" r:id="rId4"/>
  </p:sldMasterIdLst>
  <p:notesMasterIdLst>
    <p:notesMasterId r:id="rId59"/>
  </p:notesMasterIdLst>
  <p:handoutMasterIdLst>
    <p:handoutMasterId r:id="rId60"/>
  </p:handoutMasterIdLst>
  <p:sldIdLst>
    <p:sldId id="785" r:id="rId5"/>
    <p:sldId id="782" r:id="rId6"/>
    <p:sldId id="327" r:id="rId7"/>
    <p:sldId id="326" r:id="rId8"/>
    <p:sldId id="747" r:id="rId9"/>
    <p:sldId id="777" r:id="rId10"/>
    <p:sldId id="756" r:id="rId11"/>
    <p:sldId id="505" r:id="rId12"/>
    <p:sldId id="339" r:id="rId13"/>
    <p:sldId id="543" r:id="rId14"/>
    <p:sldId id="547" r:id="rId15"/>
    <p:sldId id="335" r:id="rId16"/>
    <p:sldId id="336" r:id="rId17"/>
    <p:sldId id="337" r:id="rId18"/>
    <p:sldId id="338" r:id="rId19"/>
    <p:sldId id="504" r:id="rId20"/>
    <p:sldId id="342" r:id="rId21"/>
    <p:sldId id="488" r:id="rId22"/>
    <p:sldId id="776" r:id="rId23"/>
    <p:sldId id="464" r:id="rId24"/>
    <p:sldId id="480" r:id="rId25"/>
    <p:sldId id="761" r:id="rId26"/>
    <p:sldId id="780" r:id="rId27"/>
    <p:sldId id="711" r:id="rId28"/>
    <p:sldId id="753" r:id="rId29"/>
    <p:sldId id="465" r:id="rId30"/>
    <p:sldId id="771" r:id="rId31"/>
    <p:sldId id="769" r:id="rId32"/>
    <p:sldId id="773" r:id="rId33"/>
    <p:sldId id="346" r:id="rId34"/>
    <p:sldId id="578" r:id="rId35"/>
    <p:sldId id="775" r:id="rId36"/>
    <p:sldId id="762" r:id="rId37"/>
    <p:sldId id="350" r:id="rId38"/>
    <p:sldId id="351" r:id="rId39"/>
    <p:sldId id="353" r:id="rId40"/>
    <p:sldId id="352" r:id="rId41"/>
    <p:sldId id="354" r:id="rId42"/>
    <p:sldId id="506" r:id="rId43"/>
    <p:sldId id="623" r:id="rId44"/>
    <p:sldId id="633" r:id="rId45"/>
    <p:sldId id="356" r:id="rId46"/>
    <p:sldId id="357" r:id="rId47"/>
    <p:sldId id="774" r:id="rId48"/>
    <p:sldId id="359" r:id="rId49"/>
    <p:sldId id="585" r:id="rId50"/>
    <p:sldId id="361" r:id="rId51"/>
    <p:sldId id="360" r:id="rId52"/>
    <p:sldId id="715" r:id="rId53"/>
    <p:sldId id="781" r:id="rId54"/>
    <p:sldId id="714" r:id="rId55"/>
    <p:sldId id="763" r:id="rId56"/>
    <p:sldId id="783" r:id="rId57"/>
    <p:sldId id="784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9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orient="horz" pos="276">
          <p15:clr>
            <a:srgbClr val="A4A3A4"/>
          </p15:clr>
        </p15:guide>
        <p15:guide id="4" pos="311">
          <p15:clr>
            <a:srgbClr val="A4A3A4"/>
          </p15:clr>
        </p15:guide>
        <p15:guide id="5" pos="5512">
          <p15:clr>
            <a:srgbClr val="A4A3A4"/>
          </p15:clr>
        </p15:guide>
        <p15:guide id="6" pos="5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66FF33"/>
    <a:srgbClr val="A50021"/>
    <a:srgbClr val="FF0000"/>
    <a:srgbClr val="000000"/>
    <a:srgbClr val="FFFF00"/>
    <a:srgbClr val="FFEA18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>
        <p:guide orient="horz" pos="3939"/>
        <p:guide orient="horz" pos="4223"/>
        <p:guide orient="horz" pos="276"/>
        <p:guide pos="311"/>
        <p:guide pos="5512"/>
        <p:guide pos="5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DD9FDFC5-A1BD-7942-B96A-A1CA4C3FDA66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51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4D9B7439-A007-D14D-ABF4-D7E5451A0DF7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26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45002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5503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09354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86425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1900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35860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13031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864075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36747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79745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68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04583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85710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64279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12003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30602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70246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52401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31870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760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40016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9213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66598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32138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20891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01090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60201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06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6415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6736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075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06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530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68745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820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9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794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032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247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74334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4928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1262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07309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249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2054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059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60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7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41551604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5859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jpeg"/><Relationship Id="rId5" Type="http://schemas.openxmlformats.org/officeDocument/2006/relationships/tags" Target="../tags/tag6.xml"/><Relationship Id="rId10" Type="http://schemas.openxmlformats.org/officeDocument/2006/relationships/image" Target="../media/image8.jpeg"/><Relationship Id="rId4" Type="http://schemas.openxmlformats.org/officeDocument/2006/relationships/tags" Target="../tags/tag5.xm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60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tags" Target="../tags/tag9.xml"/><Relationship Id="rId16" Type="http://schemas.openxmlformats.org/officeDocument/2006/relationships/image" Target="../media/image24.jpe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60.jpeg"/><Relationship Id="rId5" Type="http://schemas.openxmlformats.org/officeDocument/2006/relationships/tags" Target="../tags/tag12.xml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0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20.xml"/><Relationship Id="rId7" Type="http://schemas.openxmlformats.org/officeDocument/2006/relationships/image" Target="../media/image38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0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file:///\\localhost\Macintosh%20HD\Desktop%20Folder\TBB%20BIG%20SHOW%207.0\7.0.02-MAP%20#-1,1,PowerPoint Presentation" TargetMode="Externa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D5757-ED29-F160-2F3D-F221EC129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Text Box 2">
            <a:extLst>
              <a:ext uri="{FF2B5EF4-FFF2-40B4-BE49-F238E27FC236}">
                <a16:creationId xmlns:a16="http://schemas.microsoft.com/office/drawing/2014/main" id="{7899A5B2-183F-C991-D7EB-1DC68302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651269" name="Picture 5" descr="Jericho area aerial from northwest, tb q010703">
            <a:extLst>
              <a:ext uri="{FF2B5EF4-FFF2-40B4-BE49-F238E27FC236}">
                <a16:creationId xmlns:a16="http://schemas.microsoft.com/office/drawing/2014/main" id="{60BD40BA-4BE7-DE51-0151-658CE4EB00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1270" name="Text Box 6">
            <a:extLst>
              <a:ext uri="{FF2B5EF4-FFF2-40B4-BE49-F238E27FC236}">
                <a16:creationId xmlns:a16="http://schemas.microsoft.com/office/drawing/2014/main" id="{895D8BC9-F243-61AD-35AD-E28F0E76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ANCIENT JÉRICHO</a:t>
            </a:r>
          </a:p>
        </p:txBody>
      </p:sp>
      <p:sp>
        <p:nvSpPr>
          <p:cNvPr id="651271" name="Text Box 7">
            <a:extLst>
              <a:ext uri="{FF2B5EF4-FFF2-40B4-BE49-F238E27FC236}">
                <a16:creationId xmlns:a16="http://schemas.microsoft.com/office/drawing/2014/main" id="{2E8399C3-FA64-9FDE-A542-303423C7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MER MORTE</a:t>
            </a:r>
          </a:p>
        </p:txBody>
      </p:sp>
      <p:sp>
        <p:nvSpPr>
          <p:cNvPr id="651272" name="Text Box 8">
            <a:extLst>
              <a:ext uri="{FF2B5EF4-FFF2-40B4-BE49-F238E27FC236}">
                <a16:creationId xmlns:a16="http://schemas.microsoft.com/office/drawing/2014/main" id="{A8ECF697-8624-021C-4171-4525DDED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FLEUVE JOURDAIN</a:t>
            </a:r>
          </a:p>
        </p:txBody>
      </p:sp>
      <p:sp>
        <p:nvSpPr>
          <p:cNvPr id="651273" name="Arc 9">
            <a:extLst>
              <a:ext uri="{FF2B5EF4-FFF2-40B4-BE49-F238E27FC236}">
                <a16:creationId xmlns:a16="http://schemas.microsoft.com/office/drawing/2014/main" id="{4A7F06A9-F05E-8364-613D-AAEBC684D6AD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4" name="Arc 10">
            <a:extLst>
              <a:ext uri="{FF2B5EF4-FFF2-40B4-BE49-F238E27FC236}">
                <a16:creationId xmlns:a16="http://schemas.microsoft.com/office/drawing/2014/main" id="{FACFAE86-DAE9-334B-33BE-061F50447A1C}"/>
              </a:ext>
            </a:extLst>
          </p:cNvPr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5" name="Arc 11">
            <a:extLst>
              <a:ext uri="{FF2B5EF4-FFF2-40B4-BE49-F238E27FC236}">
                <a16:creationId xmlns:a16="http://schemas.microsoft.com/office/drawing/2014/main" id="{10438911-6283-33A4-7933-153A2C05AFC4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3" name="Rectangle 39">
            <a:extLst>
              <a:ext uri="{FF2B5EF4-FFF2-40B4-BE49-F238E27FC236}">
                <a16:creationId xmlns:a16="http://schemas.microsoft.com/office/drawing/2014/main" id="{169962CB-227D-AACB-699F-CA657BECD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5167313"/>
            <a:ext cx="60817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Du Jéricho...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Régardant </a:t>
            </a:r>
            <a:r>
              <a:rPr lang="en-US" sz="24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2400">
                <a:solidFill>
                  <a:srgbClr val="FFEA18"/>
                </a:solidFill>
                <a:cs typeface="+mn-cs"/>
              </a:rPr>
              <a:t> Travers le Fleuve Jourdain</a:t>
            </a:r>
          </a:p>
        </p:txBody>
      </p:sp>
      <p:sp>
        <p:nvSpPr>
          <p:cNvPr id="651304" name="Text Box 40">
            <a:extLst>
              <a:ext uri="{FF2B5EF4-FFF2-40B4-BE49-F238E27FC236}">
                <a16:creationId xmlns:a16="http://schemas.microsoft.com/office/drawing/2014/main" id="{8CAD78E3-27BB-CDCC-B937-A9A322D6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JÉRICHO MODERNE</a:t>
            </a:r>
          </a:p>
        </p:txBody>
      </p:sp>
      <p:sp>
        <p:nvSpPr>
          <p:cNvPr id="651305" name="Freeform 41">
            <a:extLst>
              <a:ext uri="{FF2B5EF4-FFF2-40B4-BE49-F238E27FC236}">
                <a16:creationId xmlns:a16="http://schemas.microsoft.com/office/drawing/2014/main" id="{24CC6F9C-434B-4C9A-A756-76310EEC6658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7" name="Freeform 43">
            <a:extLst>
              <a:ext uri="{FF2B5EF4-FFF2-40B4-BE49-F238E27FC236}">
                <a16:creationId xmlns:a16="http://schemas.microsoft.com/office/drawing/2014/main" id="{55730EEE-A287-741C-C07F-7B3D2B7F5C12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7D7AE1A8-E23E-E120-6256-1F4F1A11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198" y="1970345"/>
            <a:ext cx="6449202" cy="132343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>
                <a:solidFill>
                  <a:srgbClr val="FFEA18"/>
                </a:solidFill>
                <a:cs typeface="+mn-cs"/>
              </a:rPr>
              <a:t>Moïse-Josué</a:t>
            </a:r>
            <a:endParaRPr lang="en-US" sz="2400">
              <a:solidFill>
                <a:srgbClr val="FFEA18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629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19:2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lijah's Hollow from above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530850"/>
            <a:ext cx="9144000" cy="793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Le Mont Sina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ï</a:t>
            </a:r>
            <a:r>
              <a:rPr lang="en-US" sz="2800">
                <a:solidFill>
                  <a:schemeClr val="tx2"/>
                </a:solidFill>
                <a:cs typeface="+mn-cs"/>
              </a:rPr>
              <a:t>:</a:t>
            </a:r>
          </a:p>
          <a:p>
            <a:pPr algn="ctr">
              <a:lnSpc>
                <a:spcPct val="65000"/>
              </a:lnSpc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Lieu o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ù</a:t>
            </a:r>
            <a:r>
              <a:rPr lang="en-US">
                <a:cs typeface="+mn-cs"/>
              </a:rPr>
              <a:t> </a:t>
            </a:r>
            <a:r>
              <a:rPr lang="en-US" sz="2800">
                <a:solidFill>
                  <a:schemeClr val="tx2"/>
                </a:solidFill>
                <a:cs typeface="+mn-cs"/>
              </a:rPr>
              <a:t> la Loi f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u</a:t>
            </a:r>
            <a:r>
              <a:rPr lang="en-US" sz="2800">
                <a:solidFill>
                  <a:schemeClr val="tx2"/>
                </a:solidFill>
                <a:cs typeface="+mn-cs"/>
              </a:rPr>
              <a:t>t Donn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é</a:t>
            </a:r>
            <a:r>
              <a:rPr lang="en-US" sz="2800">
                <a:solidFill>
                  <a:schemeClr val="tx2"/>
                </a:solidFill>
                <a:cs typeface="+mn-cs"/>
              </a:rPr>
              <a:t>e</a:t>
            </a:r>
          </a:p>
        </p:txBody>
      </p:sp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471488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9" name="Rectangle 3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1543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8" name="Rectangle 4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15439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</a:t>
            </a: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ï</a:t>
            </a:r>
          </a:p>
        </p:txBody>
      </p:sp>
      <p:sp>
        <p:nvSpPr>
          <p:cNvPr id="315441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42" name="Rectangle 50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2008188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31</a:t>
            </a:r>
            <a:endParaRPr lang="en-US" sz="1400" u="sng">
              <a:solidFill>
                <a:srgbClr val="000000"/>
              </a:solidFill>
              <a:cs typeface="+mn-cs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49263" y="4772025"/>
            <a:ext cx="3973512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La MORALE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2579687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Le CIVIC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556125" y="5651500"/>
            <a:ext cx="3973513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La C</a:t>
            </a:r>
            <a:r>
              <a:rPr lang="en-US" sz="3200" b="0">
                <a:solidFill>
                  <a:srgbClr val="FFCC99"/>
                </a:solidFill>
                <a:cs typeface="+mn-cs"/>
              </a:rPr>
              <a:t>E</a:t>
            </a:r>
            <a:r>
              <a:rPr lang="en-US" sz="3200">
                <a:solidFill>
                  <a:srgbClr val="FFCC99"/>
                </a:solidFill>
                <a:cs typeface="+mn-cs"/>
              </a:rPr>
              <a:t>R</a:t>
            </a:r>
            <a:r>
              <a:rPr lang="en-US" sz="3200" b="0">
                <a:solidFill>
                  <a:srgbClr val="FFCC99"/>
                </a:solidFill>
                <a:cs typeface="+mn-cs"/>
              </a:rPr>
              <a:t>É</a:t>
            </a:r>
            <a:r>
              <a:rPr lang="en-US" sz="3200">
                <a:solidFill>
                  <a:srgbClr val="FFCC99"/>
                </a:solidFill>
                <a:cs typeface="+mn-cs"/>
              </a:rPr>
              <a:t>MONIALE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5" name="Rectangle 5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2056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7" name="Rectangle 55"/>
          <p:cNvSpPr>
            <a:spLocks noChangeArrowheads="1"/>
          </p:cNvSpPr>
          <p:nvPr/>
        </p:nvSpPr>
        <p:spPr bwMode="auto">
          <a:xfrm>
            <a:off x="7948613" y="359251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4" name="Rectangle 62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chemeClr val="bg2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20575" name="Rectangle 63"/>
          <p:cNvSpPr>
            <a:spLocks noChangeArrowheads="1"/>
          </p:cNvSpPr>
          <p:nvPr/>
        </p:nvSpPr>
        <p:spPr bwMode="auto">
          <a:xfrm>
            <a:off x="8181975" y="3852863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2"/>
                </a:solidFill>
                <a:latin typeface="Chicago" charset="0"/>
                <a:cs typeface="+mn-cs"/>
              </a:rPr>
              <a:t>Sina</a:t>
            </a:r>
            <a:r>
              <a:rPr lang="en-US" sz="900" b="0">
                <a:solidFill>
                  <a:schemeClr val="bg2"/>
                </a:solidFill>
                <a:latin typeface="Chicago" charset="0"/>
                <a:cs typeface="+mn-cs"/>
              </a:rPr>
              <a:t>ï</a:t>
            </a:r>
          </a:p>
        </p:txBody>
      </p:sp>
      <p:sp>
        <p:nvSpPr>
          <p:cNvPr id="320576" name="Rectangle 64"/>
          <p:cNvSpPr>
            <a:spLocks noChangeArrowheads="1"/>
          </p:cNvSpPr>
          <p:nvPr/>
        </p:nvSpPr>
        <p:spPr bwMode="auto">
          <a:xfrm>
            <a:off x="8150225" y="4017963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M-C-C</a:t>
            </a:r>
          </a:p>
        </p:txBody>
      </p:sp>
      <p:sp>
        <p:nvSpPr>
          <p:cNvPr id="32057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8" name="Rectangle 66"/>
          <p:cNvSpPr>
            <a:spLocks noChangeArrowheads="1"/>
          </p:cNvSpPr>
          <p:nvPr/>
        </p:nvSpPr>
        <p:spPr bwMode="auto">
          <a:xfrm>
            <a:off x="8058150" y="36433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320584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7691" name="Group 73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7698" name="Group 7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20588" name="Freeform 76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0589" name="Freeform 77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20591" name="Freeform 79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2" name="Freeform 80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3" name="Freeform 81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4" name="Freeform 82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5" name="Freeform 83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7694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20599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320600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20601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3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039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Parties:                          </a:t>
            </a:r>
          </a:p>
          <a:p>
            <a:pPr>
              <a:defRPr/>
            </a:pPr>
            <a:endParaRPr lang="en-US" sz="2800">
              <a:solidFill>
                <a:schemeClr val="hlink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28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2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606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ÏSE</a:t>
            </a:r>
          </a:p>
        </p:txBody>
      </p:sp>
      <p:sp>
        <p:nvSpPr>
          <p:cNvPr id="86072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6073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5" name="Rectangle 59"/>
          <p:cNvSpPr>
            <a:spLocks noChangeArrowheads="1"/>
          </p:cNvSpPr>
          <p:nvPr/>
        </p:nvSpPr>
        <p:spPr bwMode="auto">
          <a:xfrm>
            <a:off x="8094663" y="36449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6076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86081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8695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6084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6085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768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ô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tre système legale.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20:1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17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7085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7087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9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2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4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5" name="Rectangle 5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7096" name="Rectangle 56"/>
          <p:cNvSpPr>
            <a:spLocks noChangeArrowheads="1"/>
          </p:cNvSpPr>
          <p:nvPr/>
        </p:nvSpPr>
        <p:spPr bwMode="auto">
          <a:xfrm>
            <a:off x="80200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7098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9" name="Rectangle 59"/>
          <p:cNvSpPr>
            <a:spLocks noChangeArrowheads="1"/>
          </p:cNvSpPr>
          <p:nvPr/>
        </p:nvSpPr>
        <p:spPr bwMode="auto">
          <a:xfrm>
            <a:off x="8008938" y="36195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9719" name="Group 6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7107" name="Rectangle 6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7108" name="Line 6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92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ô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tre système legale.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CIVIC: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les gens vont vivre avèc chaqu</a:t>
            </a:r>
            <a:r>
              <a:rPr lang="ja-JP" altLang="en-US" sz="2400">
                <a:solidFill>
                  <a:schemeClr val="hlink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un deux dans la nouvelle structure sociale 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21-24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809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8083550" y="38544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80883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8047038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0744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811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811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7180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>
                <a:cs typeface="+mn-cs"/>
              </a:rPr>
              <a:t> 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nôtre système legale.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CIVIC: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les gens vont vivre avèc chaqu</a:t>
            </a:r>
            <a:r>
              <a:rPr lang="ja-JP" altLang="en-US" sz="2400">
                <a:solidFill>
                  <a:schemeClr val="hlink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un deux dans la nouvelle structure sociale</a:t>
            </a:r>
            <a:r>
              <a:rPr lang="en-US">
                <a:cs typeface="+mn-cs"/>
              </a:rPr>
              <a:t> </a:t>
            </a: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CERÉMONIALE: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Prosterner Dieu dans la nouvelle structure sociale.</a:t>
            </a: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25-31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4" name="Rectangle 3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9125" name="Rectangle 37"/>
          <p:cNvSpPr>
            <a:spLocks noChangeArrowheads="1"/>
          </p:cNvSpPr>
          <p:nvPr/>
        </p:nvSpPr>
        <p:spPr bwMode="auto">
          <a:xfrm>
            <a:off x="8069263" y="38290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9126" name="Rectangle 3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9" name="Rectangle 41"/>
          <p:cNvSpPr>
            <a:spLocks noChangeArrowheads="1"/>
          </p:cNvSpPr>
          <p:nvPr/>
        </p:nvSpPr>
        <p:spPr bwMode="auto">
          <a:xfrm>
            <a:off x="8034338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89135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1767" name="Group 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9137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9138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693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693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0" y="3556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6934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6934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3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9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2824163" y="338137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7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8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9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0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1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20:13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69401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69411" name="Text Box 99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69412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69418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630363"/>
            <a:ext cx="6229350" cy="4103687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57538" y="4451350"/>
            <a:ext cx="914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69355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419" name="Text Box 107"/>
          <p:cNvSpPr txBox="1">
            <a:spLocks noChangeArrowheads="1"/>
          </p:cNvSpPr>
          <p:nvPr/>
        </p:nvSpPr>
        <p:spPr bwMode="auto">
          <a:xfrm>
            <a:off x="1666875" y="3527425"/>
            <a:ext cx="6029325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+mn-cs"/>
              </a:rPr>
              <a:t>Les Oasis </a:t>
            </a:r>
            <a:r>
              <a:rPr lang="en-US" sz="32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3200">
                <a:solidFill>
                  <a:schemeClr val="tx1"/>
                </a:solidFill>
                <a:cs typeface="+mn-cs"/>
              </a:rPr>
              <a:t> Kadès Barné en Egypte Moderne</a:t>
            </a:r>
          </a:p>
        </p:txBody>
      </p:sp>
      <p:sp>
        <p:nvSpPr>
          <p:cNvPr id="269420" name="Rectangle 108"/>
          <p:cNvSpPr>
            <a:spLocks noChangeArrowheads="1"/>
          </p:cNvSpPr>
          <p:nvPr/>
        </p:nvSpPr>
        <p:spPr bwMode="auto">
          <a:xfrm>
            <a:off x="1504950" y="67071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2826" name="Group 9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6" name="Rectangle 74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69387" name="AutoShape 75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8" name="Rectangle 76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9" name="AutoShape 77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0" name="Line 78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1" name="Line 79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2" name="Line 80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3" name="Line 81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4" name="Line 82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5" name="Rectangle 83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69396" name="Rectangle 84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269397" name="Rectangle 85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69398" name="Rectangle 86"/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69399" name="Line 8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400" name="Rectangle 88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269421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52775" y="3001963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 New Roman" charset="0"/>
              </a:rPr>
              <a:t>ÈS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 BARNÉ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32:8; Deut. 1:19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323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1" name="Rectangle 57"/>
          <p:cNvSpPr>
            <a:spLocks noChangeArrowheads="1"/>
          </p:cNvSpPr>
          <p:nvPr/>
        </p:nvSpPr>
        <p:spPr bwMode="auto">
          <a:xfrm>
            <a:off x="8043863" y="34671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93242" name="Rectangle 58"/>
          <p:cNvSpPr>
            <a:spLocks noChangeArrowheads="1"/>
          </p:cNvSpPr>
          <p:nvPr/>
        </p:nvSpPr>
        <p:spPr bwMode="auto">
          <a:xfrm>
            <a:off x="8059738" y="38163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79502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6" name="Rectangle 62"/>
          <p:cNvSpPr>
            <a:spLocks noChangeArrowheads="1"/>
          </p:cNvSpPr>
          <p:nvPr/>
        </p:nvSpPr>
        <p:spPr bwMode="auto">
          <a:xfrm>
            <a:off x="8045450" y="36083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3247" name="Text Box 6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93252" name="Text Box 6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3830" name="Group 69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33836" name="Group 71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3256" name="Freeform 72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257" name="Freeform 73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3259" name="Freeform 75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0" name="Freeform 76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1" name="Freeform 77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2" name="Freeform 78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3" name="Freeform 79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grpSp>
        <p:nvGrpSpPr>
          <p:cNvPr id="33832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3269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3270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3271" name="Oval 87"/>
          <p:cNvSpPr>
            <a:spLocks noChangeArrowheads="1"/>
          </p:cNvSpPr>
          <p:nvPr/>
        </p:nvSpPr>
        <p:spPr bwMode="auto">
          <a:xfrm>
            <a:off x="2946400" y="2870200"/>
            <a:ext cx="3121025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81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tx2"/>
                </a:solidFill>
                <a:cs typeface="+mn-cs"/>
              </a:rPr>
              <a:t>    </a:t>
            </a:r>
            <a:r>
              <a:rPr lang="en-US" sz="2400">
                <a:solidFill>
                  <a:schemeClr val="tx2"/>
                </a:solidFill>
                <a:cs typeface="+mn-cs"/>
              </a:rPr>
              <a:t>Le Tabernacle dans le Désert</a:t>
            </a:r>
          </a:p>
        </p:txBody>
      </p:sp>
      <p:sp>
        <p:nvSpPr>
          <p:cNvPr id="252981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2" name="Rectangle 5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52983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79613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5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6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7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8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9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0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80200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7962900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52995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8007350" y="36464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65505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53002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53003" name="Line 75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4" name="Line 76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6" name="Line 78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7" name="Line 79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8" name="Line 80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9" name="Line 81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10" name="Line 82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811338"/>
            <a:ext cx="648017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MOÏSE demande des représentations pour les tributs.</a:t>
            </a: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568325"/>
            <a:ext cx="5930900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66"/>
                </a:solidFill>
                <a:cs typeface="+mn-cs"/>
              </a:rPr>
              <a:t>MO</a:t>
            </a:r>
            <a:r>
              <a:rPr lang="en-US" sz="3200" b="0">
                <a:solidFill>
                  <a:srgbClr val="66FF66"/>
                </a:solidFill>
                <a:cs typeface="+mn-cs"/>
              </a:rPr>
              <a:t>Ï</a:t>
            </a:r>
            <a:r>
              <a:rPr lang="en-US" sz="3200">
                <a:solidFill>
                  <a:srgbClr val="66FF66"/>
                </a:solidFill>
                <a:cs typeface="+mn-cs"/>
              </a:rPr>
              <a:t>SE A BESOINT D</a:t>
            </a:r>
            <a:r>
              <a:rPr lang="ja-JP" altLang="en-US" sz="3200">
                <a:solidFill>
                  <a:srgbClr val="66FF66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rgbClr val="66FF66"/>
                </a:solidFill>
                <a:cs typeface="+mn-cs"/>
              </a:rPr>
              <a:t>UNE NOUVELLE INFORMATION</a:t>
            </a:r>
            <a:r>
              <a:rPr lang="en-US" sz="4000">
                <a:solidFill>
                  <a:srgbClr val="66FF66"/>
                </a:solidFill>
                <a:cs typeface="+mn-cs"/>
              </a:rPr>
              <a:t>!</a:t>
            </a:r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49799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4851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53015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253016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3017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9" grpId="0" autoUpdateAnimBg="0"/>
      <p:bldP spid="252980" grpId="0" autoUpdateAnimBg="0"/>
      <p:bldP spid="252974" grpId="0" autoUpdateAnimBg="0"/>
      <p:bldP spid="2529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655366" name="Rectangle 6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7" name="Rectangle 7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8" name="Rectangle 8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9" name="Rectangle 9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0" name="Rectangle 10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1" name="Rectangle 11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2" name="Rectangle 12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419" name="Rectangle 59"/>
          <p:cNvSpPr>
            <a:spLocks noChangeArrowheads="1"/>
          </p:cNvSpPr>
          <p:nvPr/>
        </p:nvSpPr>
        <p:spPr bwMode="auto">
          <a:xfrm>
            <a:off x="1628775" y="1223963"/>
            <a:ext cx="6384925" cy="4572000"/>
          </a:xfrm>
          <a:prstGeom prst="rect">
            <a:avLst/>
          </a:prstGeom>
          <a:solidFill>
            <a:srgbClr val="1A0004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779588" y="17463"/>
            <a:ext cx="24765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13;  Deut. 1:19-23</a:t>
            </a:r>
          </a:p>
        </p:txBody>
      </p:sp>
      <p:sp>
        <p:nvSpPr>
          <p:cNvPr id="655377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78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55379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0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1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7" name="Rectangle 27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55388" name="Rectangle 28"/>
          <p:cNvSpPr>
            <a:spLocks noChangeArrowheads="1"/>
          </p:cNvSpPr>
          <p:nvPr/>
        </p:nvSpPr>
        <p:spPr bwMode="auto">
          <a:xfrm>
            <a:off x="8007350" y="3852863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655389" name="Rectangle 29"/>
          <p:cNvSpPr>
            <a:spLocks noChangeArrowheads="1"/>
          </p:cNvSpPr>
          <p:nvPr/>
        </p:nvSpPr>
        <p:spPr bwMode="auto">
          <a:xfrm>
            <a:off x="8026400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55390" name="Rectangle 30"/>
          <p:cNvSpPr>
            <a:spLocks noChangeArrowheads="1"/>
          </p:cNvSpPr>
          <p:nvPr/>
        </p:nvSpPr>
        <p:spPr bwMode="auto">
          <a:xfrm>
            <a:off x="8035925" y="41465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55391" name="Line 3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2" name="Rectangle 32"/>
          <p:cNvSpPr>
            <a:spLocks noChangeArrowheads="1"/>
          </p:cNvSpPr>
          <p:nvPr/>
        </p:nvSpPr>
        <p:spPr bwMode="auto">
          <a:xfrm>
            <a:off x="80216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55393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55395" name="Rectangle 3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655396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55397" name="Line 37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8" name="Line 38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9" name="Line 39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0" name="Line 40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1" name="Line 41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2" name="Line 42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3" name="Line 43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6" name="Text Box 46"/>
          <p:cNvSpPr txBox="1">
            <a:spLocks noChangeArrowheads="1"/>
          </p:cNvSpPr>
          <p:nvPr/>
        </p:nvSpPr>
        <p:spPr bwMode="auto">
          <a:xfrm>
            <a:off x="1574800" y="1082675"/>
            <a:ext cx="6592888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FFFF00"/>
                </a:solidFill>
                <a:cs typeface="+mn-cs"/>
              </a:rPr>
              <a:t>Comment est-ce que</a:t>
            </a:r>
            <a:r>
              <a:rPr lang="ja-JP" altLang="en-US" sz="3200" b="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FFFF00"/>
                </a:solidFill>
                <a:cs typeface="+mn-cs"/>
              </a:rPr>
              <a:t>LE PAYS</a:t>
            </a:r>
            <a:r>
              <a:rPr lang="ja-JP" altLang="en-US" sz="3200" b="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3200" b="0">
                <a:solidFill>
                  <a:srgbClr val="FFFF00"/>
                </a:solidFill>
                <a:cs typeface="+mn-cs"/>
              </a:rPr>
              <a:t> est?</a:t>
            </a:r>
          </a:p>
        </p:txBody>
      </p:sp>
      <p:sp>
        <p:nvSpPr>
          <p:cNvPr id="655407" name="Text Box 47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Qui sont ces habitants?</a:t>
            </a:r>
          </a:p>
        </p:txBody>
      </p:sp>
      <p:sp>
        <p:nvSpPr>
          <p:cNvPr id="655408" name="Text Box 48"/>
          <p:cNvSpPr txBox="1">
            <a:spLocks noChangeArrowheads="1"/>
          </p:cNvSpPr>
          <p:nvPr/>
        </p:nvSpPr>
        <p:spPr bwMode="auto">
          <a:xfrm>
            <a:off x="2597150" y="2657475"/>
            <a:ext cx="5395913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Fleuves et reseaux?</a:t>
            </a:r>
          </a:p>
        </p:txBody>
      </p:sp>
      <p:sp>
        <p:nvSpPr>
          <p:cNvPr id="655409" name="Text Box 49"/>
          <p:cNvSpPr txBox="1">
            <a:spLocks noChangeArrowheads="1"/>
          </p:cNvSpPr>
          <p:nvPr/>
        </p:nvSpPr>
        <p:spPr bwMode="auto">
          <a:xfrm>
            <a:off x="2673350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Colignes et forêts?</a:t>
            </a:r>
          </a:p>
        </p:txBody>
      </p:sp>
      <p:sp>
        <p:nvSpPr>
          <p:cNvPr id="655410" name="Text Box 50"/>
          <p:cNvSpPr txBox="1">
            <a:spLocks noChangeArrowheads="1"/>
          </p:cNvSpPr>
          <p:nvPr/>
        </p:nvSpPr>
        <p:spPr bwMode="auto">
          <a:xfrm>
            <a:off x="2597150" y="4384675"/>
            <a:ext cx="5156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Terres fertiles?</a:t>
            </a:r>
          </a:p>
        </p:txBody>
      </p:sp>
      <p:sp>
        <p:nvSpPr>
          <p:cNvPr id="655411" name="Text Box 51"/>
          <p:cNvSpPr txBox="1">
            <a:spLocks noChangeArrowheads="1"/>
          </p:cNvSpPr>
          <p:nvPr/>
        </p:nvSpPr>
        <p:spPr bwMode="auto">
          <a:xfrm>
            <a:off x="2725738" y="5124450"/>
            <a:ext cx="4419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Nouritures?</a:t>
            </a:r>
          </a:p>
        </p:txBody>
      </p:sp>
      <p:sp>
        <p:nvSpPr>
          <p:cNvPr id="655412" name="Text Box 52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5413" name="Text Box 53"/>
          <p:cNvSpPr txBox="1">
            <a:spLocks noChangeArrowheads="1"/>
          </p:cNvSpPr>
          <p:nvPr/>
        </p:nvSpPr>
        <p:spPr bwMode="auto">
          <a:xfrm>
            <a:off x="1987550" y="561975"/>
            <a:ext cx="65166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66"/>
                </a:solidFill>
                <a:cs typeface="+mn-cs"/>
              </a:rPr>
              <a:t>DES QUESTIONS SIMPLES…</a:t>
            </a:r>
          </a:p>
        </p:txBody>
      </p:sp>
      <p:grpSp>
        <p:nvGrpSpPr>
          <p:cNvPr id="35879" name="Group 5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417" name="Rectangle 5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55418" name="Line 5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420" name="Text Box 60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6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9" grpId="0" animBg="1"/>
      <p:bldP spid="655406" grpId="0" autoUpdateAnimBg="0"/>
      <p:bldP spid="655407" grpId="0" autoUpdateAnimBg="0"/>
      <p:bldP spid="655408" grpId="0" autoUpdateAnimBg="0"/>
      <p:bldP spid="655409" grpId="0" autoUpdateAnimBg="0"/>
      <p:bldP spid="655410" grpId="0" autoUpdateAnimBg="0"/>
      <p:bldP spid="65541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cs typeface="Gulim" charset="0"/>
              </a:rPr>
              <a:t>©2004 TBBMI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17414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298450" y="4670425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Une 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17416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92238" y="414338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3" y="6040438"/>
            <a:ext cx="9251951" cy="81756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232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232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2325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2325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2326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2326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2326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2326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2327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grpSp>
        <p:nvGrpSpPr>
          <p:cNvPr id="223338" name="Group 106"/>
          <p:cNvGrpSpPr>
            <a:grpSpLocks/>
          </p:cNvGrpSpPr>
          <p:nvPr/>
        </p:nvGrpSpPr>
        <p:grpSpPr bwMode="auto">
          <a:xfrm>
            <a:off x="5661025" y="420688"/>
            <a:ext cx="2968625" cy="1971675"/>
            <a:chOff x="3531" y="336"/>
            <a:chExt cx="1870" cy="1242"/>
          </a:xfrm>
        </p:grpSpPr>
        <p:pic>
          <p:nvPicPr>
            <p:cNvPr id="223294" name="Picture 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  <a:cs typeface="+mn-cs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</a:p>
        </p:txBody>
      </p:sp>
      <p:sp>
        <p:nvSpPr>
          <p:cNvPr id="223344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6051550" y="2544763"/>
            <a:ext cx="300672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LA ROUTE DES ESPIONS</a:t>
            </a:r>
          </a:p>
        </p:txBody>
      </p:sp>
      <p:sp>
        <p:nvSpPr>
          <p:cNvPr id="223348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3350" name="Text Box 118"/>
          <p:cNvSpPr txBox="1">
            <a:spLocks noChangeArrowheads="1"/>
          </p:cNvSpPr>
          <p:nvPr/>
        </p:nvSpPr>
        <p:spPr bwMode="auto">
          <a:xfrm>
            <a:off x="101600" y="2252663"/>
            <a:ext cx="2711450" cy="2039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NORD DANS LE SUD DU LEBANON D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rgbClr val="FFEA18"/>
                </a:solidFill>
                <a:cs typeface="+mn-cs"/>
              </a:rPr>
              <a:t>AUJOURD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rgbClr val="FFEA18"/>
                </a:solidFill>
                <a:cs typeface="+mn-cs"/>
              </a:rPr>
              <a:t>HUI</a:t>
            </a:r>
            <a:r>
              <a:rPr lang="en-US" sz="3200">
                <a:solidFill>
                  <a:srgbClr val="FFEA18"/>
                </a:solidFill>
                <a:cs typeface="+mn-cs"/>
              </a:rPr>
              <a:t>…</a:t>
            </a:r>
          </a:p>
        </p:txBody>
      </p:sp>
      <p:pic>
        <p:nvPicPr>
          <p:cNvPr id="223293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87775" y="1174750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313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564063"/>
            <a:ext cx="3514725" cy="2293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20" name="Group 119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23317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18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23319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0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1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2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3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4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5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6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7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23328" name="Rectangle 9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223329" name="Rectangle 9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23330" name="Rectangle 98"/>
            <p:cNvSpPr>
              <a:spLocks noChangeArrowheads="1"/>
            </p:cNvSpPr>
            <p:nvPr/>
          </p:nvSpPr>
          <p:spPr bwMode="auto">
            <a:xfrm>
              <a:off x="4984" y="2644"/>
              <a:ext cx="52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  <a:p>
              <a:pPr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23331" name="Line 99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32" name="Rectangle 100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7" grpId="0" autoUpdateAnimBg="0"/>
      <p:bldP spid="22335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0" y="4270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41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41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41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41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41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5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41716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7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41718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9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41720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41762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41746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7" name="Rectangle 8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41748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9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0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1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2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3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4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5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6" name="Rectangle 92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41757" name="Rectangle 93"/>
          <p:cNvSpPr>
            <a:spLocks noChangeArrowheads="1"/>
          </p:cNvSpPr>
          <p:nvPr/>
        </p:nvSpPr>
        <p:spPr bwMode="auto">
          <a:xfrm>
            <a:off x="8034338" y="38179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41758" name="Rectangle 9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41759" name="Rectangle 95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41760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61" name="Rectangle 97"/>
          <p:cNvSpPr>
            <a:spLocks noChangeArrowheads="1"/>
          </p:cNvSpPr>
          <p:nvPr/>
        </p:nvSpPr>
        <p:spPr bwMode="auto">
          <a:xfrm>
            <a:off x="7985125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pic>
        <p:nvPicPr>
          <p:cNvPr id="241769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681663" y="5413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2417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41774" name="Picture 110" descr="Nahal Zin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0138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1779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41781" name="Text Box 117"/>
          <p:cNvSpPr txBox="1">
            <a:spLocks noChangeArrowheads="1"/>
          </p:cNvSpPr>
          <p:nvPr/>
        </p:nvSpPr>
        <p:spPr bwMode="auto">
          <a:xfrm>
            <a:off x="180975" y="2314575"/>
            <a:ext cx="2155825" cy="15541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>
                <a:solidFill>
                  <a:srgbClr val="FFEA18"/>
                </a:solidFill>
                <a:cs typeface="+mn-cs"/>
              </a:rPr>
              <a:t>…DU SUD    </a:t>
            </a:r>
            <a:r>
              <a:rPr lang="en-US" sz="32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3200">
                <a:solidFill>
                  <a:srgbClr val="FFEA18"/>
                </a:solidFill>
                <a:cs typeface="+mn-cs"/>
              </a:rPr>
              <a:t> KAD</a:t>
            </a:r>
            <a:r>
              <a:rPr lang="en-US" sz="3200">
                <a:solidFill>
                  <a:srgbClr val="FFEA18"/>
                </a:solidFill>
                <a:cs typeface="Times New Roman" charset="0"/>
              </a:rPr>
              <a:t>ÈS </a:t>
            </a:r>
            <a:r>
              <a:rPr lang="en-US" sz="3200">
                <a:solidFill>
                  <a:srgbClr val="FFEA18"/>
                </a:solidFill>
                <a:cs typeface="+mn-cs"/>
              </a:rPr>
              <a:t>BARNÉ.</a:t>
            </a:r>
          </a:p>
        </p:txBody>
      </p:sp>
      <p:pic>
        <p:nvPicPr>
          <p:cNvPr id="241767" name="Picture 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4200525" y="147320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1783" name="Text Box 119"/>
          <p:cNvSpPr txBox="1">
            <a:spLocks noChangeArrowheads="1"/>
          </p:cNvSpPr>
          <p:nvPr/>
        </p:nvSpPr>
        <p:spPr bwMode="auto">
          <a:xfrm>
            <a:off x="6051550" y="2544763"/>
            <a:ext cx="300672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LA ROUTE DES ESPIONS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8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13:26-14:9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38919" name="Group 77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3758" name="Freeform 78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59" name="Rectangle 79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583760" name="Freeform 80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1" name="Freeform 81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2" name="Freeform 82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3" name="Rectangle 8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583764" name="Freeform 84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5" name="Rectangle 85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583766" name="Freeform 86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7" name="Freeform 8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8" name="Freeform 88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9" name="Rectangle 89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583770" name="Rectangle 90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583771" name="Rectangle 91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72" name="Rectangle 92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3" name="Line 93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4" name="Line 94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5" name="Rectangle 95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583776" name="Oval 96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7" name="Rectangle 97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8" name="Rectangle 9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83779" name="Rectangle 99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583780" name="Oval 100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1" name="Rectangle 101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583782" name="Oval 102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3" name="Oval 103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4" name="Rectangle 104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583785" name="Oval 105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6" name="Rectangle 106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87" name="Oval 107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8" name="Rectangle 108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583789" name="Rectangle 109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583790" name="Oval 110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1" name="Rectangle 111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583792" name="Oval 112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3" name="Rectangle 113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583794" name="Oval 114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5" name="Rectangle 115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583796" name="Oval 116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7" name="Oval 117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8" name="Freeform 118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9" name="Freeform 119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0" name="Freeform 120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1" name="Text Box 121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583737" name="Rectangle 57"/>
          <p:cNvSpPr>
            <a:spLocks noChangeArrowheads="1"/>
          </p:cNvSpPr>
          <p:nvPr/>
        </p:nvSpPr>
        <p:spPr bwMode="auto">
          <a:xfrm>
            <a:off x="1673225" y="790575"/>
            <a:ext cx="6804025" cy="52181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922588" y="1389063"/>
            <a:ext cx="4597400" cy="45529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2"/>
                </a:solidFill>
                <a:latin typeface="Comic Sans MS" charset="0"/>
                <a:cs typeface="+mn-cs"/>
              </a:rPr>
              <a:t>DOUZE ESPIONS: </a:t>
            </a:r>
            <a:r>
              <a:rPr lang="en-US" sz="2000" i="1" u="sng">
                <a:solidFill>
                  <a:srgbClr val="66FF66"/>
                </a:solidFill>
                <a:latin typeface="Comic Sans MS" charset="0"/>
                <a:cs typeface="+mn-cs"/>
              </a:rPr>
              <a:t>DEUX</a:t>
            </a:r>
            <a:r>
              <a:rPr lang="en-US" sz="2000">
                <a:solidFill>
                  <a:schemeClr val="tx2"/>
                </a:solidFill>
                <a:latin typeface="Comic Sans MS" charset="0"/>
                <a:cs typeface="+mn-cs"/>
              </a:rPr>
              <a:t> REPORTS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10 ESPIONS: UNE OPINION </a:t>
            </a:r>
            <a:r>
              <a:rPr lang="en-US" sz="1800" i="1">
                <a:solidFill>
                  <a:srgbClr val="FFFF00"/>
                </a:solidFill>
                <a:latin typeface="Comic Sans MS" charset="0"/>
                <a:cs typeface="+mn-cs"/>
              </a:rPr>
              <a:t>MAJORITÉ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PAYS DE LAIT ET DE MIEL!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G</a:t>
            </a:r>
            <a:r>
              <a:rPr lang="en-US" sz="1800" i="1">
                <a:solidFill>
                  <a:schemeClr val="tx2"/>
                </a:solidFill>
                <a:latin typeface="Comic Sans MS" charset="0"/>
                <a:cs typeface="+mn-cs"/>
              </a:rPr>
              <a:t>É</a:t>
            </a: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ANTS DANS LE PAYS!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+mn-cs"/>
              </a:rPr>
              <a:t>RETOURNER EN EGYPTE!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2 ESPIONS: UNE OPINION </a:t>
            </a:r>
            <a:r>
              <a:rPr lang="en-US" sz="1800" i="1">
                <a:solidFill>
                  <a:srgbClr val="FFFF00"/>
                </a:solidFill>
                <a:latin typeface="Comic Sans MS" charset="0"/>
                <a:cs typeface="+mn-cs"/>
              </a:rPr>
              <a:t>MANORITÉ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PAYS DE LAIT ET DE MIEL!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GÉANTS DANS LE PAYS!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+mn-cs"/>
              </a:rPr>
              <a:t>DIEU EST AV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+mn-cs"/>
              </a:rPr>
              <a:t>C NOUS!</a:t>
            </a:r>
          </a:p>
        </p:txBody>
      </p:sp>
      <p:grpSp>
        <p:nvGrpSpPr>
          <p:cNvPr id="583811" name="Group 131"/>
          <p:cNvGrpSpPr>
            <a:grpSpLocks/>
          </p:cNvGrpSpPr>
          <p:nvPr/>
        </p:nvGrpSpPr>
        <p:grpSpPr bwMode="auto">
          <a:xfrm>
            <a:off x="2530475" y="1995488"/>
            <a:ext cx="5257800" cy="2146300"/>
            <a:chOff x="1440" y="1090"/>
            <a:chExt cx="3312" cy="1352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995488" y="38782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3127375" y="5389563"/>
            <a:ext cx="5451475" cy="5842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54C8F6"/>
                </a:solidFill>
                <a:cs typeface="+mn-cs"/>
              </a:rPr>
              <a:t>ALLORS...ALLONS SI!!!!!</a:t>
            </a:r>
            <a:endParaRPr lang="en-US" sz="3200">
              <a:solidFill>
                <a:schemeClr val="tx2"/>
              </a:solidFill>
              <a:cs typeface="+mn-cs"/>
            </a:endParaRPr>
          </a:p>
        </p:txBody>
      </p:sp>
      <p:sp>
        <p:nvSpPr>
          <p:cNvPr id="583739" name="Rectangle 5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0" name="Rectangle 6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83741" name="AutoShape 6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79613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3" name="AutoShape 6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4" name="Line 6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5" name="Line 6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6" name="Line 6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7" name="Line 6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8" name="Line 6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9" name="Rectangle 69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83750" name="Rectangle 70"/>
          <p:cNvSpPr>
            <a:spLocks noChangeArrowheads="1"/>
          </p:cNvSpPr>
          <p:nvPr/>
        </p:nvSpPr>
        <p:spPr bwMode="auto">
          <a:xfrm>
            <a:off x="8070850" y="38544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83751" name="Rectangle 7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83752" name="Rectangle 72"/>
          <p:cNvSpPr>
            <a:spLocks noChangeArrowheads="1"/>
          </p:cNvSpPr>
          <p:nvPr/>
        </p:nvSpPr>
        <p:spPr bwMode="auto">
          <a:xfrm>
            <a:off x="8097838" y="4173538"/>
            <a:ext cx="828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583753" name="Line 7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54" name="Rectangle 74"/>
          <p:cNvSpPr>
            <a:spLocks noChangeArrowheads="1"/>
          </p:cNvSpPr>
          <p:nvPr/>
        </p:nvSpPr>
        <p:spPr bwMode="auto">
          <a:xfrm>
            <a:off x="8032750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83805" name="Text Box 125"/>
          <p:cNvSpPr txBox="1">
            <a:spLocks noChangeArrowheads="1"/>
          </p:cNvSpPr>
          <p:nvPr/>
        </p:nvSpPr>
        <p:spPr bwMode="auto">
          <a:xfrm>
            <a:off x="8656638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La situation est ici: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583810" name="Text Box 13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83812" name="Text Box 132"/>
          <p:cNvSpPr txBox="1">
            <a:spLocks noChangeArrowheads="1"/>
          </p:cNvSpPr>
          <p:nvPr/>
        </p:nvSpPr>
        <p:spPr bwMode="auto">
          <a:xfrm>
            <a:off x="8545513" y="6488113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66048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6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660487" name="Text Box 7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14:20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39943" name="Group 8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660489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0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660491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2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3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4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660495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6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660497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8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9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0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660501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660502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660503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4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5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6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660507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8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9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660510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660511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2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660513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4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5" name="Rectangle 35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660516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7" name="Rectangle 37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660518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9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660520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660521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2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660523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4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660525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6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660527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8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9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0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1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2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660533" name="Rectangle 53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34" name="Text Box 54"/>
          <p:cNvSpPr txBox="1">
            <a:spLocks noChangeArrowheads="1"/>
          </p:cNvSpPr>
          <p:nvPr/>
        </p:nvSpPr>
        <p:spPr bwMode="auto">
          <a:xfrm>
            <a:off x="2922588" y="1389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2"/>
                </a:solidFill>
                <a:latin typeface="Comic Sans MS" charset="0"/>
                <a:cs typeface="+mn-cs"/>
              </a:rPr>
              <a:t>TWELVE SPIES: </a:t>
            </a:r>
            <a:r>
              <a:rPr lang="en-US" sz="2000" i="1" u="sng">
                <a:solidFill>
                  <a:srgbClr val="66FF66"/>
                </a:solidFill>
                <a:latin typeface="Comic Sans MS" charset="0"/>
                <a:cs typeface="+mn-cs"/>
              </a:rPr>
              <a:t>TWO</a:t>
            </a:r>
            <a:r>
              <a:rPr lang="en-US" sz="2000">
                <a:solidFill>
                  <a:schemeClr val="tx2"/>
                </a:solidFill>
                <a:latin typeface="Comic Sans MS" charset="0"/>
                <a:cs typeface="+mn-cs"/>
              </a:rPr>
              <a:t> REPORTS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10 SPIES: A </a:t>
            </a:r>
            <a:r>
              <a:rPr lang="en-US" sz="1800" i="1">
                <a:solidFill>
                  <a:srgbClr val="FFFF00"/>
                </a:solidFill>
                <a:latin typeface="Comic Sans MS" charset="0"/>
                <a:cs typeface="+mn-cs"/>
              </a:rPr>
              <a:t>MAJORITY</a:t>
            </a: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 OPINION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+mn-cs"/>
              </a:rPr>
              <a:t>GO BACK TO EGYPT!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2 SPIES: A </a:t>
            </a:r>
            <a:r>
              <a:rPr lang="en-US" sz="1800" i="1">
                <a:solidFill>
                  <a:srgbClr val="FFFF00"/>
                </a:solidFill>
                <a:latin typeface="Comic Sans MS" charset="0"/>
                <a:cs typeface="+mn-cs"/>
              </a:rPr>
              <a:t>MINORITY</a:t>
            </a:r>
            <a:r>
              <a:rPr lang="en-US" sz="1800">
                <a:solidFill>
                  <a:schemeClr val="hlink"/>
                </a:solidFill>
                <a:latin typeface="Comic Sans MS" charset="0"/>
                <a:cs typeface="+mn-cs"/>
              </a:rPr>
              <a:t> OPINION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+mn-cs"/>
              </a:rPr>
              <a:t>GOD IS WITH US!</a:t>
            </a:r>
            <a:endParaRPr lang="en-US" sz="1800">
              <a:solidFill>
                <a:srgbClr val="33CC33"/>
              </a:solidFill>
              <a:latin typeface="Comic Sans MS" charset="0"/>
              <a:cs typeface="+mn-cs"/>
            </a:endParaRPr>
          </a:p>
        </p:txBody>
      </p:sp>
      <p:grpSp>
        <p:nvGrpSpPr>
          <p:cNvPr id="39946" name="Group 55"/>
          <p:cNvGrpSpPr>
            <a:grpSpLocks/>
          </p:cNvGrpSpPr>
          <p:nvPr/>
        </p:nvGrpSpPr>
        <p:grpSpPr bwMode="auto">
          <a:xfrm>
            <a:off x="2286000" y="1762125"/>
            <a:ext cx="5257800" cy="2146300"/>
            <a:chOff x="1440" y="1090"/>
            <a:chExt cx="3312" cy="1352"/>
          </a:xfrm>
        </p:grpSpPr>
        <p:sp>
          <p:nvSpPr>
            <p:cNvPr id="660536" name="Oval 56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7" name="Oval 57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0538" name="Oval 58"/>
          <p:cNvSpPr>
            <a:spLocks noChangeArrowheads="1"/>
          </p:cNvSpPr>
          <p:nvPr/>
        </p:nvSpPr>
        <p:spPr bwMode="auto">
          <a:xfrm>
            <a:off x="184943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39" name="Text Box 59"/>
          <p:cNvSpPr txBox="1">
            <a:spLocks noChangeArrowheads="1"/>
          </p:cNvSpPr>
          <p:nvPr/>
        </p:nvSpPr>
        <p:spPr bwMode="auto">
          <a:xfrm>
            <a:off x="3127375" y="5389563"/>
            <a:ext cx="44037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54C8F6"/>
                </a:solidFill>
                <a:cs typeface="+mn-cs"/>
              </a:rPr>
              <a:t>SO...LET</a:t>
            </a:r>
            <a:r>
              <a:rPr lang="ja-JP" altLang="en-US" sz="3600">
                <a:solidFill>
                  <a:srgbClr val="54C8F6"/>
                </a:solidFill>
                <a:latin typeface="Arial"/>
                <a:cs typeface="+mn-cs"/>
              </a:rPr>
              <a:t>’</a:t>
            </a:r>
            <a:r>
              <a:rPr lang="en-US" sz="3600">
                <a:solidFill>
                  <a:srgbClr val="54C8F6"/>
                </a:solidFill>
                <a:cs typeface="+mn-cs"/>
              </a:rPr>
              <a:t>S GO!!!!!</a:t>
            </a:r>
            <a:endParaRPr lang="en-US" sz="3600">
              <a:solidFill>
                <a:schemeClr val="tx2"/>
              </a:solidFill>
              <a:cs typeface="+mn-cs"/>
            </a:endParaRPr>
          </a:p>
        </p:txBody>
      </p:sp>
      <p:sp>
        <p:nvSpPr>
          <p:cNvPr id="6605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605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3" name="Rectangle 63"/>
          <p:cNvSpPr>
            <a:spLocks noChangeArrowheads="1"/>
          </p:cNvSpPr>
          <p:nvPr/>
        </p:nvSpPr>
        <p:spPr bwMode="auto">
          <a:xfrm>
            <a:off x="7974013" y="360521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50" name="Rectangle 70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60551" name="Rectangle 71"/>
          <p:cNvSpPr>
            <a:spLocks noChangeArrowheads="1"/>
          </p:cNvSpPr>
          <p:nvPr/>
        </p:nvSpPr>
        <p:spPr bwMode="auto">
          <a:xfrm>
            <a:off x="8018463" y="37925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660552" name="Rectangle 72"/>
          <p:cNvSpPr>
            <a:spLocks noChangeArrowheads="1"/>
          </p:cNvSpPr>
          <p:nvPr/>
        </p:nvSpPr>
        <p:spPr bwMode="auto">
          <a:xfrm>
            <a:off x="8013700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60553" name="Rectangle 73"/>
          <p:cNvSpPr>
            <a:spLocks noChangeArrowheads="1"/>
          </p:cNvSpPr>
          <p:nvPr/>
        </p:nvSpPr>
        <p:spPr bwMode="auto">
          <a:xfrm>
            <a:off x="7997825" y="4186238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60554" name="Line 7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55" name="Rectangle 75"/>
          <p:cNvSpPr>
            <a:spLocks noChangeArrowheads="1"/>
          </p:cNvSpPr>
          <p:nvPr/>
        </p:nvSpPr>
        <p:spPr bwMode="auto">
          <a:xfrm>
            <a:off x="79962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60557" name="Text Box 77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Here</a:t>
            </a:r>
            <a:r>
              <a:rPr lang="ja-JP" altLang="en-US" sz="3200">
                <a:solidFill>
                  <a:srgbClr val="66FFCC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rgbClr val="66FFCC"/>
                </a:solidFill>
                <a:cs typeface="+mn-cs"/>
              </a:rPr>
              <a:t>s the situation:</a:t>
            </a:r>
          </a:p>
        </p:txBody>
      </p:sp>
      <p:sp>
        <p:nvSpPr>
          <p:cNvPr id="660558" name="Text Box 78"/>
          <p:cNvSpPr txBox="1">
            <a:spLocks noChangeArrowheads="1"/>
          </p:cNvSpPr>
          <p:nvPr/>
        </p:nvSpPr>
        <p:spPr bwMode="auto">
          <a:xfrm>
            <a:off x="3181350" y="0"/>
            <a:ext cx="749300" cy="6188075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660559" name="Rectangle 79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660560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60561" name="Rectangle 81"/>
          <p:cNvSpPr>
            <a:spLocks noChangeArrowheads="1"/>
          </p:cNvSpPr>
          <p:nvPr/>
        </p:nvSpPr>
        <p:spPr bwMode="auto">
          <a:xfrm>
            <a:off x="1782763" y="844550"/>
            <a:ext cx="6804025" cy="520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62" name="AutoShape 82"/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63" name="Text Box 83"/>
          <p:cNvSpPr txBox="1">
            <a:spLocks noChangeArrowheads="1"/>
          </p:cNvSpPr>
          <p:nvPr/>
        </p:nvSpPr>
        <p:spPr bwMode="auto">
          <a:xfrm rot="-2066509">
            <a:off x="1000125" y="1539875"/>
            <a:ext cx="7356475" cy="27749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>
                <a:solidFill>
                  <a:srgbClr val="FFFF00"/>
                </a:solidFill>
                <a:cs typeface="+mn-cs"/>
              </a:rPr>
              <a:t>VOYAGE ANULL</a:t>
            </a:r>
            <a:r>
              <a:rPr lang="en-US" sz="8800" b="0">
                <a:solidFill>
                  <a:srgbClr val="FFFF00"/>
                </a:solidFill>
                <a:cs typeface="+mn-cs"/>
              </a:rPr>
              <a:t>É</a:t>
            </a:r>
            <a:r>
              <a:rPr lang="en-US" sz="8800">
                <a:solidFill>
                  <a:srgbClr val="FFFF00"/>
                </a:solidFill>
                <a:cs typeface="+mn-cs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3152775" y="3033713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S BARNÉ</a:t>
            </a:r>
          </a:p>
        </p:txBody>
      </p:sp>
      <p:sp>
        <p:nvSpPr>
          <p:cNvPr id="521220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3141663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4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5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6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8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9" name="Rectangle 13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521230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521231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  <a:cs typeface="+mn-cs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3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1265" name="Rectangle 4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6" name="Rectangle 5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67" name="AutoShape 5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8" name="Rectangle 5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9" name="AutoShape 5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0" name="Line 5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1" name="Line 5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2" name="Line 5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3" name="Line 5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4" name="Line 5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5" name="Rectangle 59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21276" name="Rectangle 60"/>
          <p:cNvSpPr>
            <a:spLocks noChangeArrowheads="1"/>
          </p:cNvSpPr>
          <p:nvPr/>
        </p:nvSpPr>
        <p:spPr bwMode="auto">
          <a:xfrm>
            <a:off x="80581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21277" name="Rectangle 6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21278" name="Rectangle 62"/>
          <p:cNvSpPr>
            <a:spLocks noChangeArrowheads="1"/>
          </p:cNvSpPr>
          <p:nvPr/>
        </p:nvSpPr>
        <p:spPr bwMode="auto">
          <a:xfrm>
            <a:off x="8093075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521279" name="Rectangle 63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80" name="Line 6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81" name="Rectangle 65"/>
          <p:cNvSpPr>
            <a:spLocks noChangeArrowheads="1"/>
          </p:cNvSpPr>
          <p:nvPr/>
        </p:nvSpPr>
        <p:spPr bwMode="auto">
          <a:xfrm>
            <a:off x="80216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21282" name="Text Box 66"/>
          <p:cNvSpPr txBox="1">
            <a:spLocks noChangeArrowheads="1"/>
          </p:cNvSpPr>
          <p:nvPr/>
        </p:nvSpPr>
        <p:spPr bwMode="auto">
          <a:xfrm>
            <a:off x="8642350" y="90488"/>
            <a:ext cx="41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52128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41004" name="Group 72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41010" name="Group 7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1291" name="Freeform 75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1292" name="Freeform 76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1294" name="Freeform 78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5" name="Freeform 79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6" name="Freeform 8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7" name="Freeform 81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8" name="Freeform 82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grpSp>
        <p:nvGrpSpPr>
          <p:cNvPr id="41006" name="Group 8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1302" name="Rectangle 8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21303" name="Line 8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1304" name="Oval 88"/>
          <p:cNvSpPr>
            <a:spLocks noChangeArrowheads="1"/>
          </p:cNvSpPr>
          <p:nvPr/>
        </p:nvSpPr>
        <p:spPr bwMode="auto">
          <a:xfrm>
            <a:off x="3759200" y="3422650"/>
            <a:ext cx="1455738" cy="588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3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52" name="Text Box 18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574750" name="Text Box 2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574859" name="Picture 395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1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635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6" name="Rectangle 17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37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8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9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0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1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2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3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4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5" name="Rectangle 181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74646" name="Rectangle 182"/>
          <p:cNvSpPr>
            <a:spLocks noChangeArrowheads="1"/>
          </p:cNvSpPr>
          <p:nvPr/>
        </p:nvSpPr>
        <p:spPr bwMode="auto">
          <a:xfrm>
            <a:off x="8070850" y="38290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74647" name="Rectangle 183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74648" name="Rectangle 184"/>
          <p:cNvSpPr>
            <a:spLocks noChangeArrowheads="1"/>
          </p:cNvSpPr>
          <p:nvPr/>
        </p:nvSpPr>
        <p:spPr bwMode="auto">
          <a:xfrm>
            <a:off x="8048625" y="4184650"/>
            <a:ext cx="828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574649" name="Rectangle 185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50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51" name="Rectangle 187"/>
          <p:cNvSpPr>
            <a:spLocks noChangeArrowheads="1"/>
          </p:cNvSpPr>
          <p:nvPr/>
        </p:nvSpPr>
        <p:spPr bwMode="auto">
          <a:xfrm>
            <a:off x="8045450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pic>
        <p:nvPicPr>
          <p:cNvPr id="574863" name="Picture 39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1577975" y="1546225"/>
            <a:ext cx="6351588" cy="39322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chemeClr val="accent1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chemeClr val="accent1"/>
                </a:solidFill>
                <a:cs typeface="+mn-cs"/>
              </a:rPr>
              <a:t>LA BAS?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565275" y="1538288"/>
            <a:ext cx="6351588" cy="39322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cs typeface="+mn-cs"/>
              </a:rPr>
              <a:t>LA BAS?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1552575" y="1533525"/>
            <a:ext cx="6351588" cy="39322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EA18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EA18"/>
                </a:solidFill>
                <a:cs typeface="+mn-cs"/>
              </a:rPr>
              <a:t>LA BAS?</a:t>
            </a:r>
          </a:p>
        </p:txBody>
      </p:sp>
      <p:sp>
        <p:nvSpPr>
          <p:cNvPr id="574871" name="Text Box 407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74872" name="Text Box 4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574874" name="Text Box 410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66" grpId="0" autoUpdateAnimBg="0"/>
      <p:bldP spid="57486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514" name="Group 258"/>
          <p:cNvGrpSpPr>
            <a:grpSpLocks/>
          </p:cNvGrpSpPr>
          <p:nvPr/>
        </p:nvGrpSpPr>
        <p:grpSpPr bwMode="auto">
          <a:xfrm>
            <a:off x="1249363" y="5368925"/>
            <a:ext cx="7215187" cy="698500"/>
            <a:chOff x="787" y="3382"/>
            <a:chExt cx="4545" cy="440"/>
          </a:xfrm>
        </p:grpSpPr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1018" y="3382"/>
              <a:ext cx="4122" cy="440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787" y="3436"/>
              <a:ext cx="454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cs typeface="+mn-cs"/>
                </a:rPr>
                <a:t>LES BALADES DÉSERTÉES</a:t>
              </a:r>
            </a:p>
          </p:txBody>
        </p:sp>
      </p:grpSp>
      <p:sp>
        <p:nvSpPr>
          <p:cNvPr id="22439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2" name="Rectangle 13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39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1" name="Rectangle 14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24402" name="Rectangle 146"/>
          <p:cNvSpPr>
            <a:spLocks noChangeArrowheads="1"/>
          </p:cNvSpPr>
          <p:nvPr/>
        </p:nvSpPr>
        <p:spPr bwMode="auto">
          <a:xfrm>
            <a:off x="8054975" y="38163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24403" name="Rectangle 14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24404" name="Rectangle 148"/>
          <p:cNvSpPr>
            <a:spLocks noChangeArrowheads="1"/>
          </p:cNvSpPr>
          <p:nvPr/>
        </p:nvSpPr>
        <p:spPr bwMode="auto">
          <a:xfrm>
            <a:off x="8089900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24405" name="Rectangle 149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40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7" name="Rectangle 151"/>
          <p:cNvSpPr>
            <a:spLocks noChangeArrowheads="1"/>
          </p:cNvSpPr>
          <p:nvPr/>
        </p:nvSpPr>
        <p:spPr bwMode="auto">
          <a:xfrm>
            <a:off x="8056563" y="36449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4458" name="Text Box 2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4152900" y="1155700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accent2"/>
                </a:solidFill>
                <a:cs typeface="+mn-cs"/>
              </a:rPr>
              <a:t>POURQUOI?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accent2"/>
                </a:solidFill>
                <a:cs typeface="+mn-cs"/>
              </a:rPr>
              <a:t>D</a:t>
            </a:r>
            <a:r>
              <a:rPr lang="en-US" sz="3200" b="0">
                <a:solidFill>
                  <a:schemeClr val="accent2"/>
                </a:solidFill>
                <a:cs typeface="+mn-cs"/>
              </a:rPr>
              <a:t>É</a:t>
            </a:r>
            <a:r>
              <a:rPr lang="en-US" sz="3200">
                <a:solidFill>
                  <a:schemeClr val="accent2"/>
                </a:solidFill>
                <a:cs typeface="+mn-cs"/>
              </a:rPr>
              <a:t>SOB</a:t>
            </a:r>
            <a:r>
              <a:rPr lang="en-US" sz="3200" b="0">
                <a:solidFill>
                  <a:schemeClr val="accent2"/>
                </a:solidFill>
                <a:cs typeface="+mn-cs"/>
              </a:rPr>
              <a:t>É</a:t>
            </a:r>
            <a:r>
              <a:rPr lang="en-US" sz="3200">
                <a:solidFill>
                  <a:schemeClr val="accent2"/>
                </a:solidFill>
                <a:cs typeface="+mn-cs"/>
              </a:rPr>
              <a:t>ISSANCE!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cs typeface="+mn-cs"/>
              </a:rPr>
              <a:t>INCRÉDULITÉ!</a:t>
            </a:r>
          </a:p>
        </p:txBody>
      </p:sp>
      <p:sp>
        <p:nvSpPr>
          <p:cNvPr id="224470" name="Text Box 214"/>
          <p:cNvSpPr txBox="1">
            <a:spLocks noChangeArrowheads="1"/>
          </p:cNvSpPr>
          <p:nvPr/>
        </p:nvSpPr>
        <p:spPr bwMode="auto">
          <a:xfrm>
            <a:off x="2254250" y="31750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</a:t>
            </a:r>
          </a:p>
        </p:txBody>
      </p:sp>
      <p:sp>
        <p:nvSpPr>
          <p:cNvPr id="224471" name="Text Box 215"/>
          <p:cNvSpPr txBox="1">
            <a:spLocks noChangeArrowheads="1"/>
          </p:cNvSpPr>
          <p:nvPr/>
        </p:nvSpPr>
        <p:spPr bwMode="auto">
          <a:xfrm>
            <a:off x="2255838" y="315595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</a:t>
            </a:r>
          </a:p>
        </p:txBody>
      </p:sp>
      <p:sp>
        <p:nvSpPr>
          <p:cNvPr id="224472" name="Text Box 216"/>
          <p:cNvSpPr txBox="1">
            <a:spLocks noChangeArrowheads="1"/>
          </p:cNvSpPr>
          <p:nvPr/>
        </p:nvSpPr>
        <p:spPr bwMode="auto">
          <a:xfrm>
            <a:off x="2251075" y="314325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</a:t>
            </a:r>
          </a:p>
        </p:txBody>
      </p:sp>
      <p:sp>
        <p:nvSpPr>
          <p:cNvPr id="224473" name="Text Box 217"/>
          <p:cNvSpPr txBox="1">
            <a:spLocks noChangeArrowheads="1"/>
          </p:cNvSpPr>
          <p:nvPr/>
        </p:nvSpPr>
        <p:spPr bwMode="auto">
          <a:xfrm>
            <a:off x="2235200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4</a:t>
            </a:r>
          </a:p>
        </p:txBody>
      </p:sp>
      <p:sp>
        <p:nvSpPr>
          <p:cNvPr id="224474" name="Text Box 218"/>
          <p:cNvSpPr txBox="1">
            <a:spLocks noChangeArrowheads="1"/>
          </p:cNvSpPr>
          <p:nvPr/>
        </p:nvSpPr>
        <p:spPr bwMode="auto">
          <a:xfrm>
            <a:off x="2230438" y="31337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5</a:t>
            </a:r>
          </a:p>
        </p:txBody>
      </p:sp>
      <p:sp>
        <p:nvSpPr>
          <p:cNvPr id="224475" name="Text Box 219"/>
          <p:cNvSpPr txBox="1">
            <a:spLocks noChangeArrowheads="1"/>
          </p:cNvSpPr>
          <p:nvPr/>
        </p:nvSpPr>
        <p:spPr bwMode="auto">
          <a:xfrm>
            <a:off x="2193925" y="31416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6</a:t>
            </a:r>
          </a:p>
        </p:txBody>
      </p:sp>
      <p:sp>
        <p:nvSpPr>
          <p:cNvPr id="224476" name="Text Box 220"/>
          <p:cNvSpPr txBox="1">
            <a:spLocks noChangeArrowheads="1"/>
          </p:cNvSpPr>
          <p:nvPr/>
        </p:nvSpPr>
        <p:spPr bwMode="auto">
          <a:xfrm>
            <a:off x="2220913" y="31496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7</a:t>
            </a:r>
          </a:p>
        </p:txBody>
      </p:sp>
      <p:sp>
        <p:nvSpPr>
          <p:cNvPr id="224477" name="Text Box 221"/>
          <p:cNvSpPr txBox="1">
            <a:spLocks noChangeArrowheads="1"/>
          </p:cNvSpPr>
          <p:nvPr/>
        </p:nvSpPr>
        <p:spPr bwMode="auto">
          <a:xfrm>
            <a:off x="2219325" y="31321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8</a:t>
            </a:r>
          </a:p>
        </p:txBody>
      </p:sp>
      <p:sp>
        <p:nvSpPr>
          <p:cNvPr id="224478" name="Text Box 222"/>
          <p:cNvSpPr txBox="1">
            <a:spLocks noChangeArrowheads="1"/>
          </p:cNvSpPr>
          <p:nvPr/>
        </p:nvSpPr>
        <p:spPr bwMode="auto">
          <a:xfrm>
            <a:off x="2216150" y="31289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9</a:t>
            </a:r>
          </a:p>
        </p:txBody>
      </p:sp>
      <p:sp>
        <p:nvSpPr>
          <p:cNvPr id="224479" name="Text Box 223"/>
          <p:cNvSpPr txBox="1">
            <a:spLocks noChangeArrowheads="1"/>
          </p:cNvSpPr>
          <p:nvPr/>
        </p:nvSpPr>
        <p:spPr bwMode="auto">
          <a:xfrm>
            <a:off x="2089150" y="31448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10</a:t>
            </a:r>
          </a:p>
        </p:txBody>
      </p:sp>
      <p:sp>
        <p:nvSpPr>
          <p:cNvPr id="224480" name="Text Box 224"/>
          <p:cNvSpPr txBox="1">
            <a:spLocks noChangeArrowheads="1"/>
          </p:cNvSpPr>
          <p:nvPr/>
        </p:nvSpPr>
        <p:spPr bwMode="auto">
          <a:xfrm>
            <a:off x="2132013" y="31750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11</a:t>
            </a:r>
          </a:p>
        </p:txBody>
      </p:sp>
      <p:sp>
        <p:nvSpPr>
          <p:cNvPr id="224481" name="Text Box 225"/>
          <p:cNvSpPr txBox="1">
            <a:spLocks noChangeArrowheads="1"/>
          </p:cNvSpPr>
          <p:nvPr/>
        </p:nvSpPr>
        <p:spPr bwMode="auto">
          <a:xfrm>
            <a:off x="2151063" y="317976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12</a:t>
            </a:r>
          </a:p>
        </p:txBody>
      </p:sp>
      <p:sp>
        <p:nvSpPr>
          <p:cNvPr id="224482" name="Text Box 226"/>
          <p:cNvSpPr txBox="1">
            <a:spLocks noChangeArrowheads="1"/>
          </p:cNvSpPr>
          <p:nvPr/>
        </p:nvSpPr>
        <p:spPr bwMode="auto">
          <a:xfrm>
            <a:off x="2114550" y="3106738"/>
            <a:ext cx="2609850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13</a:t>
            </a:r>
          </a:p>
        </p:txBody>
      </p:sp>
      <p:sp>
        <p:nvSpPr>
          <p:cNvPr id="224483" name="Text Box 227"/>
          <p:cNvSpPr txBox="1">
            <a:spLocks noChangeArrowheads="1"/>
          </p:cNvSpPr>
          <p:nvPr/>
        </p:nvSpPr>
        <p:spPr bwMode="auto">
          <a:xfrm>
            <a:off x="2124075" y="317341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14</a:t>
            </a:r>
          </a:p>
        </p:txBody>
      </p:sp>
      <p:sp>
        <p:nvSpPr>
          <p:cNvPr id="224484" name="Text Box 228"/>
          <p:cNvSpPr txBox="1">
            <a:spLocks noChangeArrowheads="1"/>
          </p:cNvSpPr>
          <p:nvPr/>
        </p:nvSpPr>
        <p:spPr bwMode="auto">
          <a:xfrm>
            <a:off x="2098675" y="316388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15</a:t>
            </a:r>
          </a:p>
        </p:txBody>
      </p:sp>
      <p:sp>
        <p:nvSpPr>
          <p:cNvPr id="224485" name="Text Box 229"/>
          <p:cNvSpPr txBox="1">
            <a:spLocks noChangeArrowheads="1"/>
          </p:cNvSpPr>
          <p:nvPr/>
        </p:nvSpPr>
        <p:spPr bwMode="auto">
          <a:xfrm>
            <a:off x="2127250" y="31623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16</a:t>
            </a:r>
          </a:p>
        </p:txBody>
      </p:sp>
      <p:sp>
        <p:nvSpPr>
          <p:cNvPr id="224486" name="Text Box 230"/>
          <p:cNvSpPr txBox="1">
            <a:spLocks noChangeArrowheads="1"/>
          </p:cNvSpPr>
          <p:nvPr/>
        </p:nvSpPr>
        <p:spPr bwMode="auto">
          <a:xfrm>
            <a:off x="2128838" y="317341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17</a:t>
            </a:r>
          </a:p>
        </p:txBody>
      </p:sp>
      <p:sp>
        <p:nvSpPr>
          <p:cNvPr id="224487" name="Text Box 231"/>
          <p:cNvSpPr txBox="1">
            <a:spLocks noChangeArrowheads="1"/>
          </p:cNvSpPr>
          <p:nvPr/>
        </p:nvSpPr>
        <p:spPr bwMode="auto">
          <a:xfrm>
            <a:off x="2116138" y="31718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18</a:t>
            </a:r>
          </a:p>
        </p:txBody>
      </p:sp>
      <p:sp>
        <p:nvSpPr>
          <p:cNvPr id="224488" name="Text Box 232"/>
          <p:cNvSpPr txBox="1">
            <a:spLocks noChangeArrowheads="1"/>
          </p:cNvSpPr>
          <p:nvPr/>
        </p:nvSpPr>
        <p:spPr bwMode="auto">
          <a:xfrm>
            <a:off x="2133600" y="31670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19</a:t>
            </a:r>
          </a:p>
        </p:txBody>
      </p:sp>
      <p:sp>
        <p:nvSpPr>
          <p:cNvPr id="224489" name="Text Box 233"/>
          <p:cNvSpPr txBox="1">
            <a:spLocks noChangeArrowheads="1"/>
          </p:cNvSpPr>
          <p:nvPr/>
        </p:nvSpPr>
        <p:spPr bwMode="auto">
          <a:xfrm>
            <a:off x="2127250" y="31670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20</a:t>
            </a:r>
          </a:p>
        </p:txBody>
      </p:sp>
      <p:sp>
        <p:nvSpPr>
          <p:cNvPr id="224490" name="Line 234"/>
          <p:cNvSpPr>
            <a:spLocks noChangeShapeType="1"/>
          </p:cNvSpPr>
          <p:nvPr/>
        </p:nvSpPr>
        <p:spPr bwMode="auto">
          <a:xfrm>
            <a:off x="2747963" y="2511425"/>
            <a:ext cx="8526462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91" name="Text Box 235"/>
          <p:cNvSpPr txBox="1">
            <a:spLocks noChangeArrowheads="1"/>
          </p:cNvSpPr>
          <p:nvPr/>
        </p:nvSpPr>
        <p:spPr bwMode="auto">
          <a:xfrm>
            <a:off x="2128838" y="31575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21</a:t>
            </a:r>
          </a:p>
        </p:txBody>
      </p:sp>
      <p:sp>
        <p:nvSpPr>
          <p:cNvPr id="224492" name="Text Box 236"/>
          <p:cNvSpPr txBox="1">
            <a:spLocks noChangeArrowheads="1"/>
          </p:cNvSpPr>
          <p:nvPr/>
        </p:nvSpPr>
        <p:spPr bwMode="auto">
          <a:xfrm>
            <a:off x="2122488" y="31464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22</a:t>
            </a:r>
          </a:p>
        </p:txBody>
      </p:sp>
      <p:sp>
        <p:nvSpPr>
          <p:cNvPr id="224493" name="Text Box 237"/>
          <p:cNvSpPr txBox="1">
            <a:spLocks noChangeArrowheads="1"/>
          </p:cNvSpPr>
          <p:nvPr/>
        </p:nvSpPr>
        <p:spPr bwMode="auto">
          <a:xfrm>
            <a:off x="2093913" y="31448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23</a:t>
            </a:r>
          </a:p>
        </p:txBody>
      </p:sp>
      <p:sp>
        <p:nvSpPr>
          <p:cNvPr id="224494" name="Text Box 238"/>
          <p:cNvSpPr txBox="1">
            <a:spLocks noChangeArrowheads="1"/>
          </p:cNvSpPr>
          <p:nvPr/>
        </p:nvSpPr>
        <p:spPr bwMode="auto">
          <a:xfrm>
            <a:off x="2105025" y="31194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24</a:t>
            </a:r>
          </a:p>
        </p:txBody>
      </p:sp>
      <p:sp>
        <p:nvSpPr>
          <p:cNvPr id="224495" name="Text Box 239"/>
          <p:cNvSpPr txBox="1">
            <a:spLocks noChangeArrowheads="1"/>
          </p:cNvSpPr>
          <p:nvPr/>
        </p:nvSpPr>
        <p:spPr bwMode="auto">
          <a:xfrm>
            <a:off x="2105025" y="31321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25</a:t>
            </a:r>
          </a:p>
        </p:txBody>
      </p:sp>
      <p:sp>
        <p:nvSpPr>
          <p:cNvPr id="224496" name="Line 240"/>
          <p:cNvSpPr>
            <a:spLocks noChangeShapeType="1"/>
          </p:cNvSpPr>
          <p:nvPr/>
        </p:nvSpPr>
        <p:spPr bwMode="auto">
          <a:xfrm>
            <a:off x="2900363" y="3171825"/>
            <a:ext cx="8526462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97" name="Text Box 241"/>
          <p:cNvSpPr txBox="1">
            <a:spLocks noChangeArrowheads="1"/>
          </p:cNvSpPr>
          <p:nvPr/>
        </p:nvSpPr>
        <p:spPr bwMode="auto">
          <a:xfrm>
            <a:off x="2090738" y="313531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26</a:t>
            </a:r>
          </a:p>
        </p:txBody>
      </p:sp>
      <p:sp>
        <p:nvSpPr>
          <p:cNvPr id="224498" name="Text Box 242"/>
          <p:cNvSpPr txBox="1">
            <a:spLocks noChangeArrowheads="1"/>
          </p:cNvSpPr>
          <p:nvPr/>
        </p:nvSpPr>
        <p:spPr bwMode="auto">
          <a:xfrm>
            <a:off x="2090738" y="313848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27</a:t>
            </a:r>
          </a:p>
        </p:txBody>
      </p:sp>
      <p:sp>
        <p:nvSpPr>
          <p:cNvPr id="224499" name="Text Box 243"/>
          <p:cNvSpPr txBox="1">
            <a:spLocks noChangeArrowheads="1"/>
          </p:cNvSpPr>
          <p:nvPr/>
        </p:nvSpPr>
        <p:spPr bwMode="auto">
          <a:xfrm>
            <a:off x="2090738" y="31321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28</a:t>
            </a:r>
          </a:p>
        </p:txBody>
      </p:sp>
      <p:sp>
        <p:nvSpPr>
          <p:cNvPr id="224500" name="Text Box 244"/>
          <p:cNvSpPr txBox="1">
            <a:spLocks noChangeArrowheads="1"/>
          </p:cNvSpPr>
          <p:nvPr/>
        </p:nvSpPr>
        <p:spPr bwMode="auto">
          <a:xfrm>
            <a:off x="2098675" y="31369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29</a:t>
            </a:r>
          </a:p>
        </p:txBody>
      </p:sp>
      <p:sp>
        <p:nvSpPr>
          <p:cNvPr id="224501" name="Text Box 245"/>
          <p:cNvSpPr txBox="1">
            <a:spLocks noChangeArrowheads="1"/>
          </p:cNvSpPr>
          <p:nvPr/>
        </p:nvSpPr>
        <p:spPr bwMode="auto">
          <a:xfrm>
            <a:off x="2087563" y="312578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30</a:t>
            </a:r>
          </a:p>
        </p:txBody>
      </p:sp>
      <p:sp>
        <p:nvSpPr>
          <p:cNvPr id="224502" name="Line 246"/>
          <p:cNvSpPr>
            <a:spLocks noChangeShapeType="1"/>
          </p:cNvSpPr>
          <p:nvPr/>
        </p:nvSpPr>
        <p:spPr bwMode="auto">
          <a:xfrm>
            <a:off x="1784350" y="4648200"/>
            <a:ext cx="8526463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503" name="Text Box 247"/>
          <p:cNvSpPr txBox="1">
            <a:spLocks noChangeArrowheads="1"/>
          </p:cNvSpPr>
          <p:nvPr/>
        </p:nvSpPr>
        <p:spPr bwMode="auto">
          <a:xfrm>
            <a:off x="2119313" y="31337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31</a:t>
            </a:r>
          </a:p>
        </p:txBody>
      </p:sp>
      <p:sp>
        <p:nvSpPr>
          <p:cNvPr id="224504" name="Text Box 248"/>
          <p:cNvSpPr txBox="1">
            <a:spLocks noChangeArrowheads="1"/>
          </p:cNvSpPr>
          <p:nvPr/>
        </p:nvSpPr>
        <p:spPr bwMode="auto">
          <a:xfrm>
            <a:off x="2111375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32</a:t>
            </a:r>
          </a:p>
        </p:txBody>
      </p:sp>
      <p:sp>
        <p:nvSpPr>
          <p:cNvPr id="224505" name="Text Box 249"/>
          <p:cNvSpPr txBox="1">
            <a:spLocks noChangeArrowheads="1"/>
          </p:cNvSpPr>
          <p:nvPr/>
        </p:nvSpPr>
        <p:spPr bwMode="auto">
          <a:xfrm>
            <a:off x="2098675" y="312261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33</a:t>
            </a:r>
          </a:p>
        </p:txBody>
      </p:sp>
      <p:sp>
        <p:nvSpPr>
          <p:cNvPr id="224506" name="Text Box 250"/>
          <p:cNvSpPr txBox="1">
            <a:spLocks noChangeArrowheads="1"/>
          </p:cNvSpPr>
          <p:nvPr/>
        </p:nvSpPr>
        <p:spPr bwMode="auto">
          <a:xfrm>
            <a:off x="2100263" y="311785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34</a:t>
            </a:r>
          </a:p>
        </p:txBody>
      </p:sp>
      <p:sp>
        <p:nvSpPr>
          <p:cNvPr id="224507" name="Text Box 251"/>
          <p:cNvSpPr txBox="1">
            <a:spLocks noChangeArrowheads="1"/>
          </p:cNvSpPr>
          <p:nvPr/>
        </p:nvSpPr>
        <p:spPr bwMode="auto">
          <a:xfrm>
            <a:off x="2084388" y="311467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35</a:t>
            </a:r>
          </a:p>
        </p:txBody>
      </p:sp>
      <p:sp>
        <p:nvSpPr>
          <p:cNvPr id="224508" name="Text Box 252"/>
          <p:cNvSpPr txBox="1">
            <a:spLocks noChangeArrowheads="1"/>
          </p:cNvSpPr>
          <p:nvPr/>
        </p:nvSpPr>
        <p:spPr bwMode="auto">
          <a:xfrm>
            <a:off x="2111375" y="317658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36</a:t>
            </a:r>
          </a:p>
        </p:txBody>
      </p:sp>
      <p:sp>
        <p:nvSpPr>
          <p:cNvPr id="224509" name="Text Box 253"/>
          <p:cNvSpPr txBox="1">
            <a:spLocks noChangeArrowheads="1"/>
          </p:cNvSpPr>
          <p:nvPr/>
        </p:nvSpPr>
        <p:spPr bwMode="auto">
          <a:xfrm>
            <a:off x="2081213" y="31877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37</a:t>
            </a:r>
          </a:p>
        </p:txBody>
      </p:sp>
      <p:sp>
        <p:nvSpPr>
          <p:cNvPr id="224510" name="Text Box 254"/>
          <p:cNvSpPr txBox="1">
            <a:spLocks noChangeArrowheads="1"/>
          </p:cNvSpPr>
          <p:nvPr/>
        </p:nvSpPr>
        <p:spPr bwMode="auto">
          <a:xfrm>
            <a:off x="2084388" y="31702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38</a:t>
            </a:r>
          </a:p>
        </p:txBody>
      </p:sp>
      <p:sp>
        <p:nvSpPr>
          <p:cNvPr id="224511" name="Text Box 255"/>
          <p:cNvSpPr txBox="1">
            <a:spLocks noChangeArrowheads="1"/>
          </p:cNvSpPr>
          <p:nvPr/>
        </p:nvSpPr>
        <p:spPr bwMode="auto">
          <a:xfrm>
            <a:off x="2101850" y="31496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39</a:t>
            </a:r>
          </a:p>
        </p:txBody>
      </p:sp>
      <p:sp>
        <p:nvSpPr>
          <p:cNvPr id="224512" name="Text Box 256"/>
          <p:cNvSpPr txBox="1">
            <a:spLocks noChangeArrowheads="1"/>
          </p:cNvSpPr>
          <p:nvPr/>
        </p:nvSpPr>
        <p:spPr bwMode="auto">
          <a:xfrm>
            <a:off x="2098675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40</a:t>
            </a:r>
          </a:p>
        </p:txBody>
      </p:sp>
      <p:sp>
        <p:nvSpPr>
          <p:cNvPr id="224513" name="Text Box 2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3</a:t>
            </a:r>
            <a:endParaRPr lang="en-US" sz="1400">
              <a:cs typeface="+mn-cs"/>
            </a:endParaRPr>
          </a:p>
        </p:txBody>
      </p:sp>
      <p:sp>
        <p:nvSpPr>
          <p:cNvPr id="224515" name="Text Box 259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  <p:bldP spid="224470" grpId="0"/>
      <p:bldP spid="224470" grpId="1"/>
      <p:bldP spid="224471" grpId="0"/>
      <p:bldP spid="224471" grpId="1"/>
      <p:bldP spid="224472" grpId="0"/>
      <p:bldP spid="224472" grpId="1"/>
      <p:bldP spid="224473" grpId="0"/>
      <p:bldP spid="224473" grpId="1"/>
      <p:bldP spid="224474" grpId="0"/>
      <p:bldP spid="224474" grpId="1"/>
      <p:bldP spid="224475" grpId="0"/>
      <p:bldP spid="224475" grpId="1"/>
      <p:bldP spid="224476" grpId="0"/>
      <p:bldP spid="224476" grpId="1"/>
      <p:bldP spid="224477" grpId="0"/>
      <p:bldP spid="224477" grpId="1"/>
      <p:bldP spid="224478" grpId="0"/>
      <p:bldP spid="224478" grpId="1"/>
      <p:bldP spid="224479" grpId="0"/>
      <p:bldP spid="224479" grpId="1"/>
      <p:bldP spid="224480" grpId="0"/>
      <p:bldP spid="224480" grpId="1"/>
      <p:bldP spid="224481" grpId="0"/>
      <p:bldP spid="224481" grpId="1"/>
      <p:bldP spid="224482" grpId="0"/>
      <p:bldP spid="224482" grpId="1"/>
      <p:bldP spid="224483" grpId="0"/>
      <p:bldP spid="224483" grpId="1"/>
      <p:bldP spid="224484" grpId="0"/>
      <p:bldP spid="224484" grpId="1"/>
      <p:bldP spid="224485" grpId="0"/>
      <p:bldP spid="224485" grpId="1"/>
      <p:bldP spid="224486" grpId="0"/>
      <p:bldP spid="224486" grpId="1"/>
      <p:bldP spid="224487" grpId="0"/>
      <p:bldP spid="224487" grpId="1"/>
      <p:bldP spid="224488" grpId="0"/>
      <p:bldP spid="224488" grpId="1"/>
      <p:bldP spid="224489" grpId="0"/>
      <p:bldP spid="224489" grpId="1"/>
      <p:bldP spid="224491" grpId="0"/>
      <p:bldP spid="224491" grpId="1"/>
      <p:bldP spid="224492" grpId="0"/>
      <p:bldP spid="224492" grpId="1"/>
      <p:bldP spid="224493" grpId="0"/>
      <p:bldP spid="224493" grpId="1"/>
      <p:bldP spid="224494" grpId="0"/>
      <p:bldP spid="224494" grpId="1"/>
      <p:bldP spid="224495" grpId="0"/>
      <p:bldP spid="224495" grpId="1"/>
      <p:bldP spid="224497" grpId="0"/>
      <p:bldP spid="224497" grpId="1"/>
      <p:bldP spid="224498" grpId="0"/>
      <p:bldP spid="224498" grpId="1"/>
      <p:bldP spid="224499" grpId="0"/>
      <p:bldP spid="224499" grpId="1"/>
      <p:bldP spid="224500" grpId="0"/>
      <p:bldP spid="224500" grpId="1"/>
      <p:bldP spid="224501" grpId="0"/>
      <p:bldP spid="224501" grpId="1"/>
      <p:bldP spid="224503" grpId="0"/>
      <p:bldP spid="224503" grpId="1"/>
      <p:bldP spid="224504" grpId="0"/>
      <p:bldP spid="224504" grpId="1"/>
      <p:bldP spid="224505" grpId="0"/>
      <p:bldP spid="224505" grpId="1"/>
      <p:bldP spid="224506" grpId="0"/>
      <p:bldP spid="224506" grpId="1"/>
      <p:bldP spid="224507" grpId="0"/>
      <p:bldP spid="224507" grpId="1"/>
      <p:bldP spid="224508" grpId="0"/>
      <p:bldP spid="224508" grpId="1"/>
      <p:bldP spid="224509" grpId="0"/>
      <p:bldP spid="224509" grpId="1"/>
      <p:bldP spid="224510" grpId="0"/>
      <p:bldP spid="224510" grpId="1"/>
      <p:bldP spid="224511" grpId="0"/>
      <p:bldP spid="224511" grpId="1"/>
      <p:bldP spid="2245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32: 48-49</a:t>
            </a:r>
          </a:p>
        </p:txBody>
      </p:sp>
      <p:grpSp>
        <p:nvGrpSpPr>
          <p:cNvPr id="44038" name="Group 12"/>
          <p:cNvGrpSpPr>
            <a:grpSpLocks/>
          </p:cNvGrpSpPr>
          <p:nvPr/>
        </p:nvGrpSpPr>
        <p:grpSpPr bwMode="auto">
          <a:xfrm>
            <a:off x="1358900" y="825500"/>
            <a:ext cx="7115175" cy="5257800"/>
            <a:chOff x="1008" y="520"/>
            <a:chExt cx="4391" cy="3312"/>
          </a:xfrm>
        </p:grpSpPr>
        <p:grpSp>
          <p:nvGrpSpPr>
            <p:cNvPr id="44068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07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FE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MG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MR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7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47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MME</a:t>
                </a: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4" y="709"/>
                <a:ext cx="509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47" y="2769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76" y="1817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2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20" y="1939"/>
                <a:ext cx="20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J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1971" y="3253"/>
                <a:ext cx="46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E</a:t>
                </a: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595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4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1" y="2933"/>
                <a:ext cx="169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35" y="1864"/>
                <a:ext cx="63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KB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latin typeface="Times" charset="0"/>
                  <a:cs typeface="+mn-cs"/>
                </a:rPr>
                <a:t>GP</a:t>
              </a:r>
            </a:p>
          </p:txBody>
        </p:sp>
      </p:grpSp>
      <p:sp>
        <p:nvSpPr>
          <p:cNvPr id="641081" name="Rectangle 5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2" name="Rectangle 5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83" name="AutoShape 5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4" name="Rectangle 6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5" name="AutoShape 6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6" name="Line 6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7" name="Line 6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8" name="Line 6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9" name="Line 6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0" name="Line 6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1" name="Rectangle 67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41092" name="Rectangle 6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641093" name="Rectangle 6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41094" name="Rectangle 70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41095" name="Rectangle 71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96" name="Line 7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7" name="Rectangle 73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41098" name="Text Box 74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4110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44064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12" y="1850"/>
                <a:ext cx="647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chemeClr val="tx1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41109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64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pic>
        <p:nvPicPr>
          <p:cNvPr id="45058" name="Picture 3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grpSp>
        <p:nvGrpSpPr>
          <p:cNvPr id="45060" name="Group 1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6" name="Rectangle 1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37" name="AutoShape 1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8" name="Rectangle 1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9" name="AutoShape 1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0" name="Line 2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1" name="Line 2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2" name="Line 2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3" name="Line 2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4" name="Line 2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5" name="Rectangle 25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593947" name="Rectangle 2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93948" name="Rectangle 28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50" name="Line 3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51" name="Rectangle 31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59396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40325"/>
            <a:ext cx="5326062" cy="8620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Regardant dans 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FFEA18"/>
                </a:solidFill>
                <a:cs typeface="+mn-cs"/>
              </a:rPr>
              <a:t>Le Pays de Promèsse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FFEA18"/>
                </a:solidFill>
                <a:cs typeface="+mn-cs"/>
              </a:rPr>
              <a:t>                        Du Haut Mont Nébo</a:t>
            </a:r>
          </a:p>
        </p:txBody>
      </p:sp>
      <p:grpSp>
        <p:nvGrpSpPr>
          <p:cNvPr id="593975" name="Group 55"/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593970" name="AutoShape 5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2" name="AutoShape 52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3" name="AutoShape 53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93976" name="Text Box 5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93977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593978" name="Text Box 5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34:1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269" name="Picture 77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8227" name="Rectangle 35"/>
          <p:cNvSpPr>
            <a:spLocks noChangeArrowheads="1"/>
          </p:cNvSpPr>
          <p:nvPr/>
        </p:nvSpPr>
        <p:spPr bwMode="auto">
          <a:xfrm>
            <a:off x="982663" y="5167313"/>
            <a:ext cx="7280275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De Jéricho...</a:t>
            </a:r>
          </a:p>
          <a:p>
            <a:pPr algn="ctr">
              <a:defRPr/>
            </a:pPr>
            <a:r>
              <a:rPr lang="en-US" sz="2000">
                <a:solidFill>
                  <a:srgbClr val="FFEA18"/>
                </a:solidFill>
                <a:cs typeface="+mn-cs"/>
              </a:rPr>
              <a:t>Regardant </a:t>
            </a:r>
            <a:r>
              <a:rPr lang="en-US" sz="20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2000">
                <a:solidFill>
                  <a:srgbClr val="FFEA18"/>
                </a:solidFill>
                <a:cs typeface="+mn-cs"/>
              </a:rPr>
              <a:t> travers le Fleuve Jourdain vers le Mt. Nébo</a:t>
            </a:r>
          </a:p>
        </p:txBody>
      </p:sp>
      <p:sp>
        <p:nvSpPr>
          <p:cNvPr id="648196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648234" name="Text Box 4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46087" name="Group 15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48208" name="Rectangle 1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09" name="Rectangle 1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10" name="AutoShape 1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1" name="Rectangle 1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2" name="AutoShape 2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3" name="Line 2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4" name="Line 2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5" name="Line 2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6" name="Line 2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7" name="Line 2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8" name="Rectangle 26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648219" name="Rectangle 27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648220" name="Rectangle 28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48221" name="Rectangle 29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648222" name="Rectangle 30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23" name="Line 31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24" name="Rectangle 32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648277" name="Text Box 8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78" name="Text Box 8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grpSp>
        <p:nvGrpSpPr>
          <p:cNvPr id="648279" name="Group 87"/>
          <p:cNvGrpSpPr>
            <a:grpSpLocks/>
          </p:cNvGrpSpPr>
          <p:nvPr/>
        </p:nvGrpSpPr>
        <p:grpSpPr bwMode="auto">
          <a:xfrm>
            <a:off x="622300" y="615950"/>
            <a:ext cx="7918450" cy="5699125"/>
            <a:chOff x="371" y="340"/>
            <a:chExt cx="5023" cy="3617"/>
          </a:xfrm>
        </p:grpSpPr>
        <p:pic>
          <p:nvPicPr>
            <p:cNvPr id="46092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8281" name="Rectangle 89"/>
            <p:cNvSpPr>
              <a:spLocks noChangeArrowheads="1"/>
            </p:cNvSpPr>
            <p:nvPr/>
          </p:nvSpPr>
          <p:spPr bwMode="auto">
            <a:xfrm>
              <a:off x="2904" y="835"/>
              <a:ext cx="2011" cy="2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accent1"/>
                  </a:solidFill>
                  <a:cs typeface="+mn-cs"/>
                </a:rPr>
                <a:t>Mt. Nébo </a:t>
              </a:r>
              <a:r>
                <a:rPr lang="en-US" sz="1400">
                  <a:solidFill>
                    <a:schemeClr val="accent1"/>
                  </a:solidFill>
                  <a:cs typeface="Times New Roman" charset="0"/>
                </a:rPr>
                <a:t>À </a:t>
              </a:r>
              <a:r>
                <a:rPr lang="en-US" sz="1400">
                  <a:solidFill>
                    <a:schemeClr val="accent1"/>
                  </a:solidFill>
                  <a:cs typeface="+mn-cs"/>
                </a:rPr>
                <a:t>partie du Jourdain</a:t>
              </a:r>
              <a:r>
                <a:rPr lang="en-US">
                  <a:solidFill>
                    <a:schemeClr val="accent1"/>
                  </a:solidFill>
                  <a:cs typeface="+mn-cs"/>
                </a:rPr>
                <a:t> </a:t>
              </a:r>
            </a:p>
          </p:txBody>
        </p:sp>
        <p:sp>
          <p:nvSpPr>
            <p:cNvPr id="648282" name="Oval 90"/>
            <p:cNvSpPr>
              <a:spLocks noChangeArrowheads="1"/>
            </p:cNvSpPr>
            <p:nvPr/>
          </p:nvSpPr>
          <p:spPr bwMode="auto">
            <a:xfrm>
              <a:off x="3472" y="1121"/>
              <a:ext cx="859" cy="37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6095" name="Group 91"/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648284" name="Freeform 92"/>
              <p:cNvSpPr>
                <a:spLocks/>
              </p:cNvSpPr>
              <p:nvPr/>
            </p:nvSpPr>
            <p:spPr bwMode="auto">
              <a:xfrm>
                <a:off x="1696" y="1995"/>
                <a:ext cx="641" cy="66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8285" name="Freeform 93"/>
              <p:cNvSpPr>
                <a:spLocks/>
              </p:cNvSpPr>
              <p:nvPr/>
            </p:nvSpPr>
            <p:spPr bwMode="auto">
              <a:xfrm>
                <a:off x="1788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48286" name="Text Box 94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34:1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APPROXIMATÉE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  <a:endParaRPr lang="en-US" sz="36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tx1"/>
                </a:solidFill>
                <a:latin typeface="Times" charset="0"/>
                <a:cs typeface="+mn-cs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tx1"/>
                </a:solidFill>
                <a:latin typeface="Times" charset="0"/>
                <a:cs typeface="+mn-cs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85"/>
          <p:cNvGrpSpPr>
            <a:grpSpLocks/>
          </p:cNvGrpSpPr>
          <p:nvPr/>
        </p:nvGrpSpPr>
        <p:grpSpPr bwMode="auto">
          <a:xfrm>
            <a:off x="6153150" y="3681413"/>
            <a:ext cx="901700" cy="947737"/>
            <a:chOff x="1557" y="1008"/>
            <a:chExt cx="2105" cy="1947"/>
          </a:xfrm>
        </p:grpSpPr>
        <p:grpSp>
          <p:nvGrpSpPr>
            <p:cNvPr id="47167" name="Group 8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7368" name="Freeform 88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7369" name="Freeform 89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2" name="Freeform 92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3" name="Freeform 93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5" name="Freeform 95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52775" y="2986088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S BARN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630613" y="1568450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897313" y="2025650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482850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4214813" y="3397250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54450"/>
            <a:ext cx="2295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5  SERMONS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371475" y="5570538"/>
            <a:ext cx="8772525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cs typeface="Times" charset="0"/>
              </a:rPr>
              <a:t>A UNE GÉNÉRATION NOUVELLE ET JEUNE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1939925" y="5599113"/>
            <a:ext cx="477996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cs typeface="Times" charset="0"/>
              </a:rPr>
              <a:t>QUI EST LEURS DIEU</a:t>
            </a:r>
            <a:r>
              <a:rPr lang="en-US" sz="3200">
                <a:solidFill>
                  <a:schemeClr val="tx1"/>
                </a:solidFill>
                <a:cs typeface="Times" charset="0"/>
              </a:rPr>
              <a:t>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2373313" y="5594350"/>
            <a:ext cx="3967162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QUI SONT ILS!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235075" y="5548313"/>
            <a:ext cx="64389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COMMENT ILS VONT VIVRE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368300" y="5529263"/>
            <a:ext cx="87757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LEUR HERITAGE UNIQUE NATIONALE!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282575" y="5489575"/>
            <a:ext cx="8694738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cs typeface="Times" charset="0"/>
              </a:rPr>
              <a:t>DEUTÉRONOME: DEXI</a:t>
            </a:r>
            <a:r>
              <a:rPr lang="en-US" sz="4000">
                <a:solidFill>
                  <a:srgbClr val="FFFF00"/>
                </a:solidFill>
                <a:cs typeface="Times New Roman" charset="0"/>
              </a:rPr>
              <a:t>È</a:t>
            </a:r>
            <a:r>
              <a:rPr lang="en-US" sz="4000">
                <a:solidFill>
                  <a:srgbClr val="FFFF00"/>
                </a:solidFill>
                <a:cs typeface="Times" charset="0"/>
              </a:rPr>
              <a:t>ME LOI!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519113" y="5381625"/>
            <a:ext cx="8393112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66FF66"/>
                </a:solidFill>
                <a:cs typeface="Times" charset="0"/>
              </a:rPr>
              <a:t>LE PAYS D</a:t>
            </a:r>
            <a:r>
              <a:rPr lang="ja-JP" altLang="en-US" sz="4800">
                <a:solidFill>
                  <a:srgbClr val="66FF66"/>
                </a:solidFill>
                <a:latin typeface="Arial"/>
                <a:cs typeface="Times" charset="0"/>
              </a:rPr>
              <a:t>’</a:t>
            </a:r>
            <a:r>
              <a:rPr lang="en-US" sz="4800">
                <a:solidFill>
                  <a:srgbClr val="66FF66"/>
                </a:solidFill>
                <a:cs typeface="Times" charset="0"/>
              </a:rPr>
              <a:t>ALLIANCE</a:t>
            </a:r>
          </a:p>
        </p:txBody>
      </p:sp>
      <p:sp>
        <p:nvSpPr>
          <p:cNvPr id="97339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73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3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0" name="Rectangle 70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97351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97352" name="Rectangle 7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7353" name="Rectangle 73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97354" name="Rectangle 74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55" name="Rectangle 75"/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97356" name="Line 7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7" name="Rectangle 77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7361" name="Text Box 81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97364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97379" name="Group 99"/>
          <p:cNvGrpSpPr>
            <a:grpSpLocks/>
          </p:cNvGrpSpPr>
          <p:nvPr/>
        </p:nvGrpSpPr>
        <p:grpSpPr bwMode="auto">
          <a:xfrm>
            <a:off x="5156200" y="2946400"/>
            <a:ext cx="3152775" cy="2695575"/>
            <a:chOff x="3272" y="1832"/>
            <a:chExt cx="1986" cy="1698"/>
          </a:xfrm>
        </p:grpSpPr>
        <p:sp>
          <p:nvSpPr>
            <p:cNvPr id="97303" name="Rectangle 23"/>
            <p:cNvSpPr>
              <a:spLocks noChangeArrowheads="1"/>
            </p:cNvSpPr>
            <p:nvPr/>
          </p:nvSpPr>
          <p:spPr bwMode="auto">
            <a:xfrm>
              <a:off x="3272" y="3128"/>
              <a:ext cx="198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600" i="1">
                  <a:solidFill>
                    <a:schemeClr val="tx1"/>
                  </a:solidFill>
                  <a:latin typeface="Arial" charset="0"/>
                  <a:cs typeface="+mn-cs"/>
                </a:rPr>
                <a:t>Deut. 30: 1-10</a:t>
              </a:r>
            </a:p>
          </p:txBody>
        </p:sp>
        <p:grpSp>
          <p:nvGrpSpPr>
            <p:cNvPr id="47164" name="Group 98"/>
            <p:cNvGrpSpPr>
              <a:grpSpLocks/>
            </p:cNvGrpSpPr>
            <p:nvPr/>
          </p:nvGrpSpPr>
          <p:grpSpPr bwMode="auto">
            <a:xfrm>
              <a:off x="3925" y="1832"/>
              <a:ext cx="498" cy="903"/>
              <a:chOff x="3925" y="1840"/>
              <a:chExt cx="498" cy="903"/>
            </a:xfrm>
          </p:grpSpPr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24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97377" name="Rectangle 97"/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498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FFFF"/>
                    </a:solidFill>
                    <a:latin typeface="Kosher-Normal" charset="0"/>
                    <a:cs typeface="+mn-cs"/>
                  </a:rPr>
                  <a:t>LC</a:t>
                </a:r>
                <a:endParaRPr lang="en-US" sz="20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grpSp>
        <p:nvGrpSpPr>
          <p:cNvPr id="47158" name="Group 10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7385" name="Rectangle 10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7386" name="Line 10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7387" name="Oval 107"/>
          <p:cNvSpPr>
            <a:spLocks noChangeArrowheads="1"/>
          </p:cNvSpPr>
          <p:nvPr/>
        </p:nvSpPr>
        <p:spPr bwMode="auto">
          <a:xfrm>
            <a:off x="3036888" y="3797300"/>
            <a:ext cx="2944812" cy="6524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88" name="Text Box 1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8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  <p:bldP spid="973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754188"/>
            <a:ext cx="7110412" cy="2224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               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" charset="0"/>
                <a:cs typeface="+mn-cs"/>
              </a:rPr>
              <a:t>	</a:t>
            </a:r>
            <a:r>
              <a:rPr lang="en-US" sz="3200" baseline="30000">
                <a:solidFill>
                  <a:schemeClr val="tx1"/>
                </a:solidFill>
                <a:latin typeface="Times" charset="0"/>
                <a:cs typeface="+mn-cs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L'Éternel, ton Dieu, te ramènera dans</a:t>
            </a:r>
            <a:r>
              <a:rPr lang="en-US" sz="2800" b="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" charset="0"/>
                <a:cs typeface="+mn-cs"/>
              </a:rPr>
              <a:t>le pays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que possédaient tes pères,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et tu le posséderas; il te fera du bien, et te rendra plus nombreux que tes pères.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Deut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ronome 30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FFCC"/>
                </a:solidFill>
                <a:latin typeface="Times" charset="0"/>
                <a:cs typeface="+mn-cs"/>
              </a:rPr>
              <a:t>LE PAYS (PALESTINIEN) PROM</a:t>
            </a:r>
            <a:r>
              <a:rPr lang="en-US" sz="2800">
                <a:solidFill>
                  <a:srgbClr val="00FFCC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800">
                <a:solidFill>
                  <a:srgbClr val="00FFCC"/>
                </a:solidFill>
                <a:latin typeface="Times" charset="0"/>
                <a:cs typeface="+mn-cs"/>
              </a:rPr>
              <a:t>SES</a:t>
            </a:r>
            <a:endParaRPr lang="en-US" sz="2800">
              <a:solidFill>
                <a:schemeClr val="tx2"/>
              </a:solidFill>
              <a:latin typeface="Times" charset="0"/>
              <a:cs typeface="+mn-cs"/>
            </a:endParaRP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5527675" y="2208213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4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5" name="Rectangle 2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06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8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9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0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1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2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3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8045450" y="34417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8045450" y="37925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8050213" y="39878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8035925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8069263" y="4516438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357420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8043863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357422" name="Text Box 46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7427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357428" name="Text Box 52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48154" name="Group 5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57430" name="Rectangle 5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357431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7432" name="Text Box 56"/>
          <p:cNvSpPr txBox="1">
            <a:spLocks noChangeArrowheads="1"/>
          </p:cNvSpPr>
          <p:nvPr/>
        </p:nvSpPr>
        <p:spPr bwMode="auto">
          <a:xfrm>
            <a:off x="1016000" y="3910013"/>
            <a:ext cx="6959600" cy="222726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 </a:t>
            </a:r>
            <a:r>
              <a:rPr lang="en-US">
                <a:solidFill>
                  <a:schemeClr val="tx1"/>
                </a:solidFill>
                <a:cs typeface="+mn-cs"/>
              </a:rPr>
              <a:t>	</a:t>
            </a:r>
            <a:r>
              <a:rPr lang="en-US" sz="2800" baseline="30000">
                <a:solidFill>
                  <a:schemeClr val="tx1"/>
                </a:solidFill>
                <a:latin typeface="Times" charset="0"/>
                <a:cs typeface="+mn-cs"/>
              </a:rPr>
              <a:t>6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" charset="0"/>
                <a:cs typeface="+mn-cs"/>
              </a:rPr>
              <a:t>L'Éternel, ton Dieu,</a:t>
            </a:r>
            <a:r>
              <a:rPr lang="en-US" b="0">
                <a:solidFill>
                  <a:srgbClr val="FFFF00"/>
                </a:solidFill>
                <a:cs typeface="+mn-cs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circoncira ton coeur et celui de vos descendants</a:t>
            </a:r>
            <a:r>
              <a:rPr lang="en-US" b="0">
                <a:cs typeface="+mn-cs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et tu aimeras l'Éternel, ton Dieu, de tout ton coeur et de toute ton âme, afin que tu vives. (NIV)</a:t>
            </a:r>
          </a:p>
        </p:txBody>
      </p:sp>
      <p:sp>
        <p:nvSpPr>
          <p:cNvPr id="357433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4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 Abraham</a:t>
            </a: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012825" y="5154613"/>
            <a:ext cx="2584450" cy="950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Deut</a:t>
            </a:r>
            <a:r>
              <a:rPr lang="en-US" sz="2800" i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ronome</a:t>
            </a:r>
          </a:p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30:1-10</a:t>
            </a: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4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5434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DICTION</a:t>
            </a:r>
          </a:p>
        </p:txBody>
      </p:sp>
      <p:sp>
        <p:nvSpPr>
          <p:cNvPr id="654347" name="Text Box 11"/>
          <p:cNvSpPr txBox="1">
            <a:spLocks noChangeArrowheads="1"/>
          </p:cNvSpPr>
          <p:nvPr/>
        </p:nvSpPr>
        <p:spPr bwMode="auto">
          <a:xfrm>
            <a:off x="3411538" y="3657600"/>
            <a:ext cx="1911350" cy="4619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FF00"/>
                </a:solidFill>
                <a:latin typeface="Arial" charset="0"/>
                <a:cs typeface="+mn-cs"/>
              </a:rPr>
              <a:t>POST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+mn-cs"/>
              </a:rPr>
              <a:t>RIT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5434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charset="0"/>
                <a:cs typeface="+mn-cs"/>
              </a:rPr>
              <a:t>PAYS</a:t>
            </a:r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>
                <a:solidFill>
                  <a:srgbClr val="FAFD00"/>
                </a:solidFill>
                <a:latin typeface="Arial" charset="0"/>
                <a:cs typeface="+mn-cs"/>
              </a:rPr>
              <a:t>PAYS</a:t>
            </a: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charset="0"/>
                <a:cs typeface="+mn-cs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+mn-cs"/>
              </a:rPr>
              <a:t>se 12:1-3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Arial" charset="0"/>
                <a:cs typeface="+mn-cs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2800">
                <a:solidFill>
                  <a:srgbClr val="FAFD00"/>
                </a:solidFill>
                <a:latin typeface="Arial" charset="0"/>
                <a:cs typeface="+mn-cs"/>
              </a:rPr>
              <a:t>L</a:t>
            </a:r>
            <a:r>
              <a:rPr lang="ja-JP" altLang="en-US" sz="28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2800">
                <a:solidFill>
                  <a:srgbClr val="FAFD00"/>
                </a:solidFill>
                <a:latin typeface="Arial" charset="0"/>
                <a:cs typeface="+mn-cs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  <a:cs typeface="+mn-cs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5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9168" name="Group 21"/>
          <p:cNvGrpSpPr>
            <a:grpSpLocks/>
          </p:cNvGrpSpPr>
          <p:nvPr/>
        </p:nvGrpSpPr>
        <p:grpSpPr bwMode="auto">
          <a:xfrm>
            <a:off x="7923213" y="3392488"/>
            <a:ext cx="989012" cy="1349375"/>
            <a:chOff x="4984" y="2160"/>
            <a:chExt cx="623" cy="850"/>
          </a:xfrm>
        </p:grpSpPr>
        <p:sp>
          <p:nvSpPr>
            <p:cNvPr id="654358" name="Rectangle 22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59" name="Rectangle 23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60" name="AutoShape 24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1" name="Rectangle 25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2" name="AutoShape 26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3" name="Line 27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4" name="Line 28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5" name="Line 29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6" name="Line 30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7" name="Line 31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8" name="Rectangle 32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654369" name="Rectangle 33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654370" name="Rectangle 34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54371" name="Rectangle 35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654372" name="Rectangle 36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73" name="Rectangle 37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654374" name="Line 3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75" name="Rectangle 39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654376" name="Rectangle 4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654377" name="AutoShape 41"/>
          <p:cNvSpPr>
            <a:spLocks noChangeArrowheads="1"/>
          </p:cNvSpPr>
          <p:nvPr/>
        </p:nvSpPr>
        <p:spPr bwMode="auto">
          <a:xfrm>
            <a:off x="1089025" y="4365625"/>
            <a:ext cx="2476500" cy="1695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7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4130675" y="546100"/>
            <a:ext cx="1241425" cy="5048250"/>
            <a:chOff x="2602" y="344"/>
            <a:chExt cx="782" cy="3180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4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8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9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0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1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3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4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6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9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0" name="Line 22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1" name="Line 23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4" name="Line 26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5" name="Line 27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Sin</a:t>
              </a:r>
            </a:p>
          </p:txBody>
        </p:sp>
        <p:sp>
          <p:nvSpPr>
            <p:cNvPr id="585757" name="Rectangle 29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Evangel</a:t>
              </a:r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1ere Famille</a:t>
              </a:r>
            </a:p>
          </p:txBody>
        </p:sp>
        <p:sp>
          <p:nvSpPr>
            <p:cNvPr id="585759" name="Rectangle 31"/>
            <p:cNvSpPr>
              <a:spLocks noChangeArrowheads="1"/>
            </p:cNvSpPr>
            <p:nvPr/>
          </p:nvSpPr>
          <p:spPr bwMode="auto">
            <a:xfrm>
              <a:off x="2690" y="842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1ere Meutre</a:t>
              </a:r>
            </a:p>
          </p:txBody>
        </p:sp>
        <p:sp>
          <p:nvSpPr>
            <p:cNvPr id="585760" name="Rectangle 32"/>
            <p:cNvSpPr>
              <a:spLocks noChangeArrowheads="1"/>
            </p:cNvSpPr>
            <p:nvPr/>
          </p:nvSpPr>
          <p:spPr bwMode="auto">
            <a:xfrm>
              <a:off x="2627" y="938"/>
              <a:ext cx="70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Deluge/l</a:t>
              </a:r>
              <a:r>
                <a:rPr lang="ja-JP" altLang="en-US" sz="8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Arc en ciel</a:t>
              </a:r>
            </a:p>
          </p:txBody>
        </p:sp>
        <p:sp>
          <p:nvSpPr>
            <p:cNvPr id="585761" name="Rectangle 33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Tour</a:t>
              </a:r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CRÉATION</a:t>
              </a:r>
            </a:p>
          </p:txBody>
        </p:sp>
        <p:sp>
          <p:nvSpPr>
            <p:cNvPr id="585763" name="Rectangle 35"/>
            <p:cNvSpPr>
              <a:spLocks noChangeArrowheads="1"/>
            </p:cNvSpPr>
            <p:nvPr/>
          </p:nvSpPr>
          <p:spPr bwMode="auto">
            <a:xfrm>
              <a:off x="2602" y="458"/>
              <a:ext cx="78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1er Homme et Femme</a:t>
              </a:r>
            </a:p>
          </p:txBody>
        </p:sp>
        <p:sp>
          <p:nvSpPr>
            <p:cNvPr id="585764" name="Line 36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5" name="Line 37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6" name="Rectangle 38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7" name="Rectangle 39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L - S - B</a:t>
              </a:r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J - E</a:t>
              </a:r>
            </a:p>
          </p:txBody>
        </p:sp>
        <p:sp>
          <p:nvSpPr>
            <p:cNvPr id="585769" name="Rectangle 41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12</a:t>
              </a:r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2742" y="1414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APPELLE</a:t>
              </a:r>
            </a:p>
          </p:txBody>
        </p:sp>
        <p:sp>
          <p:nvSpPr>
            <p:cNvPr id="585771" name="Rectangle 43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ABRAHAM</a:t>
              </a:r>
            </a:p>
          </p:txBody>
        </p:sp>
        <p:sp>
          <p:nvSpPr>
            <p:cNvPr id="585772" name="Rectangle 44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I - I</a:t>
              </a:r>
            </a:p>
          </p:txBody>
        </p:sp>
        <p:sp>
          <p:nvSpPr>
            <p:cNvPr id="585773" name="Line 45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4" name="Line 46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5" name="Rectangle 47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JOSEPH</a:t>
              </a:r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   Esclavage</a:t>
              </a:r>
            </a:p>
          </p:txBody>
        </p:sp>
        <p:sp>
          <p:nvSpPr>
            <p:cNvPr id="585777" name="Rectangle 49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430</a:t>
              </a:r>
            </a:p>
          </p:txBody>
        </p:sp>
        <p:sp>
          <p:nvSpPr>
            <p:cNvPr id="585778" name="Line 50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9" name="Line 51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0" name="Line 52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1" name="Line 53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2" name="Line 54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3" name="Line 55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4" name="Line 56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5" name="Line 57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5787" name="Rectangle 59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5788" name="Rectangle 60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789" name="Rectangle 61"/>
            <p:cNvSpPr>
              <a:spLocks noChangeArrowheads="1"/>
            </p:cNvSpPr>
            <p:nvPr/>
          </p:nvSpPr>
          <p:spPr bwMode="auto">
            <a:xfrm>
              <a:off x="2648" y="3158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5790" name="Rectangle 62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91" name="Rectangle 63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  <p:sp>
          <p:nvSpPr>
            <p:cNvPr id="585794" name="Line 6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795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6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7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8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9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0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1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3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4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5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6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7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8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9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1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2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3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4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5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6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8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9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0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2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3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4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5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6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7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9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0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1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2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3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4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5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6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7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8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4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5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6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7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8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9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0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1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2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3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4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5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6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7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8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9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0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1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2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3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4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5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6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7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8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9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0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1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2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3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4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5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6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7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8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9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0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1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2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3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4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5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6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7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8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9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0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1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5892" name="Picture 1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4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5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85896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7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8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9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0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1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8" name="Rectangle 180"/>
          <p:cNvSpPr>
            <a:spLocks noChangeArrowheads="1"/>
          </p:cNvSpPr>
          <p:nvPr/>
        </p:nvSpPr>
        <p:spPr bwMode="auto">
          <a:xfrm>
            <a:off x="5930900" y="712689"/>
            <a:ext cx="511175" cy="35862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3 SOCIETI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10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1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85914" name="Rectangle 186"/>
          <p:cNvSpPr>
            <a:spLocks noChangeArrowheads="1"/>
          </p:cNvSpPr>
          <p:nvPr/>
        </p:nvSpPr>
        <p:spPr bwMode="auto">
          <a:xfrm>
            <a:off x="3519488" y="2659063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-5388536">
            <a:off x="2705894" y="39187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cs typeface="+mn-cs"/>
              </a:rPr>
              <a:t>4 PERSONES</a:t>
            </a:r>
          </a:p>
        </p:txBody>
      </p:sp>
      <p:sp>
        <p:nvSpPr>
          <p:cNvPr id="585916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7" name="Rectangle 189"/>
          <p:cNvSpPr>
            <a:spLocks noChangeArrowheads="1"/>
          </p:cNvSpPr>
          <p:nvPr/>
        </p:nvSpPr>
        <p:spPr bwMode="auto">
          <a:xfrm>
            <a:off x="3854450" y="1922463"/>
            <a:ext cx="150813" cy="696912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9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85921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2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4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5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6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7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8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9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0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0307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3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4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93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(500 A.C.)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755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(1000 A.C.)</a:t>
            </a:r>
          </a:p>
        </p:txBody>
      </p:sp>
      <p:sp>
        <p:nvSpPr>
          <p:cNvPr id="58593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</a:p>
        </p:txBody>
      </p:sp>
      <p:sp>
        <p:nvSpPr>
          <p:cNvPr id="58595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58595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0" name="Rectangle 232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58596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0" name="Rectangle 242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58597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ROYAUTÉ</a:t>
            </a:r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5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8597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Gen. 1- Deut. 34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50356" name="Group 257"/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585986" name="Rectangle 258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7" name="Rectangle 259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988" name="AutoShape 260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9" name="Rectangle 261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0" name="AutoShape 262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1" name="Line 263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2" name="Line 264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3" name="Line 265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4" name="Line 266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5" name="Line 267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6" name="Rectangle 268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5997" name="Rectangle 269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5998" name="Rectangle 270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999" name="Rectangle 271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6000" name="Rectangle 272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001" name="Rectangle 273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6002" name="Line 2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003" name="Rectangle 275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586005" name="Text Box 27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grpSp>
        <p:nvGrpSpPr>
          <p:cNvPr id="50359" name="Group 335"/>
          <p:cNvGrpSpPr>
            <a:grpSpLocks/>
          </p:cNvGrpSpPr>
          <p:nvPr/>
        </p:nvGrpSpPr>
        <p:grpSpPr bwMode="auto">
          <a:xfrm>
            <a:off x="5221289" y="1393826"/>
            <a:ext cx="2760663" cy="4311650"/>
            <a:chOff x="3289" y="878"/>
            <a:chExt cx="1739" cy="2716"/>
          </a:xfrm>
        </p:grpSpPr>
        <p:grpSp>
          <p:nvGrpSpPr>
            <p:cNvPr id="50365" name="Group 283"/>
            <p:cNvGrpSpPr>
              <a:grpSpLocks/>
            </p:cNvGrpSpPr>
            <p:nvPr/>
          </p:nvGrpSpPr>
          <p:grpSpPr bwMode="auto">
            <a:xfrm>
              <a:off x="3289" y="1429"/>
              <a:ext cx="298" cy="260"/>
              <a:chOff x="1609" y="1231"/>
              <a:chExt cx="298" cy="260"/>
            </a:xfrm>
          </p:grpSpPr>
          <p:grpSp>
            <p:nvGrpSpPr>
              <p:cNvPr id="50405" name="Group 284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13" name="Group 28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15" name="Freeform 287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16" name="Freeform 288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18" name="Freeform 29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19" name="Freeform 29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0" name="Freeform 29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1" name="Freeform 29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2" name="Freeform 29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23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6" name="Group 296"/>
            <p:cNvGrpSpPr>
              <a:grpSpLocks/>
            </p:cNvGrpSpPr>
            <p:nvPr/>
          </p:nvGrpSpPr>
          <p:grpSpPr bwMode="auto">
            <a:xfrm>
              <a:off x="3292" y="3334"/>
              <a:ext cx="284" cy="260"/>
              <a:chOff x="1609" y="1231"/>
              <a:chExt cx="284" cy="260"/>
            </a:xfrm>
          </p:grpSpPr>
          <p:grpSp>
            <p:nvGrpSpPr>
              <p:cNvPr id="50393" name="Group 297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01" name="Group 29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8" name="Freeform 300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29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31" name="Freeform 30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2" name="Freeform 30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3" name="Freeform 30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4" name="Freeform 30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5" name="Freeform 30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36" name="Rectangle 30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7" name="Group 309"/>
            <p:cNvGrpSpPr>
              <a:grpSpLocks/>
            </p:cNvGrpSpPr>
            <p:nvPr/>
          </p:nvGrpSpPr>
          <p:grpSpPr bwMode="auto">
            <a:xfrm>
              <a:off x="4781" y="878"/>
              <a:ext cx="247" cy="260"/>
              <a:chOff x="1609" y="1231"/>
              <a:chExt cx="247" cy="260"/>
            </a:xfrm>
          </p:grpSpPr>
          <p:grpSp>
            <p:nvGrpSpPr>
              <p:cNvPr id="50381" name="Group 310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389" name="Group 31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41" name="Freeform 313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42" name="Freeform 314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44" name="Freeform 31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5" name="Freeform 31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49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8" name="Group 322"/>
            <p:cNvGrpSpPr>
              <a:grpSpLocks/>
            </p:cNvGrpSpPr>
            <p:nvPr/>
          </p:nvGrpSpPr>
          <p:grpSpPr bwMode="auto">
            <a:xfrm>
              <a:off x="4781" y="1390"/>
              <a:ext cx="247" cy="260"/>
              <a:chOff x="1609" y="1231"/>
              <a:chExt cx="247" cy="260"/>
            </a:xfrm>
          </p:grpSpPr>
          <p:grpSp>
            <p:nvGrpSpPr>
              <p:cNvPr id="50369" name="Group 323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377" name="Group 325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54" name="Freeform 326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55" name="Freeform 327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57" name="Freeform 32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8" name="Freeform 33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9" name="Freeform 33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0" name="Freeform 33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62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0362" name="Group 33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6065" name="Rectangle 33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86066" name="Line 33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952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</a:p>
          <a:p>
            <a:pPr algn="ctr">
              <a:defRPr/>
            </a:pP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QUARTRI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ME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2800">
                <a:solidFill>
                  <a:srgbClr val="00FF00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endParaRPr lang="en-US" sz="2800" b="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6583362" cy="5362575"/>
            <a:chOff x="759" y="838"/>
            <a:chExt cx="4147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470" y="838"/>
              <a:ext cx="2436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9600" b="0">
                  <a:solidFill>
                    <a:srgbClr val="FAFD00"/>
                  </a:solidFill>
                  <a:latin typeface="Times" charset="0"/>
                  <a:cs typeface="+mn-cs"/>
                </a:rPr>
                <a:t>AJM</a:t>
              </a:r>
              <a:r>
                <a:rPr lang="en-US" sz="25200" b="0">
                  <a:solidFill>
                    <a:srgbClr val="00FF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  <a:cs typeface="+mn-cs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grpSp>
        <p:nvGrpSpPr>
          <p:cNvPr id="51205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1391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21125" y="1330325"/>
            <a:ext cx="38671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9600" b="0">
                <a:solidFill>
                  <a:srgbClr val="FAFD00"/>
                </a:solidFill>
                <a:latin typeface="Times" charset="0"/>
                <a:cs typeface="+mn-cs"/>
              </a:rPr>
              <a:t>AJM</a:t>
            </a:r>
            <a:r>
              <a:rPr lang="en-US" sz="252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433638" y="4756150"/>
            <a:ext cx="4357687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“</a:t>
            </a:r>
            <a:r>
              <a:rPr lang="en-US" sz="8000" b="0" i="1">
                <a:solidFill>
                  <a:srgbClr val="00FF00"/>
                </a:solidFill>
                <a:latin typeface="Times" charset="0"/>
                <a:cs typeface="+mn-cs"/>
              </a:rPr>
              <a:t>JOSU</a:t>
            </a:r>
            <a:r>
              <a:rPr lang="en-US" sz="8000" b="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”</a:t>
            </a:r>
            <a:endParaRPr lang="en-US" sz="8000" b="0" i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37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QUATRI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ME</a:t>
            </a:r>
            <a:r>
              <a:rPr lang="en-US" sz="24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  <a:cs typeface="+mn-cs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endParaRPr lang="en-US" sz="3200" b="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grpSp>
        <p:nvGrpSpPr>
          <p:cNvPr id="52230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2415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2416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95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103502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4278" name="Group 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103513" name="Rectangle 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3514" name="Line 90"/>
            <p:cNvSpPr>
              <a:spLocks noChangeShapeType="1"/>
            </p:cNvSpPr>
            <p:nvPr/>
          </p:nvSpPr>
          <p:spPr bwMode="auto">
            <a:xfrm flipV="1">
              <a:off x="500" y="573"/>
              <a:ext cx="24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4279" name="Group 91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54284" name="Rectangle 92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7" name="Rectangle 93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286" name="Rectangle 94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7" name="AutoShape 95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8" name="Rectangle 96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9" name="Rectangle 97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54290" name="Line 98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1" name="Line 99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Rectangle 100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5" name="Rectangle 101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294" name="Rectangle 102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5" name="AutoShape 103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6" name="Rectangle 104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9" name="Rectangle 105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298" name="Line 106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Line 107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0" name="Rectangle 108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3" name="Rectangle 109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302" name="Rectangle 110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AutoShape 111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Rectangle 112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7" name="Rectangle 113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06" name="Line 114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115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Rectangle 116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AutoShape 117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Rectangle 118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Rectangle 119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54312" name="Line 120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Line 121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Rectangle 122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AutoShape 123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Rectangle 124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Rectangle 125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54318" name="Line 126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Rectangle 127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AutoShape 128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Rectangle 129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4" name="Rectangle 130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23" name="Line 131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4" name="Rectangle 132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5" name="AutoShape 133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6" name="Rectangle 134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9" name="Rectangle 135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28" name="Line 136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9" name="Rectangle 137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0" name="AutoShape 138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1" name="Rectangle 139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2" name="Rectangle 140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54333" name="Line 141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4" name="Line 142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5" name="Rectangle 143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6" name="AutoShape 144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7" name="Rectangle 145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70" name="Rectangle 146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39" name="Line 147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0" name="Line 148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1" name="Rectangle 149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42" name="AutoShape 150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43" name="Rectangle 151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4344" name="Group 152"/>
            <p:cNvGrpSpPr>
              <a:grpSpLocks/>
            </p:cNvGrpSpPr>
            <p:nvPr/>
          </p:nvGrpSpPr>
          <p:grpSpPr bwMode="auto">
            <a:xfrm>
              <a:off x="2908" y="2965"/>
              <a:ext cx="762" cy="280"/>
              <a:chOff x="2996" y="3101"/>
              <a:chExt cx="762" cy="280"/>
            </a:xfrm>
          </p:grpSpPr>
          <p:sp>
            <p:nvSpPr>
              <p:cNvPr id="103577" name="Rectangle 15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54348" name="Rectangle 154"/>
              <p:cNvSpPr>
                <a:spLocks noChangeArrowheads="1"/>
              </p:cNvSpPr>
              <p:nvPr/>
            </p:nvSpPr>
            <p:spPr bwMode="auto">
              <a:xfrm>
                <a:off x="2996" y="3101"/>
                <a:ext cx="762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54345" name="Line 155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6" name="Line 156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581" name="AutoShape 157"/>
          <p:cNvSpPr>
            <a:spLocks noChangeArrowheads="1"/>
          </p:cNvSpPr>
          <p:nvPr/>
        </p:nvSpPr>
        <p:spPr bwMode="auto">
          <a:xfrm rot="20160000">
            <a:off x="2117725" y="2732088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582" name="AutoShape 158"/>
          <p:cNvSpPr>
            <a:spLocks noChangeArrowheads="1"/>
          </p:cNvSpPr>
          <p:nvPr/>
        </p:nvSpPr>
        <p:spPr bwMode="auto">
          <a:xfrm rot="16200000">
            <a:off x="5430837" y="1117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583" name="Rectangle 159"/>
          <p:cNvSpPr>
            <a:spLocks noChangeArrowheads="1"/>
          </p:cNvSpPr>
          <p:nvPr/>
        </p:nvSpPr>
        <p:spPr bwMode="auto">
          <a:xfrm>
            <a:off x="5688013" y="2065338"/>
            <a:ext cx="2166937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ouer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on               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ouet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103584" name="Oval 160"/>
          <p:cNvSpPr>
            <a:spLocks noChangeArrowheads="1"/>
          </p:cNvSpPr>
          <p:nvPr/>
        </p:nvSpPr>
        <p:spPr bwMode="auto">
          <a:xfrm>
            <a:off x="6211888" y="3019425"/>
            <a:ext cx="1255712" cy="3778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81" grpId="0" animBg="1"/>
      <p:bldP spid="103582" grpId="0" animBg="1"/>
      <p:bldP spid="103583" grpId="0" autoUpdateAnimBg="0"/>
      <p:bldP spid="10358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5319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5521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1600200" y="8255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7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54025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723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723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78100" y="56276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24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0" y="3508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241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5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578100" y="30734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29591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LA PROM</a:t>
            </a:r>
            <a:r>
              <a:rPr lang="en-US" sz="2800">
                <a:solidFill>
                  <a:srgbClr val="FFFF00"/>
                </a:solidFill>
                <a:cs typeface="Times New Roman" charset="0"/>
              </a:rPr>
              <a:t>È</a:t>
            </a:r>
            <a:r>
              <a:rPr lang="en-US" sz="2800">
                <a:solidFill>
                  <a:srgbClr val="FFFF00"/>
                </a:solidFill>
                <a:cs typeface="+mn-cs"/>
              </a:rPr>
              <a:t>SSE DE DIEU </a:t>
            </a:r>
            <a:r>
              <a:rPr lang="en-US" sz="2800">
                <a:solidFill>
                  <a:srgbClr val="FFFF00"/>
                </a:solidFill>
                <a:cs typeface="Times New Roman" charset="0"/>
              </a:rPr>
              <a:t>À</a:t>
            </a:r>
            <a:r>
              <a:rPr lang="en-US" sz="2800">
                <a:solidFill>
                  <a:srgbClr val="FFFF00"/>
                </a:solidFill>
                <a:cs typeface="+mn-cs"/>
              </a:rPr>
              <a:t> JOSUÉ: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259013"/>
            <a:ext cx="29972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DU DÉSERT AU LIBAN…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3209925" y="4805363"/>
            <a:ext cx="5553075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...DE L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’</a:t>
            </a:r>
            <a:r>
              <a:rPr lang="en-US" sz="2800">
                <a:solidFill>
                  <a:srgbClr val="EEFF4B"/>
                </a:solidFill>
                <a:cs typeface="+mn-cs"/>
              </a:rPr>
              <a:t>EUPHRATE </a:t>
            </a:r>
            <a:r>
              <a:rPr lang="en-US" sz="2800">
                <a:solidFill>
                  <a:srgbClr val="EEFF4B"/>
                </a:solidFill>
                <a:cs typeface="Times New Roman" charset="0"/>
              </a:rPr>
              <a:t>À</a:t>
            </a:r>
            <a:r>
              <a:rPr lang="en-US" sz="2800">
                <a:solidFill>
                  <a:srgbClr val="EEFF4B"/>
                </a:solidFill>
                <a:cs typeface="+mn-cs"/>
              </a:rPr>
              <a:t> 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“</a:t>
            </a:r>
            <a:r>
              <a:rPr lang="en-US" sz="2800">
                <a:solidFill>
                  <a:srgbClr val="EEFF4B"/>
                </a:solidFill>
                <a:cs typeface="+mn-cs"/>
              </a:rPr>
              <a:t>LA GRANDE MER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EEFF4B"/>
              </a:solidFill>
              <a:cs typeface="+mn-cs"/>
            </a:endParaRP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1:4</a:t>
            </a:r>
          </a:p>
        </p:txBody>
      </p:sp>
      <p:sp>
        <p:nvSpPr>
          <p:cNvPr id="272463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5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6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9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0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1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272473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272479" name="Text Box 9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272481" name="Text Box 9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20493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495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Rectangle 1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20499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503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07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511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15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Rectangle 32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20521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Rectangle 3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20527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32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37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Rectangle 53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20542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48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53" name="Group 65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0557" name="Rectangle 67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</a:t>
                </a: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É</a:t>
                </a:r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20554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20160000">
            <a:off x="19478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2:10</a:t>
            </a:r>
            <a:endParaRPr lang="en-US" sz="14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76872" name="Text Box 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sp>
        <p:nvSpPr>
          <p:cNvPr id="76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76891" name="AutoShape 91"/>
          <p:cNvSpPr>
            <a:spLocks noChangeArrowheads="1"/>
          </p:cNvSpPr>
          <p:nvPr/>
        </p:nvSpPr>
        <p:spPr bwMode="auto">
          <a:xfrm rot="16200000">
            <a:off x="5267325" y="863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92" name="Rectangle 92"/>
          <p:cNvSpPr>
            <a:spLocks noChangeArrowheads="1"/>
          </p:cNvSpPr>
          <p:nvPr/>
        </p:nvSpPr>
        <p:spPr bwMode="auto">
          <a:xfrm>
            <a:off x="5635625" y="1836738"/>
            <a:ext cx="2166938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ouer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on                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ouet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>
            <a:off x="6084888" y="2460625"/>
            <a:ext cx="933450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490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95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76896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1" grpId="0" animBg="1"/>
      <p:bldP spid="76892" grpId="0" autoUpdateAnimBg="0"/>
      <p:bldP spid="7689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4729B7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423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23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0" y="39052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39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39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3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619625" y="2135188"/>
            <a:ext cx="3390900" cy="2568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ja-JP" altLang="en-US" sz="3600">
                <a:solidFill>
                  <a:srgbClr val="DFED5D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DFED5D"/>
                </a:solidFill>
                <a:cs typeface="+mn-cs"/>
              </a:rPr>
              <a:t>JOSUÉ…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DEVANCE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 POUR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POSSÉDER LE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 PAYS</a:t>
            </a:r>
            <a:r>
              <a:rPr lang="en-US" sz="2800">
                <a:solidFill>
                  <a:srgbClr val="DFED5D"/>
                </a:solidFill>
                <a:cs typeface="+mn-cs"/>
              </a:rPr>
              <a:t>!</a:t>
            </a:r>
            <a:r>
              <a:rPr lang="ja-JP" altLang="en-US" sz="2800">
                <a:solidFill>
                  <a:srgbClr val="DFED5D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DFED5D"/>
              </a:solidFill>
              <a:cs typeface="+mn-cs"/>
            </a:endParaRPr>
          </a:p>
        </p:txBody>
      </p:sp>
      <p:grpSp>
        <p:nvGrpSpPr>
          <p:cNvPr id="424037" name="Group 101"/>
          <p:cNvGrpSpPr>
            <a:grpSpLocks/>
          </p:cNvGrpSpPr>
          <p:nvPr/>
        </p:nvGrpSpPr>
        <p:grpSpPr bwMode="auto">
          <a:xfrm>
            <a:off x="1614488" y="411163"/>
            <a:ext cx="2576512" cy="3975100"/>
            <a:chOff x="1017" y="259"/>
            <a:chExt cx="1623" cy="2504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59" y="1217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LE PAYS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1:11</a:t>
            </a:r>
          </a:p>
        </p:txBody>
      </p:sp>
      <p:sp>
        <p:nvSpPr>
          <p:cNvPr id="424020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1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2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3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4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5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6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7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8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9" name="Rectangle 93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35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5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0" y="207963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522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7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1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2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3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4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5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6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7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8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214813" y="2409825"/>
            <a:ext cx="3900487" cy="18811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EEFF4B"/>
                </a:solidFill>
                <a:cs typeface="+mn-cs"/>
              </a:rPr>
              <a:t>DU MT. NÉBO… JOSUÉ ET SES HOMMES DOIVENT CROISER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EEFF4B"/>
                </a:solidFill>
                <a:cs typeface="+mn-cs"/>
              </a:rPr>
              <a:t>LE FLEUVE JOURDAIN</a:t>
            </a:r>
          </a:p>
        </p:txBody>
      </p:sp>
      <p:sp>
        <p:nvSpPr>
          <p:cNvPr id="435266" name="AutoShape 66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67" name="AutoShape 67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4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1:11</a:t>
            </a:r>
          </a:p>
        </p:txBody>
      </p:sp>
      <p:sp>
        <p:nvSpPr>
          <p:cNvPr id="435276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7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8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9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0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1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2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3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4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5" name="Rectangle 85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435286" name="Rectangle 86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435287" name="Text Box 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35292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8436" name="Group 93"/>
          <p:cNvGrpSpPr>
            <a:grpSpLocks/>
          </p:cNvGrpSpPr>
          <p:nvPr/>
        </p:nvGrpSpPr>
        <p:grpSpPr bwMode="auto">
          <a:xfrm>
            <a:off x="1614488" y="411163"/>
            <a:ext cx="2576512" cy="3975100"/>
            <a:chOff x="1017" y="259"/>
            <a:chExt cx="1623" cy="2504"/>
          </a:xfrm>
        </p:grpSpPr>
        <p:sp>
          <p:nvSpPr>
            <p:cNvPr id="435294" name="Oval 94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95" name="Rectangle 95"/>
            <p:cNvSpPr>
              <a:spLocks noChangeArrowheads="1"/>
            </p:cNvSpPr>
            <p:nvPr/>
          </p:nvSpPr>
          <p:spPr bwMode="auto">
            <a:xfrm rot="18000000">
              <a:off x="159" y="1217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LE PAYS</a:t>
              </a:r>
            </a:p>
          </p:txBody>
        </p:sp>
        <p:sp>
          <p:nvSpPr>
            <p:cNvPr id="435296" name="Line 96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97" name="Line 97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1:16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1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2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4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5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8" name="Rectangle 4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7569" name="Rectangle 4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10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344613" y="2625725"/>
            <a:ext cx="6599237" cy="461963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La Conquérance Géographic de Josué...</a:t>
            </a:r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81" name="Text Box 61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4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J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RICHO / A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6-8</a:t>
            </a:r>
          </a:p>
        </p:txBody>
      </p:sp>
      <p:sp>
        <p:nvSpPr>
          <p:cNvPr id="108574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6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7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0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1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2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3" name="Rectangle 3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8584" name="Rectangle 4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0442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859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859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8594" name="Oval 50"/>
          <p:cNvSpPr>
            <a:spLocks noChangeArrowheads="1"/>
          </p:cNvSpPr>
          <p:nvPr/>
        </p:nvSpPr>
        <p:spPr bwMode="auto">
          <a:xfrm>
            <a:off x="3130550" y="1751013"/>
            <a:ext cx="2928938" cy="7762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9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651268" name="Text Box 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651269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ANCIENT JÉRICHO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MER MORTE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FLEUVE JOURDAIN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6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1570038" y="5167313"/>
            <a:ext cx="60817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Du Jéricho...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Régardant </a:t>
            </a:r>
            <a:r>
              <a:rPr lang="en-US" sz="24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2400">
                <a:solidFill>
                  <a:srgbClr val="FFEA18"/>
                </a:solidFill>
                <a:cs typeface="+mn-cs"/>
              </a:rPr>
              <a:t> Travers le Fleuve Jourdain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JÉRICHO MODERNE</a:t>
            </a:r>
          </a:p>
        </p:txBody>
      </p:sp>
      <p:sp>
        <p:nvSpPr>
          <p:cNvPr id="651305" name="Freeform 4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6" name="Rectangle 4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7" name="Freeform 4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8" name="AutoShape 4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9" name="Rectangle 4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0" name="Rectangle 4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1" name="AutoShape 4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2" name="Line 4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3" name="Line 4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4" name="Rectangle 50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651315" name="Rectangle 51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pic>
        <p:nvPicPr>
          <p:cNvPr id="110630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</a:t>
            </a:r>
            <a:r>
              <a:rPr lang="en-US" sz="3200">
                <a:solidFill>
                  <a:schemeClr val="tx2"/>
                </a:solidFill>
                <a:cs typeface="+mn-cs"/>
              </a:rPr>
              <a:t>Jéricho: Ses Ancients Rémains</a:t>
            </a: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5" name="Text Box 43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1061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3491" name="Group 15"/>
          <p:cNvGrpSpPr>
            <a:grpSpLocks/>
          </p:cNvGrpSpPr>
          <p:nvPr/>
        </p:nvGrpSpPr>
        <p:grpSpPr bwMode="auto">
          <a:xfrm>
            <a:off x="571500" y="549275"/>
            <a:ext cx="7969250" cy="5745163"/>
            <a:chOff x="360" y="352"/>
            <a:chExt cx="5020" cy="3619"/>
          </a:xfrm>
        </p:grpSpPr>
        <p:pic>
          <p:nvPicPr>
            <p:cNvPr id="364560" name="Picture 1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7"/>
            <p:cNvSpPr>
              <a:spLocks noChangeArrowheads="1"/>
            </p:cNvSpPr>
            <p:nvPr/>
          </p:nvSpPr>
          <p:spPr bwMode="auto">
            <a:xfrm>
              <a:off x="400" y="459"/>
              <a:ext cx="426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accent2"/>
                  </a:solidFill>
                  <a:cs typeface="+mn-cs"/>
                </a:rPr>
                <a:t>De La Vallée de Jizréel du Mont Tabour</a:t>
              </a:r>
            </a:p>
          </p:txBody>
        </p:sp>
      </p:grpSp>
      <p:sp>
        <p:nvSpPr>
          <p:cNvPr id="364575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17:16</a:t>
            </a:r>
          </a:p>
        </p:txBody>
      </p:sp>
      <p:sp>
        <p:nvSpPr>
          <p:cNvPr id="364577" name="Freeform 3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8" name="Rectangle 3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9" name="Freeform 3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0" name="AutoShape 3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1" name="Rectangle 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2" name="Rectangle 3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3" name="AutoShape 3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4" name="Line 4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5" name="Line 4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6" name="Rectangle 42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364587" name="Rectangle 4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364589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364594" name="Text Box 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cs typeface="+mn-cs"/>
              </a:rPr>
              <a:t>Voici le Lait et le Miel !</a:t>
            </a:r>
          </a:p>
        </p:txBody>
      </p:sp>
      <p:sp>
        <p:nvSpPr>
          <p:cNvPr id="364596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1787525" y="41275"/>
            <a:ext cx="3146425" cy="214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2688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pic>
        <p:nvPicPr>
          <p:cNvPr id="112691" name="Picture 51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3159125" cy="2446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…de Dan au Nord...</a:t>
            </a:r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2428875" y="5707063"/>
            <a:ext cx="51165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…de Beth-Schéan au Sud...</a:t>
            </a:r>
          </a:p>
        </p:txBody>
      </p:sp>
      <p:sp>
        <p:nvSpPr>
          <p:cNvPr id="112675" name="Freeform 3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6" name="Rectangle 3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7" name="Freeform 3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8" name="AutoShape 3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9" name="Rectangle 3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0" name="Rectangle 4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1" name="AutoShape 4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2" name="Line 4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3" name="Line 4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4" name="Rectangle 44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2685" name="Rectangle 4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12686" name="Rectangle 46"/>
          <p:cNvSpPr>
            <a:spLocks noChangeArrowheads="1"/>
          </p:cNvSpPr>
          <p:nvPr/>
        </p:nvSpPr>
        <p:spPr bwMode="auto">
          <a:xfrm>
            <a:off x="8035925" y="3835400"/>
            <a:ext cx="180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2" name="AutoShape 3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95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112696" name="Text Box 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12698" name="Text Box 58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12699" name="Text Box 59"/>
          <p:cNvSpPr txBox="1">
            <a:spLocks noChangeArrowheads="1"/>
          </p:cNvSpPr>
          <p:nvPr/>
        </p:nvSpPr>
        <p:spPr bwMode="auto">
          <a:xfrm>
            <a:off x="503238" y="2963863"/>
            <a:ext cx="2382837" cy="2289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cs typeface="Times New Roman" charset="0"/>
              </a:rPr>
              <a:t>À travers </a:t>
            </a:r>
            <a:r>
              <a:rPr lang="en-US" sz="3600">
                <a:solidFill>
                  <a:srgbClr val="FFEA18"/>
                </a:solidFill>
                <a:cs typeface="+mn-cs"/>
              </a:rPr>
              <a:t>sept ans de querre dure…  </a:t>
            </a:r>
          </a:p>
        </p:txBody>
      </p:sp>
      <p:sp>
        <p:nvSpPr>
          <p:cNvPr id="112702" name="Text Box 6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J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RICHO / 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094038" y="2336800"/>
            <a:ext cx="30273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LE PAYS PARTAG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 14:5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1659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1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2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3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4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5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6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7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8" name="Rectangle 52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1669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Jericho/Aï</a:t>
            </a:r>
          </a:p>
        </p:txBody>
      </p:sp>
      <p:sp>
        <p:nvSpPr>
          <p:cNvPr id="111670" name="Rectangle 54"/>
          <p:cNvSpPr>
            <a:spLocks noChangeArrowheads="1"/>
          </p:cNvSpPr>
          <p:nvPr/>
        </p:nvSpPr>
        <p:spPr bwMode="auto">
          <a:xfrm>
            <a:off x="7994650" y="3800475"/>
            <a:ext cx="1149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Le Pays Partagé</a:t>
            </a:r>
          </a:p>
        </p:txBody>
      </p:sp>
      <p:sp>
        <p:nvSpPr>
          <p:cNvPr id="111671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111676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5562" name="Group 6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11678" name="Rectangle 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11679" name="Line 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81" name="Oval 65"/>
          <p:cNvSpPr>
            <a:spLocks noChangeArrowheads="1"/>
          </p:cNvSpPr>
          <p:nvPr/>
        </p:nvSpPr>
        <p:spPr bwMode="auto">
          <a:xfrm>
            <a:off x="2992438" y="2230438"/>
            <a:ext cx="3224212" cy="668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  <p:bldP spid="11168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6562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6619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6563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cs typeface="+mn-cs"/>
              </a:rPr>
              <a:t>Mer de   	  Galilée</a:t>
            </a: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Gilboa</a:t>
            </a: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Hébron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ASER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ISSACAR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ÉPHRAÏM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RUBEN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22700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DAN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JUDA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SIMÉON</a:t>
            </a:r>
          </a:p>
        </p:txBody>
      </p:sp>
      <p:grpSp>
        <p:nvGrpSpPr>
          <p:cNvPr id="525382" name="Group 70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NEPHTALI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ZABULON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66FF66"/>
                </a:solidFill>
                <a:cs typeface="+mn-cs"/>
              </a:rPr>
              <a:t>Mt. Carmel</a:t>
            </a: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Tabor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Mer Morte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La Grande Mer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46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LÉVI:  Que des villes pour y vivre; ils sont chargés pour le Tabernacle!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13:1-21:  13:43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867525" y="44799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596900" y="1993900"/>
            <a:ext cx="2387600" cy="4362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>
                <a:solidFill>
                  <a:srgbClr val="FFFF00"/>
                </a:solidFill>
                <a:cs typeface="+mn-cs"/>
              </a:rPr>
              <a:t>Chaque tribu s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est installé, étant prêt d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apprendre dans le nouveau pays de l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héritance d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Abraham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endParaRPr lang="en-US" sz="2800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525384" name="Freeform 7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5" name="Rectangle 7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6" name="Freeform 7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7" name="AutoShape 7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8" name="Rectangle 76"/>
          <p:cNvSpPr>
            <a:spLocks noChangeArrowheads="1"/>
          </p:cNvSpPr>
          <p:nvPr/>
        </p:nvSpPr>
        <p:spPr bwMode="auto">
          <a:xfrm>
            <a:off x="8018463" y="36163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9" name="Rectangle 7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0" name="AutoShape 78"/>
          <p:cNvSpPr>
            <a:spLocks noChangeArrowheads="1"/>
          </p:cNvSpPr>
          <p:nvPr/>
        </p:nvSpPr>
        <p:spPr bwMode="auto">
          <a:xfrm>
            <a:off x="8059738" y="3492500"/>
            <a:ext cx="711200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1" name="Line 7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2" name="Line 8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3" name="Rectangle 81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25394" name="Rectangle 82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25395" name="Rectangle 83"/>
          <p:cNvSpPr>
            <a:spLocks noChangeArrowheads="1"/>
          </p:cNvSpPr>
          <p:nvPr/>
        </p:nvSpPr>
        <p:spPr bwMode="auto">
          <a:xfrm>
            <a:off x="7920038" y="3810000"/>
            <a:ext cx="1063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Le Pays Partagé</a:t>
            </a:r>
          </a:p>
        </p:txBody>
      </p:sp>
      <p:sp>
        <p:nvSpPr>
          <p:cNvPr id="525396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5399" name="Text Box 87"/>
          <p:cNvSpPr txBox="1">
            <a:spLocks noChangeArrowheads="1"/>
          </p:cNvSpPr>
          <p:nvPr/>
        </p:nvSpPr>
        <p:spPr bwMode="auto">
          <a:xfrm>
            <a:off x="8659813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grpSp>
        <p:nvGrpSpPr>
          <p:cNvPr id="525401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1"/>
                  </a:solidFill>
                  <a:cs typeface="+mn-cs"/>
                </a:rPr>
                <a:t>DESCENDANTS DE JOSEPH</a:t>
              </a:r>
              <a:endParaRPr lang="en-US" sz="14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404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509588" y="2557463"/>
            <a:ext cx="2794000" cy="3140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i="1">
                <a:solidFill>
                  <a:srgbClr val="FFFF00"/>
                </a:solidFill>
                <a:cs typeface="+mn-cs"/>
              </a:rPr>
              <a:t>LE PAYS DE  CANAAN FUT PARTAGÉ!</a:t>
            </a:r>
          </a:p>
        </p:txBody>
      </p:sp>
      <p:grpSp>
        <p:nvGrpSpPr>
          <p:cNvPr id="66609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5407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25408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409" name="Text Box 97"/>
          <p:cNvSpPr txBox="1">
            <a:spLocks noChangeArrowheads="1"/>
          </p:cNvSpPr>
          <p:nvPr/>
        </p:nvSpPr>
        <p:spPr bwMode="auto">
          <a:xfrm>
            <a:off x="8545513" y="6488113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13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287338" y="2312988"/>
            <a:ext cx="2935287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Times" charset="0"/>
                <a:cs typeface="+mn-cs"/>
              </a:rPr>
              <a:t>TROISIÈME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8:1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61194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5" name="Rectangle 4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61196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7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8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9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0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1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2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3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4" name="Rectangle 52"/>
          <p:cNvSpPr>
            <a:spLocks noChangeArrowheads="1"/>
          </p:cNvSpPr>
          <p:nvPr/>
        </p:nvSpPr>
        <p:spPr bwMode="auto">
          <a:xfrm>
            <a:off x="7983538" y="34655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561205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7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561214" name="Text Box 6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1534" name="Group 100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1542" name="Group 10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61255" name="Freeform 103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1256" name="Freeform 104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61258" name="Freeform 106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59" name="Freeform 107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0" name="Freeform 108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1" name="Freeform 109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2" name="Freeform 110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61268" name="Group 116"/>
          <p:cNvGrpSpPr>
            <a:grpSpLocks/>
          </p:cNvGrpSpPr>
          <p:nvPr/>
        </p:nvGrpSpPr>
        <p:grpSpPr bwMode="auto">
          <a:xfrm>
            <a:off x="2400300" y="481013"/>
            <a:ext cx="4892675" cy="4237037"/>
            <a:chOff x="1768" y="0"/>
            <a:chExt cx="3082" cy="2669"/>
          </a:xfrm>
        </p:grpSpPr>
        <p:sp>
          <p:nvSpPr>
            <p:cNvPr id="561267" name="AutoShape 115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2208" y="370"/>
              <a:ext cx="2105" cy="20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EFF4B"/>
                  </a:solidFill>
                  <a:cs typeface="+mn-cs"/>
                </a:rPr>
                <a:t>LAISSE ALLER MON PEUPLE</a:t>
              </a:r>
              <a:r>
                <a:rPr lang="en-US" sz="6000">
                  <a:solidFill>
                    <a:srgbClr val="EEFF4B"/>
                  </a:solidFill>
                  <a:cs typeface="+mn-cs"/>
                </a:rPr>
                <a:t>!</a:t>
              </a:r>
            </a:p>
          </p:txBody>
        </p:sp>
      </p:grpSp>
      <p:grpSp>
        <p:nvGrpSpPr>
          <p:cNvPr id="21536" name="Group 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61270" name="Rectangle 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61271" name="Line 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61274" name="Text Box 12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7586" name="Group 3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7626" name="Group 4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67653" name="Freeform 5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7654" name="Freeform 6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67655" name="Freeform 7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7587" name="Group 8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67657" name="Freeform 9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7658" name="Freeform 10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7662" name="Text Box 14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ASER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ISSACAR</a:t>
            </a:r>
          </a:p>
        </p:txBody>
      </p:sp>
      <p:sp>
        <p:nvSpPr>
          <p:cNvPr id="667664" name="Text Box 16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667665" name="Text Box 17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ÉPHRAÏM</a:t>
            </a:r>
          </a:p>
        </p:txBody>
      </p:sp>
      <p:sp>
        <p:nvSpPr>
          <p:cNvPr id="667666" name="Text Box 18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667667" name="Text Box 19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RUBEN</a:t>
            </a:r>
          </a:p>
        </p:txBody>
      </p:sp>
      <p:sp>
        <p:nvSpPr>
          <p:cNvPr id="667668" name="Text Box 20"/>
          <p:cNvSpPr txBox="1">
            <a:spLocks noChangeArrowheads="1"/>
          </p:cNvSpPr>
          <p:nvPr/>
        </p:nvSpPr>
        <p:spPr bwMode="auto">
          <a:xfrm rot="-3254640">
            <a:off x="3822700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DAN</a:t>
            </a:r>
          </a:p>
        </p:txBody>
      </p:sp>
      <p:sp>
        <p:nvSpPr>
          <p:cNvPr id="667669" name="Text Box 21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JUDA</a:t>
            </a:r>
          </a:p>
        </p:txBody>
      </p:sp>
      <p:sp>
        <p:nvSpPr>
          <p:cNvPr id="667670" name="Text Box 22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SIMÉON</a:t>
            </a:r>
          </a:p>
        </p:txBody>
      </p:sp>
      <p:grpSp>
        <p:nvGrpSpPr>
          <p:cNvPr id="67597" name="Group 23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  <p:sp>
          <p:nvSpPr>
            <p:cNvPr id="667673" name="Text Box 25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</p:grpSp>
      <p:sp>
        <p:nvSpPr>
          <p:cNvPr id="667674" name="Text Box 26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NEPHTALI</a:t>
            </a:r>
          </a:p>
        </p:txBody>
      </p:sp>
      <p:sp>
        <p:nvSpPr>
          <p:cNvPr id="667675" name="Text Box 27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ZABULON</a:t>
            </a:r>
          </a:p>
        </p:txBody>
      </p: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La Grande Mer</a:t>
            </a:r>
          </a:p>
        </p:txBody>
      </p:sp>
      <p:sp>
        <p:nvSpPr>
          <p:cNvPr id="667684" name="Text Box 36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46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LÉVI:  Que des villes pour y vivre; ils sont chargés pour le Tabernacle!</a:t>
            </a:r>
          </a:p>
        </p:txBody>
      </p:sp>
      <p:sp>
        <p:nvSpPr>
          <p:cNvPr id="667685" name="Text Box 37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Juges 17:6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89" name="Rectangle 4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1" name="AutoShape 4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2" name="Rectangle 4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3" name="Rectangle 4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4" name="AutoShape 4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5" name="Line 4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6" name="Line 4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7" name="Rectangle 4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667698" name="Rectangle 5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667699" name="Rectangle 5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667700" name="Text Box 52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67702" name="Rectangle 5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667706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7618" name="Group 6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709" name="Rectangle 6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67710" name="Line 6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7712" name="Text Box 64"/>
          <p:cNvSpPr txBox="1">
            <a:spLocks noChangeArrowheads="1"/>
          </p:cNvSpPr>
          <p:nvPr/>
        </p:nvSpPr>
        <p:spPr bwMode="auto">
          <a:xfrm>
            <a:off x="101600" y="2044700"/>
            <a:ext cx="3822700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4400" i="1">
                <a:solidFill>
                  <a:srgbClr val="FFFF00"/>
                </a:solidFill>
                <a:cs typeface="+mn-cs"/>
              </a:rPr>
              <a:t> </a:t>
            </a:r>
            <a:r>
              <a:rPr lang="en-US" sz="4400">
                <a:solidFill>
                  <a:srgbClr val="FFFF00"/>
                </a:solidFill>
                <a:cs typeface="+mn-cs"/>
              </a:rPr>
              <a:t>Chacun faisait ce qui lui semblait bon</a:t>
            </a:r>
            <a:r>
              <a:rPr lang="en-US" sz="4400" i="1">
                <a:solidFill>
                  <a:srgbClr val="FFFF00"/>
                </a:solidFill>
                <a:cs typeface="+mn-cs"/>
              </a:rPr>
              <a:t>.</a:t>
            </a: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4400" i="1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7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9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0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1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3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4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5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6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7" name="Rectangle 2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24318" name="Rectangle 3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24319" name="Rectangle 3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524320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oup 276"/>
          <p:cNvGrpSpPr>
            <a:grpSpLocks/>
          </p:cNvGrpSpPr>
          <p:nvPr/>
        </p:nvGrpSpPr>
        <p:grpSpPr bwMode="auto">
          <a:xfrm>
            <a:off x="5166556" y="2271417"/>
            <a:ext cx="392112" cy="412750"/>
            <a:chOff x="1609" y="1231"/>
            <a:chExt cx="247" cy="260"/>
          </a:xfrm>
        </p:grpSpPr>
        <p:grpSp>
          <p:nvGrpSpPr>
            <p:cNvPr id="281" name="Group 277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283" name="Group 27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289" name="Freeform 280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0" name="Freeform 281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2" name="Rectangle 288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69633" name="Group 2"/>
          <p:cNvGrpSpPr>
            <a:grpSpLocks/>
          </p:cNvGrpSpPr>
          <p:nvPr/>
        </p:nvGrpSpPr>
        <p:grpSpPr bwMode="auto">
          <a:xfrm>
            <a:off x="4130675" y="546100"/>
            <a:ext cx="1241425" cy="5762625"/>
            <a:chOff x="2602" y="344"/>
            <a:chExt cx="782" cy="3630"/>
          </a:xfrm>
        </p:grpSpPr>
        <p:sp>
          <p:nvSpPr>
            <p:cNvPr id="58675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9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0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771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2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3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4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5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6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7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8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9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0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1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2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3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4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5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6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7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Sin</a:t>
              </a:r>
            </a:p>
          </p:txBody>
        </p:sp>
        <p:sp>
          <p:nvSpPr>
            <p:cNvPr id="586788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Evangel</a:t>
              </a:r>
            </a:p>
          </p:txBody>
        </p:sp>
        <p:sp>
          <p:nvSpPr>
            <p:cNvPr id="586789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Famille</a:t>
              </a:r>
            </a:p>
          </p:txBody>
        </p:sp>
        <p:sp>
          <p:nvSpPr>
            <p:cNvPr id="586790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Meutre</a:t>
              </a:r>
            </a:p>
          </p:txBody>
        </p:sp>
        <p:sp>
          <p:nvSpPr>
            <p:cNvPr id="586791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71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Deluge/l</a:t>
              </a:r>
              <a:r>
                <a:rPr lang="ja-JP" altLang="en-US" sz="8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Arc en Ciel</a:t>
              </a:r>
            </a:p>
          </p:txBody>
        </p:sp>
        <p:sp>
          <p:nvSpPr>
            <p:cNvPr id="586792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Tour</a:t>
              </a:r>
            </a:p>
          </p:txBody>
        </p:sp>
        <p:sp>
          <p:nvSpPr>
            <p:cNvPr id="586793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CRÉATION</a:t>
              </a:r>
            </a:p>
          </p:txBody>
        </p:sp>
        <p:sp>
          <p:nvSpPr>
            <p:cNvPr id="586794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78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1er Homme et Femme</a:t>
              </a:r>
            </a:p>
          </p:txBody>
        </p:sp>
        <p:sp>
          <p:nvSpPr>
            <p:cNvPr id="586795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6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7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8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L - S - B</a:t>
              </a:r>
            </a:p>
          </p:txBody>
        </p:sp>
        <p:sp>
          <p:nvSpPr>
            <p:cNvPr id="586799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J - E</a:t>
              </a:r>
            </a:p>
          </p:txBody>
        </p:sp>
        <p:sp>
          <p:nvSpPr>
            <p:cNvPr id="586800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12</a:t>
              </a:r>
            </a:p>
          </p:txBody>
        </p:sp>
        <p:sp>
          <p:nvSpPr>
            <p:cNvPr id="586801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Appelle</a:t>
              </a:r>
            </a:p>
          </p:txBody>
        </p:sp>
        <p:sp>
          <p:nvSpPr>
            <p:cNvPr id="586802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ABRAHAM</a:t>
              </a:r>
            </a:p>
          </p:txBody>
        </p:sp>
        <p:sp>
          <p:nvSpPr>
            <p:cNvPr id="586803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I - I</a:t>
              </a:r>
            </a:p>
          </p:txBody>
        </p:sp>
        <p:sp>
          <p:nvSpPr>
            <p:cNvPr id="586804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05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06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JOSEPH</a:t>
              </a:r>
            </a:p>
          </p:txBody>
        </p:sp>
        <p:sp>
          <p:nvSpPr>
            <p:cNvPr id="586807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   Esclavage</a:t>
              </a:r>
            </a:p>
          </p:txBody>
        </p:sp>
        <p:sp>
          <p:nvSpPr>
            <p:cNvPr id="586808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430</a:t>
              </a:r>
            </a:p>
          </p:txBody>
        </p:sp>
        <p:sp>
          <p:nvSpPr>
            <p:cNvPr id="586809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0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1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2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3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4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5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6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7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6818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6819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6820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6821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822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6823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4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  <p:sp>
          <p:nvSpPr>
            <p:cNvPr id="586825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6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7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8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JOSUÉ</a:t>
              </a:r>
            </a:p>
          </p:txBody>
        </p:sp>
        <p:sp>
          <p:nvSpPr>
            <p:cNvPr id="586829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Jéricho/Aï</a:t>
              </a:r>
            </a:p>
          </p:txBody>
        </p:sp>
        <p:sp>
          <p:nvSpPr>
            <p:cNvPr id="586830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Pays Partagé</a:t>
              </a:r>
            </a:p>
          </p:txBody>
        </p:sp>
      </p:grpSp>
      <p:sp>
        <p:nvSpPr>
          <p:cNvPr id="586831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2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3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4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5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6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7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8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9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0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1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2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3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4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5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6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7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8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9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0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1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2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3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4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5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6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7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8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9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0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1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2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3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4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5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6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7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8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9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0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1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2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3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4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8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6879" name="Picture 1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6881" name="Picture 12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3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4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86885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6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7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8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9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0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(2000 B.C.)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586897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EA1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8" name="Rectangle 146"/>
          <p:cNvSpPr>
            <a:spLocks noChangeArrowheads="1"/>
          </p:cNvSpPr>
          <p:nvPr/>
        </p:nvSpPr>
        <p:spPr bwMode="auto">
          <a:xfrm>
            <a:off x="5930900" y="622300"/>
            <a:ext cx="511175" cy="36766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900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1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86904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cs typeface="+mn-cs"/>
              </a:rPr>
              <a:t>4 PERSONES</a:t>
            </a:r>
          </a:p>
        </p:txBody>
      </p:sp>
      <p:sp>
        <p:nvSpPr>
          <p:cNvPr id="586906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7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86909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0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2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3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4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5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6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7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715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92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92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(1500 A.C.)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(500 A.C.)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(1000 A.C.)</a:t>
            </a:r>
          </a:p>
        </p:txBody>
      </p:sp>
      <p:sp>
        <p:nvSpPr>
          <p:cNvPr id="586927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28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29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0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1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2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3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4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5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6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7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8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9" name="Rectangle 187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</a:p>
        </p:txBody>
      </p:sp>
      <p:sp>
        <p:nvSpPr>
          <p:cNvPr id="586940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1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2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3" name="Rectangle 191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586944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5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6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7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8" name="Rectangle 19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586949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0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1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2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3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4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5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6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7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8" name="Rectangle 206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586959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0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1" name="Rectangle 209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ROYAUTÉ</a:t>
            </a:r>
          </a:p>
        </p:txBody>
      </p:sp>
      <p:sp>
        <p:nvSpPr>
          <p:cNvPr id="586962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3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7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Gen 1 - Josué 24</a:t>
            </a:r>
          </a:p>
        </p:txBody>
      </p:sp>
      <p:sp>
        <p:nvSpPr>
          <p:cNvPr id="586969" name="Freeform 21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0" name="Rectangle 21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1" name="Freeform 21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2" name="AutoShape 22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3" name="Rectangle 22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4" name="Rectangle 22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5" name="AutoShape 22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6" name="Line 22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7" name="Line 22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8" name="Rectangle 226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86979" name="Rectangle 227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86980" name="Rectangle 228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586982" name="Text Box 2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587001" name="Rectangle 249"/>
          <p:cNvSpPr>
            <a:spLocks noChangeArrowheads="1"/>
          </p:cNvSpPr>
          <p:nvPr/>
        </p:nvSpPr>
        <p:spPr bwMode="auto">
          <a:xfrm>
            <a:off x="5173663" y="2278063"/>
            <a:ext cx="40954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1A0004"/>
                </a:solidFill>
                <a:latin typeface="Kosher-Normal" charset="0"/>
                <a:cs typeface="+mn-cs"/>
              </a:rPr>
              <a:t>AC</a:t>
            </a:r>
            <a:endParaRPr lang="en-US" b="0" i="1">
              <a:solidFill>
                <a:srgbClr val="1A0004"/>
              </a:solidFill>
              <a:latin typeface="Helvetica" charset="0"/>
              <a:cs typeface="+mn-cs"/>
            </a:endParaRPr>
          </a:p>
        </p:txBody>
      </p:sp>
      <p:grpSp>
        <p:nvGrpSpPr>
          <p:cNvPr id="69776" name="Group 251"/>
          <p:cNvGrpSpPr>
            <a:grpSpLocks/>
          </p:cNvGrpSpPr>
          <p:nvPr/>
        </p:nvGrpSpPr>
        <p:grpSpPr bwMode="auto">
          <a:xfrm>
            <a:off x="5243627" y="5292798"/>
            <a:ext cx="374949" cy="412738"/>
            <a:chOff x="1557" y="1004"/>
            <a:chExt cx="2105" cy="1951"/>
          </a:xfrm>
        </p:grpSpPr>
        <p:grpSp>
          <p:nvGrpSpPr>
            <p:cNvPr id="69818" name="Group 25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87006" name="Freeform 254" descr="Cork"/>
              <p:cNvSpPr>
                <a:spLocks/>
              </p:cNvSpPr>
              <p:nvPr/>
            </p:nvSpPr>
            <p:spPr bwMode="auto">
              <a:xfrm>
                <a:off x="631" y="2313"/>
                <a:ext cx="2050" cy="255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07" name="Freeform 255" descr="Cork"/>
              <p:cNvSpPr>
                <a:spLocks/>
              </p:cNvSpPr>
              <p:nvPr/>
            </p:nvSpPr>
            <p:spPr bwMode="auto">
              <a:xfrm>
                <a:off x="577" y="2501"/>
                <a:ext cx="2077" cy="1238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09" name="Freeform 257"/>
            <p:cNvSpPr>
              <a:spLocks/>
            </p:cNvSpPr>
            <p:nvPr/>
          </p:nvSpPr>
          <p:spPr bwMode="auto">
            <a:xfrm>
              <a:off x="1619" y="2647"/>
              <a:ext cx="89" cy="278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0" name="Freeform 258"/>
            <p:cNvSpPr>
              <a:spLocks/>
            </p:cNvSpPr>
            <p:nvPr/>
          </p:nvSpPr>
          <p:spPr bwMode="auto">
            <a:xfrm>
              <a:off x="1637" y="2647"/>
              <a:ext cx="107" cy="308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1" name="Freeform 259"/>
            <p:cNvSpPr>
              <a:spLocks/>
            </p:cNvSpPr>
            <p:nvPr/>
          </p:nvSpPr>
          <p:spPr bwMode="auto">
            <a:xfrm>
              <a:off x="3009" y="2580"/>
              <a:ext cx="152" cy="330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2" name="Freeform 260"/>
            <p:cNvSpPr>
              <a:spLocks/>
            </p:cNvSpPr>
            <p:nvPr/>
          </p:nvSpPr>
          <p:spPr bwMode="auto">
            <a:xfrm>
              <a:off x="1717" y="1019"/>
              <a:ext cx="98" cy="443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3" name="Freeform 261"/>
            <p:cNvSpPr>
              <a:spLocks/>
            </p:cNvSpPr>
            <p:nvPr/>
          </p:nvSpPr>
          <p:spPr bwMode="auto">
            <a:xfrm>
              <a:off x="3428" y="1004"/>
              <a:ext cx="160" cy="360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7014" name="Rectangle 262"/>
          <p:cNvSpPr>
            <a:spLocks noChangeArrowheads="1"/>
          </p:cNvSpPr>
          <p:nvPr/>
        </p:nvSpPr>
        <p:spPr bwMode="auto">
          <a:xfrm>
            <a:off x="5187950" y="5302250"/>
            <a:ext cx="39754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2"/>
                </a:solidFill>
                <a:latin typeface="Kosher-Normal" charset="0"/>
                <a:cs typeface="+mn-cs"/>
              </a:rPr>
              <a:t>LC</a:t>
            </a:r>
            <a:endParaRPr lang="en-US" b="0" i="1">
              <a:solidFill>
                <a:schemeClr val="bg2"/>
              </a:solidFill>
              <a:latin typeface="Helvetica" charset="0"/>
              <a:cs typeface="+mn-cs"/>
            </a:endParaRPr>
          </a:p>
        </p:txBody>
      </p:sp>
      <p:grpSp>
        <p:nvGrpSpPr>
          <p:cNvPr id="69778" name="Group 263"/>
          <p:cNvGrpSpPr>
            <a:grpSpLocks/>
          </p:cNvGrpSpPr>
          <p:nvPr/>
        </p:nvGrpSpPr>
        <p:grpSpPr bwMode="auto">
          <a:xfrm>
            <a:off x="7589837" y="1393827"/>
            <a:ext cx="392112" cy="412750"/>
            <a:chOff x="1609" y="1231"/>
            <a:chExt cx="247" cy="260"/>
          </a:xfrm>
        </p:grpSpPr>
        <p:grpSp>
          <p:nvGrpSpPr>
            <p:cNvPr id="69800" name="Group 264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69808" name="Group 266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7019" name="Freeform 267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7020" name="Freeform 268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7022" name="Freeform 270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3" name="Freeform 271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4" name="Freeform 272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5" name="Freeform 273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6" name="Freeform 274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27" name="Rectangle 275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69779" name="Group 276"/>
          <p:cNvGrpSpPr>
            <a:grpSpLocks/>
          </p:cNvGrpSpPr>
          <p:nvPr/>
        </p:nvGrpSpPr>
        <p:grpSpPr bwMode="auto">
          <a:xfrm>
            <a:off x="7589837" y="2206627"/>
            <a:ext cx="392112" cy="412750"/>
            <a:chOff x="1609" y="1231"/>
            <a:chExt cx="247" cy="260"/>
          </a:xfrm>
        </p:grpSpPr>
        <p:grpSp>
          <p:nvGrpSpPr>
            <p:cNvPr id="69788" name="Group 277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69796" name="Group 27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7032" name="Freeform 280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7033" name="Freeform 281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7035" name="Freeform 28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6" name="Freeform 28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7" name="Freeform 285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8" name="Freeform 286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9" name="Freeform 287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40" name="Rectangle 288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sp>
        <p:nvSpPr>
          <p:cNvPr id="587042" name="Text Box 290"/>
          <p:cNvSpPr txBox="1">
            <a:spLocks noChangeArrowheads="1"/>
          </p:cNvSpPr>
          <p:nvPr/>
        </p:nvSpPr>
        <p:spPr bwMode="auto">
          <a:xfrm>
            <a:off x="8658225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87043" name="AutoShape 291"/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7044" name="AutoShape 292"/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81" name="AutoShape 229"/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784" name="Group 29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046" name="Rectangle 29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87047" name="Line 29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7048" name="Text Box 29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 autoUpdateAnimBg="0"/>
      <p:bldP spid="587044" grpId="0" animBg="1"/>
      <p:bldP spid="5869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2" charset="2"/>
              <a:buChar char=""/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17763" name="Rectangle 5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304338" cy="6858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900" b="0">
              <a:solidFill>
                <a:srgbClr val="FFA27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70156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3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1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3" name="Rectangle 5"/>
          <p:cNvSpPr>
            <a:spLocks noChangeArrowheads="1"/>
          </p:cNvSpPr>
          <p:nvPr/>
        </p:nvSpPr>
        <p:spPr bwMode="auto">
          <a:xfrm>
            <a:off x="3021013" y="866775"/>
            <a:ext cx="18303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SES</a:t>
            </a:r>
          </a:p>
        </p:txBody>
      </p:sp>
      <p:sp>
        <p:nvSpPr>
          <p:cNvPr id="657414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6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7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8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9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0" name="Rectangle 12"/>
          <p:cNvSpPr>
            <a:spLocks noChangeArrowheads="1"/>
          </p:cNvSpPr>
          <p:nvPr/>
        </p:nvSpPr>
        <p:spPr bwMode="auto">
          <a:xfrm>
            <a:off x="3630613" y="1568450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657421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2" name="Rectangle 14"/>
          <p:cNvSpPr>
            <a:spLocks noChangeArrowheads="1"/>
          </p:cNvSpPr>
          <p:nvPr/>
        </p:nvSpPr>
        <p:spPr bwMode="auto">
          <a:xfrm>
            <a:off x="293688" y="2312988"/>
            <a:ext cx="2922587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Times" charset="0"/>
                <a:cs typeface="+mn-cs"/>
              </a:rPr>
              <a:t>TROISIÈME</a:t>
            </a:r>
            <a:r>
              <a:rPr lang="en-US" sz="28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657423" name="Rectangle 15"/>
          <p:cNvSpPr>
            <a:spLocks noChangeArrowheads="1"/>
          </p:cNvSpPr>
          <p:nvPr/>
        </p:nvSpPr>
        <p:spPr bwMode="auto">
          <a:xfrm>
            <a:off x="4811713" y="823913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657424" name="Text Box 16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657425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6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57427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8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9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0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1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2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3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4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5" name="Rectangle 27"/>
          <p:cNvSpPr>
            <a:spLocks noChangeArrowheads="1"/>
          </p:cNvSpPr>
          <p:nvPr/>
        </p:nvSpPr>
        <p:spPr bwMode="auto">
          <a:xfrm>
            <a:off x="8018463" y="35163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657436" name="Line 2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7" name="Rectangle 29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57438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57439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657440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2560" name="Group 33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2569" name="Group 3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57444" name="Freeform 36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7445" name="Freeform 37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57447" name="Freeform 39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48" name="Freeform 40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49" name="Freeform 41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50" name="Freeform 42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51" name="Freeform 43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561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7456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57457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7461" name="Oval 53"/>
          <p:cNvSpPr>
            <a:spLocks noChangeArrowheads="1"/>
          </p:cNvSpPr>
          <p:nvPr/>
        </p:nvSpPr>
        <p:spPr bwMode="auto">
          <a:xfrm>
            <a:off x="3281363" y="1516063"/>
            <a:ext cx="2339975" cy="6667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57465" name="Group 57"/>
          <p:cNvGrpSpPr>
            <a:grpSpLocks/>
          </p:cNvGrpSpPr>
          <p:nvPr/>
        </p:nvGrpSpPr>
        <p:grpSpPr bwMode="auto">
          <a:xfrm>
            <a:off x="2387600" y="531813"/>
            <a:ext cx="4892675" cy="4237037"/>
            <a:chOff x="1768" y="0"/>
            <a:chExt cx="3082" cy="2669"/>
          </a:xfrm>
        </p:grpSpPr>
        <p:sp>
          <p:nvSpPr>
            <p:cNvPr id="657466" name="AutoShape 58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67" name="Text Box 59"/>
            <p:cNvSpPr txBox="1">
              <a:spLocks noChangeArrowheads="1"/>
            </p:cNvSpPr>
            <p:nvPr/>
          </p:nvSpPr>
          <p:spPr bwMode="auto">
            <a:xfrm>
              <a:off x="2142" y="927"/>
              <a:ext cx="246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>
                  <a:solidFill>
                    <a:srgbClr val="EEFF4B"/>
                  </a:solidFill>
                  <a:cs typeface="+mn-cs"/>
                </a:rPr>
                <a:t>EXODE!</a:t>
              </a:r>
            </a:p>
          </p:txBody>
        </p:sp>
      </p:grpSp>
      <p:sp>
        <p:nvSpPr>
          <p:cNvPr id="657468" name="Text Box 60"/>
          <p:cNvSpPr txBox="1">
            <a:spLocks noChangeArrowheads="1"/>
          </p:cNvSpPr>
          <p:nvPr/>
        </p:nvSpPr>
        <p:spPr bwMode="auto">
          <a:xfrm>
            <a:off x="8604250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7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utoUpdateAnimBg="0"/>
      <p:bldP spid="6574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0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0" y="34448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273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12:31; 19:2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4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5" name="Rectangle 6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7606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7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8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9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0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1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2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3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4" name="Rectangle 78"/>
          <p:cNvSpPr>
            <a:spLocks noChangeArrowheads="1"/>
          </p:cNvSpPr>
          <p:nvPr/>
        </p:nvSpPr>
        <p:spPr bwMode="auto">
          <a:xfrm>
            <a:off x="7994650" y="34782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577615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577622" name="Text Box 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77623" name="Rectangle 87"/>
          <p:cNvSpPr>
            <a:spLocks noChangeArrowheads="1"/>
          </p:cNvSpPr>
          <p:nvPr/>
        </p:nvSpPr>
        <p:spPr bwMode="auto">
          <a:xfrm>
            <a:off x="3162300" y="3787775"/>
            <a:ext cx="3025775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EEFF4B"/>
                </a:solidFill>
                <a:cs typeface="+mn-cs"/>
              </a:rPr>
              <a:t>EXODE!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6510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541338" y="26670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713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713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13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0" y="4826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1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139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4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5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6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7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8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grpSp>
        <p:nvGrpSpPr>
          <p:cNvPr id="271420" name="Group 60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24650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EEFF4B"/>
                  </a:solidFill>
                  <a:cs typeface="+mn-cs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1953" y="1036"/>
              <a:ext cx="2469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EEFF4B"/>
                  </a:solidFill>
                  <a:cs typeface="+mn-cs"/>
                </a:rPr>
                <a:t>LA MER DES REEDS: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“</a:t>
              </a:r>
              <a:r>
                <a:rPr lang="en-US" sz="2800">
                  <a:solidFill>
                    <a:srgbClr val="EEFF4B"/>
                  </a:solidFill>
                  <a:cs typeface="+mn-cs"/>
                </a:rPr>
                <a:t>YAM SUPH</a:t>
              </a: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”</a:t>
              </a:r>
              <a:endParaRPr lang="en-US" sz="2800">
                <a:solidFill>
                  <a:srgbClr val="EEFF4B"/>
                </a:solidFill>
                <a:cs typeface="+mn-cs"/>
              </a:endParaRPr>
            </a:p>
          </p:txBody>
        </p:sp>
      </p:grpSp>
      <p:sp>
        <p:nvSpPr>
          <p:cNvPr id="271441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20256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13:18</a:t>
            </a:r>
            <a:endParaRPr lang="en-US" sz="9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-17501693">
            <a:off x="805656" y="26011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60" name="Text Box 10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grpSp>
        <p:nvGrpSpPr>
          <p:cNvPr id="271465" name="Group 105"/>
          <p:cNvGrpSpPr>
            <a:grpSpLocks/>
          </p:cNvGrpSpPr>
          <p:nvPr/>
        </p:nvGrpSpPr>
        <p:grpSpPr bwMode="auto">
          <a:xfrm>
            <a:off x="2216150" y="1695450"/>
            <a:ext cx="5683250" cy="3267075"/>
            <a:chOff x="1283" y="402"/>
            <a:chExt cx="3580" cy="2058"/>
          </a:xfrm>
        </p:grpSpPr>
        <p:pic>
          <p:nvPicPr>
            <p:cNvPr id="271421" name="Picture 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TRANSITANT AUJOURD</a:t>
              </a:r>
              <a:r>
                <a:rPr lang="ja-JP" altLang="en-US">
                  <a:solidFill>
                    <a:srgbClr val="FFFF00"/>
                  </a:solidFill>
                  <a:latin typeface="Arial"/>
                  <a:cs typeface="+mn-cs"/>
                </a:rPr>
                <a:t>’</a:t>
              </a:r>
              <a:r>
                <a:rPr lang="en-US">
                  <a:solidFill>
                    <a:srgbClr val="FFFF00"/>
                  </a:solidFill>
                  <a:cs typeface="+mn-cs"/>
                </a:rPr>
                <a:t>HUI CANAL DE SUEZ</a:t>
              </a:r>
            </a:p>
          </p:txBody>
        </p:sp>
        <p:sp>
          <p:nvSpPr>
            <p:cNvPr id="271464" name="Rectangle 104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271467" name="Text Box 10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4632" name="Group 108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271446" name="Rectangle 8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7" name="Rectangle 8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71448" name="AutoShape 8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9" name="Rectangle 8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0" name="AutoShape 9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1" name="Line 9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2" name="Line 9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3" name="Line 9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4" name="Line 9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5" name="Line 9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6" name="Rectangle 96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71458" name="Line 9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9" name="Rectangle 99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271469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3630613" y="158432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015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9015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60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1" name="Rectangle 4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0162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3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4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5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6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7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8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9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0" name="Rectangle 58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ÏS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E</a:t>
            </a:r>
          </a:p>
        </p:txBody>
      </p:sp>
      <p:sp>
        <p:nvSpPr>
          <p:cNvPr id="90171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3" name="Rectangle 61"/>
          <p:cNvSpPr>
            <a:spLocks noChangeArrowheads="1"/>
          </p:cNvSpPr>
          <p:nvPr/>
        </p:nvSpPr>
        <p:spPr bwMode="auto">
          <a:xfrm>
            <a:off x="8131175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90179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5636" name="Group 68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5642" name="Group 70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83" name="Freeform 71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0184" name="Freeform 72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0186" name="Freeform 74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7" name="Freeform 75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8" name="Freeform 76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9" name="Freeform 77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90" name="Freeform 78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5637" name="Group 8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0194" name="Rectangle 8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0195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0196" name="Oval 84"/>
          <p:cNvSpPr>
            <a:spLocks noChangeArrowheads="1"/>
          </p:cNvSpPr>
          <p:nvPr/>
        </p:nvSpPr>
        <p:spPr bwMode="auto">
          <a:xfrm>
            <a:off x="3344863" y="1984375"/>
            <a:ext cx="2138362" cy="698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97" name="Text Box 85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  <p:bldP spid="90196" grpId="0" animBg="1"/>
      <p:bldP spid="9019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6809</TotalTime>
  <Pages>52</Pages>
  <Words>2559</Words>
  <Application>Microsoft Office PowerPoint</Application>
  <PresentationFormat>On-screen Show (4:3)</PresentationFormat>
  <Paragraphs>1085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ＭＳ Ｐゴシック</vt:lpstr>
      <vt:lpstr>Arial</vt:lpstr>
      <vt:lpstr>Chicago</vt:lpstr>
      <vt:lpstr>Comic Sans MS</vt:lpstr>
      <vt:lpstr>Geneva</vt:lpstr>
      <vt:lpstr>Helvetica</vt:lpstr>
      <vt:lpstr>Kosher-Normal</vt:lpstr>
      <vt:lpstr>Monotype Sorts</vt:lpstr>
      <vt:lpstr>Times</vt:lpstr>
      <vt:lpstr>Times New Roman</vt:lpstr>
      <vt:lpstr>Wingdings</vt:lpstr>
      <vt:lpstr>untitled 3</vt:lpstr>
      <vt:lpstr>untitled 1</vt:lpstr>
      <vt:lpstr>1_untitled 1</vt:lpstr>
      <vt:lpstr>Orbit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Botros Salah</cp:lastModifiedBy>
  <cp:revision>124</cp:revision>
  <cp:lastPrinted>2003-05-21T18:09:48Z</cp:lastPrinted>
  <dcterms:created xsi:type="dcterms:W3CDTF">2003-07-10T16:24:15Z</dcterms:created>
  <dcterms:modified xsi:type="dcterms:W3CDTF">2024-11-13T16:32:22Z</dcterms:modified>
</cp:coreProperties>
</file>