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636" r:id="rId4"/>
    <p:sldId id="695" r:id="rId5"/>
    <p:sldId id="696" r:id="rId6"/>
    <p:sldId id="697" r:id="rId7"/>
    <p:sldId id="700" r:id="rId8"/>
    <p:sldId id="711" r:id="rId9"/>
    <p:sldId id="712" r:id="rId10"/>
    <p:sldId id="704" r:id="rId11"/>
    <p:sldId id="706" r:id="rId12"/>
    <p:sldId id="707" r:id="rId13"/>
    <p:sldId id="713" r:id="rId14"/>
    <p:sldId id="708" r:id="rId15"/>
    <p:sldId id="709" r:id="rId16"/>
    <p:sldId id="710" r:id="rId17"/>
    <p:sldId id="694" r:id="rId18"/>
    <p:sldId id="267" r:id="rId19"/>
    <p:sldId id="43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0" autoAdjust="0"/>
    <p:restoredTop sz="94764" autoAdjust="0"/>
  </p:normalViewPr>
  <p:slideViewPr>
    <p:cSldViewPr>
      <p:cViewPr varScale="1">
        <p:scale>
          <a:sx n="107" d="100"/>
          <a:sy n="107" d="100"/>
        </p:scale>
        <p:origin x="4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B129D-24F7-914F-9E8A-002BD8FD9BD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0091-DCF5-DB43-AEFE-E213476A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450845-2E87-024C-9F58-E79D25EFF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D6D5B-B91A-9547-B8D8-7B63D32A5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53F82-7384-9240-A06D-4B91A6E49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E9D18-A719-AD4F-9536-29D171EAA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6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AFB20-192B-994D-8FCE-A460CC7FF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E588C7-8D9D-6640-B788-1347078FF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9D6151-60F5-9945-89A6-8F6E4909E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EE210-0B6C-0A49-9BE3-060AB1459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2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049D7-796D-4449-82C4-45D01F606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08AD6B-6E17-9C41-A5EA-879B08F6D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7F80D-565B-C947-B5FF-D13B27CA1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D45D3-D373-B641-82C0-9F3C86B4B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49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04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88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24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29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89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551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02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8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B3BEF3-36DF-BE49-B748-36A222B72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81E31-3B28-EE49-B8DE-ADBFF6247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4A12B0-BBCE-E24A-AC24-D388AE286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7D078-F5FB-9042-84E9-1157FC2BB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01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43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23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52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4C3EE8-60F2-7744-B22E-376DE29D7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B1A9D6-68DD-8648-A907-B95996AD7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84128-B9F5-F346-910C-BBD3300D4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63930-1092-EC43-990C-11AA310B8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2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E55B0-D7D3-AA44-8F65-FE17F4A60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547CE-EF1B-9840-BB1E-C582A3A48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1BA62-E023-2144-B041-742AF86AF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37939-3E8B-7244-BF36-4B4EA8D9D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5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7577A9-6A88-C545-9284-E5C437F76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1E2ED1-1994-DD4D-8C9A-B2AA068BB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6931DE-EE43-534F-9942-09121B328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3E3B9-E6E3-1345-8DC1-B3CA770CA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E4C3E8-7724-674D-8C61-0C1F04BF5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1B20CF-9F5E-B148-B89F-D8288EFCD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C3B28B-0EDF-1C4C-9921-BD8E50FF2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BC8D5-96CF-0A40-9AD3-4D51C130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272F8C-9A57-FE45-AB05-91CCB8463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7EE702-CF65-4A44-AD3B-5D0CEAE2C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17C68E-CD16-164D-9E54-3F5C57057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A94E5-BD33-6E4A-98E2-3BC3BDAE1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75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1FBD8-C161-D145-8009-B49924598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6EF7D-1005-5148-B661-40BDB889D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F19DE-E6DF-254A-A309-188BFD8F3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A0A46-CD51-3641-8738-AC4C9265A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9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BC9E1-36E0-DF4F-8DCD-42538068F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A06A8-22AA-074C-85B6-EDC24F7C2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FE9F6-B8C0-8B4A-A2DF-A657DFB55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770BF-B9F7-4F4F-B43A-5E1A95E49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82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225969-3F7C-9747-8FF2-5EC381465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28D8B0-1584-1242-864F-B07841D95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25C81-5F32-2C4D-B302-0F73E37C6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F2C078-78BC-8242-AF60-34257AEC54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6964C1-6A4A-6741-8E6F-E27E3FCF7D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A37886-CDC2-694D-B999-784CDFDA6C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63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>
            <a:extLst>
              <a:ext uri="{FF2B5EF4-FFF2-40B4-BE49-F238E27FC236}">
                <a16:creationId xmlns:a16="http://schemas.microsoft.com/office/drawing/2014/main" id="{40261D81-9ECD-844D-97C1-ED8DB888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Session 27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AF59E977-1D93-DB4C-8BC9-50307888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8125"/>
            <a:ext cx="914400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Empirical Judgments in Ethical Decisions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17BF5C-A1DE-5264-2F20-61D3F0D1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Dr. Lewis Winkler • East Asia School of Theology (Singapore)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4682A8B7-358F-0B45-9CC0-9FDFFCEF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4835" name="Rectangle 3">
            <a:extLst>
              <a:ext uri="{FF2B5EF4-FFF2-40B4-BE49-F238E27FC236}">
                <a16:creationId xmlns:a16="http://schemas.microsoft.com/office/drawing/2014/main" id="{D0BB2F99-CE85-0C4B-9AF1-2C845FBA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IV.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Key Factors Influencing Empirical Judgments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5544839E-9947-EF49-A256-6B68B083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0"/>
            <a:ext cx="5029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Social Mores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Ideologies</a:t>
            </a:r>
            <a:endParaRPr lang="th-TH" altLang="zh-CN" sz="3200" b="1" i="1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E01EE1C-4738-1D44-8E49-159BD6A08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5859" name="Rectangle 3">
            <a:extLst>
              <a:ext uri="{FF2B5EF4-FFF2-40B4-BE49-F238E27FC236}">
                <a16:creationId xmlns:a16="http://schemas.microsoft.com/office/drawing/2014/main" id="{AB0B6009-2620-1E45-9B8F-EAAD1933C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IV.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Key Factors Influencing Empirical Judgments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B29D6D2-E864-B742-B441-6694D9E8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0"/>
            <a:ext cx="50292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Social Mores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Ideologies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Vested Interests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5B8A1D0-5672-CA45-938D-9B29ABC54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2003" name="Rectangle 3">
            <a:extLst>
              <a:ext uri="{FF2B5EF4-FFF2-40B4-BE49-F238E27FC236}">
                <a16:creationId xmlns:a16="http://schemas.microsoft.com/office/drawing/2014/main" id="{7B298F9F-74DA-D846-B645-1E5EE03F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IV.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Key Factors Influencing Empirical Judgments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33EEFDB7-C75F-8B4A-83C8-E38E45BE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0"/>
            <a:ext cx="50292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Social Mores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Ideologies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Vested Interests</a:t>
            </a: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Personal Dispositions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6131449D-49C1-0B46-9E22-290ADD97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6883" name="Rectangle 3">
            <a:extLst>
              <a:ext uri="{FF2B5EF4-FFF2-40B4-BE49-F238E27FC236}">
                <a16:creationId xmlns:a16="http://schemas.microsoft.com/office/drawing/2014/main" id="{10518E59-8CF5-294E-B0C2-8888BA65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205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Possible Responses to the Reality of Differing</a:t>
            </a:r>
            <a:b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Empirical Judgments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35060170-F3B3-F745-8FDA-BA0FC477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429000"/>
            <a:ext cx="3886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Moral Cynicism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3E72D5F-FC0B-4641-B19E-45FD5256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7907" name="Rectangle 3">
            <a:extLst>
              <a:ext uri="{FF2B5EF4-FFF2-40B4-BE49-F238E27FC236}">
                <a16:creationId xmlns:a16="http://schemas.microsoft.com/office/drawing/2014/main" id="{6E00C3D7-851C-494E-AF8D-98F6CB1F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205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Possible Responses to the Reality of Differing</a:t>
            </a:r>
            <a:b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Empirical Judgments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14F2C9F0-587D-DD4E-BF36-B764E226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429000"/>
            <a:ext cx="388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Moral Cynicism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Moral Relativism</a:t>
            </a:r>
            <a:endParaRPr lang="th-TH" altLang="zh-CN" sz="3200" b="1" i="1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F5D4B6E-037A-3042-A7CF-8C760EEF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8931" name="Rectangle 3">
            <a:extLst>
              <a:ext uri="{FF2B5EF4-FFF2-40B4-BE49-F238E27FC236}">
                <a16:creationId xmlns:a16="http://schemas.microsoft.com/office/drawing/2014/main" id="{88FF2AC6-55FC-DC40-B7B2-99B00A88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205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Possible Responses to the Reality of Differing</a:t>
            </a:r>
            <a:b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</a:b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Empirical Judgments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6296D18D-A2C5-8B49-BE8C-D2EA8B09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429000"/>
            <a:ext cx="38862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Moral Cynicism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</a:rPr>
              <a:t>Moral Relativism</a:t>
            </a:r>
            <a:endParaRPr lang="th-TH" altLang="zh-CN" sz="3200" b="1" i="1">
              <a:solidFill>
                <a:schemeClr val="folHlink"/>
              </a:solidFill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Critical Realism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9" name="Rectangle 9">
            <a:extLst>
              <a:ext uri="{FF2B5EF4-FFF2-40B4-BE49-F238E27FC236}">
                <a16:creationId xmlns:a16="http://schemas.microsoft.com/office/drawing/2014/main" id="{3A35D10B-08B9-BE46-BD4E-7D7DD213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35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VI. Conclusion:</a:t>
            </a:r>
            <a:endParaRPr lang="en-US" sz="4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Worldview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CB75AD3E-AEDC-0443-A425-03789DC9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A07579DC-477A-4D44-B67C-26918D46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I. Introduction:</a:t>
            </a:r>
            <a:endParaRPr lang="en-US" sz="40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64B5BAB-4ABE-354D-87F5-8B130A7CE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FF54FE18-10E0-004C-8BAE-755935C8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Reality and the Utilization of Raw Factual Data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0C3691CA-E253-344E-B857-C2D46CCE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8001000" cy="1570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Everyone selectively notices and uses the raw facts that are presented to us.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02092F2-3B60-8841-81DD-0065D371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4595" name="Rectangle 3">
            <a:extLst>
              <a:ext uri="{FF2B5EF4-FFF2-40B4-BE49-F238E27FC236}">
                <a16:creationId xmlns:a16="http://schemas.microsoft.com/office/drawing/2014/main" id="{6FE52FBF-3EC5-4945-A700-6D46939B0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Reality and the Utilization of Raw Factual Data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3156D3D0-8631-4348-BB84-7EEBE5804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80010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2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Two or more people can examine the same data and come to very different interpretations concerning the significance and meaning of that data.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02C4AAB8-2D39-F04A-8DCB-C40A4BF1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5619" name="Rectangle 3">
            <a:extLst>
              <a:ext uri="{FF2B5EF4-FFF2-40B4-BE49-F238E27FC236}">
                <a16:creationId xmlns:a16="http://schemas.microsoft.com/office/drawing/2014/main" id="{CA206624-20E9-9D42-8D46-90B2A9A8C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Reality and the Utilization of Raw Factual Data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AB3E92B-FDCC-E441-90B8-02D6F100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8001000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 startAt="3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People’s interpretive impressions of a situation will often determine how they ultimately assess the moral nature and propriety of any given action or set of actions.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F0D5A49E-9267-254C-8BA2-2D9A7AEC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275" y="0"/>
            <a:ext cx="10144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62D460E5-33D1-854B-ABC4-C01A7431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8691" name="Rectangle 3">
            <a:extLst>
              <a:ext uri="{FF2B5EF4-FFF2-40B4-BE49-F238E27FC236}">
                <a16:creationId xmlns:a16="http://schemas.microsoft.com/office/drawing/2014/main" id="{06B9C46A-2C66-5349-B17D-F0E2E15C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Some Helpful Illustrative Examples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62E531C2-B730-414D-B139-1985C3C6D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6553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  <a:cs typeface="Angsana New" panose="02020603050405020304" pitchFamily="18" charset="-34"/>
              </a:rPr>
              <a:t>War</a:t>
            </a:r>
            <a:endParaRPr lang="th-TH" altLang="zh-CN" sz="3200">
              <a:solidFill>
                <a:schemeClr val="bg1"/>
              </a:solidFill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FC711E9C-3CF7-C44C-BB1F-213FB257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00"/>
            <a:ext cx="9220200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2">
            <a:extLst>
              <a:ext uri="{FF2B5EF4-FFF2-40B4-BE49-F238E27FC236}">
                <a16:creationId xmlns:a16="http://schemas.microsoft.com/office/drawing/2014/main" id="{E94CC2AF-7D1F-7044-B06F-596EE3DEF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9955" name="Rectangle 3">
            <a:extLst>
              <a:ext uri="{FF2B5EF4-FFF2-40B4-BE49-F238E27FC236}">
                <a16:creationId xmlns:a16="http://schemas.microsoft.com/office/drawing/2014/main" id="{AD8CF452-2843-114F-80F7-1EC5078A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Some Helpful Illustrative Examples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E92EFA32-E429-934F-86A7-EB0CC652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6553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  <a:cs typeface="Angsana New" panose="02020603050405020304" pitchFamily="18" charset="-34"/>
              </a:rPr>
              <a:t>War</a:t>
            </a:r>
            <a:endParaRPr lang="th-TH" altLang="zh-CN" sz="3200" b="1" i="1">
              <a:solidFill>
                <a:schemeClr val="folHlink"/>
              </a:solidFill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  <a:cs typeface="Angsana New" panose="02020603050405020304" pitchFamily="18" charset="-34"/>
              </a:rPr>
              <a:t>Environmental Issues</a:t>
            </a:r>
            <a:endParaRPr lang="th-TH" altLang="zh-CN" sz="3200">
              <a:solidFill>
                <a:schemeClr val="bg1"/>
              </a:solidFill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51972E73-D932-BD4C-AFEC-7D549D7A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143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2155B9DA-CA8E-064B-8C15-82BB9696E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50979" name="Rectangle 3">
            <a:extLst>
              <a:ext uri="{FF2B5EF4-FFF2-40B4-BE49-F238E27FC236}">
                <a16:creationId xmlns:a16="http://schemas.microsoft.com/office/drawing/2014/main" id="{96B32B31-98D6-D64E-9341-03549FD7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Some Helpful Illustrative Examples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44518E99-D260-C24A-BB74-B10209DE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65532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  <a:cs typeface="Angsana New" panose="02020603050405020304" pitchFamily="18" charset="-34"/>
              </a:rPr>
              <a:t>War</a:t>
            </a:r>
            <a:endParaRPr lang="th-TH" altLang="zh-CN" sz="3200" b="1" i="1">
              <a:solidFill>
                <a:schemeClr val="folHlink"/>
              </a:solidFill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folHlink"/>
                </a:solidFill>
                <a:ea typeface="SimSun" panose="02010600030101010101" pitchFamily="2" charset="-122"/>
                <a:cs typeface="Angsana New" panose="02020603050405020304" pitchFamily="18" charset="-34"/>
              </a:rPr>
              <a:t>Environmental Issues</a:t>
            </a:r>
            <a:endParaRPr lang="th-TH" altLang="zh-CN" sz="3200" b="1" i="1">
              <a:solidFill>
                <a:schemeClr val="folHlink"/>
              </a:solidFill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  <a:cs typeface="Angsana New" panose="02020603050405020304" pitchFamily="18" charset="-34"/>
              </a:rPr>
              <a:t>Poverty and Economic Justice</a:t>
            </a:r>
            <a:endParaRPr lang="th-TH" altLang="zh-CN" sz="3200">
              <a:solidFill>
                <a:schemeClr val="bg1"/>
              </a:solidFill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A542D59-3751-A74B-AC9A-E9B05240D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2787" name="Rectangle 3">
            <a:extLst>
              <a:ext uri="{FF2B5EF4-FFF2-40B4-BE49-F238E27FC236}">
                <a16:creationId xmlns:a16="http://schemas.microsoft.com/office/drawing/2014/main" id="{EE9BA0EA-1A32-D54F-9C54-FB72AC0AC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IV. </a:t>
            </a:r>
            <a:r>
              <a:rPr lang="en-US" altLang="zh-CN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Key Factors Influencing Empirical Judgments</a:t>
            </a:r>
            <a:endParaRPr lang="en-US" sz="5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B033DCBE-EDE4-9444-8346-F56E8D3F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0"/>
            <a:ext cx="5029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3200" b="1" i="1">
                <a:solidFill>
                  <a:schemeClr val="bg1"/>
                </a:solidFill>
                <a:ea typeface="SimSun" panose="02010600030101010101" pitchFamily="2" charset="-122"/>
              </a:rPr>
              <a:t>Social Mores</a:t>
            </a:r>
            <a:endParaRPr lang="th-TH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287</Words>
  <Application>Microsoft Macintosh PowerPoint</Application>
  <PresentationFormat>On-screen Show (4:3)</PresentationFormat>
  <Paragraphs>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Worldview link at BibleStudyDownloads.org</vt:lpstr>
    </vt:vector>
  </TitlesOfParts>
  <Company>Winkler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Fullness of Time</dc:title>
  <dc:creator>George Winkler</dc:creator>
  <cp:lastModifiedBy>Rick Griffith</cp:lastModifiedBy>
  <cp:revision>471</cp:revision>
  <dcterms:created xsi:type="dcterms:W3CDTF">2008-04-22T20:27:24Z</dcterms:created>
  <dcterms:modified xsi:type="dcterms:W3CDTF">2023-02-18T09:25:07Z</dcterms:modified>
</cp:coreProperties>
</file>