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 id="2147483785" r:id="rId2"/>
    <p:sldMasterId id="2147483797" r:id="rId3"/>
  </p:sldMasterIdLst>
  <p:notesMasterIdLst>
    <p:notesMasterId r:id="rId35"/>
  </p:notesMasterIdLst>
  <p:handoutMasterIdLst>
    <p:handoutMasterId r:id="rId36"/>
  </p:handoutMasterIdLst>
  <p:sldIdLst>
    <p:sldId id="524" r:id="rId4"/>
    <p:sldId id="534" r:id="rId5"/>
    <p:sldId id="535" r:id="rId6"/>
    <p:sldId id="536" r:id="rId7"/>
    <p:sldId id="537" r:id="rId8"/>
    <p:sldId id="538" r:id="rId9"/>
    <p:sldId id="539" r:id="rId10"/>
    <p:sldId id="540" r:id="rId11"/>
    <p:sldId id="541" r:id="rId12"/>
    <p:sldId id="542" r:id="rId13"/>
    <p:sldId id="543" r:id="rId14"/>
    <p:sldId id="544" r:id="rId15"/>
    <p:sldId id="545" r:id="rId16"/>
    <p:sldId id="546" r:id="rId17"/>
    <p:sldId id="547" r:id="rId18"/>
    <p:sldId id="548" r:id="rId19"/>
    <p:sldId id="549" r:id="rId20"/>
    <p:sldId id="550" r:id="rId21"/>
    <p:sldId id="551" r:id="rId22"/>
    <p:sldId id="552" r:id="rId23"/>
    <p:sldId id="553" r:id="rId24"/>
    <p:sldId id="554" r:id="rId25"/>
    <p:sldId id="555" r:id="rId26"/>
    <p:sldId id="556" r:id="rId27"/>
    <p:sldId id="557" r:id="rId28"/>
    <p:sldId id="558" r:id="rId29"/>
    <p:sldId id="559" r:id="rId30"/>
    <p:sldId id="560" r:id="rId31"/>
    <p:sldId id="561" r:id="rId32"/>
    <p:sldId id="532" r:id="rId33"/>
    <p:sldId id="533" r:id="rId34"/>
  </p:sldIdLst>
  <p:sldSz cx="9144000" cy="6858000" type="screen4x3"/>
  <p:notesSz cx="7315200" cy="9601200"/>
  <p:defaultTextStyle>
    <a:defPPr>
      <a:defRPr lang="en-US"/>
    </a:defPPr>
    <a:lvl1pPr algn="l" rtl="0" eaLnBrk="0" fontAlgn="base" hangingPunct="0">
      <a:spcBef>
        <a:spcPct val="0"/>
      </a:spcBef>
      <a:spcAft>
        <a:spcPct val="0"/>
      </a:spcAft>
      <a:defRPr sz="3200" kern="1200">
        <a:solidFill>
          <a:schemeClr val="tx1"/>
        </a:solidFill>
        <a:latin typeface="Maiandra GD" charset="0"/>
        <a:ea typeface="ＭＳ Ｐゴシック" charset="0"/>
        <a:cs typeface="ＭＳ Ｐゴシック" charset="0"/>
      </a:defRPr>
    </a:lvl1pPr>
    <a:lvl2pPr marL="457200" algn="l" rtl="0" eaLnBrk="0" fontAlgn="base" hangingPunct="0">
      <a:spcBef>
        <a:spcPct val="0"/>
      </a:spcBef>
      <a:spcAft>
        <a:spcPct val="0"/>
      </a:spcAft>
      <a:defRPr sz="3200" kern="1200">
        <a:solidFill>
          <a:schemeClr val="tx1"/>
        </a:solidFill>
        <a:latin typeface="Maiandra GD" charset="0"/>
        <a:ea typeface="ＭＳ Ｐゴシック" charset="0"/>
        <a:cs typeface="ＭＳ Ｐゴシック" charset="0"/>
      </a:defRPr>
    </a:lvl2pPr>
    <a:lvl3pPr marL="914400" algn="l" rtl="0" eaLnBrk="0" fontAlgn="base" hangingPunct="0">
      <a:spcBef>
        <a:spcPct val="0"/>
      </a:spcBef>
      <a:spcAft>
        <a:spcPct val="0"/>
      </a:spcAft>
      <a:defRPr sz="3200" kern="1200">
        <a:solidFill>
          <a:schemeClr val="tx1"/>
        </a:solidFill>
        <a:latin typeface="Maiandra GD" charset="0"/>
        <a:ea typeface="ＭＳ Ｐゴシック" charset="0"/>
        <a:cs typeface="ＭＳ Ｐゴシック" charset="0"/>
      </a:defRPr>
    </a:lvl3pPr>
    <a:lvl4pPr marL="1371600" algn="l" rtl="0" eaLnBrk="0" fontAlgn="base" hangingPunct="0">
      <a:spcBef>
        <a:spcPct val="0"/>
      </a:spcBef>
      <a:spcAft>
        <a:spcPct val="0"/>
      </a:spcAft>
      <a:defRPr sz="3200" kern="1200">
        <a:solidFill>
          <a:schemeClr val="tx1"/>
        </a:solidFill>
        <a:latin typeface="Maiandra GD" charset="0"/>
        <a:ea typeface="ＭＳ Ｐゴシック" charset="0"/>
        <a:cs typeface="ＭＳ Ｐゴシック" charset="0"/>
      </a:defRPr>
    </a:lvl4pPr>
    <a:lvl5pPr marL="1828800" algn="l" rtl="0" eaLnBrk="0" fontAlgn="base" hangingPunct="0">
      <a:spcBef>
        <a:spcPct val="0"/>
      </a:spcBef>
      <a:spcAft>
        <a:spcPct val="0"/>
      </a:spcAft>
      <a:defRPr sz="3200" kern="1200">
        <a:solidFill>
          <a:schemeClr val="tx1"/>
        </a:solidFill>
        <a:latin typeface="Maiandra GD" charset="0"/>
        <a:ea typeface="ＭＳ Ｐゴシック" charset="0"/>
        <a:cs typeface="ＭＳ Ｐゴシック" charset="0"/>
      </a:defRPr>
    </a:lvl5pPr>
    <a:lvl6pPr marL="2286000" algn="l" defTabSz="457200" rtl="0" eaLnBrk="1" latinLnBrk="0" hangingPunct="1">
      <a:defRPr sz="3200" kern="1200">
        <a:solidFill>
          <a:schemeClr val="tx1"/>
        </a:solidFill>
        <a:latin typeface="Maiandra GD" charset="0"/>
        <a:ea typeface="ＭＳ Ｐゴシック" charset="0"/>
        <a:cs typeface="ＭＳ Ｐゴシック" charset="0"/>
      </a:defRPr>
    </a:lvl6pPr>
    <a:lvl7pPr marL="2743200" algn="l" defTabSz="457200" rtl="0" eaLnBrk="1" latinLnBrk="0" hangingPunct="1">
      <a:defRPr sz="3200" kern="1200">
        <a:solidFill>
          <a:schemeClr val="tx1"/>
        </a:solidFill>
        <a:latin typeface="Maiandra GD" charset="0"/>
        <a:ea typeface="ＭＳ Ｐゴシック" charset="0"/>
        <a:cs typeface="ＭＳ Ｐゴシック" charset="0"/>
      </a:defRPr>
    </a:lvl7pPr>
    <a:lvl8pPr marL="3200400" algn="l" defTabSz="457200" rtl="0" eaLnBrk="1" latinLnBrk="0" hangingPunct="1">
      <a:defRPr sz="3200" kern="1200">
        <a:solidFill>
          <a:schemeClr val="tx1"/>
        </a:solidFill>
        <a:latin typeface="Maiandra GD" charset="0"/>
        <a:ea typeface="ＭＳ Ｐゴシック" charset="0"/>
        <a:cs typeface="ＭＳ Ｐゴシック" charset="0"/>
      </a:defRPr>
    </a:lvl8pPr>
    <a:lvl9pPr marL="3657600" algn="l" defTabSz="457200" rtl="0" eaLnBrk="1" latinLnBrk="0" hangingPunct="1">
      <a:defRPr sz="3200" kern="1200">
        <a:solidFill>
          <a:schemeClr val="tx1"/>
        </a:solidFill>
        <a:latin typeface="Maiandra GD"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FF"/>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7"/>
  </p:normalViewPr>
  <p:slideViewPr>
    <p:cSldViewPr>
      <p:cViewPr>
        <p:scale>
          <a:sx n="85" d="100"/>
          <a:sy n="85" d="100"/>
        </p:scale>
        <p:origin x="2944" y="8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Maiandra GD" pitchFamily="-108" charset="0"/>
                <a:ea typeface="+mn-ea"/>
                <a:cs typeface="+mn-cs"/>
              </a:defRPr>
            </a:lvl1pPr>
          </a:lstStyle>
          <a:p>
            <a:pPr>
              <a:defRPr/>
            </a:pPr>
            <a:endParaRPr lang="en-US"/>
          </a:p>
        </p:txBody>
      </p:sp>
      <p:sp>
        <p:nvSpPr>
          <p:cNvPr id="30822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Maiandra GD" pitchFamily="-108" charset="0"/>
                <a:ea typeface="+mn-ea"/>
                <a:cs typeface="+mn-cs"/>
              </a:defRPr>
            </a:lvl1pPr>
          </a:lstStyle>
          <a:p>
            <a:pPr>
              <a:defRPr/>
            </a:pPr>
            <a:endParaRPr lang="en-US"/>
          </a:p>
        </p:txBody>
      </p:sp>
      <p:sp>
        <p:nvSpPr>
          <p:cNvPr id="30822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Maiandra GD" pitchFamily="-108" charset="0"/>
                <a:ea typeface="+mn-ea"/>
                <a:cs typeface="+mn-cs"/>
              </a:defRPr>
            </a:lvl1pPr>
          </a:lstStyle>
          <a:p>
            <a:pPr>
              <a:defRPr/>
            </a:pPr>
            <a:endParaRPr lang="en-US"/>
          </a:p>
        </p:txBody>
      </p:sp>
      <p:sp>
        <p:nvSpPr>
          <p:cNvPr id="30822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fld id="{C48EA30A-1AF9-2E4D-B62F-0B731B9A092F}" type="slidenum">
              <a:rPr lang="en-US"/>
              <a:pPr/>
              <a:t>‹#›</a:t>
            </a:fld>
            <a:endParaRPr lang="en-US"/>
          </a:p>
        </p:txBody>
      </p:sp>
    </p:spTree>
    <p:extLst>
      <p:ext uri="{BB962C8B-B14F-4D97-AF65-F5344CB8AC3E}">
        <p14:creationId xmlns:p14="http://schemas.microsoft.com/office/powerpoint/2010/main" val="1081406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Maiandra GD" pitchFamily="-108" charset="0"/>
                <a:ea typeface="+mn-ea"/>
                <a:cs typeface="+mn-cs"/>
              </a:defRPr>
            </a:lvl1pPr>
          </a:lstStyle>
          <a:p>
            <a:pPr>
              <a:defRPr/>
            </a:pPr>
            <a:endParaRPr lang="en-US"/>
          </a:p>
        </p:txBody>
      </p:sp>
      <p:sp>
        <p:nvSpPr>
          <p:cNvPr id="92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Maiandra GD" pitchFamily="-108"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2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Maiandra GD" pitchFamily="-108" charset="0"/>
                <a:ea typeface="+mn-ea"/>
                <a:cs typeface="+mn-cs"/>
              </a:defRPr>
            </a:lvl1pPr>
          </a:lstStyle>
          <a:p>
            <a:pPr>
              <a:defRPr/>
            </a:pPr>
            <a:endParaRPr lang="en-US"/>
          </a:p>
        </p:txBody>
      </p:sp>
      <p:sp>
        <p:nvSpPr>
          <p:cNvPr id="92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fld id="{9DBC72FD-9CDA-CF4D-9C21-3A8AFE042BA5}" type="slidenum">
              <a:rPr lang="en-US"/>
              <a:pPr/>
              <a:t>‹#›</a:t>
            </a:fld>
            <a:endParaRPr lang="en-US"/>
          </a:p>
        </p:txBody>
      </p:sp>
    </p:spTree>
    <p:extLst>
      <p:ext uri="{BB962C8B-B14F-4D97-AF65-F5344CB8AC3E}">
        <p14:creationId xmlns:p14="http://schemas.microsoft.com/office/powerpoint/2010/main" val="2131782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aiandra GD"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Maiandra GD"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Maiandra GD"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Maiandra GD"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Maiandra GD"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A008CA3C-6030-4843-9B60-81BE9D726F43}" type="slidenum">
              <a:rPr lang="en-US" sz="1300"/>
              <a:pPr/>
              <a:t>1</a:t>
            </a:fld>
            <a:endParaRPr lang="en-US" sz="1300"/>
          </a:p>
        </p:txBody>
      </p:sp>
      <p:sp>
        <p:nvSpPr>
          <p:cNvPr id="16387"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16388"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pPr lvl="2" eaLnBrk="1" hangingPunct="1"/>
            <a:r>
              <a:rPr lang="en-US">
                <a:solidFill>
                  <a:srgbClr val="000000"/>
                </a:solidFill>
                <a:latin typeface="Maiandra GD" charset="0"/>
                <a:ea typeface="ＭＳ Ｐゴシック" charset="0"/>
                <a:cs typeface="Times New Roman" charset="0"/>
              </a:rPr>
              <a:t>Biblical parameters, framework-- flexibility</a:t>
            </a:r>
          </a:p>
          <a:p>
            <a:pPr lvl="2" eaLnBrk="1" hangingPunct="1"/>
            <a:r>
              <a:rPr lang="en-US">
                <a:solidFill>
                  <a:srgbClr val="000000"/>
                </a:solidFill>
                <a:latin typeface="Maiandra GD" charset="0"/>
                <a:ea typeface="ＭＳ Ｐゴシック" charset="0"/>
                <a:cs typeface="Times New Roman" charset="0"/>
              </a:rPr>
              <a:t>Each congregation &amp; leadership– how to obey the biblical constants and apply the biblical principles in their own unique context</a:t>
            </a:r>
          </a:p>
          <a:p>
            <a:pPr lvl="2" eaLnBrk="1" hangingPunct="1"/>
            <a:endParaRPr lang="en-US">
              <a:solidFill>
                <a:srgbClr val="000000"/>
              </a:solidFill>
              <a:latin typeface="Maiandra GD" charset="0"/>
              <a:ea typeface="ＭＳ Ｐゴシック" charset="0"/>
              <a:cs typeface="Times New Roman" charset="0"/>
            </a:endParaRPr>
          </a:p>
          <a:p>
            <a:pPr lvl="2" eaLnBrk="1" hangingPunct="1"/>
            <a:r>
              <a:rPr lang="en-US">
                <a:solidFill>
                  <a:srgbClr val="000000"/>
                </a:solidFill>
                <a:latin typeface="Maiandra GD" charset="0"/>
                <a:ea typeface="ＭＳ Ｐゴシック" charset="0"/>
                <a:cs typeface="Times New Roman" charset="0"/>
              </a:rPr>
              <a:t>When I come in as an itinerant teacher: no right</a:t>
            </a:r>
          </a:p>
          <a:p>
            <a:pPr lvl="2" eaLnBrk="1" hangingPunct="1"/>
            <a:r>
              <a:rPr lang="en-US">
                <a:solidFill>
                  <a:srgbClr val="000000"/>
                </a:solidFill>
                <a:latin typeface="Maiandra GD" charset="0"/>
                <a:ea typeface="ＭＳ Ｐゴシック" charset="0"/>
                <a:cs typeface="Times New Roman" charset="0"/>
              </a:rPr>
              <a:t>Some of you earn the right to address also the top issues by living long-term in the culture—but still the biblical framework, foundation must remain the same</a:t>
            </a:r>
          </a:p>
          <a:p>
            <a:pPr lvl="2" eaLnBrk="1" hangingPunct="1"/>
            <a:endParaRPr lang="en-US">
              <a:solidFill>
                <a:srgbClr val="000000"/>
              </a:solidFill>
              <a:latin typeface="Maiandra GD" charset="0"/>
              <a:ea typeface="ＭＳ Ｐゴシック" charset="0"/>
              <a:cs typeface="Times New Roman" charset="0"/>
            </a:endParaRPr>
          </a:p>
          <a:p>
            <a:pPr lvl="2" eaLnBrk="1" hangingPunct="1"/>
            <a:r>
              <a:rPr lang="en-US">
                <a:solidFill>
                  <a:srgbClr val="000000"/>
                </a:solidFill>
                <a:latin typeface="Maiandra GD" charset="0"/>
                <a:ea typeface="ＭＳ Ｐゴシック" charset="0"/>
                <a:cs typeface="Times New Roman" charset="0"/>
              </a:rPr>
              <a:t>Change: all occurs on top—biblical doesn</a:t>
            </a:r>
            <a:r>
              <a:rPr lang="ja-JP" altLang="en-US">
                <a:solidFill>
                  <a:srgbClr val="000000"/>
                </a:solidFill>
                <a:latin typeface="Maiandra GD" charset="0"/>
                <a:ea typeface="ＭＳ Ｐゴシック" charset="0"/>
                <a:cs typeface="Times New Roman" charset="0"/>
              </a:rPr>
              <a:t>’</a:t>
            </a:r>
            <a:r>
              <a:rPr lang="en-US">
                <a:solidFill>
                  <a:srgbClr val="000000"/>
                </a:solidFill>
                <a:latin typeface="Maiandra GD" charset="0"/>
                <a:ea typeface="ＭＳ Ｐゴシック" charset="0"/>
                <a:cs typeface="Times New Roman" charset="0"/>
              </a:rPr>
              <a:t>t change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83BD84B1-8462-4E40-ACDC-16F4D66E83ED}" type="slidenum">
              <a:rPr lang="en-US" sz="1300">
                <a:solidFill>
                  <a:prstClr val="black"/>
                </a:solidFill>
              </a:rPr>
              <a:pPr/>
              <a:t>11</a:t>
            </a:fld>
            <a:endParaRPr lang="en-US" sz="1300">
              <a:solidFill>
                <a:prstClr val="black"/>
              </a:solidFill>
            </a:endParaRPr>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pPr eaLnBrk="1" hangingPunct="1"/>
            <a:r>
              <a:rPr lang="de-DE">
                <a:latin typeface="Maiandra GD" charset="0"/>
                <a:ea typeface="ＭＳ Ｐゴシック" charset="0"/>
                <a:cs typeface="ＭＳ Ｐゴシック" charset="0"/>
              </a:rPr>
              <a:t>God reveals His glory, worship is our response</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Order is important: God always initiates</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Rom. 11:33-36  eleven chapters of doctrine, then Paul bursts out in praise: „</a:t>
            </a:r>
            <a:r>
              <a:rPr lang="en-US">
                <a:latin typeface="Maiandra GD" charset="0"/>
                <a:ea typeface="ＭＳ Ｐゴシック" charset="0"/>
                <a:cs typeface="ＭＳ Ｐゴシック" charset="0"/>
              </a:rPr>
              <a:t>Oh, the depth of the riches </a:t>
            </a:r>
            <a:r>
              <a:rPr lang="en-US" baseline="30000">
                <a:latin typeface="Maiandra GD" charset="0"/>
                <a:ea typeface="ＭＳ Ｐゴシック" charset="0"/>
                <a:cs typeface="ＭＳ Ｐゴシック" charset="0"/>
              </a:rPr>
              <a:t>1</a:t>
            </a:r>
            <a:r>
              <a:rPr lang="en-US">
                <a:latin typeface="Maiandra GD" charset="0"/>
                <a:ea typeface="ＭＳ Ｐゴシック" charset="0"/>
                <a:cs typeface="ＭＳ Ｐゴシック" charset="0"/>
              </a:rPr>
              <a:t>both of the wisdom and knowledge of God!</a:t>
            </a:r>
            <a:r>
              <a:rPr lang="ja-JP" altLang="en-US">
                <a:latin typeface="Maiandra GD" charset="0"/>
                <a:ea typeface="ＭＳ Ｐゴシック" charset="0"/>
                <a:cs typeface="ＭＳ Ｐゴシック" charset="0"/>
              </a:rPr>
              <a:t>”</a:t>
            </a:r>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Worship services to be a dialogue betw, God and man, a dialogue of revel. &amp; response</a:t>
            </a:r>
          </a:p>
          <a:p>
            <a:pPr eaLnBrk="1" hangingPunct="1"/>
            <a:r>
              <a:rPr lang="de-DE">
                <a:latin typeface="Maiandra GD" charset="0"/>
                <a:ea typeface="ＭＳ Ｐゴシック" charset="0"/>
                <a:cs typeface="ＭＳ Ｐゴシック" charset="0"/>
              </a:rPr>
              <a:t>This is why the Scriptures are so important; Stott and others remind us how we need much more Scr. In our services– been in many churches where first first of Scr. Is when preacher gets up– means 30 mintues of response w/o anything to respond to!!</a:t>
            </a:r>
            <a:endParaRPr lang="en-US">
              <a:latin typeface="Maiandra GD"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578F5A1E-70CB-6648-B252-976B9C6D7011}" type="slidenum">
              <a:rPr lang="en-US" sz="1300">
                <a:solidFill>
                  <a:prstClr val="black"/>
                </a:solidFill>
              </a:rPr>
              <a:pPr/>
              <a:t>12</a:t>
            </a:fld>
            <a:endParaRPr lang="en-US" sz="1300">
              <a:solidFill>
                <a:prstClr val="black"/>
              </a:solidFill>
            </a:endParaRPr>
          </a:p>
        </p:txBody>
      </p:sp>
      <p:sp>
        <p:nvSpPr>
          <p:cNvPr id="37891" name="Rectangle 2"/>
          <p:cNvSpPr>
            <a:spLocks noGrp="1" noRot="1" noChangeAspect="1" noChangeArrowheads="1" noTextEdit="1"/>
          </p:cNvSpPr>
          <p:nvPr>
            <p:ph type="sldImg"/>
          </p:nvPr>
        </p:nvSpPr>
        <p:spPr>
          <a:xfrm>
            <a:off x="1258888" y="720725"/>
            <a:ext cx="4800600" cy="3600450"/>
          </a:xfrm>
          <a:ln/>
        </p:spPr>
      </p:sp>
      <p:sp>
        <p:nvSpPr>
          <p:cNvPr id="3789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a:latin typeface="Maiandra GD" charset="0"/>
                <a:ea typeface="ＭＳ Ｐゴシック" charset="0"/>
                <a:cs typeface="ＭＳ Ｐゴシック" charset="0"/>
              </a:rPr>
              <a:t>Biblical pattern of Rev. and Resp.: worship is a DIALOGUE</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We need to let God speak to us through His Word; then we respond with our worship</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Not just talk about, sing about God– but hear from His own Word what He says about Himself– and then respond with our hearts and voices</a:t>
            </a:r>
            <a:endParaRPr lang="en-US">
              <a:latin typeface="Maiandra GD"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AE69B8AB-350B-7547-8290-C6DDD0C7239B}" type="slidenum">
              <a:rPr lang="en-US" sz="1300">
                <a:solidFill>
                  <a:prstClr val="black"/>
                </a:solidFill>
              </a:rPr>
              <a:pPr/>
              <a:t>13</a:t>
            </a:fld>
            <a:endParaRPr lang="en-US" sz="1300">
              <a:solidFill>
                <a:prstClr val="black"/>
              </a:solidFill>
            </a:endParaRPr>
          </a:p>
        </p:txBody>
      </p:sp>
      <p:sp>
        <p:nvSpPr>
          <p:cNvPr id="39939" name="Rectangle 2"/>
          <p:cNvSpPr>
            <a:spLocks noGrp="1" noRot="1" noChangeAspect="1" noChangeArrowheads="1" noTextEdit="1"/>
          </p:cNvSpPr>
          <p:nvPr>
            <p:ph type="sldImg"/>
          </p:nvPr>
        </p:nvSpPr>
        <p:spPr>
          <a:xfrm>
            <a:off x="1258888" y="720725"/>
            <a:ext cx="4800600" cy="3600450"/>
          </a:xfrm>
          <a:ln/>
        </p:spPr>
      </p:sp>
      <p:sp>
        <p:nvSpPr>
          <p:cNvPr id="39940"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Maiandra GD"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08F8CB74-714C-1B40-B003-46EE6851176A}" type="slidenum">
              <a:rPr lang="en-US" sz="1300">
                <a:solidFill>
                  <a:prstClr val="black"/>
                </a:solidFill>
              </a:rPr>
              <a:pPr/>
              <a:t>14</a:t>
            </a:fld>
            <a:endParaRPr lang="en-US" sz="130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Maiandra GD"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7C297D44-30BF-D249-A10E-AF702AB658B2}" type="slidenum">
              <a:rPr lang="en-US" sz="1300">
                <a:solidFill>
                  <a:prstClr val="black"/>
                </a:solidFill>
              </a:rPr>
              <a:pPr/>
              <a:t>15</a:t>
            </a:fld>
            <a:endParaRPr lang="en-US" sz="130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Maiandra GD"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75AEE8EA-92F5-8745-B6BB-5888D9DAD296}" type="slidenum">
              <a:rPr lang="en-US" sz="1300">
                <a:solidFill>
                  <a:prstClr val="black"/>
                </a:solidFill>
              </a:rPr>
              <a:pPr/>
              <a:t>16</a:t>
            </a:fld>
            <a:endParaRPr lang="en-US" sz="130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Maiandra GD"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84D885B0-C1E0-9C48-8DCB-0A8CC7DD02E3}" type="slidenum">
              <a:rPr lang="en-US" sz="1300">
                <a:solidFill>
                  <a:prstClr val="black"/>
                </a:solidFill>
              </a:rPr>
              <a:pPr/>
              <a:t>17</a:t>
            </a:fld>
            <a:endParaRPr lang="en-US" sz="1300">
              <a:solidFill>
                <a:prstClr val="black"/>
              </a:solidFill>
            </a:endParaRPr>
          </a:p>
        </p:txBody>
      </p:sp>
      <p:sp>
        <p:nvSpPr>
          <p:cNvPr id="48131" name="Rectangle 2"/>
          <p:cNvSpPr>
            <a:spLocks noGrp="1" noRot="1" noChangeAspect="1" noChangeArrowheads="1" noTextEdit="1"/>
          </p:cNvSpPr>
          <p:nvPr>
            <p:ph type="sldImg"/>
          </p:nvPr>
        </p:nvSpPr>
        <p:spPr>
          <a:xfrm>
            <a:off x="1258888" y="720725"/>
            <a:ext cx="4800600" cy="3600450"/>
          </a:xfrm>
          <a:ln/>
        </p:spPr>
      </p:sp>
      <p:sp>
        <p:nvSpPr>
          <p:cNvPr id="4813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a:latin typeface="Maiandra GD" charset="0"/>
                <a:ea typeface="ＭＳ Ｐゴシック" charset="0"/>
                <a:cs typeface="ＭＳ Ｐゴシック" charset="0"/>
              </a:rPr>
              <a:t>Not the excellence of what we do; not because we have found the right from or style; not because we're so committed or worthy– but because of Christ's excellence and worthiness. We need to be conscious of our total acceptance and acces to the Father because we come in Christ– no fear, no doubt– blessed assurance.</a:t>
            </a:r>
            <a:endParaRPr lang="en-US">
              <a:latin typeface="Maiandra GD"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5E6C147C-4B4B-004A-ABFC-B76B7002E1BB}" type="slidenum">
              <a:rPr lang="en-US" sz="1300">
                <a:solidFill>
                  <a:prstClr val="black"/>
                </a:solidFill>
              </a:rPr>
              <a:pPr/>
              <a:t>18</a:t>
            </a:fld>
            <a:endParaRPr lang="en-US" sz="1300">
              <a:solidFill>
                <a:prstClr val="black"/>
              </a:solidFill>
            </a:endParaRPr>
          </a:p>
        </p:txBody>
      </p:sp>
      <p:sp>
        <p:nvSpPr>
          <p:cNvPr id="50179" name="Rectangle 2"/>
          <p:cNvSpPr>
            <a:spLocks noGrp="1" noRot="1" noChangeAspect="1" noChangeArrowheads="1" noTextEdit="1"/>
          </p:cNvSpPr>
          <p:nvPr>
            <p:ph type="sldImg"/>
          </p:nvPr>
        </p:nvSpPr>
        <p:spPr>
          <a:xfrm>
            <a:off x="1258888" y="720725"/>
            <a:ext cx="4799012" cy="3598863"/>
          </a:xfrm>
          <a:solidFill>
            <a:srgbClr val="FFFFFF"/>
          </a:solidFill>
          <a:ln/>
        </p:spPr>
      </p:sp>
      <p:sp>
        <p:nvSpPr>
          <p:cNvPr id="50180" name="Rectangle 3"/>
          <p:cNvSpPr>
            <a:spLocks noGrp="1" noChangeArrowheads="1"/>
          </p:cNvSpPr>
          <p:nvPr>
            <p:ph type="body" idx="1"/>
          </p:nvPr>
        </p:nvSpPr>
        <p:spPr>
          <a:xfrm>
            <a:off x="974725" y="4560888"/>
            <a:ext cx="5365750" cy="4319587"/>
          </a:xfrm>
          <a:solidFill>
            <a:srgbClr val="FFFFFF"/>
          </a:solidFill>
          <a:ln>
            <a:solidFill>
              <a:srgbClr val="000000"/>
            </a:solidFill>
          </a:ln>
          <a:extLst>
            <a:ext uri="{FAA26D3D-D897-4be2-8F04-BA451C77F1D7}">
              <ma14:placeholderFlag xmlns:ma14="http://schemas.microsoft.com/office/mac/drawingml/2011/main" xmlns="" val="1"/>
            </a:ext>
          </a:extLst>
        </p:spPr>
        <p:txBody>
          <a:bodyPr lIns="96826" tIns="48413" rIns="96826" bIns="48413"/>
          <a:lstStyle/>
          <a:p>
            <a:pPr eaLnBrk="1" hangingPunct="1"/>
            <a:endParaRPr lang="en-US">
              <a:latin typeface="Maiandra GD"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C0CE0E6C-B19D-0D4C-A035-6B65D55BB0D6}" type="slidenum">
              <a:rPr lang="en-US" sz="1300">
                <a:solidFill>
                  <a:prstClr val="black"/>
                </a:solidFill>
              </a:rPr>
              <a:pPr/>
              <a:t>19</a:t>
            </a:fld>
            <a:endParaRPr lang="en-US" sz="1300">
              <a:solidFill>
                <a:prstClr val="black"/>
              </a:solidFill>
            </a:endParaRPr>
          </a:p>
        </p:txBody>
      </p:sp>
      <p:sp>
        <p:nvSpPr>
          <p:cNvPr id="52227" name="Rectangle 2"/>
          <p:cNvSpPr>
            <a:spLocks noGrp="1" noRot="1" noChangeAspect="1" noChangeArrowheads="1" noTextEdit="1"/>
          </p:cNvSpPr>
          <p:nvPr>
            <p:ph type="sldImg"/>
          </p:nvPr>
        </p:nvSpPr>
        <p:spPr>
          <a:xfrm>
            <a:off x="1258888" y="720725"/>
            <a:ext cx="4800600" cy="3600450"/>
          </a:xfrm>
          <a:ln/>
        </p:spPr>
      </p:sp>
      <p:sp>
        <p:nvSpPr>
          <p:cNvPr id="52228"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a:latin typeface="Maiandra GD" charset="0"/>
                <a:ea typeface="ＭＳ Ｐゴシック" charset="0"/>
                <a:cs typeface="ＭＳ Ｐゴシック" charset="0"/>
              </a:rPr>
              <a:t>Not the excellence of what we do; not because we have found the right from or style; not because we're so committed or worthy– but because of Christ's excellence and worthiness. We need to be conscious of our total acceptance and acces to the Father because we come in Christ– no fear, no doubt– blessed assurance.</a:t>
            </a:r>
            <a:endParaRPr lang="en-US">
              <a:latin typeface="Maiandra GD"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0123D76E-24F7-6A4B-9DA3-D6CE3C81CF84}" type="slidenum">
              <a:rPr lang="en-US" sz="1300">
                <a:solidFill>
                  <a:prstClr val="black"/>
                </a:solidFill>
              </a:rPr>
              <a:pPr/>
              <a:t>20</a:t>
            </a:fld>
            <a:endParaRPr lang="en-US" sz="1300">
              <a:solidFill>
                <a:prstClr val="black"/>
              </a:solidFill>
            </a:endParaRPr>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pPr eaLnBrk="1" hangingPunct="1"/>
            <a:r>
              <a:rPr lang="de-DE">
                <a:latin typeface="Maiandra GD" charset="0"/>
                <a:ea typeface="ＭＳ Ｐゴシック" charset="0"/>
                <a:cs typeface="ＭＳ Ｐゴシック" charset="0"/>
              </a:rPr>
              <a:t>God reveals His glory, worship is our response</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Order is important: God always initiates</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Rom. 11:33-36  eleven chapters of doctrine, then Paul bursts out in praise: „</a:t>
            </a:r>
            <a:r>
              <a:rPr lang="en-US">
                <a:latin typeface="Maiandra GD" charset="0"/>
                <a:ea typeface="ＭＳ Ｐゴシック" charset="0"/>
                <a:cs typeface="ＭＳ Ｐゴシック" charset="0"/>
              </a:rPr>
              <a:t>Oh, the depth of the riches </a:t>
            </a:r>
            <a:r>
              <a:rPr lang="en-US" baseline="30000">
                <a:latin typeface="Maiandra GD" charset="0"/>
                <a:ea typeface="ＭＳ Ｐゴシック" charset="0"/>
                <a:cs typeface="ＭＳ Ｐゴシック" charset="0"/>
              </a:rPr>
              <a:t>1</a:t>
            </a:r>
            <a:r>
              <a:rPr lang="en-US">
                <a:latin typeface="Maiandra GD" charset="0"/>
                <a:ea typeface="ＭＳ Ｐゴシック" charset="0"/>
                <a:cs typeface="ＭＳ Ｐゴシック" charset="0"/>
              </a:rPr>
              <a:t>both of the wisdom and knowledge of God!</a:t>
            </a:r>
            <a:r>
              <a:rPr lang="ja-JP" altLang="en-US">
                <a:latin typeface="Maiandra GD" charset="0"/>
                <a:ea typeface="ＭＳ Ｐゴシック" charset="0"/>
                <a:cs typeface="ＭＳ Ｐゴシック" charset="0"/>
              </a:rPr>
              <a:t>”</a:t>
            </a:r>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Worship services to be a dialogue betw, God and man, a dialogue of revel. &amp; response</a:t>
            </a:r>
          </a:p>
          <a:p>
            <a:pPr eaLnBrk="1" hangingPunct="1"/>
            <a:r>
              <a:rPr lang="de-DE">
                <a:latin typeface="Maiandra GD" charset="0"/>
                <a:ea typeface="ＭＳ Ｐゴシック" charset="0"/>
                <a:cs typeface="ＭＳ Ｐゴシック" charset="0"/>
              </a:rPr>
              <a:t>This is why the Scriptures are so important; Stott and others remind us how we need much more Scr. In our services– been in many churches where first first of Scr. Is when preacher gets up– means 30 mintues of response w/o anything to respond to!!</a:t>
            </a:r>
            <a:endParaRPr lang="en-US">
              <a:latin typeface="Maiandra GD"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0259E6B9-FB54-D14C-B555-8B2E22C46321}" type="slidenum">
              <a:rPr lang="en-US" sz="1300">
                <a:solidFill>
                  <a:prstClr val="black"/>
                </a:solidFill>
              </a:rPr>
              <a:pPr/>
              <a:t>2</a:t>
            </a:fld>
            <a:endParaRPr lang="en-US" sz="1300">
              <a:solidFill>
                <a:prstClr val="black"/>
              </a:solidFill>
            </a:endParaRPr>
          </a:p>
        </p:txBody>
      </p:sp>
      <p:sp>
        <p:nvSpPr>
          <p:cNvPr id="18435" name="Rectangle 2"/>
          <p:cNvSpPr>
            <a:spLocks noGrp="1" noRot="1" noChangeAspect="1" noChangeArrowheads="1" noTextEdit="1"/>
          </p:cNvSpPr>
          <p:nvPr>
            <p:ph type="sldImg"/>
          </p:nvPr>
        </p:nvSpPr>
        <p:spPr>
          <a:xfrm>
            <a:off x="1258888" y="720725"/>
            <a:ext cx="4800600" cy="3600450"/>
          </a:xfrm>
          <a:ln/>
        </p:spPr>
      </p:sp>
      <p:sp>
        <p:nvSpPr>
          <p:cNvPr id="1843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Maiandra GD" charset="0"/>
                <a:ea typeface="ＭＳ Ｐゴシック" charset="0"/>
                <a:cs typeface="ＭＳ Ｐゴシック" charset="0"/>
              </a:rPr>
              <a:t>One suggested set of principles (listed on back of half-sheet on free table)</a:t>
            </a:r>
          </a:p>
          <a:p>
            <a:pPr eaLnBrk="1" hangingPunct="1"/>
            <a:endParaRPr lang="en-US">
              <a:latin typeface="Maiandra GD" charset="0"/>
              <a:ea typeface="ＭＳ Ｐゴシック" charset="0"/>
              <a:cs typeface="ＭＳ Ｐゴシック" charset="0"/>
            </a:endParaRPr>
          </a:p>
          <a:p>
            <a:pPr eaLnBrk="1" hangingPunct="1"/>
            <a:r>
              <a:rPr lang="en-US">
                <a:latin typeface="Maiandra GD" charset="0"/>
                <a:ea typeface="ＭＳ Ｐゴシック" charset="0"/>
                <a:cs typeface="ＭＳ Ｐゴシック" charset="0"/>
              </a:rPr>
              <a:t>On website: application in a particular local church setting (Germany); </a:t>
            </a: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therefore, we will…</a:t>
            </a:r>
            <a:r>
              <a:rPr lang="ja-JP" altLang="en-US">
                <a:latin typeface="Maiandra GD" charset="0"/>
                <a:ea typeface="ＭＳ Ｐゴシック" charset="0"/>
                <a:cs typeface="ＭＳ Ｐゴシック" charset="0"/>
              </a:rPr>
              <a:t>”</a:t>
            </a:r>
            <a:endParaRPr lang="en-US">
              <a:latin typeface="Maiandra GD"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CEF0E5A7-3FBD-6344-B682-C9A1F9B9C7AF}" type="slidenum">
              <a:rPr lang="en-US" sz="1300">
                <a:solidFill>
                  <a:prstClr val="black"/>
                </a:solidFill>
              </a:rPr>
              <a:pPr/>
              <a:t>21</a:t>
            </a:fld>
            <a:endParaRPr lang="en-US" sz="1300">
              <a:solidFill>
                <a:prstClr val="black"/>
              </a:solidFill>
            </a:endParaRPr>
          </a:p>
        </p:txBody>
      </p:sp>
      <p:sp>
        <p:nvSpPr>
          <p:cNvPr id="56323" name="Rectangle 2"/>
          <p:cNvSpPr>
            <a:spLocks noGrp="1" noRot="1" noChangeAspect="1" noChangeArrowheads="1" noTextEdit="1"/>
          </p:cNvSpPr>
          <p:nvPr>
            <p:ph type="sldImg"/>
          </p:nvPr>
        </p:nvSpPr>
        <p:spPr>
          <a:xfrm>
            <a:off x="1258888" y="720725"/>
            <a:ext cx="4800600" cy="3600450"/>
          </a:xfrm>
          <a:ln/>
        </p:spPr>
      </p:sp>
      <p:sp>
        <p:nvSpPr>
          <p:cNvPr id="5632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Maiandra GD"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4EC8B6D8-F607-204D-8FCE-D0D82473D15E}" type="slidenum">
              <a:rPr lang="en-US" sz="1300">
                <a:solidFill>
                  <a:prstClr val="black"/>
                </a:solidFill>
              </a:rPr>
              <a:pPr/>
              <a:t>22</a:t>
            </a:fld>
            <a:endParaRPr lang="en-US" sz="1300">
              <a:solidFill>
                <a:prstClr val="black"/>
              </a:solidFill>
            </a:endParaRPr>
          </a:p>
        </p:txBody>
      </p:sp>
      <p:sp>
        <p:nvSpPr>
          <p:cNvPr id="58371" name="Rectangle 2"/>
          <p:cNvSpPr>
            <a:spLocks noGrp="1" noRot="1" noChangeAspect="1" noChangeArrowheads="1" noTextEdit="1"/>
          </p:cNvSpPr>
          <p:nvPr>
            <p:ph type="sldImg"/>
          </p:nvPr>
        </p:nvSpPr>
        <p:spPr>
          <a:xfrm>
            <a:off x="1258888" y="720725"/>
            <a:ext cx="4800600" cy="3600450"/>
          </a:xfrm>
          <a:ln/>
        </p:spPr>
      </p:sp>
      <p:sp>
        <p:nvSpPr>
          <p:cNvPr id="5837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a:latin typeface="Maiandra GD" charset="0"/>
                <a:ea typeface="ＭＳ Ｐゴシック" charset="0"/>
                <a:cs typeface="ＭＳ Ｐゴシック" charset="0"/>
              </a:rPr>
              <a:t>Freedom of form</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Cultivate a lifestyle of worship from the heart</a:t>
            </a:r>
            <a:endParaRPr lang="en-US">
              <a:latin typeface="Maiandra GD"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99717347-A2EC-8543-8CE6-759F2AA182A3}" type="slidenum">
              <a:rPr lang="en-US" sz="1300">
                <a:solidFill>
                  <a:prstClr val="black"/>
                </a:solidFill>
              </a:rPr>
              <a:pPr/>
              <a:t>23</a:t>
            </a:fld>
            <a:endParaRPr lang="en-US" sz="1300">
              <a:solidFill>
                <a:prstClr val="black"/>
              </a:solidFill>
            </a:endParaRPr>
          </a:p>
        </p:txBody>
      </p:sp>
      <p:sp>
        <p:nvSpPr>
          <p:cNvPr id="60419" name="Rectangle 2"/>
          <p:cNvSpPr>
            <a:spLocks noGrp="1" noRot="1" noChangeAspect="1" noChangeArrowheads="1" noTextEdit="1"/>
          </p:cNvSpPr>
          <p:nvPr>
            <p:ph type="sldImg"/>
          </p:nvPr>
        </p:nvSpPr>
        <p:spPr>
          <a:xfrm>
            <a:off x="1258888" y="720725"/>
            <a:ext cx="4800600" cy="3600450"/>
          </a:xfrm>
          <a:ln/>
        </p:spPr>
      </p:sp>
      <p:sp>
        <p:nvSpPr>
          <p:cNvPr id="60420"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a:latin typeface="Maiandra GD" charset="0"/>
                <a:ea typeface="ＭＳ Ｐゴシック" charset="0"/>
                <a:cs typeface="ＭＳ Ｐゴシック" charset="0"/>
              </a:rPr>
              <a:t>Freedom of form</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Cultivate a lifestyle of worship from the heart</a:t>
            </a:r>
            <a:endParaRPr lang="en-US">
              <a:latin typeface="Maiandra GD"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44C6801F-54BA-B64D-9794-ECE819F45D7D}" type="slidenum">
              <a:rPr lang="en-US" sz="1300">
                <a:solidFill>
                  <a:prstClr val="black"/>
                </a:solidFill>
              </a:rPr>
              <a:pPr/>
              <a:t>24</a:t>
            </a:fld>
            <a:endParaRPr lang="en-US" sz="1300">
              <a:solidFill>
                <a:prstClr val="black"/>
              </a:solidFill>
            </a:endParaRPr>
          </a:p>
        </p:txBody>
      </p:sp>
      <p:sp>
        <p:nvSpPr>
          <p:cNvPr id="62467" name="Rectangle 2"/>
          <p:cNvSpPr>
            <a:spLocks noGrp="1" noRot="1" noChangeAspect="1" noChangeArrowheads="1" noTextEdit="1"/>
          </p:cNvSpPr>
          <p:nvPr>
            <p:ph type="sldImg"/>
          </p:nvPr>
        </p:nvSpPr>
        <p:spPr>
          <a:xfrm>
            <a:off x="1258888" y="720725"/>
            <a:ext cx="4800600" cy="3600450"/>
          </a:xfrm>
          <a:ln/>
        </p:spPr>
      </p:sp>
      <p:sp>
        <p:nvSpPr>
          <p:cNvPr id="62468"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a:latin typeface="Maiandra GD" charset="0"/>
                <a:ea typeface="ＭＳ Ｐゴシック" charset="0"/>
                <a:cs typeface="ＭＳ Ｐゴシック" charset="0"/>
              </a:rPr>
              <a:t>Importance of Community: in the church, we worship together-"O magnify the Lord with me, and let us exalt His name TOGETHER:"</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Not a gathering for everyone to worship individually (face forward)</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More important than the idolatry of our presonal preferences</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Not a natural grouping of people; not an affinity group, not a club of people who are drawn together</a:t>
            </a:r>
          </a:p>
          <a:p>
            <a:pPr eaLnBrk="1" hangingPunct="1"/>
            <a:r>
              <a:rPr lang="de-DE">
                <a:latin typeface="Maiandra GD" charset="0"/>
                <a:ea typeface="ＭＳ Ｐゴシック" charset="0"/>
                <a:cs typeface="ＭＳ Ｐゴシック" charset="0"/>
              </a:rPr>
              <a:t>Unity is elusive, must be worked at, HS must produce</a:t>
            </a:r>
            <a:endParaRPr lang="en-US">
              <a:latin typeface="Maiandra GD"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7F08381F-BF2B-274F-BC6A-5B7DF8D678E0}" type="slidenum">
              <a:rPr lang="en-US" sz="1300">
                <a:solidFill>
                  <a:prstClr val="black"/>
                </a:solidFill>
              </a:rPr>
              <a:pPr/>
              <a:t>25</a:t>
            </a:fld>
            <a:endParaRPr lang="en-US" sz="1300">
              <a:solidFill>
                <a:prstClr val="black"/>
              </a:solidFill>
            </a:endParaRPr>
          </a:p>
        </p:txBody>
      </p:sp>
      <p:sp>
        <p:nvSpPr>
          <p:cNvPr id="64515" name="Rectangle 2"/>
          <p:cNvSpPr>
            <a:spLocks noGrp="1" noRot="1" noChangeAspect="1" noChangeArrowheads="1" noTextEdit="1"/>
          </p:cNvSpPr>
          <p:nvPr>
            <p:ph type="sldImg"/>
          </p:nvPr>
        </p:nvSpPr>
        <p:spPr>
          <a:xfrm>
            <a:off x="1258888" y="720725"/>
            <a:ext cx="4800600" cy="3600450"/>
          </a:xfrm>
          <a:ln/>
        </p:spPr>
      </p:sp>
      <p:sp>
        <p:nvSpPr>
          <p:cNvPr id="6451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a:latin typeface="Maiandra GD" charset="0"/>
                <a:ea typeface="ＭＳ Ｐゴシック" charset="0"/>
                <a:cs typeface="ＭＳ Ｐゴシック" charset="0"/>
              </a:rPr>
              <a:t>Young people need to honor and learn from those who have been walking with the Lord for 20, 30, 40 years or more: But older people also need the freshness and vitality which younger belivers can bring to the body. Doens't cut it to have each group run off to its own corner to do worship ist own way. Need tolearn from each other (BOTH ways); need to enage in the hard work of trying to tolerate and understand the faith expressions of others within the body.</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The Psalmist almost certainly was not saying, "Alright, young men and maidens down in the gym, older people in the fellowship hall."</a:t>
            </a:r>
            <a:endParaRPr lang="en-US">
              <a:latin typeface="Maiandra GD"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1317A0F9-7D4D-5644-A6BB-1E5D51EAFDC9}" type="slidenum">
              <a:rPr lang="en-US" sz="1300">
                <a:solidFill>
                  <a:prstClr val="black"/>
                </a:solidFill>
              </a:rPr>
              <a:pPr/>
              <a:t>26</a:t>
            </a:fld>
            <a:endParaRPr lang="en-US" sz="1300">
              <a:solidFill>
                <a:prstClr val="black"/>
              </a:solidFill>
            </a:endParaRPr>
          </a:p>
        </p:txBody>
      </p:sp>
      <p:sp>
        <p:nvSpPr>
          <p:cNvPr id="66563" name="Rectangle 2"/>
          <p:cNvSpPr>
            <a:spLocks noGrp="1" noRot="1" noChangeAspect="1" noChangeArrowheads="1" noTextEdit="1"/>
          </p:cNvSpPr>
          <p:nvPr>
            <p:ph type="sldImg"/>
          </p:nvPr>
        </p:nvSpPr>
        <p:spPr>
          <a:xfrm>
            <a:off x="1258888" y="720725"/>
            <a:ext cx="4800600" cy="3600450"/>
          </a:xfrm>
          <a:ln/>
        </p:spPr>
      </p:sp>
      <p:sp>
        <p:nvSpPr>
          <p:cNvPr id="6656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a:latin typeface="Maiandra GD" charset="0"/>
                <a:ea typeface="ＭＳ Ｐゴシック" charset="0"/>
                <a:cs typeface="ＭＳ Ｐゴシック" charset="0"/>
              </a:rPr>
              <a:t>We must continually teach these principles, pointing people constantly to God and explaining the "why" and not just the "what" of what we are doing.</a:t>
            </a:r>
          </a:p>
          <a:p>
            <a:pPr eaLnBrk="1" hangingPunct="1"/>
            <a:endParaRPr lang="en-US">
              <a:latin typeface="Maiandra GD"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503B92F8-710B-BE40-B968-213770FCA29D}" type="slidenum">
              <a:rPr lang="en-US" sz="1300">
                <a:solidFill>
                  <a:prstClr val="black"/>
                </a:solidFill>
              </a:rPr>
              <a:pPr/>
              <a:t>27</a:t>
            </a:fld>
            <a:endParaRPr lang="en-US" sz="1300">
              <a:solidFill>
                <a:prstClr val="black"/>
              </a:solidFill>
            </a:endParaRPr>
          </a:p>
        </p:txBody>
      </p:sp>
      <p:sp>
        <p:nvSpPr>
          <p:cNvPr id="68611" name="Rectangle 2"/>
          <p:cNvSpPr>
            <a:spLocks noGrp="1" noRot="1" noChangeAspect="1" noChangeArrowheads="1" noTextEdit="1"/>
          </p:cNvSpPr>
          <p:nvPr>
            <p:ph type="sldImg"/>
          </p:nvPr>
        </p:nvSpPr>
        <p:spPr>
          <a:xfrm>
            <a:off x="1258888" y="720725"/>
            <a:ext cx="4800600" cy="3600450"/>
          </a:xfrm>
          <a:ln/>
        </p:spPr>
      </p:sp>
      <p:sp>
        <p:nvSpPr>
          <p:cNvPr id="6861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2" eaLnBrk="1" hangingPunct="1"/>
            <a:endParaRPr lang="en-US">
              <a:solidFill>
                <a:srgbClr val="000000"/>
              </a:solidFill>
              <a:latin typeface="Maiandra GD" charset="0"/>
              <a:ea typeface="ＭＳ Ｐゴシック" charset="0"/>
              <a:cs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6399E7E2-C2A2-BD4C-B4E7-CF757A4FB754}" type="slidenum">
              <a:rPr lang="en-US" sz="1300">
                <a:solidFill>
                  <a:prstClr val="black"/>
                </a:solidFill>
              </a:rPr>
              <a:pPr/>
              <a:t>28</a:t>
            </a:fld>
            <a:endParaRPr lang="en-US" sz="1300">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Maiandra GD"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C9B1CA19-BA3C-EB4D-87FB-F7CEC9214595}" type="slidenum">
              <a:rPr lang="en-US" sz="1300">
                <a:solidFill>
                  <a:prstClr val="black"/>
                </a:solidFill>
              </a:rPr>
              <a:pPr/>
              <a:t>29</a:t>
            </a:fld>
            <a:endParaRPr lang="en-US" sz="1300">
              <a:solidFill>
                <a:prstClr val="black"/>
              </a:solidFill>
            </a:endParaRPr>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Maiandra GD" charset="0"/>
                <a:ea typeface="ＭＳ Ｐゴシック" charset="0"/>
                <a:cs typeface="ＭＳ Ｐゴシック" charset="0"/>
              </a:rPr>
              <a:t>How do we balance the need for biblical fidelity with the need for cultural sensitivity and relevance in our worship? Of course you face that issue no matter where in the world you are, no matter what culture you are ministering in. It is an ongoing challenge– but of course not a new one. The early church faced its own set of cultural and cross-cultural challenges in this area, as Jews and Greeks and Romans were included in one body in Christ.</a:t>
            </a:r>
          </a:p>
          <a:p>
            <a:pPr eaLnBrk="1" hangingPunct="1"/>
            <a:endParaRPr lang="en-US">
              <a:latin typeface="Maiandra GD" charset="0"/>
              <a:ea typeface="ＭＳ Ｐゴシック" charset="0"/>
              <a:cs typeface="ＭＳ Ｐゴシック" charset="0"/>
            </a:endParaRPr>
          </a:p>
          <a:p>
            <a:pPr eaLnBrk="1" hangingPunct="1"/>
            <a:r>
              <a:rPr lang="en-US">
                <a:latin typeface="Maiandra GD" charset="0"/>
                <a:ea typeface="ＭＳ Ｐゴシック" charset="0"/>
                <a:cs typeface="ＭＳ Ｐゴシック" charset="0"/>
              </a:rPr>
              <a:t>And with all the debates about worship forms, styles and practices which continue to rage today, the church of Jesus Christ desperately needs a </a:t>
            </a:r>
            <a:r>
              <a:rPr lang="en-US" i="1">
                <a:latin typeface="Maiandra GD" charset="0"/>
                <a:ea typeface="ＭＳ Ｐゴシック" charset="0"/>
                <a:cs typeface="ＭＳ Ｐゴシック" charset="0"/>
              </a:rPr>
              <a:t>unifying</a:t>
            </a:r>
            <a:r>
              <a:rPr lang="en-US">
                <a:latin typeface="Maiandra GD" charset="0"/>
                <a:ea typeface="ＭＳ Ｐゴシック" charset="0"/>
                <a:cs typeface="ＭＳ Ｐゴシック" charset="0"/>
              </a:rPr>
              <a:t> understanding of the unchanging, non-negotiable foundations of worship—and we must turn to the Scriptures for this purpose. We need a sense of what MUST NOT change, as well as some guidance in what MAY change– and above all we need the wisdom and discernment to tell the difference.</a:t>
            </a:r>
          </a:p>
          <a:p>
            <a:pPr eaLnBrk="1" hangingPunct="1"/>
            <a:endParaRPr lang="en-US">
              <a:latin typeface="Maiandra GD" charset="0"/>
              <a:ea typeface="ＭＳ Ｐゴシック" charset="0"/>
              <a:cs typeface="ＭＳ Ｐゴシック" charset="0"/>
            </a:endParaRPr>
          </a:p>
          <a:p>
            <a:pPr eaLnBrk="1" hangingPunct="1"/>
            <a:r>
              <a:rPr lang="en-US">
                <a:latin typeface="Maiandra GD" charset="0"/>
                <a:ea typeface="ＭＳ Ｐゴシック" charset="0"/>
                <a:cs typeface="ＭＳ Ｐゴシック" charset="0"/>
              </a:rPr>
              <a:t>Yet even with this commitment to the Scriptures as our guide for worship, we immediately run into a problem when we go to the New Testament for models and guidelines for congregational worship.  That problem has been summarized by John Piper as the </a:t>
            </a: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stunning indifference</a:t>
            </a: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 of the New Testament writers to issues of form and practice of corporate worship. We search the pages of the New Testament in vain for much in the way of specifics, much less structures or liturgies.  Even in the epistles, where we might reasonably expect Paul and the other writers to address these issues as they write to guide and encourage brand new churches, we find frustratingly little.</a:t>
            </a:r>
          </a:p>
          <a:p>
            <a:pPr eaLnBrk="1" hangingPunct="1"/>
            <a:endParaRPr lang="en-US">
              <a:latin typeface="Maiandra GD" charset="0"/>
              <a:ea typeface="ＭＳ Ｐゴシック" charset="0"/>
              <a:cs typeface="ＭＳ Ｐゴシック" charset="0"/>
            </a:endParaRPr>
          </a:p>
          <a:p>
            <a:pPr eaLnBrk="1" hangingPunct="1"/>
            <a:r>
              <a:rPr lang="en-US">
                <a:latin typeface="Maiandra GD" charset="0"/>
                <a:ea typeface="ＭＳ Ｐゴシック" charset="0"/>
                <a:cs typeface="ＭＳ Ｐゴシック" charset="0"/>
              </a:rPr>
              <a:t>It is a reasonable assumption that the virtual silence of the New Testament writers on the matters of form and style for worship means that the Lord intends for us to have considerable latitude and flexibility in these areas.  But that does not mean TOTAL freedom– does not mean that just anything is appropriate or allowed. How do we discern the balance? How do we bridge the historical and practical gap between the Scriptural mandates and our cultural context? How can our worship be </a:t>
            </a: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in</a:t>
            </a: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 the world but not </a:t>
            </a: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of</a:t>
            </a: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 the world? Where do worship and culture intersect?</a:t>
            </a:r>
          </a:p>
          <a:p>
            <a:pPr eaLnBrk="1" hangingPunct="1"/>
            <a:endParaRPr lang="en-US">
              <a:latin typeface="Maiandra GD" charset="0"/>
              <a:ea typeface="ＭＳ Ｐゴシック" charset="0"/>
              <a:cs typeface="ＭＳ Ｐゴシック" charset="0"/>
            </a:endParaRPr>
          </a:p>
          <a:p>
            <a:pPr eaLnBrk="1" hangingPunct="1"/>
            <a:r>
              <a:rPr lang="en-US">
                <a:latin typeface="Maiandra GD" charset="0"/>
                <a:ea typeface="ＭＳ Ｐゴシック" charset="0"/>
                <a:cs typeface="ＭＳ Ｐゴシック" charset="0"/>
              </a:rPr>
              <a:t>I would like to suggest a model which at the same time gives biblical guidance yet allows for true Biblical freedom.</a:t>
            </a:r>
          </a:p>
          <a:p>
            <a:pPr eaLnBrk="1" hangingPunct="1"/>
            <a:br>
              <a:rPr lang="en-US">
                <a:latin typeface="Maiandra GD" charset="0"/>
                <a:ea typeface="ＭＳ Ｐゴシック" charset="0"/>
                <a:cs typeface="ＭＳ Ｐゴシック" charset="0"/>
              </a:rPr>
            </a:br>
            <a:endParaRPr lang="en-US">
              <a:latin typeface="Maiandra GD"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cs typeface="ＭＳ Ｐゴシック" charset="0"/>
              </a:defRPr>
            </a:lvl1pPr>
            <a:lvl2pPr marL="786710" indent="-302581" eaLnBrk="0" hangingPunct="0">
              <a:defRPr sz="2500">
                <a:solidFill>
                  <a:schemeClr val="tx1"/>
                </a:solidFill>
                <a:latin typeface="Times New Roman" charset="0"/>
                <a:ea typeface="ＭＳ Ｐゴシック" charset="0"/>
              </a:defRPr>
            </a:lvl2pPr>
            <a:lvl3pPr marL="1210323" indent="-242065" eaLnBrk="0" hangingPunct="0">
              <a:defRPr sz="2500">
                <a:solidFill>
                  <a:schemeClr val="tx1"/>
                </a:solidFill>
                <a:latin typeface="Times New Roman" charset="0"/>
                <a:ea typeface="ＭＳ Ｐゴシック" charset="0"/>
              </a:defRPr>
            </a:lvl3pPr>
            <a:lvl4pPr marL="1694452" indent="-242065" eaLnBrk="0" hangingPunct="0">
              <a:defRPr sz="2500">
                <a:solidFill>
                  <a:schemeClr val="tx1"/>
                </a:solidFill>
                <a:latin typeface="Times New Roman" charset="0"/>
                <a:ea typeface="ＭＳ Ｐゴシック" charset="0"/>
              </a:defRPr>
            </a:lvl4pPr>
            <a:lvl5pPr marL="2178581" indent="-242065" eaLnBrk="0" hangingPunct="0">
              <a:defRPr sz="2500">
                <a:solidFill>
                  <a:schemeClr val="tx1"/>
                </a:solidFill>
                <a:latin typeface="Times New Roman" charset="0"/>
                <a:ea typeface="ＭＳ Ｐゴシック" charset="0"/>
              </a:defRPr>
            </a:lvl5pPr>
            <a:lvl6pPr marL="2662710" indent="-242065" eaLnBrk="0" fontAlgn="base" hangingPunct="0">
              <a:spcBef>
                <a:spcPct val="0"/>
              </a:spcBef>
              <a:spcAft>
                <a:spcPct val="0"/>
              </a:spcAft>
              <a:defRPr sz="2500">
                <a:solidFill>
                  <a:schemeClr val="tx1"/>
                </a:solidFill>
                <a:latin typeface="Times New Roman" charset="0"/>
                <a:ea typeface="ＭＳ Ｐゴシック" charset="0"/>
              </a:defRPr>
            </a:lvl6pPr>
            <a:lvl7pPr marL="3146839" indent="-242065" eaLnBrk="0" fontAlgn="base" hangingPunct="0">
              <a:spcBef>
                <a:spcPct val="0"/>
              </a:spcBef>
              <a:spcAft>
                <a:spcPct val="0"/>
              </a:spcAft>
              <a:defRPr sz="2500">
                <a:solidFill>
                  <a:schemeClr val="tx1"/>
                </a:solidFill>
                <a:latin typeface="Times New Roman" charset="0"/>
                <a:ea typeface="ＭＳ Ｐゴシック" charset="0"/>
              </a:defRPr>
            </a:lvl7pPr>
            <a:lvl8pPr marL="3630968" indent="-242065" eaLnBrk="0" fontAlgn="base" hangingPunct="0">
              <a:spcBef>
                <a:spcPct val="0"/>
              </a:spcBef>
              <a:spcAft>
                <a:spcPct val="0"/>
              </a:spcAft>
              <a:defRPr sz="2500">
                <a:solidFill>
                  <a:schemeClr val="tx1"/>
                </a:solidFill>
                <a:latin typeface="Times New Roman" charset="0"/>
                <a:ea typeface="ＭＳ Ｐゴシック" charset="0"/>
              </a:defRPr>
            </a:lvl8pPr>
            <a:lvl9pPr marL="4115097" indent="-242065"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fld id="{6A2EDCEA-0CB3-DA48-9F73-F780BAA943B6}" type="slidenum">
              <a:rPr lang="en-US" sz="1300">
                <a:solidFill>
                  <a:srgbClr val="000000"/>
                </a:solidFill>
              </a:rPr>
              <a:pPr eaLnBrk="1" hangingPunct="1"/>
              <a:t>31</a:t>
            </a:fld>
            <a:endParaRPr lang="en-US" sz="1300">
              <a:solidFill>
                <a:srgbClr val="000000"/>
              </a:solidFill>
            </a:endParaRPr>
          </a:p>
        </p:txBody>
      </p:sp>
      <p:sp>
        <p:nvSpPr>
          <p:cNvPr id="100354" name="Rectangle 2"/>
          <p:cNvSpPr>
            <a:spLocks noGrp="1" noRot="1" noChangeAspect="1" noChangeArrowheads="1"/>
          </p:cNvSpPr>
          <p:nvPr>
            <p:ph type="sldImg"/>
          </p:nvPr>
        </p:nvSpPr>
        <p:spPr>
          <a:xfrm>
            <a:off x="406400" y="720090"/>
            <a:ext cx="6502400" cy="360045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99B32542-C24A-F347-8075-D24FF6A8204E}" type="slidenum">
              <a:rPr lang="en-US" sz="1300">
                <a:solidFill>
                  <a:prstClr val="black"/>
                </a:solidFill>
              </a:rPr>
              <a:pPr/>
              <a:t>3</a:t>
            </a:fld>
            <a:endParaRPr lang="en-US" sz="1300">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Maiandra GD"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EF1C013C-E79D-E849-9AE5-5AD65A0FF048}" type="slidenum">
              <a:rPr lang="en-US" sz="1300">
                <a:solidFill>
                  <a:prstClr val="black"/>
                </a:solidFill>
              </a:rPr>
              <a:pPr/>
              <a:t>4</a:t>
            </a:fld>
            <a:endParaRPr lang="en-US" sz="1300">
              <a:solidFill>
                <a:prstClr val="black"/>
              </a:solidFill>
            </a:endParaRPr>
          </a:p>
        </p:txBody>
      </p:sp>
      <p:sp>
        <p:nvSpPr>
          <p:cNvPr id="22531" name="Rectangle 2"/>
          <p:cNvSpPr>
            <a:spLocks noGrp="1" noRot="1" noChangeAspect="1" noChangeArrowheads="1" noTextEdit="1"/>
          </p:cNvSpPr>
          <p:nvPr>
            <p:ph type="sldImg"/>
          </p:nvPr>
        </p:nvSpPr>
        <p:spPr>
          <a:xfrm>
            <a:off x="1258888" y="720725"/>
            <a:ext cx="4800600" cy="3600450"/>
          </a:xfrm>
          <a:ln/>
        </p:spPr>
      </p:sp>
      <p:sp>
        <p:nvSpPr>
          <p:cNvPr id="2253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Maiandra GD"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45688263-E881-DE44-966D-B8D0A55733FE}" type="slidenum">
              <a:rPr lang="en-US" sz="1300">
                <a:solidFill>
                  <a:prstClr val="black"/>
                </a:solidFill>
              </a:rPr>
              <a:pPr/>
              <a:t>6</a:t>
            </a:fld>
            <a:endParaRPr lang="en-US" sz="1300">
              <a:solidFill>
                <a:prstClr val="black"/>
              </a:solidFill>
            </a:endParaRPr>
          </a:p>
        </p:txBody>
      </p:sp>
      <p:sp>
        <p:nvSpPr>
          <p:cNvPr id="25603" name="Rectangle 2"/>
          <p:cNvSpPr>
            <a:spLocks noGrp="1" noRot="1" noChangeAspect="1" noChangeArrowheads="1" noTextEdit="1"/>
          </p:cNvSpPr>
          <p:nvPr>
            <p:ph type="sldImg"/>
          </p:nvPr>
        </p:nvSpPr>
        <p:spPr>
          <a:xfrm>
            <a:off x="1258888" y="720725"/>
            <a:ext cx="4800600" cy="3600450"/>
          </a:xfrm>
          <a:ln/>
        </p:spPr>
      </p:sp>
      <p:sp>
        <p:nvSpPr>
          <p:cNvPr id="2560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Maiandra GD" charset="0"/>
                <a:ea typeface="ＭＳ Ｐゴシック" charset="0"/>
                <a:cs typeface="ＭＳ Ｐゴシック" charset="0"/>
              </a:rPr>
              <a:t>Eric Alexander: </a:t>
            </a: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I don</a:t>
            </a: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t have any trouble with consumer-oriented worship, as long as we remember who the Consumer is.</a:t>
            </a:r>
            <a:r>
              <a:rPr lang="ja-JP" altLang="en-US">
                <a:latin typeface="Maiandra GD" charset="0"/>
                <a:ea typeface="ＭＳ Ｐゴシック" charset="0"/>
                <a:cs typeface="ＭＳ Ｐゴシック" charset="0"/>
              </a:rPr>
              <a:t>”</a:t>
            </a:r>
            <a:endParaRPr lang="en-US">
              <a:latin typeface="Maiandra GD"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E43E3812-7C8A-5748-A52C-85D3C45403B0}" type="slidenum">
              <a:rPr lang="en-US" sz="1300">
                <a:solidFill>
                  <a:prstClr val="black"/>
                </a:solidFill>
              </a:rPr>
              <a:pPr/>
              <a:t>7</a:t>
            </a:fld>
            <a:endParaRPr lang="en-US" sz="13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Maiandra GD"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AF59F386-AC53-A145-8D63-440F1BC41959}" type="slidenum">
              <a:rPr lang="en-US" sz="1300">
                <a:solidFill>
                  <a:prstClr val="black"/>
                </a:solidFill>
              </a:rPr>
              <a:pPr/>
              <a:t>8</a:t>
            </a:fld>
            <a:endParaRPr lang="en-US" sz="1300">
              <a:solidFill>
                <a:prstClr val="black"/>
              </a:solidFill>
            </a:endParaRPr>
          </a:p>
        </p:txBody>
      </p:sp>
      <p:sp>
        <p:nvSpPr>
          <p:cNvPr id="29699" name="Rectangle 2"/>
          <p:cNvSpPr>
            <a:spLocks noGrp="1" noRot="1" noChangeAspect="1" noChangeArrowheads="1" noTextEdit="1"/>
          </p:cNvSpPr>
          <p:nvPr>
            <p:ph type="sldImg"/>
          </p:nvPr>
        </p:nvSpPr>
        <p:spPr>
          <a:xfrm>
            <a:off x="1258888" y="720725"/>
            <a:ext cx="4800600" cy="3600450"/>
          </a:xfrm>
          <a:ln/>
        </p:spPr>
      </p:sp>
      <p:sp>
        <p:nvSpPr>
          <p:cNvPr id="29700"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Maiandra GD"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29483BFB-D7CA-E04F-AEEF-B8769A2F02A8}" type="slidenum">
              <a:rPr lang="en-US" sz="1300">
                <a:solidFill>
                  <a:prstClr val="black"/>
                </a:solidFill>
              </a:rPr>
              <a:pPr/>
              <a:t>9</a:t>
            </a:fld>
            <a:endParaRPr lang="en-US" sz="1300">
              <a:solidFill>
                <a:prstClr val="black"/>
              </a:solidFill>
            </a:endParaRPr>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pPr eaLnBrk="1" hangingPunct="1"/>
            <a:r>
              <a:rPr lang="de-DE">
                <a:latin typeface="Maiandra GD" charset="0"/>
                <a:ea typeface="ＭＳ Ｐゴシック" charset="0"/>
                <a:cs typeface="ＭＳ Ｐゴシック" charset="0"/>
              </a:rPr>
              <a:t>God reveals His glory, worship is our response</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Order is important: God always initiates</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Rom. 11:33-36  eleven chapters of doctrine, then Paul bursts out in praise: „</a:t>
            </a:r>
            <a:r>
              <a:rPr lang="en-US">
                <a:latin typeface="Maiandra GD" charset="0"/>
                <a:ea typeface="ＭＳ Ｐゴシック" charset="0"/>
                <a:cs typeface="ＭＳ Ｐゴシック" charset="0"/>
              </a:rPr>
              <a:t>Oh, the depth of the riches </a:t>
            </a:r>
            <a:r>
              <a:rPr lang="en-US" baseline="30000">
                <a:latin typeface="Maiandra GD" charset="0"/>
                <a:ea typeface="ＭＳ Ｐゴシック" charset="0"/>
                <a:cs typeface="ＭＳ Ｐゴシック" charset="0"/>
              </a:rPr>
              <a:t>1</a:t>
            </a:r>
            <a:r>
              <a:rPr lang="en-US">
                <a:latin typeface="Maiandra GD" charset="0"/>
                <a:ea typeface="ＭＳ Ｐゴシック" charset="0"/>
                <a:cs typeface="ＭＳ Ｐゴシック" charset="0"/>
              </a:rPr>
              <a:t>both of the wisdom and knowledge of God!</a:t>
            </a:r>
            <a:r>
              <a:rPr lang="ja-JP" altLang="en-US">
                <a:latin typeface="Maiandra GD" charset="0"/>
                <a:ea typeface="ＭＳ Ｐゴシック" charset="0"/>
                <a:cs typeface="ＭＳ Ｐゴシック" charset="0"/>
              </a:rPr>
              <a:t>”</a:t>
            </a:r>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Worship services to be a dialogue betw, God and man, a dialogue of revel. &amp; response</a:t>
            </a:r>
          </a:p>
          <a:p>
            <a:pPr eaLnBrk="1" hangingPunct="1"/>
            <a:r>
              <a:rPr lang="de-DE">
                <a:latin typeface="Maiandra GD" charset="0"/>
                <a:ea typeface="ＭＳ Ｐゴシック" charset="0"/>
                <a:cs typeface="ＭＳ Ｐゴシック" charset="0"/>
              </a:rPr>
              <a:t>This is why the Scriptures are so important; Stott and others remind us how we need much more Scr. In our services– been in many churches where first first of Scr. Is when preacher gets up– means 30 mintues of response w/o anything to respond to!!</a:t>
            </a:r>
            <a:endParaRPr lang="en-US">
              <a:latin typeface="Maiandra GD"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FD279611-FBD6-DF4C-BB5F-CEE262D0358B}" type="slidenum">
              <a:rPr lang="en-US" sz="1300">
                <a:solidFill>
                  <a:prstClr val="black"/>
                </a:solidFill>
              </a:rPr>
              <a:pPr/>
              <a:t>10</a:t>
            </a:fld>
            <a:endParaRPr lang="en-US" sz="1300">
              <a:solidFill>
                <a:prstClr val="black"/>
              </a:solidFill>
            </a:endParaRPr>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pPr eaLnBrk="1" hangingPunct="1"/>
            <a:r>
              <a:rPr lang="de-DE">
                <a:latin typeface="Maiandra GD" charset="0"/>
                <a:ea typeface="ＭＳ Ｐゴシック" charset="0"/>
                <a:cs typeface="ＭＳ Ｐゴシック" charset="0"/>
              </a:rPr>
              <a:t>God reveals His glory, worship is our response</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Order is important: God always initiates</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Rom. 11:33-36  eleven chapters of doctrine, then Paul bursts out in praise: „</a:t>
            </a:r>
            <a:r>
              <a:rPr lang="en-US">
                <a:latin typeface="Maiandra GD" charset="0"/>
                <a:ea typeface="ＭＳ Ｐゴシック" charset="0"/>
                <a:cs typeface="ＭＳ Ｐゴシック" charset="0"/>
              </a:rPr>
              <a:t>Oh, the depth of the riches </a:t>
            </a:r>
            <a:r>
              <a:rPr lang="en-US" baseline="30000">
                <a:latin typeface="Maiandra GD" charset="0"/>
                <a:ea typeface="ＭＳ Ｐゴシック" charset="0"/>
                <a:cs typeface="ＭＳ Ｐゴシック" charset="0"/>
              </a:rPr>
              <a:t>1</a:t>
            </a:r>
            <a:r>
              <a:rPr lang="en-US">
                <a:latin typeface="Maiandra GD" charset="0"/>
                <a:ea typeface="ＭＳ Ｐゴシック" charset="0"/>
                <a:cs typeface="ＭＳ Ｐゴシック" charset="0"/>
              </a:rPr>
              <a:t>both of the wisdom and knowledge of God!</a:t>
            </a:r>
            <a:r>
              <a:rPr lang="ja-JP" altLang="en-US">
                <a:latin typeface="Maiandra GD" charset="0"/>
                <a:ea typeface="ＭＳ Ｐゴシック" charset="0"/>
                <a:cs typeface="ＭＳ Ｐゴシック" charset="0"/>
              </a:rPr>
              <a:t>”</a:t>
            </a:r>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Worship services to be a dialogue betw, God and man, a dialogue of revel. &amp; response</a:t>
            </a:r>
          </a:p>
          <a:p>
            <a:pPr eaLnBrk="1" hangingPunct="1"/>
            <a:r>
              <a:rPr lang="de-DE">
                <a:latin typeface="Maiandra GD" charset="0"/>
                <a:ea typeface="ＭＳ Ｐゴシック" charset="0"/>
                <a:cs typeface="ＭＳ Ｐゴシック" charset="0"/>
              </a:rPr>
              <a:t>This is why the Scriptures are so important; Stott and others remind us how we need much more Scr. In our services– been in many churches where first first of Scr. Is when preacher gets up– means 30 mintues of response w/o anything to respond to!!</a:t>
            </a:r>
            <a:endParaRPr lang="en-US">
              <a:latin typeface="Maiandra GD"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latin typeface="Maiandra GD" pitchFamily="-108" charset="0"/>
                <a:ea typeface="+mn-ea"/>
                <a:cs typeface="+mn-cs"/>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latin typeface="Maiandra GD" pitchFamily="-108" charset="0"/>
                <a:ea typeface="+mn-ea"/>
                <a:cs typeface="+mn-cs"/>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latin typeface="Maiandra GD" pitchFamily="-108" charset="0"/>
                <a:ea typeface="+mn-ea"/>
                <a:cs typeface="+mn-cs"/>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latin typeface="Maiandra GD" pitchFamily="-108" charset="0"/>
                <a:ea typeface="+mn-ea"/>
                <a:cs typeface="+mn-cs"/>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latin typeface="Maiandra GD" pitchFamily="-111" charset="0"/>
                <a:ea typeface="+mn-ea"/>
                <a:cs typeface="+mn-cs"/>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latin typeface="Maiandra GD" pitchFamily="-111" charset="0"/>
                <a:ea typeface="+mn-ea"/>
                <a:cs typeface="+mn-cs"/>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latin typeface="Maiandra GD" pitchFamily="-111" charset="0"/>
                <a:ea typeface="+mn-ea"/>
                <a:cs typeface="+mn-cs"/>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latin typeface="Maiandra GD" pitchFamily="-111" charset="0"/>
                  <a:ea typeface="+mn-ea"/>
                  <a:cs typeface="+mn-cs"/>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latin typeface="Maiandra GD" pitchFamily="-111" charset="0"/>
                  <a:ea typeface="+mn-ea"/>
                  <a:cs typeface="+mn-cs"/>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latin typeface="Maiandra GD" pitchFamily="-111" charset="0"/>
                  <a:ea typeface="+mn-ea"/>
                  <a:cs typeface="+mn-cs"/>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latin typeface="Maiandra GD" pitchFamily="-111" charset="0"/>
                  <a:ea typeface="+mn-ea"/>
                  <a:cs typeface="+mn-cs"/>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latin typeface="Maiandra GD" pitchFamily="-111" charset="0"/>
                  <a:ea typeface="+mn-ea"/>
                  <a:cs typeface="+mn-cs"/>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latin typeface="Maiandra GD" pitchFamily="-111" charset="0"/>
                <a:ea typeface="+mn-ea"/>
                <a:cs typeface="+mn-cs"/>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latin typeface="Maiandra GD" pitchFamily="-111" charset="0"/>
                <a:ea typeface="+mn-ea"/>
                <a:cs typeface="+mn-cs"/>
              </a:endParaRPr>
            </a:p>
          </p:txBody>
        </p:sp>
      </p:grpSp>
      <p:sp>
        <p:nvSpPr>
          <p:cNvPr id="11370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1370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fld id="{BD293DB2-393E-B840-B5C7-C62AE0021C86}" type="slidenum">
              <a:rPr lang="en-US"/>
              <a:pPr/>
              <a:t>‹#›</a:t>
            </a:fld>
            <a:endParaRPr lang="en-US"/>
          </a:p>
        </p:txBody>
      </p:sp>
    </p:spTree>
    <p:extLst>
      <p:ext uri="{BB962C8B-B14F-4D97-AF65-F5344CB8AC3E}">
        <p14:creationId xmlns:p14="http://schemas.microsoft.com/office/powerpoint/2010/main" val="3376948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61BCE0C4-5746-0645-8438-EEBA14ED3846}" type="slidenum">
              <a:rPr lang="en-US"/>
              <a:pPr/>
              <a:t>‹#›</a:t>
            </a:fld>
            <a:endParaRPr lang="en-US"/>
          </a:p>
        </p:txBody>
      </p:sp>
    </p:spTree>
    <p:extLst>
      <p:ext uri="{BB962C8B-B14F-4D97-AF65-F5344CB8AC3E}">
        <p14:creationId xmlns:p14="http://schemas.microsoft.com/office/powerpoint/2010/main" val="167130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E778688F-8E0C-CD45-A477-C13B7B175E8D}" type="slidenum">
              <a:rPr lang="en-US"/>
              <a:pPr/>
              <a:t>‹#›</a:t>
            </a:fld>
            <a:endParaRPr lang="en-US"/>
          </a:p>
        </p:txBody>
      </p:sp>
    </p:spTree>
    <p:extLst>
      <p:ext uri="{BB962C8B-B14F-4D97-AF65-F5344CB8AC3E}">
        <p14:creationId xmlns:p14="http://schemas.microsoft.com/office/powerpoint/2010/main" val="1531220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9308397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83945277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9958639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8858331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5708140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8982308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5081464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2945988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9E904BB6-F10E-524C-BA32-55FEFE9C9778}" type="slidenum">
              <a:rPr lang="en-US"/>
              <a:pPr/>
              <a:t>‹#›</a:t>
            </a:fld>
            <a:endParaRPr lang="en-US"/>
          </a:p>
        </p:txBody>
      </p:sp>
    </p:spTree>
    <p:extLst>
      <p:ext uri="{BB962C8B-B14F-4D97-AF65-F5344CB8AC3E}">
        <p14:creationId xmlns:p14="http://schemas.microsoft.com/office/powerpoint/2010/main" val="2902484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28064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34586137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9292352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solidFill>
                  <a:srgbClr val="FFFFFF"/>
                </a:solidFill>
                <a:latin typeface="Maiandra GD" pitchFamily="-108" charset="0"/>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solidFill>
                  <a:srgbClr val="FFFFFF"/>
                </a:solidFill>
                <a:latin typeface="Maiandra GD" pitchFamily="-108" charset="0"/>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solidFill>
                  <a:srgbClr val="FFFFFF"/>
                </a:solidFill>
                <a:latin typeface="Maiandra GD" pitchFamily="-108" charset="0"/>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solidFill>
                  <a:srgbClr val="FFFFFF"/>
                </a:solidFill>
                <a:latin typeface="Maiandra GD" pitchFamily="-108" charset="0"/>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solidFill>
                  <a:srgbClr val="FFFFFF"/>
                </a:solidFill>
                <a:latin typeface="Maiandra GD" pitchFamily="-111" charset="0"/>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solidFill>
                  <a:srgbClr val="FFFFFF"/>
                </a:solidFill>
                <a:latin typeface="Maiandra GD" pitchFamily="-111"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solidFill>
                  <a:srgbClr val="FFFFFF"/>
                </a:solidFill>
                <a:latin typeface="Maiandra GD" pitchFamily="-111" charset="0"/>
              </a:endParaRPr>
            </a:p>
          </p:txBody>
        </p:sp>
      </p:grpSp>
      <p:sp>
        <p:nvSpPr>
          <p:cNvPr id="11370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1370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a:lvl1pPr>
          </a:lstStyle>
          <a:p>
            <a:fld id="{F0D501F4-F4B9-364F-8462-F8AA1E6BE85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48705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8FC134FB-E864-9D4E-95B3-E144CE3A34C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52093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D13EFD75-5113-5448-9E95-C7BA3495890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05549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4420AA1C-6A60-7A4B-B91F-5649A31310D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1000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fld id="{C5469AC5-590C-5343-AD91-43DD33B2DE9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33146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fld id="{D32BDD6B-B712-B640-B071-EA3ECA2DE83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35295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fld id="{552F58F6-CB77-F44F-B8E1-7D306063F3C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3866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8FBC09C9-712C-C748-985C-20E7CE3EE55A}" type="slidenum">
              <a:rPr lang="en-US"/>
              <a:pPr/>
              <a:t>‹#›</a:t>
            </a:fld>
            <a:endParaRPr lang="en-US"/>
          </a:p>
        </p:txBody>
      </p:sp>
    </p:spTree>
    <p:extLst>
      <p:ext uri="{BB962C8B-B14F-4D97-AF65-F5344CB8AC3E}">
        <p14:creationId xmlns:p14="http://schemas.microsoft.com/office/powerpoint/2010/main" val="3846424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857FEAF1-8271-1D4F-8B7D-5031942B50B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08802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AA061FD8-4B1E-D547-9625-C92923427A8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57752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1873FFA7-604A-BE4B-88E1-3AB7FC532D2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53376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5C8BB8E8-FC80-5245-8A9C-CCD7897A110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7160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316C41A7-CFF4-B645-8119-70D3D2A68F6E}" type="slidenum">
              <a:rPr lang="en-US"/>
              <a:pPr/>
              <a:t>‹#›</a:t>
            </a:fld>
            <a:endParaRPr lang="en-US"/>
          </a:p>
        </p:txBody>
      </p:sp>
    </p:spTree>
    <p:extLst>
      <p:ext uri="{BB962C8B-B14F-4D97-AF65-F5344CB8AC3E}">
        <p14:creationId xmlns:p14="http://schemas.microsoft.com/office/powerpoint/2010/main" val="3220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fld id="{BECD7316-0915-864E-990A-ED70E1CAB474}" type="slidenum">
              <a:rPr lang="en-US"/>
              <a:pPr/>
              <a:t>‹#›</a:t>
            </a:fld>
            <a:endParaRPr lang="en-US"/>
          </a:p>
        </p:txBody>
      </p:sp>
    </p:spTree>
    <p:extLst>
      <p:ext uri="{BB962C8B-B14F-4D97-AF65-F5344CB8AC3E}">
        <p14:creationId xmlns:p14="http://schemas.microsoft.com/office/powerpoint/2010/main" val="4192843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fld id="{B8CDBE15-2714-684B-B81D-5CDEE9FF7EB8}" type="slidenum">
              <a:rPr lang="en-US"/>
              <a:pPr/>
              <a:t>‹#›</a:t>
            </a:fld>
            <a:endParaRPr lang="en-US"/>
          </a:p>
        </p:txBody>
      </p:sp>
    </p:spTree>
    <p:extLst>
      <p:ext uri="{BB962C8B-B14F-4D97-AF65-F5344CB8AC3E}">
        <p14:creationId xmlns:p14="http://schemas.microsoft.com/office/powerpoint/2010/main" val="201871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fld id="{5FC87B3F-5E9D-2547-A2AC-1C4CCC726E48}" type="slidenum">
              <a:rPr lang="en-US"/>
              <a:pPr/>
              <a:t>‹#›</a:t>
            </a:fld>
            <a:endParaRPr lang="en-US"/>
          </a:p>
        </p:txBody>
      </p:sp>
    </p:spTree>
    <p:extLst>
      <p:ext uri="{BB962C8B-B14F-4D97-AF65-F5344CB8AC3E}">
        <p14:creationId xmlns:p14="http://schemas.microsoft.com/office/powerpoint/2010/main" val="326707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F9E15D5D-8ACC-E244-84DC-FF0E252F48EE}" type="slidenum">
              <a:rPr lang="en-US"/>
              <a:pPr/>
              <a:t>‹#›</a:t>
            </a:fld>
            <a:endParaRPr lang="en-US"/>
          </a:p>
        </p:txBody>
      </p:sp>
    </p:spTree>
    <p:extLst>
      <p:ext uri="{BB962C8B-B14F-4D97-AF65-F5344CB8AC3E}">
        <p14:creationId xmlns:p14="http://schemas.microsoft.com/office/powerpoint/2010/main" val="2504075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8CDF8F94-8D2C-7A47-BA6D-7810B4BFE624}" type="slidenum">
              <a:rPr lang="en-US"/>
              <a:pPr/>
              <a:t>‹#›</a:t>
            </a:fld>
            <a:endParaRPr lang="en-US"/>
          </a:p>
        </p:txBody>
      </p:sp>
    </p:spTree>
    <p:extLst>
      <p:ext uri="{BB962C8B-B14F-4D97-AF65-F5344CB8AC3E}">
        <p14:creationId xmlns:p14="http://schemas.microsoft.com/office/powerpoint/2010/main" val="1817488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0000"/>
            </a:gs>
            <a:gs pos="100000">
              <a:srgbClr val="50000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12643"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2644"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2645"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grpSp>
          <p:nvGrpSpPr>
            <p:cNvPr id="1035" name="Group 6"/>
            <p:cNvGrpSpPr>
              <a:grpSpLocks/>
            </p:cNvGrpSpPr>
            <p:nvPr/>
          </p:nvGrpSpPr>
          <p:grpSpPr bwMode="auto">
            <a:xfrm>
              <a:off x="288" y="0"/>
              <a:ext cx="5098" cy="4316"/>
              <a:chOff x="288" y="0"/>
              <a:chExt cx="5098" cy="4316"/>
            </a:xfrm>
          </p:grpSpPr>
          <p:sp>
            <p:nvSpPr>
              <p:cNvPr id="112647"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2648"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2649"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2650"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2651"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2652"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2653"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2654"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2655"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2656"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2657"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2658"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2659"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grpSp>
        <p:sp>
          <p:nvSpPr>
            <p:cNvPr id="112660"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2661"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2662"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2663"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latin typeface="Maiandra GD" pitchFamily="-108" charset="0"/>
                <a:ea typeface="+mn-ea"/>
                <a:cs typeface="+mn-cs"/>
              </a:endParaRPr>
            </a:p>
          </p:txBody>
        </p:sp>
        <p:sp>
          <p:nvSpPr>
            <p:cNvPr id="112664"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latin typeface="Maiandra GD" pitchFamily="-108" charset="0"/>
                <a:ea typeface="+mn-ea"/>
                <a:cs typeface="+mn-cs"/>
              </a:endParaRPr>
            </a:p>
          </p:txBody>
        </p:sp>
        <p:sp>
          <p:nvSpPr>
            <p:cNvPr id="112665"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Maiandra GD" pitchFamily="-108" charset="0"/>
                <a:ea typeface="+mn-ea"/>
                <a:cs typeface="+mn-cs"/>
              </a:endParaRPr>
            </a:p>
          </p:txBody>
        </p:sp>
        <p:sp>
          <p:nvSpPr>
            <p:cNvPr id="112666"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latin typeface="Maiandra GD" pitchFamily="-108" charset="0"/>
                <a:ea typeface="+mn-ea"/>
                <a:cs typeface="+mn-cs"/>
              </a:endParaRPr>
            </a:p>
          </p:txBody>
        </p:sp>
        <p:sp>
          <p:nvSpPr>
            <p:cNvPr id="112667"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latin typeface="Maiandra GD" pitchFamily="-108" charset="0"/>
                <a:ea typeface="+mn-ea"/>
                <a:cs typeface="+mn-cs"/>
              </a:endParaRPr>
            </a:p>
          </p:txBody>
        </p:sp>
        <p:sp>
          <p:nvSpPr>
            <p:cNvPr id="112668"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latin typeface="Maiandra GD" pitchFamily="-111" charset="0"/>
                <a:ea typeface="+mn-ea"/>
                <a:cs typeface="+mn-cs"/>
              </a:endParaRPr>
            </a:p>
          </p:txBody>
        </p:sp>
        <p:sp>
          <p:nvSpPr>
            <p:cNvPr id="112669"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latin typeface="Maiandra GD" pitchFamily="-111" charset="0"/>
                <a:ea typeface="+mn-ea"/>
                <a:cs typeface="+mn-cs"/>
              </a:endParaRPr>
            </a:p>
          </p:txBody>
        </p:sp>
        <p:sp>
          <p:nvSpPr>
            <p:cNvPr id="112670"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latin typeface="Maiandra GD" pitchFamily="-111" charset="0"/>
                <a:ea typeface="+mn-ea"/>
                <a:cs typeface="+mn-cs"/>
              </a:endParaRPr>
            </a:p>
          </p:txBody>
        </p:sp>
        <p:grpSp>
          <p:nvGrpSpPr>
            <p:cNvPr id="1047" name="Group 31"/>
            <p:cNvGrpSpPr>
              <a:grpSpLocks/>
            </p:cNvGrpSpPr>
            <p:nvPr/>
          </p:nvGrpSpPr>
          <p:grpSpPr bwMode="auto">
            <a:xfrm>
              <a:off x="1" y="392"/>
              <a:ext cx="5758" cy="1571"/>
              <a:chOff x="1" y="392"/>
              <a:chExt cx="5758" cy="1571"/>
            </a:xfrm>
          </p:grpSpPr>
          <p:sp>
            <p:nvSpPr>
              <p:cNvPr id="11267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latin typeface="Maiandra GD" pitchFamily="-111" charset="0"/>
                  <a:ea typeface="+mn-ea"/>
                  <a:cs typeface="+mn-cs"/>
                </a:endParaRPr>
              </a:p>
            </p:txBody>
          </p:sp>
          <p:sp>
            <p:nvSpPr>
              <p:cNvPr id="11267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latin typeface="Maiandra GD" pitchFamily="-111" charset="0"/>
                  <a:ea typeface="+mn-ea"/>
                  <a:cs typeface="+mn-cs"/>
                </a:endParaRPr>
              </a:p>
            </p:txBody>
          </p:sp>
          <p:sp>
            <p:nvSpPr>
              <p:cNvPr id="11267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latin typeface="Maiandra GD" pitchFamily="-111" charset="0"/>
                  <a:ea typeface="+mn-ea"/>
                  <a:cs typeface="+mn-cs"/>
                </a:endParaRPr>
              </a:p>
            </p:txBody>
          </p:sp>
          <p:sp>
            <p:nvSpPr>
              <p:cNvPr id="11267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latin typeface="Maiandra GD" pitchFamily="-111" charset="0"/>
                  <a:ea typeface="+mn-ea"/>
                  <a:cs typeface="+mn-cs"/>
                </a:endParaRPr>
              </a:p>
            </p:txBody>
          </p:sp>
          <p:sp>
            <p:nvSpPr>
              <p:cNvPr id="11267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latin typeface="Maiandra GD" pitchFamily="-111" charset="0"/>
                  <a:ea typeface="+mn-ea"/>
                  <a:cs typeface="+mn-cs"/>
                </a:endParaRPr>
              </a:p>
            </p:txBody>
          </p:sp>
        </p:grpSp>
        <p:sp>
          <p:nvSpPr>
            <p:cNvPr id="112677"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latin typeface="Maiandra GD" pitchFamily="-111" charset="0"/>
                <a:ea typeface="+mn-ea"/>
                <a:cs typeface="+mn-cs"/>
              </a:endParaRPr>
            </a:p>
          </p:txBody>
        </p:sp>
        <p:sp>
          <p:nvSpPr>
            <p:cNvPr id="112678"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latin typeface="Maiandra GD" pitchFamily="-111" charset="0"/>
                <a:ea typeface="+mn-ea"/>
                <a:cs typeface="+mn-cs"/>
              </a:endParaRPr>
            </a:p>
          </p:txBody>
        </p:sp>
      </p:grpSp>
      <p:sp>
        <p:nvSpPr>
          <p:cNvPr id="112679"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12680"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aiandra GD" pitchFamily="-108" charset="0"/>
                <a:ea typeface="+mn-ea"/>
                <a:cs typeface="+mn-cs"/>
              </a:defRPr>
            </a:lvl1pPr>
          </a:lstStyle>
          <a:p>
            <a:pPr>
              <a:defRPr/>
            </a:pPr>
            <a:endParaRPr lang="en-US"/>
          </a:p>
        </p:txBody>
      </p:sp>
      <p:sp>
        <p:nvSpPr>
          <p:cNvPr id="112681"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aiandra GD" pitchFamily="-108" charset="0"/>
                <a:ea typeface="+mn-ea"/>
                <a:cs typeface="+mn-cs"/>
              </a:defRPr>
            </a:lvl1pPr>
          </a:lstStyle>
          <a:p>
            <a:pPr>
              <a:defRPr/>
            </a:pPr>
            <a:endParaRPr lang="en-US"/>
          </a:p>
        </p:txBody>
      </p:sp>
      <p:sp>
        <p:nvSpPr>
          <p:cNvPr id="112682"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95DE654D-9390-BC44-BD6D-BA56453A632D}" type="slidenum">
              <a:rPr lang="en-US"/>
              <a:pPr/>
              <a:t>‹#›</a:t>
            </a:fld>
            <a:endParaRPr lang="en-US"/>
          </a:p>
        </p:txBody>
      </p:sp>
      <p:sp>
        <p:nvSpPr>
          <p:cNvPr id="11268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84"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Maiandra GD"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Maiandra GD"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Maiandra GD"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Maiandra GD" pitchFamily="-111"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buClr>
          <a:schemeClr val="folHlink"/>
        </a:buClr>
        <a:buSzPct val="6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folHlink"/>
        </a:buClr>
        <a:buSzPct val="6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folHlink"/>
        </a:buClr>
        <a:buSzPct val="6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folHlink"/>
        </a:buClr>
        <a:buSzPct val="6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4"/>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3130927204"/>
      </p:ext>
    </p:extLst>
  </p:cSld>
  <p:clrMap bg1="dk2" tx1="lt1" bg2="dk1"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0000"/>
            </a:gs>
            <a:gs pos="100000">
              <a:srgbClr val="50000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12643"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44"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45"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grpSp>
          <p:nvGrpSpPr>
            <p:cNvPr id="1035" name="Group 6"/>
            <p:cNvGrpSpPr>
              <a:grpSpLocks/>
            </p:cNvGrpSpPr>
            <p:nvPr/>
          </p:nvGrpSpPr>
          <p:grpSpPr bwMode="auto">
            <a:xfrm>
              <a:off x="288" y="0"/>
              <a:ext cx="5098" cy="4316"/>
              <a:chOff x="288" y="0"/>
              <a:chExt cx="5098" cy="4316"/>
            </a:xfrm>
          </p:grpSpPr>
          <p:sp>
            <p:nvSpPr>
              <p:cNvPr id="112647"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48"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49"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0"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1"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2"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3"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4"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5"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6"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7"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8"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9"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grpSp>
        <p:sp>
          <p:nvSpPr>
            <p:cNvPr id="112660"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61"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62"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63"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solidFill>
                  <a:srgbClr val="FFFFFF"/>
                </a:solidFill>
                <a:latin typeface="Maiandra GD" pitchFamily="-108" charset="0"/>
              </a:endParaRPr>
            </a:p>
          </p:txBody>
        </p:sp>
        <p:sp>
          <p:nvSpPr>
            <p:cNvPr id="112664"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solidFill>
                  <a:srgbClr val="FFFFFF"/>
                </a:solidFill>
                <a:latin typeface="Maiandra GD" pitchFamily="-108" charset="0"/>
              </a:endParaRPr>
            </a:p>
          </p:txBody>
        </p:sp>
        <p:sp>
          <p:nvSpPr>
            <p:cNvPr id="112665"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66"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solidFill>
                  <a:srgbClr val="FFFFFF"/>
                </a:solidFill>
                <a:latin typeface="Maiandra GD" pitchFamily="-108" charset="0"/>
              </a:endParaRPr>
            </a:p>
          </p:txBody>
        </p:sp>
        <p:sp>
          <p:nvSpPr>
            <p:cNvPr id="112667"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solidFill>
                  <a:srgbClr val="FFFFFF"/>
                </a:solidFill>
                <a:latin typeface="Maiandra GD" pitchFamily="-108" charset="0"/>
              </a:endParaRPr>
            </a:p>
          </p:txBody>
        </p:sp>
        <p:sp>
          <p:nvSpPr>
            <p:cNvPr id="112668"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112669"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112670"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solidFill>
                  <a:srgbClr val="FFFFFF"/>
                </a:solidFill>
                <a:latin typeface="Maiandra GD" pitchFamily="-111" charset="0"/>
              </a:endParaRPr>
            </a:p>
          </p:txBody>
        </p:sp>
        <p:grpSp>
          <p:nvGrpSpPr>
            <p:cNvPr id="1047" name="Group 31"/>
            <p:cNvGrpSpPr>
              <a:grpSpLocks/>
            </p:cNvGrpSpPr>
            <p:nvPr/>
          </p:nvGrpSpPr>
          <p:grpSpPr bwMode="auto">
            <a:xfrm>
              <a:off x="1" y="392"/>
              <a:ext cx="5758" cy="1571"/>
              <a:chOff x="1" y="392"/>
              <a:chExt cx="5758" cy="1571"/>
            </a:xfrm>
          </p:grpSpPr>
          <p:sp>
            <p:nvSpPr>
              <p:cNvPr id="11267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11267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11267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11267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11267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grpSp>
        <p:sp>
          <p:nvSpPr>
            <p:cNvPr id="112677"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solidFill>
                  <a:srgbClr val="FFFFFF"/>
                </a:solidFill>
                <a:latin typeface="Maiandra GD" pitchFamily="-111" charset="0"/>
              </a:endParaRPr>
            </a:p>
          </p:txBody>
        </p:sp>
        <p:sp>
          <p:nvSpPr>
            <p:cNvPr id="112678"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solidFill>
                  <a:srgbClr val="FFFFFF"/>
                </a:solidFill>
                <a:latin typeface="Maiandra GD" pitchFamily="-111" charset="0"/>
              </a:endParaRPr>
            </a:p>
          </p:txBody>
        </p:sp>
      </p:grpSp>
      <p:sp>
        <p:nvSpPr>
          <p:cNvPr id="112679"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12680"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aiandra GD" pitchFamily="-108" charset="0"/>
                <a:ea typeface="+mn-ea"/>
                <a:cs typeface="+mn-cs"/>
              </a:defRPr>
            </a:lvl1pPr>
          </a:lstStyle>
          <a:p>
            <a:pPr>
              <a:defRPr/>
            </a:pPr>
            <a:endParaRPr lang="en-US">
              <a:solidFill>
                <a:srgbClr val="FFFFFF"/>
              </a:solidFill>
            </a:endParaRPr>
          </a:p>
        </p:txBody>
      </p:sp>
      <p:sp>
        <p:nvSpPr>
          <p:cNvPr id="112681"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aiandra GD" pitchFamily="-108" charset="0"/>
                <a:ea typeface="+mn-ea"/>
                <a:cs typeface="+mn-cs"/>
              </a:defRPr>
            </a:lvl1pPr>
          </a:lstStyle>
          <a:p>
            <a:pPr>
              <a:defRPr/>
            </a:pPr>
            <a:endParaRPr lang="en-US">
              <a:solidFill>
                <a:srgbClr val="FFFFFF"/>
              </a:solidFill>
            </a:endParaRPr>
          </a:p>
        </p:txBody>
      </p:sp>
      <p:sp>
        <p:nvSpPr>
          <p:cNvPr id="112682"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746F9530-4AE7-FE41-A5C1-A1E9CCA4B633}" type="slidenum">
              <a:rPr lang="en-US" smtClean="0">
                <a:solidFill>
                  <a:srgbClr val="FFFFFF"/>
                </a:solidFill>
              </a:rPr>
              <a:pPr/>
              <a:t>‹#›</a:t>
            </a:fld>
            <a:endParaRPr lang="en-US">
              <a:solidFill>
                <a:srgbClr val="FFFFFF"/>
              </a:solidFill>
            </a:endParaRPr>
          </a:p>
        </p:txBody>
      </p:sp>
      <p:sp>
        <p:nvSpPr>
          <p:cNvPr id="11268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9735592"/>
      </p:ext>
    </p:extLst>
  </p:cSld>
  <p:clrMap bg1="dk2" tx1="lt1" bg2="dk1"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Maiandra GD"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Maiandra GD"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Maiandra GD"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Maiandra GD" pitchFamily="-111"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buClr>
          <a:schemeClr val="folHlink"/>
        </a:buClr>
        <a:buSzPct val="6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folHlink"/>
        </a:buClr>
        <a:buSzPct val="6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folHlink"/>
        </a:buClr>
        <a:buSzPct val="6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folHlink"/>
        </a:buClr>
        <a:buSzPct val="6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www.worr.org/"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body" idx="1"/>
          </p:nvPr>
        </p:nvSpPr>
        <p:spPr>
          <a:xfrm>
            <a:off x="152400" y="2133600"/>
            <a:ext cx="8763000" cy="4114800"/>
          </a:xfrm>
        </p:spPr>
        <p:txBody>
          <a:bodyPr/>
          <a:lstStyle/>
          <a:p>
            <a:pPr eaLnBrk="1" hangingPunct="1">
              <a:buFont typeface="Wingdings" pitchFamily="-108" charset="2"/>
              <a:buNone/>
              <a:defRPr/>
            </a:pPr>
            <a:endParaRPr lang="de-DE" b="1" i="1">
              <a:ea typeface="ＭＳ Ｐゴシック" pitchFamily="-108" charset="-128"/>
              <a:cs typeface="ＭＳ Ｐゴシック" pitchFamily="-108" charset="-128"/>
            </a:endParaRPr>
          </a:p>
        </p:txBody>
      </p:sp>
      <p:pic>
        <p:nvPicPr>
          <p:cNvPr id="15363" name="Picture 3" descr="SuspBridge"/>
          <p:cNvPicPr>
            <a:picLocks noChangeAspect="1" noChangeArrowheads="1"/>
          </p:cNvPicPr>
          <p:nvPr/>
        </p:nvPicPr>
        <p:blipFill>
          <a:blip r:embed="rId3" cstate="screen">
            <a:lum bright="18000" contrast="-54000"/>
            <a:extLst>
              <a:ext uri="{28A0092B-C50C-407E-A947-70E740481C1C}">
                <a14:useLocalDpi xmlns:a14="http://schemas.microsoft.com/office/drawing/2010/main"/>
              </a:ext>
            </a:extLst>
          </a:blip>
          <a:srcRect t="13333"/>
          <a:stretch>
            <a:fillRect/>
          </a:stretch>
        </p:blipFill>
        <p:spPr bwMode="auto">
          <a:xfrm>
            <a:off x="-228600" y="-152400"/>
            <a:ext cx="93726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Rectangle 4"/>
          <p:cNvSpPr>
            <a:spLocks noChangeArrowheads="1"/>
          </p:cNvSpPr>
          <p:nvPr/>
        </p:nvSpPr>
        <p:spPr bwMode="auto">
          <a:xfrm>
            <a:off x="685800" y="3505200"/>
            <a:ext cx="31242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pPr algn="ctr" eaLnBrk="1" hangingPunct="1"/>
            <a:r>
              <a:rPr lang="de-DE" dirty="0">
                <a:solidFill>
                  <a:schemeClr val="bg2"/>
                </a:solidFill>
              </a:rPr>
              <a:t>BIBLICAL</a:t>
            </a:r>
          </a:p>
          <a:p>
            <a:pPr algn="ctr" eaLnBrk="1" hangingPunct="1"/>
            <a:r>
              <a:rPr lang="de-DE" dirty="0">
                <a:solidFill>
                  <a:schemeClr val="bg2"/>
                </a:solidFill>
              </a:rPr>
              <a:t>CONSTANTS</a:t>
            </a:r>
          </a:p>
          <a:p>
            <a:pPr algn="ctr" eaLnBrk="1" hangingPunct="1"/>
            <a:r>
              <a:rPr lang="de-DE" sz="2400" dirty="0">
                <a:solidFill>
                  <a:schemeClr val="bg2"/>
                </a:solidFill>
              </a:rPr>
              <a:t>(Acts 2:42,46-47)</a:t>
            </a:r>
            <a:endParaRPr lang="en-US" sz="2400" dirty="0">
              <a:solidFill>
                <a:schemeClr val="bg2"/>
              </a:solidFill>
            </a:endParaRPr>
          </a:p>
        </p:txBody>
      </p:sp>
      <p:sp>
        <p:nvSpPr>
          <p:cNvPr id="15365" name="Rectangle 5"/>
          <p:cNvSpPr>
            <a:spLocks noChangeArrowheads="1"/>
          </p:cNvSpPr>
          <p:nvPr/>
        </p:nvSpPr>
        <p:spPr bwMode="auto">
          <a:xfrm>
            <a:off x="4800600" y="3505200"/>
            <a:ext cx="2971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pPr algn="ctr" eaLnBrk="1" hangingPunct="1"/>
            <a:r>
              <a:rPr lang="de-DE">
                <a:solidFill>
                  <a:schemeClr val="bg2"/>
                </a:solidFill>
              </a:rPr>
              <a:t>BIBLICAL</a:t>
            </a:r>
          </a:p>
          <a:p>
            <a:pPr algn="ctr" eaLnBrk="1" hangingPunct="1"/>
            <a:r>
              <a:rPr lang="de-DE">
                <a:solidFill>
                  <a:schemeClr val="bg2"/>
                </a:solidFill>
              </a:rPr>
              <a:t>PRINCIPLES</a:t>
            </a:r>
            <a:endParaRPr lang="en-US">
              <a:solidFill>
                <a:schemeClr val="bg2"/>
              </a:solidFill>
            </a:endParaRPr>
          </a:p>
        </p:txBody>
      </p:sp>
      <p:sp>
        <p:nvSpPr>
          <p:cNvPr id="15366" name="Rectangle 6"/>
          <p:cNvSpPr>
            <a:spLocks noChangeArrowheads="1"/>
          </p:cNvSpPr>
          <p:nvPr/>
        </p:nvSpPr>
        <p:spPr bwMode="auto">
          <a:xfrm>
            <a:off x="3238500" y="981075"/>
            <a:ext cx="26670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pPr algn="ctr" eaLnBrk="1" hangingPunct="1"/>
            <a:r>
              <a:rPr lang="de-DE">
                <a:solidFill>
                  <a:schemeClr val="bg2"/>
                </a:solidFill>
              </a:rPr>
              <a:t>FLEXIBILITY</a:t>
            </a:r>
          </a:p>
          <a:p>
            <a:pPr algn="ctr" eaLnBrk="1" hangingPunct="1"/>
            <a:r>
              <a:rPr lang="de-DE">
                <a:solidFill>
                  <a:schemeClr val="bg2"/>
                </a:solidFill>
              </a:rPr>
              <a:t>OF FORM</a:t>
            </a:r>
            <a:endParaRPr lang="en-US">
              <a:solidFill>
                <a:schemeClr val="bg2"/>
              </a:solidFill>
            </a:endParaRPr>
          </a:p>
        </p:txBody>
      </p:sp>
      <p:sp>
        <p:nvSpPr>
          <p:cNvPr id="15367" name="Rectangle 7"/>
          <p:cNvSpPr>
            <a:spLocks noChangeArrowheads="1"/>
          </p:cNvSpPr>
          <p:nvPr/>
        </p:nvSpPr>
        <p:spPr bwMode="auto">
          <a:xfrm>
            <a:off x="3276600" y="4953000"/>
            <a:ext cx="23764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i="1">
                <a:solidFill>
                  <a:srgbClr val="FFFFFF"/>
                </a:solidFill>
              </a:rPr>
              <a:t>Biblical</a:t>
            </a:r>
          </a:p>
        </p:txBody>
      </p:sp>
      <p:sp>
        <p:nvSpPr>
          <p:cNvPr id="15368" name="Rectangle 8"/>
          <p:cNvSpPr>
            <a:spLocks noChangeArrowheads="1"/>
          </p:cNvSpPr>
          <p:nvPr/>
        </p:nvSpPr>
        <p:spPr bwMode="auto">
          <a:xfrm>
            <a:off x="3733800" y="333375"/>
            <a:ext cx="1589088"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i="1">
                <a:solidFill>
                  <a:srgbClr val="000000"/>
                </a:solidFill>
              </a:rPr>
              <a:t>Cultural</a:t>
            </a:r>
          </a:p>
        </p:txBody>
      </p:sp>
      <p:sp>
        <p:nvSpPr>
          <p:cNvPr id="15369" name="Text Box 9"/>
          <p:cNvSpPr txBox="1">
            <a:spLocks noChangeArrowheads="1"/>
          </p:cNvSpPr>
          <p:nvPr/>
        </p:nvSpPr>
        <p:spPr bwMode="auto">
          <a:xfrm>
            <a:off x="3543300" y="381000"/>
            <a:ext cx="2057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37931725" indent="-37474525">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pPr>
              <a:spcBef>
                <a:spcPct val="50000"/>
              </a:spcBef>
            </a:pPr>
            <a:endParaRPr lang="en-US"/>
          </a:p>
        </p:txBody>
      </p:sp>
      <p:sp>
        <p:nvSpPr>
          <p:cNvPr id="10" name="Rectangle 9"/>
          <p:cNvSpPr>
            <a:spLocks noChangeArrowheads="1"/>
          </p:cNvSpPr>
          <p:nvPr/>
        </p:nvSpPr>
        <p:spPr bwMode="auto">
          <a:xfrm>
            <a:off x="-221456" y="6115887"/>
            <a:ext cx="937260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Taught by Dr. Ron Man for Doctor of Ministry Students</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Files in many languages for free download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2770" name="AutoShape 2"/>
          <p:cNvSpPr>
            <a:spLocks noChangeArrowheads="1"/>
          </p:cNvSpPr>
          <p:nvPr/>
        </p:nvSpPr>
        <p:spPr bwMode="auto">
          <a:xfrm>
            <a:off x="2133600" y="1295400"/>
            <a:ext cx="838200" cy="3962400"/>
          </a:xfrm>
          <a:prstGeom prst="downArrow">
            <a:avLst>
              <a:gd name="adj1" fmla="val 50000"/>
              <a:gd name="adj2" fmla="val 118182"/>
            </a:avLst>
          </a:prstGeom>
          <a:solidFill>
            <a:srgbClr val="0000FF"/>
          </a:solidFill>
          <a:ln w="9525">
            <a:solidFill>
              <a:schemeClr val="tx1"/>
            </a:solidFill>
            <a:miter lim="800000"/>
            <a:headEnd/>
            <a:tailEnd/>
          </a:ln>
        </p:spPr>
        <p:txBody>
          <a:bodyPr wrap="none" anchor="ctr"/>
          <a:lstStyle/>
          <a:p>
            <a:endParaRPr lang="en-US">
              <a:solidFill>
                <a:srgbClr val="FFFFFF"/>
              </a:solidFill>
            </a:endParaRPr>
          </a:p>
        </p:txBody>
      </p:sp>
      <p:sp>
        <p:nvSpPr>
          <p:cNvPr id="32771" name="AutoShape 3"/>
          <p:cNvSpPr>
            <a:spLocks noChangeArrowheads="1"/>
          </p:cNvSpPr>
          <p:nvPr/>
        </p:nvSpPr>
        <p:spPr bwMode="auto">
          <a:xfrm rot="10800000">
            <a:off x="6172200" y="1295400"/>
            <a:ext cx="838200" cy="3962400"/>
          </a:xfrm>
          <a:prstGeom prst="downArrow">
            <a:avLst>
              <a:gd name="adj1" fmla="val 50000"/>
              <a:gd name="adj2" fmla="val 118182"/>
            </a:avLst>
          </a:prstGeom>
          <a:solidFill>
            <a:srgbClr val="0000FF"/>
          </a:solidFill>
          <a:ln w="9525">
            <a:solidFill>
              <a:schemeClr val="tx1"/>
            </a:solidFill>
            <a:miter lim="800000"/>
            <a:headEnd/>
            <a:tailEnd/>
          </a:ln>
        </p:spPr>
        <p:txBody>
          <a:bodyPr wrap="none" anchor="ctr"/>
          <a:lstStyle/>
          <a:p>
            <a:endParaRPr lang="en-US">
              <a:solidFill>
                <a:srgbClr val="FFFFFF"/>
              </a:solidFill>
            </a:endParaRPr>
          </a:p>
        </p:txBody>
      </p:sp>
      <p:sp>
        <p:nvSpPr>
          <p:cNvPr id="552964" name="Text Box 4"/>
          <p:cNvSpPr txBox="1">
            <a:spLocks noChangeArrowheads="1"/>
          </p:cNvSpPr>
          <p:nvPr/>
        </p:nvSpPr>
        <p:spPr bwMode="auto">
          <a:xfrm>
            <a:off x="838200" y="2057400"/>
            <a:ext cx="7543800" cy="210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37931725" indent="-37474525">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pPr algn="ctr" eaLnBrk="1" hangingPunct="1">
              <a:spcBef>
                <a:spcPct val="50000"/>
              </a:spcBef>
            </a:pPr>
            <a:r>
              <a:rPr lang="ja-JP" altLang="en-US">
                <a:solidFill>
                  <a:srgbClr val="FFFF99"/>
                </a:solidFill>
              </a:rPr>
              <a:t>“</a:t>
            </a:r>
            <a:r>
              <a:rPr lang="en-US">
                <a:solidFill>
                  <a:srgbClr val="FFFF99"/>
                </a:solidFill>
              </a:rPr>
              <a:t>Our worship is our answer to God who has first addressed us. Man worships the God who has made Himself known.</a:t>
            </a:r>
            <a:r>
              <a:rPr lang="ja-JP" altLang="en-US">
                <a:solidFill>
                  <a:srgbClr val="FFFF99"/>
                </a:solidFill>
              </a:rPr>
              <a:t>”</a:t>
            </a:r>
            <a:endParaRPr lang="en-US">
              <a:solidFill>
                <a:srgbClr val="FFFF99"/>
              </a:solidFill>
            </a:endParaRPr>
          </a:p>
          <a:p>
            <a:pPr algn="ctr" eaLnBrk="1" hangingPunct="1">
              <a:spcBef>
                <a:spcPct val="50000"/>
              </a:spcBef>
            </a:pPr>
            <a:r>
              <a:rPr lang="en-US" sz="2400">
                <a:solidFill>
                  <a:srgbClr val="FFFF99"/>
                </a:solidFill>
              </a:rPr>
              <a:t>(William Nicholls)</a:t>
            </a:r>
          </a:p>
        </p:txBody>
      </p:sp>
    </p:spTree>
    <p:extLst>
      <p:ext uri="{BB962C8B-B14F-4D97-AF65-F5344CB8AC3E}">
        <p14:creationId xmlns:p14="http://schemas.microsoft.com/office/powerpoint/2010/main" val="874036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2133600" y="1295400"/>
            <a:ext cx="838200" cy="3962400"/>
          </a:xfrm>
          <a:prstGeom prst="downArrow">
            <a:avLst>
              <a:gd name="adj1" fmla="val 50000"/>
              <a:gd name="adj2" fmla="val 118182"/>
            </a:avLst>
          </a:prstGeom>
          <a:solidFill>
            <a:srgbClr val="0000FF"/>
          </a:solidFill>
          <a:ln w="9525">
            <a:solidFill>
              <a:schemeClr val="tx1"/>
            </a:solidFill>
            <a:miter lim="800000"/>
            <a:headEnd/>
            <a:tailEnd/>
          </a:ln>
        </p:spPr>
        <p:txBody>
          <a:bodyPr wrap="none" anchor="ctr"/>
          <a:lstStyle/>
          <a:p>
            <a:endParaRPr lang="en-US">
              <a:solidFill>
                <a:srgbClr val="FFFFFF"/>
              </a:solidFill>
            </a:endParaRPr>
          </a:p>
        </p:txBody>
      </p:sp>
      <p:sp>
        <p:nvSpPr>
          <p:cNvPr id="34819" name="AutoShape 3"/>
          <p:cNvSpPr>
            <a:spLocks noChangeArrowheads="1"/>
          </p:cNvSpPr>
          <p:nvPr/>
        </p:nvSpPr>
        <p:spPr bwMode="auto">
          <a:xfrm rot="10800000">
            <a:off x="6172200" y="1295400"/>
            <a:ext cx="838200" cy="3962400"/>
          </a:xfrm>
          <a:prstGeom prst="downArrow">
            <a:avLst>
              <a:gd name="adj1" fmla="val 50000"/>
              <a:gd name="adj2" fmla="val 118182"/>
            </a:avLst>
          </a:prstGeom>
          <a:solidFill>
            <a:srgbClr val="0000FF"/>
          </a:solidFill>
          <a:ln w="9525">
            <a:solidFill>
              <a:schemeClr val="tx1"/>
            </a:solidFill>
            <a:miter lim="800000"/>
            <a:headEnd/>
            <a:tailEnd/>
          </a:ln>
        </p:spPr>
        <p:txBody>
          <a:bodyPr wrap="none" anchor="ctr"/>
          <a:lstStyle/>
          <a:p>
            <a:endParaRPr lang="en-US">
              <a:solidFill>
                <a:srgbClr val="FFFFFF"/>
              </a:solidFill>
            </a:endParaRPr>
          </a:p>
        </p:txBody>
      </p:sp>
      <p:sp>
        <p:nvSpPr>
          <p:cNvPr id="555012" name="Text Box 4"/>
          <p:cNvSpPr txBox="1">
            <a:spLocks noChangeArrowheads="1"/>
          </p:cNvSpPr>
          <p:nvPr/>
        </p:nvSpPr>
        <p:spPr bwMode="auto">
          <a:xfrm>
            <a:off x="838200" y="1905000"/>
            <a:ext cx="7543800" cy="313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37931725" indent="-37474525">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pPr algn="ctr" eaLnBrk="1" hangingPunct="1">
              <a:spcBef>
                <a:spcPct val="50000"/>
              </a:spcBef>
            </a:pPr>
            <a:r>
              <a:rPr lang="ja-JP" altLang="en-US">
                <a:solidFill>
                  <a:srgbClr val="FFFF99"/>
                </a:solidFill>
              </a:rPr>
              <a:t>“</a:t>
            </a:r>
            <a:r>
              <a:rPr lang="ja-JP" altLang="en-US" sz="1800">
                <a:solidFill>
                  <a:srgbClr val="FFFFFF"/>
                </a:solidFill>
                <a:latin typeface="Arial" charset="0"/>
              </a:rPr>
              <a:t>“</a:t>
            </a:r>
            <a:r>
              <a:rPr lang="en-US">
                <a:solidFill>
                  <a:srgbClr val="FFFF99"/>
                </a:solidFill>
              </a:rPr>
              <a:t>The purpose of</a:t>
            </a:r>
          </a:p>
          <a:p>
            <a:pPr algn="ctr" eaLnBrk="1" hangingPunct="1">
              <a:spcBef>
                <a:spcPct val="50000"/>
              </a:spcBef>
            </a:pPr>
            <a:r>
              <a:rPr lang="en-US" i="1">
                <a:solidFill>
                  <a:srgbClr val="FFFF99"/>
                </a:solidFill>
              </a:rPr>
              <a:t>theology</a:t>
            </a:r>
            <a:r>
              <a:rPr lang="en-US">
                <a:solidFill>
                  <a:srgbClr val="FFFF99"/>
                </a:solidFill>
              </a:rPr>
              <a:t>         is         </a:t>
            </a:r>
            <a:r>
              <a:rPr lang="en-US" i="1">
                <a:solidFill>
                  <a:srgbClr val="FFFF99"/>
                </a:solidFill>
              </a:rPr>
              <a:t>doxology</a:t>
            </a:r>
            <a:r>
              <a:rPr lang="en-US">
                <a:solidFill>
                  <a:srgbClr val="FFFF99"/>
                </a:solidFill>
              </a:rPr>
              <a:t>;</a:t>
            </a:r>
          </a:p>
          <a:p>
            <a:pPr eaLnBrk="1" hangingPunct="1">
              <a:spcBef>
                <a:spcPct val="50000"/>
              </a:spcBef>
            </a:pPr>
            <a:r>
              <a:rPr lang="en-US">
                <a:solidFill>
                  <a:srgbClr val="FFFF99"/>
                </a:solidFill>
              </a:rPr>
              <a:t>    we </a:t>
            </a:r>
            <a:r>
              <a:rPr lang="en-US" i="1">
                <a:solidFill>
                  <a:srgbClr val="FFFF99"/>
                </a:solidFill>
              </a:rPr>
              <a:t>study</a:t>
            </a:r>
            <a:r>
              <a:rPr lang="en-US">
                <a:solidFill>
                  <a:srgbClr val="FFFF99"/>
                </a:solidFill>
              </a:rPr>
              <a:t>       in order to   </a:t>
            </a:r>
            <a:r>
              <a:rPr lang="en-US" i="1">
                <a:solidFill>
                  <a:srgbClr val="FFFF99"/>
                </a:solidFill>
              </a:rPr>
              <a:t>praise</a:t>
            </a:r>
            <a:r>
              <a:rPr lang="en-US">
                <a:solidFill>
                  <a:srgbClr val="FFFF99"/>
                </a:solidFill>
              </a:rPr>
              <a:t>.</a:t>
            </a:r>
            <a:r>
              <a:rPr lang="ja-JP" altLang="en-US">
                <a:solidFill>
                  <a:srgbClr val="FFFF99"/>
                </a:solidFill>
              </a:rPr>
              <a:t>”</a:t>
            </a:r>
            <a:endParaRPr lang="en-US">
              <a:solidFill>
                <a:srgbClr val="FFFF99"/>
              </a:solidFill>
            </a:endParaRPr>
          </a:p>
          <a:p>
            <a:pPr algn="ctr" eaLnBrk="1" hangingPunct="1">
              <a:spcBef>
                <a:spcPct val="50000"/>
              </a:spcBef>
            </a:pPr>
            <a:endParaRPr lang="en-US" sz="2400">
              <a:solidFill>
                <a:srgbClr val="FFFF99"/>
              </a:solidFill>
            </a:endParaRPr>
          </a:p>
          <a:p>
            <a:pPr algn="ctr" eaLnBrk="1" hangingPunct="1">
              <a:spcBef>
                <a:spcPct val="50000"/>
              </a:spcBef>
            </a:pPr>
            <a:r>
              <a:rPr lang="en-US" sz="2400">
                <a:solidFill>
                  <a:srgbClr val="FFFF99"/>
                </a:solidFill>
              </a:rPr>
              <a:t>(J. I. Packer)</a:t>
            </a:r>
          </a:p>
        </p:txBody>
      </p:sp>
    </p:spTree>
    <p:extLst>
      <p:ext uri="{BB962C8B-B14F-4D97-AF65-F5344CB8AC3E}">
        <p14:creationId xmlns:p14="http://schemas.microsoft.com/office/powerpoint/2010/main" val="366526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5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457200" y="692150"/>
            <a:ext cx="8229600" cy="1139825"/>
          </a:xfrm>
        </p:spPr>
        <p:txBody>
          <a:bodyPr/>
          <a:lstStyle/>
          <a:p>
            <a:pPr eaLnBrk="1" hangingPunct="1"/>
            <a:r>
              <a:rPr lang="de-DE">
                <a:latin typeface="Maiandra GD" charset="0"/>
                <a:ea typeface="ＭＳ Ｐゴシック" charset="0"/>
                <a:cs typeface="ＭＳ Ｐゴシック" charset="0"/>
              </a:rPr>
              <a:t>WORD-SATURATED WORSHIP</a:t>
            </a:r>
            <a:endParaRPr lang="en-US">
              <a:latin typeface="Maiandra GD" charset="0"/>
              <a:ea typeface="ＭＳ Ｐゴシック" charset="0"/>
              <a:cs typeface="ＭＳ Ｐゴシック" charset="0"/>
            </a:endParaRPr>
          </a:p>
        </p:txBody>
      </p:sp>
      <p:sp>
        <p:nvSpPr>
          <p:cNvPr id="433155" name="Rectangle 3"/>
          <p:cNvSpPr>
            <a:spLocks noGrp="1" noChangeArrowheads="1"/>
          </p:cNvSpPr>
          <p:nvPr>
            <p:ph type="body" idx="1"/>
          </p:nvPr>
        </p:nvSpPr>
        <p:spPr>
          <a:xfrm>
            <a:off x="228600" y="1981200"/>
            <a:ext cx="8763000" cy="4114800"/>
          </a:xfrm>
        </p:spPr>
        <p:txBody>
          <a:bodyPr/>
          <a:lstStyle/>
          <a:p>
            <a:pPr algn="ctr" eaLnBrk="1" hangingPunct="1">
              <a:buFont typeface="Wingdings" charset="0"/>
              <a:buNone/>
            </a:pPr>
            <a:endParaRPr lang="de-DE" sz="1400" b="1">
              <a:latin typeface="Maiandra GD" charset="0"/>
              <a:ea typeface="ＭＳ Ｐゴシック" charset="0"/>
              <a:cs typeface="ＭＳ Ｐゴシック" charset="0"/>
            </a:endParaRPr>
          </a:p>
          <a:p>
            <a:pPr algn="ctr" eaLnBrk="1" hangingPunct="1">
              <a:buFont typeface="Wingdings" charset="0"/>
              <a:buNone/>
            </a:pPr>
            <a:endParaRPr lang="de-DE" sz="1400" b="1">
              <a:latin typeface="Maiandra GD" charset="0"/>
              <a:ea typeface="ＭＳ Ｐゴシック" charset="0"/>
              <a:cs typeface="ＭＳ Ｐゴシック" charset="0"/>
            </a:endParaRPr>
          </a:p>
          <a:p>
            <a:pPr algn="ctr" eaLnBrk="1" hangingPunct="1">
              <a:buFont typeface="Wingdings" charset="0"/>
              <a:buNone/>
            </a:pPr>
            <a:r>
              <a:rPr lang="de-DE" u="sng">
                <a:latin typeface="Maiandra GD" charset="0"/>
                <a:ea typeface="ＭＳ Ｐゴシック" charset="0"/>
                <a:cs typeface="ＭＳ Ｐゴシック" charset="0"/>
              </a:rPr>
              <a:t>4. The Word must be central in our worship.</a:t>
            </a:r>
          </a:p>
          <a:p>
            <a:pPr algn="ctr" eaLnBrk="1" hangingPunct="1">
              <a:buFont typeface="Wingdings" charset="0"/>
              <a:buNone/>
            </a:pPr>
            <a:endParaRPr lang="de-DE" i="1">
              <a:latin typeface="Maiandra GD" charset="0"/>
              <a:ea typeface="ＭＳ Ｐゴシック" charset="0"/>
              <a:cs typeface="Arial" charset="0"/>
            </a:endParaRPr>
          </a:p>
          <a:p>
            <a:pPr algn="ctr" eaLnBrk="1" hangingPunct="1">
              <a:buFont typeface="Wingdings" charset="0"/>
              <a:buNone/>
            </a:pPr>
            <a:r>
              <a:rPr lang="de-DE" i="1">
                <a:latin typeface="Maiandra GD" charset="0"/>
                <a:ea typeface="ＭＳ Ｐゴシック" charset="0"/>
                <a:cs typeface="ＭＳ Ｐゴシック" charset="0"/>
              </a:rPr>
              <a:t>“</a:t>
            </a:r>
            <a:r>
              <a:rPr lang="en-US" i="1">
                <a:latin typeface="Maiandra GD" charset="0"/>
                <a:ea typeface="ＭＳ Ｐゴシック" charset="0"/>
                <a:cs typeface="Arial" charset="0"/>
              </a:rPr>
              <a:t>Praise Him</a:t>
            </a:r>
          </a:p>
          <a:p>
            <a:pPr algn="ctr" eaLnBrk="1" hangingPunct="1">
              <a:buFont typeface="Wingdings" charset="0"/>
              <a:buNone/>
            </a:pPr>
            <a:r>
              <a:rPr lang="en-US" i="1">
                <a:latin typeface="Maiandra GD" charset="0"/>
                <a:ea typeface="ＭＳ Ｐゴシック" charset="0"/>
                <a:cs typeface="Arial" charset="0"/>
              </a:rPr>
              <a:t>according to His excellent greatness.</a:t>
            </a:r>
            <a:r>
              <a:rPr lang="ja-JP" altLang="en-US">
                <a:effectLst/>
                <a:latin typeface="Maiandra GD" charset="0"/>
                <a:ea typeface="ＭＳ Ｐゴシック" charset="0"/>
                <a:cs typeface="ＭＳ Ｐゴシック" charset="0"/>
              </a:rPr>
              <a:t>”</a:t>
            </a:r>
            <a:endParaRPr lang="de-DE" i="1">
              <a:latin typeface="Maiandra GD" charset="0"/>
              <a:ea typeface="ＭＳ Ｐゴシック" charset="0"/>
              <a:cs typeface="Arial" charset="0"/>
            </a:endParaRPr>
          </a:p>
          <a:p>
            <a:pPr algn="ctr" eaLnBrk="1" hangingPunct="1">
              <a:buFont typeface="Wingdings" charset="0"/>
              <a:buNone/>
            </a:pPr>
            <a:r>
              <a:rPr lang="en-US" i="1">
                <a:latin typeface="Maiandra GD" charset="0"/>
                <a:ea typeface="ＭＳ Ｐゴシック" charset="0"/>
                <a:cs typeface="Arial" charset="0"/>
              </a:rPr>
              <a:t>(Psalm 150:2)</a:t>
            </a:r>
            <a:endParaRPr lang="en-US" i="1">
              <a:latin typeface="Maiandra GD" charset="0"/>
              <a:ea typeface="ＭＳ Ｐゴシック" charset="0"/>
              <a:cs typeface="Times New Roman" charset="0"/>
            </a:endParaRPr>
          </a:p>
          <a:p>
            <a:pPr algn="ctr" eaLnBrk="1" hangingPunct="1">
              <a:buFont typeface="Wingdings" charset="0"/>
              <a:buNone/>
            </a:pPr>
            <a:endParaRPr lang="de-DE" i="1">
              <a:latin typeface="Maiandra GD" charset="0"/>
              <a:ea typeface="ＭＳ Ｐゴシック" charset="0"/>
              <a:cs typeface="ＭＳ Ｐゴシック" charset="0"/>
            </a:endParaRPr>
          </a:p>
          <a:p>
            <a:pPr algn="ctr" eaLnBrk="1" hangingPunct="1">
              <a:buFont typeface="Wingdings" charset="0"/>
              <a:buNone/>
            </a:pPr>
            <a:endParaRPr lang="en-US" sz="3600" b="1">
              <a:latin typeface="Maiandra GD" charset="0"/>
              <a:ea typeface="ＭＳ Ｐゴシック" charset="0"/>
              <a:cs typeface="ＭＳ Ｐゴシック" charset="0"/>
            </a:endParaRPr>
          </a:p>
        </p:txBody>
      </p:sp>
    </p:spTree>
    <p:extLst>
      <p:ext uri="{BB962C8B-B14F-4D97-AF65-F5344CB8AC3E}">
        <p14:creationId xmlns:p14="http://schemas.microsoft.com/office/powerpoint/2010/main" val="1294991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457200" y="908050"/>
            <a:ext cx="8229600" cy="1139825"/>
          </a:xfrm>
        </p:spPr>
        <p:txBody>
          <a:bodyPr/>
          <a:lstStyle/>
          <a:p>
            <a:pPr eaLnBrk="1" hangingPunct="1"/>
            <a:r>
              <a:rPr lang="de-DE">
                <a:latin typeface="Maiandra GD" charset="0"/>
                <a:ea typeface="ＭＳ Ｐゴシック" charset="0"/>
                <a:cs typeface="ＭＳ Ｐゴシック" charset="0"/>
              </a:rPr>
              <a:t>PARTICIPATORY WORSHIP</a:t>
            </a:r>
            <a:br>
              <a:rPr lang="de-DE">
                <a:latin typeface="Maiandra GD" charset="0"/>
                <a:ea typeface="ＭＳ Ｐゴシック" charset="0"/>
                <a:cs typeface="ＭＳ Ｐゴシック" charset="0"/>
              </a:rPr>
            </a:br>
            <a:endParaRPr lang="en-US">
              <a:latin typeface="Maiandra GD" charset="0"/>
              <a:ea typeface="ＭＳ Ｐゴシック" charset="0"/>
              <a:cs typeface="ＭＳ Ｐゴシック" charset="0"/>
            </a:endParaRPr>
          </a:p>
        </p:txBody>
      </p:sp>
      <p:sp>
        <p:nvSpPr>
          <p:cNvPr id="435203" name="Rectangle 3"/>
          <p:cNvSpPr>
            <a:spLocks noGrp="1" noChangeArrowheads="1"/>
          </p:cNvSpPr>
          <p:nvPr>
            <p:ph type="body" idx="1"/>
          </p:nvPr>
        </p:nvSpPr>
        <p:spPr>
          <a:xfrm>
            <a:off x="228600" y="1981200"/>
            <a:ext cx="8763000" cy="4114800"/>
          </a:xfrm>
        </p:spPr>
        <p:txBody>
          <a:bodyPr/>
          <a:lstStyle/>
          <a:p>
            <a:pPr algn="ctr" eaLnBrk="1" hangingPunct="1">
              <a:buFont typeface="Wingdings" charset="0"/>
              <a:buNone/>
            </a:pPr>
            <a:endParaRPr lang="de-DE" sz="1000" b="1" u="sng">
              <a:latin typeface="Maiandra GD" charset="0"/>
              <a:ea typeface="ＭＳ Ｐゴシック" charset="0"/>
              <a:cs typeface="ＭＳ Ｐゴシック" charset="0"/>
            </a:endParaRPr>
          </a:p>
          <a:p>
            <a:pPr algn="ctr" eaLnBrk="1" hangingPunct="1">
              <a:buFont typeface="Wingdings" charset="0"/>
              <a:buNone/>
            </a:pPr>
            <a:r>
              <a:rPr lang="de-DE" u="sng">
                <a:latin typeface="Maiandra GD" charset="0"/>
                <a:ea typeface="ＭＳ Ｐゴシック" charset="0"/>
                <a:cs typeface="ＭＳ Ｐゴシック" charset="0"/>
              </a:rPr>
              <a:t>5. Worship is the responsibility of all God</a:t>
            </a:r>
            <a:r>
              <a:rPr lang="ja-JP" altLang="en-US" u="sng">
                <a:latin typeface="Maiandra GD" charset="0"/>
                <a:ea typeface="ＭＳ Ｐゴシック" charset="0"/>
                <a:cs typeface="Times New Roman" charset="0"/>
              </a:rPr>
              <a:t>’</a:t>
            </a:r>
            <a:r>
              <a:rPr lang="de-DE" u="sng">
                <a:latin typeface="Maiandra GD" charset="0"/>
                <a:ea typeface="ＭＳ Ｐゴシック" charset="0"/>
                <a:cs typeface="ＭＳ Ｐゴシック" charset="0"/>
              </a:rPr>
              <a:t>s people.</a:t>
            </a:r>
          </a:p>
          <a:p>
            <a:pPr eaLnBrk="1" hangingPunct="1">
              <a:buFont typeface="Wingdings" charset="0"/>
              <a:buNone/>
            </a:pPr>
            <a:endParaRPr lang="de-DE">
              <a:latin typeface="Maiandra GD" charset="0"/>
              <a:ea typeface="ＭＳ Ｐゴシック" charset="0"/>
              <a:cs typeface="ＭＳ Ｐゴシック" charset="0"/>
            </a:endParaRPr>
          </a:p>
          <a:p>
            <a:pPr algn="ctr" eaLnBrk="1" hangingPunct="1">
              <a:buFont typeface="Wingdings" charset="0"/>
              <a:buNone/>
            </a:pPr>
            <a:r>
              <a:rPr lang="de-DE" i="1">
                <a:latin typeface="Maiandra GD" charset="0"/>
                <a:ea typeface="ＭＳ Ｐゴシック" charset="0"/>
                <a:cs typeface="ＭＳ Ｐゴシック" charset="0"/>
              </a:rPr>
              <a:t>“</a:t>
            </a:r>
            <a:r>
              <a:rPr lang="en-US" i="1">
                <a:latin typeface="Maiandra GD" charset="0"/>
                <a:ea typeface="ＭＳ Ｐゴシック" charset="0"/>
                <a:cs typeface="Arial" charset="0"/>
              </a:rPr>
              <a:t>So we Your people and the sheep of Your pasture will give thanks to You forever.</a:t>
            </a:r>
            <a:r>
              <a:rPr lang="ja-JP" altLang="en-US">
                <a:effectLst/>
                <a:latin typeface="Maiandra GD" charset="0"/>
                <a:ea typeface="ＭＳ Ｐゴシック" charset="0"/>
                <a:cs typeface="ＭＳ Ｐゴシック" charset="0"/>
              </a:rPr>
              <a:t>”</a:t>
            </a:r>
            <a:endParaRPr lang="en-US" i="1">
              <a:solidFill>
                <a:srgbClr val="000000"/>
              </a:solidFill>
              <a:effectLst>
                <a:outerShdw blurRad="38100" dist="38100" dir="2700000" algn="tl">
                  <a:srgbClr val="FFFFFF"/>
                </a:outerShdw>
              </a:effectLst>
              <a:latin typeface="Maiandra GD" charset="0"/>
              <a:ea typeface="ＭＳ Ｐゴシック" charset="0"/>
              <a:cs typeface="ＭＳ Ｐゴシック" charset="0"/>
            </a:endParaRPr>
          </a:p>
          <a:p>
            <a:pPr algn="ctr" eaLnBrk="1" hangingPunct="1">
              <a:buFont typeface="Wingdings" charset="0"/>
              <a:buNone/>
            </a:pPr>
            <a:r>
              <a:rPr lang="en-US" i="1">
                <a:latin typeface="Maiandra GD" charset="0"/>
                <a:ea typeface="ＭＳ Ｐゴシック" charset="0"/>
                <a:cs typeface="Arial" charset="0"/>
              </a:rPr>
              <a:t>(Psalm 79:13)</a:t>
            </a:r>
          </a:p>
        </p:txBody>
      </p:sp>
    </p:spTree>
    <p:extLst>
      <p:ext uri="{BB962C8B-B14F-4D97-AF65-F5344CB8AC3E}">
        <p14:creationId xmlns:p14="http://schemas.microsoft.com/office/powerpoint/2010/main" val="2176220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2503488" y="685800"/>
            <a:ext cx="4137025" cy="112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4000">
                <a:solidFill>
                  <a:srgbClr val="FFFFFF"/>
                </a:solidFill>
              </a:rPr>
              <a:t>Worship Is a Verb</a:t>
            </a:r>
          </a:p>
          <a:p>
            <a:pPr algn="ctr"/>
            <a:r>
              <a:rPr lang="en-US" sz="2800">
                <a:solidFill>
                  <a:srgbClr val="FFFFFF"/>
                </a:solidFill>
              </a:rPr>
              <a:t>(Robert Webber)</a:t>
            </a:r>
            <a:endParaRPr lang="en-US">
              <a:solidFill>
                <a:srgbClr val="FFFFFF"/>
              </a:solidFill>
            </a:endParaRPr>
          </a:p>
        </p:txBody>
      </p:sp>
      <p:sp>
        <p:nvSpPr>
          <p:cNvPr id="40963" name="Rectangle 5"/>
          <p:cNvSpPr>
            <a:spLocks noChangeArrowheads="1"/>
          </p:cNvSpPr>
          <p:nvPr/>
        </p:nvSpPr>
        <p:spPr bwMode="auto">
          <a:xfrm>
            <a:off x="1714500" y="2819400"/>
            <a:ext cx="5715000"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FFFFFF"/>
                </a:solidFill>
              </a:rPr>
              <a:t>The question is not,</a:t>
            </a:r>
          </a:p>
          <a:p>
            <a:pPr algn="ctr"/>
            <a:r>
              <a:rPr lang="ja-JP" altLang="en-US">
                <a:solidFill>
                  <a:srgbClr val="FFFFFF"/>
                </a:solidFill>
              </a:rPr>
              <a:t>‘</a:t>
            </a:r>
            <a:r>
              <a:rPr lang="en-US">
                <a:solidFill>
                  <a:srgbClr val="FFFFFF"/>
                </a:solidFill>
              </a:rPr>
              <a:t>Do you have a </a:t>
            </a:r>
            <a:r>
              <a:rPr lang="en-US" i="1">
                <a:solidFill>
                  <a:srgbClr val="FFFFFF"/>
                </a:solidFill>
              </a:rPr>
              <a:t>voice</a:t>
            </a:r>
            <a:r>
              <a:rPr lang="en-US">
                <a:solidFill>
                  <a:srgbClr val="FFFFFF"/>
                </a:solidFill>
              </a:rPr>
              <a:t>?</a:t>
            </a:r>
            <a:r>
              <a:rPr lang="ja-JP" altLang="en-US">
                <a:solidFill>
                  <a:srgbClr val="FFFFFF"/>
                </a:solidFill>
              </a:rPr>
              <a:t>’</a:t>
            </a:r>
            <a:endParaRPr lang="en-US">
              <a:solidFill>
                <a:srgbClr val="FFFFFF"/>
              </a:solidFill>
            </a:endParaRPr>
          </a:p>
          <a:p>
            <a:pPr algn="ctr"/>
            <a:r>
              <a:rPr lang="en-US">
                <a:solidFill>
                  <a:srgbClr val="FFFFFF"/>
                </a:solidFill>
              </a:rPr>
              <a:t>but</a:t>
            </a:r>
          </a:p>
          <a:p>
            <a:pPr algn="ctr"/>
            <a:r>
              <a:rPr lang="ja-JP" altLang="en-US">
                <a:solidFill>
                  <a:srgbClr val="FFFFFF"/>
                </a:solidFill>
              </a:rPr>
              <a:t>‘</a:t>
            </a:r>
            <a:r>
              <a:rPr lang="en-US">
                <a:solidFill>
                  <a:srgbClr val="FFFFFF"/>
                </a:solidFill>
              </a:rPr>
              <a:t>Do you have a </a:t>
            </a:r>
            <a:r>
              <a:rPr lang="en-US" i="1">
                <a:solidFill>
                  <a:srgbClr val="FFFFFF"/>
                </a:solidFill>
              </a:rPr>
              <a:t>song</a:t>
            </a:r>
            <a:r>
              <a:rPr lang="en-US">
                <a:solidFill>
                  <a:srgbClr val="FFFFFF"/>
                </a:solidFill>
              </a:rPr>
              <a:t>?</a:t>
            </a:r>
            <a:r>
              <a:rPr lang="ja-JP" altLang="en-US">
                <a:solidFill>
                  <a:srgbClr val="FFFFFF"/>
                </a:solidFill>
              </a:rPr>
              <a:t>’</a:t>
            </a:r>
            <a:endParaRPr lang="en-US">
              <a:solidFill>
                <a:srgbClr val="FFFFFF"/>
              </a:solidFill>
            </a:endParaRPr>
          </a:p>
        </p:txBody>
      </p:sp>
    </p:spTree>
    <p:extLst>
      <p:ext uri="{BB962C8B-B14F-4D97-AF65-F5344CB8AC3E}">
        <p14:creationId xmlns:p14="http://schemas.microsoft.com/office/powerpoint/2010/main" val="216719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ChangeArrowheads="1"/>
          </p:cNvSpPr>
          <p:nvPr/>
        </p:nvSpPr>
        <p:spPr bwMode="auto">
          <a:xfrm>
            <a:off x="2822575" y="1044575"/>
            <a:ext cx="4327525" cy="435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Tx/>
              <a:buChar char="•"/>
            </a:pPr>
            <a:r>
              <a:rPr lang="en-US" sz="4000">
                <a:solidFill>
                  <a:srgbClr val="FFFFFF"/>
                </a:solidFill>
              </a:rPr>
              <a:t>Not too loud</a:t>
            </a:r>
          </a:p>
          <a:p>
            <a:pPr>
              <a:buFontTx/>
              <a:buChar char="•"/>
            </a:pPr>
            <a:endParaRPr lang="en-US" sz="4000">
              <a:solidFill>
                <a:srgbClr val="FFFFFF"/>
              </a:solidFill>
            </a:endParaRPr>
          </a:p>
          <a:p>
            <a:pPr>
              <a:buFontTx/>
              <a:buChar char="•"/>
            </a:pPr>
            <a:r>
              <a:rPr lang="en-US" sz="4000">
                <a:solidFill>
                  <a:srgbClr val="FFFFFF"/>
                </a:solidFill>
              </a:rPr>
              <a:t>Not too high</a:t>
            </a:r>
          </a:p>
          <a:p>
            <a:pPr>
              <a:buFontTx/>
              <a:buChar char="•"/>
            </a:pPr>
            <a:endParaRPr lang="en-US" sz="4000">
              <a:solidFill>
                <a:srgbClr val="FFFFFF"/>
              </a:solidFill>
            </a:endParaRPr>
          </a:p>
          <a:p>
            <a:pPr>
              <a:buFontTx/>
              <a:buChar char="•"/>
            </a:pPr>
            <a:r>
              <a:rPr lang="en-US" sz="4000">
                <a:solidFill>
                  <a:srgbClr val="FFFFFF"/>
                </a:solidFill>
              </a:rPr>
              <a:t>Not too complex</a:t>
            </a:r>
          </a:p>
          <a:p>
            <a:pPr>
              <a:buFontTx/>
              <a:buChar char="•"/>
            </a:pPr>
            <a:endParaRPr lang="en-US" sz="4000">
              <a:solidFill>
                <a:srgbClr val="FFFFFF"/>
              </a:solidFill>
            </a:endParaRPr>
          </a:p>
          <a:p>
            <a:pPr>
              <a:buFontTx/>
              <a:buChar char="•"/>
            </a:pPr>
            <a:r>
              <a:rPr lang="en-US" sz="4000">
                <a:solidFill>
                  <a:srgbClr val="FFFFFF"/>
                </a:solidFill>
              </a:rPr>
              <a:t>Not too new</a:t>
            </a:r>
          </a:p>
        </p:txBody>
      </p:sp>
    </p:spTree>
    <p:extLst>
      <p:ext uri="{BB962C8B-B14F-4D97-AF65-F5344CB8AC3E}">
        <p14:creationId xmlns:p14="http://schemas.microsoft.com/office/powerpoint/2010/main" val="3718854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494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494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49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Scan06-05-09 175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53761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457200" y="476250"/>
            <a:ext cx="8229600" cy="1139825"/>
          </a:xfrm>
        </p:spPr>
        <p:txBody>
          <a:bodyPr/>
          <a:lstStyle/>
          <a:p>
            <a:pPr eaLnBrk="1" hangingPunct="1"/>
            <a:r>
              <a:rPr lang="de-DE">
                <a:latin typeface="Maiandra GD" charset="0"/>
                <a:ea typeface="ＭＳ Ｐゴシック" charset="0"/>
                <a:cs typeface="ＭＳ Ｐゴシック" charset="0"/>
              </a:rPr>
              <a:t>CHRIST-LED WORSHIP</a:t>
            </a:r>
            <a:endParaRPr lang="en-US">
              <a:latin typeface="Maiandra GD" charset="0"/>
              <a:ea typeface="ＭＳ Ｐゴシック" charset="0"/>
              <a:cs typeface="ＭＳ Ｐゴシック" charset="0"/>
            </a:endParaRPr>
          </a:p>
        </p:txBody>
      </p:sp>
      <p:sp>
        <p:nvSpPr>
          <p:cNvPr id="437251" name="Rectangle 3"/>
          <p:cNvSpPr>
            <a:spLocks noGrp="1" noChangeArrowheads="1"/>
          </p:cNvSpPr>
          <p:nvPr>
            <p:ph type="body" idx="1"/>
          </p:nvPr>
        </p:nvSpPr>
        <p:spPr>
          <a:xfrm>
            <a:off x="228600" y="1981200"/>
            <a:ext cx="8763000" cy="4114800"/>
          </a:xfrm>
        </p:spPr>
        <p:txBody>
          <a:bodyPr/>
          <a:lstStyle/>
          <a:p>
            <a:pPr algn="ctr" eaLnBrk="1" hangingPunct="1">
              <a:buFont typeface="Wingdings" charset="0"/>
              <a:buNone/>
            </a:pPr>
            <a:endParaRPr lang="de-DE" sz="1000" b="1" u="sng">
              <a:latin typeface="Maiandra GD" charset="0"/>
              <a:ea typeface="ＭＳ Ｐゴシック" charset="0"/>
              <a:cs typeface="ＭＳ Ｐゴシック" charset="0"/>
            </a:endParaRPr>
          </a:p>
          <a:p>
            <a:pPr algn="ctr" eaLnBrk="1" hangingPunct="1">
              <a:buFont typeface="Wingdings" charset="0"/>
              <a:buNone/>
            </a:pPr>
            <a:r>
              <a:rPr lang="de-DE" u="sng">
                <a:latin typeface="Maiandra GD" charset="0"/>
                <a:ea typeface="ＭＳ Ｐゴシック" charset="0"/>
                <a:cs typeface="ＭＳ Ｐゴシック" charset="0"/>
              </a:rPr>
              <a:t>6. Our worship is acceptable in and through Christ our High Priest.</a:t>
            </a:r>
          </a:p>
          <a:p>
            <a:pPr eaLnBrk="1" hangingPunct="1">
              <a:buFont typeface="Wingdings" charset="0"/>
              <a:buNone/>
            </a:pPr>
            <a:endParaRPr lang="de-DE">
              <a:latin typeface="Maiandra GD" charset="0"/>
              <a:ea typeface="ＭＳ Ｐゴシック" charset="0"/>
              <a:cs typeface="ＭＳ Ｐゴシック" charset="0"/>
            </a:endParaRPr>
          </a:p>
          <a:p>
            <a:pPr algn="ctr" eaLnBrk="1" hangingPunct="1">
              <a:buFont typeface="Wingdings" charset="0"/>
              <a:buNone/>
            </a:pPr>
            <a:r>
              <a:rPr lang="de-DE" i="1">
                <a:latin typeface="Maiandra GD" charset="0"/>
                <a:ea typeface="ＭＳ Ｐゴシック" charset="0"/>
                <a:cs typeface="ＭＳ Ｐゴシック" charset="0"/>
              </a:rPr>
              <a:t>“In the midst of the assembly I will sing Your praise.</a:t>
            </a:r>
            <a:r>
              <a:rPr lang="ja-JP" altLang="en-US">
                <a:effectLst/>
                <a:latin typeface="Maiandra GD" charset="0"/>
                <a:ea typeface="ＭＳ Ｐゴシック" charset="0"/>
                <a:cs typeface="ＭＳ Ｐゴシック" charset="0"/>
              </a:rPr>
              <a:t>”</a:t>
            </a:r>
            <a:r>
              <a:rPr lang="de-DE" i="1">
                <a:latin typeface="Maiandra GD" charset="0"/>
                <a:ea typeface="ＭＳ Ｐゴシック" charset="0"/>
                <a:cs typeface="ＭＳ Ｐゴシック" charset="0"/>
              </a:rPr>
              <a:t>  </a:t>
            </a:r>
            <a:r>
              <a:rPr lang="de-DE" sz="2400" i="1">
                <a:latin typeface="Maiandra GD" charset="0"/>
                <a:ea typeface="ＭＳ Ｐゴシック" charset="0"/>
                <a:cs typeface="ＭＳ Ｐゴシック" charset="0"/>
              </a:rPr>
              <a:t>(Hebrews 2:12)</a:t>
            </a:r>
            <a:endParaRPr lang="en-US" sz="2400" i="1">
              <a:latin typeface="Maiandra GD" charset="0"/>
              <a:ea typeface="ＭＳ Ｐゴシック" charset="0"/>
              <a:cs typeface="ＭＳ Ｐゴシック" charset="0"/>
            </a:endParaRPr>
          </a:p>
        </p:txBody>
      </p:sp>
    </p:spTree>
    <p:extLst>
      <p:ext uri="{BB962C8B-B14F-4D97-AF65-F5344CB8AC3E}">
        <p14:creationId xmlns:p14="http://schemas.microsoft.com/office/powerpoint/2010/main" val="3053866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081203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pPr eaLnBrk="1" hangingPunct="1"/>
            <a:r>
              <a:rPr lang="de-DE">
                <a:latin typeface="Maiandra GD" charset="0"/>
                <a:ea typeface="ＭＳ Ｐゴシック" charset="0"/>
                <a:cs typeface="ＭＳ Ｐゴシック" charset="0"/>
              </a:rPr>
              <a:t>SPIRIT-ENABLED WORSHIP</a:t>
            </a:r>
            <a:endParaRPr lang="en-US">
              <a:latin typeface="Maiandra GD" charset="0"/>
              <a:ea typeface="ＭＳ Ｐゴシック" charset="0"/>
              <a:cs typeface="ＭＳ Ｐゴシック" charset="0"/>
            </a:endParaRPr>
          </a:p>
        </p:txBody>
      </p:sp>
      <p:sp>
        <p:nvSpPr>
          <p:cNvPr id="439299" name="Rectangle 3"/>
          <p:cNvSpPr>
            <a:spLocks noGrp="1" noChangeArrowheads="1"/>
          </p:cNvSpPr>
          <p:nvPr>
            <p:ph type="body" idx="1"/>
          </p:nvPr>
        </p:nvSpPr>
        <p:spPr>
          <a:xfrm>
            <a:off x="190500" y="1628775"/>
            <a:ext cx="8763000" cy="4114800"/>
          </a:xfrm>
        </p:spPr>
        <p:txBody>
          <a:bodyPr/>
          <a:lstStyle/>
          <a:p>
            <a:pPr algn="ctr" eaLnBrk="1" hangingPunct="1">
              <a:buFont typeface="Wingdings" charset="0"/>
              <a:buNone/>
            </a:pPr>
            <a:endParaRPr lang="de-DE" sz="1000" b="1" u="sng">
              <a:latin typeface="Maiandra GD" charset="0"/>
              <a:ea typeface="ＭＳ Ｐゴシック" charset="0"/>
              <a:cs typeface="ＭＳ Ｐゴシック" charset="0"/>
            </a:endParaRPr>
          </a:p>
          <a:p>
            <a:pPr algn="ctr" eaLnBrk="1" hangingPunct="1">
              <a:buFont typeface="Wingdings" charset="0"/>
              <a:buNone/>
            </a:pPr>
            <a:r>
              <a:rPr lang="de-DE" u="sng">
                <a:latin typeface="Maiandra GD" charset="0"/>
                <a:ea typeface="ＭＳ Ｐゴシック" charset="0"/>
                <a:cs typeface="ＭＳ Ｐゴシック" charset="0"/>
              </a:rPr>
              <a:t>7. </a:t>
            </a:r>
            <a:r>
              <a:rPr lang="en-US" u="sng">
                <a:latin typeface="Maiandra GD" charset="0"/>
                <a:ea typeface="ＭＳ Ｐゴシック" charset="0"/>
                <a:cs typeface="ＭＳ Ｐゴシック" charset="0"/>
              </a:rPr>
              <a:t>Our response of worship is enabled, motivated and empowered by the Holy Spirit.</a:t>
            </a:r>
            <a:r>
              <a:rPr lang="en-US">
                <a:latin typeface="Maiandra GD" charset="0"/>
                <a:ea typeface="ＭＳ Ｐゴシック" charset="0"/>
                <a:cs typeface="ＭＳ Ｐゴシック" charset="0"/>
              </a:rPr>
              <a:t> </a:t>
            </a:r>
            <a:endParaRPr lang="de-DE" u="sng">
              <a:latin typeface="Maiandra GD" charset="0"/>
              <a:ea typeface="ＭＳ Ｐゴシック" charset="0"/>
              <a:cs typeface="ＭＳ Ｐゴシック" charset="0"/>
            </a:endParaRPr>
          </a:p>
          <a:p>
            <a:pPr eaLnBrk="1" hangingPunct="1">
              <a:buFont typeface="Wingdings" charset="0"/>
              <a:buNone/>
            </a:pPr>
            <a:endParaRPr lang="de-DE">
              <a:latin typeface="Maiandra GD" charset="0"/>
              <a:ea typeface="ＭＳ Ｐゴシック" charset="0"/>
              <a:cs typeface="ＭＳ Ｐゴシック" charset="0"/>
            </a:endParaRPr>
          </a:p>
          <a:p>
            <a:pPr algn="ctr" eaLnBrk="1" hangingPunct="1">
              <a:buFont typeface="Wingdings" charset="0"/>
              <a:buNone/>
            </a:pPr>
            <a:r>
              <a:rPr lang="de-DE" i="1">
                <a:latin typeface="Maiandra GD" charset="0"/>
                <a:ea typeface="ＭＳ Ｐゴシック" charset="0"/>
                <a:cs typeface="ＭＳ Ｐゴシック" charset="0"/>
              </a:rPr>
              <a:t>“</a:t>
            </a:r>
            <a:r>
              <a:rPr lang="en-US" i="1">
                <a:latin typeface="Maiandra GD" charset="0"/>
                <a:ea typeface="ＭＳ Ｐゴシック" charset="0"/>
                <a:cs typeface="ＭＳ Ｐゴシック" charset="0"/>
              </a:rPr>
              <a:t>We are the true circumcision, who worship in the Spirit of God and glory in Christ Jesus and put no confidence in the flesh.</a:t>
            </a:r>
            <a:r>
              <a:rPr lang="ja-JP" altLang="en-US">
                <a:effectLst/>
                <a:latin typeface="Maiandra GD" charset="0"/>
                <a:ea typeface="ＭＳ Ｐゴシック" charset="0"/>
                <a:cs typeface="ＭＳ Ｐゴシック" charset="0"/>
              </a:rPr>
              <a:t>”</a:t>
            </a:r>
            <a:endParaRPr lang="de-DE" i="1">
              <a:latin typeface="Maiandra GD" charset="0"/>
              <a:ea typeface="ＭＳ Ｐゴシック" charset="0"/>
              <a:cs typeface="ＭＳ Ｐゴシック" charset="0"/>
            </a:endParaRPr>
          </a:p>
          <a:p>
            <a:pPr algn="ctr" eaLnBrk="1" hangingPunct="1">
              <a:buFont typeface="Wingdings" charset="0"/>
              <a:buNone/>
            </a:pPr>
            <a:r>
              <a:rPr lang="de-DE" sz="2400" i="1">
                <a:latin typeface="Maiandra GD" charset="0"/>
                <a:ea typeface="ＭＳ Ｐゴシック" charset="0"/>
                <a:cs typeface="ＭＳ Ｐゴシック" charset="0"/>
              </a:rPr>
              <a:t>(Philippians 3:3)</a:t>
            </a:r>
            <a:endParaRPr lang="en-US" sz="2400" i="1">
              <a:latin typeface="Maiandra GD" charset="0"/>
              <a:ea typeface="ＭＳ Ｐゴシック" charset="0"/>
              <a:cs typeface="ＭＳ Ｐゴシック" charset="0"/>
            </a:endParaRPr>
          </a:p>
        </p:txBody>
      </p:sp>
    </p:spTree>
    <p:extLst>
      <p:ext uri="{BB962C8B-B14F-4D97-AF65-F5344CB8AC3E}">
        <p14:creationId xmlns:p14="http://schemas.microsoft.com/office/powerpoint/2010/main" val="203704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468313" y="1125538"/>
            <a:ext cx="8229600" cy="1139825"/>
          </a:xfrm>
        </p:spPr>
        <p:txBody>
          <a:bodyPr/>
          <a:lstStyle/>
          <a:p>
            <a:pPr eaLnBrk="1" hangingPunct="1"/>
            <a:r>
              <a:rPr lang="de-DE">
                <a:latin typeface="Maiandra GD" charset="0"/>
                <a:ea typeface="ＭＳ Ｐゴシック" charset="0"/>
                <a:cs typeface="ＭＳ Ｐゴシック" charset="0"/>
              </a:rPr>
              <a:t>“</a:t>
            </a:r>
            <a:r>
              <a:rPr lang="en-US">
                <a:latin typeface="Maiandra GD" charset="0"/>
                <a:ea typeface="ＭＳ Ｐゴシック" charset="0"/>
                <a:cs typeface="Times New Roman" charset="0"/>
              </a:rPr>
              <a:t>B</a:t>
            </a:r>
            <a:r>
              <a:rPr lang="de-DE">
                <a:latin typeface="Maiandra GD" charset="0"/>
                <a:ea typeface="ＭＳ Ｐゴシック" charset="0"/>
                <a:cs typeface="ＭＳ Ｐゴシック" charset="0"/>
              </a:rPr>
              <a:t>iblical Principles</a:t>
            </a:r>
            <a:br>
              <a:rPr lang="de-DE">
                <a:latin typeface="Maiandra GD" charset="0"/>
                <a:ea typeface="ＭＳ Ｐゴシック" charset="0"/>
                <a:cs typeface="ＭＳ Ｐゴシック" charset="0"/>
              </a:rPr>
            </a:br>
            <a:r>
              <a:rPr lang="de-DE">
                <a:latin typeface="Maiandra GD" charset="0"/>
                <a:ea typeface="ＭＳ Ｐゴシック" charset="0"/>
                <a:cs typeface="ＭＳ Ｐゴシック" charset="0"/>
              </a:rPr>
              <a:t>of Worship</a:t>
            </a:r>
            <a:r>
              <a:rPr lang="ja-JP" altLang="en-US">
                <a:solidFill>
                  <a:schemeClr val="tx1"/>
                </a:solidFill>
                <a:effectLst/>
                <a:latin typeface="Maiandra GD" charset="0"/>
                <a:ea typeface="ＭＳ Ｐゴシック" charset="0"/>
                <a:cs typeface="ＭＳ Ｐゴシック" charset="0"/>
              </a:rPr>
              <a:t>”</a:t>
            </a:r>
            <a:br>
              <a:rPr lang="en-US" sz="4000" b="1" i="1">
                <a:latin typeface="Maiandra GD" charset="0"/>
                <a:ea typeface="ＭＳ Ｐゴシック" charset="0"/>
                <a:cs typeface="Times New Roman" charset="0"/>
              </a:rPr>
            </a:br>
            <a:endParaRPr lang="en-US" sz="4000" b="1" i="1">
              <a:latin typeface="Maiandra GD" charset="0"/>
              <a:ea typeface="ＭＳ Ｐゴシック" charset="0"/>
              <a:cs typeface="Times New Roman" charset="0"/>
            </a:endParaRPr>
          </a:p>
        </p:txBody>
      </p:sp>
      <p:sp>
        <p:nvSpPr>
          <p:cNvPr id="424963" name="Rectangle 3"/>
          <p:cNvSpPr>
            <a:spLocks noGrp="1" noChangeArrowheads="1"/>
          </p:cNvSpPr>
          <p:nvPr>
            <p:ph type="body" idx="1"/>
          </p:nvPr>
        </p:nvSpPr>
        <p:spPr>
          <a:xfrm>
            <a:off x="152400" y="1981200"/>
            <a:ext cx="8839200" cy="4114800"/>
          </a:xfrm>
        </p:spPr>
        <p:txBody>
          <a:bodyPr/>
          <a:lstStyle/>
          <a:p>
            <a:pPr algn="ctr" eaLnBrk="1" hangingPunct="1">
              <a:buFont typeface="Wingdings" charset="0"/>
              <a:buNone/>
            </a:pPr>
            <a:endParaRPr lang="de-DE" sz="1400" b="1">
              <a:latin typeface="Maiandra GD" charset="0"/>
              <a:ea typeface="ＭＳ Ｐゴシック" charset="0"/>
              <a:cs typeface="ＭＳ Ｐゴシック" charset="0"/>
            </a:endParaRPr>
          </a:p>
          <a:p>
            <a:pPr algn="ctr" eaLnBrk="1" hangingPunct="1">
              <a:buFont typeface="Wingdings" charset="0"/>
              <a:buNone/>
            </a:pPr>
            <a:endParaRPr lang="de-DE" sz="1400" b="1">
              <a:latin typeface="Maiandra GD" charset="0"/>
              <a:ea typeface="ＭＳ Ｐゴシック" charset="0"/>
              <a:cs typeface="ＭＳ Ｐゴシック" charset="0"/>
            </a:endParaRPr>
          </a:p>
          <a:p>
            <a:pPr algn="ctr" eaLnBrk="1" hangingPunct="1">
              <a:buFont typeface="Wingdings" charset="0"/>
              <a:buNone/>
            </a:pPr>
            <a:endParaRPr lang="de-DE" sz="1400" b="1">
              <a:latin typeface="Maiandra GD" charset="0"/>
              <a:ea typeface="ＭＳ Ｐゴシック" charset="0"/>
              <a:cs typeface="ＭＳ Ｐゴシック" charset="0"/>
            </a:endParaRPr>
          </a:p>
          <a:p>
            <a:pPr algn="ctr" eaLnBrk="1" hangingPunct="1">
              <a:buFont typeface="Wingdings" charset="0"/>
              <a:buNone/>
            </a:pPr>
            <a:endParaRPr lang="de-DE" sz="1400" b="1">
              <a:latin typeface="Maiandra GD" charset="0"/>
              <a:ea typeface="ＭＳ Ｐゴシック" charset="0"/>
              <a:cs typeface="ＭＳ Ｐゴシック" charset="0"/>
            </a:endParaRPr>
          </a:p>
          <a:p>
            <a:pPr algn="ctr" eaLnBrk="1" hangingPunct="1">
              <a:buFont typeface="Wingdings" charset="0"/>
              <a:buNone/>
            </a:pPr>
            <a:r>
              <a:rPr lang="de-DE" sz="4400" u="sng">
                <a:latin typeface="Maiandra GD" charset="0"/>
                <a:ea typeface="ＭＳ Ｐゴシック" charset="0"/>
                <a:cs typeface="ＭＳ Ｐゴシック" charset="0"/>
                <a:hlinkClick r:id="rId3"/>
              </a:rPr>
              <a:t>www.worr.org</a:t>
            </a:r>
            <a:r>
              <a:rPr lang="de-DE" sz="4400" u="sng">
                <a:solidFill>
                  <a:schemeClr val="hlink"/>
                </a:solidFill>
                <a:latin typeface="Maiandra GD" charset="0"/>
                <a:ea typeface="ＭＳ Ｐゴシック" charset="0"/>
                <a:cs typeface="ＭＳ Ｐゴシック" charset="0"/>
              </a:rPr>
              <a:t>/articles</a:t>
            </a:r>
          </a:p>
          <a:p>
            <a:pPr algn="ctr" eaLnBrk="1" hangingPunct="1">
              <a:buFont typeface="Wingdings" charset="0"/>
              <a:buNone/>
            </a:pPr>
            <a:endParaRPr lang="en-US" b="1" i="1">
              <a:latin typeface="Maiandra GD" charset="0"/>
              <a:ea typeface="ＭＳ Ｐゴシック" charset="0"/>
              <a:cs typeface="ＭＳ Ｐゴシック" charset="0"/>
            </a:endParaRPr>
          </a:p>
        </p:txBody>
      </p:sp>
    </p:spTree>
    <p:extLst>
      <p:ext uri="{BB962C8B-B14F-4D97-AF65-F5344CB8AC3E}">
        <p14:creationId xmlns:p14="http://schemas.microsoft.com/office/powerpoint/2010/main" val="4133179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a:off x="2133600" y="1219200"/>
            <a:ext cx="838200" cy="3962400"/>
          </a:xfrm>
          <a:prstGeom prst="downArrow">
            <a:avLst>
              <a:gd name="adj1" fmla="val 50000"/>
              <a:gd name="adj2" fmla="val 118182"/>
            </a:avLst>
          </a:prstGeom>
          <a:solidFill>
            <a:srgbClr val="0000FF"/>
          </a:solidFill>
          <a:ln w="9525">
            <a:solidFill>
              <a:schemeClr val="tx1"/>
            </a:solidFill>
            <a:miter lim="800000"/>
            <a:headEnd/>
            <a:tailEnd/>
          </a:ln>
        </p:spPr>
        <p:txBody>
          <a:bodyPr wrap="none" anchor="ctr"/>
          <a:lstStyle/>
          <a:p>
            <a:endParaRPr lang="en-US">
              <a:solidFill>
                <a:srgbClr val="FFFFFF"/>
              </a:solidFill>
            </a:endParaRPr>
          </a:p>
        </p:txBody>
      </p:sp>
      <p:sp>
        <p:nvSpPr>
          <p:cNvPr id="53251" name="AutoShape 3"/>
          <p:cNvSpPr>
            <a:spLocks noChangeArrowheads="1"/>
          </p:cNvSpPr>
          <p:nvPr/>
        </p:nvSpPr>
        <p:spPr bwMode="auto">
          <a:xfrm rot="10800000">
            <a:off x="6172200" y="1295400"/>
            <a:ext cx="838200" cy="3962400"/>
          </a:xfrm>
          <a:prstGeom prst="downArrow">
            <a:avLst>
              <a:gd name="adj1" fmla="val 50000"/>
              <a:gd name="adj2" fmla="val 118182"/>
            </a:avLst>
          </a:prstGeom>
          <a:solidFill>
            <a:srgbClr val="0000FF"/>
          </a:solidFill>
          <a:ln w="9525">
            <a:solidFill>
              <a:schemeClr val="tx1"/>
            </a:solidFill>
            <a:miter lim="800000"/>
            <a:headEnd/>
            <a:tailEnd/>
          </a:ln>
        </p:spPr>
        <p:txBody>
          <a:bodyPr wrap="none" anchor="ctr"/>
          <a:lstStyle/>
          <a:p>
            <a:endParaRPr lang="en-US">
              <a:solidFill>
                <a:srgbClr val="FFFFFF"/>
              </a:solidFill>
            </a:endParaRPr>
          </a:p>
        </p:txBody>
      </p:sp>
      <p:sp>
        <p:nvSpPr>
          <p:cNvPr id="5" name="Curved Up Arrow 4"/>
          <p:cNvSpPr/>
          <p:nvPr/>
        </p:nvSpPr>
        <p:spPr bwMode="auto">
          <a:xfrm>
            <a:off x="2438400" y="5486400"/>
            <a:ext cx="4191000" cy="990600"/>
          </a:xfrm>
          <a:prstGeom prst="curvedUpArrow">
            <a:avLst/>
          </a:prstGeom>
          <a:solidFill>
            <a:schemeClr val="tx2">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FFFFFF"/>
              </a:solidFill>
              <a:latin typeface="Maiandra GD" pitchFamily="-111" charset="0"/>
            </a:endParaRPr>
          </a:p>
        </p:txBody>
      </p:sp>
    </p:spTree>
    <p:extLst>
      <p:ext uri="{BB962C8B-B14F-4D97-AF65-F5344CB8AC3E}">
        <p14:creationId xmlns:p14="http://schemas.microsoft.com/office/powerpoint/2010/main" val="1863764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457200" y="476250"/>
            <a:ext cx="8229600" cy="1139825"/>
          </a:xfrm>
        </p:spPr>
        <p:txBody>
          <a:bodyPr/>
          <a:lstStyle/>
          <a:p>
            <a:pPr eaLnBrk="1" hangingPunct="1"/>
            <a:r>
              <a:rPr lang="de-DE">
                <a:latin typeface="Maiandra GD" charset="0"/>
                <a:ea typeface="ＭＳ Ｐゴシック" charset="0"/>
                <a:cs typeface="ＭＳ Ｐゴシック" charset="0"/>
              </a:rPr>
              <a:t>WHOLE-LIFE WORSHIP</a:t>
            </a:r>
            <a:endParaRPr lang="en-US">
              <a:latin typeface="Maiandra GD" charset="0"/>
              <a:ea typeface="ＭＳ Ｐゴシック" charset="0"/>
              <a:cs typeface="ＭＳ Ｐゴシック" charset="0"/>
            </a:endParaRPr>
          </a:p>
        </p:txBody>
      </p:sp>
      <p:sp>
        <p:nvSpPr>
          <p:cNvPr id="441347" name="Rectangle 3"/>
          <p:cNvSpPr>
            <a:spLocks noGrp="1" noChangeArrowheads="1"/>
          </p:cNvSpPr>
          <p:nvPr>
            <p:ph type="body" idx="1"/>
          </p:nvPr>
        </p:nvSpPr>
        <p:spPr>
          <a:xfrm>
            <a:off x="1676400" y="5257800"/>
            <a:ext cx="7315200" cy="838200"/>
          </a:xfrm>
        </p:spPr>
        <p:txBody>
          <a:bodyPr/>
          <a:lstStyle/>
          <a:p>
            <a:pPr lvl="4" eaLnBrk="1" hangingPunct="1">
              <a:lnSpc>
                <a:spcPct val="90000"/>
              </a:lnSpc>
              <a:buFont typeface="Wingdings" charset="0"/>
              <a:buNone/>
            </a:pPr>
            <a:endParaRPr lang="de-DE" sz="2400" b="1" u="sng">
              <a:latin typeface="Maiandra GD" charset="0"/>
              <a:ea typeface="ＭＳ Ｐゴシック" charset="0"/>
            </a:endParaRPr>
          </a:p>
          <a:p>
            <a:pPr lvl="4" eaLnBrk="1" hangingPunct="1">
              <a:lnSpc>
                <a:spcPct val="90000"/>
              </a:lnSpc>
              <a:buFont typeface="Wingdings" charset="0"/>
              <a:buNone/>
            </a:pPr>
            <a:endParaRPr lang="de-DE" sz="2400" b="1">
              <a:latin typeface="Maiandra GD" charset="0"/>
              <a:ea typeface="ＭＳ Ｐゴシック" charset="0"/>
            </a:endParaRPr>
          </a:p>
          <a:p>
            <a:pPr lvl="4" eaLnBrk="1" hangingPunct="1">
              <a:lnSpc>
                <a:spcPct val="90000"/>
              </a:lnSpc>
              <a:buFont typeface="Wingdings" charset="0"/>
              <a:buNone/>
            </a:pPr>
            <a:endParaRPr lang="en-US" sz="2400" b="1">
              <a:latin typeface="Maiandra GD" charset="0"/>
              <a:ea typeface="ＭＳ Ｐゴシック" charset="0"/>
            </a:endParaRPr>
          </a:p>
        </p:txBody>
      </p:sp>
      <p:sp>
        <p:nvSpPr>
          <p:cNvPr id="55300" name="Text Box 4"/>
          <p:cNvSpPr txBox="1">
            <a:spLocks noChangeArrowheads="1"/>
          </p:cNvSpPr>
          <p:nvPr/>
        </p:nvSpPr>
        <p:spPr bwMode="auto">
          <a:xfrm>
            <a:off x="228600" y="1989138"/>
            <a:ext cx="86868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37931725" indent="-37474525">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pPr algn="ctr" eaLnBrk="1" hangingPunct="1">
              <a:spcBef>
                <a:spcPct val="50000"/>
              </a:spcBef>
            </a:pPr>
            <a:r>
              <a:rPr lang="de-DE" u="sng">
                <a:solidFill>
                  <a:srgbClr val="FFFFFF"/>
                </a:solidFill>
              </a:rPr>
              <a:t>8. Worship is the response of our entire lives to God.</a:t>
            </a:r>
          </a:p>
          <a:p>
            <a:pPr algn="ctr" eaLnBrk="1" hangingPunct="1">
              <a:spcBef>
                <a:spcPct val="50000"/>
              </a:spcBef>
            </a:pPr>
            <a:endParaRPr lang="de-DE" sz="1200" i="1">
              <a:solidFill>
                <a:srgbClr val="FFFFFF"/>
              </a:solidFill>
            </a:endParaRPr>
          </a:p>
          <a:p>
            <a:pPr algn="ctr" eaLnBrk="1" hangingPunct="1">
              <a:spcBef>
                <a:spcPct val="50000"/>
              </a:spcBef>
            </a:pPr>
            <a:r>
              <a:rPr lang="de-DE" i="1">
                <a:solidFill>
                  <a:srgbClr val="FFFFFF"/>
                </a:solidFill>
              </a:rPr>
              <a:t>“</a:t>
            </a:r>
            <a:r>
              <a:rPr lang="en-US" i="1">
                <a:solidFill>
                  <a:srgbClr val="FFFFFF"/>
                </a:solidFill>
                <a:cs typeface="Arial" charset="0"/>
              </a:rPr>
              <a:t>Therefore I urge you, brethren, by the mercies of God, to present your bodies a living and holy sacrifice, acceptable to God, which is your spiritual service of worship.</a:t>
            </a:r>
            <a:r>
              <a:rPr lang="ja-JP" altLang="en-US">
                <a:solidFill>
                  <a:srgbClr val="FFFFFF"/>
                </a:solidFill>
                <a:ea typeface="Arial" charset="0"/>
                <a:cs typeface="Arial" charset="0"/>
              </a:rPr>
              <a:t>”</a:t>
            </a:r>
            <a:endParaRPr lang="en-US" i="1">
              <a:solidFill>
                <a:srgbClr val="FFFFFF"/>
              </a:solidFill>
              <a:cs typeface="Times New Roman" charset="0"/>
            </a:endParaRPr>
          </a:p>
          <a:p>
            <a:pPr algn="ctr" eaLnBrk="1" hangingPunct="1">
              <a:spcBef>
                <a:spcPct val="50000"/>
              </a:spcBef>
            </a:pPr>
            <a:r>
              <a:rPr lang="en-US" i="1">
                <a:solidFill>
                  <a:srgbClr val="FFFFFF"/>
                </a:solidFill>
                <a:cs typeface="Arial" charset="0"/>
              </a:rPr>
              <a:t>(Romans 12:1)</a:t>
            </a:r>
          </a:p>
        </p:txBody>
      </p:sp>
    </p:spTree>
    <p:extLst>
      <p:ext uri="{BB962C8B-B14F-4D97-AF65-F5344CB8AC3E}">
        <p14:creationId xmlns:p14="http://schemas.microsoft.com/office/powerpoint/2010/main" val="2679471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457200" y="765175"/>
            <a:ext cx="8229600" cy="1139825"/>
          </a:xfrm>
        </p:spPr>
        <p:txBody>
          <a:bodyPr/>
          <a:lstStyle/>
          <a:p>
            <a:pPr eaLnBrk="1" hangingPunct="1"/>
            <a:r>
              <a:rPr lang="de-DE">
                <a:latin typeface="Maiandra GD" charset="0"/>
                <a:ea typeface="ＭＳ Ｐゴシック" charset="0"/>
                <a:cs typeface="ＭＳ Ｐゴシック" charset="0"/>
              </a:rPr>
              <a:t>HEART WORSHIP</a:t>
            </a:r>
            <a:endParaRPr lang="en-US">
              <a:latin typeface="Maiandra GD" charset="0"/>
              <a:ea typeface="ＭＳ Ｐゴシック" charset="0"/>
              <a:cs typeface="ＭＳ Ｐゴシック" charset="0"/>
            </a:endParaRPr>
          </a:p>
        </p:txBody>
      </p:sp>
      <p:sp>
        <p:nvSpPr>
          <p:cNvPr id="443395" name="Rectangle 3"/>
          <p:cNvSpPr>
            <a:spLocks noGrp="1" noChangeArrowheads="1"/>
          </p:cNvSpPr>
          <p:nvPr>
            <p:ph type="body" idx="1"/>
          </p:nvPr>
        </p:nvSpPr>
        <p:spPr>
          <a:xfrm>
            <a:off x="1676400" y="5257800"/>
            <a:ext cx="7315200" cy="838200"/>
          </a:xfrm>
        </p:spPr>
        <p:txBody>
          <a:bodyPr/>
          <a:lstStyle/>
          <a:p>
            <a:pPr lvl="4" eaLnBrk="1" hangingPunct="1">
              <a:lnSpc>
                <a:spcPct val="90000"/>
              </a:lnSpc>
              <a:buFont typeface="Wingdings" charset="0"/>
              <a:buNone/>
            </a:pPr>
            <a:endParaRPr lang="de-DE" sz="2800" b="1" u="sng">
              <a:latin typeface="Maiandra GD" charset="0"/>
              <a:ea typeface="ＭＳ Ｐゴシック" charset="0"/>
            </a:endParaRPr>
          </a:p>
          <a:p>
            <a:pPr lvl="4" eaLnBrk="1" hangingPunct="1">
              <a:lnSpc>
                <a:spcPct val="90000"/>
              </a:lnSpc>
              <a:buFont typeface="Wingdings" charset="0"/>
              <a:buNone/>
            </a:pPr>
            <a:endParaRPr lang="de-DE" sz="2800" b="1">
              <a:latin typeface="Maiandra GD" charset="0"/>
              <a:ea typeface="ＭＳ Ｐゴシック" charset="0"/>
            </a:endParaRPr>
          </a:p>
          <a:p>
            <a:pPr lvl="4" eaLnBrk="1" hangingPunct="1">
              <a:lnSpc>
                <a:spcPct val="90000"/>
              </a:lnSpc>
              <a:buFont typeface="Wingdings" charset="0"/>
              <a:buNone/>
            </a:pPr>
            <a:endParaRPr lang="en-US" sz="2800" b="1">
              <a:latin typeface="Maiandra GD" charset="0"/>
              <a:ea typeface="ＭＳ Ｐゴシック" charset="0"/>
            </a:endParaRPr>
          </a:p>
        </p:txBody>
      </p:sp>
      <p:sp>
        <p:nvSpPr>
          <p:cNvPr id="57348" name="Text Box 4"/>
          <p:cNvSpPr txBox="1">
            <a:spLocks noChangeArrowheads="1"/>
          </p:cNvSpPr>
          <p:nvPr/>
        </p:nvSpPr>
        <p:spPr bwMode="auto">
          <a:xfrm>
            <a:off x="0" y="2209800"/>
            <a:ext cx="9144000" cy="359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37931725" indent="-37474525">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pPr algn="ctr" eaLnBrk="1" hangingPunct="1">
              <a:spcBef>
                <a:spcPct val="50000"/>
              </a:spcBef>
            </a:pPr>
            <a:r>
              <a:rPr lang="de-DE" u="sng">
                <a:solidFill>
                  <a:srgbClr val="FFFFFF"/>
                </a:solidFill>
              </a:rPr>
              <a:t>9. God is much more concerned</a:t>
            </a:r>
          </a:p>
          <a:p>
            <a:pPr algn="ctr" eaLnBrk="1" hangingPunct="1">
              <a:spcBef>
                <a:spcPct val="50000"/>
              </a:spcBef>
            </a:pPr>
            <a:r>
              <a:rPr lang="de-DE" u="sng">
                <a:solidFill>
                  <a:srgbClr val="FFFFFF"/>
                </a:solidFill>
              </a:rPr>
              <a:t>with our heart than with the form</a:t>
            </a:r>
          </a:p>
          <a:p>
            <a:pPr algn="ctr" eaLnBrk="1" hangingPunct="1">
              <a:spcBef>
                <a:spcPct val="50000"/>
              </a:spcBef>
            </a:pPr>
            <a:r>
              <a:rPr lang="de-DE" u="sng">
                <a:solidFill>
                  <a:srgbClr val="FFFFFF"/>
                </a:solidFill>
              </a:rPr>
              <a:t>of our worship.</a:t>
            </a:r>
          </a:p>
          <a:p>
            <a:pPr algn="ctr" eaLnBrk="1" hangingPunct="1">
              <a:spcBef>
                <a:spcPct val="50000"/>
              </a:spcBef>
            </a:pPr>
            <a:endParaRPr lang="de-DE" sz="1200" i="1">
              <a:solidFill>
                <a:srgbClr val="FFFFFF"/>
              </a:solidFill>
            </a:endParaRPr>
          </a:p>
          <a:p>
            <a:pPr algn="ctr" eaLnBrk="1" hangingPunct="1">
              <a:spcBef>
                <a:spcPct val="50000"/>
              </a:spcBef>
            </a:pPr>
            <a:r>
              <a:rPr lang="de-DE" i="1">
                <a:solidFill>
                  <a:srgbClr val="FFFFFF"/>
                </a:solidFill>
              </a:rPr>
              <a:t>“I delight in loyalty rather than sacrifice.</a:t>
            </a:r>
            <a:r>
              <a:rPr lang="ja-JP" altLang="en-US">
                <a:solidFill>
                  <a:srgbClr val="FFFFFF"/>
                </a:solidFill>
              </a:rPr>
              <a:t>”</a:t>
            </a:r>
            <a:endParaRPr lang="de-DE" i="1">
              <a:solidFill>
                <a:srgbClr val="FFFFFF"/>
              </a:solidFill>
            </a:endParaRPr>
          </a:p>
          <a:p>
            <a:pPr algn="ctr" eaLnBrk="1" hangingPunct="1">
              <a:spcBef>
                <a:spcPct val="50000"/>
              </a:spcBef>
            </a:pPr>
            <a:r>
              <a:rPr lang="de-DE" sz="2400" i="1">
                <a:solidFill>
                  <a:srgbClr val="FFFFFF"/>
                </a:solidFill>
              </a:rPr>
              <a:t>(Hosea 6:6)</a:t>
            </a:r>
            <a:endParaRPr lang="en-US" sz="2400" i="1">
              <a:solidFill>
                <a:srgbClr val="FFFFFF"/>
              </a:solidFill>
            </a:endParaRPr>
          </a:p>
        </p:txBody>
      </p:sp>
    </p:spTree>
    <p:extLst>
      <p:ext uri="{BB962C8B-B14F-4D97-AF65-F5344CB8AC3E}">
        <p14:creationId xmlns:p14="http://schemas.microsoft.com/office/powerpoint/2010/main" val="3192883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3" name="Rectangle 3"/>
          <p:cNvSpPr>
            <a:spLocks noGrp="1" noChangeArrowheads="1"/>
          </p:cNvSpPr>
          <p:nvPr>
            <p:ph type="body" idx="1"/>
          </p:nvPr>
        </p:nvSpPr>
        <p:spPr>
          <a:xfrm>
            <a:off x="1676400" y="5257800"/>
            <a:ext cx="7315200" cy="838200"/>
          </a:xfrm>
        </p:spPr>
        <p:txBody>
          <a:bodyPr/>
          <a:lstStyle/>
          <a:p>
            <a:pPr lvl="4" eaLnBrk="1" hangingPunct="1">
              <a:lnSpc>
                <a:spcPct val="90000"/>
              </a:lnSpc>
              <a:buFont typeface="Wingdings" charset="0"/>
              <a:buNone/>
            </a:pPr>
            <a:endParaRPr lang="de-DE" sz="2400" b="1" u="sng">
              <a:latin typeface="Maiandra GD" charset="0"/>
              <a:ea typeface="ＭＳ Ｐゴシック" charset="0"/>
            </a:endParaRPr>
          </a:p>
          <a:p>
            <a:pPr lvl="4" eaLnBrk="1" hangingPunct="1">
              <a:lnSpc>
                <a:spcPct val="90000"/>
              </a:lnSpc>
              <a:buFont typeface="Wingdings" charset="0"/>
              <a:buNone/>
            </a:pPr>
            <a:endParaRPr lang="de-DE" sz="2400" b="1">
              <a:latin typeface="Maiandra GD" charset="0"/>
              <a:ea typeface="ＭＳ Ｐゴシック" charset="0"/>
            </a:endParaRPr>
          </a:p>
          <a:p>
            <a:pPr lvl="4" eaLnBrk="1" hangingPunct="1">
              <a:lnSpc>
                <a:spcPct val="90000"/>
              </a:lnSpc>
              <a:buFont typeface="Wingdings" charset="0"/>
              <a:buNone/>
            </a:pPr>
            <a:endParaRPr lang="en-US" sz="2400" b="1">
              <a:latin typeface="Maiandra GD" charset="0"/>
              <a:ea typeface="ＭＳ Ｐゴシック" charset="0"/>
            </a:endParaRPr>
          </a:p>
        </p:txBody>
      </p:sp>
      <p:sp>
        <p:nvSpPr>
          <p:cNvPr id="59395" name="Text Box 4"/>
          <p:cNvSpPr txBox="1">
            <a:spLocks noChangeArrowheads="1"/>
          </p:cNvSpPr>
          <p:nvPr/>
        </p:nvSpPr>
        <p:spPr bwMode="auto">
          <a:xfrm>
            <a:off x="0" y="563563"/>
            <a:ext cx="9144000" cy="286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37931725" indent="-37474525">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pPr algn="ctr" eaLnBrk="1" hangingPunct="1">
              <a:spcBef>
                <a:spcPct val="50000"/>
              </a:spcBef>
            </a:pPr>
            <a:endParaRPr lang="de-DE" u="sng">
              <a:solidFill>
                <a:srgbClr val="FFFFFF"/>
              </a:solidFill>
            </a:endParaRPr>
          </a:p>
          <a:p>
            <a:pPr algn="ctr" eaLnBrk="1" hangingPunct="1">
              <a:spcBef>
                <a:spcPct val="50000"/>
              </a:spcBef>
            </a:pPr>
            <a:endParaRPr lang="de-DE" sz="1200" i="1">
              <a:solidFill>
                <a:srgbClr val="FFFFFF"/>
              </a:solidFill>
            </a:endParaRPr>
          </a:p>
          <a:p>
            <a:pPr algn="ctr" eaLnBrk="1" hangingPunct="1">
              <a:spcBef>
                <a:spcPct val="50000"/>
              </a:spcBef>
            </a:pPr>
            <a:r>
              <a:rPr lang="de-DE" i="1">
                <a:solidFill>
                  <a:srgbClr val="FFFFFF"/>
                </a:solidFill>
              </a:rPr>
              <a:t>“Man looks on the outward appearance,</a:t>
            </a:r>
          </a:p>
          <a:p>
            <a:pPr algn="ctr" eaLnBrk="1" hangingPunct="1">
              <a:spcBef>
                <a:spcPct val="50000"/>
              </a:spcBef>
            </a:pPr>
            <a:r>
              <a:rPr lang="de-DE" i="1">
                <a:solidFill>
                  <a:srgbClr val="FFFFFF"/>
                </a:solidFill>
              </a:rPr>
              <a:t>but God looks on the heart.</a:t>
            </a:r>
            <a:r>
              <a:rPr lang="ja-JP" altLang="en-US">
                <a:solidFill>
                  <a:srgbClr val="FFFFFF"/>
                </a:solidFill>
              </a:rPr>
              <a:t>”</a:t>
            </a:r>
            <a:endParaRPr lang="de-DE" i="1">
              <a:solidFill>
                <a:srgbClr val="FFFFFF"/>
              </a:solidFill>
            </a:endParaRPr>
          </a:p>
          <a:p>
            <a:pPr algn="ctr" eaLnBrk="1" hangingPunct="1">
              <a:spcBef>
                <a:spcPct val="50000"/>
              </a:spcBef>
            </a:pPr>
            <a:r>
              <a:rPr lang="de-DE" sz="2400" i="1">
                <a:solidFill>
                  <a:srgbClr val="FFFFFF"/>
                </a:solidFill>
              </a:rPr>
              <a:t>(1 Samuel 16:7)</a:t>
            </a:r>
            <a:endParaRPr lang="en-US" sz="2400" i="1">
              <a:solidFill>
                <a:srgbClr val="FFFFFF"/>
              </a:solidFill>
            </a:endParaRPr>
          </a:p>
        </p:txBody>
      </p:sp>
    </p:spTree>
    <p:extLst>
      <p:ext uri="{BB962C8B-B14F-4D97-AF65-F5344CB8AC3E}">
        <p14:creationId xmlns:p14="http://schemas.microsoft.com/office/powerpoint/2010/main" val="3993652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685800" y="304800"/>
            <a:ext cx="7772400" cy="1143000"/>
          </a:xfrm>
        </p:spPr>
        <p:txBody>
          <a:bodyPr/>
          <a:lstStyle/>
          <a:p>
            <a:pPr eaLnBrk="1" hangingPunct="1"/>
            <a:r>
              <a:rPr lang="de-DE">
                <a:latin typeface="Maiandra GD" charset="0"/>
                <a:ea typeface="ＭＳ Ｐゴシック" charset="0"/>
                <a:cs typeface="ＭＳ Ｐゴシック" charset="0"/>
              </a:rPr>
              <a:t>EDIFYING WORSHIP</a:t>
            </a:r>
            <a:endParaRPr lang="en-US">
              <a:latin typeface="Maiandra GD" charset="0"/>
              <a:ea typeface="ＭＳ Ｐゴシック" charset="0"/>
              <a:cs typeface="ＭＳ Ｐゴシック" charset="0"/>
            </a:endParaRPr>
          </a:p>
        </p:txBody>
      </p:sp>
      <p:sp>
        <p:nvSpPr>
          <p:cNvPr id="445443" name="Rectangle 3"/>
          <p:cNvSpPr>
            <a:spLocks noGrp="1" noChangeArrowheads="1"/>
          </p:cNvSpPr>
          <p:nvPr>
            <p:ph type="body" idx="1"/>
          </p:nvPr>
        </p:nvSpPr>
        <p:spPr>
          <a:xfrm>
            <a:off x="0" y="1700213"/>
            <a:ext cx="9144000" cy="5157787"/>
          </a:xfrm>
        </p:spPr>
        <p:txBody>
          <a:bodyPr/>
          <a:lstStyle/>
          <a:p>
            <a:pPr algn="ctr" eaLnBrk="1" hangingPunct="1">
              <a:lnSpc>
                <a:spcPct val="90000"/>
              </a:lnSpc>
              <a:buFont typeface="Wingdings" charset="0"/>
              <a:buNone/>
            </a:pPr>
            <a:r>
              <a:rPr lang="de-DE" u="sng">
                <a:latin typeface="Maiandra GD" charset="0"/>
                <a:ea typeface="ＭＳ Ｐゴシック" charset="0"/>
                <a:cs typeface="ＭＳ Ｐゴシック" charset="0"/>
              </a:rPr>
              <a:t>10. Worship should promote the unity and edification of the body.</a:t>
            </a:r>
          </a:p>
          <a:p>
            <a:pPr algn="ctr" eaLnBrk="1" hangingPunct="1">
              <a:lnSpc>
                <a:spcPct val="90000"/>
              </a:lnSpc>
              <a:buFont typeface="Wingdings" charset="0"/>
              <a:buNone/>
            </a:pPr>
            <a:endParaRPr lang="de-DE" sz="1200" u="sng">
              <a:latin typeface="Maiandra GD" charset="0"/>
              <a:ea typeface="ＭＳ Ｐゴシック" charset="0"/>
              <a:cs typeface="ＭＳ Ｐゴシック" charset="0"/>
            </a:endParaRPr>
          </a:p>
          <a:p>
            <a:pPr algn="ctr" eaLnBrk="1" hangingPunct="1">
              <a:lnSpc>
                <a:spcPct val="90000"/>
              </a:lnSpc>
              <a:buFont typeface="Wingdings" charset="0"/>
              <a:buNone/>
            </a:pPr>
            <a:endParaRPr lang="de-DE" sz="1200" u="sng">
              <a:latin typeface="Maiandra GD" charset="0"/>
              <a:ea typeface="ＭＳ Ｐゴシック" charset="0"/>
              <a:cs typeface="ＭＳ Ｐゴシック" charset="0"/>
            </a:endParaRPr>
          </a:p>
          <a:p>
            <a:pPr algn="ctr" eaLnBrk="1" hangingPunct="1">
              <a:lnSpc>
                <a:spcPct val="90000"/>
              </a:lnSpc>
              <a:buFont typeface="Wingdings" charset="0"/>
              <a:buNone/>
            </a:pPr>
            <a:r>
              <a:rPr lang="de-DE" i="1">
                <a:latin typeface="Maiandra GD" charset="0"/>
                <a:ea typeface="ＭＳ Ｐゴシック" charset="0"/>
                <a:cs typeface="ＭＳ Ｐゴシック" charset="0"/>
              </a:rPr>
              <a:t>“Do nothing from selfishness or empty conceit,                but with humility of mind regard one another               as more important than yourselves</a:t>
            </a:r>
            <a:r>
              <a:rPr lang="en-US" i="1">
                <a:latin typeface="Maiandra GD" charset="0"/>
                <a:ea typeface="ＭＳ Ｐゴシック" charset="0"/>
                <a:cs typeface="Arial" charset="0"/>
              </a:rPr>
              <a:t>.</a:t>
            </a:r>
            <a:r>
              <a:rPr lang="ja-JP" altLang="en-US">
                <a:effectLst/>
                <a:latin typeface="Maiandra GD" charset="0"/>
                <a:ea typeface="ＭＳ Ｐゴシック" charset="0"/>
                <a:cs typeface="ＭＳ Ｐゴシック" charset="0"/>
              </a:rPr>
              <a:t>”</a:t>
            </a:r>
            <a:endParaRPr lang="de-DE" i="1">
              <a:latin typeface="Maiandra GD" charset="0"/>
              <a:ea typeface="ＭＳ Ｐゴシック" charset="0"/>
              <a:cs typeface="ＭＳ Ｐゴシック" charset="0"/>
            </a:endParaRPr>
          </a:p>
          <a:p>
            <a:pPr algn="ctr" eaLnBrk="1" hangingPunct="1">
              <a:lnSpc>
                <a:spcPct val="90000"/>
              </a:lnSpc>
              <a:buFont typeface="Wingdings" charset="0"/>
              <a:buNone/>
            </a:pPr>
            <a:r>
              <a:rPr lang="de-DE" i="1">
                <a:latin typeface="Maiandra GD" charset="0"/>
                <a:ea typeface="ＭＳ Ｐゴシック" charset="0"/>
                <a:cs typeface="ＭＳ Ｐゴシック" charset="0"/>
              </a:rPr>
              <a:t>(Philippians 2:3)</a:t>
            </a:r>
          </a:p>
          <a:p>
            <a:pPr algn="ctr" eaLnBrk="1" hangingPunct="1">
              <a:lnSpc>
                <a:spcPct val="90000"/>
              </a:lnSpc>
              <a:buFont typeface="Wingdings" charset="0"/>
              <a:buNone/>
            </a:pPr>
            <a:endParaRPr lang="de-DE" sz="800" i="1">
              <a:latin typeface="Maiandra GD" charset="0"/>
              <a:ea typeface="ＭＳ Ｐゴシック" charset="0"/>
              <a:cs typeface="ＭＳ Ｐゴシック" charset="0"/>
            </a:endParaRPr>
          </a:p>
          <a:p>
            <a:pPr algn="ctr" eaLnBrk="1" hangingPunct="1">
              <a:lnSpc>
                <a:spcPct val="90000"/>
              </a:lnSpc>
              <a:buFont typeface="Wingdings" charset="0"/>
              <a:buNone/>
            </a:pPr>
            <a:endParaRPr lang="de-DE" sz="800" i="1">
              <a:latin typeface="Maiandra GD" charset="0"/>
              <a:ea typeface="ＭＳ Ｐゴシック" charset="0"/>
              <a:cs typeface="ＭＳ Ｐゴシック" charset="0"/>
            </a:endParaRPr>
          </a:p>
          <a:p>
            <a:pPr algn="ctr" eaLnBrk="1" hangingPunct="1">
              <a:lnSpc>
                <a:spcPct val="90000"/>
              </a:lnSpc>
              <a:buFont typeface="Wingdings" charset="0"/>
              <a:buNone/>
            </a:pPr>
            <a:r>
              <a:rPr lang="de-DE" i="1">
                <a:latin typeface="Maiandra GD" charset="0"/>
                <a:ea typeface="ＭＳ Ｐゴシック" charset="0"/>
                <a:cs typeface="ＭＳ Ｐゴシック" charset="0"/>
              </a:rPr>
              <a:t>“So then we pursue the things which make for peace and the building up of one another.</a:t>
            </a:r>
            <a:r>
              <a:rPr lang="ja-JP" altLang="en-US">
                <a:effectLst/>
                <a:latin typeface="Maiandra GD" charset="0"/>
                <a:ea typeface="ＭＳ Ｐゴシック" charset="0"/>
                <a:cs typeface="ＭＳ Ｐゴシック" charset="0"/>
              </a:rPr>
              <a:t>”</a:t>
            </a:r>
            <a:endParaRPr lang="de-DE" i="1">
              <a:latin typeface="Maiandra GD" charset="0"/>
              <a:ea typeface="ＭＳ Ｐゴシック" charset="0"/>
              <a:cs typeface="ＭＳ Ｐゴシック" charset="0"/>
            </a:endParaRPr>
          </a:p>
          <a:p>
            <a:pPr algn="ctr" eaLnBrk="1" hangingPunct="1">
              <a:lnSpc>
                <a:spcPct val="90000"/>
              </a:lnSpc>
              <a:buFont typeface="Wingdings" charset="0"/>
              <a:buNone/>
            </a:pPr>
            <a:r>
              <a:rPr lang="de-DE" i="1">
                <a:latin typeface="Maiandra GD" charset="0"/>
                <a:ea typeface="ＭＳ Ｐゴシック" charset="0"/>
                <a:cs typeface="ＭＳ Ｐゴシック" charset="0"/>
              </a:rPr>
              <a:t>(Romans 14:19)</a:t>
            </a:r>
            <a:endParaRPr lang="en-US" sz="2400" i="1">
              <a:latin typeface="Maiandra GD" charset="0"/>
              <a:ea typeface="ＭＳ Ｐゴシック" charset="0"/>
              <a:cs typeface="ＭＳ Ｐゴシック" charset="0"/>
            </a:endParaRPr>
          </a:p>
        </p:txBody>
      </p:sp>
    </p:spTree>
    <p:extLst>
      <p:ext uri="{BB962C8B-B14F-4D97-AF65-F5344CB8AC3E}">
        <p14:creationId xmlns:p14="http://schemas.microsoft.com/office/powerpoint/2010/main" val="2583100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457200" y="620713"/>
            <a:ext cx="8229600" cy="1139825"/>
          </a:xfrm>
        </p:spPr>
        <p:txBody>
          <a:bodyPr/>
          <a:lstStyle/>
          <a:p>
            <a:pPr eaLnBrk="1" hangingPunct="1"/>
            <a:r>
              <a:rPr lang="de-DE">
                <a:latin typeface="Maiandra GD" charset="0"/>
                <a:ea typeface="ＭＳ Ｐゴシック" charset="0"/>
                <a:cs typeface="ＭＳ Ｐゴシック" charset="0"/>
              </a:rPr>
              <a:t>TRANS-GENERATIONAL WORSHIP</a:t>
            </a:r>
            <a:endParaRPr lang="en-US">
              <a:latin typeface="Maiandra GD" charset="0"/>
              <a:ea typeface="ＭＳ Ｐゴシック" charset="0"/>
              <a:cs typeface="ＭＳ Ｐゴシック" charset="0"/>
            </a:endParaRPr>
          </a:p>
        </p:txBody>
      </p:sp>
      <p:sp>
        <p:nvSpPr>
          <p:cNvPr id="447491" name="Rectangle 3"/>
          <p:cNvSpPr>
            <a:spLocks noGrp="1" noChangeArrowheads="1"/>
          </p:cNvSpPr>
          <p:nvPr>
            <p:ph type="body" idx="1"/>
          </p:nvPr>
        </p:nvSpPr>
        <p:spPr>
          <a:xfrm>
            <a:off x="0" y="2276475"/>
            <a:ext cx="9144000" cy="4114800"/>
          </a:xfrm>
        </p:spPr>
        <p:txBody>
          <a:bodyPr/>
          <a:lstStyle/>
          <a:p>
            <a:pPr algn="ctr" eaLnBrk="1" hangingPunct="1">
              <a:buFont typeface="Wingdings" charset="0"/>
              <a:buNone/>
            </a:pPr>
            <a:r>
              <a:rPr lang="de-DE" sz="2800" u="sng">
                <a:latin typeface="Maiandra GD" charset="0"/>
                <a:ea typeface="ＭＳ Ｐゴシック" charset="0"/>
                <a:cs typeface="ＭＳ Ｐゴシック" charset="0"/>
              </a:rPr>
              <a:t>11. Young and old </a:t>
            </a:r>
            <a:r>
              <a:rPr lang="de-DE" sz="2800" i="1" u="sng">
                <a:latin typeface="Maiandra GD" charset="0"/>
                <a:ea typeface="ＭＳ Ｐゴシック" charset="0"/>
                <a:cs typeface="ＭＳ Ｐゴシック" charset="0"/>
              </a:rPr>
              <a:t>need</a:t>
            </a:r>
            <a:r>
              <a:rPr lang="de-DE" sz="2800" u="sng">
                <a:latin typeface="Maiandra GD" charset="0"/>
                <a:ea typeface="ＭＳ Ｐゴシック" charset="0"/>
                <a:cs typeface="ＭＳ Ｐゴシック" charset="0"/>
              </a:rPr>
              <a:t> each other</a:t>
            </a:r>
          </a:p>
          <a:p>
            <a:pPr algn="ctr" eaLnBrk="1" hangingPunct="1">
              <a:buFont typeface="Wingdings" charset="0"/>
              <a:buNone/>
            </a:pPr>
            <a:r>
              <a:rPr lang="de-DE" sz="2800" u="sng">
                <a:latin typeface="Maiandra GD" charset="0"/>
                <a:ea typeface="ＭＳ Ｐゴシック" charset="0"/>
                <a:cs typeface="ＭＳ Ｐゴシック" charset="0"/>
              </a:rPr>
              <a:t>in the Body of Christ.</a:t>
            </a:r>
          </a:p>
          <a:p>
            <a:pPr algn="ctr" eaLnBrk="1" hangingPunct="1">
              <a:buFont typeface="Wingdings" charset="0"/>
              <a:buNone/>
            </a:pPr>
            <a:endParaRPr lang="de-DE" sz="1200" u="sng">
              <a:latin typeface="Maiandra GD" charset="0"/>
              <a:ea typeface="ＭＳ Ｐゴシック" charset="0"/>
              <a:cs typeface="ＭＳ Ｐゴシック" charset="0"/>
            </a:endParaRPr>
          </a:p>
          <a:p>
            <a:pPr algn="ctr" eaLnBrk="1" hangingPunct="1">
              <a:buFont typeface="Wingdings" charset="0"/>
              <a:buNone/>
            </a:pPr>
            <a:r>
              <a:rPr lang="de-DE" sz="2800" i="1">
                <a:latin typeface="Maiandra GD" charset="0"/>
                <a:ea typeface="ＭＳ Ｐゴシック" charset="0"/>
                <a:cs typeface="ＭＳ Ｐゴシック" charset="0"/>
              </a:rPr>
              <a:t>"Y</a:t>
            </a:r>
            <a:r>
              <a:rPr lang="en-US" sz="2800" i="1">
                <a:latin typeface="Maiandra GD" charset="0"/>
                <a:ea typeface="ＭＳ Ｐゴシック" charset="0"/>
                <a:cs typeface="ＭＳ Ｐゴシック" charset="0"/>
              </a:rPr>
              <a:t>oung men and maidens, old men and children</a:t>
            </a:r>
            <a:r>
              <a:rPr lang="de-DE" sz="2800" i="1">
                <a:latin typeface="Maiandra GD" charset="0"/>
                <a:ea typeface="ＭＳ Ｐゴシック" charset="0"/>
                <a:cs typeface="ＭＳ Ｐゴシック" charset="0"/>
              </a:rPr>
              <a:t>:</a:t>
            </a:r>
          </a:p>
          <a:p>
            <a:pPr algn="ctr" eaLnBrk="1" hangingPunct="1">
              <a:buFont typeface="Wingdings" charset="0"/>
              <a:buNone/>
            </a:pPr>
            <a:r>
              <a:rPr lang="en-US" sz="2800" i="1">
                <a:latin typeface="Maiandra GD" charset="0"/>
                <a:ea typeface="ＭＳ Ｐゴシック" charset="0"/>
                <a:cs typeface="ＭＳ Ｐゴシック" charset="0"/>
              </a:rPr>
              <a:t>Let them praise the name of the L</a:t>
            </a:r>
            <a:r>
              <a:rPr lang="de-DE" sz="2800" i="1">
                <a:latin typeface="Maiandra GD" charset="0"/>
                <a:ea typeface="ＭＳ Ｐゴシック" charset="0"/>
                <a:cs typeface="ＭＳ Ｐゴシック" charset="0"/>
              </a:rPr>
              <a:t>ord</a:t>
            </a:r>
            <a:r>
              <a:rPr lang="en-US" sz="2800" i="1">
                <a:latin typeface="Maiandra GD" charset="0"/>
                <a:ea typeface="ＭＳ Ｐゴシック" charset="0"/>
                <a:cs typeface="ＭＳ Ｐゴシック" charset="0"/>
              </a:rPr>
              <a:t>,</a:t>
            </a:r>
            <a:r>
              <a:rPr lang="de-DE" sz="2800" i="1">
                <a:latin typeface="Maiandra GD" charset="0"/>
                <a:ea typeface="ＭＳ Ｐゴシック" charset="0"/>
                <a:cs typeface="ＭＳ Ｐゴシック" charset="0"/>
              </a:rPr>
              <a:t> </a:t>
            </a:r>
            <a:r>
              <a:rPr lang="en-US" sz="2800" i="1">
                <a:latin typeface="Maiandra GD" charset="0"/>
                <a:ea typeface="ＭＳ Ｐゴシック" charset="0"/>
                <a:cs typeface="ＭＳ Ｐゴシック" charset="0"/>
              </a:rPr>
              <a:t>for </a:t>
            </a:r>
            <a:r>
              <a:rPr lang="de-DE" sz="2800" i="1">
                <a:latin typeface="Maiandra GD" charset="0"/>
                <a:ea typeface="ＭＳ Ｐゴシック" charset="0"/>
                <a:cs typeface="ＭＳ Ｐゴシック" charset="0"/>
              </a:rPr>
              <a:t>H</a:t>
            </a:r>
            <a:r>
              <a:rPr lang="en-US" sz="2800" i="1">
                <a:latin typeface="Maiandra GD" charset="0"/>
                <a:ea typeface="ＭＳ Ｐゴシック" charset="0"/>
                <a:cs typeface="ＭＳ Ｐゴシック" charset="0"/>
              </a:rPr>
              <a:t>is name alone is exal</a:t>
            </a:r>
            <a:r>
              <a:rPr lang="de-DE" sz="2800" i="1">
                <a:latin typeface="Maiandra GD" charset="0"/>
                <a:ea typeface="ＭＳ Ｐゴシック" charset="0"/>
                <a:cs typeface="ＭＳ Ｐゴシック" charset="0"/>
              </a:rPr>
              <a:t>ted.</a:t>
            </a:r>
            <a:r>
              <a:rPr lang="ja-JP" altLang="en-US" sz="2800">
                <a:effectLst/>
                <a:latin typeface="Maiandra GD" charset="0"/>
                <a:ea typeface="ＭＳ Ｐゴシック" charset="0"/>
                <a:cs typeface="ＭＳ Ｐゴシック" charset="0"/>
              </a:rPr>
              <a:t>”</a:t>
            </a:r>
            <a:r>
              <a:rPr lang="de-DE" sz="2800" i="1">
                <a:latin typeface="Maiandra GD" charset="0"/>
                <a:ea typeface="ＭＳ Ｐゴシック" charset="0"/>
                <a:cs typeface="ＭＳ Ｐゴシック" charset="0"/>
              </a:rPr>
              <a:t>  (Psalm 148:12-13)</a:t>
            </a:r>
          </a:p>
          <a:p>
            <a:pPr algn="ctr" eaLnBrk="1" hangingPunct="1">
              <a:buFont typeface="Wingdings" charset="0"/>
              <a:buNone/>
            </a:pPr>
            <a:endParaRPr lang="de-DE" sz="1000" i="1">
              <a:latin typeface="Maiandra GD" charset="0"/>
              <a:ea typeface="ＭＳ Ｐゴシック" charset="0"/>
              <a:cs typeface="ＭＳ Ｐゴシック" charset="0"/>
            </a:endParaRPr>
          </a:p>
          <a:p>
            <a:pPr algn="ctr" eaLnBrk="1" hangingPunct="1">
              <a:buFont typeface="Wingdings" charset="0"/>
              <a:buNone/>
            </a:pPr>
            <a:r>
              <a:rPr lang="de-DE" sz="2800" i="1">
                <a:latin typeface="Maiandra GD" charset="0"/>
                <a:ea typeface="ＭＳ Ｐゴシック" charset="0"/>
                <a:cs typeface="ＭＳ Ｐゴシック" charset="0"/>
              </a:rPr>
              <a:t>"Older men. . . . Older women. . . . Young women. . . .</a:t>
            </a:r>
          </a:p>
          <a:p>
            <a:pPr algn="ctr" eaLnBrk="1" hangingPunct="1">
              <a:buFont typeface="Wingdings" charset="0"/>
              <a:buNone/>
            </a:pPr>
            <a:r>
              <a:rPr lang="de-DE" sz="2800" i="1">
                <a:latin typeface="Maiandra GD" charset="0"/>
                <a:ea typeface="ＭＳ Ｐゴシック" charset="0"/>
                <a:cs typeface="ＭＳ Ｐゴシック" charset="0"/>
              </a:rPr>
              <a:t>Young men. . . . </a:t>
            </a:r>
            <a:r>
              <a:rPr lang="ja-JP" altLang="en-US" sz="2800">
                <a:effectLst/>
                <a:latin typeface="Maiandra GD" charset="0"/>
                <a:ea typeface="ＭＳ Ｐゴシック" charset="0"/>
                <a:cs typeface="ＭＳ Ｐゴシック" charset="0"/>
              </a:rPr>
              <a:t>”</a:t>
            </a:r>
            <a:r>
              <a:rPr lang="de-DE" sz="2800" i="1">
                <a:latin typeface="Maiandra GD" charset="0"/>
                <a:ea typeface="ＭＳ Ｐゴシック" charset="0"/>
                <a:cs typeface="ＭＳ Ｐゴシック" charset="0"/>
              </a:rPr>
              <a:t>  (Titus 2:2-8)</a:t>
            </a:r>
          </a:p>
          <a:p>
            <a:pPr algn="ctr" eaLnBrk="1" hangingPunct="1">
              <a:buFont typeface="Wingdings" charset="0"/>
              <a:buNone/>
            </a:pPr>
            <a:endParaRPr lang="de-DE" sz="2800" i="1">
              <a:latin typeface="Maiandra GD" charset="0"/>
              <a:ea typeface="ＭＳ Ｐゴシック" charset="0"/>
              <a:cs typeface="ＭＳ Ｐゴシック" charset="0"/>
            </a:endParaRPr>
          </a:p>
          <a:p>
            <a:pPr algn="ctr" eaLnBrk="1" hangingPunct="1">
              <a:buFont typeface="Wingdings" charset="0"/>
              <a:buNone/>
            </a:pPr>
            <a:endParaRPr lang="en-US" sz="2000" b="1" i="1">
              <a:latin typeface="Maiandra GD" charset="0"/>
              <a:ea typeface="ＭＳ Ｐゴシック" charset="0"/>
              <a:cs typeface="ＭＳ Ｐゴシック" charset="0"/>
            </a:endParaRPr>
          </a:p>
        </p:txBody>
      </p:sp>
    </p:spTree>
    <p:extLst>
      <p:ext uri="{BB962C8B-B14F-4D97-AF65-F5344CB8AC3E}">
        <p14:creationId xmlns:p14="http://schemas.microsoft.com/office/powerpoint/2010/main" val="2223342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pPr eaLnBrk="1" hangingPunct="1"/>
            <a:r>
              <a:rPr lang="de-DE">
                <a:latin typeface="Maiandra GD" charset="0"/>
                <a:ea typeface="ＭＳ Ｐゴシック" charset="0"/>
                <a:cs typeface="ＭＳ Ｐゴシック" charset="0"/>
              </a:rPr>
              <a:t>TAUGHT WORSHIP</a:t>
            </a:r>
            <a:endParaRPr lang="en-US">
              <a:latin typeface="Maiandra GD" charset="0"/>
              <a:ea typeface="ＭＳ Ｐゴシック" charset="0"/>
              <a:cs typeface="ＭＳ Ｐゴシック" charset="0"/>
            </a:endParaRPr>
          </a:p>
        </p:txBody>
      </p:sp>
      <p:sp>
        <p:nvSpPr>
          <p:cNvPr id="449539" name="Rectangle 3"/>
          <p:cNvSpPr>
            <a:spLocks noGrp="1" noChangeArrowheads="1"/>
          </p:cNvSpPr>
          <p:nvPr>
            <p:ph type="body" idx="1"/>
          </p:nvPr>
        </p:nvSpPr>
        <p:spPr>
          <a:xfrm>
            <a:off x="228600" y="1628775"/>
            <a:ext cx="8915400" cy="4114800"/>
          </a:xfrm>
        </p:spPr>
        <p:txBody>
          <a:bodyPr/>
          <a:lstStyle/>
          <a:p>
            <a:pPr algn="ctr" eaLnBrk="1" hangingPunct="1">
              <a:buFont typeface="Wingdings" charset="0"/>
              <a:buNone/>
            </a:pPr>
            <a:endParaRPr lang="de-DE" sz="1000" b="1" u="sng">
              <a:latin typeface="Maiandra GD" charset="0"/>
              <a:ea typeface="ＭＳ Ｐゴシック" charset="0"/>
              <a:cs typeface="ＭＳ Ｐゴシック" charset="0"/>
            </a:endParaRPr>
          </a:p>
          <a:p>
            <a:pPr algn="ctr" eaLnBrk="1" hangingPunct="1">
              <a:buFont typeface="Wingdings" charset="0"/>
              <a:buNone/>
            </a:pPr>
            <a:r>
              <a:rPr lang="de-DE" u="sng">
                <a:latin typeface="Maiandra GD" charset="0"/>
                <a:ea typeface="ＭＳ Ｐゴシック" charset="0"/>
                <a:cs typeface="ＭＳ Ｐゴシック" charset="0"/>
              </a:rPr>
              <a:t>12. These things must be taught and re-taught.</a:t>
            </a:r>
          </a:p>
          <a:p>
            <a:pPr algn="ctr" eaLnBrk="1" hangingPunct="1">
              <a:buFont typeface="Wingdings" charset="0"/>
              <a:buNone/>
            </a:pPr>
            <a:endParaRPr lang="de-DE" sz="1800" u="sng">
              <a:latin typeface="Maiandra GD" charset="0"/>
              <a:ea typeface="ＭＳ Ｐゴシック" charset="0"/>
              <a:cs typeface="ＭＳ Ｐゴシック" charset="0"/>
            </a:endParaRPr>
          </a:p>
          <a:p>
            <a:pPr algn="ctr" eaLnBrk="1" hangingPunct="1">
              <a:buFont typeface="Wingdings" charset="0"/>
              <a:buNone/>
            </a:pPr>
            <a:r>
              <a:rPr lang="de-DE" i="1">
                <a:latin typeface="Maiandra GD" charset="0"/>
                <a:ea typeface="ＭＳ Ｐゴシック" charset="0"/>
                <a:cs typeface="ＭＳ Ｐゴシック" charset="0"/>
              </a:rPr>
              <a:t>“Finally then, brethren, we request and exhort you in the Lord Jesus, that as you received from us instruction as to how you ought to walk and please God (just as you actually do walk), that you excel still more.</a:t>
            </a:r>
            <a:r>
              <a:rPr lang="ja-JP" altLang="en-US">
                <a:effectLst/>
                <a:latin typeface="Maiandra GD" charset="0"/>
                <a:ea typeface="ＭＳ Ｐゴシック" charset="0"/>
                <a:cs typeface="ＭＳ Ｐゴシック" charset="0"/>
              </a:rPr>
              <a:t>”</a:t>
            </a:r>
            <a:endParaRPr lang="de-DE" i="1">
              <a:latin typeface="Maiandra GD" charset="0"/>
              <a:ea typeface="ＭＳ Ｐゴシック" charset="0"/>
              <a:cs typeface="ＭＳ Ｐゴシック" charset="0"/>
            </a:endParaRPr>
          </a:p>
          <a:p>
            <a:pPr algn="ctr" eaLnBrk="1" hangingPunct="1">
              <a:buFont typeface="Wingdings" charset="0"/>
              <a:buNone/>
            </a:pPr>
            <a:r>
              <a:rPr lang="de-DE" sz="2400" i="1">
                <a:latin typeface="Maiandra GD" charset="0"/>
                <a:ea typeface="ＭＳ Ｐゴシック" charset="0"/>
                <a:cs typeface="ＭＳ Ｐゴシック" charset="0"/>
              </a:rPr>
              <a:t>(1 Thess. 4:1)</a:t>
            </a:r>
            <a:endParaRPr lang="de-DE" sz="2400" i="1" u="sng">
              <a:latin typeface="Maiandra GD" charset="0"/>
              <a:ea typeface="ＭＳ Ｐゴシック" charset="0"/>
              <a:cs typeface="ＭＳ Ｐゴシック" charset="0"/>
            </a:endParaRPr>
          </a:p>
          <a:p>
            <a:pPr eaLnBrk="1" hangingPunct="1">
              <a:buFont typeface="Wingdings" charset="0"/>
              <a:buNone/>
            </a:pPr>
            <a:endParaRPr lang="de-DE" sz="2800" i="1">
              <a:latin typeface="Maiandra GD" charset="0"/>
              <a:ea typeface="ＭＳ Ｐゴシック" charset="0"/>
              <a:cs typeface="ＭＳ Ｐゴシック" charset="0"/>
            </a:endParaRPr>
          </a:p>
          <a:p>
            <a:pPr eaLnBrk="1" hangingPunct="1">
              <a:buFont typeface="Wingdings" charset="0"/>
              <a:buNone/>
            </a:pPr>
            <a:endParaRPr lang="de-DE" b="1">
              <a:latin typeface="Maiandra GD" charset="0"/>
              <a:ea typeface="ＭＳ Ｐゴシック" charset="0"/>
              <a:cs typeface="ＭＳ Ｐゴシック" charset="0"/>
            </a:endParaRPr>
          </a:p>
          <a:p>
            <a:pPr eaLnBrk="1" hangingPunct="1">
              <a:buFont typeface="Wingdings" charset="0"/>
              <a:buNone/>
            </a:pPr>
            <a:endParaRPr lang="en-US">
              <a:latin typeface="Maiandra GD" charset="0"/>
              <a:ea typeface="ＭＳ Ｐゴシック" charset="0"/>
              <a:cs typeface="ＭＳ Ｐゴシック" charset="0"/>
            </a:endParaRPr>
          </a:p>
        </p:txBody>
      </p:sp>
    </p:spTree>
    <p:extLst>
      <p:ext uri="{BB962C8B-B14F-4D97-AF65-F5344CB8AC3E}">
        <p14:creationId xmlns:p14="http://schemas.microsoft.com/office/powerpoint/2010/main" val="502363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pPr eaLnBrk="1" hangingPunct="1">
              <a:defRPr/>
            </a:pPr>
            <a:endParaRPr lang="en-US">
              <a:ea typeface="ＭＳ Ｐゴシック" pitchFamily="-108" charset="-128"/>
              <a:cs typeface="ＭＳ Ｐゴシック" pitchFamily="-108" charset="-128"/>
            </a:endParaRPr>
          </a:p>
        </p:txBody>
      </p:sp>
      <p:sp>
        <p:nvSpPr>
          <p:cNvPr id="451587" name="Rectangle 3"/>
          <p:cNvSpPr>
            <a:spLocks noGrp="1" noChangeArrowheads="1"/>
          </p:cNvSpPr>
          <p:nvPr>
            <p:ph type="body" idx="1"/>
          </p:nvPr>
        </p:nvSpPr>
        <p:spPr>
          <a:xfrm>
            <a:off x="152400" y="2133600"/>
            <a:ext cx="8763000" cy="4114800"/>
          </a:xfrm>
        </p:spPr>
        <p:txBody>
          <a:bodyPr/>
          <a:lstStyle/>
          <a:p>
            <a:pPr eaLnBrk="1" hangingPunct="1">
              <a:buFont typeface="Wingdings" pitchFamily="-108" charset="2"/>
              <a:buNone/>
              <a:defRPr/>
            </a:pPr>
            <a:endParaRPr lang="de-DE" b="1" i="1">
              <a:ea typeface="ＭＳ Ｐゴシック" pitchFamily="-108" charset="-128"/>
              <a:cs typeface="ＭＳ Ｐゴシック" pitchFamily="-108" charset="-128"/>
            </a:endParaRPr>
          </a:p>
        </p:txBody>
      </p:sp>
      <p:pic>
        <p:nvPicPr>
          <p:cNvPr id="67588" name="Picture 4" descr="SuspBridge"/>
          <p:cNvPicPr>
            <a:picLocks noChangeAspect="1" noChangeArrowheads="1"/>
          </p:cNvPicPr>
          <p:nvPr/>
        </p:nvPicPr>
        <p:blipFill>
          <a:blip r:embed="rId3">
            <a:lum bright="24000" contrast="-54000"/>
            <a:extLst>
              <a:ext uri="{28A0092B-C50C-407E-A947-70E740481C1C}">
                <a14:useLocalDpi xmlns:a14="http://schemas.microsoft.com/office/drawing/2010/main" val="0"/>
              </a:ext>
            </a:extLst>
          </a:blip>
          <a:srcRect t="13333"/>
          <a:stretch>
            <a:fillRect/>
          </a:stretch>
        </p:blipFill>
        <p:spPr bwMode="auto">
          <a:xfrm>
            <a:off x="-228600" y="0"/>
            <a:ext cx="93726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9" name="Rectangle 5"/>
          <p:cNvSpPr>
            <a:spLocks noChangeArrowheads="1"/>
          </p:cNvSpPr>
          <p:nvPr/>
        </p:nvSpPr>
        <p:spPr bwMode="auto">
          <a:xfrm>
            <a:off x="755650" y="3933825"/>
            <a:ext cx="31242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pPr algn="ctr" eaLnBrk="1" hangingPunct="1"/>
            <a:r>
              <a:rPr lang="de-DE">
                <a:solidFill>
                  <a:srgbClr val="622100"/>
                </a:solidFill>
              </a:rPr>
              <a:t>BIBLICAL</a:t>
            </a:r>
          </a:p>
          <a:p>
            <a:pPr algn="ctr" eaLnBrk="1" hangingPunct="1"/>
            <a:r>
              <a:rPr lang="de-DE">
                <a:solidFill>
                  <a:srgbClr val="622100"/>
                </a:solidFill>
              </a:rPr>
              <a:t>CONSTANTS</a:t>
            </a:r>
          </a:p>
          <a:p>
            <a:pPr algn="ctr" eaLnBrk="1" hangingPunct="1"/>
            <a:r>
              <a:rPr lang="de-DE" sz="2400">
                <a:solidFill>
                  <a:srgbClr val="622100"/>
                </a:solidFill>
              </a:rPr>
              <a:t>(Acts 2:42,46-47)</a:t>
            </a:r>
            <a:endParaRPr lang="en-US" sz="2400">
              <a:solidFill>
                <a:srgbClr val="622100"/>
              </a:solidFill>
            </a:endParaRPr>
          </a:p>
        </p:txBody>
      </p:sp>
      <p:sp>
        <p:nvSpPr>
          <p:cNvPr id="67590" name="Rectangle 6"/>
          <p:cNvSpPr>
            <a:spLocks noChangeArrowheads="1"/>
          </p:cNvSpPr>
          <p:nvPr/>
        </p:nvSpPr>
        <p:spPr bwMode="auto">
          <a:xfrm>
            <a:off x="4932363" y="3716338"/>
            <a:ext cx="2971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pPr algn="ctr" eaLnBrk="1" hangingPunct="1"/>
            <a:r>
              <a:rPr lang="de-DE">
                <a:solidFill>
                  <a:srgbClr val="622100"/>
                </a:solidFill>
              </a:rPr>
              <a:t>BIBLICAL</a:t>
            </a:r>
          </a:p>
          <a:p>
            <a:pPr algn="ctr" eaLnBrk="1" hangingPunct="1"/>
            <a:r>
              <a:rPr lang="de-DE">
                <a:solidFill>
                  <a:srgbClr val="622100"/>
                </a:solidFill>
              </a:rPr>
              <a:t>PRINCIPLES</a:t>
            </a:r>
            <a:endParaRPr lang="en-US">
              <a:solidFill>
                <a:srgbClr val="622100"/>
              </a:solidFill>
            </a:endParaRPr>
          </a:p>
        </p:txBody>
      </p:sp>
      <p:sp>
        <p:nvSpPr>
          <p:cNvPr id="67591" name="Rectangle 7"/>
          <p:cNvSpPr>
            <a:spLocks noChangeArrowheads="1"/>
          </p:cNvSpPr>
          <p:nvPr/>
        </p:nvSpPr>
        <p:spPr bwMode="auto">
          <a:xfrm>
            <a:off x="3059113" y="1125538"/>
            <a:ext cx="26670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pPr algn="ctr" eaLnBrk="1" hangingPunct="1"/>
            <a:endParaRPr lang="en-US">
              <a:solidFill>
                <a:srgbClr val="622100"/>
              </a:solidFill>
            </a:endParaRPr>
          </a:p>
        </p:txBody>
      </p:sp>
      <p:sp>
        <p:nvSpPr>
          <p:cNvPr id="67592" name="Text Box 10"/>
          <p:cNvSpPr txBox="1">
            <a:spLocks noChangeArrowheads="1"/>
          </p:cNvSpPr>
          <p:nvPr/>
        </p:nvSpPr>
        <p:spPr bwMode="auto">
          <a:xfrm>
            <a:off x="2987675" y="1268413"/>
            <a:ext cx="2808288"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37931725" indent="-37474525">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pPr algn="ctr">
              <a:spcBef>
                <a:spcPct val="50000"/>
              </a:spcBef>
            </a:pPr>
            <a:r>
              <a:rPr lang="en-US">
                <a:solidFill>
                  <a:srgbClr val="800000"/>
                </a:solidFill>
              </a:rPr>
              <a:t>FLEXIBILITY OF FORM</a:t>
            </a:r>
          </a:p>
        </p:txBody>
      </p:sp>
    </p:spTree>
    <p:extLst>
      <p:ext uri="{BB962C8B-B14F-4D97-AF65-F5344CB8AC3E}">
        <p14:creationId xmlns:p14="http://schemas.microsoft.com/office/powerpoint/2010/main" val="2358713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1" name="Rectangle 3"/>
          <p:cNvSpPr>
            <a:spLocks noGrp="1" noChangeArrowheads="1"/>
          </p:cNvSpPr>
          <p:nvPr>
            <p:ph type="body" idx="1"/>
          </p:nvPr>
        </p:nvSpPr>
        <p:spPr>
          <a:xfrm>
            <a:off x="228600" y="838200"/>
            <a:ext cx="8229600" cy="4530725"/>
          </a:xfrm>
        </p:spPr>
        <p:txBody>
          <a:bodyPr/>
          <a:lstStyle/>
          <a:p>
            <a:pPr algn="ctr" eaLnBrk="1" hangingPunct="1">
              <a:buFont typeface="Wingdings" charset="0"/>
              <a:buNone/>
            </a:pPr>
            <a:r>
              <a:rPr lang="en-US">
                <a:latin typeface="Maiandra GD" charset="0"/>
                <a:ea typeface="ＭＳ Ｐゴシック" charset="0"/>
                <a:cs typeface="ＭＳ Ｐゴシック" charset="0"/>
              </a:rPr>
              <a:t>   May the God of endurance and encouragement grant you to live              in such harmony with one another,          in accord with Christ Jesus,                    that together you may with one voice glorify the God and Father                      of our Lord Jesus Christ.</a:t>
            </a:r>
          </a:p>
          <a:p>
            <a:pPr algn="ctr" eaLnBrk="1" hangingPunct="1">
              <a:buFont typeface="Wingdings" charset="0"/>
              <a:buNone/>
            </a:pPr>
            <a:r>
              <a:rPr lang="en-US" sz="2400">
                <a:latin typeface="Maiandra GD" charset="0"/>
                <a:ea typeface="ＭＳ Ｐゴシック" charset="0"/>
                <a:cs typeface="ＭＳ Ｐゴシック" charset="0"/>
              </a:rPr>
              <a:t>    (Romans 15:5-6)</a:t>
            </a:r>
          </a:p>
        </p:txBody>
      </p:sp>
    </p:spTree>
    <p:extLst>
      <p:ext uri="{BB962C8B-B14F-4D97-AF65-F5344CB8AC3E}">
        <p14:creationId xmlns:p14="http://schemas.microsoft.com/office/powerpoint/2010/main" val="974301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ctrTitle"/>
          </p:nvPr>
        </p:nvSpPr>
        <p:spPr>
          <a:xfrm>
            <a:off x="685800" y="2819400"/>
            <a:ext cx="7772400" cy="1736725"/>
          </a:xfrm>
        </p:spPr>
        <p:txBody>
          <a:bodyPr/>
          <a:lstStyle/>
          <a:p>
            <a:pPr eaLnBrk="1" hangingPunct="1">
              <a:spcBef>
                <a:spcPct val="50000"/>
              </a:spcBef>
            </a:pPr>
            <a:br>
              <a:rPr lang="en-US" sz="6000">
                <a:latin typeface="Maiandra GD" charset="0"/>
                <a:ea typeface="ＭＳ Ｐゴシック" charset="0"/>
                <a:cs typeface="ＭＳ Ｐゴシック" charset="0"/>
              </a:rPr>
            </a:br>
            <a:r>
              <a:rPr lang="en-US" sz="6000">
                <a:latin typeface="Maiandra GD" charset="0"/>
                <a:ea typeface="ＭＳ Ｐゴシック" charset="0"/>
                <a:cs typeface="ＭＳ Ｐゴシック" charset="0"/>
              </a:rPr>
              <a:t>Worship, the Bible and Culture</a:t>
            </a:r>
            <a:br>
              <a:rPr lang="en-US" sz="6000">
                <a:latin typeface="Maiandra GD" charset="0"/>
                <a:ea typeface="ＭＳ Ｐゴシック" charset="0"/>
                <a:cs typeface="ＭＳ Ｐゴシック" charset="0"/>
              </a:rPr>
            </a:br>
            <a:endParaRPr lang="en-US" sz="4800">
              <a:latin typeface="Maiandra GD" charset="0"/>
              <a:ea typeface="ＭＳ Ｐゴシック" charset="0"/>
              <a:cs typeface="ＭＳ Ｐゴシック" charset="0"/>
            </a:endParaRPr>
          </a:p>
        </p:txBody>
      </p:sp>
    </p:spTree>
    <p:extLst>
      <p:ext uri="{BB962C8B-B14F-4D97-AF65-F5344CB8AC3E}">
        <p14:creationId xmlns:p14="http://schemas.microsoft.com/office/powerpoint/2010/main" val="365508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7"/>
          <p:cNvSpPr txBox="1">
            <a:spLocks noChangeArrowheads="1"/>
          </p:cNvSpPr>
          <p:nvPr/>
        </p:nvSpPr>
        <p:spPr bwMode="auto">
          <a:xfrm>
            <a:off x="-2147483648" y="-2147483648"/>
            <a:ext cx="184150" cy="22866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3200">
                <a:solidFill>
                  <a:schemeClr val="tx1"/>
                </a:solidFill>
                <a:latin typeface="Maiandra GD" charset="0"/>
                <a:ea typeface="ＭＳ Ｐゴシック" charset="0"/>
                <a:cs typeface="ＭＳ Ｐゴシック" charset="0"/>
              </a:defRPr>
            </a:lvl1pPr>
            <a:lvl2pPr marL="37931725" indent="-37474525">
              <a:defRPr sz="3200">
                <a:solidFill>
                  <a:schemeClr val="tx1"/>
                </a:solidFill>
                <a:latin typeface="Maiandra GD" charset="0"/>
                <a:ea typeface="ＭＳ Ｐゴシック" charset="0"/>
              </a:defRPr>
            </a:lvl2pPr>
            <a:lvl3pPr marL="1257300" indent="-342900">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pPr lvl="2" eaLnBrk="1" hangingPunct="1">
              <a:buFont typeface="Arial" charset="0"/>
              <a:buNone/>
            </a:pPr>
            <a:endParaRPr lang="en-US" sz="2400">
              <a:solidFill>
                <a:srgbClr val="FFFFFF"/>
              </a:solidFill>
            </a:endParaRPr>
          </a:p>
          <a:p>
            <a:pPr eaLnBrk="1" hangingPunct="1">
              <a:buFont typeface="Arial" charset="0"/>
              <a:buAutoNum type="arabicPeriod"/>
            </a:pPr>
            <a:r>
              <a:rPr lang="en-US" sz="2400" u="sng">
                <a:solidFill>
                  <a:srgbClr val="FFFFCC"/>
                </a:solidFill>
              </a:rPr>
              <a:t>God</a:t>
            </a:r>
            <a:r>
              <a:rPr lang="ja-JP" altLang="en-US" sz="2400" u="sng">
                <a:solidFill>
                  <a:srgbClr val="FFFFCC"/>
                </a:solidFill>
              </a:rPr>
              <a:t>’</a:t>
            </a:r>
            <a:r>
              <a:rPr lang="en-US" sz="2400" u="sng">
                <a:solidFill>
                  <a:srgbClr val="FFFFCC"/>
                </a:solidFill>
              </a:rPr>
              <a:t>s glory, and our joyful celebration of it in worship, should be the focus and goal of all life and ministry.</a:t>
            </a:r>
            <a:endParaRPr lang="en-US" sz="2200" b="1" u="sng">
              <a:solidFill>
                <a:srgbClr val="FFFFCC"/>
              </a:solidFill>
            </a:endParaRPr>
          </a:p>
          <a:p>
            <a:pPr eaLnBrk="1" hangingPunct="1">
              <a:buFont typeface="Arial" charset="0"/>
              <a:buNone/>
            </a:pPr>
            <a:endParaRPr lang="en-US" sz="2200" b="1" i="1" u="sng">
              <a:solidFill>
                <a:srgbClr val="FFFFCC"/>
              </a:solidFill>
            </a:endParaRPr>
          </a:p>
          <a:p>
            <a:pPr algn="ctr" eaLnBrk="1" hangingPunct="1">
              <a:buFont typeface="Arial" charset="0"/>
              <a:buNone/>
            </a:pPr>
            <a:r>
              <a:rPr lang="en-US" sz="2200" i="1">
                <a:solidFill>
                  <a:srgbClr val="FFFFCC"/>
                </a:solidFill>
              </a:rPr>
              <a:t>Whether, then, you eat or drink or whatever you do, do all to the glory of God.</a:t>
            </a:r>
          </a:p>
          <a:p>
            <a:pPr algn="ctr" eaLnBrk="1" hangingPunct="1"/>
            <a:r>
              <a:rPr lang="en-US" sz="2200" i="1">
                <a:solidFill>
                  <a:srgbClr val="FFFFCC"/>
                </a:solidFill>
              </a:rPr>
              <a:t>(1 Cor 10:31)</a:t>
            </a:r>
            <a:r>
              <a:rPr lang="en-US" sz="2200">
                <a:solidFill>
                  <a:srgbClr val="FFFFCC"/>
                </a:solidFill>
              </a:rPr>
              <a:t> </a:t>
            </a:r>
          </a:p>
          <a:p>
            <a:pPr eaLnBrk="1" hangingPunct="1"/>
            <a:endParaRPr lang="en-US" sz="2200">
              <a:solidFill>
                <a:srgbClr val="FFFFCC"/>
              </a:solidFill>
            </a:endParaRPr>
          </a:p>
          <a:p>
            <a:pPr eaLnBrk="1" hangingPunct="1"/>
            <a:r>
              <a:rPr lang="en-US" sz="2200">
                <a:solidFill>
                  <a:srgbClr val="FFFFCC"/>
                </a:solidFill>
              </a:rPr>
              <a:t>	Worship is an end it itself. By definition other types of ministry necessarily have horizontal, man-focused aspects; but worship is purely vertically focused. It is the primary purpose for which God created us and therefore our highest endeavor and greatest fulfillment.  (Isaiah 43:6-7; Psalm 16:11; Matthew 22:35-38; 1 Peter 4:11)</a:t>
            </a:r>
          </a:p>
          <a:p>
            <a:pPr eaLnBrk="1" hangingPunct="1"/>
            <a:endParaRPr lang="en-US" sz="2200">
              <a:solidFill>
                <a:srgbClr val="FFFFCC"/>
              </a:solidFill>
            </a:endParaRPr>
          </a:p>
          <a:p>
            <a:pPr eaLnBrk="1" hangingPunct="1"/>
            <a:r>
              <a:rPr lang="en-US" sz="2200">
                <a:solidFill>
                  <a:srgbClr val="FFFFCC"/>
                </a:solidFill>
              </a:rPr>
              <a:t>	THEREFORE: We shall give worship careful focus and attention in the life of this church. We will relate all of our activities to it and to the goal of magnifying the glory of God. We will make explicit God</a:t>
            </a:r>
            <a:r>
              <a:rPr lang="ja-JP" altLang="en-US" sz="2200">
                <a:solidFill>
                  <a:srgbClr val="FFFFCC"/>
                </a:solidFill>
              </a:rPr>
              <a:t>’</a:t>
            </a:r>
            <a:r>
              <a:rPr lang="en-US" sz="2200">
                <a:solidFill>
                  <a:srgbClr val="FFFFCC"/>
                </a:solidFill>
              </a:rPr>
              <a:t>s glory as our most important pursuit, aim and preoccupation.</a:t>
            </a:r>
          </a:p>
        </p:txBody>
      </p:sp>
      <p:sp>
        <p:nvSpPr>
          <p:cNvPr id="19459" name="Text Box 8"/>
          <p:cNvSpPr txBox="1">
            <a:spLocks noChangeArrowheads="1"/>
          </p:cNvSpPr>
          <p:nvPr/>
        </p:nvSpPr>
        <p:spPr bwMode="auto">
          <a:xfrm>
            <a:off x="228600" y="228600"/>
            <a:ext cx="8686800" cy="6332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3200">
                <a:solidFill>
                  <a:schemeClr val="tx1"/>
                </a:solidFill>
                <a:latin typeface="Maiandra GD" charset="0"/>
                <a:ea typeface="ＭＳ Ｐゴシック" charset="0"/>
                <a:cs typeface="ＭＳ Ｐゴシック" charset="0"/>
              </a:defRPr>
            </a:lvl1pPr>
            <a:lvl2pPr marL="37931725" indent="-37474525">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pPr eaLnBrk="1" hangingPunct="1">
              <a:buFont typeface="Arial" charset="0"/>
              <a:buAutoNum type="arabicPeriod"/>
            </a:pPr>
            <a:r>
              <a:rPr lang="en-US" sz="2800">
                <a:solidFill>
                  <a:srgbClr val="FFFFFF"/>
                </a:solidFill>
                <a:latin typeface="Times New Roman" charset="0"/>
              </a:rPr>
              <a:t>God</a:t>
            </a:r>
            <a:r>
              <a:rPr lang="ja-JP" altLang="en-US" sz="2800">
                <a:solidFill>
                  <a:srgbClr val="FFFFFF"/>
                </a:solidFill>
                <a:latin typeface="Times New Roman" charset="0"/>
              </a:rPr>
              <a:t>’</a:t>
            </a:r>
            <a:r>
              <a:rPr lang="en-US" sz="2800">
                <a:solidFill>
                  <a:srgbClr val="FFFFFF"/>
                </a:solidFill>
                <a:latin typeface="Times New Roman" charset="0"/>
              </a:rPr>
              <a:t>s glory, and our joyful celebration of it in worship, should be the focus and goal of all life and ministry.</a:t>
            </a:r>
            <a:endParaRPr lang="en-US" sz="1800">
              <a:solidFill>
                <a:srgbClr val="FFFFFF"/>
              </a:solidFill>
              <a:latin typeface="Times New Roman" charset="0"/>
            </a:endParaRPr>
          </a:p>
          <a:p>
            <a:pPr eaLnBrk="1" hangingPunct="1">
              <a:buFont typeface="Arial" charset="0"/>
              <a:buAutoNum type="arabicPeriod"/>
            </a:pPr>
            <a:endParaRPr lang="en-US" sz="1800" i="1">
              <a:solidFill>
                <a:srgbClr val="FFFFFF"/>
              </a:solidFill>
              <a:latin typeface="Times New Roman" charset="0"/>
            </a:endParaRPr>
          </a:p>
          <a:p>
            <a:pPr algn="ctr" eaLnBrk="1" hangingPunct="1">
              <a:buFont typeface="Arial" charset="0"/>
              <a:buNone/>
            </a:pPr>
            <a:r>
              <a:rPr lang="en-US" sz="2400" i="1">
                <a:solidFill>
                  <a:srgbClr val="FFFFFF"/>
                </a:solidFill>
                <a:latin typeface="Times New Roman" charset="0"/>
              </a:rPr>
              <a:t>Whether, then, you eat or drink or whatever you do, do all to the glory of God. (1 Cor 10:31)</a:t>
            </a:r>
            <a:r>
              <a:rPr lang="en-US" sz="2400">
                <a:solidFill>
                  <a:srgbClr val="FFFFFF"/>
                </a:solidFill>
                <a:latin typeface="Times New Roman" charset="0"/>
              </a:rPr>
              <a:t> </a:t>
            </a:r>
          </a:p>
          <a:p>
            <a:pPr eaLnBrk="1" hangingPunct="1"/>
            <a:endParaRPr lang="en-US" sz="2400">
              <a:solidFill>
                <a:srgbClr val="FFFFFF"/>
              </a:solidFill>
              <a:latin typeface="Times New Roman" charset="0"/>
            </a:endParaRPr>
          </a:p>
          <a:p>
            <a:pPr eaLnBrk="1" hangingPunct="1"/>
            <a:r>
              <a:rPr lang="en-US" sz="2400">
                <a:solidFill>
                  <a:srgbClr val="FFFFFF"/>
                </a:solidFill>
                <a:latin typeface="Times New Roman" charset="0"/>
              </a:rPr>
              <a:t>Worship is an end it itself. By definition other types of ministry necessarily have horizontal, man-focused aspects; but worship is purely vertically focused. It is the primary purpose for which God created us and therefore our highest endeavor and greatest fulfillment.  (Isaiah 43:6-7; Psalm 16:11; Matthew 22:35-38; 1 Peter 4:11)</a:t>
            </a:r>
          </a:p>
          <a:p>
            <a:pPr eaLnBrk="1" hangingPunct="1"/>
            <a:endParaRPr lang="en-US" sz="2400">
              <a:solidFill>
                <a:srgbClr val="FFFFFF"/>
              </a:solidFill>
              <a:latin typeface="Times New Roman" charset="0"/>
            </a:endParaRPr>
          </a:p>
          <a:p>
            <a:pPr eaLnBrk="1" hangingPunct="1"/>
            <a:r>
              <a:rPr lang="en-US" sz="2400">
                <a:solidFill>
                  <a:srgbClr val="FFFFFF"/>
                </a:solidFill>
                <a:latin typeface="Times New Roman" charset="0"/>
              </a:rPr>
              <a:t>THEREFORE: We shall give worship careful focus and attention in the life of this church. We will relate all of our activities to it and to the goal of magnifying the glory of God. We will make explicit God</a:t>
            </a:r>
            <a:r>
              <a:rPr lang="ja-JP" altLang="en-US" sz="2400">
                <a:solidFill>
                  <a:srgbClr val="FFFFFF"/>
                </a:solidFill>
                <a:latin typeface="Times New Roman" charset="0"/>
              </a:rPr>
              <a:t>’</a:t>
            </a:r>
            <a:r>
              <a:rPr lang="en-US" sz="2400">
                <a:solidFill>
                  <a:srgbClr val="FFFFFF"/>
                </a:solidFill>
                <a:latin typeface="Times New Roman" charset="0"/>
              </a:rPr>
              <a:t>s glory as our most important pursuit, aim and preoccupation.</a:t>
            </a:r>
            <a:endParaRPr lang="en-US">
              <a:solidFill>
                <a:srgbClr val="FFFFFF"/>
              </a:solidFill>
            </a:endParaRPr>
          </a:p>
        </p:txBody>
      </p:sp>
    </p:spTree>
    <p:extLst>
      <p:ext uri="{BB962C8B-B14F-4D97-AF65-F5344CB8AC3E}">
        <p14:creationId xmlns:p14="http://schemas.microsoft.com/office/powerpoint/2010/main" val="937421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2"/>
            <a:ext cx="2678874" cy="2522151"/>
          </a:xfrm>
        </p:spPr>
        <p:txBody>
          <a:bodyPr/>
          <a:lstStyle/>
          <a:p>
            <a:pPr algn="r"/>
            <a:r>
              <a:rPr lang="en-US" dirty="0"/>
              <a:t>Black</a:t>
            </a:r>
          </a:p>
        </p:txBody>
      </p:sp>
    </p:spTree>
    <p:extLst>
      <p:ext uri="{BB962C8B-B14F-4D97-AF65-F5344CB8AC3E}">
        <p14:creationId xmlns:p14="http://schemas.microsoft.com/office/powerpoint/2010/main" val="362536505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Worship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3" y="636983"/>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1"/>
            <a:ext cx="6153212" cy="3483595"/>
          </a:xfrm>
          <a:prstGeom prst="rect">
            <a:avLst/>
          </a:prstGeom>
        </p:spPr>
      </p:pic>
    </p:spTree>
    <p:extLst>
      <p:ext uri="{BB962C8B-B14F-4D97-AF65-F5344CB8AC3E}">
        <p14:creationId xmlns:p14="http://schemas.microsoft.com/office/powerpoint/2010/main" val="4019226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pPr eaLnBrk="1" hangingPunct="1"/>
            <a:r>
              <a:rPr lang="de-DE">
                <a:latin typeface="Maiandra GD" charset="0"/>
                <a:ea typeface="ＭＳ Ｐゴシック" charset="0"/>
                <a:cs typeface="ＭＳ Ｐゴシック" charset="0"/>
              </a:rPr>
              <a:t>DOXOLOGICAL WORSHIP</a:t>
            </a:r>
            <a:endParaRPr lang="en-US">
              <a:latin typeface="Maiandra GD" charset="0"/>
              <a:ea typeface="ＭＳ Ｐゴシック" charset="0"/>
              <a:cs typeface="ＭＳ Ｐゴシック" charset="0"/>
            </a:endParaRPr>
          </a:p>
        </p:txBody>
      </p:sp>
      <p:sp>
        <p:nvSpPr>
          <p:cNvPr id="427011" name="Rectangle 3"/>
          <p:cNvSpPr>
            <a:spLocks noGrp="1" noChangeArrowheads="1"/>
          </p:cNvSpPr>
          <p:nvPr>
            <p:ph type="body" idx="1"/>
          </p:nvPr>
        </p:nvSpPr>
        <p:spPr>
          <a:xfrm>
            <a:off x="152400" y="1773238"/>
            <a:ext cx="8839200" cy="4114800"/>
          </a:xfrm>
        </p:spPr>
        <p:txBody>
          <a:bodyPr/>
          <a:lstStyle/>
          <a:p>
            <a:pPr algn="ctr" eaLnBrk="1" hangingPunct="1">
              <a:buFont typeface="Wingdings" charset="0"/>
              <a:buNone/>
            </a:pPr>
            <a:endParaRPr lang="de-DE" sz="1400" b="1">
              <a:latin typeface="Maiandra GD" charset="0"/>
              <a:ea typeface="ＭＳ Ｐゴシック" charset="0"/>
              <a:cs typeface="ＭＳ Ｐゴシック" charset="0"/>
            </a:endParaRPr>
          </a:p>
          <a:p>
            <a:pPr algn="ctr" eaLnBrk="1" hangingPunct="1">
              <a:buFont typeface="Wingdings" charset="0"/>
              <a:buNone/>
            </a:pPr>
            <a:r>
              <a:rPr lang="de-DE" u="sng">
                <a:latin typeface="Maiandra GD" charset="0"/>
                <a:ea typeface="ＭＳ Ｐゴシック" charset="0"/>
                <a:cs typeface="ＭＳ Ｐゴシック" charset="0"/>
              </a:rPr>
              <a:t>1. </a:t>
            </a:r>
            <a:r>
              <a:rPr lang="en-US" u="sng">
                <a:latin typeface="Maiandra GD" charset="0"/>
                <a:ea typeface="ＭＳ Ｐゴシック" charset="0"/>
                <a:cs typeface="Times New Roman" charset="0"/>
              </a:rPr>
              <a:t>God</a:t>
            </a:r>
            <a:r>
              <a:rPr lang="ja-JP" altLang="en-US" u="sng">
                <a:latin typeface="Maiandra GD" charset="0"/>
                <a:ea typeface="ＭＳ Ｐゴシック" charset="0"/>
                <a:cs typeface="Times New Roman" charset="0"/>
              </a:rPr>
              <a:t>’</a:t>
            </a:r>
            <a:r>
              <a:rPr lang="en-US" u="sng">
                <a:latin typeface="Maiandra GD" charset="0"/>
                <a:ea typeface="ＭＳ Ｐゴシック" charset="0"/>
                <a:cs typeface="Times New Roman" charset="0"/>
              </a:rPr>
              <a:t>s glory, and our joyful celebration of it in worship, should be the focus and goal</a:t>
            </a:r>
            <a:r>
              <a:rPr lang="de-DE" u="sng">
                <a:latin typeface="Maiandra GD" charset="0"/>
                <a:ea typeface="ＭＳ Ｐゴシック" charset="0"/>
                <a:cs typeface="Times New Roman" charset="0"/>
              </a:rPr>
              <a:t>                  </a:t>
            </a:r>
            <a:r>
              <a:rPr lang="en-US" u="sng">
                <a:latin typeface="Maiandra GD" charset="0"/>
                <a:ea typeface="ＭＳ Ｐゴシック" charset="0"/>
                <a:cs typeface="Times New Roman" charset="0"/>
              </a:rPr>
              <a:t>of all life and ministry</a:t>
            </a:r>
            <a:r>
              <a:rPr lang="en-US" sz="3600" u="sng">
                <a:latin typeface="Maiandra GD" charset="0"/>
                <a:ea typeface="ＭＳ Ｐゴシック" charset="0"/>
                <a:cs typeface="Times New Roman" charset="0"/>
              </a:rPr>
              <a:t>.</a:t>
            </a:r>
            <a:endParaRPr lang="de-DE" u="sng">
              <a:latin typeface="Maiandra GD" charset="0"/>
              <a:ea typeface="ＭＳ Ｐゴシック" charset="0"/>
              <a:cs typeface="ＭＳ Ｐゴシック" charset="0"/>
            </a:endParaRPr>
          </a:p>
          <a:p>
            <a:pPr algn="ctr" eaLnBrk="1" hangingPunct="1">
              <a:buFont typeface="Wingdings" charset="0"/>
              <a:buNone/>
            </a:pPr>
            <a:endParaRPr lang="de-DE" sz="1400" u="sng">
              <a:latin typeface="Maiandra GD" charset="0"/>
              <a:ea typeface="ＭＳ Ｐゴシック" charset="0"/>
              <a:cs typeface="ＭＳ Ｐゴシック" charset="0"/>
            </a:endParaRPr>
          </a:p>
          <a:p>
            <a:pPr algn="ctr" eaLnBrk="1" hangingPunct="1">
              <a:buFont typeface="Wingdings" charset="0"/>
              <a:buNone/>
            </a:pPr>
            <a:r>
              <a:rPr lang="de-DE" i="1">
                <a:latin typeface="Maiandra GD" charset="0"/>
                <a:ea typeface="ＭＳ Ｐゴシック" charset="0"/>
                <a:cs typeface="ＭＳ Ｐゴシック" charset="0"/>
              </a:rPr>
              <a:t>“</a:t>
            </a:r>
            <a:r>
              <a:rPr lang="en-US" i="1">
                <a:latin typeface="Maiandra GD" charset="0"/>
                <a:ea typeface="ＭＳ Ｐゴシック" charset="0"/>
                <a:cs typeface="Arial" charset="0"/>
              </a:rPr>
              <a:t>Whether, then, you eat or drink or whatever you do,</a:t>
            </a:r>
            <a:r>
              <a:rPr lang="de-DE" i="1">
                <a:latin typeface="Maiandra GD" charset="0"/>
                <a:ea typeface="ＭＳ Ｐゴシック" charset="0"/>
                <a:cs typeface="Arial" charset="0"/>
              </a:rPr>
              <a:t> </a:t>
            </a:r>
            <a:r>
              <a:rPr lang="en-US" i="1">
                <a:latin typeface="Maiandra GD" charset="0"/>
                <a:ea typeface="ＭＳ Ｐゴシック" charset="0"/>
                <a:cs typeface="Arial" charset="0"/>
              </a:rPr>
              <a:t>do all to the glory of God.</a:t>
            </a:r>
            <a:r>
              <a:rPr lang="ja-JP" altLang="en-US">
                <a:effectLst/>
                <a:latin typeface="Maiandra GD" charset="0"/>
                <a:ea typeface="ＭＳ Ｐゴシック" charset="0"/>
                <a:cs typeface="ＭＳ Ｐゴシック" charset="0"/>
              </a:rPr>
              <a:t>”</a:t>
            </a:r>
            <a:endParaRPr lang="en-US" i="1">
              <a:latin typeface="Maiandra GD" charset="0"/>
              <a:ea typeface="ＭＳ Ｐゴシック" charset="0"/>
              <a:cs typeface="Times New Roman" charset="0"/>
            </a:endParaRPr>
          </a:p>
          <a:p>
            <a:pPr algn="ctr" eaLnBrk="1" hangingPunct="1">
              <a:buFont typeface="Wingdings" charset="0"/>
              <a:buNone/>
            </a:pPr>
            <a:r>
              <a:rPr lang="en-US" i="1">
                <a:latin typeface="Maiandra GD" charset="0"/>
                <a:ea typeface="ＭＳ Ｐゴシック" charset="0"/>
                <a:cs typeface="Arial" charset="0"/>
              </a:rPr>
              <a:t>(1Cor. 10:31)</a:t>
            </a:r>
            <a:r>
              <a:rPr lang="en-US" i="1">
                <a:latin typeface="Maiandra GD" charset="0"/>
                <a:ea typeface="ＭＳ Ｐゴシック" charset="0"/>
                <a:cs typeface="ＭＳ Ｐゴシック" charset="0"/>
              </a:rPr>
              <a:t> </a:t>
            </a:r>
          </a:p>
        </p:txBody>
      </p:sp>
    </p:spTree>
    <p:extLst>
      <p:ext uri="{BB962C8B-B14F-4D97-AF65-F5344CB8AC3E}">
        <p14:creationId xmlns:p14="http://schemas.microsoft.com/office/powerpoint/2010/main" val="428356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152400" y="1295400"/>
            <a:ext cx="8991600"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37931725" indent="-37474525">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pPr algn="ctr"/>
            <a:r>
              <a:rPr lang="en-US">
                <a:solidFill>
                  <a:srgbClr val="FFFFFF"/>
                </a:solidFill>
              </a:rPr>
              <a:t>NOT:</a:t>
            </a:r>
          </a:p>
          <a:p>
            <a:pPr algn="ctr"/>
            <a:r>
              <a:rPr lang="ja-JP" altLang="en-US">
                <a:solidFill>
                  <a:srgbClr val="FFFFFF"/>
                </a:solidFill>
              </a:rPr>
              <a:t>“</a:t>
            </a:r>
            <a:r>
              <a:rPr lang="en-US">
                <a:solidFill>
                  <a:srgbClr val="FFFFFF"/>
                </a:solidFill>
              </a:rPr>
              <a:t>What great worship</a:t>
            </a:r>
          </a:p>
          <a:p>
            <a:pPr algn="ctr"/>
            <a:r>
              <a:rPr lang="en-US">
                <a:solidFill>
                  <a:srgbClr val="FFFFFF"/>
                </a:solidFill>
              </a:rPr>
              <a:t>we had today!</a:t>
            </a:r>
          </a:p>
          <a:p>
            <a:pPr algn="ctr"/>
            <a:endParaRPr lang="en-US">
              <a:solidFill>
                <a:srgbClr val="FFFFFF"/>
              </a:solidFill>
            </a:endParaRPr>
          </a:p>
          <a:p>
            <a:pPr algn="ctr"/>
            <a:r>
              <a:rPr lang="en-US">
                <a:solidFill>
                  <a:srgbClr val="FFFFFF"/>
                </a:solidFill>
              </a:rPr>
              <a:t>BUT:</a:t>
            </a:r>
          </a:p>
          <a:p>
            <a:pPr algn="ctr"/>
            <a:r>
              <a:rPr lang="ja-JP" altLang="en-US">
                <a:solidFill>
                  <a:srgbClr val="FFFFFF"/>
                </a:solidFill>
              </a:rPr>
              <a:t>“</a:t>
            </a:r>
            <a:r>
              <a:rPr lang="en-US">
                <a:solidFill>
                  <a:srgbClr val="FFFFFF"/>
                </a:solidFill>
              </a:rPr>
              <a:t>What a great God</a:t>
            </a:r>
          </a:p>
          <a:p>
            <a:pPr algn="ctr"/>
            <a:r>
              <a:rPr lang="en-US">
                <a:solidFill>
                  <a:srgbClr val="FFFFFF"/>
                </a:solidFill>
              </a:rPr>
              <a:t>we worshiped today!</a:t>
            </a:r>
            <a:r>
              <a:rPr lang="ja-JP" altLang="en-US">
                <a:solidFill>
                  <a:srgbClr val="FFFFFF"/>
                </a:solidFill>
              </a:rPr>
              <a:t>”</a:t>
            </a:r>
            <a:endParaRPr lang="en-US">
              <a:solidFill>
                <a:srgbClr val="FFFFFF"/>
              </a:solidFill>
            </a:endParaRPr>
          </a:p>
        </p:txBody>
      </p:sp>
    </p:spTree>
    <p:extLst>
      <p:ext uri="{BB962C8B-B14F-4D97-AF65-F5344CB8AC3E}">
        <p14:creationId xmlns:p14="http://schemas.microsoft.com/office/powerpoint/2010/main" val="110807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pPr eaLnBrk="1" hangingPunct="1"/>
            <a:r>
              <a:rPr lang="de-DE">
                <a:latin typeface="Maiandra GD" charset="0"/>
                <a:ea typeface="ＭＳ Ｐゴシック" charset="0"/>
                <a:cs typeface="ＭＳ Ｐゴシック" charset="0"/>
              </a:rPr>
              <a:t>THEOCENTRIC WORSHIP</a:t>
            </a:r>
            <a:endParaRPr lang="en-US">
              <a:latin typeface="Maiandra GD" charset="0"/>
              <a:ea typeface="ＭＳ Ｐゴシック" charset="0"/>
              <a:cs typeface="ＭＳ Ｐゴシック" charset="0"/>
            </a:endParaRPr>
          </a:p>
        </p:txBody>
      </p:sp>
      <p:sp>
        <p:nvSpPr>
          <p:cNvPr id="429059" name="Rectangle 3"/>
          <p:cNvSpPr>
            <a:spLocks noGrp="1" noChangeArrowheads="1"/>
          </p:cNvSpPr>
          <p:nvPr>
            <p:ph type="body" idx="1"/>
          </p:nvPr>
        </p:nvSpPr>
        <p:spPr>
          <a:xfrm>
            <a:off x="152400" y="1457325"/>
            <a:ext cx="8839200" cy="5400675"/>
          </a:xfrm>
        </p:spPr>
        <p:txBody>
          <a:bodyPr/>
          <a:lstStyle/>
          <a:p>
            <a:pPr algn="ctr" eaLnBrk="1" hangingPunct="1">
              <a:lnSpc>
                <a:spcPct val="80000"/>
              </a:lnSpc>
              <a:buFont typeface="Wingdings" charset="0"/>
              <a:buNone/>
            </a:pPr>
            <a:endParaRPr lang="de-DE" sz="800" b="1">
              <a:latin typeface="Maiandra GD" charset="0"/>
              <a:ea typeface="ＭＳ Ｐゴシック" charset="0"/>
              <a:cs typeface="ＭＳ Ｐゴシック" charset="0"/>
            </a:endParaRPr>
          </a:p>
          <a:p>
            <a:pPr algn="ctr" eaLnBrk="1" hangingPunct="1">
              <a:lnSpc>
                <a:spcPct val="80000"/>
              </a:lnSpc>
              <a:buFont typeface="Wingdings" charset="0"/>
              <a:buNone/>
            </a:pPr>
            <a:r>
              <a:rPr lang="de-DE" u="sng">
                <a:latin typeface="Maiandra GD" charset="0"/>
                <a:ea typeface="ＭＳ Ｐゴシック" charset="0"/>
                <a:cs typeface="ＭＳ Ｐゴシック" charset="0"/>
              </a:rPr>
              <a:t>2. Worship is first and foremost for God.</a:t>
            </a:r>
          </a:p>
          <a:p>
            <a:pPr algn="ctr" eaLnBrk="1" hangingPunct="1">
              <a:lnSpc>
                <a:spcPct val="80000"/>
              </a:lnSpc>
              <a:buFont typeface="Wingdings" charset="0"/>
              <a:buNone/>
            </a:pPr>
            <a:endParaRPr lang="de-DE" sz="1600" u="sng">
              <a:latin typeface="Maiandra GD" charset="0"/>
              <a:ea typeface="ＭＳ Ｐゴシック" charset="0"/>
              <a:cs typeface="ＭＳ Ｐゴシック" charset="0"/>
            </a:endParaRPr>
          </a:p>
          <a:p>
            <a:pPr algn="ctr" eaLnBrk="1" hangingPunct="1">
              <a:lnSpc>
                <a:spcPct val="80000"/>
              </a:lnSpc>
              <a:buFont typeface="Wingdings" charset="0"/>
              <a:buNone/>
            </a:pPr>
            <a:r>
              <a:rPr lang="de-DE" i="1">
                <a:latin typeface="Maiandra GD" charset="0"/>
                <a:ea typeface="ＭＳ Ｐゴシック" charset="0"/>
                <a:cs typeface="ＭＳ Ｐゴシック" charset="0"/>
              </a:rPr>
              <a:t>“Worship God.</a:t>
            </a:r>
            <a:r>
              <a:rPr lang="ja-JP" altLang="en-US">
                <a:effectLst/>
                <a:latin typeface="Maiandra GD" charset="0"/>
                <a:ea typeface="ＭＳ Ｐゴシック" charset="0"/>
                <a:cs typeface="ＭＳ Ｐゴシック" charset="0"/>
              </a:rPr>
              <a:t>”</a:t>
            </a:r>
            <a:endParaRPr lang="de-DE" i="1">
              <a:latin typeface="Maiandra GD" charset="0"/>
              <a:ea typeface="ＭＳ Ｐゴシック" charset="0"/>
              <a:cs typeface="ＭＳ Ｐゴシック" charset="0"/>
            </a:endParaRPr>
          </a:p>
          <a:p>
            <a:pPr algn="ctr" eaLnBrk="1" hangingPunct="1">
              <a:lnSpc>
                <a:spcPct val="80000"/>
              </a:lnSpc>
              <a:buFont typeface="Wingdings" charset="0"/>
              <a:buNone/>
            </a:pPr>
            <a:r>
              <a:rPr lang="de-DE" i="1">
                <a:latin typeface="Maiandra GD" charset="0"/>
                <a:ea typeface="ＭＳ Ｐゴシック" charset="0"/>
                <a:cs typeface="ＭＳ Ｐゴシック" charset="0"/>
              </a:rPr>
              <a:t>(Revel. 19:10; 22:9)</a:t>
            </a:r>
          </a:p>
          <a:p>
            <a:pPr algn="ctr" eaLnBrk="1" hangingPunct="1">
              <a:lnSpc>
                <a:spcPct val="80000"/>
              </a:lnSpc>
              <a:buFont typeface="Wingdings" charset="0"/>
              <a:buNone/>
            </a:pPr>
            <a:endParaRPr lang="de-DE" i="1">
              <a:latin typeface="Maiandra GD" charset="0"/>
              <a:ea typeface="ＭＳ Ｐゴシック" charset="0"/>
              <a:cs typeface="ＭＳ Ｐゴシック" charset="0"/>
            </a:endParaRPr>
          </a:p>
          <a:p>
            <a:pPr algn="ctr" eaLnBrk="1" hangingPunct="1">
              <a:lnSpc>
                <a:spcPct val="80000"/>
              </a:lnSpc>
              <a:buFont typeface="Wingdings" charset="0"/>
              <a:buNone/>
            </a:pPr>
            <a:r>
              <a:rPr lang="de-DE">
                <a:latin typeface="Maiandra GD" charset="0"/>
                <a:ea typeface="ＭＳ Ｐゴシック" charset="0"/>
                <a:cs typeface="ＭＳ Ｐゴシック" charset="0"/>
              </a:rPr>
              <a:t>“Worship is the only Christian activity which is an end in itself.</a:t>
            </a:r>
            <a:r>
              <a:rPr lang="ja-JP" altLang="en-US">
                <a:effectLst/>
                <a:latin typeface="Maiandra GD" charset="0"/>
                <a:ea typeface="ＭＳ Ｐゴシック" charset="0"/>
                <a:cs typeface="ＭＳ Ｐゴシック" charset="0"/>
              </a:rPr>
              <a:t>”</a:t>
            </a:r>
            <a:r>
              <a:rPr lang="de-DE">
                <a:latin typeface="Maiandra GD" charset="0"/>
                <a:ea typeface="ＭＳ Ｐゴシック" charset="0"/>
                <a:cs typeface="ＭＳ Ｐゴシック" charset="0"/>
              </a:rPr>
              <a:t>  (John Piper)</a:t>
            </a:r>
          </a:p>
          <a:p>
            <a:pPr algn="ctr" eaLnBrk="1" hangingPunct="1">
              <a:lnSpc>
                <a:spcPct val="80000"/>
              </a:lnSpc>
              <a:buFont typeface="Wingdings" charset="0"/>
              <a:buNone/>
            </a:pPr>
            <a:endParaRPr lang="en-US">
              <a:latin typeface="Maiandra GD" charset="0"/>
              <a:ea typeface="ＭＳ Ｐゴシック" charset="0"/>
              <a:cs typeface="ＭＳ Ｐゴシック" charset="0"/>
            </a:endParaRPr>
          </a:p>
          <a:p>
            <a:pPr algn="ctr" eaLnBrk="1" hangingPunct="1">
              <a:lnSpc>
                <a:spcPct val="80000"/>
              </a:lnSpc>
              <a:buFont typeface="Wingdings" charset="0"/>
              <a:buNone/>
            </a:pP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I don</a:t>
            </a: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t have any trouble with consumer-oriented worship, as long as we remember Who the Consumer is.</a:t>
            </a: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 (Eric Alexander) </a:t>
            </a:r>
          </a:p>
        </p:txBody>
      </p:sp>
    </p:spTree>
    <p:extLst>
      <p:ext uri="{BB962C8B-B14F-4D97-AF65-F5344CB8AC3E}">
        <p14:creationId xmlns:p14="http://schemas.microsoft.com/office/powerpoint/2010/main" val="698895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0"/>
            <a:ext cx="7200900" cy="683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50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457200" y="765175"/>
            <a:ext cx="8229600" cy="1139825"/>
          </a:xfrm>
        </p:spPr>
        <p:txBody>
          <a:bodyPr/>
          <a:lstStyle/>
          <a:p>
            <a:pPr eaLnBrk="1" hangingPunct="1"/>
            <a:r>
              <a:rPr lang="de-DE">
                <a:latin typeface="Maiandra GD" charset="0"/>
                <a:ea typeface="ＭＳ Ｐゴシック" charset="0"/>
                <a:cs typeface="ＭＳ Ｐゴシック" charset="0"/>
              </a:rPr>
              <a:t>DIALOGICAL WORSHIP</a:t>
            </a:r>
            <a:br>
              <a:rPr lang="de-DE" sz="4000">
                <a:latin typeface="Maiandra GD" charset="0"/>
                <a:ea typeface="ＭＳ Ｐゴシック" charset="0"/>
                <a:cs typeface="ＭＳ Ｐゴシック" charset="0"/>
              </a:rPr>
            </a:br>
            <a:endParaRPr lang="en-US" sz="4000">
              <a:latin typeface="Maiandra GD" charset="0"/>
              <a:ea typeface="ＭＳ Ｐゴシック" charset="0"/>
              <a:cs typeface="ＭＳ Ｐゴシック" charset="0"/>
            </a:endParaRPr>
          </a:p>
        </p:txBody>
      </p:sp>
      <p:sp>
        <p:nvSpPr>
          <p:cNvPr id="431107" name="Rectangle 3"/>
          <p:cNvSpPr>
            <a:spLocks noGrp="1" noChangeArrowheads="1"/>
          </p:cNvSpPr>
          <p:nvPr>
            <p:ph type="body" idx="1"/>
          </p:nvPr>
        </p:nvSpPr>
        <p:spPr>
          <a:xfrm>
            <a:off x="152400" y="1981200"/>
            <a:ext cx="8839200" cy="4114800"/>
          </a:xfrm>
        </p:spPr>
        <p:txBody>
          <a:bodyPr/>
          <a:lstStyle/>
          <a:p>
            <a:pPr algn="ctr" eaLnBrk="1" hangingPunct="1">
              <a:buFont typeface="Wingdings" charset="0"/>
              <a:buNone/>
            </a:pPr>
            <a:endParaRPr lang="de-DE" sz="1400" b="1">
              <a:latin typeface="Maiandra GD" charset="0"/>
              <a:ea typeface="ＭＳ Ｐゴシック" charset="0"/>
              <a:cs typeface="ＭＳ Ｐゴシック" charset="0"/>
            </a:endParaRPr>
          </a:p>
          <a:p>
            <a:pPr algn="ctr" eaLnBrk="1" hangingPunct="1">
              <a:buFont typeface="Wingdings" charset="0"/>
              <a:buNone/>
            </a:pPr>
            <a:r>
              <a:rPr lang="en-US" u="sng">
                <a:latin typeface="Maiandra GD" charset="0"/>
                <a:ea typeface="ＭＳ Ｐゴシック" charset="0"/>
                <a:cs typeface="ＭＳ Ｐゴシック" charset="0"/>
              </a:rPr>
              <a:t>3. Worship is a dialogue between God and His people, a rhythm of revelation and response.</a:t>
            </a:r>
            <a:endParaRPr lang="de-DE" u="sng">
              <a:latin typeface="Maiandra GD" charset="0"/>
              <a:ea typeface="ＭＳ Ｐゴシック" charset="0"/>
              <a:cs typeface="ＭＳ Ｐゴシック" charset="0"/>
            </a:endParaRPr>
          </a:p>
          <a:p>
            <a:pPr algn="ctr" eaLnBrk="1" hangingPunct="1">
              <a:buFont typeface="Wingdings" charset="0"/>
              <a:buNone/>
            </a:pPr>
            <a:endParaRPr lang="de-DE" sz="1400" u="sng">
              <a:latin typeface="Maiandra GD" charset="0"/>
              <a:ea typeface="ＭＳ Ｐゴシック" charset="0"/>
              <a:cs typeface="ＭＳ Ｐゴシック" charset="0"/>
            </a:endParaRPr>
          </a:p>
          <a:p>
            <a:pPr algn="ctr" eaLnBrk="1" hangingPunct="1">
              <a:buFont typeface="Wingdings" charset="0"/>
              <a:buNone/>
            </a:pPr>
            <a:r>
              <a:rPr lang="de-DE" i="1">
                <a:latin typeface="Maiandra GD" charset="0"/>
                <a:ea typeface="ＭＳ Ｐゴシック" charset="0"/>
                <a:cs typeface="ＭＳ Ｐゴシック" charset="0"/>
              </a:rPr>
              <a:t>“</a:t>
            </a:r>
            <a:r>
              <a:rPr lang="en-US" i="1">
                <a:latin typeface="Maiandra GD" charset="0"/>
                <a:ea typeface="ＭＳ Ｐゴシック" charset="0"/>
                <a:cs typeface="ＭＳ Ｐゴシック" charset="0"/>
              </a:rPr>
              <a:t>Great is the Lord,</a:t>
            </a:r>
          </a:p>
          <a:p>
            <a:pPr algn="ctr" eaLnBrk="1" hangingPunct="1">
              <a:buFont typeface="Wingdings" charset="0"/>
              <a:buNone/>
            </a:pPr>
            <a:r>
              <a:rPr lang="en-US" i="1">
                <a:latin typeface="Maiandra GD" charset="0"/>
                <a:ea typeface="ＭＳ Ｐゴシック" charset="0"/>
                <a:cs typeface="ＭＳ Ｐゴシック" charset="0"/>
              </a:rPr>
              <a:t>and greatly to be praised.</a:t>
            </a:r>
            <a:r>
              <a:rPr lang="ja-JP" altLang="en-US">
                <a:effectLst/>
                <a:latin typeface="Maiandra GD" charset="0"/>
                <a:ea typeface="ＭＳ Ｐゴシック" charset="0"/>
                <a:cs typeface="ＭＳ Ｐゴシック" charset="0"/>
              </a:rPr>
              <a:t>”</a:t>
            </a:r>
            <a:endParaRPr lang="en-US" i="1">
              <a:latin typeface="Maiandra GD" charset="0"/>
              <a:ea typeface="ＭＳ Ｐゴシック" charset="0"/>
              <a:cs typeface="Times New Roman" charset="0"/>
            </a:endParaRPr>
          </a:p>
          <a:p>
            <a:pPr algn="ctr" eaLnBrk="1" hangingPunct="1">
              <a:buFont typeface="Wingdings" charset="0"/>
              <a:buNone/>
            </a:pPr>
            <a:r>
              <a:rPr lang="en-US" i="1">
                <a:latin typeface="Maiandra GD" charset="0"/>
                <a:ea typeface="ＭＳ Ｐゴシック" charset="0"/>
                <a:cs typeface="Arial" charset="0"/>
              </a:rPr>
              <a:t>(</a:t>
            </a:r>
            <a:r>
              <a:rPr lang="en-US" i="1">
                <a:latin typeface="Maiandra GD" charset="0"/>
                <a:ea typeface="ＭＳ Ｐゴシック" charset="0"/>
                <a:cs typeface="ＭＳ Ｐゴシック" charset="0"/>
              </a:rPr>
              <a:t>Psalm 96:4</a:t>
            </a:r>
            <a:r>
              <a:rPr lang="en-US" i="1">
                <a:latin typeface="Maiandra GD" charset="0"/>
                <a:ea typeface="ＭＳ Ｐゴシック" charset="0"/>
                <a:cs typeface="Arial" charset="0"/>
              </a:rPr>
              <a:t>)</a:t>
            </a:r>
            <a:r>
              <a:rPr lang="en-US" i="1">
                <a:latin typeface="Maiandra GD" charset="0"/>
                <a:ea typeface="ＭＳ Ｐゴシック" charset="0"/>
                <a:cs typeface="ＭＳ Ｐゴシック" charset="0"/>
              </a:rPr>
              <a:t> </a:t>
            </a:r>
          </a:p>
        </p:txBody>
      </p:sp>
    </p:spTree>
    <p:extLst>
      <p:ext uri="{BB962C8B-B14F-4D97-AF65-F5344CB8AC3E}">
        <p14:creationId xmlns:p14="http://schemas.microsoft.com/office/powerpoint/2010/main" val="352843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2133600" y="1219200"/>
            <a:ext cx="838200" cy="3962400"/>
          </a:xfrm>
          <a:prstGeom prst="downArrow">
            <a:avLst>
              <a:gd name="adj1" fmla="val 50000"/>
              <a:gd name="adj2" fmla="val 118182"/>
            </a:avLst>
          </a:prstGeom>
          <a:solidFill>
            <a:srgbClr val="0000FF"/>
          </a:solidFill>
          <a:ln w="9525">
            <a:solidFill>
              <a:schemeClr val="tx1"/>
            </a:solidFill>
            <a:miter lim="800000"/>
            <a:headEnd/>
            <a:tailEnd/>
          </a:ln>
        </p:spPr>
        <p:txBody>
          <a:bodyPr wrap="none" anchor="ctr"/>
          <a:lstStyle/>
          <a:p>
            <a:endParaRPr lang="en-US">
              <a:solidFill>
                <a:srgbClr val="FFFFFF"/>
              </a:solidFill>
            </a:endParaRPr>
          </a:p>
        </p:txBody>
      </p:sp>
      <p:sp>
        <p:nvSpPr>
          <p:cNvPr id="30723" name="AutoShape 3"/>
          <p:cNvSpPr>
            <a:spLocks noChangeArrowheads="1"/>
          </p:cNvSpPr>
          <p:nvPr/>
        </p:nvSpPr>
        <p:spPr bwMode="auto">
          <a:xfrm rot="10800000">
            <a:off x="6172200" y="1295400"/>
            <a:ext cx="838200" cy="3962400"/>
          </a:xfrm>
          <a:prstGeom prst="downArrow">
            <a:avLst>
              <a:gd name="adj1" fmla="val 50000"/>
              <a:gd name="adj2" fmla="val 118182"/>
            </a:avLst>
          </a:prstGeom>
          <a:solidFill>
            <a:srgbClr val="0000FF"/>
          </a:solidFill>
          <a:ln w="9525">
            <a:solidFill>
              <a:schemeClr val="tx1"/>
            </a:solidFill>
            <a:miter lim="800000"/>
            <a:headEnd/>
            <a:tailEnd/>
          </a:ln>
        </p:spPr>
        <p:txBody>
          <a:bodyPr wrap="none" anchor="ctr"/>
          <a:lstStyle/>
          <a:p>
            <a:endParaRPr lang="en-US">
              <a:solidFill>
                <a:srgbClr val="FFFFFF"/>
              </a:solidFill>
            </a:endParaRPr>
          </a:p>
        </p:txBody>
      </p:sp>
      <p:sp>
        <p:nvSpPr>
          <p:cNvPr id="550916" name="Text Box 4"/>
          <p:cNvSpPr txBox="1">
            <a:spLocks noChangeArrowheads="1"/>
          </p:cNvSpPr>
          <p:nvPr/>
        </p:nvSpPr>
        <p:spPr bwMode="auto">
          <a:xfrm>
            <a:off x="762000" y="2514600"/>
            <a:ext cx="7543800" cy="161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37931725" indent="-37474525">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pPr algn="ctr" eaLnBrk="1" hangingPunct="1">
              <a:spcBef>
                <a:spcPct val="50000"/>
              </a:spcBef>
            </a:pPr>
            <a:r>
              <a:rPr lang="ja-JP" altLang="en-US">
                <a:solidFill>
                  <a:srgbClr val="FFFF99"/>
                </a:solidFill>
              </a:rPr>
              <a:t>“</a:t>
            </a:r>
            <a:r>
              <a:rPr lang="en-US">
                <a:solidFill>
                  <a:srgbClr val="FFFF99"/>
                </a:solidFill>
              </a:rPr>
              <a:t>God needs to be known before He can be worshiped.</a:t>
            </a:r>
            <a:r>
              <a:rPr lang="ja-JP" altLang="en-US">
                <a:solidFill>
                  <a:srgbClr val="FFFF99"/>
                </a:solidFill>
              </a:rPr>
              <a:t>”</a:t>
            </a:r>
            <a:endParaRPr lang="en-US">
              <a:solidFill>
                <a:srgbClr val="FFFF99"/>
              </a:solidFill>
            </a:endParaRPr>
          </a:p>
          <a:p>
            <a:pPr algn="ctr" eaLnBrk="1" hangingPunct="1">
              <a:spcBef>
                <a:spcPct val="50000"/>
              </a:spcBef>
            </a:pPr>
            <a:r>
              <a:rPr lang="en-US" sz="2400">
                <a:solidFill>
                  <a:srgbClr val="FFFF99"/>
                </a:solidFill>
              </a:rPr>
              <a:t>(Eric Alexander)</a:t>
            </a:r>
          </a:p>
        </p:txBody>
      </p:sp>
    </p:spTree>
    <p:extLst>
      <p:ext uri="{BB962C8B-B14F-4D97-AF65-F5344CB8AC3E}">
        <p14:creationId xmlns:p14="http://schemas.microsoft.com/office/powerpoint/2010/main" val="339417437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0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6" grpId="0"/>
    </p:bldLst>
  </p:timing>
</p:sld>
</file>

<file path=ppt/theme/theme1.xml><?xml version="1.0" encoding="utf-8"?>
<a:theme xmlns:a="http://schemas.openxmlformats.org/drawingml/2006/main" name="Globe">
  <a:themeElements>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fontScheme name="Globe">
      <a:majorFont>
        <a:latin typeface="Maiandra GD"/>
        <a:ea typeface=""/>
        <a:cs typeface=""/>
      </a:majorFont>
      <a:minorFont>
        <a:latin typeface="Maiandra G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Maiandra G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Maiandra GD" pitchFamily="-111"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lobe">
  <a:themeElements>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fontScheme name="Globe">
      <a:majorFont>
        <a:latin typeface="Maiandra GD"/>
        <a:ea typeface=""/>
        <a:cs typeface=""/>
      </a:majorFont>
      <a:minorFont>
        <a:latin typeface="Maiandra G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Maiandra G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Maiandra GD" pitchFamily="-111"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themeOverride>
</file>

<file path=docProps/app.xml><?xml version="1.0" encoding="utf-8"?>
<Properties xmlns="http://schemas.openxmlformats.org/officeDocument/2006/extended-properties" xmlns:vt="http://schemas.openxmlformats.org/officeDocument/2006/docPropsVTypes">
  <Template>Globe</Template>
  <TotalTime>3302</TotalTime>
  <Words>2783</Words>
  <Application>Microsoft Macintosh PowerPoint</Application>
  <PresentationFormat>On-screen Show (4:3)</PresentationFormat>
  <Paragraphs>271</Paragraphs>
  <Slides>31</Slides>
  <Notes>29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31</vt:i4>
      </vt:variant>
    </vt:vector>
  </HeadingPairs>
  <TitlesOfParts>
    <vt:vector size="38" baseType="lpstr">
      <vt:lpstr>Arial</vt:lpstr>
      <vt:lpstr>Maiandra GD</vt:lpstr>
      <vt:lpstr>Times New Roman</vt:lpstr>
      <vt:lpstr>Wingdings</vt:lpstr>
      <vt:lpstr>Globe</vt:lpstr>
      <vt:lpstr>Orbit</vt:lpstr>
      <vt:lpstr>1_Globe</vt:lpstr>
      <vt:lpstr>PowerPoint Presentation</vt:lpstr>
      <vt:lpstr>“Biblical Principles of Worship” </vt:lpstr>
      <vt:lpstr>PowerPoint Presentation</vt:lpstr>
      <vt:lpstr>DOXOLOGICAL WORSHIP</vt:lpstr>
      <vt:lpstr>PowerPoint Presentation</vt:lpstr>
      <vt:lpstr>THEOCENTRIC WORSHIP</vt:lpstr>
      <vt:lpstr>PowerPoint Presentation</vt:lpstr>
      <vt:lpstr>DIALOGICAL WORSHIP </vt:lpstr>
      <vt:lpstr>PowerPoint Presentation</vt:lpstr>
      <vt:lpstr>PowerPoint Presentation</vt:lpstr>
      <vt:lpstr>PowerPoint Presentation</vt:lpstr>
      <vt:lpstr>WORD-SATURATED WORSHIP</vt:lpstr>
      <vt:lpstr>PARTICIPATORY WORSHIP </vt:lpstr>
      <vt:lpstr>PowerPoint Presentation</vt:lpstr>
      <vt:lpstr>PowerPoint Presentation</vt:lpstr>
      <vt:lpstr>PowerPoint Presentation</vt:lpstr>
      <vt:lpstr>CHRIST-LED WORSHIP</vt:lpstr>
      <vt:lpstr>PowerPoint Presentation</vt:lpstr>
      <vt:lpstr>SPIRIT-ENABLED WORSHIP</vt:lpstr>
      <vt:lpstr>PowerPoint Presentation</vt:lpstr>
      <vt:lpstr>WHOLE-LIFE WORSHIP</vt:lpstr>
      <vt:lpstr>HEART WORSHIP</vt:lpstr>
      <vt:lpstr>PowerPoint Presentation</vt:lpstr>
      <vt:lpstr>EDIFYING WORSHIP</vt:lpstr>
      <vt:lpstr>TRANS-GENERATIONAL WORSHIP</vt:lpstr>
      <vt:lpstr>TAUGHT WORSHIP</vt:lpstr>
      <vt:lpstr>PowerPoint Presentation</vt:lpstr>
      <vt:lpstr>PowerPoint Presentation</vt:lpstr>
      <vt:lpstr> Worship, the Bible and Culture </vt:lpstr>
      <vt:lpstr>Black</vt:lpstr>
      <vt:lpstr>Worship link at BibleStudyDownloads.org</vt:lpstr>
    </vt:vector>
  </TitlesOfParts>
  <Company>WRI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PRINCIPLES OF WORSHIP</dc:title>
  <dc:creator>Ronald Man</dc:creator>
  <cp:lastModifiedBy>Rick Griffith</cp:lastModifiedBy>
  <cp:revision>27</cp:revision>
  <dcterms:created xsi:type="dcterms:W3CDTF">2009-08-27T05:43:49Z</dcterms:created>
  <dcterms:modified xsi:type="dcterms:W3CDTF">2023-02-16T17:27:46Z</dcterms:modified>
</cp:coreProperties>
</file>