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34"/>
  </p:notesMasterIdLst>
  <p:handoutMasterIdLst>
    <p:handoutMasterId r:id="rId35"/>
  </p:handoutMasterIdLst>
  <p:sldIdLst>
    <p:sldId id="266" r:id="rId5"/>
    <p:sldId id="289" r:id="rId6"/>
    <p:sldId id="290" r:id="rId7"/>
    <p:sldId id="291" r:id="rId8"/>
    <p:sldId id="287" r:id="rId9"/>
    <p:sldId id="267" r:id="rId10"/>
    <p:sldId id="296" r:id="rId11"/>
    <p:sldId id="297" r:id="rId12"/>
    <p:sldId id="298" r:id="rId13"/>
    <p:sldId id="299" r:id="rId14"/>
    <p:sldId id="300" r:id="rId15"/>
    <p:sldId id="301" r:id="rId16"/>
    <p:sldId id="302" r:id="rId17"/>
    <p:sldId id="303"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5">
          <p15:clr>
            <a:srgbClr val="A4A3A4"/>
          </p15:clr>
        </p15:guide>
        <p15:guide id="2" pos="30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16"/>
    <p:restoredTop sz="71811" autoAdjust="0"/>
  </p:normalViewPr>
  <p:slideViewPr>
    <p:cSldViewPr snapToGrid="0" snapToObjects="1" showGuides="1">
      <p:cViewPr varScale="1">
        <p:scale>
          <a:sx n="116" d="100"/>
          <a:sy n="116" d="100"/>
        </p:scale>
        <p:origin x="208" y="560"/>
      </p:cViewPr>
      <p:guideLst>
        <p:guide orient="horz" pos="1565"/>
        <p:guide pos="3052"/>
      </p:guideLst>
    </p:cSldViewPr>
  </p:slideViewPr>
  <p:notesTextViewPr>
    <p:cViewPr>
      <p:scale>
        <a:sx n="100" d="100"/>
        <a:sy n="100" d="100"/>
      </p:scale>
      <p:origin x="0" y="0"/>
    </p:cViewPr>
  </p:notesTextViewPr>
  <p:sorterViewPr>
    <p:cViewPr>
      <p:scale>
        <a:sx n="1" d="1"/>
        <a:sy n="1" d="1"/>
      </p:scale>
      <p:origin x="0" y="4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5BBD5E-2A65-EB49-AF0C-9030A7BBBB9B}" type="datetimeFigureOut">
              <a:rPr lang="en-US" smtClean="0"/>
              <a:t>4/26/24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C86F5C-23B4-AE41-8BBE-4C3C8481123D}" type="slidenum">
              <a:rPr lang="en-US" smtClean="0"/>
              <a:t>‹#›</a:t>
            </a:fld>
            <a:endParaRPr lang="en-US"/>
          </a:p>
        </p:txBody>
      </p:sp>
    </p:spTree>
    <p:extLst>
      <p:ext uri="{BB962C8B-B14F-4D97-AF65-F5344CB8AC3E}">
        <p14:creationId xmlns:p14="http://schemas.microsoft.com/office/powerpoint/2010/main" val="439801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DEC79F-FDA2-6E48-B97C-D9040BABA478}" type="datetimeFigureOut">
              <a:rPr lang="en-US" smtClean="0"/>
              <a:t>4/26/24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8B867-0468-1642-9D74-BCE187D2599D}" type="slidenum">
              <a:rPr lang="en-US" smtClean="0"/>
              <a:t>‹#›</a:t>
            </a:fld>
            <a:endParaRPr lang="en-US"/>
          </a:p>
        </p:txBody>
      </p:sp>
    </p:spTree>
    <p:extLst>
      <p:ext uri="{BB962C8B-B14F-4D97-AF65-F5344CB8AC3E}">
        <p14:creationId xmlns:p14="http://schemas.microsoft.com/office/powerpoint/2010/main" val="6961507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During the month of October we will be celebrating the 500th</a:t>
            </a:r>
            <a:r>
              <a:rPr lang="en-US" sz="3200" baseline="0" dirty="0"/>
              <a:t> anniversary of the Protestant Reformation.</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t>1</a:t>
            </a:fld>
            <a:endParaRPr lang="en-US"/>
          </a:p>
        </p:txBody>
      </p:sp>
    </p:spTree>
    <p:extLst>
      <p:ext uri="{BB962C8B-B14F-4D97-AF65-F5344CB8AC3E}">
        <p14:creationId xmlns:p14="http://schemas.microsoft.com/office/powerpoint/2010/main" val="129895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Reformers initiated a major change to a much</a:t>
            </a:r>
            <a:r>
              <a:rPr lang="en-US" sz="2400" baseline="0" dirty="0"/>
              <a:t> more participatory kind of worship. </a:t>
            </a:r>
            <a:r>
              <a:rPr lang="en-US" sz="2400" dirty="0"/>
              <a:t>They insisted that worship be held in </a:t>
            </a:r>
            <a:r>
              <a:rPr lang="en-US" sz="2400" b="1" dirty="0"/>
              <a:t>the language of the people</a:t>
            </a:r>
            <a:r>
              <a:rPr lang="en-US" sz="2400" dirty="0"/>
              <a:t>, so that they could understand and fully participate.</a:t>
            </a:r>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 Reformers reemphasized</a:t>
            </a:r>
            <a:r>
              <a:rPr lang="en-US" sz="3200" baseline="0" dirty="0"/>
              <a:t> the New Testament teaching about the priesthood of all believers, that every Christian has direct access to the presence of God through Christ.</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Key to this full participation of the people</a:t>
            </a:r>
            <a:r>
              <a:rPr lang="en-US" sz="3200" baseline="0" dirty="0"/>
              <a:t> in worship is congregational singing, which </a:t>
            </a:r>
            <a:r>
              <a:rPr lang="en-US" sz="3200" dirty="0"/>
              <a:t>Luther,</a:t>
            </a:r>
            <a:r>
              <a:rPr lang="en-US" sz="3200" baseline="0" dirty="0"/>
              <a:t> Calvin and other Reformers especially emphasized the importance of the people </a:t>
            </a:r>
            <a:r>
              <a:rPr lang="en-US" sz="3200" b="1" baseline="0" dirty="0"/>
              <a:t>singing</a:t>
            </a:r>
            <a:r>
              <a:rPr lang="en-US" sz="3200" baseline="0" dirty="0"/>
              <a:t> God’s truth, as well as hearing it preached.</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One</a:t>
            </a:r>
            <a:r>
              <a:rPr lang="en-US" sz="3200" baseline="0" dirty="0"/>
              <a:t> important book is entitled Worship is a VERB, reflecting the biblical and </a:t>
            </a:r>
            <a:r>
              <a:rPr lang="en-US" sz="3200" baseline="0" dirty="0" err="1"/>
              <a:t>Reformational</a:t>
            </a:r>
            <a:r>
              <a:rPr lang="en-US" sz="3200" baseline="0" dirty="0"/>
              <a:t> truth that worship is something we DO, not something we watch.</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 question being:</a:t>
            </a:r>
            <a:r>
              <a:rPr lang="en-US" sz="3200" baseline="0" dirty="0"/>
              <a:t> NOT Do I have a VOICE? BUT: Do I have a SONG? Every believer in Christ has a song of gratitude to sing to the God who saved us. </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aseline="0" dirty="0"/>
              <a:t>In previous weeks we saw  that the Reformers brought about a RETURN TO PARTICIPATORY WORSHIP—by insisting that the worship service be conducted in the language of the people, and that the congregation have amore active role in worship, especially through congregational singing, which the Reformers were great champions of.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aseline="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Last week we celebrated the Word of God and how the Reformers brought</a:t>
            </a:r>
            <a:r>
              <a:rPr lang="en-US" sz="2400" baseline="0" dirty="0"/>
              <a:t> it back to its proper place in the church and in the lives of people</a:t>
            </a:r>
            <a:r>
              <a:rPr lang="en-US" sz="2400" dirty="0"/>
              <a:t>—first by</a:t>
            </a:r>
            <a:r>
              <a:rPr lang="en-US" sz="2400" baseline="0" dirty="0"/>
              <a:t> translating the Bible into the local language of the people, then by bringing it back to the center of worship to be read, prayed, sung and preached; and then by elevating the ministry of preaching as the faithful exposition of the Scripture.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aseline="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Finally</a:t>
            </a:r>
            <a:r>
              <a:rPr lang="en-US" sz="2800" baseline="0" dirty="0"/>
              <a:t> today we want to see how the Reformers brought Christ back into the center of worship as our priest who leads us into the presence of God.</a:t>
            </a:r>
            <a:endParaRPr lang="en-US" sz="28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During the early church there were many debates about the true nature of Christ, especially about His true</a:t>
            </a:r>
            <a:r>
              <a:rPr lang="en-US" sz="2400" baseline="0" dirty="0"/>
              <a:t> deity. Church councils and creeds finally settled these issues. But in the process, because there was no much </a:t>
            </a:r>
            <a:r>
              <a:rPr lang="en-US" sz="2400" i="1" baseline="0" dirty="0"/>
              <a:t>needed</a:t>
            </a:r>
            <a:r>
              <a:rPr lang="en-US" sz="2400" i="0" baseline="0" dirty="0"/>
              <a:t> emphasis on Christ’s deity, the true humanity of Christ began to be neglected in the Middle Ages, with huge implications for the church.</a:t>
            </a:r>
            <a:endParaRPr lang="en-US" sz="24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82754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aseline="0" dirty="0"/>
              <a:t>But in the process, because there was no much </a:t>
            </a:r>
            <a:r>
              <a:rPr lang="en-US" sz="2400" i="1" baseline="0" dirty="0"/>
              <a:t>needed</a:t>
            </a:r>
            <a:r>
              <a:rPr lang="en-US" sz="2400" i="0" baseline="0" dirty="0"/>
              <a:t> emphasis on Christ’s deity, the true humanity of Christ began to be neglected in the Middle Ages, with huge implications for the church.</a:t>
            </a:r>
            <a:endParaRPr lang="en-US" sz="2400" dirty="0"/>
          </a:p>
          <a:p>
            <a:endParaRPr lang="en-US"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82754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Because 500 years ago, on October</a:t>
            </a:r>
            <a:r>
              <a:rPr lang="en-US" sz="3200" baseline="0" dirty="0"/>
              <a:t> 31, 1517, was when Martin Luther nailed his 95 These to the church door in Wittenberg, Germany. The concerns he expressed in this document about the practices and teaching of the established church of his day ended up touching off what we now know as the Reformation. </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t>2</a:t>
            </a:fld>
            <a:endParaRPr lang="en-US"/>
          </a:p>
        </p:txBody>
      </p:sp>
    </p:spTree>
    <p:extLst>
      <p:ext uri="{BB962C8B-B14F-4D97-AF65-F5344CB8AC3E}">
        <p14:creationId xmlns:p14="http://schemas.microsoft.com/office/powerpoint/2010/main" val="104467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In the Middle Ages, the church, as we’ve seen,</a:t>
            </a:r>
            <a:r>
              <a:rPr lang="en-US" sz="2800" baseline="0" dirty="0"/>
              <a:t> tended to gravitate back to Old Testament type of practices, and that included a growing emphasis on the need to go through a PRIEST in order to get to God. </a:t>
            </a:r>
            <a:endParaRPr lang="en-US" sz="28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038446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And</a:t>
            </a:r>
            <a:r>
              <a:rPr lang="en-US" sz="2800" baseline="0" dirty="0"/>
              <a:t> not only was there the emphasis on going through a priest to reach God, but there arose the teaching that in order to get your prayers heard and answered, you had to pray through Mary</a:t>
            </a:r>
            <a:r>
              <a:rPr lang="mr-IN" sz="2800" baseline="0" dirty="0"/>
              <a:t>…</a:t>
            </a:r>
            <a:endParaRPr lang="en-US" sz="28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824296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sz="2800" dirty="0"/>
              <a:t>…</a:t>
            </a:r>
            <a:r>
              <a:rPr lang="en-US" sz="2800" dirty="0"/>
              <a:t> or you had to pray to</a:t>
            </a:r>
            <a:r>
              <a:rPr lang="en-US" sz="2800" baseline="0" dirty="0"/>
              <a:t> one of the saints, as someone who could represent you before God.</a:t>
            </a:r>
            <a:endParaRPr lang="en-US" sz="28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2734677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aseline="0" dirty="0"/>
              <a:t>One of the great emphases of the Reformers was that, in Paul’s words, “There is ONE mediator between God and man, the man Christ Jesus.” Every believer has DIRECT access to God through Jesus Christ—He is the only Priest, the only go-between we need. We do not need to go through a priest, or through Mary, or through one of the saints to get to God. We go THROUGH CHRIST.</a:t>
            </a:r>
            <a:endParaRPr lang="en-US" sz="24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Salvation</a:t>
            </a:r>
            <a:r>
              <a:rPr lang="en-US" sz="2800" baseline="0" dirty="0"/>
              <a:t> is by grace through in Christ alone, and He is the one way to the Father—through Him we can draw near with confidence and assurance, as the writer of Hebrews encourages us.</a:t>
            </a:r>
          </a:p>
          <a:p>
            <a:endParaRPr lang="en-US" sz="2800" baseline="0" dirty="0"/>
          </a:p>
          <a:p>
            <a:endParaRPr lang="en-US" sz="28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dirty="0"/>
              <a:t>This is a critical unifying truth for the church’s worship: Whatever </a:t>
            </a:r>
            <a:r>
              <a:rPr lang="en-US" sz="2400" i="1" dirty="0"/>
              <a:t>outward</a:t>
            </a:r>
            <a:r>
              <a:rPr lang="en-US" sz="2400" i="0" dirty="0"/>
              <a:t> form our worship may take, there is</a:t>
            </a:r>
            <a:r>
              <a:rPr lang="en-US" sz="2400" i="0" baseline="0" dirty="0"/>
              <a:t> ONLY ONE WAY</a:t>
            </a:r>
            <a:r>
              <a:rPr lang="en-US" sz="2400" i="1" baseline="0" dirty="0"/>
              <a:t> </a:t>
            </a:r>
            <a:r>
              <a:rPr lang="en-US" sz="2400" i="0" baseline="0" dirty="0"/>
              <a:t>to come to the Father, and that is through CHRIST in the power of the Holy spirit.</a:t>
            </a:r>
            <a:endParaRPr lang="en-US" sz="24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sz="2400" dirty="0"/>
              <a:t>And a</a:t>
            </a:r>
            <a:r>
              <a:rPr lang="en-US" sz="2400" baseline="0" dirty="0"/>
              <a:t> crucial corollary is this: No worship leader, pastor, band, or song will ever bring us close to God</a:t>
            </a:r>
            <a:r>
              <a:rPr lang="mr-IN" sz="2400" baseline="0" dirty="0"/>
              <a:t>…</a:t>
            </a:r>
            <a:r>
              <a:rPr lang="en-US" sz="2400" baseline="0" dirty="0"/>
              <a:t>.Worship itself cannot lead us into God’s presence, Only Jesus Himself can bring us into God’s presence.</a:t>
            </a:r>
            <a:endParaRPr lang="en-US" altLang="ja-JP" sz="2400" dirty="0">
              <a:solidFill>
                <a:schemeClr val="bg1"/>
              </a:solidFill>
            </a:endParaRPr>
          </a:p>
          <a:p>
            <a:pPr algn="l" eaLnBrk="1" hangingPunct="1"/>
            <a:endParaRPr lang="en-US" sz="1800" dirty="0">
              <a:solidFill>
                <a:schemeClr val="bg1"/>
              </a:solidFill>
            </a:endParaRPr>
          </a:p>
          <a:p>
            <a:pPr algn="l"/>
            <a:endParaRPr lang="en-US" sz="1800" dirty="0">
              <a:solidFill>
                <a:srgbClr val="FFFFFF"/>
              </a:solidFill>
              <a:latin typeface="Academico"/>
              <a:cs typeface="Academico"/>
            </a:endParaRPr>
          </a:p>
          <a:p>
            <a:pPr algn="l"/>
            <a:r>
              <a:rPr lang="en-US" sz="2800" dirty="0"/>
              <a:t> </a:t>
            </a:r>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sz="2400" dirty="0"/>
              <a:t>And a</a:t>
            </a:r>
            <a:r>
              <a:rPr lang="en-US" sz="2400" baseline="0" dirty="0"/>
              <a:t> crucial corollary is this: </a:t>
            </a:r>
            <a:r>
              <a:rPr lang="en-US" altLang="ja-JP" sz="2400" baseline="0" dirty="0">
                <a:solidFill>
                  <a:schemeClr val="bg1"/>
                </a:solidFill>
              </a:rPr>
              <a:t>doesn’t just show us the way to he Father. As Our Mediator and High Priest HE TAKES US WITH HIM into the Father’s presence. HE leads us in our worship. (I’ll have the opportunity of sharing some of these great truths in Wittenberg later this week.)</a:t>
            </a:r>
            <a:endParaRPr lang="en-US" altLang="ja-JP" sz="2400" dirty="0">
              <a:solidFill>
                <a:schemeClr val="bg1"/>
              </a:solidFill>
            </a:endParaRPr>
          </a:p>
          <a:p>
            <a:pPr algn="l" eaLnBrk="1" hangingPunct="1"/>
            <a:endParaRPr lang="en-US" sz="1800" dirty="0">
              <a:solidFill>
                <a:schemeClr val="bg1"/>
              </a:solidFill>
            </a:endParaRPr>
          </a:p>
          <a:p>
            <a:pPr algn="l"/>
            <a:endParaRPr lang="en-US" sz="1800" dirty="0">
              <a:solidFill>
                <a:srgbClr val="FFFFFF"/>
              </a:solidFill>
              <a:latin typeface="Academico"/>
              <a:cs typeface="Academico"/>
            </a:endParaRPr>
          </a:p>
          <a:p>
            <a:pPr algn="l"/>
            <a:r>
              <a:rPr lang="en-US" sz="2800" dirty="0"/>
              <a:t> </a:t>
            </a:r>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29</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At tremendous personal cost, as you can see here, the Reformers took a bold and courageous stand against all the civil and religious authorities</a:t>
            </a:r>
            <a:r>
              <a:rPr lang="en-US" sz="3200" baseline="0" dirty="0"/>
              <a:t> of their day, armed only with an unshakeable confidence in God and commitment to the truth of Scripture.</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t>3</a:t>
            </a:fld>
            <a:endParaRPr lang="en-US"/>
          </a:p>
        </p:txBody>
      </p:sp>
    </p:spTree>
    <p:extLst>
      <p:ext uri="{BB962C8B-B14F-4D97-AF65-F5344CB8AC3E}">
        <p14:creationId xmlns:p14="http://schemas.microsoft.com/office/powerpoint/2010/main" val="333042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We honor these true Christian heroes.</a:t>
            </a:r>
            <a:r>
              <a:rPr lang="en-US" sz="3200" baseline="0" dirty="0"/>
              <a:t> We owe them a great debt, because in a very real sense every one of us is here today because God used them to restore the biblical gospel that had been obscured.</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t>4</a:t>
            </a:fld>
            <a:endParaRPr lang="en-US"/>
          </a:p>
        </p:txBody>
      </p:sp>
    </p:spTree>
    <p:extLst>
      <p:ext uri="{BB962C8B-B14F-4D97-AF65-F5344CB8AC3E}">
        <p14:creationId xmlns:p14="http://schemas.microsoft.com/office/powerpoint/2010/main" val="240702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Luther and</a:t>
            </a:r>
            <a:r>
              <a:rPr lang="en-US" sz="3200" baseline="0" dirty="0"/>
              <a:t> the other Reformers were not seeking to start a new church, but wanted to reform the church from within. They were not bringing new teachings, but rather seeking to restore the biblical gospel and the apostolic teachings about the way of salvation and how a sinner can be justified before a holy God. </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t>5</a:t>
            </a:fld>
            <a:endParaRPr lang="en-US"/>
          </a:p>
        </p:txBody>
      </p:sp>
    </p:spTree>
    <p:extLst>
      <p:ext uri="{BB962C8B-B14F-4D97-AF65-F5344CB8AC3E}">
        <p14:creationId xmlns:p14="http://schemas.microsoft.com/office/powerpoint/2010/main" val="62191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a:t>
            </a:r>
            <a:r>
              <a:rPr lang="en-US" sz="3200" baseline="0" dirty="0"/>
              <a:t> reformers stressed the New Testament teaching that justification comes from God, as a gift of His grace received through faith, faith in Christ, as revealed in the Scriptures; that salvation is a work of God for which He receives all the glory. These 5 “</a:t>
            </a:r>
            <a:r>
              <a:rPr lang="en-US" sz="3200" baseline="0" dirty="0" err="1"/>
              <a:t>solas</a:t>
            </a:r>
            <a:r>
              <a:rPr lang="en-US" sz="3200" baseline="0" dirty="0"/>
              <a:t>” (meaning “alone”) will be unpacked by Cole through October, and will also be the focus of our worship.</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t>6</a:t>
            </a:fld>
            <a:endParaRPr lang="en-US"/>
          </a:p>
        </p:txBody>
      </p:sp>
    </p:spTree>
    <p:extLst>
      <p:ext uri="{BB962C8B-B14F-4D97-AF65-F5344CB8AC3E}">
        <p14:creationId xmlns:p14="http://schemas.microsoft.com/office/powerpoint/2010/main" val="350483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But the Reformation was not just a Reformation of doctrine,</a:t>
            </a:r>
            <a:r>
              <a:rPr lang="en-US" sz="2400" baseline="0" dirty="0"/>
              <a:t> but was a Reformation of WORSHIP in some crucial ways. For the next 3 weeks we’re to take a few minutes to highlight some of the major changes in worship effected by the Reformers.</a:t>
            </a:r>
            <a:endParaRPr lang="en-US" sz="24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In the Old Testament</a:t>
            </a:r>
            <a:r>
              <a:rPr lang="en-US" sz="3200" baseline="0" dirty="0"/>
              <a:t>, the people of God had to stand </a:t>
            </a:r>
            <a:r>
              <a:rPr lang="en-US" sz="3200" b="1" baseline="0" dirty="0"/>
              <a:t>outside</a:t>
            </a:r>
            <a:r>
              <a:rPr lang="en-US" sz="3200" baseline="0" dirty="0"/>
              <a:t> the Tabernacle, and could only </a:t>
            </a:r>
            <a:r>
              <a:rPr lang="en-US" sz="3200" b="1" baseline="0" dirty="0"/>
              <a:t>watch</a:t>
            </a:r>
            <a:r>
              <a:rPr lang="en-US" sz="3200" baseline="0" dirty="0"/>
              <a:t> as the priests inside did their worship for them.</a:t>
            </a:r>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333817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While the New</a:t>
            </a:r>
            <a:r>
              <a:rPr lang="en-US" sz="2400" baseline="0" dirty="0"/>
              <a:t> Testament emphasized that Christian worship should actively engage the whole people of God, yet during the Middle Ages turned back more and more to the Old Testament model, where priests did it all and the people sat </a:t>
            </a:r>
            <a:r>
              <a:rPr lang="en-US" sz="2400" baseline="0"/>
              <a:t>silently and watched</a:t>
            </a:r>
            <a:r>
              <a:rPr lang="en-US" sz="2400" baseline="0" dirty="0"/>
              <a:t>. In fact, services continued to be conducted in Latin, even though most people did not even understand it anymore. So they didn’t even know what was going on.</a:t>
            </a:r>
            <a:endParaRPr lang="en-US" sz="24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336D8C-2341-7C4A-9305-6E431ABDDCFC}"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297940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236777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1393100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940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955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099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58677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736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021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7141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578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3309559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0796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7777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93100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9400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9559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099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58677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7367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0210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714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36D8C-2341-7C4A-9305-6E431ABDDCFC}"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311099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5786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0796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7777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93100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57471411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2472286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3591725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5671957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9124062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5127132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336D8C-2341-7C4A-9305-6E431ABDDCFC}"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3658677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7075547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4743495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44239118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25129022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235243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336D8C-2341-7C4A-9305-6E431ABDDCFC}" type="datetimeFigureOut">
              <a:rPr lang="en-US" smtClean="0"/>
              <a:t>4/26/24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2597367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336D8C-2341-7C4A-9305-6E431ABDDCFC}" type="datetimeFigureOut">
              <a:rPr lang="en-US" smtClean="0"/>
              <a:t>4/26/24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2330210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36D8C-2341-7C4A-9305-6E431ABDDCFC}" type="datetimeFigureOut">
              <a:rPr lang="en-US" smtClean="0"/>
              <a:t>4/26/24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372714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36D8C-2341-7C4A-9305-6E431ABDDCFC}"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149578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36D8C-2341-7C4A-9305-6E431ABDDCFC}"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50079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336D8C-2341-7C4A-9305-6E431ABDDCFC}" type="datetimeFigureOut">
              <a:rPr lang="en-US" smtClean="0"/>
              <a:t>4/26/24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28BAEE-4A7C-654D-BCA8-C55F441FAC75}" type="slidenum">
              <a:rPr lang="en-US" smtClean="0"/>
              <a:t>‹#›</a:t>
            </a:fld>
            <a:endParaRPr lang="en-US"/>
          </a:p>
        </p:txBody>
      </p:sp>
    </p:spTree>
    <p:extLst>
      <p:ext uri="{BB962C8B-B14F-4D97-AF65-F5344CB8AC3E}">
        <p14:creationId xmlns:p14="http://schemas.microsoft.com/office/powerpoint/2010/main" val="513234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3234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336D8C-2341-7C4A-9305-6E431ABDDCFC}" type="datetimeFigureOut">
              <a:rPr lang="en-US" smtClean="0">
                <a:solidFill>
                  <a:prstClr val="black">
                    <a:tint val="75000"/>
                  </a:prstClr>
                </a:solidFill>
                <a:latin typeface="Calibri"/>
              </a:rPr>
              <a:pPr/>
              <a:t>4/26/24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32348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2926557"/>
            <a:ext cx="3400425" cy="2212181"/>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08360"/>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773515456"/>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593" r="580"/>
          <a:stretch/>
        </p:blipFill>
        <p:spPr>
          <a:xfrm>
            <a:off x="0" y="0"/>
            <a:ext cx="9144000" cy="5204551"/>
          </a:xfrm>
        </p:spPr>
      </p:pic>
      <p:sp>
        <p:nvSpPr>
          <p:cNvPr id="3" name="TextBox 2"/>
          <p:cNvSpPr txBox="1"/>
          <p:nvPr/>
        </p:nvSpPr>
        <p:spPr>
          <a:xfrm>
            <a:off x="596371" y="1361847"/>
            <a:ext cx="8043333" cy="2308324"/>
          </a:xfrm>
          <a:prstGeom prst="rect">
            <a:avLst/>
          </a:prstGeom>
          <a:noFill/>
        </p:spPr>
        <p:txBody>
          <a:bodyPr wrap="square" rtlCol="0">
            <a:spAutoFit/>
          </a:bodyPr>
          <a:lstStyle/>
          <a:p>
            <a:pPr algn="ctr"/>
            <a:r>
              <a:rPr lang="en-US" sz="4800" b="1" dirty="0">
                <a:latin typeface="Trajan Pro"/>
                <a:cs typeface="Trajan Pro"/>
              </a:rPr>
              <a:t>The</a:t>
            </a:r>
          </a:p>
          <a:p>
            <a:pPr algn="ctr"/>
            <a:r>
              <a:rPr lang="en-US" sz="4800" b="1" dirty="0">
                <a:latin typeface="Trajan Pro"/>
                <a:cs typeface="Trajan Pro"/>
              </a:rPr>
              <a:t>Reformation</a:t>
            </a:r>
          </a:p>
          <a:p>
            <a:pPr algn="ctr"/>
            <a:r>
              <a:rPr lang="en-US" sz="4800" b="1" dirty="0">
                <a:latin typeface="Trajan Pro"/>
                <a:cs typeface="Trajan Pro"/>
              </a:rPr>
              <a:t>at 500</a:t>
            </a:r>
          </a:p>
        </p:txBody>
      </p:sp>
      <p:sp>
        <p:nvSpPr>
          <p:cNvPr id="7" name="Rectangle 6"/>
          <p:cNvSpPr>
            <a:spLocks noChangeArrowheads="1"/>
          </p:cNvSpPr>
          <p:nvPr/>
        </p:nvSpPr>
        <p:spPr bwMode="auto">
          <a:xfrm>
            <a:off x="0" y="4005238"/>
            <a:ext cx="91440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Taught by Dr. Ron Man for Doctor of Ministry Students</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Files in many languages for free download at BibleStudyDownloads.org</a:t>
            </a:r>
          </a:p>
        </p:txBody>
      </p:sp>
    </p:spTree>
    <p:extLst>
      <p:ext uri="{BB962C8B-B14F-4D97-AF65-F5344CB8AC3E}">
        <p14:creationId xmlns:p14="http://schemas.microsoft.com/office/powerpoint/2010/main" val="84866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658462" y="246522"/>
            <a:ext cx="7744768" cy="6032421"/>
          </a:xfrm>
          <a:prstGeom prst="rect">
            <a:avLst/>
          </a:prstGeom>
          <a:noFill/>
        </p:spPr>
        <p:txBody>
          <a:bodyPr wrap="square" rtlCol="0">
            <a:spAutoFit/>
          </a:bodyPr>
          <a:lstStyle/>
          <a:p>
            <a:pPr algn="ctr"/>
            <a:r>
              <a:rPr lang="en-US" sz="4400" b="1" dirty="0">
                <a:solidFill>
                  <a:srgbClr val="FFFFFF"/>
                </a:solidFill>
                <a:latin typeface="Trajan Pro"/>
                <a:cs typeface="Trajan Pro"/>
              </a:rPr>
              <a:t>Reformation</a:t>
            </a:r>
          </a:p>
          <a:p>
            <a:pPr algn="ctr"/>
            <a:r>
              <a:rPr lang="en-US" sz="2800" b="1" dirty="0">
                <a:solidFill>
                  <a:srgbClr val="FFFFFF"/>
                </a:solidFill>
                <a:latin typeface="Trajan Pro"/>
                <a:cs typeface="Trajan Pro"/>
              </a:rPr>
              <a:t>Return to participatory worship</a:t>
            </a:r>
          </a:p>
          <a:p>
            <a:pPr algn="ctr"/>
            <a:endParaRPr lang="en-US" sz="2800" b="1" dirty="0">
              <a:solidFill>
                <a:srgbClr val="FFFFFF"/>
              </a:solidFill>
              <a:latin typeface="Trajan Pro"/>
              <a:cs typeface="Trajan Pro"/>
            </a:endParaRPr>
          </a:p>
          <a:p>
            <a:pPr marL="571500" indent="-571500" algn="ctr">
              <a:buFont typeface="Arial"/>
              <a:buChar char="•"/>
            </a:pPr>
            <a:r>
              <a:rPr lang="en-US" sz="3600" b="1" dirty="0">
                <a:solidFill>
                  <a:srgbClr val="FFFFFF"/>
                </a:solidFill>
                <a:latin typeface="Academico"/>
                <a:cs typeface="Academico"/>
              </a:rPr>
              <a:t>Service in the language of the people</a:t>
            </a:r>
          </a:p>
          <a:p>
            <a:pPr algn="ctr"/>
            <a:endParaRPr lang="en-US" sz="2800" i="1" dirty="0">
              <a:solidFill>
                <a:srgbClr val="FFFFFF"/>
              </a:solidFill>
              <a:latin typeface="Academico"/>
              <a:cs typeface="Academico"/>
            </a:endParaRPr>
          </a:p>
          <a:p>
            <a:pPr algn="ctr"/>
            <a:r>
              <a:rPr lang="en-US" sz="2800" i="1" dirty="0">
                <a:solidFill>
                  <a:srgbClr val="FFFFFF"/>
                </a:solidFill>
                <a:latin typeface="Academico"/>
                <a:cs typeface="Academico"/>
              </a:rPr>
              <a:t>“Faith comes by hearing,</a:t>
            </a:r>
          </a:p>
          <a:p>
            <a:pPr algn="ctr"/>
            <a:r>
              <a:rPr lang="en-US" sz="2800" i="1" dirty="0">
                <a:solidFill>
                  <a:srgbClr val="FFFFFF"/>
                </a:solidFill>
                <a:latin typeface="Academico"/>
                <a:cs typeface="Academico"/>
              </a:rPr>
              <a:t>and hearing by the word of Christ.”</a:t>
            </a:r>
          </a:p>
          <a:p>
            <a:pPr algn="ctr"/>
            <a:r>
              <a:rPr lang="en-US" sz="2400" i="1" dirty="0">
                <a:solidFill>
                  <a:srgbClr val="FFFFFF"/>
                </a:solidFill>
                <a:latin typeface="Academico"/>
                <a:cs typeface="Academico"/>
              </a:rPr>
              <a:t>(Romans 10:17)</a:t>
            </a:r>
          </a:p>
          <a:p>
            <a:pPr marL="571500" indent="-571500" algn="ctr">
              <a:buFont typeface="Arial"/>
              <a:buChar char="•"/>
            </a:pPr>
            <a:endParaRPr lang="en-US" sz="4000" b="1" dirty="0">
              <a:solidFill>
                <a:srgbClr val="FFFFFF"/>
              </a:solidFill>
              <a:latin typeface="Academico"/>
              <a:cs typeface="Academico"/>
            </a:endParaRPr>
          </a:p>
          <a:p>
            <a:pPr algn="ctr"/>
            <a:endParaRPr lang="en-US" sz="4400" b="1" dirty="0">
              <a:solidFill>
                <a:srgbClr val="FFFFFF"/>
              </a:solidFill>
              <a:latin typeface="Trajan Pro"/>
              <a:cs typeface="Trajan Pro"/>
            </a:endParaRPr>
          </a:p>
          <a:p>
            <a:pPr algn="ctr"/>
            <a:endParaRPr lang="en-US" dirty="0">
              <a:solidFill>
                <a:prstClr val="black"/>
              </a:solidFill>
              <a:latin typeface="Calibri"/>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155588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658462" y="419017"/>
            <a:ext cx="7744768" cy="5663089"/>
          </a:xfrm>
          <a:prstGeom prst="rect">
            <a:avLst/>
          </a:prstGeom>
          <a:noFill/>
        </p:spPr>
        <p:txBody>
          <a:bodyPr wrap="square" rtlCol="0">
            <a:spAutoFit/>
          </a:bodyPr>
          <a:lstStyle/>
          <a:p>
            <a:pPr algn="ctr"/>
            <a:r>
              <a:rPr lang="en-US" sz="4400" b="1" dirty="0">
                <a:solidFill>
                  <a:srgbClr val="FFFFFF"/>
                </a:solidFill>
                <a:latin typeface="Trajan Pro"/>
                <a:cs typeface="Trajan Pro"/>
              </a:rPr>
              <a:t>Reformation</a:t>
            </a:r>
          </a:p>
          <a:p>
            <a:pPr algn="ctr"/>
            <a:r>
              <a:rPr lang="en-US" sz="2800" b="1" dirty="0">
                <a:solidFill>
                  <a:srgbClr val="FFFFFF"/>
                </a:solidFill>
                <a:latin typeface="Trajan Pro"/>
                <a:cs typeface="Trajan Pro"/>
              </a:rPr>
              <a:t>Return to participatory worship</a:t>
            </a:r>
          </a:p>
          <a:p>
            <a:pPr algn="ctr"/>
            <a:endParaRPr lang="en-US" sz="4400" b="1" dirty="0">
              <a:solidFill>
                <a:srgbClr val="FFFFFF"/>
              </a:solidFill>
              <a:latin typeface="Trajan Pro"/>
              <a:cs typeface="Trajan Pro"/>
            </a:endParaRPr>
          </a:p>
          <a:p>
            <a:pPr marL="571500" indent="-571500" algn="ctr">
              <a:buFont typeface="Arial"/>
              <a:buChar char="•"/>
            </a:pPr>
            <a:r>
              <a:rPr lang="en-US" sz="3600" b="1" dirty="0">
                <a:solidFill>
                  <a:srgbClr val="FFFFFF"/>
                </a:solidFill>
                <a:latin typeface="Academico"/>
                <a:cs typeface="Academico"/>
              </a:rPr>
              <a:t>Active role for the people of God</a:t>
            </a:r>
          </a:p>
          <a:p>
            <a:pPr algn="ctr"/>
            <a:endParaRPr lang="en-US" sz="3600" b="1" dirty="0">
              <a:solidFill>
                <a:srgbClr val="FFFFFF"/>
              </a:solidFill>
              <a:latin typeface="Academico"/>
              <a:cs typeface="Academico"/>
            </a:endParaRPr>
          </a:p>
          <a:p>
            <a:pPr algn="ctr"/>
            <a:r>
              <a:rPr lang="en-US" sz="3600" i="1" dirty="0">
                <a:solidFill>
                  <a:srgbClr val="FFFFFF"/>
                </a:solidFill>
                <a:latin typeface="Academico"/>
                <a:cs typeface="Academico"/>
              </a:rPr>
              <a:t>“the priesthood of all believers”</a:t>
            </a:r>
            <a:endParaRPr lang="en-US" sz="4000" i="1" dirty="0">
              <a:solidFill>
                <a:srgbClr val="FFFFFF"/>
              </a:solidFill>
              <a:latin typeface="Academico"/>
              <a:cs typeface="Academico"/>
            </a:endParaRPr>
          </a:p>
          <a:p>
            <a:pPr marL="571500" indent="-571500" algn="ctr">
              <a:buFont typeface="Arial"/>
              <a:buChar char="•"/>
            </a:pPr>
            <a:endParaRPr lang="en-US" sz="4000" i="1" dirty="0">
              <a:solidFill>
                <a:srgbClr val="FFFFFF"/>
              </a:solidFill>
              <a:latin typeface="Academico"/>
              <a:cs typeface="Academico"/>
            </a:endParaRPr>
          </a:p>
          <a:p>
            <a:pPr algn="ctr"/>
            <a:endParaRPr lang="en-US" sz="4400" b="1" dirty="0">
              <a:solidFill>
                <a:srgbClr val="FFFFFF"/>
              </a:solidFill>
              <a:latin typeface="Trajan Pro"/>
              <a:cs typeface="Trajan Pro"/>
            </a:endParaRPr>
          </a:p>
          <a:p>
            <a:pPr algn="ctr"/>
            <a:endParaRPr lang="en-US" dirty="0">
              <a:solidFill>
                <a:prstClr val="black"/>
              </a:solidFill>
              <a:latin typeface="Calibri"/>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134174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548718" y="262203"/>
            <a:ext cx="8136710" cy="6155531"/>
          </a:xfrm>
          <a:prstGeom prst="rect">
            <a:avLst/>
          </a:prstGeom>
          <a:noFill/>
        </p:spPr>
        <p:txBody>
          <a:bodyPr wrap="square" rtlCol="0">
            <a:spAutoFit/>
          </a:bodyPr>
          <a:lstStyle/>
          <a:p>
            <a:pPr algn="ctr"/>
            <a:r>
              <a:rPr lang="en-US" sz="4400" b="1" dirty="0">
                <a:solidFill>
                  <a:srgbClr val="FFFFFF"/>
                </a:solidFill>
                <a:latin typeface="Trajan Pro"/>
                <a:cs typeface="Trajan Pro"/>
              </a:rPr>
              <a:t>Reformation</a:t>
            </a:r>
          </a:p>
          <a:p>
            <a:pPr algn="ctr"/>
            <a:r>
              <a:rPr lang="en-US" sz="2800" b="1" dirty="0">
                <a:solidFill>
                  <a:srgbClr val="FFFFFF"/>
                </a:solidFill>
                <a:latin typeface="Trajan Pro"/>
                <a:cs typeface="Trajan Pro"/>
              </a:rPr>
              <a:t>Return to participatory worship</a:t>
            </a:r>
          </a:p>
          <a:p>
            <a:pPr algn="ctr"/>
            <a:endParaRPr lang="en-US" sz="3600" b="1" dirty="0">
              <a:solidFill>
                <a:srgbClr val="FFFFFF"/>
              </a:solidFill>
              <a:latin typeface="Trajan Pro"/>
              <a:cs typeface="Trajan Pro"/>
            </a:endParaRPr>
          </a:p>
          <a:p>
            <a:pPr marL="571500" indent="-571500" algn="ctr">
              <a:buFont typeface="Arial"/>
              <a:buChar char="•"/>
            </a:pPr>
            <a:r>
              <a:rPr lang="en-US" sz="3600" b="1" dirty="0">
                <a:solidFill>
                  <a:srgbClr val="FFFFFF"/>
                </a:solidFill>
                <a:latin typeface="Academico"/>
                <a:cs typeface="Academico"/>
              </a:rPr>
              <a:t>Congregational song</a:t>
            </a:r>
          </a:p>
          <a:p>
            <a:pPr algn="ctr"/>
            <a:endParaRPr lang="en-US" sz="2800" b="1" dirty="0">
              <a:solidFill>
                <a:srgbClr val="FFFFFF"/>
              </a:solidFill>
              <a:latin typeface="Academico"/>
              <a:cs typeface="Academico"/>
            </a:endParaRPr>
          </a:p>
          <a:p>
            <a:pPr algn="ctr"/>
            <a:r>
              <a:rPr lang="en-US" sz="2800" i="1" dirty="0">
                <a:solidFill>
                  <a:srgbClr val="FFFFFF"/>
                </a:solidFill>
                <a:latin typeface="Academico"/>
                <a:cs typeface="Academico"/>
              </a:rPr>
              <a:t>“Let the word of Christ dwell in you richly</a:t>
            </a:r>
            <a:r>
              <a:rPr lang="mr-IN" sz="2800" i="1" dirty="0">
                <a:solidFill>
                  <a:srgbClr val="FFFFFF"/>
                </a:solidFill>
                <a:latin typeface="Academico"/>
                <a:cs typeface="Academico"/>
              </a:rPr>
              <a:t>…</a:t>
            </a:r>
            <a:r>
              <a:rPr lang="en-US" sz="2800" i="1" dirty="0">
                <a:solidFill>
                  <a:srgbClr val="FFFFFF"/>
                </a:solidFill>
                <a:latin typeface="Academico"/>
                <a:cs typeface="Academico"/>
              </a:rPr>
              <a:t>singing psalms and hymns and spiritual songs, with thankfulness in your hearts to God.”</a:t>
            </a:r>
          </a:p>
          <a:p>
            <a:pPr algn="ctr"/>
            <a:r>
              <a:rPr lang="en-US" sz="2400" i="1" dirty="0">
                <a:solidFill>
                  <a:srgbClr val="FFFFFF"/>
                </a:solidFill>
                <a:latin typeface="Academico"/>
                <a:cs typeface="Academico"/>
              </a:rPr>
              <a:t>(Colossians 3:16) </a:t>
            </a:r>
            <a:endParaRPr lang="en-US" sz="3600" i="1" dirty="0">
              <a:solidFill>
                <a:srgbClr val="FFFFFF"/>
              </a:solidFill>
              <a:latin typeface="Academico"/>
              <a:cs typeface="Academico"/>
            </a:endParaRPr>
          </a:p>
          <a:p>
            <a:pPr marL="571500" indent="-571500" algn="ctr">
              <a:buFont typeface="Arial"/>
              <a:buChar char="•"/>
            </a:pPr>
            <a:endParaRPr lang="en-US" sz="4000" i="1" dirty="0">
              <a:solidFill>
                <a:srgbClr val="FFFFFF"/>
              </a:solidFill>
              <a:latin typeface="Academico"/>
              <a:cs typeface="Academico"/>
            </a:endParaRPr>
          </a:p>
          <a:p>
            <a:pPr algn="ctr"/>
            <a:endParaRPr lang="en-US" sz="4400" b="1" dirty="0">
              <a:solidFill>
                <a:srgbClr val="FFFFFF"/>
              </a:solidFill>
              <a:latin typeface="Trajan Pro"/>
              <a:cs typeface="Trajan Pro"/>
            </a:endParaRPr>
          </a:p>
          <a:p>
            <a:pPr algn="ctr"/>
            <a:endParaRPr lang="en-US" dirty="0">
              <a:solidFill>
                <a:prstClr val="black"/>
              </a:solidFill>
              <a:latin typeface="Calibri"/>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1777877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548718" y="1014912"/>
            <a:ext cx="8136710" cy="4124206"/>
          </a:xfrm>
          <a:prstGeom prst="rect">
            <a:avLst/>
          </a:prstGeom>
          <a:noFill/>
        </p:spPr>
        <p:txBody>
          <a:bodyPr wrap="square" rtlCol="0">
            <a:spAutoFit/>
          </a:bodyPr>
          <a:lstStyle/>
          <a:p>
            <a:pPr algn="ctr"/>
            <a:r>
              <a:rPr lang="en-US" sz="4400" b="1" i="1" dirty="0">
                <a:solidFill>
                  <a:srgbClr val="FFFFFF"/>
                </a:solidFill>
                <a:latin typeface="Trajan Pro"/>
                <a:cs typeface="Trajan Pro"/>
              </a:rPr>
              <a:t>Worship is a Verb</a:t>
            </a:r>
          </a:p>
          <a:p>
            <a:pPr algn="ctr"/>
            <a:endParaRPr lang="en-US" sz="4400" b="1" i="1" dirty="0">
              <a:solidFill>
                <a:srgbClr val="FFFFFF"/>
              </a:solidFill>
              <a:latin typeface="Trajan Pro"/>
              <a:cs typeface="Trajan Pro"/>
            </a:endParaRPr>
          </a:p>
          <a:p>
            <a:pPr algn="ctr"/>
            <a:r>
              <a:rPr lang="en-US" sz="3600" dirty="0">
                <a:solidFill>
                  <a:srgbClr val="FFFFFF"/>
                </a:solidFill>
                <a:latin typeface="Academico"/>
                <a:cs typeface="Academico"/>
              </a:rPr>
              <a:t>It’s something we do, </a:t>
            </a:r>
            <a:br>
              <a:rPr lang="en-US" sz="3600" dirty="0">
                <a:solidFill>
                  <a:srgbClr val="FFFFFF"/>
                </a:solidFill>
                <a:latin typeface="Academico"/>
                <a:cs typeface="Academico"/>
              </a:rPr>
            </a:br>
            <a:r>
              <a:rPr lang="en-US" sz="3600" dirty="0">
                <a:solidFill>
                  <a:srgbClr val="FFFFFF"/>
                </a:solidFill>
                <a:latin typeface="Academico"/>
                <a:cs typeface="Academico"/>
              </a:rPr>
              <a:t>not something we watch</a:t>
            </a:r>
            <a:endParaRPr lang="en-US" sz="2800" dirty="0">
              <a:solidFill>
                <a:srgbClr val="FFFFFF"/>
              </a:solidFill>
              <a:latin typeface="Academico"/>
              <a:cs typeface="Academico"/>
            </a:endParaRPr>
          </a:p>
          <a:p>
            <a:pPr marL="571500" indent="-571500" algn="ctr">
              <a:buFont typeface="Arial"/>
              <a:buChar char="•"/>
            </a:pPr>
            <a:endParaRPr lang="en-US" sz="4000" i="1" dirty="0">
              <a:solidFill>
                <a:srgbClr val="FFFFFF"/>
              </a:solidFill>
              <a:latin typeface="Academico"/>
              <a:cs typeface="Academico"/>
            </a:endParaRPr>
          </a:p>
          <a:p>
            <a:pPr algn="ctr"/>
            <a:endParaRPr lang="en-US" sz="4400" b="1" dirty="0">
              <a:solidFill>
                <a:srgbClr val="FFFFFF"/>
              </a:solidFill>
              <a:latin typeface="Trajan Pro"/>
              <a:cs typeface="Trajan Pro"/>
            </a:endParaRPr>
          </a:p>
          <a:p>
            <a:pPr algn="ctr"/>
            <a:endParaRPr lang="en-US" dirty="0">
              <a:solidFill>
                <a:prstClr val="black"/>
              </a:solidFill>
              <a:latin typeface="Calibri"/>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112316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548718" y="858096"/>
            <a:ext cx="8136710" cy="3877985"/>
          </a:xfrm>
          <a:prstGeom prst="rect">
            <a:avLst/>
          </a:prstGeom>
          <a:noFill/>
        </p:spPr>
        <p:txBody>
          <a:bodyPr wrap="square" rtlCol="0">
            <a:spAutoFit/>
          </a:bodyPr>
          <a:lstStyle/>
          <a:p>
            <a:pPr algn="ctr"/>
            <a:endParaRPr lang="en-US" sz="3600" dirty="0">
              <a:solidFill>
                <a:srgbClr val="FFFFFF"/>
              </a:solidFill>
              <a:latin typeface="Academico"/>
              <a:cs typeface="Academico"/>
            </a:endParaRPr>
          </a:p>
          <a:p>
            <a:pPr algn="ctr"/>
            <a:r>
              <a:rPr lang="en-US" sz="3600" dirty="0">
                <a:solidFill>
                  <a:srgbClr val="FFFFFF"/>
                </a:solidFill>
                <a:latin typeface="Academico"/>
                <a:cs typeface="Academico"/>
              </a:rPr>
              <a:t>NOT:  Do I have a VOICE?</a:t>
            </a:r>
          </a:p>
          <a:p>
            <a:pPr algn="ctr"/>
            <a:endParaRPr lang="en-US" sz="3600" dirty="0">
              <a:solidFill>
                <a:srgbClr val="FFFFFF"/>
              </a:solidFill>
              <a:latin typeface="Academico"/>
              <a:cs typeface="Academico"/>
            </a:endParaRPr>
          </a:p>
          <a:p>
            <a:pPr algn="ctr"/>
            <a:r>
              <a:rPr lang="en-US" sz="3600" dirty="0">
                <a:solidFill>
                  <a:srgbClr val="FFFFFF"/>
                </a:solidFill>
                <a:latin typeface="Academico"/>
                <a:cs typeface="Academico"/>
              </a:rPr>
              <a:t>BUT:  Do I have a SONG?</a:t>
            </a:r>
            <a:endParaRPr lang="en-US" sz="2800" dirty="0">
              <a:solidFill>
                <a:srgbClr val="FFFFFF"/>
              </a:solidFill>
              <a:latin typeface="Academico"/>
              <a:cs typeface="Academico"/>
            </a:endParaRPr>
          </a:p>
          <a:p>
            <a:pPr marL="571500" indent="-571500" algn="ctr">
              <a:buFont typeface="Arial"/>
              <a:buChar char="•"/>
            </a:pPr>
            <a:endParaRPr lang="en-US" sz="4000" i="1" dirty="0">
              <a:solidFill>
                <a:srgbClr val="FFFFFF"/>
              </a:solidFill>
              <a:latin typeface="Academico"/>
              <a:cs typeface="Academico"/>
            </a:endParaRPr>
          </a:p>
          <a:p>
            <a:pPr algn="ctr"/>
            <a:endParaRPr lang="en-US" sz="4400" b="1" dirty="0">
              <a:solidFill>
                <a:srgbClr val="FFFFFF"/>
              </a:solidFill>
              <a:latin typeface="Trajan Pro"/>
              <a:cs typeface="Trajan Pro"/>
            </a:endParaRPr>
          </a:p>
          <a:p>
            <a:pPr algn="ctr"/>
            <a:endParaRPr lang="en-US" dirty="0">
              <a:solidFill>
                <a:prstClr val="black"/>
              </a:solidFill>
              <a:latin typeface="Calibri"/>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2604152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375920" y="100866"/>
            <a:ext cx="8544560" cy="4832092"/>
          </a:xfrm>
          <a:prstGeom prst="rect">
            <a:avLst/>
          </a:prstGeom>
          <a:noFill/>
        </p:spPr>
        <p:txBody>
          <a:bodyPr wrap="square" rtlCol="0">
            <a:spAutoFit/>
          </a:bodyPr>
          <a:lstStyle/>
          <a:p>
            <a:pPr algn="ctr"/>
            <a:r>
              <a:rPr lang="en-US" sz="4400" b="1" dirty="0">
                <a:solidFill>
                  <a:srgbClr val="FFFFFF"/>
                </a:solidFill>
                <a:latin typeface="Trajan Pro"/>
                <a:cs typeface="Trajan Pro"/>
              </a:rPr>
              <a:t>The Reformation</a:t>
            </a:r>
          </a:p>
          <a:p>
            <a:pPr algn="ctr"/>
            <a:r>
              <a:rPr lang="en-US" sz="4400" b="1" dirty="0">
                <a:solidFill>
                  <a:srgbClr val="FFFFFF"/>
                </a:solidFill>
                <a:latin typeface="Trajan Pro"/>
                <a:cs typeface="Trajan Pro"/>
              </a:rPr>
              <a:t>of Worship</a:t>
            </a:r>
          </a:p>
          <a:p>
            <a:pPr algn="ctr"/>
            <a:endParaRPr lang="en-US" sz="1400" b="1" dirty="0">
              <a:solidFill>
                <a:srgbClr val="FFFFFF"/>
              </a:solidFill>
              <a:latin typeface="Trajan Pro"/>
              <a:cs typeface="Trajan Pro"/>
            </a:endParaRPr>
          </a:p>
          <a:p>
            <a:pPr algn="ctr"/>
            <a:r>
              <a:rPr lang="en-US" sz="3200" b="1" u="sng" dirty="0">
                <a:solidFill>
                  <a:srgbClr val="FFFFFF"/>
                </a:solidFill>
                <a:latin typeface="Trajan Pro"/>
                <a:cs typeface="Trajan Pro"/>
              </a:rPr>
              <a:t>Return to participatory</a:t>
            </a:r>
          </a:p>
          <a:p>
            <a:pPr algn="ctr"/>
            <a:r>
              <a:rPr lang="en-US" sz="3200" b="1" u="sng" dirty="0">
                <a:solidFill>
                  <a:srgbClr val="FFFFFF"/>
                </a:solidFill>
                <a:latin typeface="Trajan Pro"/>
                <a:cs typeface="Trajan Pro"/>
              </a:rPr>
              <a:t>worship</a:t>
            </a:r>
          </a:p>
          <a:p>
            <a:pPr algn="ctr"/>
            <a:endParaRPr lang="en-US" sz="2800" b="1" dirty="0">
              <a:solidFill>
                <a:srgbClr val="FFFFFF"/>
              </a:solidFill>
              <a:latin typeface="Trajan Pro"/>
              <a:cs typeface="Trajan Pro"/>
            </a:endParaRPr>
          </a:p>
          <a:p>
            <a:pPr marL="342900" indent="-342900" algn="ctr">
              <a:buFont typeface="Wingdings" charset="2"/>
              <a:buChar char="²"/>
            </a:pPr>
            <a:r>
              <a:rPr lang="en-US" sz="2400" dirty="0">
                <a:solidFill>
                  <a:srgbClr val="FFFFFF"/>
                </a:solidFill>
                <a:latin typeface="Academico"/>
                <a:cs typeface="Academico"/>
              </a:rPr>
              <a:t>Service in the language of the people</a:t>
            </a:r>
          </a:p>
          <a:p>
            <a:pPr marL="342900" indent="-342900" algn="ctr">
              <a:buFont typeface="Wingdings" charset="2"/>
              <a:buChar char="²"/>
            </a:pPr>
            <a:r>
              <a:rPr lang="en-US" sz="2400" dirty="0">
                <a:solidFill>
                  <a:srgbClr val="FFFFFF"/>
                </a:solidFill>
                <a:latin typeface="Academico"/>
                <a:cs typeface="Academico"/>
              </a:rPr>
              <a:t>Active role for the people of God</a:t>
            </a:r>
          </a:p>
          <a:p>
            <a:pPr marL="342900" indent="-342900" algn="ctr">
              <a:buFont typeface="Wingdings" charset="2"/>
              <a:buChar char="²"/>
            </a:pPr>
            <a:r>
              <a:rPr lang="en-US" sz="2400" dirty="0">
                <a:solidFill>
                  <a:srgbClr val="FFFFFF"/>
                </a:solidFill>
                <a:latin typeface="Academico"/>
                <a:cs typeface="Academico"/>
              </a:rPr>
              <a:t>Congregational song</a:t>
            </a:r>
          </a:p>
          <a:p>
            <a:pPr marL="342900" indent="-342900" algn="ctr">
              <a:buFont typeface="Wingdings" charset="2"/>
              <a:buChar char="²"/>
            </a:pPr>
            <a:endParaRPr lang="en-US" sz="2400" b="1" dirty="0">
              <a:solidFill>
                <a:srgbClr val="FFFFFF"/>
              </a:solidFill>
              <a:latin typeface="Trajan Pro"/>
              <a:cs typeface="Trajan Pro"/>
            </a:endParaRPr>
          </a:p>
          <a:p>
            <a:pPr algn="ctr"/>
            <a:endParaRPr lang="en-US" dirty="0">
              <a:solidFill>
                <a:prstClr val="black"/>
              </a:solidFill>
              <a:latin typeface="Calibri"/>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108424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375920" y="100866"/>
            <a:ext cx="8544560" cy="6186308"/>
          </a:xfrm>
          <a:prstGeom prst="rect">
            <a:avLst/>
          </a:prstGeom>
          <a:noFill/>
        </p:spPr>
        <p:txBody>
          <a:bodyPr wrap="square" rtlCol="0">
            <a:spAutoFit/>
          </a:bodyPr>
          <a:lstStyle/>
          <a:p>
            <a:pPr algn="ctr"/>
            <a:r>
              <a:rPr lang="en-US" sz="4400" b="1" dirty="0">
                <a:solidFill>
                  <a:srgbClr val="FFFFFF"/>
                </a:solidFill>
                <a:latin typeface="Trajan Pro"/>
                <a:cs typeface="Trajan Pro"/>
              </a:rPr>
              <a:t>The Reformation</a:t>
            </a:r>
          </a:p>
          <a:p>
            <a:pPr algn="ctr"/>
            <a:r>
              <a:rPr lang="en-US" sz="4400" b="1" dirty="0">
                <a:solidFill>
                  <a:srgbClr val="FFFFFF"/>
                </a:solidFill>
                <a:latin typeface="Trajan Pro"/>
                <a:cs typeface="Trajan Pro"/>
              </a:rPr>
              <a:t>of Worship</a:t>
            </a:r>
          </a:p>
          <a:p>
            <a:pPr algn="ctr"/>
            <a:endParaRPr lang="en-US" sz="1400" b="1" dirty="0">
              <a:solidFill>
                <a:srgbClr val="FFFFFF"/>
              </a:solidFill>
              <a:latin typeface="Trajan Pro"/>
              <a:cs typeface="Trajan Pro"/>
            </a:endParaRPr>
          </a:p>
          <a:p>
            <a:pPr algn="ctr"/>
            <a:r>
              <a:rPr lang="en-US" sz="3200" b="1" u="sng" dirty="0">
                <a:solidFill>
                  <a:srgbClr val="FFFFFF"/>
                </a:solidFill>
                <a:latin typeface="Trajan Pro"/>
                <a:cs typeface="Trajan Pro"/>
              </a:rPr>
              <a:t>Return to the Word of God</a:t>
            </a:r>
          </a:p>
          <a:p>
            <a:pPr algn="ctr"/>
            <a:endParaRPr lang="en-US" sz="2800" b="1" dirty="0">
              <a:solidFill>
                <a:srgbClr val="FFFFFF"/>
              </a:solidFill>
              <a:latin typeface="Trajan Pro"/>
              <a:cs typeface="Trajan Pro"/>
            </a:endParaRPr>
          </a:p>
          <a:p>
            <a:pPr marL="342900" indent="-342900" algn="ctr">
              <a:buFont typeface="Wingdings" charset="2"/>
              <a:buChar char="²"/>
            </a:pPr>
            <a:r>
              <a:rPr lang="en-US" sz="2400" dirty="0">
                <a:solidFill>
                  <a:srgbClr val="FFFFFF"/>
                </a:solidFill>
                <a:latin typeface="Academico"/>
                <a:cs typeface="Academico"/>
              </a:rPr>
              <a:t>The Bible in the language</a:t>
            </a:r>
          </a:p>
          <a:p>
            <a:pPr algn="ctr"/>
            <a:r>
              <a:rPr lang="en-US" sz="2400" dirty="0">
                <a:solidFill>
                  <a:srgbClr val="FFFFFF"/>
                </a:solidFill>
                <a:latin typeface="Academico"/>
                <a:cs typeface="Academico"/>
              </a:rPr>
              <a:t>of the people</a:t>
            </a:r>
          </a:p>
          <a:p>
            <a:pPr marL="342900" indent="-342900" algn="ctr">
              <a:buFont typeface="Wingdings" charset="2"/>
              <a:buChar char="²"/>
            </a:pPr>
            <a:r>
              <a:rPr lang="en-US" sz="2400" dirty="0">
                <a:solidFill>
                  <a:srgbClr val="FFFFFF"/>
                </a:solidFill>
                <a:latin typeface="Academico"/>
                <a:cs typeface="Academico"/>
              </a:rPr>
              <a:t>The primacy of the Word</a:t>
            </a:r>
          </a:p>
          <a:p>
            <a:pPr algn="ctr"/>
            <a:r>
              <a:rPr lang="en-US" sz="2400" dirty="0">
                <a:solidFill>
                  <a:srgbClr val="FFFFFF"/>
                </a:solidFill>
                <a:latin typeface="Academico"/>
                <a:cs typeface="Academico"/>
              </a:rPr>
              <a:t>in worship</a:t>
            </a:r>
          </a:p>
          <a:p>
            <a:pPr marL="342900" indent="-342900" algn="ctr">
              <a:buFont typeface="Wingdings" charset="2"/>
              <a:buChar char="²"/>
            </a:pPr>
            <a:r>
              <a:rPr lang="en-US" sz="2400" dirty="0">
                <a:solidFill>
                  <a:srgbClr val="FFFFFF"/>
                </a:solidFill>
                <a:latin typeface="Academico"/>
                <a:cs typeface="Academico"/>
              </a:rPr>
              <a:t>The prominence of preaching</a:t>
            </a:r>
          </a:p>
          <a:p>
            <a:pPr algn="ctr"/>
            <a:r>
              <a:rPr lang="en-US" sz="2400" dirty="0">
                <a:solidFill>
                  <a:srgbClr val="FFFFFF"/>
                </a:solidFill>
                <a:latin typeface="Academico"/>
                <a:cs typeface="Academico"/>
              </a:rPr>
              <a:t>in worship</a:t>
            </a:r>
          </a:p>
          <a:p>
            <a:pPr algn="ctr"/>
            <a:endParaRPr lang="en-US" sz="2400" b="1" dirty="0">
              <a:solidFill>
                <a:srgbClr val="FFFFFF"/>
              </a:solidFill>
              <a:latin typeface="Academico"/>
              <a:cs typeface="Academico"/>
            </a:endParaRPr>
          </a:p>
          <a:p>
            <a:pPr algn="ctr"/>
            <a:endParaRPr lang="en-US" sz="2400" b="1" dirty="0">
              <a:solidFill>
                <a:srgbClr val="FFFFFF"/>
              </a:solidFill>
              <a:latin typeface="Academico"/>
              <a:cs typeface="Academico"/>
            </a:endParaRPr>
          </a:p>
          <a:p>
            <a:pPr marL="342900" indent="-342900" algn="ctr">
              <a:buFont typeface="Wingdings" charset="2"/>
              <a:buChar char="²"/>
            </a:pPr>
            <a:endParaRPr lang="en-US" sz="2400" b="1" dirty="0">
              <a:solidFill>
                <a:srgbClr val="FFFFFF"/>
              </a:solidFill>
              <a:latin typeface="Trajan Pro"/>
              <a:cs typeface="Trajan Pro"/>
            </a:endParaRPr>
          </a:p>
          <a:p>
            <a:pPr algn="ctr"/>
            <a:endParaRPr lang="en-US" dirty="0">
              <a:solidFill>
                <a:prstClr val="black"/>
              </a:solidFill>
              <a:latin typeface="Calibri"/>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348467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375920" y="253266"/>
            <a:ext cx="8544560" cy="3323987"/>
          </a:xfrm>
          <a:prstGeom prst="rect">
            <a:avLst/>
          </a:prstGeom>
          <a:noFill/>
        </p:spPr>
        <p:txBody>
          <a:bodyPr wrap="square" rtlCol="0">
            <a:spAutoFit/>
          </a:bodyPr>
          <a:lstStyle/>
          <a:p>
            <a:pPr algn="ctr"/>
            <a:r>
              <a:rPr lang="en-US" sz="4400" b="1" dirty="0">
                <a:solidFill>
                  <a:srgbClr val="FFFFFF"/>
                </a:solidFill>
                <a:latin typeface="Trajan Pro"/>
                <a:cs typeface="Trajan Pro"/>
              </a:rPr>
              <a:t>The Reformation</a:t>
            </a:r>
          </a:p>
          <a:p>
            <a:pPr algn="ctr"/>
            <a:r>
              <a:rPr lang="en-US" sz="4400" b="1" dirty="0">
                <a:solidFill>
                  <a:srgbClr val="FFFFFF"/>
                </a:solidFill>
                <a:latin typeface="Trajan Pro"/>
                <a:cs typeface="Trajan Pro"/>
              </a:rPr>
              <a:t>of Worship</a:t>
            </a:r>
          </a:p>
          <a:p>
            <a:pPr algn="ctr"/>
            <a:endParaRPr lang="en-US" sz="4000" b="1" dirty="0">
              <a:solidFill>
                <a:srgbClr val="FFFFFF"/>
              </a:solidFill>
              <a:latin typeface="Trajan Pro"/>
              <a:cs typeface="Trajan Pro"/>
            </a:endParaRPr>
          </a:p>
          <a:p>
            <a:pPr algn="ctr"/>
            <a:r>
              <a:rPr lang="en-US" sz="3200" b="1" dirty="0">
                <a:solidFill>
                  <a:srgbClr val="FFFFFF"/>
                </a:solidFill>
                <a:latin typeface="Trajan Pro"/>
                <a:cs typeface="Trajan Pro"/>
              </a:rPr>
              <a:t>Return to the Sole Priesthood of Christ</a:t>
            </a:r>
          </a:p>
          <a:p>
            <a:pPr algn="ctr"/>
            <a:endParaRPr lang="en-US" dirty="0">
              <a:solidFill>
                <a:prstClr val="black"/>
              </a:solidFill>
              <a:latin typeface="Calibri"/>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278291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7" y="-1713310"/>
            <a:ext cx="9142413" cy="6856810"/>
          </a:xfrm>
          <a:prstGeom prst="rect">
            <a:avLst/>
          </a:prstGeom>
        </p:spPr>
      </p:pic>
      <p:sp>
        <p:nvSpPr>
          <p:cNvPr id="3" name="Rectangle 2"/>
          <p:cNvSpPr/>
          <p:nvPr/>
        </p:nvSpPr>
        <p:spPr>
          <a:xfrm>
            <a:off x="162559" y="0"/>
            <a:ext cx="8676641" cy="2308324"/>
          </a:xfrm>
          <a:prstGeom prst="rect">
            <a:avLst/>
          </a:prstGeom>
        </p:spPr>
        <p:txBody>
          <a:bodyPr wrap="square">
            <a:spAutoFit/>
          </a:bodyPr>
          <a:lstStyle/>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p:txBody>
      </p:sp>
    </p:spTree>
    <p:extLst>
      <p:ext uri="{BB962C8B-B14F-4D97-AF65-F5344CB8AC3E}">
        <p14:creationId xmlns:p14="http://schemas.microsoft.com/office/powerpoint/2010/main" val="1741107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7" y="-1713310"/>
            <a:ext cx="9142413" cy="6856810"/>
          </a:xfrm>
          <a:prstGeom prst="rect">
            <a:avLst/>
          </a:prstGeom>
        </p:spPr>
      </p:pic>
      <p:sp>
        <p:nvSpPr>
          <p:cNvPr id="3" name="Rectangle 2"/>
          <p:cNvSpPr/>
          <p:nvPr/>
        </p:nvSpPr>
        <p:spPr>
          <a:xfrm>
            <a:off x="162559" y="472811"/>
            <a:ext cx="8676641" cy="3970318"/>
          </a:xfrm>
          <a:prstGeom prst="rect">
            <a:avLst/>
          </a:prstGeom>
        </p:spPr>
        <p:txBody>
          <a:bodyPr wrap="square">
            <a:spAutoFit/>
          </a:bodyPr>
          <a:lstStyle/>
          <a:p>
            <a:r>
              <a:rPr lang="en-US" sz="3600" b="1" dirty="0">
                <a:solidFill>
                  <a:srgbClr val="FFFFFF"/>
                </a:solidFill>
                <a:latin typeface="Trajan Pro"/>
                <a:cs typeface="Trajan Pro"/>
              </a:rPr>
              <a:t>Defending the deity of Christ</a:t>
            </a:r>
          </a:p>
          <a:p>
            <a:r>
              <a:rPr lang="en-US" sz="3600" b="1" dirty="0">
                <a:solidFill>
                  <a:srgbClr val="FFFFFF"/>
                </a:solidFill>
                <a:latin typeface="Trajan Pro"/>
                <a:cs typeface="Trajan Pro"/>
              </a:rPr>
              <a:t>in the early Church</a:t>
            </a: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r"/>
            <a:r>
              <a:rPr lang="en-US" sz="3600" b="1" dirty="0">
                <a:solidFill>
                  <a:srgbClr val="FFFFFF"/>
                </a:solidFill>
                <a:latin typeface="Trajan Pro"/>
                <a:cs typeface="Trajan Pro"/>
              </a:rPr>
              <a:t>led to neglect of His humanity</a:t>
            </a:r>
          </a:p>
          <a:p>
            <a:pPr algn="r"/>
            <a:r>
              <a:rPr lang="en-US" sz="3600" b="1" dirty="0">
                <a:solidFill>
                  <a:srgbClr val="FFFFFF"/>
                </a:solidFill>
                <a:latin typeface="Trajan Pro"/>
                <a:cs typeface="Trajan Pro"/>
              </a:rPr>
              <a:t>in the middle ages </a:t>
            </a:r>
            <a:endParaRPr lang="en-US" sz="3600" dirty="0">
              <a:solidFill>
                <a:srgbClr val="FFFFFF"/>
              </a:solidFill>
              <a:latin typeface="Academico"/>
              <a:cs typeface="Academico"/>
            </a:endParaRPr>
          </a:p>
        </p:txBody>
      </p:sp>
    </p:spTree>
    <p:extLst>
      <p:ext uri="{BB962C8B-B14F-4D97-AF65-F5344CB8AC3E}">
        <p14:creationId xmlns:p14="http://schemas.microsoft.com/office/powerpoint/2010/main" val="75756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18187" r="-18187"/>
          <a:stretch>
            <a:fillRect/>
          </a:stretch>
        </p:blipFill>
        <p:spPr>
          <a:xfrm>
            <a:off x="-1737675" y="0"/>
            <a:ext cx="12617977" cy="5204551"/>
          </a:xfrm>
        </p:spPr>
      </p:pic>
      <p:sp>
        <p:nvSpPr>
          <p:cNvPr id="3" name="TextBox 2"/>
          <p:cNvSpPr txBox="1"/>
          <p:nvPr/>
        </p:nvSpPr>
        <p:spPr>
          <a:xfrm>
            <a:off x="596371" y="1095263"/>
            <a:ext cx="8043333" cy="646331"/>
          </a:xfrm>
          <a:prstGeom prst="rect">
            <a:avLst/>
          </a:prstGeom>
          <a:noFill/>
        </p:spPr>
        <p:txBody>
          <a:bodyPr wrap="square" rtlCol="0">
            <a:spAutoFit/>
          </a:bodyPr>
          <a:lstStyle/>
          <a:p>
            <a:pPr algn="ctr"/>
            <a:r>
              <a:rPr lang="en-US" sz="3600" b="1" dirty="0">
                <a:latin typeface="Trajan Pro"/>
                <a:cs typeface="Trajan Pro"/>
              </a:rPr>
              <a:t>October 31, 1517</a:t>
            </a:r>
          </a:p>
        </p:txBody>
      </p:sp>
      <p:sp>
        <p:nvSpPr>
          <p:cNvPr id="5" name="TextBox 4"/>
          <p:cNvSpPr txBox="1"/>
          <p:nvPr/>
        </p:nvSpPr>
        <p:spPr>
          <a:xfrm>
            <a:off x="1831735" y="1801336"/>
            <a:ext cx="5572606" cy="523220"/>
          </a:xfrm>
          <a:prstGeom prst="rect">
            <a:avLst/>
          </a:prstGeom>
          <a:noFill/>
        </p:spPr>
        <p:txBody>
          <a:bodyPr wrap="square" rtlCol="0">
            <a:spAutoFit/>
          </a:bodyPr>
          <a:lstStyle/>
          <a:p>
            <a:pPr marL="342900" indent="-342900">
              <a:buFont typeface="Wingdings" charset="2"/>
              <a:buChar char="²"/>
            </a:pPr>
            <a:endParaRPr lang="en-US" sz="2800" b="1" dirty="0">
              <a:latin typeface="Trajan Pro"/>
              <a:cs typeface="Trajan Pro"/>
            </a:endParaRPr>
          </a:p>
        </p:txBody>
      </p:sp>
      <p:pic>
        <p:nvPicPr>
          <p:cNvPr id="7" name="Picture 6" descr="17202303-martin-luther-nails-up-his-95-theses-on-the-cathedral-door-the-act-that-started-the-reformation-orig-stock-photo-illus-martin-luther-by-g-freytag.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602" y="0"/>
            <a:ext cx="8808413" cy="5969394"/>
          </a:xfrm>
          <a:prstGeom prst="rect">
            <a:avLst/>
          </a:prstGeom>
        </p:spPr>
      </p:pic>
      <p:sp>
        <p:nvSpPr>
          <p:cNvPr id="8" name="TextBox 7"/>
          <p:cNvSpPr txBox="1"/>
          <p:nvPr/>
        </p:nvSpPr>
        <p:spPr>
          <a:xfrm>
            <a:off x="457200" y="3771515"/>
            <a:ext cx="4399588" cy="5847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b="1" dirty="0">
                <a:solidFill>
                  <a:schemeClr val="bg1"/>
                </a:solidFill>
                <a:latin typeface="Trajan Pro"/>
                <a:cs typeface="Trajan Pro"/>
              </a:rPr>
              <a:t>October 31, 1517</a:t>
            </a:r>
          </a:p>
        </p:txBody>
      </p:sp>
    </p:spTree>
    <p:extLst>
      <p:ext uri="{BB962C8B-B14F-4D97-AF65-F5344CB8AC3E}">
        <p14:creationId xmlns:p14="http://schemas.microsoft.com/office/powerpoint/2010/main" val="3167816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31816" y="2499140"/>
            <a:ext cx="4188607" cy="1200329"/>
          </a:xfrm>
          <a:prstGeom prst="rect">
            <a:avLst/>
          </a:prstGeom>
          <a:solidFill>
            <a:schemeClr val="bg2">
              <a:lumMod val="90000"/>
            </a:schemeClr>
          </a:solidFill>
        </p:spPr>
        <p:txBody>
          <a:bodyPr wrap="square" rtlCol="0">
            <a:spAutoFit/>
          </a:bodyPr>
          <a:lstStyle/>
          <a:p>
            <a:pPr algn="ctr"/>
            <a:r>
              <a:rPr lang="en-US" sz="3600" dirty="0">
                <a:solidFill>
                  <a:prstClr val="black"/>
                </a:solidFill>
                <a:latin typeface="Academico"/>
                <a:cs typeface="Academico"/>
              </a:rPr>
              <a:t>Praying through the saints</a:t>
            </a:r>
          </a:p>
        </p:txBody>
      </p:sp>
      <p:pic>
        <p:nvPicPr>
          <p:cNvPr id="2" name="Picture 1" descr="priest.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7" y="-439790"/>
            <a:ext cx="9144000" cy="7255763"/>
          </a:xfrm>
          <a:prstGeom prst="rect">
            <a:avLst/>
          </a:prstGeom>
        </p:spPr>
      </p:pic>
      <p:sp>
        <p:nvSpPr>
          <p:cNvPr id="5" name="TextBox 4"/>
          <p:cNvSpPr txBox="1"/>
          <p:nvPr/>
        </p:nvSpPr>
        <p:spPr>
          <a:xfrm>
            <a:off x="1587" y="0"/>
            <a:ext cx="9142413" cy="2554545"/>
          </a:xfrm>
          <a:prstGeom prst="rect">
            <a:avLst/>
          </a:prstGeom>
          <a:solidFill>
            <a:schemeClr val="bg1">
              <a:lumMod val="50000"/>
            </a:schemeClr>
          </a:solidFill>
        </p:spPr>
        <p:txBody>
          <a:bodyPr wrap="square" rtlCol="0">
            <a:spAutoFit/>
          </a:bodyPr>
          <a:lstStyle/>
          <a:p>
            <a:pPr algn="ctr"/>
            <a:r>
              <a:rPr lang="en-US" sz="4000" dirty="0">
                <a:solidFill>
                  <a:srgbClr val="FFFFFF"/>
                </a:solidFill>
                <a:latin typeface="Calibri"/>
              </a:rPr>
              <a:t>In the Middle Ages there arose the need for a human priesthood to mediate between sinful humanity and the exalted Christ, the majestic Judge and King. </a:t>
            </a:r>
            <a:endParaRPr lang="en-US" sz="4000" dirty="0">
              <a:solidFill>
                <a:prstClr val="black"/>
              </a:solidFill>
              <a:latin typeface="Calibri"/>
            </a:endParaRPr>
          </a:p>
        </p:txBody>
      </p:sp>
    </p:spTree>
    <p:extLst>
      <p:ext uri="{BB962C8B-B14F-4D97-AF65-F5344CB8AC3E}">
        <p14:creationId xmlns:p14="http://schemas.microsoft.com/office/powerpoint/2010/main" val="3082808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37E66"/>
        </a:solidFill>
        <a:effectLst/>
      </p:bgPr>
    </p:bg>
    <p:spTree>
      <p:nvGrpSpPr>
        <p:cNvPr id="1" name=""/>
        <p:cNvGrpSpPr/>
        <p:nvPr/>
      </p:nvGrpSpPr>
      <p:grpSpPr>
        <a:xfrm>
          <a:off x="0" y="0"/>
          <a:ext cx="0" cy="0"/>
          <a:chOff x="0" y="0"/>
          <a:chExt cx="0" cy="0"/>
        </a:xfrm>
      </p:grpSpPr>
      <p:pic>
        <p:nvPicPr>
          <p:cNvPr id="2" name="Picture 1" descr="mar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8905" y="0"/>
            <a:ext cx="5588825" cy="5143500"/>
          </a:xfrm>
          <a:prstGeom prst="rect">
            <a:avLst/>
          </a:prstGeom>
        </p:spPr>
      </p:pic>
      <p:sp>
        <p:nvSpPr>
          <p:cNvPr id="3" name="TextBox 2"/>
          <p:cNvSpPr txBox="1"/>
          <p:nvPr/>
        </p:nvSpPr>
        <p:spPr>
          <a:xfrm>
            <a:off x="386080" y="711200"/>
            <a:ext cx="2021840" cy="1569660"/>
          </a:xfrm>
          <a:prstGeom prst="rect">
            <a:avLst/>
          </a:prstGeom>
          <a:noFill/>
        </p:spPr>
        <p:txBody>
          <a:bodyPr wrap="square" rtlCol="0">
            <a:spAutoFit/>
          </a:bodyPr>
          <a:lstStyle/>
          <a:p>
            <a:r>
              <a:rPr lang="en-US" sz="3200" dirty="0">
                <a:solidFill>
                  <a:prstClr val="white"/>
                </a:solidFill>
                <a:latin typeface="Academico"/>
                <a:cs typeface="Academico"/>
              </a:rPr>
              <a:t>Praying through Mary</a:t>
            </a:r>
          </a:p>
        </p:txBody>
      </p:sp>
    </p:spTree>
    <p:extLst>
      <p:ext uri="{BB962C8B-B14F-4D97-AF65-F5344CB8AC3E}">
        <p14:creationId xmlns:p14="http://schemas.microsoft.com/office/powerpoint/2010/main" val="12449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ints2.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7" y="0"/>
            <a:ext cx="9144000" cy="5305606"/>
          </a:xfrm>
          <a:prstGeom prst="rect">
            <a:avLst/>
          </a:prstGeom>
        </p:spPr>
      </p:pic>
      <p:sp>
        <p:nvSpPr>
          <p:cNvPr id="4" name="TextBox 3"/>
          <p:cNvSpPr txBox="1"/>
          <p:nvPr/>
        </p:nvSpPr>
        <p:spPr>
          <a:xfrm>
            <a:off x="4431816" y="2499140"/>
            <a:ext cx="4188607" cy="1200329"/>
          </a:xfrm>
          <a:prstGeom prst="rect">
            <a:avLst/>
          </a:prstGeom>
          <a:solidFill>
            <a:schemeClr val="bg2">
              <a:lumMod val="90000"/>
            </a:schemeClr>
          </a:solidFill>
        </p:spPr>
        <p:txBody>
          <a:bodyPr wrap="square" rtlCol="0">
            <a:spAutoFit/>
          </a:bodyPr>
          <a:lstStyle/>
          <a:p>
            <a:pPr algn="ctr"/>
            <a:r>
              <a:rPr lang="en-US" sz="3600" dirty="0">
                <a:solidFill>
                  <a:prstClr val="black"/>
                </a:solidFill>
                <a:latin typeface="Academico"/>
                <a:cs typeface="Academico"/>
              </a:rPr>
              <a:t>Praying through the saints</a:t>
            </a:r>
          </a:p>
        </p:txBody>
      </p:sp>
    </p:spTree>
    <p:extLst>
      <p:ext uri="{BB962C8B-B14F-4D97-AF65-F5344CB8AC3E}">
        <p14:creationId xmlns:p14="http://schemas.microsoft.com/office/powerpoint/2010/main" val="2979546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658462" y="256418"/>
            <a:ext cx="7744768" cy="6278642"/>
          </a:xfrm>
          <a:prstGeom prst="rect">
            <a:avLst/>
          </a:prstGeom>
          <a:noFill/>
        </p:spPr>
        <p:txBody>
          <a:bodyPr wrap="square" rtlCol="0">
            <a:spAutoFit/>
          </a:bodyPr>
          <a:lstStyle/>
          <a:p>
            <a:pPr algn="ctr"/>
            <a:endParaRPr lang="en-US" sz="3600" b="1" dirty="0">
              <a:solidFill>
                <a:srgbClr val="FFFFFF"/>
              </a:solidFill>
              <a:latin typeface="Trajan Pro"/>
              <a:cs typeface="Trajan Pro"/>
            </a:endParaRPr>
          </a:p>
          <a:p>
            <a:pPr algn="ctr"/>
            <a:r>
              <a:rPr lang="en-US" sz="4400" dirty="0">
                <a:solidFill>
                  <a:srgbClr val="FFFFFF"/>
                </a:solidFill>
                <a:latin typeface="Academico"/>
                <a:cs typeface="Academico"/>
              </a:rPr>
              <a:t>There is one God,</a:t>
            </a:r>
          </a:p>
          <a:p>
            <a:pPr algn="ctr"/>
            <a:r>
              <a:rPr lang="en-US" sz="4400" dirty="0">
                <a:solidFill>
                  <a:srgbClr val="FFFFFF"/>
                </a:solidFill>
                <a:latin typeface="Academico"/>
                <a:cs typeface="Academico"/>
              </a:rPr>
              <a:t>and ONE MEDIATOR between man and God,</a:t>
            </a:r>
          </a:p>
          <a:p>
            <a:pPr algn="ctr"/>
            <a:r>
              <a:rPr lang="en-US" sz="4400" dirty="0">
                <a:solidFill>
                  <a:srgbClr val="FFFFFF"/>
                </a:solidFill>
                <a:latin typeface="Academico"/>
                <a:cs typeface="Academico"/>
              </a:rPr>
              <a:t>the man Christ Jesus.</a:t>
            </a:r>
          </a:p>
          <a:p>
            <a:pPr algn="ctr"/>
            <a:r>
              <a:rPr lang="en-US" sz="3600" dirty="0">
                <a:solidFill>
                  <a:srgbClr val="FFFFFF"/>
                </a:solidFill>
                <a:latin typeface="Academico"/>
                <a:cs typeface="Academico"/>
              </a:rPr>
              <a:t>(1 Timothy 2:5)</a:t>
            </a:r>
          </a:p>
          <a:p>
            <a:pPr algn="ctr"/>
            <a:endParaRPr lang="en-US" sz="4400" b="1" dirty="0">
              <a:solidFill>
                <a:srgbClr val="FFFFFF"/>
              </a:solidFill>
              <a:latin typeface="Trajan Pro"/>
              <a:cs typeface="Trajan Pro"/>
            </a:endParaRPr>
          </a:p>
          <a:p>
            <a:pPr algn="ctr"/>
            <a:endParaRPr lang="en-US" sz="4000" b="1" dirty="0">
              <a:solidFill>
                <a:srgbClr val="FFFFFF"/>
              </a:solidFill>
              <a:latin typeface="Academico"/>
              <a:cs typeface="Academico"/>
            </a:endParaRPr>
          </a:p>
          <a:p>
            <a:pPr algn="ctr"/>
            <a:endParaRPr lang="en-US" sz="4400" b="1" dirty="0">
              <a:solidFill>
                <a:srgbClr val="FFFFFF"/>
              </a:solidFill>
              <a:latin typeface="Trajan Pro"/>
              <a:cs typeface="Trajan Pro"/>
            </a:endParaRPr>
          </a:p>
          <a:p>
            <a:pPr algn="ctr"/>
            <a:endParaRPr lang="en-US" dirty="0">
              <a:solidFill>
                <a:prstClr val="black"/>
              </a:solidFill>
              <a:latin typeface="Calibri"/>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74622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310768" y="62023"/>
            <a:ext cx="8606912" cy="4770537"/>
          </a:xfrm>
          <a:prstGeom prst="rect">
            <a:avLst/>
          </a:prstGeom>
          <a:noFill/>
        </p:spPr>
        <p:txBody>
          <a:bodyPr wrap="square" rtlCol="0">
            <a:spAutoFit/>
          </a:bodyPr>
          <a:lstStyle/>
          <a:p>
            <a:pPr algn="ctr"/>
            <a:endParaRPr lang="en-US" sz="2800" b="1" dirty="0">
              <a:solidFill>
                <a:srgbClr val="FFFFFF"/>
              </a:solidFill>
              <a:latin typeface="Trajan Pro"/>
              <a:cs typeface="Trajan Pro"/>
            </a:endParaRPr>
          </a:p>
          <a:p>
            <a:pPr algn="ctr"/>
            <a:r>
              <a:rPr lang="en-US" sz="4400" i="1" dirty="0" err="1">
                <a:solidFill>
                  <a:srgbClr val="FFFFFF"/>
                </a:solidFill>
                <a:latin typeface="Academico"/>
                <a:cs typeface="Academico"/>
              </a:rPr>
              <a:t>Solus</a:t>
            </a:r>
            <a:r>
              <a:rPr lang="en-US" sz="4400" i="1" dirty="0">
                <a:solidFill>
                  <a:srgbClr val="FFFFFF"/>
                </a:solidFill>
                <a:latin typeface="Academico"/>
                <a:cs typeface="Academico"/>
              </a:rPr>
              <a:t> </a:t>
            </a:r>
            <a:r>
              <a:rPr lang="en-US" sz="4400" i="1" dirty="0" err="1">
                <a:solidFill>
                  <a:srgbClr val="FFFFFF"/>
                </a:solidFill>
                <a:latin typeface="Academico"/>
                <a:cs typeface="Academico"/>
              </a:rPr>
              <a:t>Christus</a:t>
            </a:r>
            <a:endParaRPr lang="en-US" sz="4400" i="1" dirty="0">
              <a:solidFill>
                <a:srgbClr val="FFFFFF"/>
              </a:solidFill>
              <a:latin typeface="Academico"/>
              <a:cs typeface="Academico"/>
            </a:endParaRPr>
          </a:p>
          <a:p>
            <a:pPr algn="ctr"/>
            <a:r>
              <a:rPr lang="en-US" sz="4400" dirty="0">
                <a:solidFill>
                  <a:srgbClr val="FFFFFF"/>
                </a:solidFill>
                <a:latin typeface="Academico"/>
                <a:cs typeface="Academico"/>
              </a:rPr>
              <a:t>IN CHRIST ALONE</a:t>
            </a:r>
            <a:br>
              <a:rPr lang="en-US" sz="4400" dirty="0">
                <a:solidFill>
                  <a:srgbClr val="FFFFFF"/>
                </a:solidFill>
                <a:latin typeface="Academico"/>
                <a:cs typeface="Academico"/>
              </a:rPr>
            </a:br>
            <a:endParaRPr lang="en-US" dirty="0">
              <a:solidFill>
                <a:srgbClr val="FFFFFF"/>
              </a:solidFill>
              <a:latin typeface="Academico"/>
              <a:cs typeface="Academico"/>
            </a:endParaRPr>
          </a:p>
          <a:p>
            <a:pPr algn="ctr"/>
            <a:r>
              <a:rPr lang="en-US" sz="3200" dirty="0">
                <a:solidFill>
                  <a:srgbClr val="FFFFFF"/>
                </a:solidFill>
                <a:latin typeface="Academico"/>
                <a:cs typeface="Academico"/>
              </a:rPr>
              <a:t>Therefore, brethren, since we have confidence to enter the holy places by the blood of Jesus</a:t>
            </a:r>
            <a:r>
              <a:rPr lang="mr-IN" sz="3200" dirty="0">
                <a:solidFill>
                  <a:srgbClr val="FFFFFF"/>
                </a:solidFill>
                <a:latin typeface="Academico"/>
                <a:cs typeface="Academico"/>
              </a:rPr>
              <a:t>…</a:t>
            </a:r>
            <a:r>
              <a:rPr lang="en-US" sz="3200" dirty="0">
                <a:solidFill>
                  <a:srgbClr val="FFFFFF"/>
                </a:solidFill>
                <a:latin typeface="Academico"/>
                <a:cs typeface="Academico"/>
              </a:rPr>
              <a:t>LET US DRAW NEAR    with a true heart in full assurance of faith.</a:t>
            </a:r>
          </a:p>
          <a:p>
            <a:pPr algn="ctr"/>
            <a:endParaRPr lang="en-US" sz="1100" dirty="0">
              <a:solidFill>
                <a:srgbClr val="FFFFFF"/>
              </a:solidFill>
              <a:latin typeface="Academico"/>
              <a:cs typeface="Academico"/>
            </a:endParaRPr>
          </a:p>
          <a:p>
            <a:pPr algn="ctr"/>
            <a:r>
              <a:rPr lang="en-US" sz="2400" dirty="0">
                <a:solidFill>
                  <a:srgbClr val="FFFFFF"/>
                </a:solidFill>
                <a:latin typeface="Academico"/>
                <a:cs typeface="Academico"/>
              </a:rPr>
              <a:t>(Hebrews 10:19,22)</a:t>
            </a:r>
            <a:endParaRPr lang="en-US" sz="1600" dirty="0">
              <a:solidFill>
                <a:srgbClr val="FFFFFF"/>
              </a:solidFill>
              <a:latin typeface="Academico"/>
              <a:cs typeface="Academico"/>
            </a:endParaRPr>
          </a:p>
        </p:txBody>
      </p:sp>
    </p:spTree>
    <p:extLst>
      <p:ext uri="{BB962C8B-B14F-4D97-AF65-F5344CB8AC3E}">
        <p14:creationId xmlns:p14="http://schemas.microsoft.com/office/powerpoint/2010/main" val="119989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538480" y="151064"/>
            <a:ext cx="8138160" cy="5555367"/>
          </a:xfrm>
          <a:prstGeom prst="rect">
            <a:avLst/>
          </a:prstGeom>
          <a:noFill/>
        </p:spPr>
        <p:txBody>
          <a:bodyPr wrap="square" rtlCol="0">
            <a:spAutoFit/>
          </a:bodyPr>
          <a:lstStyle/>
          <a:p>
            <a:pPr algn="ctr"/>
            <a:endParaRPr lang="en-US" sz="1100" b="1" dirty="0">
              <a:solidFill>
                <a:srgbClr val="FFFFFF"/>
              </a:solidFill>
              <a:latin typeface="Trajan Pro"/>
              <a:cs typeface="Trajan Pro"/>
            </a:endParaRPr>
          </a:p>
          <a:p>
            <a:pPr algn="ctr"/>
            <a:r>
              <a:rPr lang="en-US" sz="3600" dirty="0">
                <a:solidFill>
                  <a:srgbClr val="FFFFFF"/>
                </a:solidFill>
                <a:latin typeface="Academico"/>
                <a:cs typeface="Academico"/>
              </a:rPr>
              <a:t>A UNIFYING TRUTH FOR OUR WORSHIP</a:t>
            </a:r>
          </a:p>
          <a:p>
            <a:pPr algn="ctr"/>
            <a:endParaRPr lang="en-US" sz="1000" dirty="0">
              <a:solidFill>
                <a:srgbClr val="FFFFFF"/>
              </a:solidFill>
              <a:latin typeface="Academico"/>
              <a:cs typeface="Academico"/>
            </a:endParaRPr>
          </a:p>
          <a:p>
            <a:pPr algn="ctr"/>
            <a:r>
              <a:rPr lang="en-US" sz="3600" dirty="0">
                <a:solidFill>
                  <a:srgbClr val="FFFFFF"/>
                </a:solidFill>
                <a:latin typeface="Academico"/>
                <a:cs typeface="Academico"/>
              </a:rPr>
              <a:t>Whatever outward form</a:t>
            </a:r>
            <a:r>
              <a:rPr lang="en-US" sz="3600" i="1" dirty="0">
                <a:solidFill>
                  <a:srgbClr val="FFFFFF"/>
                </a:solidFill>
                <a:latin typeface="Academico"/>
                <a:cs typeface="Academico"/>
              </a:rPr>
              <a:t> </a:t>
            </a:r>
            <a:r>
              <a:rPr lang="en-US" sz="3600" dirty="0">
                <a:solidFill>
                  <a:srgbClr val="FFFFFF"/>
                </a:solidFill>
                <a:latin typeface="Academico"/>
                <a:cs typeface="Academico"/>
              </a:rPr>
              <a:t>our worship may take, there is</a:t>
            </a:r>
            <a:endParaRPr lang="en-US" sz="2400" dirty="0">
              <a:solidFill>
                <a:srgbClr val="FFFFFF"/>
              </a:solidFill>
              <a:latin typeface="Academico"/>
              <a:cs typeface="Academico"/>
            </a:endParaRPr>
          </a:p>
          <a:p>
            <a:pPr algn="ctr"/>
            <a:r>
              <a:rPr lang="en-US" sz="3600" i="1" dirty="0">
                <a:solidFill>
                  <a:srgbClr val="FFFFFF"/>
                </a:solidFill>
                <a:latin typeface="Academico"/>
                <a:cs typeface="Academico"/>
              </a:rPr>
              <a:t>ONLY ONE WAY</a:t>
            </a:r>
          </a:p>
          <a:p>
            <a:pPr algn="ctr"/>
            <a:r>
              <a:rPr lang="en-US" sz="3600" dirty="0">
                <a:solidFill>
                  <a:srgbClr val="FFFFFF"/>
                </a:solidFill>
                <a:latin typeface="Academico"/>
                <a:cs typeface="Academico"/>
              </a:rPr>
              <a:t>to come to the Father, namely </a:t>
            </a:r>
            <a:r>
              <a:rPr lang="en-US" sz="3600" i="1" dirty="0">
                <a:solidFill>
                  <a:srgbClr val="FFFFFF"/>
                </a:solidFill>
                <a:latin typeface="Academico"/>
                <a:cs typeface="Academico"/>
              </a:rPr>
              <a:t>through Christ in the power of the Holy Spirit</a:t>
            </a:r>
            <a:endParaRPr lang="en-US" sz="2400" dirty="0">
              <a:solidFill>
                <a:srgbClr val="FFFFFF"/>
              </a:solidFill>
              <a:latin typeface="Academico"/>
              <a:cs typeface="Academico"/>
            </a:endParaRPr>
          </a:p>
          <a:p>
            <a:pPr algn="ctr"/>
            <a:endParaRPr lang="en-US" sz="3600" dirty="0">
              <a:solidFill>
                <a:srgbClr val="FFFFFF"/>
              </a:solidFill>
              <a:latin typeface="Calibri"/>
            </a:endParaRPr>
          </a:p>
        </p:txBody>
      </p:sp>
    </p:spTree>
    <p:extLst>
      <p:ext uri="{BB962C8B-B14F-4D97-AF65-F5344CB8AC3E}">
        <p14:creationId xmlns:p14="http://schemas.microsoft.com/office/powerpoint/2010/main" val="3808728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378326" y="286152"/>
            <a:ext cx="8552866" cy="4632037"/>
          </a:xfrm>
          <a:prstGeom prst="rect">
            <a:avLst/>
          </a:prstGeom>
          <a:noFill/>
        </p:spPr>
        <p:txBody>
          <a:bodyPr wrap="square" rtlCol="0">
            <a:spAutoFit/>
          </a:bodyPr>
          <a:lstStyle/>
          <a:p>
            <a:pPr algn="ctr"/>
            <a:endParaRPr lang="en-US" sz="1100" b="1" dirty="0">
              <a:solidFill>
                <a:srgbClr val="FFFFFF"/>
              </a:solidFill>
              <a:latin typeface="Trajan Pro"/>
              <a:cs typeface="Trajan Pro"/>
            </a:endParaRPr>
          </a:p>
          <a:p>
            <a:pPr algn="ctr"/>
            <a:r>
              <a:rPr lang="ja-JP" altLang="en-US" sz="3600" dirty="0">
                <a:solidFill>
                  <a:prstClr val="white"/>
                </a:solidFill>
                <a:latin typeface="Academico"/>
                <a:ea typeface="ＭＳ Ｐゴシック"/>
                <a:cs typeface="Academico"/>
              </a:rPr>
              <a:t>“</a:t>
            </a:r>
            <a:r>
              <a:rPr lang="en-US" altLang="ja-JP" sz="3600" dirty="0">
                <a:solidFill>
                  <a:prstClr val="white"/>
                </a:solidFill>
                <a:latin typeface="Academico"/>
                <a:ea typeface="ＭＳ Ｐゴシック"/>
                <a:cs typeface="Academico"/>
              </a:rPr>
              <a:t>No worship leader, pastor, band, or song will ever bring us close to God. . . . </a:t>
            </a:r>
          </a:p>
          <a:p>
            <a:pPr algn="ctr"/>
            <a:endParaRPr lang="en-US" altLang="ja-JP" sz="1600" dirty="0">
              <a:solidFill>
                <a:prstClr val="white"/>
              </a:solidFill>
              <a:latin typeface="Academico"/>
              <a:ea typeface="ＭＳ Ｐゴシック"/>
              <a:cs typeface="Academico"/>
            </a:endParaRPr>
          </a:p>
          <a:p>
            <a:pPr algn="ctr"/>
            <a:r>
              <a:rPr lang="en-US" altLang="ja-JP" sz="3600" dirty="0">
                <a:solidFill>
                  <a:prstClr val="white"/>
                </a:solidFill>
                <a:latin typeface="Academico"/>
                <a:ea typeface="ＭＳ Ｐゴシック"/>
                <a:cs typeface="Academico"/>
              </a:rPr>
              <a:t>Worship itself cannot lead us into God’s presence.</a:t>
            </a:r>
            <a:br>
              <a:rPr lang="en-US" altLang="ja-JP" sz="3600" dirty="0">
                <a:solidFill>
                  <a:prstClr val="white"/>
                </a:solidFill>
                <a:latin typeface="Academico"/>
                <a:ea typeface="ＭＳ Ｐゴシック"/>
                <a:cs typeface="Academico"/>
              </a:rPr>
            </a:br>
            <a:r>
              <a:rPr lang="en-US" altLang="ja-JP" sz="3600" i="1" dirty="0">
                <a:solidFill>
                  <a:prstClr val="white"/>
                </a:solidFill>
                <a:latin typeface="Academico"/>
                <a:ea typeface="ＭＳ Ｐゴシック"/>
                <a:cs typeface="Academico"/>
              </a:rPr>
              <a:t>Only Jesus himself</a:t>
            </a:r>
            <a:r>
              <a:rPr lang="en-US" altLang="ja-JP" sz="3600" dirty="0">
                <a:solidFill>
                  <a:prstClr val="white"/>
                </a:solidFill>
                <a:latin typeface="Academico"/>
                <a:ea typeface="ＭＳ Ｐゴシック"/>
                <a:cs typeface="Academico"/>
              </a:rPr>
              <a:t> can bring us into God</a:t>
            </a:r>
            <a:r>
              <a:rPr lang="ja-JP" altLang="en-US" sz="3600" dirty="0">
                <a:solidFill>
                  <a:prstClr val="white"/>
                </a:solidFill>
                <a:latin typeface="Academico"/>
                <a:ea typeface="ＭＳ Ｐゴシック"/>
                <a:cs typeface="Academico"/>
              </a:rPr>
              <a:t>’</a:t>
            </a:r>
            <a:r>
              <a:rPr lang="en-US" altLang="ja-JP" sz="3600" dirty="0">
                <a:solidFill>
                  <a:prstClr val="white"/>
                </a:solidFill>
                <a:latin typeface="Academico"/>
                <a:ea typeface="ＭＳ Ｐゴシック"/>
                <a:cs typeface="Academico"/>
              </a:rPr>
              <a:t>s presence.</a:t>
            </a:r>
            <a:r>
              <a:rPr lang="ja-JP" altLang="en-US" sz="3600" dirty="0">
                <a:solidFill>
                  <a:prstClr val="white"/>
                </a:solidFill>
                <a:latin typeface="Academico"/>
                <a:ea typeface="ＭＳ Ｐゴシック"/>
                <a:cs typeface="Academico"/>
              </a:rPr>
              <a:t>”</a:t>
            </a:r>
            <a:endParaRPr lang="en-US" altLang="ja-JP" sz="3600" dirty="0">
              <a:solidFill>
                <a:prstClr val="white"/>
              </a:solidFill>
              <a:latin typeface="Academico"/>
              <a:ea typeface="ＭＳ Ｐゴシック"/>
              <a:cs typeface="Academico"/>
            </a:endParaRPr>
          </a:p>
          <a:p>
            <a:pPr algn="ctr"/>
            <a:endParaRPr lang="en-US" dirty="0">
              <a:solidFill>
                <a:prstClr val="white"/>
              </a:solidFill>
              <a:latin typeface="Academico"/>
              <a:cs typeface="Academico"/>
            </a:endParaRPr>
          </a:p>
          <a:p>
            <a:pPr algn="ctr"/>
            <a:r>
              <a:rPr lang="en-US" sz="2400" dirty="0">
                <a:solidFill>
                  <a:prstClr val="white"/>
                </a:solidFill>
                <a:latin typeface="Academico"/>
                <a:cs typeface="Academico"/>
              </a:rPr>
              <a:t>(Bob </a:t>
            </a:r>
            <a:r>
              <a:rPr lang="en-US" sz="2400" dirty="0" err="1">
                <a:solidFill>
                  <a:prstClr val="white"/>
                </a:solidFill>
                <a:latin typeface="Academico"/>
                <a:cs typeface="Academico"/>
              </a:rPr>
              <a:t>Kauflin</a:t>
            </a:r>
            <a:r>
              <a:rPr lang="en-US" sz="2400" dirty="0">
                <a:solidFill>
                  <a:prstClr val="white"/>
                </a:solidFill>
                <a:latin typeface="Academico"/>
                <a:cs typeface="Academico"/>
              </a:rPr>
              <a:t>)</a:t>
            </a:r>
          </a:p>
        </p:txBody>
      </p:sp>
    </p:spTree>
    <p:extLst>
      <p:ext uri="{BB962C8B-B14F-4D97-AF65-F5344CB8AC3E}">
        <p14:creationId xmlns:p14="http://schemas.microsoft.com/office/powerpoint/2010/main" val="1859918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378326" y="799489"/>
            <a:ext cx="8552866" cy="2477601"/>
          </a:xfrm>
          <a:prstGeom prst="rect">
            <a:avLst/>
          </a:prstGeom>
          <a:noFill/>
        </p:spPr>
        <p:txBody>
          <a:bodyPr wrap="square" rtlCol="0">
            <a:spAutoFit/>
          </a:bodyPr>
          <a:lstStyle/>
          <a:p>
            <a:pPr algn="ctr"/>
            <a:endParaRPr lang="en-US" sz="1100" b="1" dirty="0">
              <a:solidFill>
                <a:srgbClr val="FFFFFF"/>
              </a:solidFill>
              <a:latin typeface="Trajan Pro"/>
              <a:cs typeface="Trajan Pro"/>
            </a:endParaRPr>
          </a:p>
          <a:p>
            <a:pPr algn="ctr"/>
            <a:r>
              <a:rPr lang="en-US" altLang="ja-JP" sz="3600" dirty="0">
                <a:solidFill>
                  <a:prstClr val="white"/>
                </a:solidFill>
                <a:latin typeface="Academico"/>
                <a:ea typeface="ＭＳ Ｐゴシック"/>
                <a:cs typeface="Academico"/>
              </a:rPr>
              <a:t>He doesn’t just </a:t>
            </a:r>
            <a:r>
              <a:rPr lang="en-US" altLang="ja-JP" sz="3600" i="1" dirty="0">
                <a:solidFill>
                  <a:prstClr val="white"/>
                </a:solidFill>
                <a:latin typeface="Academico"/>
                <a:ea typeface="ＭＳ Ｐゴシック"/>
                <a:cs typeface="Academico"/>
              </a:rPr>
              <a:t>show</a:t>
            </a:r>
            <a:r>
              <a:rPr lang="en-US" altLang="ja-JP" sz="3600" dirty="0">
                <a:solidFill>
                  <a:prstClr val="white"/>
                </a:solidFill>
                <a:latin typeface="Academico"/>
                <a:ea typeface="ＭＳ Ｐゴシック"/>
                <a:cs typeface="Academico"/>
              </a:rPr>
              <a:t> us the way:</a:t>
            </a:r>
          </a:p>
          <a:p>
            <a:pPr algn="ctr"/>
            <a:endParaRPr lang="en-US" sz="3600" dirty="0">
              <a:solidFill>
                <a:prstClr val="white"/>
              </a:solidFill>
              <a:latin typeface="Academico"/>
              <a:cs typeface="Academico"/>
            </a:endParaRPr>
          </a:p>
          <a:p>
            <a:pPr algn="ctr"/>
            <a:r>
              <a:rPr lang="en-US" sz="3600" dirty="0">
                <a:solidFill>
                  <a:prstClr val="white"/>
                </a:solidFill>
                <a:latin typeface="Academico"/>
                <a:cs typeface="Academico"/>
              </a:rPr>
              <a:t>as our Mediator and High Priest</a:t>
            </a:r>
          </a:p>
          <a:p>
            <a:pPr algn="ctr"/>
            <a:r>
              <a:rPr lang="en-US" sz="3600" dirty="0">
                <a:solidFill>
                  <a:prstClr val="white"/>
                </a:solidFill>
                <a:latin typeface="Academico"/>
                <a:cs typeface="Academico"/>
              </a:rPr>
              <a:t>HE TAKES US WITH HIM</a:t>
            </a:r>
            <a:endParaRPr lang="en-US" sz="2400" dirty="0">
              <a:solidFill>
                <a:prstClr val="white"/>
              </a:solidFill>
              <a:latin typeface="Academico"/>
              <a:cs typeface="Academico"/>
            </a:endParaRPr>
          </a:p>
        </p:txBody>
      </p:sp>
    </p:spTree>
    <p:extLst>
      <p:ext uri="{BB962C8B-B14F-4D97-AF65-F5344CB8AC3E}">
        <p14:creationId xmlns:p14="http://schemas.microsoft.com/office/powerpoint/2010/main" val="1247598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063230"/>
            <a:ext cx="2678874" cy="1891613"/>
          </a:xfrm>
        </p:spPr>
        <p:txBody>
          <a:bodyPr/>
          <a:lstStyle/>
          <a:p>
            <a:pPr algn="r"/>
            <a:r>
              <a:rPr lang="en-US" dirty="0"/>
              <a:t>Black</a:t>
            </a:r>
          </a:p>
        </p:txBody>
      </p:sp>
    </p:spTree>
    <p:extLst>
      <p:ext uri="{BB962C8B-B14F-4D97-AF65-F5344CB8AC3E}">
        <p14:creationId xmlns:p14="http://schemas.microsoft.com/office/powerpoint/2010/main" val="5290268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4629150"/>
            <a:ext cx="9144000" cy="514350"/>
          </a:xfrm>
        </p:spPr>
        <p:txBody>
          <a:bodyPr/>
          <a:lstStyle/>
          <a:p>
            <a:pPr eaLnBrk="1" hangingPunct="1">
              <a:defRPr/>
            </a:pPr>
            <a:r>
              <a:rPr lang="en-US" sz="2400" b="1" dirty="0">
                <a:solidFill>
                  <a:srgbClr val="FFFFFF"/>
                </a:solidFill>
                <a:latin typeface="Arial" charset="0"/>
                <a:ea typeface="ＭＳ Ｐゴシック" charset="0"/>
              </a:rPr>
              <a:t>Worship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477737"/>
            <a:ext cx="9232347" cy="423753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1666756"/>
            <a:ext cx="6153212" cy="2612696"/>
          </a:xfrm>
          <a:prstGeom prst="rect">
            <a:avLst/>
          </a:prstGeom>
        </p:spPr>
      </p:pic>
    </p:spTree>
    <p:extLst>
      <p:ext uri="{BB962C8B-B14F-4D97-AF65-F5344CB8AC3E}">
        <p14:creationId xmlns:p14="http://schemas.microsoft.com/office/powerpoint/2010/main" val="3906227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18187" r="-18187"/>
          <a:stretch>
            <a:fillRect/>
          </a:stretch>
        </p:blipFill>
        <p:spPr>
          <a:xfrm>
            <a:off x="-1799250" y="-8301"/>
            <a:ext cx="12617977" cy="5204551"/>
          </a:xfrm>
        </p:spPr>
      </p:pic>
      <p:sp>
        <p:nvSpPr>
          <p:cNvPr id="3" name="TextBox 2"/>
          <p:cNvSpPr txBox="1"/>
          <p:nvPr/>
        </p:nvSpPr>
        <p:spPr>
          <a:xfrm>
            <a:off x="311585" y="801960"/>
            <a:ext cx="4768416" cy="3416320"/>
          </a:xfrm>
          <a:prstGeom prst="rect">
            <a:avLst/>
          </a:prstGeom>
          <a:noFill/>
        </p:spPr>
        <p:txBody>
          <a:bodyPr wrap="square" rtlCol="0">
            <a:spAutoFit/>
          </a:bodyPr>
          <a:lstStyle/>
          <a:p>
            <a:pPr algn="r"/>
            <a:r>
              <a:rPr lang="en-US" sz="3600" dirty="0">
                <a:latin typeface="Trajan Pro"/>
                <a:cs typeface="Trajan Pro"/>
              </a:rPr>
              <a:t>Jan Hus</a:t>
            </a:r>
          </a:p>
          <a:p>
            <a:pPr algn="r"/>
            <a:r>
              <a:rPr lang="en-US" sz="3600" dirty="0">
                <a:latin typeface="Trajan Pro"/>
                <a:cs typeface="Trajan Pro"/>
              </a:rPr>
              <a:t>John Wycliffe</a:t>
            </a:r>
          </a:p>
          <a:p>
            <a:pPr algn="r"/>
            <a:r>
              <a:rPr lang="en-US" sz="3600" dirty="0">
                <a:latin typeface="Trajan Pro"/>
                <a:cs typeface="Trajan Pro"/>
              </a:rPr>
              <a:t>William Tyndale</a:t>
            </a:r>
          </a:p>
          <a:p>
            <a:pPr algn="r"/>
            <a:r>
              <a:rPr lang="en-US" sz="3600" dirty="0">
                <a:latin typeface="Trajan Pro"/>
                <a:cs typeface="Trajan Pro"/>
              </a:rPr>
              <a:t>Martin Luther</a:t>
            </a:r>
          </a:p>
          <a:p>
            <a:pPr algn="r"/>
            <a:r>
              <a:rPr lang="en-US" sz="3600" dirty="0">
                <a:latin typeface="Trajan Pro"/>
                <a:cs typeface="Trajan Pro"/>
              </a:rPr>
              <a:t>Ulrich Zwingli</a:t>
            </a:r>
          </a:p>
          <a:p>
            <a:pPr algn="r"/>
            <a:r>
              <a:rPr lang="en-US" sz="3600" dirty="0">
                <a:latin typeface="Trajan Pro"/>
                <a:cs typeface="Trajan Pro"/>
              </a:rPr>
              <a:t>Thomas Cranmer</a:t>
            </a:r>
          </a:p>
        </p:txBody>
      </p:sp>
      <p:sp>
        <p:nvSpPr>
          <p:cNvPr id="5" name="TextBox 4"/>
          <p:cNvSpPr txBox="1"/>
          <p:nvPr/>
        </p:nvSpPr>
        <p:spPr>
          <a:xfrm>
            <a:off x="1831735" y="1801336"/>
            <a:ext cx="5572606" cy="523220"/>
          </a:xfrm>
          <a:prstGeom prst="rect">
            <a:avLst/>
          </a:prstGeom>
          <a:noFill/>
        </p:spPr>
        <p:txBody>
          <a:bodyPr wrap="square" rtlCol="0">
            <a:spAutoFit/>
          </a:bodyPr>
          <a:lstStyle/>
          <a:p>
            <a:pPr marL="342900" indent="-342900">
              <a:buFont typeface="Wingdings" charset="2"/>
              <a:buChar char="²"/>
            </a:pPr>
            <a:endParaRPr lang="en-US" sz="2800" b="1" dirty="0">
              <a:latin typeface="Trajan Pro"/>
              <a:cs typeface="Trajan Pro"/>
            </a:endParaRPr>
          </a:p>
        </p:txBody>
      </p:sp>
      <p:sp>
        <p:nvSpPr>
          <p:cNvPr id="6" name="TextBox 5"/>
          <p:cNvSpPr txBox="1"/>
          <p:nvPr/>
        </p:nvSpPr>
        <p:spPr>
          <a:xfrm>
            <a:off x="5161588" y="882044"/>
            <a:ext cx="3656060" cy="3277820"/>
          </a:xfrm>
          <a:prstGeom prst="rect">
            <a:avLst/>
          </a:prstGeom>
          <a:noFill/>
        </p:spPr>
        <p:txBody>
          <a:bodyPr wrap="square" rtlCol="0">
            <a:spAutoFit/>
          </a:bodyPr>
          <a:lstStyle/>
          <a:p>
            <a:r>
              <a:rPr lang="en-US" sz="2400" i="1" dirty="0">
                <a:latin typeface="Trajan Pro"/>
                <a:cs typeface="Trajan Pro"/>
              </a:rPr>
              <a:t>Burned at stake</a:t>
            </a:r>
          </a:p>
          <a:p>
            <a:endParaRPr lang="en-US" sz="1400" i="1" dirty="0">
              <a:latin typeface="Trajan Pro"/>
              <a:cs typeface="Trajan Pro"/>
            </a:endParaRPr>
          </a:p>
          <a:p>
            <a:r>
              <a:rPr lang="en-US" sz="2400" i="1" dirty="0">
                <a:latin typeface="Trajan Pro"/>
                <a:cs typeface="Trajan Pro"/>
              </a:rPr>
              <a:t>Declared a heretic</a:t>
            </a:r>
          </a:p>
          <a:p>
            <a:endParaRPr lang="en-US" sz="1200" i="1" dirty="0">
              <a:latin typeface="Trajan Pro"/>
              <a:cs typeface="Trajan Pro"/>
            </a:endParaRPr>
          </a:p>
          <a:p>
            <a:r>
              <a:rPr lang="en-US" sz="2400" i="1" dirty="0">
                <a:latin typeface="Trajan Pro"/>
                <a:cs typeface="Trajan Pro"/>
              </a:rPr>
              <a:t>Strangled</a:t>
            </a:r>
          </a:p>
          <a:p>
            <a:endParaRPr lang="en-US" sz="1200" i="1" dirty="0">
              <a:latin typeface="Trajan Pro"/>
              <a:cs typeface="Trajan Pro"/>
            </a:endParaRPr>
          </a:p>
          <a:p>
            <a:r>
              <a:rPr lang="en-US" sz="2400" i="1" dirty="0">
                <a:latin typeface="Trajan Pro"/>
                <a:cs typeface="Trajan Pro"/>
              </a:rPr>
              <a:t>Excommunicated</a:t>
            </a:r>
          </a:p>
          <a:p>
            <a:endParaRPr lang="en-US" sz="1100" i="1" dirty="0">
              <a:latin typeface="Trajan Pro"/>
              <a:cs typeface="Trajan Pro"/>
            </a:endParaRPr>
          </a:p>
          <a:p>
            <a:r>
              <a:rPr lang="en-US" sz="2400" i="1" dirty="0">
                <a:latin typeface="Trajan Pro"/>
                <a:cs typeface="Trajan Pro"/>
              </a:rPr>
              <a:t>Killed in battle</a:t>
            </a:r>
          </a:p>
          <a:p>
            <a:endParaRPr lang="en-US" sz="1200" i="1" dirty="0">
              <a:latin typeface="Trajan Pro"/>
              <a:cs typeface="Trajan Pro"/>
            </a:endParaRPr>
          </a:p>
          <a:p>
            <a:r>
              <a:rPr lang="en-US" sz="2400" i="1" dirty="0">
                <a:latin typeface="Trajan Pro"/>
                <a:cs typeface="Trajan Pro"/>
              </a:rPr>
              <a:t>Burned at stake</a:t>
            </a:r>
          </a:p>
        </p:txBody>
      </p:sp>
    </p:spTree>
    <p:extLst>
      <p:ext uri="{BB962C8B-B14F-4D97-AF65-F5344CB8AC3E}">
        <p14:creationId xmlns:p14="http://schemas.microsoft.com/office/powerpoint/2010/main" val="318915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18187" r="-18187"/>
          <a:stretch>
            <a:fillRect/>
          </a:stretch>
        </p:blipFill>
        <p:spPr>
          <a:xfrm>
            <a:off x="-1737675" y="0"/>
            <a:ext cx="12617977" cy="5204551"/>
          </a:xfrm>
        </p:spPr>
      </p:pic>
      <p:sp>
        <p:nvSpPr>
          <p:cNvPr id="3" name="TextBox 2"/>
          <p:cNvSpPr txBox="1"/>
          <p:nvPr/>
        </p:nvSpPr>
        <p:spPr>
          <a:xfrm>
            <a:off x="457200" y="455142"/>
            <a:ext cx="8043333" cy="4832093"/>
          </a:xfrm>
          <a:prstGeom prst="rect">
            <a:avLst/>
          </a:prstGeom>
          <a:noFill/>
        </p:spPr>
        <p:txBody>
          <a:bodyPr wrap="square" rtlCol="0">
            <a:spAutoFit/>
          </a:bodyPr>
          <a:lstStyle/>
          <a:p>
            <a:pPr algn="ctr"/>
            <a:r>
              <a:rPr lang="en-US" sz="3600" b="1" dirty="0">
                <a:latin typeface="Trajan Pro"/>
                <a:cs typeface="Trajan Pro"/>
              </a:rPr>
              <a:t>Remember your leaders, those who spoke to you the word of God.</a:t>
            </a:r>
          </a:p>
          <a:p>
            <a:pPr algn="ctr"/>
            <a:r>
              <a:rPr lang="en-US" sz="3600" b="1" dirty="0">
                <a:latin typeface="Trajan Pro"/>
                <a:cs typeface="Trajan Pro"/>
              </a:rPr>
              <a:t>Consider the outcome of their way of life, and imitate their faith.</a:t>
            </a:r>
          </a:p>
          <a:p>
            <a:pPr algn="ctr"/>
            <a:endParaRPr lang="en-US" sz="2800" b="1" dirty="0">
              <a:latin typeface="Trajan Pro"/>
              <a:cs typeface="Trajan Pro"/>
            </a:endParaRPr>
          </a:p>
          <a:p>
            <a:pPr algn="ctr"/>
            <a:r>
              <a:rPr lang="en-US" sz="2800" b="1" dirty="0">
                <a:latin typeface="Trajan Pro"/>
                <a:cs typeface="Trajan Pro"/>
              </a:rPr>
              <a:t>(Hebrews 13:7)</a:t>
            </a:r>
          </a:p>
          <a:p>
            <a:pPr algn="ctr"/>
            <a:endParaRPr lang="en-US" sz="3600" b="1" dirty="0">
              <a:latin typeface="Trajan Pro"/>
              <a:cs typeface="Trajan Pro"/>
            </a:endParaRPr>
          </a:p>
        </p:txBody>
      </p:sp>
    </p:spTree>
    <p:extLst>
      <p:ext uri="{BB962C8B-B14F-4D97-AF65-F5344CB8AC3E}">
        <p14:creationId xmlns:p14="http://schemas.microsoft.com/office/powerpoint/2010/main" val="380958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18187" r="-18187"/>
          <a:stretch>
            <a:fillRect/>
          </a:stretch>
        </p:blipFill>
        <p:spPr>
          <a:xfrm>
            <a:off x="-1737675" y="0"/>
            <a:ext cx="12617977" cy="5204551"/>
          </a:xfrm>
        </p:spPr>
      </p:pic>
      <p:sp>
        <p:nvSpPr>
          <p:cNvPr id="3" name="TextBox 2"/>
          <p:cNvSpPr txBox="1"/>
          <p:nvPr/>
        </p:nvSpPr>
        <p:spPr>
          <a:xfrm>
            <a:off x="561879" y="463064"/>
            <a:ext cx="8043333" cy="1200329"/>
          </a:xfrm>
          <a:prstGeom prst="rect">
            <a:avLst/>
          </a:prstGeom>
          <a:noFill/>
        </p:spPr>
        <p:txBody>
          <a:bodyPr wrap="square" rtlCol="0">
            <a:spAutoFit/>
          </a:bodyPr>
          <a:lstStyle/>
          <a:p>
            <a:pPr algn="ctr"/>
            <a:r>
              <a:rPr lang="en-US" sz="3600" b="1" dirty="0">
                <a:latin typeface="Trajan Pro"/>
                <a:cs typeface="Trajan Pro"/>
              </a:rPr>
              <a:t>A Reformation</a:t>
            </a:r>
          </a:p>
          <a:p>
            <a:pPr algn="ctr"/>
            <a:r>
              <a:rPr lang="en-US" sz="3600" b="1" dirty="0">
                <a:latin typeface="Trajan Pro"/>
                <a:cs typeface="Trajan Pro"/>
              </a:rPr>
              <a:t>of Doctrine</a:t>
            </a:r>
          </a:p>
        </p:txBody>
      </p:sp>
      <p:sp>
        <p:nvSpPr>
          <p:cNvPr id="5" name="TextBox 4"/>
          <p:cNvSpPr txBox="1"/>
          <p:nvPr/>
        </p:nvSpPr>
        <p:spPr>
          <a:xfrm>
            <a:off x="1831735" y="1801336"/>
            <a:ext cx="5572606" cy="2677656"/>
          </a:xfrm>
          <a:prstGeom prst="rect">
            <a:avLst/>
          </a:prstGeom>
          <a:noFill/>
        </p:spPr>
        <p:txBody>
          <a:bodyPr wrap="square" rtlCol="0">
            <a:spAutoFit/>
          </a:bodyPr>
          <a:lstStyle/>
          <a:p>
            <a:pPr marL="342900" indent="-342900">
              <a:buFont typeface="Wingdings" charset="2"/>
              <a:buChar char="²"/>
            </a:pPr>
            <a:r>
              <a:rPr lang="en-US" sz="2800" b="1" dirty="0">
                <a:latin typeface="Trajan Pro"/>
                <a:cs typeface="Trajan Pro"/>
              </a:rPr>
              <a:t>Recovering the biblical Gospel</a:t>
            </a:r>
          </a:p>
          <a:p>
            <a:pPr marL="342900" indent="-342900">
              <a:buFont typeface="Wingdings" charset="2"/>
              <a:buChar char="²"/>
            </a:pPr>
            <a:endParaRPr lang="en-US" sz="2800" b="1" dirty="0">
              <a:latin typeface="Trajan Pro"/>
              <a:cs typeface="Trajan Pro"/>
            </a:endParaRPr>
          </a:p>
          <a:p>
            <a:pPr marL="342900" indent="-342900">
              <a:buFont typeface="Wingdings" charset="2"/>
              <a:buChar char="²"/>
            </a:pPr>
            <a:r>
              <a:rPr lang="en-US" sz="2800" b="1" dirty="0">
                <a:latin typeface="Trajan Pro"/>
                <a:cs typeface="Trajan Pro"/>
              </a:rPr>
              <a:t>Restoring the apostolic teachings about salvation</a:t>
            </a:r>
          </a:p>
        </p:txBody>
      </p:sp>
    </p:spTree>
    <p:extLst>
      <p:ext uri="{BB962C8B-B14F-4D97-AF65-F5344CB8AC3E}">
        <p14:creationId xmlns:p14="http://schemas.microsoft.com/office/powerpoint/2010/main" val="382935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18187" r="-18187"/>
          <a:stretch>
            <a:fillRect/>
          </a:stretch>
        </p:blipFill>
        <p:spPr>
          <a:xfrm>
            <a:off x="-1737675" y="-1"/>
            <a:ext cx="12617977" cy="5204551"/>
          </a:xfrm>
        </p:spPr>
      </p:pic>
      <p:sp>
        <p:nvSpPr>
          <p:cNvPr id="3" name="TextBox 2"/>
          <p:cNvSpPr txBox="1"/>
          <p:nvPr/>
        </p:nvSpPr>
        <p:spPr>
          <a:xfrm>
            <a:off x="762529" y="205979"/>
            <a:ext cx="6942667" cy="4893647"/>
          </a:xfrm>
          <a:prstGeom prst="rect">
            <a:avLst/>
          </a:prstGeom>
          <a:noFill/>
        </p:spPr>
        <p:txBody>
          <a:bodyPr wrap="square" rtlCol="0">
            <a:spAutoFit/>
          </a:bodyPr>
          <a:lstStyle/>
          <a:p>
            <a:r>
              <a:rPr lang="en-US" sz="2800" b="1" dirty="0">
                <a:latin typeface="Trajan Pro"/>
                <a:cs typeface="Trajan Pro"/>
              </a:rPr>
              <a:t>JUSTIFICATION:</a:t>
            </a:r>
          </a:p>
          <a:p>
            <a:pPr algn="ctr"/>
            <a:endParaRPr lang="en-US" sz="2800" b="1" dirty="0">
              <a:latin typeface="Trajan Pro"/>
              <a:cs typeface="Trajan Pro"/>
            </a:endParaRPr>
          </a:p>
          <a:p>
            <a:pPr marL="457200" indent="-457200" algn="ctr">
              <a:buFont typeface="Arial"/>
              <a:buChar char="•"/>
            </a:pPr>
            <a:r>
              <a:rPr lang="en-US" sz="2800" b="1" dirty="0">
                <a:latin typeface="Trajan Pro"/>
                <a:cs typeface="Trajan Pro"/>
              </a:rPr>
              <a:t>by GRACE alone</a:t>
            </a:r>
          </a:p>
          <a:p>
            <a:pPr marL="457200" indent="-457200" algn="ctr">
              <a:buFont typeface="Arial"/>
              <a:buChar char="•"/>
            </a:pPr>
            <a:endParaRPr lang="en-US" sz="1200" b="1" dirty="0">
              <a:latin typeface="Trajan Pro"/>
              <a:cs typeface="Trajan Pro"/>
            </a:endParaRPr>
          </a:p>
          <a:p>
            <a:pPr marL="457200" indent="-457200" algn="ctr">
              <a:buFont typeface="Arial"/>
              <a:buChar char="•"/>
            </a:pPr>
            <a:r>
              <a:rPr lang="en-US" sz="2800" b="1" dirty="0">
                <a:latin typeface="Trajan Pro"/>
                <a:cs typeface="Trajan Pro"/>
              </a:rPr>
              <a:t>Through FAITH alone</a:t>
            </a:r>
          </a:p>
          <a:p>
            <a:pPr marL="4114800" lvl="8" indent="-457200" algn="ctr">
              <a:buFont typeface="Arial"/>
              <a:buChar char="•"/>
            </a:pPr>
            <a:endParaRPr lang="en-US" sz="1200" b="1" dirty="0">
              <a:latin typeface="Trajan Pro"/>
              <a:cs typeface="Trajan Pro"/>
            </a:endParaRPr>
          </a:p>
          <a:p>
            <a:pPr marL="457200" indent="-457200" algn="ctr">
              <a:buFont typeface="Arial"/>
              <a:buChar char="•"/>
            </a:pPr>
            <a:r>
              <a:rPr lang="en-US" sz="2800" b="1" dirty="0">
                <a:latin typeface="Trajan Pro"/>
                <a:cs typeface="Trajan Pro"/>
              </a:rPr>
              <a:t>In CHRIST alone</a:t>
            </a:r>
          </a:p>
          <a:p>
            <a:pPr marL="457200" indent="-457200" algn="ctr">
              <a:buFont typeface="Arial"/>
              <a:buChar char="•"/>
            </a:pPr>
            <a:endParaRPr lang="en-US" sz="1200" b="1" dirty="0">
              <a:latin typeface="Trajan Pro"/>
              <a:cs typeface="Trajan Pro"/>
            </a:endParaRPr>
          </a:p>
          <a:p>
            <a:pPr marL="457200" indent="-457200" algn="ctr">
              <a:buFont typeface="Arial"/>
              <a:buChar char="•"/>
            </a:pPr>
            <a:r>
              <a:rPr lang="en-US" sz="2800" b="1" dirty="0">
                <a:latin typeface="Trajan Pro"/>
                <a:cs typeface="Trajan Pro"/>
              </a:rPr>
              <a:t>as revealed in the SCRIPTURES alone</a:t>
            </a:r>
          </a:p>
          <a:p>
            <a:pPr marL="457200" indent="-457200" algn="ctr">
              <a:buFont typeface="Arial"/>
              <a:buChar char="•"/>
            </a:pPr>
            <a:endParaRPr lang="en-US" sz="1200" b="1" dirty="0">
              <a:latin typeface="Trajan Pro"/>
              <a:cs typeface="Trajan Pro"/>
            </a:endParaRPr>
          </a:p>
          <a:p>
            <a:pPr marL="457200" indent="-457200" algn="ctr">
              <a:buFont typeface="Arial"/>
              <a:buChar char="•"/>
            </a:pPr>
            <a:r>
              <a:rPr lang="en-US" sz="2800" b="1" dirty="0">
                <a:latin typeface="Trajan Pro"/>
                <a:cs typeface="Trajan Pro"/>
              </a:rPr>
              <a:t>To the GLORY OF GOD alone</a:t>
            </a:r>
          </a:p>
          <a:p>
            <a:pPr marL="285750" indent="-285750" algn="ctr">
              <a:buFont typeface="Arial"/>
              <a:buChar char="•"/>
            </a:pPr>
            <a:br>
              <a:rPr lang="en-US" sz="1400" b="1" dirty="0">
                <a:latin typeface="Trajan Pro"/>
                <a:cs typeface="Trajan Pro"/>
              </a:rPr>
            </a:br>
            <a:endParaRPr lang="en-US" sz="2600" b="1" dirty="0">
              <a:latin typeface="Trajan Pro"/>
              <a:cs typeface="Trajan Pro"/>
            </a:endParaRPr>
          </a:p>
        </p:txBody>
      </p:sp>
    </p:spTree>
    <p:extLst>
      <p:ext uri="{BB962C8B-B14F-4D97-AF65-F5344CB8AC3E}">
        <p14:creationId xmlns:p14="http://schemas.microsoft.com/office/powerpoint/2010/main" val="396305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658462" y="1265452"/>
            <a:ext cx="7744768" cy="1446550"/>
          </a:xfrm>
          <a:prstGeom prst="rect">
            <a:avLst/>
          </a:prstGeom>
          <a:noFill/>
        </p:spPr>
        <p:txBody>
          <a:bodyPr wrap="square" rtlCol="0">
            <a:spAutoFit/>
          </a:bodyPr>
          <a:lstStyle/>
          <a:p>
            <a:pPr algn="ctr"/>
            <a:r>
              <a:rPr lang="en-US" sz="4400" b="1" dirty="0">
                <a:solidFill>
                  <a:srgbClr val="FFFFFF"/>
                </a:solidFill>
                <a:latin typeface="Trajan Pro"/>
                <a:cs typeface="Trajan Pro"/>
              </a:rPr>
              <a:t>A Reformation</a:t>
            </a:r>
          </a:p>
          <a:p>
            <a:pPr algn="ctr"/>
            <a:r>
              <a:rPr lang="en-US" sz="4400" b="1" dirty="0">
                <a:solidFill>
                  <a:srgbClr val="FFFFFF"/>
                </a:solidFill>
                <a:latin typeface="Trajan Pro"/>
                <a:cs typeface="Trajan Pro"/>
              </a:rPr>
              <a:t>of Worship</a:t>
            </a:r>
            <a:endParaRPr lang="en-US" dirty="0">
              <a:solidFill>
                <a:prstClr val="black"/>
              </a:solidFill>
              <a:latin typeface="Calibri"/>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10026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abernacl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5695" y="-1479551"/>
            <a:ext cx="11328634" cy="7223611"/>
          </a:xfrm>
          <a:prstGeom prst="rect">
            <a:avLst/>
          </a:prstGeom>
        </p:spPr>
      </p:pic>
    </p:spTree>
    <p:extLst>
      <p:ext uri="{BB962C8B-B14F-4D97-AF65-F5344CB8AC3E}">
        <p14:creationId xmlns:p14="http://schemas.microsoft.com/office/powerpoint/2010/main" val="58022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265502" cy="5143499"/>
          </a:xfrm>
          <a:prstGeom prst="rect">
            <a:avLst/>
          </a:prstGeom>
        </p:spPr>
      </p:pic>
      <p:sp>
        <p:nvSpPr>
          <p:cNvPr id="5" name="TextBox 4"/>
          <p:cNvSpPr txBox="1"/>
          <p:nvPr/>
        </p:nvSpPr>
        <p:spPr>
          <a:xfrm>
            <a:off x="658462" y="487624"/>
            <a:ext cx="7744768" cy="4308872"/>
          </a:xfrm>
          <a:prstGeom prst="rect">
            <a:avLst/>
          </a:prstGeom>
          <a:noFill/>
        </p:spPr>
        <p:txBody>
          <a:bodyPr wrap="square" rtlCol="0">
            <a:spAutoFit/>
          </a:bodyPr>
          <a:lstStyle/>
          <a:p>
            <a:pPr algn="ctr"/>
            <a:r>
              <a:rPr lang="en-US" sz="4400" b="1" dirty="0">
                <a:solidFill>
                  <a:srgbClr val="FFFFFF"/>
                </a:solidFill>
                <a:latin typeface="Trajan Pro"/>
                <a:cs typeface="Trajan Pro"/>
              </a:rPr>
              <a:t>Middle Ages</a:t>
            </a:r>
          </a:p>
          <a:p>
            <a:pPr algn="ctr"/>
            <a:endParaRPr lang="en-US" sz="4400" dirty="0">
              <a:solidFill>
                <a:srgbClr val="FFFFFF"/>
              </a:solidFill>
              <a:latin typeface="Academico"/>
              <a:cs typeface="Academico"/>
            </a:endParaRPr>
          </a:p>
          <a:p>
            <a:pPr marL="571500" indent="-571500" algn="ctr">
              <a:buFont typeface="Arial"/>
              <a:buChar char="•"/>
            </a:pPr>
            <a:r>
              <a:rPr lang="en-US" sz="3600" b="1" dirty="0">
                <a:solidFill>
                  <a:srgbClr val="FFFFFF"/>
                </a:solidFill>
                <a:latin typeface="Academico"/>
                <a:cs typeface="Academico"/>
              </a:rPr>
              <a:t>Less and less participatory</a:t>
            </a:r>
          </a:p>
          <a:p>
            <a:pPr marL="571500" indent="-571500" algn="ctr">
              <a:buFont typeface="Arial"/>
              <a:buChar char="•"/>
            </a:pPr>
            <a:endParaRPr lang="en-US" sz="4400" b="1" dirty="0">
              <a:solidFill>
                <a:srgbClr val="FFFFFF"/>
              </a:solidFill>
              <a:latin typeface="Academico"/>
              <a:cs typeface="Academico"/>
            </a:endParaRPr>
          </a:p>
          <a:p>
            <a:pPr marL="571500" indent="-571500" algn="ctr">
              <a:buFont typeface="Arial"/>
              <a:buChar char="•"/>
            </a:pPr>
            <a:r>
              <a:rPr lang="en-US" sz="3600" b="1" dirty="0">
                <a:solidFill>
                  <a:srgbClr val="FFFFFF"/>
                </a:solidFill>
                <a:latin typeface="Academico"/>
                <a:cs typeface="Academico"/>
              </a:rPr>
              <a:t>Still in Latin</a:t>
            </a:r>
          </a:p>
          <a:p>
            <a:pPr algn="ctr"/>
            <a:endParaRPr lang="en-US" sz="4400" b="1" dirty="0">
              <a:solidFill>
                <a:srgbClr val="FFFFFF"/>
              </a:solidFill>
              <a:latin typeface="Trajan Pro"/>
              <a:cs typeface="Trajan Pro"/>
            </a:endParaRPr>
          </a:p>
          <a:p>
            <a:pPr algn="ctr"/>
            <a:endParaRPr lang="en-US" dirty="0">
              <a:solidFill>
                <a:prstClr val="black"/>
              </a:solidFill>
              <a:latin typeface="Calibri"/>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504535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15163</TotalTime>
  <Words>1873</Words>
  <Application>Microsoft Macintosh PowerPoint</Application>
  <PresentationFormat>On-screen Show (16:9)</PresentationFormat>
  <Paragraphs>227</Paragraphs>
  <Slides>29</Slides>
  <Notes>28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29</vt:i4>
      </vt:variant>
    </vt:vector>
  </HeadingPairs>
  <TitlesOfParts>
    <vt:vector size="40" baseType="lpstr">
      <vt:lpstr>Academico</vt:lpstr>
      <vt:lpstr>ＭＳ Ｐゴシック</vt:lpstr>
      <vt:lpstr>Trajan Pro</vt:lpstr>
      <vt:lpstr>Arial</vt:lpstr>
      <vt:lpstr>Calibri</vt:lpstr>
      <vt:lpstr>Times New Roman</vt:lpstr>
      <vt:lpstr>Wingdings</vt:lpstr>
      <vt:lpstr>Office Theme</vt:lpstr>
      <vt:lpstr>1_Office Theme</vt:lpstr>
      <vt:lpstr>2_Office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Worship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Sole Priesthood of Christ. </dc:title>
  <dc:creator>Ron Man</dc:creator>
  <cp:lastModifiedBy>Rick Griffith</cp:lastModifiedBy>
  <cp:revision>110</cp:revision>
  <cp:lastPrinted>2017-10-01T03:15:44Z</cp:lastPrinted>
  <dcterms:created xsi:type="dcterms:W3CDTF">2016-10-20T19:27:21Z</dcterms:created>
  <dcterms:modified xsi:type="dcterms:W3CDTF">2024-04-26T11:47:34Z</dcterms:modified>
</cp:coreProperties>
</file>