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257" r:id="rId2"/>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5" r:id="rId39"/>
    <p:sldId id="296" r:id="rId40"/>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
          <a:latin typeface="Arial"/>
          <a:ea typeface="Arial"/>
          <a:cs typeface="Arial"/>
        </a:font>
        <a:srgbClr val="0066C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CFF"/>
          </a:solidFill>
        </a:fill>
      </a:tcStyle>
    </a:wholeTbl>
    <a:band2H>
      <a:tcTxStyle/>
      <a:tcStyle>
        <a:tcBdr/>
        <a:fill>
          <a:solidFill>
            <a:srgbClr val="E6F6FF"/>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n" i="off">
        <a:font>
          <a:latin typeface="Arial"/>
          <a:ea typeface="Arial"/>
          <a:cs typeface="Arial"/>
        </a:font>
        <a:srgbClr val="0066C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n" i="off">
        <a:font>
          <a:latin typeface="Arial"/>
          <a:ea typeface="Arial"/>
          <a:cs typeface="Arial"/>
        </a:font>
        <a:srgbClr val="0066C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n" i="off">
        <a:font>
          <a:latin typeface="Arial"/>
          <a:ea typeface="Arial"/>
          <a:cs typeface="Arial"/>
        </a:font>
        <a:srgbClr val="0066C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AF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66CC"/>
      </a:tcTxStyle>
      <a:tcStyle>
        <a:tcBdr>
          <a:left>
            <a:ln w="12700" cap="flat">
              <a:noFill/>
              <a:miter lim="400000"/>
            </a:ln>
          </a:left>
          <a:right>
            <a:ln w="12700" cap="flat">
              <a:noFill/>
              <a:miter lim="400000"/>
            </a:ln>
          </a:right>
          <a:top>
            <a:ln w="50800" cap="flat">
              <a:solidFill>
                <a:srgbClr val="0066CC"/>
              </a:solidFill>
              <a:prstDash val="solid"/>
              <a:round/>
            </a:ln>
          </a:top>
          <a:bottom>
            <a:ln w="25400" cap="flat">
              <a:solidFill>
                <a:srgbClr val="0066CC"/>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66CC"/>
              </a:solidFill>
              <a:prstDash val="solid"/>
              <a:round/>
            </a:ln>
          </a:top>
          <a:bottom>
            <a:ln w="25400" cap="flat">
              <a:solidFill>
                <a:srgbClr val="0066CC"/>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
          <a:latin typeface="Arial"/>
          <a:ea typeface="Arial"/>
          <a:cs typeface="Arial"/>
        </a:font>
        <a:srgbClr val="0066C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C"/>
          </a:solidFill>
        </a:fill>
      </a:tcStyle>
    </a:wholeTbl>
    <a:band2H>
      <a:tcTxStyle/>
      <a:tcStyle>
        <a:tcBdr/>
        <a:fill>
          <a:solidFill>
            <a:srgbClr val="E6EAF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66CC"/>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66CC"/>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66CC"/>
          </a:solidFill>
        </a:fill>
      </a:tcStyle>
    </a:firstRow>
  </a:tblStyle>
  <a:tblStyle styleId="{2708684C-4D16-4618-839F-0558EEFCDFE6}" styleName="">
    <a:tblBg/>
    <a:wholeTb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658"/>
  </p:normalViewPr>
  <p:slideViewPr>
    <p:cSldViewPr snapToGrid="0" snapToObjects="1">
      <p:cViewPr varScale="1">
        <p:scale>
          <a:sx n="111" d="100"/>
          <a:sy n="111" d="100"/>
        </p:scale>
        <p:origin x="182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 name="Shape 81"/>
          <p:cNvSpPr>
            <a:spLocks noGrp="1" noRot="1" noChangeAspect="1"/>
          </p:cNvSpPr>
          <p:nvPr>
            <p:ph type="sldImg"/>
          </p:nvPr>
        </p:nvSpPr>
        <p:spPr>
          <a:xfrm>
            <a:off x="1143000" y="685800"/>
            <a:ext cx="4572000" cy="3429000"/>
          </a:xfrm>
          <a:prstGeom prst="rect">
            <a:avLst/>
          </a:prstGeom>
        </p:spPr>
        <p:txBody>
          <a:bodyPr/>
          <a:lstStyle/>
          <a:p>
            <a:endParaRPr/>
          </a:p>
        </p:txBody>
      </p:sp>
      <p:sp>
        <p:nvSpPr>
          <p:cNvPr id="82" name="Shape 8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Bell MT"/>
      </a:defRPr>
    </a:lvl1pPr>
    <a:lvl2pPr indent="228600" latinLnBrk="0">
      <a:spcBef>
        <a:spcPts val="400"/>
      </a:spcBef>
      <a:defRPr sz="1200">
        <a:latin typeface="+mj-lt"/>
        <a:ea typeface="+mj-ea"/>
        <a:cs typeface="+mj-cs"/>
        <a:sym typeface="Bell MT"/>
      </a:defRPr>
    </a:lvl2pPr>
    <a:lvl3pPr indent="457200" latinLnBrk="0">
      <a:spcBef>
        <a:spcPts val="400"/>
      </a:spcBef>
      <a:defRPr sz="1200">
        <a:latin typeface="+mj-lt"/>
        <a:ea typeface="+mj-ea"/>
        <a:cs typeface="+mj-cs"/>
        <a:sym typeface="Bell MT"/>
      </a:defRPr>
    </a:lvl3pPr>
    <a:lvl4pPr indent="685800" latinLnBrk="0">
      <a:spcBef>
        <a:spcPts val="400"/>
      </a:spcBef>
      <a:defRPr sz="1200">
        <a:latin typeface="+mj-lt"/>
        <a:ea typeface="+mj-ea"/>
        <a:cs typeface="+mj-cs"/>
        <a:sym typeface="Bell MT"/>
      </a:defRPr>
    </a:lvl4pPr>
    <a:lvl5pPr indent="914400" latinLnBrk="0">
      <a:spcBef>
        <a:spcPts val="400"/>
      </a:spcBef>
      <a:defRPr sz="1200">
        <a:latin typeface="+mj-lt"/>
        <a:ea typeface="+mj-ea"/>
        <a:cs typeface="+mj-cs"/>
        <a:sym typeface="Bell MT"/>
      </a:defRPr>
    </a:lvl5pPr>
    <a:lvl6pPr indent="1143000" latinLnBrk="0">
      <a:spcBef>
        <a:spcPts val="400"/>
      </a:spcBef>
      <a:defRPr sz="1200">
        <a:latin typeface="+mj-lt"/>
        <a:ea typeface="+mj-ea"/>
        <a:cs typeface="+mj-cs"/>
        <a:sym typeface="Bell MT"/>
      </a:defRPr>
    </a:lvl6pPr>
    <a:lvl7pPr indent="1371600" latinLnBrk="0">
      <a:spcBef>
        <a:spcPts val="400"/>
      </a:spcBef>
      <a:defRPr sz="1200">
        <a:latin typeface="+mj-lt"/>
        <a:ea typeface="+mj-ea"/>
        <a:cs typeface="+mj-cs"/>
        <a:sym typeface="Bell MT"/>
      </a:defRPr>
    </a:lvl7pPr>
    <a:lvl8pPr indent="1600200" latinLnBrk="0">
      <a:spcBef>
        <a:spcPts val="400"/>
      </a:spcBef>
      <a:defRPr sz="1200">
        <a:latin typeface="+mj-lt"/>
        <a:ea typeface="+mj-ea"/>
        <a:cs typeface="+mj-cs"/>
        <a:sym typeface="Bell MT"/>
      </a:defRPr>
    </a:lvl8pPr>
    <a:lvl9pPr indent="1828800" latinLnBrk="0">
      <a:spcBef>
        <a:spcPts val="400"/>
      </a:spcBef>
      <a:defRPr sz="1200">
        <a:latin typeface="+mj-lt"/>
        <a:ea typeface="+mj-ea"/>
        <a:cs typeface="+mj-cs"/>
        <a:sym typeface="Bell MT"/>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Because 500 years ago, on October 31, 1517, was when Martin Luther nailed his 95 These to the church door in Wittenberg, Germany. The concerns he expressed in this document about the practices and teaching of the established church of his day ended up touching off what we now know as the Reformation.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The question being: NOT Do I have a VOICE? BUT: Do I have SONG? Every believer in Christ has a song of gratitude to sing to the God who saved us.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The Reformers initiated a major change to a much more participatory kind of worship. They insisted that worship be held in </a:t>
            </a:r>
            <a:r>
              <a:rPr b="1"/>
              <a:t>the language of the people</a:t>
            </a:r>
            <a:r>
              <a:t>, so that they could understand and fully participate.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The Reformers reemphasized the New Testament teaching about the priesthood of all believers, that every Christian has direct access to the presence of God through Christ.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pPr defTabSz="457200">
              <a:spcBef>
                <a:spcPts val="0"/>
              </a:spcBef>
              <a:defRPr sz="3200">
                <a:latin typeface="Calibri"/>
                <a:ea typeface="Calibri"/>
                <a:cs typeface="Calibri"/>
                <a:sym typeface="Calibri"/>
              </a:defRPr>
            </a:pPr>
            <a:r>
              <a:t>Key to this full participation of the people in worship is congregational singing, which Luther, Calvin and other Reformers especially emphasized the importance of the people </a:t>
            </a:r>
            <a:r>
              <a:rPr b="1"/>
              <a:t>singing</a:t>
            </a:r>
            <a:r>
              <a:t> God’s truth, as well as hearing it preached.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Last week we celebrated the Word of God and how the Reformers brought it back to its proper place in the church and in the lives of people—first by translating the Bible into the local language of the people, then by bringing it back to the center of worship to be read, prayed, sung and preached; and then by elevating the ministry of preaching as the faithful exposition of the Scripture.</a:t>
            </a:r>
          </a:p>
          <a:p>
            <a:pPr defTabSz="457200">
              <a:spcBef>
                <a:spcPts val="0"/>
              </a:spcBef>
              <a:defRPr sz="2400">
                <a:latin typeface="Calibri"/>
                <a:ea typeface="Calibri"/>
                <a:cs typeface="Calibri"/>
                <a:sym typeface="Calibri"/>
              </a:defRPr>
            </a:pPr>
            <a:endParaRPr sz="3200"/>
          </a:p>
          <a:p>
            <a:pPr defTabSz="457200">
              <a:spcBef>
                <a:spcPts val="0"/>
              </a:spcBef>
              <a:defRPr sz="2400">
                <a:latin typeface="Calibri"/>
                <a:ea typeface="Calibri"/>
                <a:cs typeface="Calibri"/>
                <a:sym typeface="Calibri"/>
              </a:defRPr>
            </a:pPr>
            <a:endParaRPr sz="3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lvl1pPr defTabSz="457200">
              <a:spcBef>
                <a:spcPts val="0"/>
              </a:spcBef>
              <a:defRPr sz="2800">
                <a:latin typeface="Calibri"/>
                <a:ea typeface="Calibri"/>
                <a:cs typeface="Calibri"/>
                <a:sym typeface="Calibri"/>
              </a:defRPr>
            </a:lvl1pPr>
          </a:lstStyle>
          <a:p>
            <a:r>
              <a:t>Finally today we want to see how the Reformers brought Christ back into the center of worship as our priest who leads us into the presence of God.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prstGeom prst="rect">
            <a:avLst/>
          </a:prstGeom>
        </p:spPr>
        <p:txBody>
          <a:bodyPr/>
          <a:lstStyle/>
          <a:p>
            <a:endParaRPr/>
          </a:p>
        </p:txBody>
      </p:sp>
      <p:sp>
        <p:nvSpPr>
          <p:cNvPr id="205" name="Shape 205"/>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But in the process, because there was no much </a:t>
            </a:r>
            <a:r>
              <a:rPr i="1"/>
              <a:t>needed</a:t>
            </a:r>
            <a:r>
              <a:t> emphasis on Christ’s deity, the true humanity of Christ began to be neglected in the Middle Ages, with huge implications for the church.</a:t>
            </a:r>
            <a:endParaRPr sz="3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lvl1pPr defTabSz="457200">
              <a:spcBef>
                <a:spcPts val="0"/>
              </a:spcBef>
              <a:defRPr sz="2800">
                <a:latin typeface="Calibri"/>
                <a:ea typeface="Calibri"/>
                <a:cs typeface="Calibri"/>
                <a:sym typeface="Calibri"/>
              </a:defRPr>
            </a:lvl1pPr>
          </a:lstStyle>
          <a:p>
            <a:r>
              <a:t>In the Middle Ages, the church, as we’ve seen, tended to gravitate back to Old Testament type of practices, and that included a growing emphasis on the need to go through a PRIEST in order to get to God.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pPr defTabSz="457200">
              <a:spcBef>
                <a:spcPts val="0"/>
              </a:spcBef>
              <a:defRPr sz="2800">
                <a:latin typeface="Calibri"/>
                <a:ea typeface="Calibri"/>
                <a:cs typeface="Calibri"/>
                <a:sym typeface="Calibri"/>
              </a:defRPr>
            </a:pPr>
            <a:r>
              <a:t>And not only was there the emphasis on going through a priest to reach God, but there arose the teaching that in order to get your prayers heard and answered, you had to pray through Mary…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pPr defTabSz="457200">
              <a:spcBef>
                <a:spcPts val="0"/>
              </a:spcBef>
              <a:defRPr sz="2800">
                <a:latin typeface="Calibri"/>
                <a:ea typeface="Calibri"/>
                <a:cs typeface="Calibri"/>
                <a:sym typeface="Calibri"/>
              </a:defRPr>
            </a:pPr>
            <a:r>
              <a:t>… or you had to pray to one of the saints, as someone who could represent you before God.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prstGeom prst="rect">
            <a:avLst/>
          </a:prstGeom>
        </p:spPr>
        <p:txBody>
          <a:bodyPr/>
          <a:lstStyle/>
          <a:p>
            <a:endParaRPr/>
          </a:p>
        </p:txBody>
      </p:sp>
      <p:sp>
        <p:nvSpPr>
          <p:cNvPr id="128" name="Shape 128"/>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At tremendous personal cost, as you can see here, the Reformers took a bold and courageous stand against all the civil and religious authorities of their day, armed only with an unshakeable confidence in God and commitment to the truth of Scripture.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lvl1pPr defTabSz="457200">
              <a:spcBef>
                <a:spcPts val="0"/>
              </a:spcBef>
              <a:defRPr sz="2400">
                <a:latin typeface="Calibri"/>
                <a:ea typeface="Calibri"/>
                <a:cs typeface="Calibri"/>
                <a:sym typeface="Calibri"/>
              </a:defRPr>
            </a:lvl1pPr>
          </a:lstStyle>
          <a:p>
            <a:r>
              <a:t>One of the great emphases of the Reformers was that, in Paul’s words, “There is ONE mediator between God and man, the man Christ Jesus.” Every believer has DIRECT access to God through Jesus Christ—He is the only Priest, the only go-between we need. We do not need to go through a priest, or through Mary, or through one of the saints to get to God. We go THROUGH CHRIST.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pPr defTabSz="457200">
              <a:spcBef>
                <a:spcPts val="0"/>
              </a:spcBef>
              <a:defRPr sz="2800">
                <a:latin typeface="Calibri"/>
                <a:ea typeface="Calibri"/>
                <a:cs typeface="Calibri"/>
                <a:sym typeface="Calibri"/>
              </a:defRPr>
            </a:pPr>
            <a:r>
              <a:t>Salvation is by grace through in Christ alone, and He is the one way to the Father—through Him we can draw near with confidence and assurance, as the writer of Hebrews encourages us.</a:t>
            </a:r>
          </a:p>
          <a:p>
            <a:pPr defTabSz="457200">
              <a:spcBef>
                <a:spcPts val="0"/>
              </a:spcBef>
              <a:defRPr sz="2800">
                <a:latin typeface="Calibri"/>
                <a:ea typeface="Calibri"/>
                <a:cs typeface="Calibri"/>
                <a:sym typeface="Calibri"/>
              </a:defRPr>
            </a:pPr>
            <a:endParaRPr sz="36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This is a critical unifying truth for the church’s worship: Whatever </a:t>
            </a:r>
            <a:r>
              <a:rPr i="1"/>
              <a:t>outward</a:t>
            </a:r>
            <a:r>
              <a:t> form our worship may take, there is ONLY ONE WAY</a:t>
            </a:r>
            <a:r>
              <a:rPr i="1"/>
              <a:t> </a:t>
            </a:r>
            <a:r>
              <a:t>to come to the Father, and that is through CHRIST in the power of the Holy spirit.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And a crucial corollary is this: No worship leader, pastor, band, or song will ever bring us close to God….Worship itself cannot lead us into God’s presence, Only Jesus Himself can bring us into God’s presence.</a:t>
            </a:r>
            <a:endParaRPr sz="3200">
              <a:solidFill>
                <a:srgbClr val="FFFFFF"/>
              </a:solidFill>
            </a:endParaRPr>
          </a:p>
          <a:p>
            <a:pPr defTabSz="457200">
              <a:spcBef>
                <a:spcPts val="0"/>
              </a:spcBef>
              <a:defRPr sz="1800">
                <a:solidFill>
                  <a:srgbClr val="FFFFFF"/>
                </a:solidFill>
                <a:latin typeface="Calibri"/>
                <a:ea typeface="Calibri"/>
                <a:cs typeface="Calibri"/>
                <a:sym typeface="Calibri"/>
              </a:defRPr>
            </a:pPr>
            <a:endParaRPr sz="2400"/>
          </a:p>
          <a:p>
            <a:pPr defTabSz="457200">
              <a:spcBef>
                <a:spcPts val="0"/>
              </a:spcBef>
              <a:defRPr sz="1800">
                <a:solidFill>
                  <a:srgbClr val="FFFFFF"/>
                </a:solidFill>
                <a:latin typeface="Academico"/>
                <a:ea typeface="Academico"/>
                <a:cs typeface="Academico"/>
                <a:sym typeface="Academico"/>
              </a:defRPr>
            </a:pPr>
            <a:endParaRPr sz="2400"/>
          </a:p>
          <a:p>
            <a:pPr defTabSz="457200">
              <a:spcBef>
                <a:spcPts val="0"/>
              </a:spcBef>
              <a:defRPr sz="2800">
                <a:latin typeface="Calibri"/>
                <a:ea typeface="Calibri"/>
                <a:cs typeface="Calibri"/>
                <a:sym typeface="Calibri"/>
              </a:defRPr>
            </a:pPr>
            <a:r>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prstGeom prst="rect">
            <a:avLst/>
          </a:prstGeom>
        </p:spPr>
        <p:txBody>
          <a:bodyPr/>
          <a:lstStyle/>
          <a:p>
            <a:endParaRPr/>
          </a:p>
        </p:txBody>
      </p:sp>
      <p:sp>
        <p:nvSpPr>
          <p:cNvPr id="246" name="Shape 246"/>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And a crucial corollary is this: </a:t>
            </a:r>
            <a:r>
              <a:rPr>
                <a:solidFill>
                  <a:srgbClr val="FFFFFF"/>
                </a:solidFill>
              </a:rPr>
              <a:t>doesn’t just show us the way to he Father. As Our Mediator and High Priest HE TAKES US WITH HIM into the Father’s presence. HE leads us in our worship. (I’ll have the opportunity of sharing some of these great truths in Wittenberg later this week.)</a:t>
            </a:r>
            <a:endParaRPr sz="3200">
              <a:solidFill>
                <a:srgbClr val="FFFFFF"/>
              </a:solidFill>
            </a:endParaRPr>
          </a:p>
          <a:p>
            <a:pPr defTabSz="457200">
              <a:spcBef>
                <a:spcPts val="0"/>
              </a:spcBef>
              <a:defRPr sz="1800">
                <a:solidFill>
                  <a:srgbClr val="FFFFFF"/>
                </a:solidFill>
                <a:latin typeface="Calibri"/>
                <a:ea typeface="Calibri"/>
                <a:cs typeface="Calibri"/>
                <a:sym typeface="Calibri"/>
              </a:defRPr>
            </a:pPr>
            <a:endParaRPr sz="2400"/>
          </a:p>
          <a:p>
            <a:pPr defTabSz="457200">
              <a:spcBef>
                <a:spcPts val="0"/>
              </a:spcBef>
              <a:defRPr sz="1800">
                <a:solidFill>
                  <a:srgbClr val="FFFFFF"/>
                </a:solidFill>
                <a:latin typeface="Academico"/>
                <a:ea typeface="Academico"/>
                <a:cs typeface="Academico"/>
                <a:sym typeface="Academico"/>
              </a:defRPr>
            </a:pPr>
            <a:endParaRPr sz="2400"/>
          </a:p>
          <a:p>
            <a:pPr defTabSz="457200">
              <a:spcBef>
                <a:spcPts val="0"/>
              </a:spcBef>
              <a:defRPr sz="2800">
                <a:latin typeface="Calibri"/>
                <a:ea typeface="Calibri"/>
                <a:cs typeface="Calibri"/>
                <a:sym typeface="Calibri"/>
              </a:defRPr>
            </a:pPr>
            <a:r>
              <a: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prstGeom prst="rect">
            <a:avLst/>
          </a:prstGeom>
        </p:spPr>
        <p:txBody>
          <a:bodyPr/>
          <a:lstStyle/>
          <a:p>
            <a:endParaRPr/>
          </a:p>
        </p:txBody>
      </p:sp>
      <p:sp>
        <p:nvSpPr>
          <p:cNvPr id="251" name="Shape 251"/>
          <p:cNvSpPr>
            <a:spLocks noGrp="1"/>
          </p:cNvSpPr>
          <p:nvPr>
            <p:ph type="body" sz="quarter" idx="1"/>
          </p:nvPr>
        </p:nvSpPr>
        <p:spPr>
          <a:prstGeom prst="rect">
            <a:avLst/>
          </a:prstGeom>
        </p:spPr>
        <p:txBody>
          <a:bodyPr/>
          <a:lstStyle/>
          <a:p>
            <a:pPr defTabSz="457200">
              <a:spcBef>
                <a:spcPts val="0"/>
              </a:spcBef>
              <a:defRPr sz="2400">
                <a:latin typeface="Calibri"/>
                <a:ea typeface="Calibri"/>
                <a:cs typeface="Calibri"/>
                <a:sym typeface="Calibri"/>
              </a:defRPr>
            </a:pPr>
            <a:r>
              <a:t>And a crucial corollary is this: </a:t>
            </a:r>
            <a:r>
              <a:rPr>
                <a:solidFill>
                  <a:srgbClr val="FFFFFF"/>
                </a:solidFill>
              </a:rPr>
              <a:t>doesn’t just show us the way to he Father. As Our Mediator and High Priest HE TAKES US WITH HIM into the Father’s presence. HE leads us in our worship. (I’ll have the opportunity of sharing some of these great truths in Wittenberg later this week.)</a:t>
            </a:r>
            <a:endParaRPr sz="3200">
              <a:solidFill>
                <a:srgbClr val="FFFFFF"/>
              </a:solidFill>
            </a:endParaRPr>
          </a:p>
          <a:p>
            <a:pPr defTabSz="457200">
              <a:spcBef>
                <a:spcPts val="0"/>
              </a:spcBef>
              <a:defRPr sz="1800">
                <a:solidFill>
                  <a:srgbClr val="FFFFFF"/>
                </a:solidFill>
                <a:latin typeface="Calibri"/>
                <a:ea typeface="Calibri"/>
                <a:cs typeface="Calibri"/>
                <a:sym typeface="Calibri"/>
              </a:defRPr>
            </a:pPr>
            <a:endParaRPr sz="2400"/>
          </a:p>
          <a:p>
            <a:pPr defTabSz="457200">
              <a:spcBef>
                <a:spcPts val="0"/>
              </a:spcBef>
              <a:defRPr sz="1800">
                <a:solidFill>
                  <a:srgbClr val="FFFFFF"/>
                </a:solidFill>
                <a:latin typeface="Academico"/>
                <a:ea typeface="Academico"/>
                <a:cs typeface="Academico"/>
                <a:sym typeface="Academico"/>
              </a:defRPr>
            </a:pPr>
            <a:endParaRPr sz="2400"/>
          </a:p>
          <a:p>
            <a:pPr defTabSz="457200">
              <a:spcBef>
                <a:spcPts val="0"/>
              </a:spcBef>
              <a:defRPr sz="2800">
                <a:latin typeface="Calibri"/>
                <a:ea typeface="Calibri"/>
                <a:cs typeface="Calibri"/>
                <a:sym typeface="Calibri"/>
              </a:defRPr>
            </a:pPr>
            <a:r>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pPr>
              <a:defRPr>
                <a:latin typeface="Maiandra GD"/>
                <a:ea typeface="Maiandra GD"/>
                <a:cs typeface="Maiandra GD"/>
                <a:sym typeface="Maiandra GD"/>
              </a:defRPr>
            </a:pPr>
            <a:r>
              <a:t>God reveals His glory, worship is our response</a:t>
            </a:r>
          </a:p>
          <a:p>
            <a:pPr>
              <a:defRPr>
                <a:latin typeface="Maiandra GD"/>
                <a:ea typeface="Maiandra GD"/>
                <a:cs typeface="Maiandra GD"/>
                <a:sym typeface="Maiandra GD"/>
              </a:defRPr>
            </a:pPr>
            <a:endParaRPr/>
          </a:p>
          <a:p>
            <a:pPr>
              <a:defRPr>
                <a:latin typeface="Maiandra GD"/>
                <a:ea typeface="Maiandra GD"/>
                <a:cs typeface="Maiandra GD"/>
                <a:sym typeface="Maiandra GD"/>
              </a:defRPr>
            </a:pPr>
            <a:r>
              <a:t>Order is important: God always initiates</a:t>
            </a:r>
          </a:p>
          <a:p>
            <a:pPr>
              <a:defRPr>
                <a:latin typeface="Maiandra GD"/>
                <a:ea typeface="Maiandra GD"/>
                <a:cs typeface="Maiandra GD"/>
                <a:sym typeface="Maiandra GD"/>
              </a:defRPr>
            </a:pPr>
            <a:endParaRPr/>
          </a:p>
          <a:p>
            <a:pPr>
              <a:defRPr>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a:defRPr>
                <a:latin typeface="Maiandra GD"/>
                <a:ea typeface="Maiandra GD"/>
                <a:cs typeface="Maiandra GD"/>
                <a:sym typeface="Maiandra GD"/>
              </a:defRPr>
            </a:pPr>
            <a:r>
              <a:t>Worship services to be a dialogue betw, God and man, a dialogue of revel. &amp; response</a:t>
            </a:r>
          </a:p>
          <a:p>
            <a:pPr>
              <a:defRPr>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prstGeom prst="rect">
            <a:avLst/>
          </a:prstGeom>
        </p:spPr>
        <p:txBody>
          <a:bodyPr/>
          <a:lstStyle/>
          <a:p>
            <a:endParaRPr/>
          </a:p>
        </p:txBody>
      </p:sp>
      <p:sp>
        <p:nvSpPr>
          <p:cNvPr id="134" name="Shape 134"/>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We honor these true Christian heroes. We owe them a great debt, because in a very real sense every one of us is here today because God used them to restore the biblical gospel that had been obscured.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noRot="1" noChangeAspect="1"/>
          </p:cNvSpPr>
          <p:nvPr>
            <p:ph type="sldImg"/>
          </p:nvPr>
        </p:nvSpPr>
        <p:spPr>
          <a:prstGeom prst="rect">
            <a:avLst/>
          </a:prstGeom>
        </p:spPr>
        <p:txBody>
          <a:bodyPr/>
          <a:lstStyle/>
          <a:p>
            <a:endParaRPr/>
          </a:p>
        </p:txBody>
      </p:sp>
      <p:sp>
        <p:nvSpPr>
          <p:cNvPr id="141" name="Shape 141"/>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Luther and the other Reformers were not seeking to start a new church, but wanted to reform the church from within. They were not bringing new teachings, but rather seeking to restore the biblical gospel and the apostolic teachings about the way of salvation and how a sinner can be justified before a holy God.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The reformers stressed the New Testament teaching that justification comes from God, as a gift of His grace received through faith, faith in Christ, as revealed in the Scriptures; that salvation is a work of God for which He receives all the glory. These 5 “solas” (meaning “alone”) will be unpacked by Cole through October, and will also be the focus of our worship.</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prstGeom prst="rect">
            <a:avLst/>
          </a:prstGeom>
        </p:spPr>
        <p:txBody>
          <a:bodyPr/>
          <a:lstStyle/>
          <a:p>
            <a:endParaRPr/>
          </a:p>
        </p:txBody>
      </p:sp>
      <p:sp>
        <p:nvSpPr>
          <p:cNvPr id="152" name="Shape 152"/>
          <p:cNvSpPr>
            <a:spLocks noGrp="1"/>
          </p:cNvSpPr>
          <p:nvPr>
            <p:ph type="body" sz="quarter" idx="1"/>
          </p:nvPr>
        </p:nvSpPr>
        <p:spPr>
          <a:prstGeom prst="rect">
            <a:avLst/>
          </a:prstGeom>
        </p:spPr>
        <p:txBody>
          <a:bodyPr/>
          <a:lstStyle>
            <a:lvl1pPr defTabSz="457200">
              <a:spcBef>
                <a:spcPts val="0"/>
              </a:spcBef>
              <a:defRPr sz="2400">
                <a:latin typeface="Calibri"/>
                <a:ea typeface="Calibri"/>
                <a:cs typeface="Calibri"/>
                <a:sym typeface="Calibri"/>
              </a:defRPr>
            </a:lvl1pPr>
          </a:lstStyle>
          <a:p>
            <a:r>
              <a:t>But the Reformation was not just a Reformation of doctrine, but was a Reformation of WORSHIP in some crucial ways. For the next 3 weeks we’re to take a few minutes to highlight some of the major changes in worship effected by the Reformers.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pPr defTabSz="457200">
              <a:spcBef>
                <a:spcPts val="0"/>
              </a:spcBef>
              <a:defRPr sz="3200">
                <a:latin typeface="Calibri"/>
                <a:ea typeface="Calibri"/>
                <a:cs typeface="Calibri"/>
                <a:sym typeface="Calibri"/>
              </a:defRPr>
            </a:pPr>
            <a:r>
              <a:t>In the Old Testament, the people of God had to stand </a:t>
            </a:r>
            <a:r>
              <a:rPr b="1"/>
              <a:t>outside</a:t>
            </a:r>
            <a:r>
              <a:t> the Tabernacle, and could only </a:t>
            </a:r>
            <a:r>
              <a:rPr b="1"/>
              <a:t>watch</a:t>
            </a:r>
            <a:r>
              <a:t> as the priests inside did their worship for them.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lvl1pPr defTabSz="457200">
              <a:spcBef>
                <a:spcPts val="0"/>
              </a:spcBef>
              <a:defRPr sz="2400">
                <a:latin typeface="Calibri"/>
                <a:ea typeface="Calibri"/>
                <a:cs typeface="Calibri"/>
                <a:sym typeface="Calibri"/>
              </a:defRPr>
            </a:lvl1pPr>
          </a:lstStyle>
          <a:p>
            <a:r>
              <a:t>While the New Testament emphasized that Christian worship should actively engage the whole people of God, yet during the Middle Ages turned back more and more to the Old Testament model, where priests did it all and the people sat silently and watched. In fact, services continued to be conducted in Latin, even though most people did not even understand it anymore. So they didn’t even know what was going 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lvl1pPr defTabSz="457200">
              <a:spcBef>
                <a:spcPts val="0"/>
              </a:spcBef>
              <a:defRPr sz="3200">
                <a:latin typeface="Calibri"/>
                <a:ea typeface="Calibri"/>
                <a:cs typeface="Calibri"/>
                <a:sym typeface="Calibri"/>
              </a:defRPr>
            </a:lvl1pPr>
          </a:lstStyle>
          <a:p>
            <a:r>
              <a:t>One important book is entitled Worship is a VERB, reflecting the biblical and Reformational truth that worship is something we DO, not something we watch.</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FFCC66"/>
        </a:solidFill>
        <a:effectLst/>
      </p:bgPr>
    </p:bg>
    <p:spTree>
      <p:nvGrpSpPr>
        <p:cNvPr id="1" name=""/>
        <p:cNvGrpSpPr/>
        <p:nvPr/>
      </p:nvGrpSpPr>
      <p:grpSpPr>
        <a:xfrm>
          <a:off x="0" y="0"/>
          <a:ext cx="0" cy="0"/>
          <a:chOff x="0" y="0"/>
          <a:chExt cx="0" cy="0"/>
        </a:xfrm>
      </p:grpSpPr>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02F5E"/>
            </a:gs>
            <a:gs pos="50000">
              <a:srgbClr val="0066CC"/>
            </a:gs>
            <a:gs pos="100000">
              <a:srgbClr val="002F5E"/>
            </a:gs>
          </a:gsLst>
          <a:lin ang="16200000" scaled="0"/>
        </a:gradFill>
        <a:effectLst/>
      </p:bgPr>
    </p:bg>
    <p:spTree>
      <p:nvGrpSpPr>
        <p:cNvPr id="1" name=""/>
        <p:cNvGrpSpPr/>
        <p:nvPr/>
      </p:nvGrpSpPr>
      <p:grpSpPr>
        <a:xfrm>
          <a:off x="0" y="0"/>
          <a:ext cx="0" cy="0"/>
          <a:chOff x="0" y="0"/>
          <a:chExt cx="0" cy="0"/>
        </a:xfrm>
      </p:grpSpPr>
      <p:sp>
        <p:nvSpPr>
          <p:cNvPr id="29" name="Rectangle"/>
          <p:cNvSpPr/>
          <p:nvPr/>
        </p:nvSpPr>
        <p:spPr>
          <a:xfrm>
            <a:off x="381000" y="0"/>
            <a:ext cx="1447800" cy="6856413"/>
          </a:xfrm>
          <a:prstGeom prst="rect">
            <a:avLst/>
          </a:prstGeom>
          <a:gradFill>
            <a:gsLst>
              <a:gs pos="0">
                <a:srgbClr val="003F7E"/>
              </a:gs>
              <a:gs pos="50000">
                <a:srgbClr val="0066CC">
                  <a:alpha val="50000"/>
                </a:srgbClr>
              </a:gs>
              <a:gs pos="100000">
                <a:srgbClr val="003F7E"/>
              </a:gs>
            </a:gsLst>
            <a:lin ang="16200000"/>
          </a:gradFill>
          <a:ln w="12700">
            <a:miter lim="400000"/>
          </a:ln>
        </p:spPr>
        <p:txBody>
          <a:bodyPr lIns="45719" rIns="45719"/>
          <a:lstStyle/>
          <a:p>
            <a:pPr defTabSz="457200">
              <a:defRPr sz="2400">
                <a:solidFill>
                  <a:srgbClr val="FFFFFF"/>
                </a:solidFill>
              </a:defRPr>
            </a:pPr>
            <a:endParaRPr/>
          </a:p>
        </p:txBody>
      </p:sp>
      <p:sp>
        <p:nvSpPr>
          <p:cNvPr id="30" name="Rectangle"/>
          <p:cNvSpPr/>
          <p:nvPr/>
        </p:nvSpPr>
        <p:spPr>
          <a:xfrm>
            <a:off x="685800" y="2438400"/>
            <a:ext cx="8456613" cy="762000"/>
          </a:xfrm>
          <a:prstGeom prst="rect">
            <a:avLst/>
          </a:prstGeom>
          <a:gradFill>
            <a:gsLst>
              <a:gs pos="0">
                <a:srgbClr val="0066CC"/>
              </a:gs>
              <a:gs pos="100000">
                <a:srgbClr val="00101F"/>
              </a:gs>
            </a:gsLst>
          </a:gradFill>
          <a:ln w="12700">
            <a:miter lim="400000"/>
          </a:ln>
        </p:spPr>
        <p:txBody>
          <a:bodyPr lIns="45719" rIns="45719"/>
          <a:lstStyle/>
          <a:p>
            <a:pPr defTabSz="457200">
              <a:defRPr sz="2400">
                <a:solidFill>
                  <a:srgbClr val="FFFFFF"/>
                </a:solidFill>
              </a:defRPr>
            </a:pPr>
            <a:endParaRPr/>
          </a:p>
        </p:txBody>
      </p:sp>
      <p:sp>
        <p:nvSpPr>
          <p:cNvPr id="31" name="Rectangle"/>
          <p:cNvSpPr/>
          <p:nvPr/>
        </p:nvSpPr>
        <p:spPr>
          <a:xfrm>
            <a:off x="0" y="3505200"/>
            <a:ext cx="4724400" cy="152400"/>
          </a:xfrm>
          <a:prstGeom prst="rect">
            <a:avLst/>
          </a:prstGeom>
          <a:solidFill>
            <a:schemeClr val="accent1">
              <a:alpha val="50195"/>
            </a:schemeClr>
          </a:solidFill>
          <a:ln w="12700">
            <a:miter lim="400000"/>
          </a:ln>
        </p:spPr>
        <p:txBody>
          <a:bodyPr lIns="45719" rIns="45719"/>
          <a:lstStyle/>
          <a:p>
            <a:pPr defTabSz="457200">
              <a:defRPr sz="2400">
                <a:solidFill>
                  <a:srgbClr val="FFFFFF"/>
                </a:solidFill>
              </a:defRPr>
            </a:pPr>
            <a:endParaRP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 name="Line"/>
          <p:cNvSpPr/>
          <p:nvPr/>
        </p:nvSpPr>
        <p:spPr>
          <a:xfrm>
            <a:off x="357187" y="4634507"/>
            <a:ext cx="8437116" cy="1"/>
          </a:xfrm>
          <a:prstGeom prst="line">
            <a:avLst/>
          </a:prstGeom>
          <a:ln w="3175">
            <a:solidFill>
              <a:srgbClr val="444444">
                <a:alpha val="30000"/>
              </a:srgbClr>
            </a:solidFill>
            <a:miter lim="400000"/>
          </a:ln>
        </p:spPr>
        <p:txBody>
          <a:bodyPr lIns="35718" tIns="35718" rIns="35718" bIns="35718" anchor="ctr"/>
          <a:lstStyle/>
          <a:p>
            <a:pPr defTabSz="321468">
              <a:defRPr sz="700">
                <a:solidFill>
                  <a:srgbClr val="000000"/>
                </a:solidFill>
                <a:latin typeface="+mn-lt"/>
                <a:ea typeface="+mn-ea"/>
                <a:cs typeface="+mn-cs"/>
                <a:sym typeface="Helvetica"/>
              </a:defRPr>
            </a:pPr>
            <a:endParaRPr/>
          </a:p>
        </p:txBody>
      </p:sp>
      <p:sp>
        <p:nvSpPr>
          <p:cNvPr id="40" name="Line"/>
          <p:cNvSpPr/>
          <p:nvPr/>
        </p:nvSpPr>
        <p:spPr>
          <a:xfrm>
            <a:off x="357187" y="2875359"/>
            <a:ext cx="8437514" cy="1"/>
          </a:xfrm>
          <a:prstGeom prst="line">
            <a:avLst/>
          </a:prstGeom>
          <a:ln w="3175">
            <a:solidFill>
              <a:srgbClr val="444444">
                <a:alpha val="30000"/>
              </a:srgbClr>
            </a:solidFill>
            <a:miter lim="400000"/>
          </a:ln>
        </p:spPr>
        <p:txBody>
          <a:bodyPr lIns="35718" tIns="35718" rIns="35718" bIns="35718" anchor="ctr"/>
          <a:lstStyle/>
          <a:p>
            <a:pPr defTabSz="321468">
              <a:defRPr sz="700">
                <a:solidFill>
                  <a:srgbClr val="000000"/>
                </a:solidFill>
                <a:latin typeface="+mn-lt"/>
                <a:ea typeface="+mn-ea"/>
                <a:cs typeface="+mn-cs"/>
                <a:sym typeface="Helvetica"/>
              </a:defRPr>
            </a:pPr>
            <a:endParaRPr/>
          </a:p>
        </p:txBody>
      </p:sp>
      <p:sp>
        <p:nvSpPr>
          <p:cNvPr id="41" name="Line"/>
          <p:cNvSpPr/>
          <p:nvPr/>
        </p:nvSpPr>
        <p:spPr>
          <a:xfrm flipV="1">
            <a:off x="5620994" y="3182523"/>
            <a:ext cx="1" cy="1155065"/>
          </a:xfrm>
          <a:prstGeom prst="line">
            <a:avLst/>
          </a:prstGeom>
          <a:ln w="3175">
            <a:solidFill>
              <a:srgbClr val="444444">
                <a:alpha val="30000"/>
              </a:srgbClr>
            </a:solidFill>
            <a:miter lim="400000"/>
          </a:ln>
        </p:spPr>
        <p:txBody>
          <a:bodyPr lIns="35718" tIns="35718" rIns="35718" bIns="35718" anchor="ctr"/>
          <a:lstStyle/>
          <a:p>
            <a:pPr defTabSz="321468">
              <a:defRPr sz="700">
                <a:solidFill>
                  <a:srgbClr val="000000"/>
                </a:solidFill>
                <a:latin typeface="+mn-lt"/>
                <a:ea typeface="+mn-ea"/>
                <a:cs typeface="+mn-cs"/>
                <a:sym typeface="Helvetica"/>
              </a:defRPr>
            </a:pPr>
            <a:endParaRPr/>
          </a:p>
        </p:txBody>
      </p:sp>
      <p:sp>
        <p:nvSpPr>
          <p:cNvPr id="42" name="Lorem Ipsum Dolor"/>
          <p:cNvSpPr txBox="1">
            <a:spLocks noGrp="1"/>
          </p:cNvSpPr>
          <p:nvPr>
            <p:ph type="body" sz="quarter" idx="13"/>
          </p:nvPr>
        </p:nvSpPr>
        <p:spPr>
          <a:xfrm>
            <a:off x="357187" y="2464593"/>
            <a:ext cx="5063134" cy="357189"/>
          </a:xfrm>
          <a:prstGeom prst="rect">
            <a:avLst/>
          </a:prstGeom>
        </p:spPr>
        <p:txBody>
          <a:bodyPr lIns="35718" tIns="35718" rIns="35718" bIns="35718" anchor="ctr">
            <a:spAutoFit/>
          </a:bodyPr>
          <a:lstStyle>
            <a:lvl1pPr marL="0" indent="0" defTabSz="410765">
              <a:lnSpc>
                <a:spcPct val="110000"/>
              </a:lnSpc>
              <a:spcBef>
                <a:spcPts val="0"/>
              </a:spcBef>
              <a:buClrTx/>
              <a:buSzTx/>
              <a:buNone/>
              <a:defRPr sz="1400" b="0">
                <a:solidFill>
                  <a:srgbClr val="414141"/>
                </a:solidFill>
                <a:latin typeface="Bodoni SvtyTwo ITC TT-BookIta"/>
                <a:ea typeface="Bodoni SvtyTwo ITC TT-BookIta"/>
                <a:cs typeface="Bodoni SvtyTwo ITC TT-BookIta"/>
                <a:sym typeface="Bodoni SvtyTwo ITC TT-BookIta"/>
              </a:defRPr>
            </a:lvl1pPr>
          </a:lstStyle>
          <a:p>
            <a:r>
              <a:t>Lorem Ipsum Dolor</a:t>
            </a:r>
          </a:p>
        </p:txBody>
      </p:sp>
      <p:sp>
        <p:nvSpPr>
          <p:cNvPr id="43" name="Title Text"/>
          <p:cNvSpPr txBox="1">
            <a:spLocks noGrp="1"/>
          </p:cNvSpPr>
          <p:nvPr>
            <p:ph type="title"/>
          </p:nvPr>
        </p:nvSpPr>
        <p:spPr>
          <a:xfrm>
            <a:off x="357187" y="2911078"/>
            <a:ext cx="5063134" cy="1696641"/>
          </a:xfrm>
          <a:prstGeom prst="rect">
            <a:avLst/>
          </a:prstGeom>
        </p:spPr>
        <p:txBody>
          <a:bodyPr lIns="35718" tIns="35718" rIns="35718" bIns="35718">
            <a:normAutofit/>
          </a:bodyPr>
          <a:lstStyle>
            <a:lvl1pPr defTabSz="410765">
              <a:lnSpc>
                <a:spcPct val="90000"/>
              </a:lnSpc>
              <a:spcBef>
                <a:spcPts val="1100"/>
              </a:spcBef>
              <a:defRPr sz="4600">
                <a:solidFill>
                  <a:srgbClr val="D93E2B"/>
                </a:solidFill>
                <a:latin typeface="Bodoni SvtyTwo ITC TT-Book"/>
                <a:ea typeface="Bodoni SvtyTwo ITC TT-Book"/>
                <a:cs typeface="Bodoni SvtyTwo ITC TT-Book"/>
                <a:sym typeface="Bodoni SvtyTwo ITC TT-Book"/>
              </a:defRPr>
            </a:lvl1pPr>
          </a:lstStyle>
          <a:p>
            <a:r>
              <a:t>Title Text</a:t>
            </a:r>
          </a:p>
        </p:txBody>
      </p:sp>
      <p:sp>
        <p:nvSpPr>
          <p:cNvPr id="44" name="Body Level One…"/>
          <p:cNvSpPr txBox="1">
            <a:spLocks noGrp="1"/>
          </p:cNvSpPr>
          <p:nvPr>
            <p:ph type="body" sz="quarter" idx="1"/>
          </p:nvPr>
        </p:nvSpPr>
        <p:spPr>
          <a:xfrm>
            <a:off x="5822156" y="2911078"/>
            <a:ext cx="2982516" cy="1696641"/>
          </a:xfrm>
          <a:prstGeom prst="rect">
            <a:avLst/>
          </a:prstGeom>
        </p:spPr>
        <p:txBody>
          <a:bodyPr lIns="35718" tIns="35718" rIns="35718" bIns="35718" anchor="ctr">
            <a:normAutofit/>
          </a:bodyPr>
          <a:lstStyle>
            <a:lvl1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1pPr>
            <a:lvl2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2pPr>
            <a:lvl3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3pPr>
            <a:lvl4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4pPr>
            <a:lvl5pPr marL="0" indent="0" defTabSz="410765">
              <a:spcBef>
                <a:spcPts val="0"/>
              </a:spcBef>
              <a:buClrTx/>
              <a:buSzTx/>
              <a:buNone/>
              <a:defRPr sz="1400" b="0">
                <a:solidFill>
                  <a:srgbClr val="414141"/>
                </a:solidFill>
                <a:latin typeface="Bodoni SvtyTwo ITC TT-Book"/>
                <a:ea typeface="Bodoni SvtyTwo ITC TT-Book"/>
                <a:cs typeface="Bodoni SvtyTwo ITC TT-Book"/>
                <a:sym typeface="Bodoni SvtyTwo ITC TT-Book"/>
              </a:defRPr>
            </a:lvl5p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xfrm>
            <a:off x="4451006" y="6509742"/>
            <a:ext cx="233059" cy="236538"/>
          </a:xfrm>
          <a:prstGeom prst="rect">
            <a:avLst/>
          </a:prstGeom>
        </p:spPr>
        <p:txBody>
          <a:bodyPr lIns="35718" tIns="35718" rIns="35718" bIns="35718" anchor="t"/>
          <a:lstStyle>
            <a:lvl1pPr algn="ctr" defTabSz="410765">
              <a:defRPr sz="1100">
                <a:solidFill>
                  <a:srgbClr val="4C4946"/>
                </a:solidFill>
                <a:latin typeface="Bodoni SvtyTwo ITC TT-Book"/>
                <a:ea typeface="Bodoni SvtyTwo ITC TT-Book"/>
                <a:cs typeface="Bodoni SvtyTwo ITC TT-Book"/>
                <a:sym typeface="Bodoni SvtyTwo ITC TT-Book"/>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52" name="Slide Number"/>
          <p:cNvSpPr txBox="1">
            <a:spLocks noGrp="1"/>
          </p:cNvSpPr>
          <p:nvPr>
            <p:ph type="sldNum" sz="quarter" idx="2"/>
          </p:nvPr>
        </p:nvSpPr>
        <p:spPr>
          <a:xfrm>
            <a:off x="8376681" y="5595064"/>
            <a:ext cx="310119" cy="332741"/>
          </a:xfrm>
          <a:prstGeom prst="rect">
            <a:avLst/>
          </a:prstGeom>
        </p:spPr>
        <p:txBody>
          <a:bodyPr lIns="45719" tIns="45719" rIns="45719" bIns="45719"/>
          <a:lstStyle>
            <a:lvl1pPr defTabSz="60960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59" name="Slide Number"/>
          <p:cNvSpPr txBox="1">
            <a:spLocks noGrp="1"/>
          </p:cNvSpPr>
          <p:nvPr>
            <p:ph type="sldNum" sz="quarter" idx="2"/>
          </p:nvPr>
        </p:nvSpPr>
        <p:spPr>
          <a:xfrm>
            <a:off x="8376681" y="5595064"/>
            <a:ext cx="310119" cy="332741"/>
          </a:xfrm>
          <a:prstGeom prst="rect">
            <a:avLst/>
          </a:prstGeom>
        </p:spPr>
        <p:txBody>
          <a:bodyPr lIns="45719" tIns="45719" rIns="45719" bIns="45719"/>
          <a:lstStyle>
            <a:lvl1pPr defTabSz="60960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66" name="Title Text"/>
          <p:cNvSpPr txBox="1">
            <a:spLocks noGrp="1"/>
          </p:cNvSpPr>
          <p:nvPr>
            <p:ph type="title"/>
          </p:nvPr>
        </p:nvSpPr>
        <p:spPr>
          <a:xfrm>
            <a:off x="457200" y="1063228"/>
            <a:ext cx="8229600" cy="857251"/>
          </a:xfrm>
          <a:prstGeom prst="rect">
            <a:avLst/>
          </a:prstGeom>
        </p:spPr>
        <p:txBody>
          <a:bodyPr lIns="45719" tIns="45719" rIns="45719" bIns="45719">
            <a:normAutofit/>
          </a:bodyPr>
          <a:lstStyle>
            <a:lvl1pPr algn="ctr" defTabSz="609600">
              <a:defRPr sz="5800">
                <a:solidFill>
                  <a:srgbClr val="000000"/>
                </a:solidFill>
                <a:latin typeface="Calibri"/>
                <a:ea typeface="Calibri"/>
                <a:cs typeface="Calibri"/>
                <a:sym typeface="Calibri"/>
              </a:defRPr>
            </a:lvl1pPr>
          </a:lstStyle>
          <a:p>
            <a:r>
              <a:t>Title Text</a:t>
            </a:r>
          </a:p>
        </p:txBody>
      </p:sp>
      <p:sp>
        <p:nvSpPr>
          <p:cNvPr id="67" name="Body Level One…"/>
          <p:cNvSpPr txBox="1">
            <a:spLocks noGrp="1"/>
          </p:cNvSpPr>
          <p:nvPr>
            <p:ph type="body" idx="1"/>
          </p:nvPr>
        </p:nvSpPr>
        <p:spPr>
          <a:xfrm>
            <a:off x="457200" y="2057400"/>
            <a:ext cx="8229600" cy="3394473"/>
          </a:xfrm>
          <a:prstGeom prst="rect">
            <a:avLst/>
          </a:prstGeom>
        </p:spPr>
        <p:txBody>
          <a:bodyPr lIns="45719" tIns="45719" rIns="45719" bIns="45719">
            <a:normAutofit/>
          </a:bodyPr>
          <a:lstStyle>
            <a:lvl1pPr marL="450056" indent="-450056" defTabSz="609600">
              <a:spcBef>
                <a:spcPts val="1000"/>
              </a:spcBef>
              <a:buClrTx/>
              <a:buSzPct val="100000"/>
              <a:buFont typeface="Arial"/>
              <a:defRPr sz="4200" b="0">
                <a:solidFill>
                  <a:srgbClr val="000000"/>
                </a:solidFill>
                <a:latin typeface="Calibri"/>
                <a:ea typeface="Calibri"/>
                <a:cs typeface="Calibri"/>
                <a:sym typeface="Calibri"/>
              </a:defRPr>
            </a:lvl1pPr>
            <a:lvl2pPr marL="885825" indent="-428625" defTabSz="609600">
              <a:spcBef>
                <a:spcPts val="1000"/>
              </a:spcBef>
              <a:buClrTx/>
              <a:buFont typeface="Arial"/>
              <a:defRPr sz="4200" b="0">
                <a:solidFill>
                  <a:srgbClr val="000000"/>
                </a:solidFill>
                <a:latin typeface="Calibri"/>
                <a:ea typeface="Calibri"/>
                <a:cs typeface="Calibri"/>
                <a:sym typeface="Calibri"/>
              </a:defRPr>
            </a:lvl2pPr>
            <a:lvl3pPr marL="1314450" indent="-400050" defTabSz="609600">
              <a:spcBef>
                <a:spcPts val="1000"/>
              </a:spcBef>
              <a:buClrTx/>
              <a:buFont typeface="Arial"/>
              <a:defRPr sz="4200" b="0">
                <a:solidFill>
                  <a:srgbClr val="000000"/>
                </a:solidFill>
                <a:latin typeface="Calibri"/>
                <a:ea typeface="Calibri"/>
                <a:cs typeface="Calibri"/>
                <a:sym typeface="Calibri"/>
              </a:defRPr>
            </a:lvl3pPr>
            <a:lvl4pPr marL="1851660" indent="-480060" defTabSz="609600">
              <a:spcBef>
                <a:spcPts val="1000"/>
              </a:spcBef>
              <a:buClrTx/>
              <a:buFont typeface="Arial"/>
              <a:defRPr sz="4200" b="0">
                <a:solidFill>
                  <a:srgbClr val="000000"/>
                </a:solidFill>
                <a:latin typeface="Calibri"/>
                <a:ea typeface="Calibri"/>
                <a:cs typeface="Calibri"/>
                <a:sym typeface="Calibri"/>
              </a:defRPr>
            </a:lvl4pPr>
            <a:lvl5pPr marL="2308860" indent="-480060" defTabSz="609600">
              <a:spcBef>
                <a:spcPts val="1000"/>
              </a:spcBef>
              <a:buClrTx/>
              <a:buFont typeface="Arial"/>
              <a:buChar char="»"/>
              <a:defRPr sz="4200" b="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8376681" y="5595064"/>
            <a:ext cx="310119" cy="332741"/>
          </a:xfrm>
          <a:prstGeom prst="rect">
            <a:avLst/>
          </a:prstGeom>
        </p:spPr>
        <p:txBody>
          <a:bodyPr lIns="45719" tIns="45719" rIns="45719" bIns="45719"/>
          <a:lstStyle>
            <a:lvl1pPr defTabSz="60960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BBE0E3"/>
        </a:solidFill>
        <a:effectLst/>
      </p:bgPr>
    </p:bg>
    <p:spTree>
      <p:nvGrpSpPr>
        <p:cNvPr id="1" name=""/>
        <p:cNvGrpSpPr/>
        <p:nvPr/>
      </p:nvGrpSpPr>
      <p:grpSpPr>
        <a:xfrm>
          <a:off x="0" y="0"/>
          <a:ext cx="0" cy="0"/>
          <a:chOff x="0" y="0"/>
          <a:chExt cx="0" cy="0"/>
        </a:xfrm>
      </p:grpSpPr>
      <p:sp>
        <p:nvSpPr>
          <p:cNvPr id="75" name="Slide Number"/>
          <p:cNvSpPr txBox="1">
            <a:spLocks noGrp="1"/>
          </p:cNvSpPr>
          <p:nvPr>
            <p:ph type="sldNum" sz="quarter" idx="2"/>
          </p:nvPr>
        </p:nvSpPr>
        <p:spPr>
          <a:xfrm>
            <a:off x="8413144" y="6245225"/>
            <a:ext cx="273657" cy="264255"/>
          </a:xfrm>
          <a:prstGeom prst="rect">
            <a:avLst/>
          </a:prstGeom>
        </p:spPr>
        <p:txBody>
          <a:bodyPr lIns="45719" tIns="45719" rIns="45719" bIns="45719" anchor="t"/>
          <a:lstStyle>
            <a:lvl1pPr>
              <a:defRPr sz="1200">
                <a:solidFill>
                  <a:srgbClr val="000000"/>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2F5E"/>
            </a:gs>
            <a:gs pos="100000">
              <a:srgbClr val="0066CC"/>
            </a:gs>
          </a:gsLst>
          <a:lin ang="16200000" scaled="0"/>
        </a:gradFill>
        <a:effectLst/>
      </p:bgPr>
    </p:bg>
    <p:spTree>
      <p:nvGrpSpPr>
        <p:cNvPr id="1" name=""/>
        <p:cNvGrpSpPr/>
        <p:nvPr/>
      </p:nvGrpSpPr>
      <p:grpSpPr>
        <a:xfrm>
          <a:off x="0" y="0"/>
          <a:ext cx="0" cy="0"/>
          <a:chOff x="0" y="0"/>
          <a:chExt cx="0" cy="0"/>
        </a:xfrm>
      </p:grpSpPr>
      <p:sp>
        <p:nvSpPr>
          <p:cNvPr id="2" name="Rectangle"/>
          <p:cNvSpPr/>
          <p:nvPr/>
        </p:nvSpPr>
        <p:spPr>
          <a:xfrm>
            <a:off x="381000" y="0"/>
            <a:ext cx="1447800" cy="6856413"/>
          </a:xfrm>
          <a:prstGeom prst="rect">
            <a:avLst/>
          </a:prstGeom>
          <a:gradFill>
            <a:gsLst>
              <a:gs pos="0">
                <a:srgbClr val="003F7E"/>
              </a:gs>
              <a:gs pos="100000">
                <a:srgbClr val="0066CC">
                  <a:alpha val="50000"/>
                </a:srgbClr>
              </a:gs>
            </a:gsLst>
            <a:lin ang="16200000"/>
          </a:gradFill>
          <a:ln w="12700">
            <a:miter lim="400000"/>
          </a:ln>
        </p:spPr>
        <p:txBody>
          <a:bodyPr lIns="45719" rIns="45719"/>
          <a:lstStyle/>
          <a:p>
            <a:pPr defTabSz="457200">
              <a:defRPr sz="2400">
                <a:solidFill>
                  <a:srgbClr val="FFFFFF"/>
                </a:solidFill>
              </a:defRPr>
            </a:pPr>
            <a:endParaRPr/>
          </a:p>
        </p:txBody>
      </p:sp>
      <p:sp>
        <p:nvSpPr>
          <p:cNvPr id="3" name="Rectangle"/>
          <p:cNvSpPr/>
          <p:nvPr/>
        </p:nvSpPr>
        <p:spPr>
          <a:xfrm>
            <a:off x="152400" y="1752600"/>
            <a:ext cx="4724400" cy="152400"/>
          </a:xfrm>
          <a:prstGeom prst="rect">
            <a:avLst/>
          </a:prstGeom>
          <a:solidFill>
            <a:schemeClr val="accent1">
              <a:alpha val="50195"/>
            </a:schemeClr>
          </a:solidFill>
          <a:ln w="12700">
            <a:miter lim="400000"/>
          </a:ln>
        </p:spPr>
        <p:txBody>
          <a:bodyPr lIns="45719" rIns="45719"/>
          <a:lstStyle/>
          <a:p>
            <a:pPr defTabSz="457200">
              <a:defRPr sz="2400">
                <a:solidFill>
                  <a:srgbClr val="FFFFFF"/>
                </a:solidFill>
              </a:defRPr>
            </a:pPr>
            <a:endParaRPr/>
          </a:p>
        </p:txBody>
      </p:sp>
      <p:sp>
        <p:nvSpPr>
          <p:cNvPr id="4" name="Rectangle"/>
          <p:cNvSpPr/>
          <p:nvPr/>
        </p:nvSpPr>
        <p:spPr>
          <a:xfrm>
            <a:off x="685800" y="6629400"/>
            <a:ext cx="3505200" cy="227013"/>
          </a:xfrm>
          <a:prstGeom prst="rect">
            <a:avLst/>
          </a:prstGeom>
          <a:gradFill>
            <a:gsLst>
              <a:gs pos="0">
                <a:srgbClr val="761800"/>
              </a:gs>
              <a:gs pos="50000">
                <a:srgbClr val="FF3300"/>
              </a:gs>
              <a:gs pos="100000">
                <a:srgbClr val="761800"/>
              </a:gs>
            </a:gsLst>
          </a:gradFill>
          <a:ln w="12700">
            <a:miter lim="400000"/>
          </a:ln>
        </p:spPr>
        <p:txBody>
          <a:bodyPr lIns="45719" rIns="45719"/>
          <a:lstStyle/>
          <a:p>
            <a:pPr defTabSz="457200">
              <a:defRPr sz="2400">
                <a:solidFill>
                  <a:srgbClr val="FFFFFF"/>
                </a:solidFill>
              </a:defRPr>
            </a:pPr>
            <a:endParaRPr/>
          </a:p>
        </p:txBody>
      </p:sp>
      <p:sp>
        <p:nvSpPr>
          <p:cNvPr id="5" name="Rectangle"/>
          <p:cNvSpPr/>
          <p:nvPr/>
        </p:nvSpPr>
        <p:spPr>
          <a:xfrm>
            <a:off x="762000" y="762000"/>
            <a:ext cx="8380413" cy="762000"/>
          </a:xfrm>
          <a:prstGeom prst="rect">
            <a:avLst/>
          </a:prstGeom>
          <a:gradFill>
            <a:gsLst>
              <a:gs pos="0">
                <a:srgbClr val="0066CC"/>
              </a:gs>
              <a:gs pos="100000">
                <a:srgbClr val="00101F"/>
              </a:gs>
            </a:gsLst>
          </a:gradFill>
          <a:ln w="12700">
            <a:miter lim="400000"/>
          </a:ln>
        </p:spPr>
        <p:txBody>
          <a:bodyPr lIns="45719" rIns="45719"/>
          <a:lstStyle/>
          <a:p>
            <a:pPr defTabSz="457200">
              <a:defRPr sz="2400">
                <a:solidFill>
                  <a:srgbClr val="FFFFFF"/>
                </a:solidFill>
              </a:defRPr>
            </a:pPr>
            <a:endParaRPr/>
          </a:p>
        </p:txBody>
      </p:sp>
      <p:sp>
        <p:nvSpPr>
          <p:cNvPr id="6" name="Title Text"/>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037" tIns="46037" rIns="46037" bIns="46037" anchor="ctr"/>
          <a:lstStyle/>
          <a:p>
            <a:r>
              <a:t>Title Text</a:t>
            </a:r>
          </a:p>
        </p:txBody>
      </p:sp>
      <p:sp>
        <p:nvSpPr>
          <p:cNvPr id="7"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037" tIns="46037" rIns="46037" bIns="46037"/>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8155656" y="6256070"/>
            <a:ext cx="302544" cy="289460"/>
          </a:xfrm>
          <a:prstGeom prst="rect">
            <a:avLst/>
          </a:prstGeom>
          <a:ln w="12700">
            <a:miter lim="400000"/>
          </a:ln>
        </p:spPr>
        <p:txBody>
          <a:bodyPr wrap="none" lIns="46037" tIns="46037" rIns="46037" bIns="46037" anchor="ctr">
            <a:spAutoFit/>
          </a:bodyPr>
          <a:lstStyle>
            <a:lvl1pPr algn="r" defTabSz="457200">
              <a:defRPr sz="1400">
                <a:solidFill>
                  <a:srgbClr val="FFFFFF"/>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spd="med"/>
  <p:txStyles>
    <p:titleStyle>
      <a:lvl1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p:titleStyle>
    <p:bodyStyle>
      <a:lvl1pPr marL="342900" marR="0" indent="-342900" algn="l" defTabSz="914400" rtl="0" latinLnBrk="0">
        <a:lnSpc>
          <a:spcPct val="100000"/>
        </a:lnSpc>
        <a:spcBef>
          <a:spcPts val="700"/>
        </a:spcBef>
        <a:spcAft>
          <a:spcPts val="0"/>
        </a:spcAft>
        <a:buClr>
          <a:schemeClr val="accent2"/>
        </a:buClr>
        <a:buSzPct val="80000"/>
        <a:buFontTx/>
        <a:buChar char="•"/>
        <a:tabLst/>
        <a:defRPr sz="3200" b="1" i="0" u="none" strike="noStrike" cap="none" spc="0" baseline="0">
          <a:solidFill>
            <a:srgbClr val="FFFFFF"/>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
          <a:schemeClr val="accent2"/>
        </a:buClr>
        <a:buSzPct val="100000"/>
        <a:buFontTx/>
        <a:buChar char="–"/>
        <a:tabLst/>
        <a:defRPr sz="3200" b="1" i="0" u="none" strike="noStrike" cap="none" spc="0" baseline="0">
          <a:solidFill>
            <a:srgbClr val="FFFFFF"/>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
          <a:schemeClr val="accent2"/>
        </a:buClr>
        <a:buSzPct val="100000"/>
        <a:buFontTx/>
        <a:buChar char="•"/>
        <a:tabLst/>
        <a:defRPr sz="3200" b="1" i="0" u="none" strike="noStrike" cap="none" spc="0" baseline="0">
          <a:solidFill>
            <a:srgbClr val="FFFFFF"/>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
          <a:schemeClr val="accent2"/>
        </a:buClr>
        <a:buSzPct val="100000"/>
        <a:buFontTx/>
        <a:buChar char="–"/>
        <a:tabLst/>
        <a:defRPr sz="3200" b="1" i="0" u="none" strike="noStrike" cap="none" spc="0" baseline="0">
          <a:solidFill>
            <a:srgbClr val="FFFFFF"/>
          </a:solidFill>
          <a:uFillTx/>
          <a:latin typeface="Arial"/>
          <a:ea typeface="Arial"/>
          <a:cs typeface="Arial"/>
          <a:sym typeface="Arial"/>
        </a:defRPr>
      </a:lvl4pPr>
      <a:lvl5pPr marL="2235200" marR="0" indent="-406400" algn="l" defTabSz="914400" rtl="0" latinLnBrk="0">
        <a:lnSpc>
          <a:spcPct val="100000"/>
        </a:lnSpc>
        <a:spcBef>
          <a:spcPts val="700"/>
        </a:spcBef>
        <a:spcAft>
          <a:spcPts val="0"/>
        </a:spcAft>
        <a:buClr>
          <a:schemeClr val="accent2"/>
        </a:buClr>
        <a:buSzPct val="100000"/>
        <a:buFontTx/>
        <a:buChar char="•"/>
        <a:tabLst/>
        <a:defRPr sz="3200" b="1" i="0" u="none" strike="noStrike" cap="none" spc="0" baseline="0">
          <a:solidFill>
            <a:srgbClr val="FFFFFF"/>
          </a:solidFill>
          <a:uFillTx/>
          <a:latin typeface="Arial"/>
          <a:ea typeface="Arial"/>
          <a:cs typeface="Arial"/>
          <a:sym typeface="Arial"/>
        </a:defRPr>
      </a:lvl5pPr>
      <a:lvl6pPr marL="2692400" marR="0" indent="-406400" algn="l" defTabSz="914400" rtl="0" latinLnBrk="0">
        <a:lnSpc>
          <a:spcPct val="100000"/>
        </a:lnSpc>
        <a:spcBef>
          <a:spcPts val="700"/>
        </a:spcBef>
        <a:spcAft>
          <a:spcPts val="0"/>
        </a:spcAft>
        <a:buClr>
          <a:schemeClr val="accent2"/>
        </a:buClr>
        <a:buSzPct val="100000"/>
        <a:buFont typeface="Wingdings"/>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latinLnBrk="0">
        <a:lnSpc>
          <a:spcPct val="100000"/>
        </a:lnSpc>
        <a:spcBef>
          <a:spcPts val="700"/>
        </a:spcBef>
        <a:spcAft>
          <a:spcPts val="0"/>
        </a:spcAft>
        <a:buClr>
          <a:schemeClr val="accent2"/>
        </a:buClr>
        <a:buSzPct val="100000"/>
        <a:buFont typeface="Wingdings"/>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latinLnBrk="0">
        <a:lnSpc>
          <a:spcPct val="100000"/>
        </a:lnSpc>
        <a:spcBef>
          <a:spcPts val="700"/>
        </a:spcBef>
        <a:spcAft>
          <a:spcPts val="0"/>
        </a:spcAft>
        <a:buClr>
          <a:schemeClr val="accent2"/>
        </a:buClr>
        <a:buSzPct val="100000"/>
        <a:buFont typeface="Wingdings"/>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latinLnBrk="0">
        <a:lnSpc>
          <a:spcPct val="100000"/>
        </a:lnSpc>
        <a:spcBef>
          <a:spcPts val="700"/>
        </a:spcBef>
        <a:spcAft>
          <a:spcPts val="0"/>
        </a:spcAft>
        <a:buClr>
          <a:schemeClr val="accent2"/>
        </a:buClr>
        <a:buSzPct val="100000"/>
        <a:buFont typeface="Wingdings"/>
        <a:buChar char=""/>
        <a:tabLst/>
        <a:defRPr sz="3200" b="1" i="0" u="none" strike="noStrike" cap="none" spc="0" baseline="0">
          <a:solidFill>
            <a:srgbClr val="FFFFFF"/>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Biblical Worship"/>
          <p:cNvSpPr txBox="1">
            <a:spLocks noGrp="1"/>
          </p:cNvSpPr>
          <p:nvPr>
            <p:ph type="body" idx="13"/>
          </p:nvPr>
        </p:nvSpPr>
        <p:spPr>
          <a:xfrm>
            <a:off x="357187" y="2315368"/>
            <a:ext cx="5063134" cy="655639"/>
          </a:xfrm>
          <a:prstGeom prst="rect">
            <a:avLst/>
          </a:prstGeom>
        </p:spPr>
        <p:txBody>
          <a:bodyPr/>
          <a:lstStyle>
            <a:lvl1pPr>
              <a:lnSpc>
                <a:spcPct val="90000"/>
              </a:lnSpc>
              <a:spcBef>
                <a:spcPts val="1100"/>
              </a:spcBef>
              <a:defRPr sz="3800">
                <a:solidFill>
                  <a:srgbClr val="A42D1F"/>
                </a:solidFill>
                <a:latin typeface="Bodoni SvtyTwo ITC TT-Book"/>
                <a:ea typeface="Bodoni SvtyTwo ITC TT-Book"/>
                <a:cs typeface="Bodoni SvtyTwo ITC TT-Book"/>
                <a:sym typeface="Bodoni SvtyTwo ITC TT-Book"/>
              </a:defRPr>
            </a:lvl1pPr>
          </a:lstStyle>
          <a:p>
            <a:r>
              <a:t>Biblical Worship</a:t>
            </a:r>
          </a:p>
        </p:txBody>
      </p:sp>
      <p:sp>
        <p:nvSpPr>
          <p:cNvPr id="88" name="Unit 5"/>
          <p:cNvSpPr txBox="1">
            <a:spLocks noGrp="1"/>
          </p:cNvSpPr>
          <p:nvPr>
            <p:ph type="title"/>
          </p:nvPr>
        </p:nvSpPr>
        <p:spPr>
          <a:prstGeom prst="rect">
            <a:avLst/>
          </a:prstGeom>
        </p:spPr>
        <p:txBody>
          <a:bodyPr/>
          <a:lstStyle>
            <a:lvl1pPr>
              <a:defRPr>
                <a:solidFill>
                  <a:srgbClr val="46532E"/>
                </a:solidFill>
              </a:defRPr>
            </a:lvl1pPr>
          </a:lstStyle>
          <a:p>
            <a:r>
              <a:t>Unit 5</a:t>
            </a:r>
          </a:p>
        </p:txBody>
      </p:sp>
      <p:sp>
        <p:nvSpPr>
          <p:cNvPr id="89" name="WORSHIP IN CHURCH  HISTORY"/>
          <p:cNvSpPr txBox="1">
            <a:spLocks noGrp="1"/>
          </p:cNvSpPr>
          <p:nvPr>
            <p:ph type="body" sz="quarter" idx="1"/>
          </p:nvPr>
        </p:nvSpPr>
        <p:spPr>
          <a:xfrm>
            <a:off x="2862113" y="2802768"/>
            <a:ext cx="5517762" cy="1914575"/>
          </a:xfrm>
          <a:prstGeom prst="rect">
            <a:avLst/>
          </a:prstGeom>
        </p:spPr>
        <p:txBody>
          <a:bodyPr/>
          <a:lstStyle>
            <a:lvl1pPr algn="ctr">
              <a:defRPr sz="4800"/>
            </a:lvl1pPr>
          </a:lstStyle>
          <a:p>
            <a:r>
              <a:t>WORSHIP IN CHURCH  HISTORY</a:t>
            </a:r>
          </a:p>
        </p:txBody>
      </p:sp>
      <p:grpSp>
        <p:nvGrpSpPr>
          <p:cNvPr id="92" name="Image Gallery"/>
          <p:cNvGrpSpPr/>
          <p:nvPr/>
        </p:nvGrpSpPr>
        <p:grpSpPr>
          <a:xfrm>
            <a:off x="6392435" y="297796"/>
            <a:ext cx="2794001" cy="2980105"/>
            <a:chOff x="0" y="0"/>
            <a:chExt cx="2794000" cy="2980103"/>
          </a:xfrm>
        </p:grpSpPr>
        <p:pic>
          <p:nvPicPr>
            <p:cNvPr id="90" name="alleluia2.jpg" descr="alleluia2.jpg"/>
            <p:cNvPicPr>
              <a:picLocks noChangeAspect="1"/>
            </p:cNvPicPr>
            <p:nvPr/>
          </p:nvPicPr>
          <p:blipFill>
            <a:blip r:embed="rId2"/>
            <a:srcRect l="9290" r="9290"/>
            <a:stretch>
              <a:fillRect/>
            </a:stretch>
          </p:blipFill>
          <p:spPr>
            <a:xfrm>
              <a:off x="0" y="0"/>
              <a:ext cx="2794000" cy="2573704"/>
            </a:xfrm>
            <a:prstGeom prst="rect">
              <a:avLst/>
            </a:prstGeom>
            <a:ln w="12700" cap="flat">
              <a:noFill/>
              <a:miter lim="400000"/>
            </a:ln>
            <a:effectLst/>
          </p:spPr>
        </p:pic>
        <p:sp>
          <p:nvSpPr>
            <p:cNvPr id="91" name="Rectangle"/>
            <p:cNvSpPr/>
            <p:nvPr/>
          </p:nvSpPr>
          <p:spPr>
            <a:xfrm>
              <a:off x="0" y="2649903"/>
              <a:ext cx="2794000"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defTabSz="410765">
                <a:defRPr sz="1200">
                  <a:solidFill>
                    <a:srgbClr val="414141"/>
                  </a:solidFill>
                  <a:latin typeface="Bodoni SvtyTwo ITC TT-Book"/>
                  <a:ea typeface="Bodoni SvtyTwo ITC TT-Book"/>
                  <a:cs typeface="Bodoni SvtyTwo ITC TT-Book"/>
                  <a:sym typeface="Bodoni SvtyTwo ITC TT-Book"/>
                </a:defRPr>
              </a:lvl1pPr>
            </a:lstStyle>
            <a:p>
              <a:r>
                <a:t> </a:t>
              </a:r>
            </a:p>
          </p:txBody>
        </p:sp>
      </p:grpSp>
      <p:sp>
        <p:nvSpPr>
          <p:cNvPr id="2" name="Rectangle 1">
            <a:extLst>
              <a:ext uri="{FF2B5EF4-FFF2-40B4-BE49-F238E27FC236}">
                <a16:creationId xmlns:a16="http://schemas.microsoft.com/office/drawing/2014/main" id="{C9FDDE8E-16E9-68EB-150F-A24C15B58105}"/>
              </a:ext>
            </a:extLst>
          </p:cNvPr>
          <p:cNvSpPr>
            <a:spLocks noChangeArrowheads="1"/>
          </p:cNvSpPr>
          <p:nvPr/>
        </p:nvSpPr>
        <p:spPr bwMode="auto">
          <a:xfrm>
            <a:off x="0" y="5658687"/>
            <a:ext cx="9144000" cy="119931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Taught by Dr. Ron Man for Doctor of Ministry Students</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Uploaded by Dr. Rick Griffith • Singapore Bible College</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Files in many languages for free download at BibleStudyDownloads.org</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itle 1"/>
          <p:cNvSpPr txBox="1">
            <a:spLocks noGrp="1"/>
          </p:cNvSpPr>
          <p:nvPr>
            <p:ph type="title"/>
          </p:nvPr>
        </p:nvSpPr>
        <p:spPr>
          <a:prstGeom prst="rect">
            <a:avLst/>
          </a:prstGeom>
        </p:spPr>
        <p:txBody>
          <a:bodyPr/>
          <a:lstStyle/>
          <a:p>
            <a:pPr defTabSz="524255">
              <a:defRPr sz="4988"/>
            </a:pPr>
            <a:endParaRPr/>
          </a:p>
        </p:txBody>
      </p:sp>
      <p:pic>
        <p:nvPicPr>
          <p:cNvPr id="116" name="Content Placeholder 3" descr="Content Placeholder 3"/>
          <p:cNvPicPr>
            <a:picLocks noChangeAspect="1"/>
          </p:cNvPicPr>
          <p:nvPr/>
        </p:nvPicPr>
        <p:blipFill>
          <a:blip r:embed="rId3"/>
          <a:stretch>
            <a:fillRect/>
          </a:stretch>
        </p:blipFill>
        <p:spPr>
          <a:xfrm>
            <a:off x="-54927" y="857250"/>
            <a:ext cx="9252481" cy="5204551"/>
          </a:xfrm>
          <a:prstGeom prst="rect">
            <a:avLst/>
          </a:prstGeom>
          <a:ln w="12700">
            <a:miter lim="400000"/>
          </a:ln>
        </p:spPr>
      </p:pic>
      <p:sp>
        <p:nvSpPr>
          <p:cNvPr id="117" name="TextBox 2"/>
          <p:cNvSpPr txBox="1"/>
          <p:nvPr/>
        </p:nvSpPr>
        <p:spPr>
          <a:xfrm>
            <a:off x="642090" y="1952512"/>
            <a:ext cx="7951894" cy="706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609600">
              <a:defRPr sz="4800" b="1">
                <a:solidFill>
                  <a:srgbClr val="000000"/>
                </a:solidFill>
                <a:latin typeface="Trajan Pro"/>
                <a:ea typeface="Trajan Pro"/>
                <a:cs typeface="Trajan Pro"/>
                <a:sym typeface="Trajan Pro"/>
              </a:defRPr>
            </a:lvl1pPr>
          </a:lstStyle>
          <a:p>
            <a:r>
              <a:t>October 31, 1517</a:t>
            </a:r>
          </a:p>
        </p:txBody>
      </p:sp>
      <p:pic>
        <p:nvPicPr>
          <p:cNvPr id="118" name="Picture 6" descr="Picture 6"/>
          <p:cNvPicPr>
            <a:picLocks noChangeAspect="1"/>
          </p:cNvPicPr>
          <p:nvPr/>
        </p:nvPicPr>
        <p:blipFill>
          <a:blip r:embed="rId4"/>
          <a:stretch>
            <a:fillRect/>
          </a:stretch>
        </p:blipFill>
        <p:spPr>
          <a:xfrm>
            <a:off x="-101602" y="857250"/>
            <a:ext cx="8808413" cy="5969395"/>
          </a:xfrm>
          <a:prstGeom prst="rect">
            <a:avLst/>
          </a:prstGeom>
          <a:ln w="12700">
            <a:miter lim="400000"/>
          </a:ln>
        </p:spPr>
      </p:pic>
      <p:sp>
        <p:nvSpPr>
          <p:cNvPr id="119" name="TextBox 7"/>
          <p:cNvSpPr txBox="1"/>
          <p:nvPr/>
        </p:nvSpPr>
        <p:spPr>
          <a:xfrm>
            <a:off x="457200" y="4628765"/>
            <a:ext cx="4399589" cy="1305560"/>
          </a:xfrm>
          <a:prstGeom prst="rect">
            <a:avLst/>
          </a:prstGeom>
          <a:solidFill>
            <a:srgbClr val="4F81BD"/>
          </a:solidFill>
          <a:ln w="25400">
            <a:solidFill>
              <a:srgbClr val="3A5E8A"/>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609600">
              <a:defRPr sz="4200" b="1">
                <a:solidFill>
                  <a:srgbClr val="FFFF00"/>
                </a:solidFill>
                <a:latin typeface="Trajan Pro"/>
                <a:ea typeface="Trajan Pro"/>
                <a:cs typeface="Trajan Pro"/>
                <a:sym typeface="Trajan Pro"/>
              </a:defRPr>
            </a:lvl1pPr>
          </a:lstStyle>
          <a:p>
            <a:r>
              <a:t>October 31, 1517</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itle 1"/>
          <p:cNvSpPr txBox="1">
            <a:spLocks noGrp="1"/>
          </p:cNvSpPr>
          <p:nvPr>
            <p:ph type="title"/>
          </p:nvPr>
        </p:nvSpPr>
        <p:spPr>
          <a:prstGeom prst="rect">
            <a:avLst/>
          </a:prstGeom>
        </p:spPr>
        <p:txBody>
          <a:bodyPr/>
          <a:lstStyle/>
          <a:p>
            <a:pPr defTabSz="524255">
              <a:defRPr sz="4988"/>
            </a:pPr>
            <a:endParaRPr/>
          </a:p>
        </p:txBody>
      </p:sp>
      <p:pic>
        <p:nvPicPr>
          <p:cNvPr id="124" name="Content Placeholder 3" descr="Content Placeholder 3"/>
          <p:cNvPicPr>
            <a:picLocks noChangeAspect="1"/>
          </p:cNvPicPr>
          <p:nvPr/>
        </p:nvPicPr>
        <p:blipFill>
          <a:blip r:embed="rId3"/>
          <a:stretch>
            <a:fillRect/>
          </a:stretch>
        </p:blipFill>
        <p:spPr>
          <a:xfrm>
            <a:off x="-1527870" y="-2127"/>
            <a:ext cx="12199795" cy="6862425"/>
          </a:xfrm>
          <a:prstGeom prst="rect">
            <a:avLst/>
          </a:prstGeom>
          <a:ln w="12700">
            <a:miter lim="400000"/>
          </a:ln>
        </p:spPr>
      </p:pic>
      <p:sp>
        <p:nvSpPr>
          <p:cNvPr id="125" name="TextBox 2"/>
          <p:cNvSpPr txBox="1"/>
          <p:nvPr/>
        </p:nvSpPr>
        <p:spPr>
          <a:xfrm>
            <a:off x="-512391" y="1005205"/>
            <a:ext cx="5298165" cy="451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defTabSz="609600">
              <a:lnSpc>
                <a:spcPct val="150000"/>
              </a:lnSpc>
              <a:defRPr sz="3700">
                <a:solidFill>
                  <a:srgbClr val="000000"/>
                </a:solidFill>
                <a:latin typeface="Trajan Pro"/>
                <a:ea typeface="Trajan Pro"/>
                <a:cs typeface="Trajan Pro"/>
                <a:sym typeface="Trajan Pro"/>
              </a:defRPr>
            </a:pPr>
            <a:r>
              <a:t>Jan Hus</a:t>
            </a:r>
          </a:p>
          <a:p>
            <a:pPr algn="r" defTabSz="609600">
              <a:lnSpc>
                <a:spcPct val="150000"/>
              </a:lnSpc>
              <a:defRPr sz="3700">
                <a:solidFill>
                  <a:srgbClr val="000000"/>
                </a:solidFill>
                <a:latin typeface="Trajan Pro"/>
                <a:ea typeface="Trajan Pro"/>
                <a:cs typeface="Trajan Pro"/>
                <a:sym typeface="Trajan Pro"/>
              </a:defRPr>
            </a:pPr>
            <a:r>
              <a:t>John Wycliffe</a:t>
            </a:r>
          </a:p>
          <a:p>
            <a:pPr algn="r" defTabSz="609600">
              <a:lnSpc>
                <a:spcPct val="150000"/>
              </a:lnSpc>
              <a:defRPr sz="3700">
                <a:solidFill>
                  <a:srgbClr val="000000"/>
                </a:solidFill>
                <a:latin typeface="Trajan Pro"/>
                <a:ea typeface="Trajan Pro"/>
                <a:cs typeface="Trajan Pro"/>
                <a:sym typeface="Trajan Pro"/>
              </a:defRPr>
            </a:pPr>
            <a:r>
              <a:t>William Tyndale</a:t>
            </a:r>
          </a:p>
          <a:p>
            <a:pPr algn="r" defTabSz="609600">
              <a:lnSpc>
                <a:spcPct val="150000"/>
              </a:lnSpc>
              <a:defRPr sz="3700">
                <a:solidFill>
                  <a:srgbClr val="000000"/>
                </a:solidFill>
                <a:latin typeface="Trajan Pro"/>
                <a:ea typeface="Trajan Pro"/>
                <a:cs typeface="Trajan Pro"/>
                <a:sym typeface="Trajan Pro"/>
              </a:defRPr>
            </a:pPr>
            <a:r>
              <a:t>Martin Luther</a:t>
            </a:r>
          </a:p>
          <a:p>
            <a:pPr algn="r" defTabSz="609600">
              <a:lnSpc>
                <a:spcPct val="150000"/>
              </a:lnSpc>
              <a:defRPr sz="3700">
                <a:solidFill>
                  <a:srgbClr val="000000"/>
                </a:solidFill>
                <a:latin typeface="Trajan Pro"/>
                <a:ea typeface="Trajan Pro"/>
                <a:cs typeface="Trajan Pro"/>
                <a:sym typeface="Trajan Pro"/>
              </a:defRPr>
            </a:pPr>
            <a:r>
              <a:t>Ulrich Zwingli</a:t>
            </a:r>
          </a:p>
          <a:p>
            <a:pPr algn="r" defTabSz="609600">
              <a:lnSpc>
                <a:spcPct val="150000"/>
              </a:lnSpc>
              <a:defRPr sz="3700">
                <a:solidFill>
                  <a:srgbClr val="000000"/>
                </a:solidFill>
                <a:latin typeface="Trajan Pro"/>
                <a:ea typeface="Trajan Pro"/>
                <a:cs typeface="Trajan Pro"/>
                <a:sym typeface="Trajan Pro"/>
              </a:defRPr>
            </a:pPr>
            <a:r>
              <a:t>Thomas Cranmer</a:t>
            </a:r>
          </a:p>
        </p:txBody>
      </p:sp>
      <p:sp>
        <p:nvSpPr>
          <p:cNvPr id="126" name="TextBox 5"/>
          <p:cNvSpPr txBox="1"/>
          <p:nvPr/>
        </p:nvSpPr>
        <p:spPr>
          <a:xfrm>
            <a:off x="5150868" y="1321714"/>
            <a:ext cx="4082686" cy="57477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609600">
              <a:defRPr sz="2600">
                <a:solidFill>
                  <a:srgbClr val="000000"/>
                </a:solidFill>
                <a:latin typeface="Trajan Pro"/>
                <a:ea typeface="Trajan Pro"/>
                <a:cs typeface="Trajan Pro"/>
                <a:sym typeface="Trajan Pro"/>
              </a:defRPr>
            </a:pPr>
            <a:r>
              <a:rPr dirty="0"/>
              <a:t>Burned at stake</a:t>
            </a:r>
          </a:p>
          <a:p>
            <a:pPr defTabSz="609600">
              <a:defRPr sz="2400">
                <a:solidFill>
                  <a:srgbClr val="000000"/>
                </a:solidFill>
                <a:latin typeface="Trajan Pro"/>
                <a:ea typeface="Trajan Pro"/>
                <a:cs typeface="Trajan Pro"/>
                <a:sym typeface="Trajan Pro"/>
              </a:defRPr>
            </a:pPr>
            <a:endParaRPr sz="2800" dirty="0"/>
          </a:p>
          <a:p>
            <a:pPr defTabSz="609600">
              <a:defRPr sz="2700">
                <a:solidFill>
                  <a:srgbClr val="000000"/>
                </a:solidFill>
                <a:latin typeface="Trajan Pro"/>
                <a:ea typeface="Trajan Pro"/>
                <a:cs typeface="Trajan Pro"/>
                <a:sym typeface="Trajan Pro"/>
              </a:defRPr>
            </a:pPr>
            <a:r>
              <a:rPr dirty="0"/>
              <a:t>Declared a heretic</a:t>
            </a:r>
          </a:p>
          <a:p>
            <a:pPr defTabSz="609600">
              <a:defRPr sz="2700">
                <a:solidFill>
                  <a:srgbClr val="000000"/>
                </a:solidFill>
                <a:latin typeface="Trajan Pro"/>
                <a:ea typeface="Trajan Pro"/>
                <a:cs typeface="Trajan Pro"/>
                <a:sym typeface="Trajan Pro"/>
              </a:defRPr>
            </a:pPr>
            <a:endParaRPr dirty="0"/>
          </a:p>
          <a:p>
            <a:pPr defTabSz="609600">
              <a:defRPr sz="2700">
                <a:solidFill>
                  <a:srgbClr val="000000"/>
                </a:solidFill>
                <a:latin typeface="Trajan Pro"/>
                <a:ea typeface="Trajan Pro"/>
                <a:cs typeface="Trajan Pro"/>
                <a:sym typeface="Trajan Pro"/>
              </a:defRPr>
            </a:pPr>
            <a:r>
              <a:rPr dirty="0"/>
              <a:t>Strangled</a:t>
            </a:r>
          </a:p>
          <a:p>
            <a:pPr defTabSz="609600">
              <a:defRPr sz="2500">
                <a:solidFill>
                  <a:srgbClr val="000000"/>
                </a:solidFill>
                <a:latin typeface="Trajan Pro"/>
                <a:ea typeface="Trajan Pro"/>
                <a:cs typeface="Trajan Pro"/>
                <a:sym typeface="Trajan Pro"/>
              </a:defRPr>
            </a:pPr>
            <a:endParaRPr lang="en-US" dirty="0"/>
          </a:p>
          <a:p>
            <a:pPr defTabSz="609600">
              <a:defRPr sz="2500">
                <a:solidFill>
                  <a:srgbClr val="000000"/>
                </a:solidFill>
                <a:latin typeface="Trajan Pro"/>
                <a:ea typeface="Trajan Pro"/>
                <a:cs typeface="Trajan Pro"/>
                <a:sym typeface="Trajan Pro"/>
              </a:defRPr>
            </a:pPr>
            <a:endParaRPr sz="400" dirty="0"/>
          </a:p>
          <a:p>
            <a:pPr defTabSz="609600">
              <a:defRPr sz="2700">
                <a:solidFill>
                  <a:srgbClr val="000000"/>
                </a:solidFill>
                <a:latin typeface="Trajan Pro"/>
                <a:ea typeface="Trajan Pro"/>
                <a:cs typeface="Trajan Pro"/>
                <a:sym typeface="Trajan Pro"/>
              </a:defRPr>
            </a:pPr>
            <a:r>
              <a:rPr dirty="0"/>
              <a:t>Excommunicated</a:t>
            </a:r>
          </a:p>
          <a:p>
            <a:pPr defTabSz="609600">
              <a:defRPr sz="2300">
                <a:solidFill>
                  <a:srgbClr val="000000"/>
                </a:solidFill>
                <a:latin typeface="Trajan Pro"/>
                <a:ea typeface="Trajan Pro"/>
                <a:cs typeface="Trajan Pro"/>
                <a:sym typeface="Trajan Pro"/>
              </a:defRPr>
            </a:pPr>
            <a:endParaRPr lang="en-US" dirty="0"/>
          </a:p>
          <a:p>
            <a:pPr defTabSz="609600">
              <a:defRPr sz="2300">
                <a:solidFill>
                  <a:srgbClr val="000000"/>
                </a:solidFill>
                <a:latin typeface="Trajan Pro"/>
                <a:ea typeface="Trajan Pro"/>
                <a:cs typeface="Trajan Pro"/>
                <a:sym typeface="Trajan Pro"/>
              </a:defRPr>
            </a:pPr>
            <a:endParaRPr sz="500" dirty="0"/>
          </a:p>
          <a:p>
            <a:pPr defTabSz="609600">
              <a:defRPr sz="2700">
                <a:solidFill>
                  <a:srgbClr val="000000"/>
                </a:solidFill>
                <a:latin typeface="Trajan Pro"/>
                <a:ea typeface="Trajan Pro"/>
                <a:cs typeface="Trajan Pro"/>
                <a:sym typeface="Trajan Pro"/>
              </a:defRPr>
            </a:pPr>
            <a:r>
              <a:rPr dirty="0"/>
              <a:t>Killed in battle</a:t>
            </a:r>
          </a:p>
          <a:p>
            <a:pPr defTabSz="609600">
              <a:defRPr sz="2700">
                <a:solidFill>
                  <a:srgbClr val="000000"/>
                </a:solidFill>
                <a:latin typeface="Trajan Pro"/>
                <a:ea typeface="Trajan Pro"/>
                <a:cs typeface="Trajan Pro"/>
                <a:sym typeface="Trajan Pro"/>
              </a:defRPr>
            </a:pPr>
            <a:endParaRPr dirty="0"/>
          </a:p>
          <a:p>
            <a:pPr defTabSz="609600">
              <a:defRPr sz="2700">
                <a:solidFill>
                  <a:srgbClr val="000000"/>
                </a:solidFill>
                <a:latin typeface="Trajan Pro"/>
                <a:ea typeface="Trajan Pro"/>
                <a:cs typeface="Trajan Pro"/>
                <a:sym typeface="Trajan Pro"/>
              </a:defRPr>
            </a:pPr>
            <a:endParaRPr lang="en-US" sz="100" dirty="0"/>
          </a:p>
          <a:p>
            <a:pPr defTabSz="609600">
              <a:defRPr sz="2700">
                <a:solidFill>
                  <a:srgbClr val="000000"/>
                </a:solidFill>
                <a:latin typeface="Trajan Pro"/>
                <a:ea typeface="Trajan Pro"/>
                <a:cs typeface="Trajan Pro"/>
                <a:sym typeface="Trajan Pro"/>
              </a:defRPr>
            </a:pPr>
            <a:r>
              <a:rPr dirty="0"/>
              <a:t>Burned at stake</a:t>
            </a:r>
            <a:endParaRPr lang="en-US" dirty="0"/>
          </a:p>
          <a:p>
            <a:pPr defTabSz="609600">
              <a:defRPr sz="2700">
                <a:solidFill>
                  <a:srgbClr val="000000"/>
                </a:solidFill>
                <a:latin typeface="Trajan Pro"/>
                <a:ea typeface="Trajan Pro"/>
                <a:cs typeface="Trajan Pro"/>
                <a:sym typeface="Trajan Pro"/>
              </a:defRPr>
            </a:pPr>
            <a:endParaRPr lang="en-US" dirty="0"/>
          </a:p>
          <a:p>
            <a:pPr defTabSz="609600">
              <a:defRPr sz="2700">
                <a:solidFill>
                  <a:srgbClr val="000000"/>
                </a:solidFill>
                <a:latin typeface="Trajan Pro"/>
                <a:ea typeface="Trajan Pro"/>
                <a:cs typeface="Trajan Pro"/>
                <a:sym typeface="Trajan Pro"/>
              </a:defRPr>
            </a:pPr>
            <a:endParaRPr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1"/>
          <p:cNvSpPr txBox="1">
            <a:spLocks noGrp="1"/>
          </p:cNvSpPr>
          <p:nvPr>
            <p:ph type="title"/>
          </p:nvPr>
        </p:nvSpPr>
        <p:spPr>
          <a:prstGeom prst="rect">
            <a:avLst/>
          </a:prstGeom>
        </p:spPr>
        <p:txBody>
          <a:bodyPr/>
          <a:lstStyle/>
          <a:p>
            <a:pPr defTabSz="524255">
              <a:defRPr sz="4988"/>
            </a:pPr>
            <a:endParaRPr/>
          </a:p>
        </p:txBody>
      </p:sp>
      <p:pic>
        <p:nvPicPr>
          <p:cNvPr id="131" name="Content Placeholder 3" descr="Content Placeholder 3"/>
          <p:cNvPicPr>
            <a:picLocks noChangeAspect="1"/>
          </p:cNvPicPr>
          <p:nvPr/>
        </p:nvPicPr>
        <p:blipFill>
          <a:blip r:embed="rId3"/>
          <a:stretch>
            <a:fillRect/>
          </a:stretch>
        </p:blipFill>
        <p:spPr>
          <a:xfrm>
            <a:off x="-1583293" y="-10986"/>
            <a:ext cx="12309213" cy="6923973"/>
          </a:xfrm>
          <a:prstGeom prst="rect">
            <a:avLst/>
          </a:prstGeom>
          <a:ln w="12700">
            <a:miter lim="400000"/>
          </a:ln>
        </p:spPr>
      </p:pic>
      <p:sp>
        <p:nvSpPr>
          <p:cNvPr id="132" name="TextBox 2"/>
          <p:cNvSpPr txBox="1"/>
          <p:nvPr/>
        </p:nvSpPr>
        <p:spPr>
          <a:xfrm>
            <a:off x="596053" y="1694408"/>
            <a:ext cx="7951894" cy="3304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09600">
              <a:defRPr sz="3000" b="1">
                <a:solidFill>
                  <a:srgbClr val="000000"/>
                </a:solidFill>
                <a:latin typeface="Trajan Pro"/>
                <a:ea typeface="Trajan Pro"/>
                <a:cs typeface="Trajan Pro"/>
                <a:sym typeface="Trajan Pro"/>
              </a:defRPr>
            </a:pPr>
            <a:r>
              <a:t>Remember your leaders, those who spoke to you the word of God.</a:t>
            </a:r>
          </a:p>
          <a:p>
            <a:pPr algn="ctr" defTabSz="609600">
              <a:defRPr sz="3000" b="1">
                <a:solidFill>
                  <a:srgbClr val="000000"/>
                </a:solidFill>
                <a:latin typeface="Trajan Pro"/>
                <a:ea typeface="Trajan Pro"/>
                <a:cs typeface="Trajan Pro"/>
                <a:sym typeface="Trajan Pro"/>
              </a:defRPr>
            </a:pPr>
            <a:r>
              <a:t>Consider the outcome of their way of life, and imitate their faith.</a:t>
            </a:r>
          </a:p>
          <a:p>
            <a:pPr algn="ctr" defTabSz="609600">
              <a:defRPr sz="3000" b="1">
                <a:solidFill>
                  <a:srgbClr val="000000"/>
                </a:solidFill>
                <a:latin typeface="Trajan Pro"/>
                <a:ea typeface="Trajan Pro"/>
                <a:cs typeface="Trajan Pro"/>
                <a:sym typeface="Trajan Pro"/>
              </a:defRPr>
            </a:pPr>
            <a:endParaRPr/>
          </a:p>
          <a:p>
            <a:pPr algn="ctr" defTabSz="609600">
              <a:defRPr sz="3000" b="1">
                <a:solidFill>
                  <a:srgbClr val="000000"/>
                </a:solidFill>
                <a:latin typeface="Trajan Pro"/>
                <a:ea typeface="Trajan Pro"/>
                <a:cs typeface="Trajan Pro"/>
                <a:sym typeface="Trajan Pro"/>
              </a:defRPr>
            </a:pPr>
            <a:r>
              <a:t>(Hebrews 13:7)</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1"/>
          <p:cNvSpPr txBox="1">
            <a:spLocks noGrp="1"/>
          </p:cNvSpPr>
          <p:nvPr>
            <p:ph type="title"/>
          </p:nvPr>
        </p:nvSpPr>
        <p:spPr>
          <a:prstGeom prst="rect">
            <a:avLst/>
          </a:prstGeom>
        </p:spPr>
        <p:txBody>
          <a:bodyPr/>
          <a:lstStyle/>
          <a:p>
            <a:pPr defTabSz="524255">
              <a:defRPr sz="4988"/>
            </a:pPr>
            <a:endParaRPr/>
          </a:p>
        </p:txBody>
      </p:sp>
      <p:pic>
        <p:nvPicPr>
          <p:cNvPr id="137" name="Content Placeholder 3" descr="Content Placeholder 3"/>
          <p:cNvPicPr>
            <a:picLocks noChangeAspect="1"/>
          </p:cNvPicPr>
          <p:nvPr/>
        </p:nvPicPr>
        <p:blipFill>
          <a:blip r:embed="rId3"/>
          <a:stretch>
            <a:fillRect/>
          </a:stretch>
        </p:blipFill>
        <p:spPr>
          <a:xfrm>
            <a:off x="-1524549" y="3238"/>
            <a:ext cx="12191725" cy="6857886"/>
          </a:xfrm>
          <a:prstGeom prst="rect">
            <a:avLst/>
          </a:prstGeom>
          <a:ln w="12700">
            <a:miter lim="400000"/>
          </a:ln>
        </p:spPr>
      </p:pic>
      <p:sp>
        <p:nvSpPr>
          <p:cNvPr id="138" name="TextBox 2"/>
          <p:cNvSpPr txBox="1"/>
          <p:nvPr/>
        </p:nvSpPr>
        <p:spPr>
          <a:xfrm>
            <a:off x="596053" y="770494"/>
            <a:ext cx="7951894" cy="14427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09600">
              <a:defRPr sz="4800" b="1">
                <a:solidFill>
                  <a:srgbClr val="000000"/>
                </a:solidFill>
                <a:latin typeface="Trajan Pro"/>
                <a:ea typeface="Trajan Pro"/>
                <a:cs typeface="Trajan Pro"/>
                <a:sym typeface="Trajan Pro"/>
              </a:defRPr>
            </a:pPr>
            <a:r>
              <a:t>A Reformation</a:t>
            </a:r>
          </a:p>
          <a:p>
            <a:pPr algn="ctr" defTabSz="609600">
              <a:defRPr sz="4800" b="1">
                <a:solidFill>
                  <a:srgbClr val="000000"/>
                </a:solidFill>
                <a:latin typeface="Trajan Pro"/>
                <a:ea typeface="Trajan Pro"/>
                <a:cs typeface="Trajan Pro"/>
                <a:sym typeface="Trajan Pro"/>
              </a:defRPr>
            </a:pPr>
            <a:r>
              <a:t>of Doctrine</a:t>
            </a:r>
          </a:p>
        </p:txBody>
      </p:sp>
      <p:sp>
        <p:nvSpPr>
          <p:cNvPr id="139" name="TextBox 4"/>
          <p:cNvSpPr txBox="1"/>
          <p:nvPr/>
        </p:nvSpPr>
        <p:spPr>
          <a:xfrm>
            <a:off x="1909967" y="2520409"/>
            <a:ext cx="5481166" cy="382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40871" indent="-440871" defTabSz="609600">
              <a:buSzPct val="100000"/>
              <a:buChar char="◇"/>
              <a:defRPr sz="3600" b="1">
                <a:solidFill>
                  <a:srgbClr val="000000"/>
                </a:solidFill>
                <a:latin typeface="Trajan Pro"/>
                <a:ea typeface="Trajan Pro"/>
                <a:cs typeface="Trajan Pro"/>
                <a:sym typeface="Trajan Pro"/>
              </a:defRPr>
            </a:pPr>
            <a:r>
              <a:t>Recovering the biblical Gospel</a:t>
            </a:r>
          </a:p>
          <a:p>
            <a:pPr marL="440871" indent="-440871" defTabSz="609600">
              <a:buSzPct val="100000"/>
              <a:buChar char="◇"/>
              <a:defRPr sz="3600" b="1">
                <a:solidFill>
                  <a:srgbClr val="000000"/>
                </a:solidFill>
                <a:latin typeface="Trajan Pro"/>
                <a:ea typeface="Trajan Pro"/>
                <a:cs typeface="Trajan Pro"/>
                <a:sym typeface="Trajan Pro"/>
              </a:defRPr>
            </a:pPr>
            <a:endParaRPr/>
          </a:p>
          <a:p>
            <a:pPr marL="440871" indent="-440871" defTabSz="609600">
              <a:buSzPct val="100000"/>
              <a:buChar char="◇"/>
              <a:defRPr sz="3600" b="1">
                <a:solidFill>
                  <a:srgbClr val="000000"/>
                </a:solidFill>
                <a:latin typeface="Trajan Pro"/>
                <a:ea typeface="Trajan Pro"/>
                <a:cs typeface="Trajan Pro"/>
                <a:sym typeface="Trajan Pro"/>
              </a:defRPr>
            </a:pPr>
            <a:r>
              <a:t>Restoring the apostolic teachings about salvation</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itle 1"/>
          <p:cNvSpPr txBox="1">
            <a:spLocks noGrp="1"/>
          </p:cNvSpPr>
          <p:nvPr>
            <p:ph type="title"/>
          </p:nvPr>
        </p:nvSpPr>
        <p:spPr>
          <a:prstGeom prst="rect">
            <a:avLst/>
          </a:prstGeom>
        </p:spPr>
        <p:txBody>
          <a:bodyPr/>
          <a:lstStyle/>
          <a:p>
            <a:pPr defTabSz="524255">
              <a:defRPr sz="4988"/>
            </a:pPr>
            <a:endParaRPr/>
          </a:p>
        </p:txBody>
      </p:sp>
      <p:pic>
        <p:nvPicPr>
          <p:cNvPr id="144" name="Content Placeholder 3" descr="Content Placeholder 3"/>
          <p:cNvPicPr>
            <a:picLocks noChangeAspect="1"/>
          </p:cNvPicPr>
          <p:nvPr/>
        </p:nvPicPr>
        <p:blipFill>
          <a:blip r:embed="rId3"/>
          <a:stretch>
            <a:fillRect/>
          </a:stretch>
        </p:blipFill>
        <p:spPr>
          <a:xfrm>
            <a:off x="-1550405" y="-29747"/>
            <a:ext cx="12244810" cy="6887747"/>
          </a:xfrm>
          <a:prstGeom prst="rect">
            <a:avLst/>
          </a:prstGeom>
          <a:ln w="12700">
            <a:miter lim="400000"/>
          </a:ln>
        </p:spPr>
      </p:pic>
      <p:sp>
        <p:nvSpPr>
          <p:cNvPr id="145" name="TextBox 2"/>
          <p:cNvSpPr txBox="1"/>
          <p:nvPr/>
        </p:nvSpPr>
        <p:spPr>
          <a:xfrm>
            <a:off x="457200" y="235818"/>
            <a:ext cx="8333868" cy="64786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09600">
              <a:buSzPct val="100000"/>
              <a:defRPr sz="1800" b="1">
                <a:solidFill>
                  <a:srgbClr val="000000"/>
                </a:solidFill>
                <a:latin typeface="Trajan Pro"/>
                <a:ea typeface="Trajan Pro"/>
                <a:cs typeface="Trajan Pro"/>
                <a:sym typeface="Trajan Pro"/>
              </a:defRPr>
            </a:pPr>
            <a:br>
              <a:rPr lang="en-US" dirty="0"/>
            </a:br>
            <a:r>
              <a:rPr sz="2400" dirty="0"/>
              <a:t>JUSTIFICATION:</a:t>
            </a:r>
            <a:br>
              <a:rPr lang="en-US" dirty="0"/>
            </a:br>
            <a:endParaRPr lang="en-US" dirty="0"/>
          </a:p>
          <a:p>
            <a:pPr marL="846473" indent="-846473" defTabSz="609600">
              <a:buSzPct val="100000"/>
              <a:buFont typeface="Arial"/>
              <a:buChar char="•"/>
              <a:defRPr sz="2500" b="1">
                <a:solidFill>
                  <a:srgbClr val="000000"/>
                </a:solidFill>
                <a:latin typeface="Trajan Pro"/>
                <a:ea typeface="Trajan Pro"/>
                <a:cs typeface="Trajan Pro"/>
                <a:sym typeface="Trajan Pro"/>
              </a:defRPr>
            </a:pPr>
            <a:r>
              <a:rPr sz="3600" dirty="0"/>
              <a:t>Sola Gratia   </a:t>
            </a:r>
            <a:r>
              <a:rPr dirty="0"/>
              <a:t>by GRACE alone</a:t>
            </a:r>
          </a:p>
          <a:p>
            <a:pPr marL="609599" indent="-609599" algn="ctr" defTabSz="609600">
              <a:buSzPct val="100000"/>
              <a:buFont typeface="Arial"/>
              <a:buChar char="•"/>
              <a:defRPr sz="2500" b="1">
                <a:solidFill>
                  <a:srgbClr val="000000"/>
                </a:solidFill>
                <a:latin typeface="Trajan Pro"/>
                <a:ea typeface="Trajan Pro"/>
                <a:cs typeface="Trajan Pro"/>
                <a:sym typeface="Trajan Pro"/>
              </a:defRPr>
            </a:pPr>
            <a:endParaRPr dirty="0"/>
          </a:p>
          <a:p>
            <a:pPr marL="846473" indent="-846473" defTabSz="609600">
              <a:buSzPct val="100000"/>
              <a:buFont typeface="Arial"/>
              <a:buChar char="•"/>
              <a:defRPr sz="2500" b="1">
                <a:solidFill>
                  <a:srgbClr val="000000"/>
                </a:solidFill>
                <a:latin typeface="Trajan Pro"/>
                <a:ea typeface="Trajan Pro"/>
                <a:cs typeface="Trajan Pro"/>
                <a:sym typeface="Trajan Pro"/>
              </a:defRPr>
            </a:pPr>
            <a:r>
              <a:rPr sz="3600" dirty="0"/>
              <a:t>Sola Fide    </a:t>
            </a:r>
            <a:r>
              <a:rPr dirty="0"/>
              <a:t>through FAITH alone</a:t>
            </a:r>
          </a:p>
          <a:p>
            <a:pPr marL="4267200" lvl="8" indent="-609600" defTabSz="609600">
              <a:buSzPct val="100000"/>
              <a:buFont typeface="Arial"/>
              <a:buChar char="•"/>
              <a:defRPr sz="2500" b="1">
                <a:solidFill>
                  <a:srgbClr val="000000"/>
                </a:solidFill>
                <a:latin typeface="Trajan Pro"/>
                <a:ea typeface="Trajan Pro"/>
                <a:cs typeface="Trajan Pro"/>
                <a:sym typeface="Trajan Pro"/>
              </a:defRPr>
            </a:pPr>
            <a:endParaRPr dirty="0"/>
          </a:p>
          <a:p>
            <a:pPr marL="846473" indent="-846473" defTabSz="609600">
              <a:buSzPct val="100000"/>
              <a:buFont typeface="Arial"/>
              <a:buChar char="•"/>
              <a:defRPr sz="2500" b="1">
                <a:solidFill>
                  <a:srgbClr val="000000"/>
                </a:solidFill>
                <a:latin typeface="Trajan Pro"/>
                <a:ea typeface="Trajan Pro"/>
                <a:cs typeface="Trajan Pro"/>
                <a:sym typeface="Trajan Pro"/>
              </a:defRPr>
            </a:pPr>
            <a:r>
              <a:rPr sz="3600" dirty="0"/>
              <a:t>Solus Christus</a:t>
            </a:r>
            <a:r>
              <a:rPr dirty="0"/>
              <a:t>    in CHRIST alone</a:t>
            </a:r>
          </a:p>
          <a:p>
            <a:pPr marL="609599" indent="-609599" defTabSz="609600">
              <a:buSzPct val="100000"/>
              <a:buFont typeface="Arial"/>
              <a:buChar char="•"/>
              <a:defRPr sz="2500" b="1">
                <a:solidFill>
                  <a:srgbClr val="000000"/>
                </a:solidFill>
                <a:latin typeface="Trajan Pro"/>
                <a:ea typeface="Trajan Pro"/>
                <a:cs typeface="Trajan Pro"/>
                <a:sym typeface="Trajan Pro"/>
              </a:defRPr>
            </a:pPr>
            <a:endParaRPr dirty="0"/>
          </a:p>
          <a:p>
            <a:pPr marL="846473" indent="-846473" defTabSz="609600">
              <a:buSzPct val="100000"/>
              <a:buFont typeface="Arial"/>
              <a:buChar char="•"/>
              <a:defRPr sz="2500" b="1">
                <a:solidFill>
                  <a:srgbClr val="000000"/>
                </a:solidFill>
                <a:latin typeface="Trajan Pro"/>
                <a:ea typeface="Trajan Pro"/>
                <a:cs typeface="Trajan Pro"/>
                <a:sym typeface="Trajan Pro"/>
              </a:defRPr>
            </a:pPr>
            <a:r>
              <a:rPr sz="3600" dirty="0"/>
              <a:t>Sola Scriptura</a:t>
            </a:r>
            <a:r>
              <a:rPr dirty="0"/>
              <a:t>    as revealed in the SCRIPTURES alone</a:t>
            </a:r>
          </a:p>
          <a:p>
            <a:pPr marL="587828" indent="-587828" defTabSz="609600">
              <a:buSzPct val="100000"/>
              <a:buFont typeface="Arial"/>
              <a:buChar char="•"/>
              <a:defRPr sz="2500" b="1">
                <a:solidFill>
                  <a:srgbClr val="000000"/>
                </a:solidFill>
                <a:latin typeface="Trajan Pro"/>
                <a:ea typeface="Trajan Pro"/>
                <a:cs typeface="Trajan Pro"/>
                <a:sym typeface="Trajan Pro"/>
              </a:defRPr>
            </a:pPr>
            <a:endParaRPr dirty="0"/>
          </a:p>
          <a:p>
            <a:pPr marL="846473" indent="-846473" defTabSz="609600">
              <a:buSzPct val="100000"/>
              <a:buFont typeface="Arial"/>
              <a:buChar char="•"/>
              <a:defRPr sz="2500" b="1">
                <a:solidFill>
                  <a:srgbClr val="000000"/>
                </a:solidFill>
                <a:latin typeface="Trajan Pro"/>
                <a:ea typeface="Trajan Pro"/>
                <a:cs typeface="Trajan Pro"/>
                <a:sym typeface="Trajan Pro"/>
              </a:defRPr>
            </a:pPr>
            <a:r>
              <a:rPr sz="3600" dirty="0"/>
              <a:t>Soli Deo Gloria   </a:t>
            </a:r>
            <a:r>
              <a:rPr dirty="0"/>
              <a:t>to the GLORY OF GOD alone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Picture 3" descr="Picture 3"/>
          <p:cNvPicPr>
            <a:picLocks noChangeAspect="1"/>
          </p:cNvPicPr>
          <p:nvPr/>
        </p:nvPicPr>
        <p:blipFill>
          <a:blip r:embed="rId3"/>
          <a:stretch>
            <a:fillRect/>
          </a:stretch>
        </p:blipFill>
        <p:spPr>
          <a:xfrm>
            <a:off x="-1544252" y="-7826"/>
            <a:ext cx="12354006" cy="6858001"/>
          </a:xfrm>
          <a:prstGeom prst="rect">
            <a:avLst/>
          </a:prstGeom>
          <a:ln w="12700">
            <a:miter lim="400000"/>
          </a:ln>
        </p:spPr>
      </p:pic>
      <p:sp>
        <p:nvSpPr>
          <p:cNvPr id="150" name="TextBox 4"/>
          <p:cNvSpPr txBox="1"/>
          <p:nvPr/>
        </p:nvSpPr>
        <p:spPr>
          <a:xfrm>
            <a:off x="704181" y="2122702"/>
            <a:ext cx="7653330" cy="17475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09600">
              <a:defRPr sz="5800" b="1">
                <a:solidFill>
                  <a:srgbClr val="FFFFFF"/>
                </a:solidFill>
                <a:latin typeface="Trajan Pro"/>
                <a:ea typeface="Trajan Pro"/>
                <a:cs typeface="Trajan Pro"/>
                <a:sym typeface="Trajan Pro"/>
              </a:defRPr>
            </a:pPr>
            <a:r>
              <a:t>A Reformation</a:t>
            </a:r>
          </a:p>
          <a:p>
            <a:pPr algn="ctr" defTabSz="609600">
              <a:defRPr sz="5800" b="1">
                <a:solidFill>
                  <a:srgbClr val="FFFFFF"/>
                </a:solidFill>
                <a:latin typeface="Trajan Pro"/>
                <a:ea typeface="Trajan Pro"/>
                <a:cs typeface="Trajan Pro"/>
                <a:sym typeface="Trajan Pro"/>
              </a:defRPr>
            </a:pPr>
            <a:r>
              <a:t>of Worship</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782"/>
        </a:solidFill>
        <a:effectLst/>
      </p:bgPr>
    </p:bg>
    <p:spTree>
      <p:nvGrpSpPr>
        <p:cNvPr id="1" name=""/>
        <p:cNvGrpSpPr/>
        <p:nvPr/>
      </p:nvGrpSpPr>
      <p:grpSpPr>
        <a:xfrm>
          <a:off x="0" y="0"/>
          <a:ext cx="0" cy="0"/>
          <a:chOff x="0" y="0"/>
          <a:chExt cx="0" cy="0"/>
        </a:xfrm>
      </p:grpSpPr>
      <p:pic>
        <p:nvPicPr>
          <p:cNvPr id="154" name="Picture 20" descr="Picture 20"/>
          <p:cNvPicPr>
            <a:picLocks noChangeAspect="1"/>
          </p:cNvPicPr>
          <p:nvPr/>
        </p:nvPicPr>
        <p:blipFill>
          <a:blip r:embed="rId3"/>
          <a:stretch>
            <a:fillRect/>
          </a:stretch>
        </p:blipFill>
        <p:spPr>
          <a:xfrm>
            <a:off x="521987" y="694870"/>
            <a:ext cx="7898361" cy="5036326"/>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3" descr="Picture 3"/>
          <p:cNvPicPr>
            <a:picLocks noChangeAspect="1"/>
          </p:cNvPicPr>
          <p:nvPr/>
        </p:nvPicPr>
        <p:blipFill>
          <a:blip r:embed="rId3"/>
          <a:stretch>
            <a:fillRect/>
          </a:stretch>
        </p:blipFill>
        <p:spPr>
          <a:xfrm>
            <a:off x="-1544252" y="-3365"/>
            <a:ext cx="12354006" cy="6858001"/>
          </a:xfrm>
          <a:prstGeom prst="rect">
            <a:avLst/>
          </a:prstGeom>
          <a:ln w="12700">
            <a:miter lim="400000"/>
          </a:ln>
        </p:spPr>
      </p:pic>
      <p:sp>
        <p:nvSpPr>
          <p:cNvPr id="159" name="TextBox 4"/>
          <p:cNvSpPr txBox="1"/>
          <p:nvPr/>
        </p:nvSpPr>
        <p:spPr>
          <a:xfrm>
            <a:off x="745335" y="1395730"/>
            <a:ext cx="7653330" cy="3444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09600">
              <a:defRPr sz="3400" b="1">
                <a:solidFill>
                  <a:srgbClr val="FFFFFF"/>
                </a:solidFill>
                <a:latin typeface="Trajan Pro"/>
                <a:ea typeface="Trajan Pro"/>
                <a:cs typeface="Trajan Pro"/>
                <a:sym typeface="Trajan Pro"/>
              </a:defRPr>
            </a:pPr>
            <a:r>
              <a:t>Middle Ages</a:t>
            </a:r>
          </a:p>
          <a:p>
            <a:pPr algn="ctr" defTabSz="609600">
              <a:defRPr sz="3000">
                <a:solidFill>
                  <a:srgbClr val="FFFFFF"/>
                </a:solidFill>
                <a:latin typeface="Academico"/>
                <a:ea typeface="Academico"/>
                <a:cs typeface="Academico"/>
                <a:sym typeface="Academico"/>
              </a:defRPr>
            </a:pPr>
            <a:endParaRPr/>
          </a:p>
          <a:p>
            <a:pPr marL="1092200" defTabSz="609600">
              <a:buSzPct val="100000"/>
              <a:buFont typeface="Arial"/>
              <a:buChar char="•"/>
              <a:defRPr sz="3000" b="1">
                <a:solidFill>
                  <a:srgbClr val="FFFFFF"/>
                </a:solidFill>
                <a:latin typeface="Academico"/>
                <a:ea typeface="Academico"/>
                <a:cs typeface="Academico"/>
                <a:sym typeface="Academico"/>
              </a:defRPr>
            </a:pPr>
            <a:r>
              <a:t>  Less and less participatory</a:t>
            </a:r>
          </a:p>
          <a:p>
            <a:pPr marL="1092200" algn="ctr" defTabSz="609600">
              <a:buSzPct val="100000"/>
              <a:buFont typeface="Arial"/>
              <a:buChar char="•"/>
              <a:defRPr sz="3000" b="1">
                <a:solidFill>
                  <a:srgbClr val="FFFFFF"/>
                </a:solidFill>
                <a:latin typeface="Academico"/>
                <a:ea typeface="Academico"/>
                <a:cs typeface="Academico"/>
                <a:sym typeface="Academico"/>
              </a:defRPr>
            </a:pPr>
            <a:endParaRPr/>
          </a:p>
          <a:p>
            <a:pPr marL="1092200" defTabSz="609600">
              <a:buSzPct val="100000"/>
              <a:buFont typeface="Arial"/>
              <a:buChar char="•"/>
              <a:defRPr sz="3000" b="1">
                <a:solidFill>
                  <a:srgbClr val="FFFFFF"/>
                </a:solidFill>
                <a:latin typeface="Academico"/>
                <a:ea typeface="Academico"/>
                <a:cs typeface="Academico"/>
                <a:sym typeface="Academico"/>
              </a:defRPr>
            </a:pPr>
            <a:r>
              <a:t>  Still in Latin</a:t>
            </a:r>
          </a:p>
          <a:p>
            <a:pPr algn="ctr" defTabSz="609600">
              <a:defRPr sz="3000" b="1">
                <a:solidFill>
                  <a:srgbClr val="FFFFFF"/>
                </a:solidFill>
                <a:latin typeface="Trajan Pro"/>
                <a:ea typeface="Trajan Pro"/>
                <a:cs typeface="Trajan Pro"/>
                <a:sym typeface="Trajan Pro"/>
              </a:defRPr>
            </a:pPr>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Picture 3" descr="Picture 3"/>
          <p:cNvPicPr>
            <a:picLocks noChangeAspect="1"/>
          </p:cNvPicPr>
          <p:nvPr/>
        </p:nvPicPr>
        <p:blipFill>
          <a:blip r:embed="rId3"/>
          <a:srcRect l="12583" t="97" r="12583" b="85"/>
          <a:stretch>
            <a:fillRect/>
          </a:stretch>
        </p:blipFill>
        <p:spPr>
          <a:xfrm>
            <a:off x="0" y="-1397"/>
            <a:ext cx="9265502" cy="6860794"/>
          </a:xfrm>
          <a:prstGeom prst="rect">
            <a:avLst/>
          </a:prstGeom>
          <a:ln w="12700">
            <a:miter lim="400000"/>
          </a:ln>
        </p:spPr>
      </p:pic>
      <p:sp>
        <p:nvSpPr>
          <p:cNvPr id="164" name="TextBox 4"/>
          <p:cNvSpPr txBox="1"/>
          <p:nvPr/>
        </p:nvSpPr>
        <p:spPr>
          <a:xfrm>
            <a:off x="594437" y="1872162"/>
            <a:ext cx="8045272" cy="3698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r>
              <a:t>“Worship is a Verb”</a:t>
            </a:r>
          </a:p>
          <a:p>
            <a:pPr algn="ctr" defTabSz="609600">
              <a:defRPr sz="2100" b="1">
                <a:solidFill>
                  <a:srgbClr val="FFFFFF"/>
                </a:solidFill>
                <a:latin typeface="Trajan Pro"/>
                <a:ea typeface="Trajan Pro"/>
                <a:cs typeface="Trajan Pro"/>
                <a:sym typeface="Trajan Pro"/>
              </a:defRPr>
            </a:pPr>
            <a:r>
              <a:t>(Robert Webber)</a:t>
            </a:r>
          </a:p>
          <a:p>
            <a:pPr algn="ctr" defTabSz="609600">
              <a:defRPr sz="3000" b="1">
                <a:solidFill>
                  <a:srgbClr val="FFFFFF"/>
                </a:solidFill>
                <a:latin typeface="Trajan Pro"/>
                <a:ea typeface="Trajan Pro"/>
                <a:cs typeface="Trajan Pro"/>
                <a:sym typeface="Trajan Pro"/>
              </a:defRPr>
            </a:pPr>
            <a:endParaRPr/>
          </a:p>
          <a:p>
            <a:pPr algn="ctr" defTabSz="609600">
              <a:defRPr sz="3000">
                <a:solidFill>
                  <a:srgbClr val="FFFFFF"/>
                </a:solidFill>
                <a:latin typeface="Academico"/>
                <a:ea typeface="Academico"/>
                <a:cs typeface="Academico"/>
                <a:sym typeface="Academico"/>
              </a:defRPr>
            </a:pPr>
            <a:r>
              <a:t>It’s something we do,</a:t>
            </a:r>
          </a:p>
          <a:p>
            <a:pPr algn="ctr" defTabSz="609600">
              <a:defRPr sz="3000">
                <a:solidFill>
                  <a:srgbClr val="FFFFFF"/>
                </a:solidFill>
                <a:latin typeface="Academico"/>
                <a:ea typeface="Academico"/>
                <a:cs typeface="Academico"/>
                <a:sym typeface="Academico"/>
              </a:defRPr>
            </a:pPr>
            <a:r>
              <a:t>not something we watch</a:t>
            </a:r>
          </a:p>
          <a:p>
            <a:pPr marL="742950" indent="-742950" algn="ctr" defTabSz="609600">
              <a:buSzPct val="100000"/>
              <a:buFont typeface="Arial"/>
              <a:buChar char="•"/>
              <a:defRPr sz="3000" i="1">
                <a:solidFill>
                  <a:srgbClr val="FFFFFF"/>
                </a:solidFill>
                <a:latin typeface="Academico"/>
                <a:ea typeface="Academico"/>
                <a:cs typeface="Academico"/>
                <a:sym typeface="Academico"/>
              </a:defRPr>
            </a:pPr>
            <a:endParaRPr/>
          </a:p>
          <a:p>
            <a:pPr algn="ctr" defTabSz="609600">
              <a:defRPr sz="3000" b="1">
                <a:solidFill>
                  <a:srgbClr val="FFFFFF"/>
                </a:solidFill>
                <a:latin typeface="Trajan Pro"/>
                <a:ea typeface="Trajan Pro"/>
                <a:cs typeface="Trajan Pro"/>
                <a:sym typeface="Trajan Pro"/>
              </a:defRPr>
            </a:pPr>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Picture 3" descr="Picture 3"/>
          <p:cNvPicPr>
            <a:picLocks noChangeAspect="1"/>
          </p:cNvPicPr>
          <p:nvPr/>
        </p:nvPicPr>
        <p:blipFill>
          <a:blip r:embed="rId3"/>
          <a:stretch>
            <a:fillRect/>
          </a:stretch>
        </p:blipFill>
        <p:spPr>
          <a:xfrm>
            <a:off x="-1551745" y="-4160"/>
            <a:ext cx="12368992" cy="6866320"/>
          </a:xfrm>
          <a:prstGeom prst="rect">
            <a:avLst/>
          </a:prstGeom>
          <a:ln w="12700">
            <a:miter lim="400000"/>
          </a:ln>
        </p:spPr>
      </p:pic>
      <p:sp>
        <p:nvSpPr>
          <p:cNvPr id="169" name="TextBox 4"/>
          <p:cNvSpPr txBox="1"/>
          <p:nvPr/>
        </p:nvSpPr>
        <p:spPr>
          <a:xfrm>
            <a:off x="594437" y="1715346"/>
            <a:ext cx="8045272" cy="3380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09600">
              <a:defRPr sz="3000">
                <a:solidFill>
                  <a:srgbClr val="FFFFFF"/>
                </a:solidFill>
                <a:latin typeface="Academico"/>
                <a:ea typeface="Academico"/>
                <a:cs typeface="Academico"/>
                <a:sym typeface="Academico"/>
              </a:defRPr>
            </a:pPr>
            <a:endParaRPr/>
          </a:p>
          <a:p>
            <a:pPr algn="ctr" defTabSz="609600">
              <a:defRPr sz="3000">
                <a:solidFill>
                  <a:srgbClr val="FFFFFF"/>
                </a:solidFill>
                <a:latin typeface="Academico"/>
                <a:ea typeface="Academico"/>
                <a:cs typeface="Academico"/>
                <a:sym typeface="Academico"/>
              </a:defRPr>
            </a:pPr>
            <a:r>
              <a:t>NOT:  Do I have a VOICE?</a:t>
            </a:r>
          </a:p>
          <a:p>
            <a:pPr algn="ctr" defTabSz="609600">
              <a:defRPr sz="3000">
                <a:solidFill>
                  <a:srgbClr val="FFFFFF"/>
                </a:solidFill>
                <a:latin typeface="Academico"/>
                <a:ea typeface="Academico"/>
                <a:cs typeface="Academico"/>
                <a:sym typeface="Academico"/>
              </a:defRPr>
            </a:pPr>
            <a:endParaRPr/>
          </a:p>
          <a:p>
            <a:pPr algn="ctr" defTabSz="609600">
              <a:defRPr sz="3000">
                <a:solidFill>
                  <a:srgbClr val="FFFFFF"/>
                </a:solidFill>
                <a:latin typeface="Academico"/>
                <a:ea typeface="Academico"/>
                <a:cs typeface="Academico"/>
                <a:sym typeface="Academico"/>
              </a:defRPr>
            </a:pPr>
            <a:r>
              <a:t>BUT:  Do I have a SONG?</a:t>
            </a:r>
          </a:p>
          <a:p>
            <a:pPr marL="742950" indent="-742950" algn="ctr" defTabSz="609600">
              <a:buSzPct val="100000"/>
              <a:buFont typeface="Arial"/>
              <a:buChar char="•"/>
              <a:defRPr sz="3000" i="1">
                <a:solidFill>
                  <a:srgbClr val="FFFFFF"/>
                </a:solidFill>
                <a:latin typeface="Academico"/>
                <a:ea typeface="Academico"/>
                <a:cs typeface="Academico"/>
                <a:sym typeface="Academico"/>
              </a:defRPr>
            </a:pPr>
            <a:endParaRPr/>
          </a:p>
          <a:p>
            <a:pPr algn="ctr" defTabSz="609600">
              <a:defRPr sz="3000" b="1">
                <a:solidFill>
                  <a:srgbClr val="FFFFFF"/>
                </a:solidFill>
                <a:latin typeface="Trajan Pro"/>
                <a:ea typeface="Trajan Pro"/>
                <a:cs typeface="Trajan Pro"/>
                <a:sym typeface="Trajan Pro"/>
              </a:defRPr>
            </a:pPr>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Double-click to edit"/>
          <p:cNvSpPr txBox="1">
            <a:spLocks noGrp="1"/>
          </p:cNvSpPr>
          <p:nvPr>
            <p:ph type="title" idx="4294967295"/>
          </p:nvPr>
        </p:nvSpPr>
        <p:spPr>
          <a:xfrm>
            <a:off x="685800" y="609599"/>
            <a:ext cx="7772400" cy="1143002"/>
          </a:xfrm>
          <a:prstGeom prst="rect">
            <a:avLst/>
          </a:prstGeom>
        </p:spPr>
        <p:txBody>
          <a:bodyPr>
            <a:normAutofit/>
          </a:bodyPr>
          <a:lstStyle/>
          <a:p>
            <a:pPr marL="548640" indent="-548640" defTabSz="658368">
              <a:defRPr sz="2016">
                <a:effectLst>
                  <a:outerShdw blurRad="9144" dist="18288" dir="2700000" rotWithShape="0">
                    <a:srgbClr val="000000"/>
                  </a:outerShdw>
                </a:effectLst>
              </a:defRPr>
            </a:pPr>
            <a:br/>
            <a:br/>
            <a:endParaRPr/>
          </a:p>
        </p:txBody>
      </p:sp>
      <p:sp>
        <p:nvSpPr>
          <p:cNvPr id="85" name="COURSE OUTLINE…"/>
          <p:cNvSpPr txBox="1">
            <a:spLocks noGrp="1"/>
          </p:cNvSpPr>
          <p:nvPr>
            <p:ph type="body" idx="4294967295"/>
          </p:nvPr>
        </p:nvSpPr>
        <p:spPr>
          <a:xfrm>
            <a:off x="381000" y="304800"/>
            <a:ext cx="8458200" cy="5791200"/>
          </a:xfrm>
          <a:prstGeom prst="rect">
            <a:avLst/>
          </a:prstGeom>
        </p:spPr>
        <p:txBody>
          <a:bodyPr>
            <a:normAutofit/>
          </a:bodyPr>
          <a:lstStyle/>
          <a:p>
            <a:pPr marL="530352" indent="-530352" algn="ctr" defTabSz="795527">
              <a:lnSpc>
                <a:spcPct val="80000"/>
              </a:lnSpc>
              <a:spcBef>
                <a:spcPts val="600"/>
              </a:spcBef>
              <a:buSzTx/>
              <a:buFont typeface="Wingdings"/>
              <a:buNone/>
              <a:defRPr sz="2088" b="0">
                <a:solidFill>
                  <a:srgbClr val="000000"/>
                </a:solidFill>
                <a:latin typeface="+mj-lt"/>
                <a:ea typeface="+mj-ea"/>
                <a:cs typeface="+mj-cs"/>
                <a:sym typeface="Bell MT"/>
              </a:defRPr>
            </a:pPr>
            <a:r>
              <a:t>	</a:t>
            </a:r>
            <a:r>
              <a:rPr sz="2784"/>
              <a:t>COURSE OUTLINE</a:t>
            </a:r>
            <a:br>
              <a:rPr sz="2784"/>
            </a:br>
            <a:endParaRPr sz="2436"/>
          </a:p>
          <a:p>
            <a:pPr marL="530352" indent="-530352" defTabSz="795527">
              <a:lnSpc>
                <a:spcPct val="80000"/>
              </a:lnSpc>
              <a:spcBef>
                <a:spcPts val="600"/>
              </a:spcBef>
              <a:buSzTx/>
              <a:buFont typeface="Wingdings"/>
              <a:buNone/>
              <a:defRPr sz="2436" b="0">
                <a:solidFill>
                  <a:srgbClr val="000000"/>
                </a:solidFill>
                <a:latin typeface="+mj-lt"/>
                <a:ea typeface="+mj-ea"/>
                <a:cs typeface="+mj-cs"/>
                <a:sym typeface="Bell MT"/>
              </a:defRPr>
            </a:pPr>
            <a:endParaRPr sz="2436"/>
          </a:p>
          <a:p>
            <a:pPr marL="530352" indent="-530352" algn="ctr" defTabSz="795527">
              <a:lnSpc>
                <a:spcPct val="80000"/>
              </a:lnSpc>
              <a:spcBef>
                <a:spcPts val="500"/>
              </a:spcBef>
              <a:buSzTx/>
              <a:buFont typeface="Wingdings"/>
              <a:buNone/>
              <a:defRPr sz="2436" b="0">
                <a:solidFill>
                  <a:srgbClr val="000000"/>
                </a:solidFill>
                <a:latin typeface="+mj-lt"/>
                <a:ea typeface="+mj-ea"/>
                <a:cs typeface="+mj-cs"/>
                <a:sym typeface="Bell MT"/>
              </a:defRPr>
            </a:pPr>
            <a:r>
              <a:t>1.   THE GOD WHOM WE WORSHIP</a:t>
            </a:r>
          </a:p>
          <a:p>
            <a:pPr marL="530352" indent="-530352" algn="ctr" defTabSz="795527">
              <a:lnSpc>
                <a:spcPct val="80000"/>
              </a:lnSpc>
              <a:spcBef>
                <a:spcPts val="600"/>
              </a:spcBef>
              <a:buSzTx/>
              <a:buFont typeface="Wingdings"/>
              <a:buNone/>
              <a:defRPr sz="2436" b="0">
                <a:solidFill>
                  <a:srgbClr val="000000"/>
                </a:solidFill>
                <a:latin typeface="+mj-lt"/>
                <a:ea typeface="+mj-ea"/>
                <a:cs typeface="+mj-cs"/>
                <a:sym typeface="Bell MT"/>
              </a:defRPr>
            </a:pPr>
            <a:endParaRPr/>
          </a:p>
          <a:p>
            <a:pPr marL="530352" indent="-530352" algn="ctr" defTabSz="795527">
              <a:lnSpc>
                <a:spcPct val="80000"/>
              </a:lnSpc>
              <a:spcBef>
                <a:spcPts val="500"/>
              </a:spcBef>
              <a:buSzTx/>
              <a:buFont typeface="Wingdings"/>
              <a:buNone/>
              <a:defRPr sz="2436" b="0">
                <a:solidFill>
                  <a:srgbClr val="000000"/>
                </a:solidFill>
                <a:latin typeface="+mj-lt"/>
                <a:ea typeface="+mj-ea"/>
                <a:cs typeface="+mj-cs"/>
                <a:sym typeface="Bell MT"/>
              </a:defRPr>
            </a:pPr>
            <a:r>
              <a:t>2.   THE CENTRALITY OF WORSHIP</a:t>
            </a:r>
            <a:br/>
            <a:endParaRPr/>
          </a:p>
          <a:p>
            <a:pPr marL="530352" indent="-530352" algn="ctr" defTabSz="795527">
              <a:lnSpc>
                <a:spcPct val="80000"/>
              </a:lnSpc>
              <a:spcBef>
                <a:spcPts val="500"/>
              </a:spcBef>
              <a:buSzTx/>
              <a:buFont typeface="Wingdings"/>
              <a:buNone/>
              <a:defRPr sz="2436" b="0">
                <a:solidFill>
                  <a:srgbClr val="000000"/>
                </a:solidFill>
                <a:latin typeface="+mj-lt"/>
                <a:ea typeface="+mj-ea"/>
                <a:cs typeface="+mj-cs"/>
                <a:sym typeface="Bell MT"/>
              </a:defRPr>
            </a:pPr>
            <a:r>
              <a:t>3.   WORSHIP IN THE OLD TESTAMENT</a:t>
            </a:r>
            <a:br/>
            <a:endParaRPr/>
          </a:p>
          <a:p>
            <a:pPr marL="530352" indent="-530352" algn="ctr" defTabSz="795527">
              <a:lnSpc>
                <a:spcPct val="80000"/>
              </a:lnSpc>
              <a:spcBef>
                <a:spcPts val="500"/>
              </a:spcBef>
              <a:buSzTx/>
              <a:buFont typeface="Wingdings"/>
              <a:buNone/>
              <a:defRPr sz="2436" b="0">
                <a:solidFill>
                  <a:srgbClr val="000000"/>
                </a:solidFill>
                <a:latin typeface="+mj-lt"/>
                <a:ea typeface="+mj-ea"/>
                <a:cs typeface="+mj-cs"/>
                <a:sym typeface="Bell MT"/>
              </a:defRPr>
            </a:pPr>
            <a:r>
              <a:t>4.   WORSHIP IN THE NEW TESTAMENT</a:t>
            </a:r>
          </a:p>
          <a:p>
            <a:pPr marL="530352" indent="-530352" algn="ctr" defTabSz="795527">
              <a:lnSpc>
                <a:spcPct val="80000"/>
              </a:lnSpc>
              <a:spcBef>
                <a:spcPts val="600"/>
              </a:spcBef>
              <a:buSzTx/>
              <a:buFont typeface="Wingdings"/>
              <a:buNone/>
              <a:defRPr sz="2436" b="0">
                <a:solidFill>
                  <a:srgbClr val="000000"/>
                </a:solidFill>
                <a:latin typeface="+mj-lt"/>
                <a:ea typeface="+mj-ea"/>
                <a:cs typeface="+mj-cs"/>
                <a:sym typeface="Bell MT"/>
              </a:defRPr>
            </a:pPr>
            <a:endParaRPr/>
          </a:p>
          <a:p>
            <a:pPr marL="530352" indent="-530352" algn="ctr" defTabSz="795527">
              <a:lnSpc>
                <a:spcPct val="80000"/>
              </a:lnSpc>
              <a:spcBef>
                <a:spcPts val="500"/>
              </a:spcBef>
              <a:buSzTx/>
              <a:buFont typeface="Wingdings"/>
              <a:buNone/>
              <a:defRPr sz="2436" b="0">
                <a:solidFill>
                  <a:srgbClr val="000000"/>
                </a:solidFill>
                <a:latin typeface="+mj-lt"/>
                <a:ea typeface="+mj-ea"/>
                <a:cs typeface="+mj-cs"/>
                <a:sym typeface="Bell MT"/>
              </a:defRPr>
            </a:pPr>
            <a:r>
              <a:t>5.  WORSHIP IN CHURCH HISTORY</a:t>
            </a:r>
          </a:p>
          <a:p>
            <a:pPr marL="530352" indent="-530352" algn="ctr" defTabSz="795527">
              <a:lnSpc>
                <a:spcPct val="80000"/>
              </a:lnSpc>
              <a:spcBef>
                <a:spcPts val="600"/>
              </a:spcBef>
              <a:buSzTx/>
              <a:buFont typeface="Wingdings"/>
              <a:buNone/>
              <a:defRPr sz="2436" b="0">
                <a:solidFill>
                  <a:srgbClr val="000000"/>
                </a:solidFill>
                <a:latin typeface="+mj-lt"/>
                <a:ea typeface="+mj-ea"/>
                <a:cs typeface="+mj-cs"/>
                <a:sym typeface="Bell MT"/>
              </a:defRPr>
            </a:pPr>
            <a:endParaRPr/>
          </a:p>
          <a:p>
            <a:pPr marL="530352" indent="-530352" algn="ctr" defTabSz="795527">
              <a:lnSpc>
                <a:spcPct val="80000"/>
              </a:lnSpc>
              <a:spcBef>
                <a:spcPts val="500"/>
              </a:spcBef>
              <a:buSzTx/>
              <a:buFont typeface="Wingdings"/>
              <a:buNone/>
              <a:defRPr sz="2436" b="0">
                <a:solidFill>
                  <a:srgbClr val="000000"/>
                </a:solidFill>
                <a:latin typeface="+mj-lt"/>
                <a:ea typeface="+mj-ea"/>
                <a:cs typeface="+mj-cs"/>
                <a:sym typeface="Bell MT"/>
              </a:defRPr>
            </a:pPr>
            <a:r>
              <a:t>6.  WORSHIP IN THE CHURCH</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Picture 3" descr="Picture 3"/>
          <p:cNvPicPr>
            <a:picLocks noChangeAspect="1"/>
          </p:cNvPicPr>
          <p:nvPr/>
        </p:nvPicPr>
        <p:blipFill>
          <a:blip r:embed="rId3"/>
          <a:stretch>
            <a:fillRect/>
          </a:stretch>
        </p:blipFill>
        <p:spPr>
          <a:xfrm>
            <a:off x="-1549228" y="-2763"/>
            <a:ext cx="12363958" cy="6863526"/>
          </a:xfrm>
          <a:prstGeom prst="rect">
            <a:avLst/>
          </a:prstGeom>
          <a:ln w="12700">
            <a:miter lim="400000"/>
          </a:ln>
        </p:spPr>
      </p:pic>
      <p:sp>
        <p:nvSpPr>
          <p:cNvPr id="174" name="TextBox 4"/>
          <p:cNvSpPr txBox="1"/>
          <p:nvPr/>
        </p:nvSpPr>
        <p:spPr>
          <a:xfrm>
            <a:off x="614773" y="567323"/>
            <a:ext cx="7653330" cy="7139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r>
              <a:t>The Reformation</a:t>
            </a:r>
          </a:p>
          <a:p>
            <a:pPr algn="ctr" defTabSz="609600">
              <a:defRPr sz="3000" b="1">
                <a:solidFill>
                  <a:srgbClr val="FFFFFF"/>
                </a:solidFill>
                <a:latin typeface="Trajan Pro"/>
                <a:ea typeface="Trajan Pro"/>
                <a:cs typeface="Trajan Pro"/>
                <a:sym typeface="Trajan Pro"/>
              </a:defRPr>
            </a:pPr>
            <a:r>
              <a:t>of Worship</a:t>
            </a:r>
          </a:p>
          <a:p>
            <a:pPr algn="ctr" defTabSz="609600">
              <a:defRPr sz="3000" b="1">
                <a:solidFill>
                  <a:srgbClr val="FFFFFF"/>
                </a:solidFill>
                <a:latin typeface="Trajan Pro"/>
                <a:ea typeface="Trajan Pro"/>
                <a:cs typeface="Trajan Pro"/>
                <a:sym typeface="Trajan Pro"/>
              </a:defRPr>
            </a:pPr>
            <a:endParaRPr/>
          </a:p>
          <a:p>
            <a:pPr algn="ctr" defTabSz="609600">
              <a:defRPr sz="3000" b="1" u="sng">
                <a:solidFill>
                  <a:srgbClr val="FFFFFF"/>
                </a:solidFill>
                <a:latin typeface="Trajan Pro"/>
                <a:ea typeface="Trajan Pro"/>
                <a:cs typeface="Trajan Pro"/>
                <a:sym typeface="Trajan Pro"/>
              </a:defRPr>
            </a:pPr>
            <a:r>
              <a:t>Return to participatory</a:t>
            </a:r>
          </a:p>
          <a:p>
            <a:pPr algn="ctr" defTabSz="609600">
              <a:defRPr sz="3000" b="1" u="sng">
                <a:solidFill>
                  <a:srgbClr val="FFFFFF"/>
                </a:solidFill>
                <a:latin typeface="Trajan Pro"/>
                <a:ea typeface="Trajan Pro"/>
                <a:cs typeface="Trajan Pro"/>
                <a:sym typeface="Trajan Pro"/>
              </a:defRPr>
            </a:pPr>
            <a:r>
              <a:t>worship</a:t>
            </a:r>
          </a:p>
          <a:p>
            <a:pPr algn="ctr" defTabSz="609600">
              <a:defRPr sz="3000" b="1">
                <a:solidFill>
                  <a:srgbClr val="FFFFFF"/>
                </a:solidFill>
                <a:latin typeface="Trajan Pro"/>
                <a:ea typeface="Trajan Pro"/>
                <a:cs typeface="Trajan Pro"/>
                <a:sym typeface="Trajan Pro"/>
              </a:defRPr>
            </a:pPr>
            <a:endParaRPr/>
          </a:p>
          <a:p>
            <a:pPr algn="ctr" defTabSz="609600">
              <a:buSzPct val="100000"/>
              <a:buFont typeface="Arial"/>
              <a:buChar char="•"/>
              <a:defRPr sz="3000" b="1">
                <a:solidFill>
                  <a:srgbClr val="FFFFFF"/>
                </a:solidFill>
                <a:latin typeface="Academico"/>
                <a:ea typeface="Academico"/>
                <a:cs typeface="Academico"/>
                <a:sym typeface="Academico"/>
              </a:defRPr>
            </a:pPr>
            <a:r>
              <a:t>The service in the language of the people</a:t>
            </a:r>
          </a:p>
          <a:p>
            <a:pPr algn="ctr" defTabSz="609600">
              <a:defRPr sz="3000" i="1">
                <a:solidFill>
                  <a:srgbClr val="FFFFFF"/>
                </a:solidFill>
                <a:latin typeface="Academico"/>
                <a:ea typeface="Academico"/>
                <a:cs typeface="Academico"/>
                <a:sym typeface="Academico"/>
              </a:defRPr>
            </a:pPr>
            <a:endParaRPr/>
          </a:p>
          <a:p>
            <a:pPr algn="ctr" defTabSz="609600">
              <a:defRPr sz="3000" i="1">
                <a:solidFill>
                  <a:srgbClr val="FFFFFF"/>
                </a:solidFill>
                <a:latin typeface="Academico"/>
                <a:ea typeface="Academico"/>
                <a:cs typeface="Academico"/>
                <a:sym typeface="Academico"/>
              </a:defRPr>
            </a:pPr>
            <a:r>
              <a:t>“Faith comes by hearing,</a:t>
            </a:r>
          </a:p>
          <a:p>
            <a:pPr algn="ctr" defTabSz="609600">
              <a:defRPr sz="3000" i="1">
                <a:solidFill>
                  <a:srgbClr val="FFFFFF"/>
                </a:solidFill>
                <a:latin typeface="Academico"/>
                <a:ea typeface="Academico"/>
                <a:cs typeface="Academico"/>
                <a:sym typeface="Academico"/>
              </a:defRPr>
            </a:pPr>
            <a:r>
              <a:t>and hearing by the word of Christ.”</a:t>
            </a:r>
          </a:p>
          <a:p>
            <a:pPr algn="ctr" defTabSz="609600">
              <a:defRPr sz="3000" i="1">
                <a:solidFill>
                  <a:srgbClr val="FFFFFF"/>
                </a:solidFill>
                <a:latin typeface="Academico"/>
                <a:ea typeface="Academico"/>
                <a:cs typeface="Academico"/>
                <a:sym typeface="Academico"/>
              </a:defRPr>
            </a:pPr>
            <a:r>
              <a:t>(Romans 10:17)</a:t>
            </a:r>
          </a:p>
          <a:p>
            <a:pPr marL="742950" indent="-742950" algn="ctr" defTabSz="609600">
              <a:buSzPct val="100000"/>
              <a:buFont typeface="Arial"/>
              <a:buChar char="•"/>
              <a:defRPr sz="3000" b="1">
                <a:solidFill>
                  <a:srgbClr val="FFFFFF"/>
                </a:solidFill>
                <a:latin typeface="Academico"/>
                <a:ea typeface="Academico"/>
                <a:cs typeface="Academico"/>
                <a:sym typeface="Academico"/>
              </a:defRPr>
            </a:pPr>
            <a:endParaRPr/>
          </a:p>
          <a:p>
            <a:pPr algn="ctr" defTabSz="609600">
              <a:defRPr sz="3000" b="1">
                <a:solidFill>
                  <a:srgbClr val="FFFFFF"/>
                </a:solidFill>
                <a:latin typeface="Trajan Pro"/>
                <a:ea typeface="Trajan Pro"/>
                <a:cs typeface="Trajan Pro"/>
                <a:sym typeface="Trajan Pro"/>
              </a:defRPr>
            </a:pPr>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Picture 3" descr="Picture 3"/>
          <p:cNvPicPr>
            <a:picLocks noChangeAspect="1"/>
          </p:cNvPicPr>
          <p:nvPr/>
        </p:nvPicPr>
        <p:blipFill>
          <a:blip r:embed="rId3"/>
          <a:stretch>
            <a:fillRect/>
          </a:stretch>
        </p:blipFill>
        <p:spPr>
          <a:xfrm>
            <a:off x="-1549457" y="-2890"/>
            <a:ext cx="12364416" cy="6863780"/>
          </a:xfrm>
          <a:prstGeom prst="rect">
            <a:avLst/>
          </a:prstGeom>
          <a:ln w="12700">
            <a:miter lim="400000"/>
          </a:ln>
        </p:spPr>
      </p:pic>
      <p:sp>
        <p:nvSpPr>
          <p:cNvPr id="179" name="TextBox 4"/>
          <p:cNvSpPr txBox="1"/>
          <p:nvPr/>
        </p:nvSpPr>
        <p:spPr>
          <a:xfrm>
            <a:off x="745335" y="943018"/>
            <a:ext cx="7653330" cy="573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r>
              <a:t>The Reformation</a:t>
            </a:r>
          </a:p>
          <a:p>
            <a:pPr algn="ctr" defTabSz="609600">
              <a:defRPr sz="3000" b="1">
                <a:solidFill>
                  <a:srgbClr val="FFFFFF"/>
                </a:solidFill>
                <a:latin typeface="Trajan Pro"/>
                <a:ea typeface="Trajan Pro"/>
                <a:cs typeface="Trajan Pro"/>
                <a:sym typeface="Trajan Pro"/>
              </a:defRPr>
            </a:pPr>
            <a:r>
              <a:t>of Worship</a:t>
            </a:r>
          </a:p>
          <a:p>
            <a:pPr algn="ctr" defTabSz="609600">
              <a:defRPr sz="3000" b="1">
                <a:solidFill>
                  <a:srgbClr val="FFFFFF"/>
                </a:solidFill>
                <a:latin typeface="Trajan Pro"/>
                <a:ea typeface="Trajan Pro"/>
                <a:cs typeface="Trajan Pro"/>
                <a:sym typeface="Trajan Pro"/>
              </a:defRPr>
            </a:pPr>
            <a:endParaRPr/>
          </a:p>
          <a:p>
            <a:pPr algn="ctr" defTabSz="609600">
              <a:defRPr sz="3000" b="1" u="sng">
                <a:solidFill>
                  <a:srgbClr val="FFFFFF"/>
                </a:solidFill>
                <a:latin typeface="Trajan Pro"/>
                <a:ea typeface="Trajan Pro"/>
                <a:cs typeface="Trajan Pro"/>
                <a:sym typeface="Trajan Pro"/>
              </a:defRPr>
            </a:pPr>
            <a:r>
              <a:t>Return to participatory</a:t>
            </a:r>
          </a:p>
          <a:p>
            <a:pPr algn="ctr" defTabSz="609600">
              <a:defRPr sz="3000" b="1" u="sng">
                <a:solidFill>
                  <a:srgbClr val="FFFFFF"/>
                </a:solidFill>
                <a:latin typeface="Trajan Pro"/>
                <a:ea typeface="Trajan Pro"/>
                <a:cs typeface="Trajan Pro"/>
                <a:sym typeface="Trajan Pro"/>
              </a:defRPr>
            </a:pPr>
            <a:r>
              <a:t>worship</a:t>
            </a:r>
          </a:p>
          <a:p>
            <a:pPr algn="ctr" defTabSz="609600">
              <a:defRPr sz="3000" b="1">
                <a:solidFill>
                  <a:srgbClr val="FFFFFF"/>
                </a:solidFill>
                <a:latin typeface="Trajan Pro"/>
                <a:ea typeface="Trajan Pro"/>
                <a:cs typeface="Trajan Pro"/>
                <a:sym typeface="Trajan Pro"/>
              </a:defRPr>
            </a:pPr>
            <a:endParaRPr/>
          </a:p>
          <a:p>
            <a:pPr marL="368300" defTabSz="609600">
              <a:buSzPct val="100000"/>
              <a:buFont typeface="Arial"/>
              <a:buChar char="•"/>
              <a:defRPr sz="3000" b="1">
                <a:solidFill>
                  <a:srgbClr val="FFFFFF"/>
                </a:solidFill>
                <a:latin typeface="Academico"/>
                <a:ea typeface="Academico"/>
                <a:cs typeface="Academico"/>
                <a:sym typeface="Academico"/>
              </a:defRPr>
            </a:pPr>
            <a:r>
              <a:t>  An active role for the people of God</a:t>
            </a:r>
          </a:p>
          <a:p>
            <a:pPr algn="ctr" defTabSz="609600">
              <a:defRPr sz="3000" b="1">
                <a:solidFill>
                  <a:srgbClr val="FFFFFF"/>
                </a:solidFill>
                <a:latin typeface="Academico"/>
                <a:ea typeface="Academico"/>
                <a:cs typeface="Academico"/>
                <a:sym typeface="Academico"/>
              </a:defRPr>
            </a:pPr>
            <a:endParaRPr/>
          </a:p>
          <a:p>
            <a:pPr algn="ctr" defTabSz="609600">
              <a:defRPr sz="3000" i="1">
                <a:solidFill>
                  <a:srgbClr val="FFFFFF"/>
                </a:solidFill>
                <a:latin typeface="Academico"/>
                <a:ea typeface="Academico"/>
                <a:cs typeface="Academico"/>
                <a:sym typeface="Academico"/>
              </a:defRPr>
            </a:pPr>
            <a:r>
              <a:t>“the priesthood of all believers”</a:t>
            </a:r>
          </a:p>
          <a:p>
            <a:pPr marL="742950" indent="-742950" algn="ctr" defTabSz="609600">
              <a:buSzPct val="100000"/>
              <a:buFont typeface="Arial"/>
              <a:buChar char="•"/>
              <a:defRPr sz="3000" i="1">
                <a:solidFill>
                  <a:srgbClr val="FFFFFF"/>
                </a:solidFill>
                <a:latin typeface="Academico"/>
                <a:ea typeface="Academico"/>
                <a:cs typeface="Academico"/>
                <a:sym typeface="Academico"/>
              </a:defRPr>
            </a:pPr>
            <a:endParaRPr/>
          </a:p>
          <a:p>
            <a:pPr algn="ctr" defTabSz="609600">
              <a:defRPr sz="3000" b="1">
                <a:solidFill>
                  <a:srgbClr val="FFFFFF"/>
                </a:solidFill>
                <a:latin typeface="Trajan Pro"/>
                <a:ea typeface="Trajan Pro"/>
                <a:cs typeface="Trajan Pro"/>
                <a:sym typeface="Trajan Pro"/>
              </a:defRPr>
            </a:pPr>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Picture 3" descr="Picture 3"/>
          <p:cNvPicPr>
            <a:picLocks noChangeAspect="1"/>
          </p:cNvPicPr>
          <p:nvPr/>
        </p:nvPicPr>
        <p:blipFill>
          <a:blip r:embed="rId3"/>
          <a:stretch>
            <a:fillRect/>
          </a:stretch>
        </p:blipFill>
        <p:spPr>
          <a:xfrm>
            <a:off x="-1544596" y="-191"/>
            <a:ext cx="12354694" cy="6858382"/>
          </a:xfrm>
          <a:prstGeom prst="rect">
            <a:avLst/>
          </a:prstGeom>
          <a:ln w="12700">
            <a:miter lim="400000"/>
          </a:ln>
        </p:spPr>
      </p:pic>
      <p:sp>
        <p:nvSpPr>
          <p:cNvPr id="184" name="TextBox 4"/>
          <p:cNvSpPr txBox="1"/>
          <p:nvPr/>
        </p:nvSpPr>
        <p:spPr>
          <a:xfrm>
            <a:off x="549364" y="566748"/>
            <a:ext cx="8045272" cy="6885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r>
              <a:t>The Reformation</a:t>
            </a:r>
          </a:p>
          <a:p>
            <a:pPr algn="ctr" defTabSz="609600">
              <a:defRPr sz="3000" b="1">
                <a:solidFill>
                  <a:srgbClr val="FFFFFF"/>
                </a:solidFill>
                <a:latin typeface="Trajan Pro"/>
                <a:ea typeface="Trajan Pro"/>
                <a:cs typeface="Trajan Pro"/>
                <a:sym typeface="Trajan Pro"/>
              </a:defRPr>
            </a:pPr>
            <a:r>
              <a:t>of Worship</a:t>
            </a:r>
          </a:p>
          <a:p>
            <a:pPr algn="ctr" defTabSz="609600">
              <a:defRPr sz="3000" b="1">
                <a:solidFill>
                  <a:srgbClr val="FFFFFF"/>
                </a:solidFill>
                <a:latin typeface="Trajan Pro"/>
                <a:ea typeface="Trajan Pro"/>
                <a:cs typeface="Trajan Pro"/>
                <a:sym typeface="Trajan Pro"/>
              </a:defRPr>
            </a:pPr>
            <a:endParaRPr/>
          </a:p>
          <a:p>
            <a:pPr algn="ctr" defTabSz="609600">
              <a:defRPr sz="3000" b="1" u="sng">
                <a:solidFill>
                  <a:srgbClr val="FFFFFF"/>
                </a:solidFill>
                <a:latin typeface="Trajan Pro"/>
                <a:ea typeface="Trajan Pro"/>
                <a:cs typeface="Trajan Pro"/>
                <a:sym typeface="Trajan Pro"/>
              </a:defRPr>
            </a:pPr>
            <a:r>
              <a:t>Return to participatory</a:t>
            </a:r>
          </a:p>
          <a:p>
            <a:pPr algn="ctr" defTabSz="609600">
              <a:defRPr sz="3000" b="1" u="sng">
                <a:solidFill>
                  <a:srgbClr val="FFFFFF"/>
                </a:solidFill>
                <a:latin typeface="Trajan Pro"/>
                <a:ea typeface="Trajan Pro"/>
                <a:cs typeface="Trajan Pro"/>
                <a:sym typeface="Trajan Pro"/>
              </a:defRPr>
            </a:pPr>
            <a:r>
              <a:t>worship</a:t>
            </a:r>
          </a:p>
          <a:p>
            <a:pPr algn="ctr" defTabSz="609600">
              <a:defRPr sz="3000" b="1">
                <a:solidFill>
                  <a:srgbClr val="FFFFFF"/>
                </a:solidFill>
                <a:latin typeface="Trajan Pro"/>
                <a:ea typeface="Trajan Pro"/>
                <a:cs typeface="Trajan Pro"/>
                <a:sym typeface="Trajan Pro"/>
              </a:defRPr>
            </a:pPr>
            <a:endParaRPr/>
          </a:p>
          <a:p>
            <a:pPr marL="1625600" defTabSz="609600">
              <a:buSzPct val="100000"/>
              <a:buFont typeface="Arial"/>
              <a:buChar char="•"/>
              <a:defRPr sz="3000" b="1">
                <a:solidFill>
                  <a:srgbClr val="FFFFFF"/>
                </a:solidFill>
                <a:latin typeface="Academico"/>
                <a:ea typeface="Academico"/>
                <a:cs typeface="Academico"/>
                <a:sym typeface="Academico"/>
              </a:defRPr>
            </a:pPr>
            <a:r>
              <a:t> Congregational song</a:t>
            </a:r>
          </a:p>
          <a:p>
            <a:pPr algn="ctr" defTabSz="609600">
              <a:defRPr sz="3000" b="1">
                <a:solidFill>
                  <a:srgbClr val="FFFFFF"/>
                </a:solidFill>
                <a:latin typeface="Academico"/>
                <a:ea typeface="Academico"/>
                <a:cs typeface="Academico"/>
                <a:sym typeface="Academico"/>
              </a:defRPr>
            </a:pPr>
            <a:endParaRPr/>
          </a:p>
          <a:p>
            <a:pPr algn="ctr" defTabSz="609600">
              <a:defRPr sz="2600" i="1">
                <a:solidFill>
                  <a:srgbClr val="FFFFFF"/>
                </a:solidFill>
                <a:latin typeface="Academico"/>
                <a:ea typeface="Academico"/>
                <a:cs typeface="Academico"/>
                <a:sym typeface="Academico"/>
              </a:defRPr>
            </a:pPr>
            <a:r>
              <a:t>“Let the word of Christ dwell in you richly…singing psalms and hymns and spiritual songs, with thankfulness in your hearts to God.”</a:t>
            </a:r>
          </a:p>
          <a:p>
            <a:pPr algn="ctr" defTabSz="609600">
              <a:defRPr sz="2600" i="1">
                <a:solidFill>
                  <a:srgbClr val="FFFFFF"/>
                </a:solidFill>
                <a:latin typeface="Academico"/>
                <a:ea typeface="Academico"/>
                <a:cs typeface="Academico"/>
                <a:sym typeface="Academico"/>
              </a:defRPr>
            </a:pPr>
            <a:r>
              <a:t>(Colossians 3:16) </a:t>
            </a:r>
          </a:p>
          <a:p>
            <a:pPr marL="742950" indent="-742950" algn="ctr" defTabSz="609600">
              <a:buSzPct val="100000"/>
              <a:buFont typeface="Arial"/>
              <a:buChar char="•"/>
              <a:defRPr sz="3000" i="1">
                <a:solidFill>
                  <a:srgbClr val="FFFFFF"/>
                </a:solidFill>
                <a:latin typeface="Academico"/>
                <a:ea typeface="Academico"/>
                <a:cs typeface="Academico"/>
                <a:sym typeface="Academico"/>
              </a:defRPr>
            </a:pPr>
            <a:endParaRPr/>
          </a:p>
          <a:p>
            <a:pPr algn="ctr" defTabSz="609600">
              <a:defRPr sz="3000" b="1">
                <a:solidFill>
                  <a:srgbClr val="FFFFFF"/>
                </a:solidFill>
                <a:latin typeface="Trajan Pro"/>
                <a:ea typeface="Trajan Pro"/>
                <a:cs typeface="Trajan Pro"/>
                <a:sym typeface="Trajan Pro"/>
              </a:defRPr>
            </a:pPr>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Picture 3" descr="Picture 3"/>
          <p:cNvPicPr>
            <a:picLocks noChangeAspect="1"/>
          </p:cNvPicPr>
          <p:nvPr/>
        </p:nvPicPr>
        <p:blipFill>
          <a:blip r:embed="rId3"/>
          <a:stretch>
            <a:fillRect/>
          </a:stretch>
        </p:blipFill>
        <p:spPr>
          <a:xfrm>
            <a:off x="-1542021" y="1238"/>
            <a:ext cx="12349544" cy="6855524"/>
          </a:xfrm>
          <a:prstGeom prst="rect">
            <a:avLst/>
          </a:prstGeom>
          <a:ln w="12700">
            <a:miter lim="400000"/>
          </a:ln>
        </p:spPr>
      </p:pic>
      <p:sp>
        <p:nvSpPr>
          <p:cNvPr id="189" name="TextBox 4"/>
          <p:cNvSpPr txBox="1"/>
          <p:nvPr/>
        </p:nvSpPr>
        <p:spPr>
          <a:xfrm>
            <a:off x="421640" y="958115"/>
            <a:ext cx="8453120" cy="7139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r>
              <a:t>The Reformation</a:t>
            </a:r>
          </a:p>
          <a:p>
            <a:pPr algn="ctr" defTabSz="609600">
              <a:defRPr sz="3000" b="1">
                <a:solidFill>
                  <a:srgbClr val="FFFFFF"/>
                </a:solidFill>
                <a:latin typeface="Trajan Pro"/>
                <a:ea typeface="Trajan Pro"/>
                <a:cs typeface="Trajan Pro"/>
                <a:sym typeface="Trajan Pro"/>
              </a:defRPr>
            </a:pPr>
            <a:r>
              <a:t>of Worship</a:t>
            </a:r>
          </a:p>
          <a:p>
            <a:pPr algn="ctr" defTabSz="609600">
              <a:defRPr sz="3000" b="1">
                <a:solidFill>
                  <a:srgbClr val="FFFFFF"/>
                </a:solidFill>
                <a:latin typeface="Trajan Pro"/>
                <a:ea typeface="Trajan Pro"/>
                <a:cs typeface="Trajan Pro"/>
                <a:sym typeface="Trajan Pro"/>
              </a:defRPr>
            </a:pPr>
            <a:endParaRPr/>
          </a:p>
          <a:p>
            <a:pPr algn="ctr" defTabSz="609600">
              <a:defRPr sz="3000" b="1" u="sng">
                <a:solidFill>
                  <a:srgbClr val="FFFFFF"/>
                </a:solidFill>
                <a:latin typeface="Trajan Pro"/>
                <a:ea typeface="Trajan Pro"/>
                <a:cs typeface="Trajan Pro"/>
                <a:sym typeface="Trajan Pro"/>
              </a:defRPr>
            </a:pPr>
            <a:r>
              <a:t>Return to the Word of God</a:t>
            </a:r>
          </a:p>
          <a:p>
            <a:pPr algn="ctr" defTabSz="609600">
              <a:defRPr sz="3000" b="1">
                <a:solidFill>
                  <a:srgbClr val="FFFFFF"/>
                </a:solidFill>
                <a:latin typeface="Trajan Pro"/>
                <a:ea typeface="Trajan Pro"/>
                <a:cs typeface="Trajan Pro"/>
                <a:sym typeface="Trajan Pro"/>
              </a:defRPr>
            </a:pPr>
            <a:endParaRPr/>
          </a:p>
          <a:p>
            <a:pPr marL="1333500" defTabSz="609600">
              <a:buSzPct val="100000"/>
              <a:buChar char="◇"/>
              <a:defRPr sz="3000">
                <a:solidFill>
                  <a:srgbClr val="FFFFFF"/>
                </a:solidFill>
                <a:latin typeface="Academico"/>
                <a:ea typeface="Academico"/>
                <a:cs typeface="Academico"/>
                <a:sym typeface="Academico"/>
              </a:defRPr>
            </a:pPr>
            <a:r>
              <a:t>  The </a:t>
            </a:r>
            <a:r>
              <a:rPr b="1"/>
              <a:t>Bible</a:t>
            </a:r>
            <a:r>
              <a:t> in the language</a:t>
            </a:r>
          </a:p>
          <a:p>
            <a:pPr lvl="8" indent="1828800" defTabSz="609600">
              <a:defRPr sz="3000">
                <a:solidFill>
                  <a:srgbClr val="FFFFFF"/>
                </a:solidFill>
                <a:latin typeface="Academico"/>
                <a:ea typeface="Academico"/>
                <a:cs typeface="Academico"/>
                <a:sym typeface="Academico"/>
              </a:defRPr>
            </a:pPr>
            <a:r>
              <a:t>of the people</a:t>
            </a:r>
          </a:p>
          <a:p>
            <a:pPr marL="1333500" defTabSz="609600">
              <a:buSzPct val="100000"/>
              <a:buChar char="◇"/>
              <a:defRPr sz="3000">
                <a:solidFill>
                  <a:srgbClr val="FFFFFF"/>
                </a:solidFill>
                <a:latin typeface="Academico"/>
                <a:ea typeface="Academico"/>
                <a:cs typeface="Academico"/>
                <a:sym typeface="Academico"/>
              </a:defRPr>
            </a:pPr>
            <a:r>
              <a:t>  The primacy of the </a:t>
            </a:r>
            <a:r>
              <a:rPr b="1"/>
              <a:t>Word</a:t>
            </a:r>
          </a:p>
          <a:p>
            <a:pPr lvl="8" indent="1828800" defTabSz="609600">
              <a:defRPr sz="3000">
                <a:solidFill>
                  <a:srgbClr val="FFFFFF"/>
                </a:solidFill>
                <a:latin typeface="Academico"/>
                <a:ea typeface="Academico"/>
                <a:cs typeface="Academico"/>
                <a:sym typeface="Academico"/>
              </a:defRPr>
            </a:pPr>
            <a:r>
              <a:t>in worship</a:t>
            </a:r>
          </a:p>
          <a:p>
            <a:pPr marL="1333500" defTabSz="609600">
              <a:buSzPct val="100000"/>
              <a:buChar char="◇"/>
              <a:defRPr sz="3000">
                <a:solidFill>
                  <a:srgbClr val="FFFFFF"/>
                </a:solidFill>
                <a:latin typeface="Academico"/>
                <a:ea typeface="Academico"/>
                <a:cs typeface="Academico"/>
                <a:sym typeface="Academico"/>
              </a:defRPr>
            </a:pPr>
            <a:r>
              <a:t>  The prominence of </a:t>
            </a:r>
            <a:r>
              <a:rPr b="1"/>
              <a:t>preaching</a:t>
            </a:r>
          </a:p>
          <a:p>
            <a:pPr lvl="8" indent="1828800" defTabSz="609600">
              <a:defRPr sz="3000">
                <a:solidFill>
                  <a:srgbClr val="FFFFFF"/>
                </a:solidFill>
                <a:latin typeface="Academico"/>
                <a:ea typeface="Academico"/>
                <a:cs typeface="Academico"/>
                <a:sym typeface="Academico"/>
              </a:defRPr>
            </a:pPr>
            <a:r>
              <a:t>in worship</a:t>
            </a:r>
          </a:p>
          <a:p>
            <a:pPr algn="ctr" defTabSz="609600">
              <a:defRPr sz="3000" b="1">
                <a:solidFill>
                  <a:srgbClr val="FFFFFF"/>
                </a:solidFill>
                <a:latin typeface="Academico"/>
                <a:ea typeface="Academico"/>
                <a:cs typeface="Academico"/>
                <a:sym typeface="Academico"/>
              </a:defRPr>
            </a:pPr>
            <a:endParaRPr/>
          </a:p>
          <a:p>
            <a:pPr algn="ctr" defTabSz="609600">
              <a:defRPr sz="3000" b="1">
                <a:solidFill>
                  <a:srgbClr val="FFFFFF"/>
                </a:solidFill>
                <a:latin typeface="Academico"/>
                <a:ea typeface="Academico"/>
                <a:cs typeface="Academico"/>
                <a:sym typeface="Academico"/>
              </a:defRPr>
            </a:pPr>
            <a:endParaRPr/>
          </a:p>
          <a:p>
            <a:pPr marL="457200" indent="-457200" algn="ctr" defTabSz="609600">
              <a:buSzPct val="100000"/>
              <a:buChar char="◇"/>
              <a:defRPr sz="3000" b="1">
                <a:solidFill>
                  <a:srgbClr val="FFFFFF"/>
                </a:solidFill>
                <a:latin typeface="Trajan Pro"/>
                <a:ea typeface="Trajan Pro"/>
                <a:cs typeface="Trajan Pro"/>
                <a:sym typeface="Trajan Pro"/>
              </a:defRPr>
            </a:pPr>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Picture 3" descr="Picture 3"/>
          <p:cNvPicPr>
            <a:picLocks noChangeAspect="1"/>
          </p:cNvPicPr>
          <p:nvPr/>
        </p:nvPicPr>
        <p:blipFill>
          <a:blip r:embed="rId3"/>
          <a:stretch>
            <a:fillRect/>
          </a:stretch>
        </p:blipFill>
        <p:spPr>
          <a:xfrm>
            <a:off x="-1544252" y="-8351"/>
            <a:ext cx="12354006" cy="6858001"/>
          </a:xfrm>
          <a:prstGeom prst="rect">
            <a:avLst/>
          </a:prstGeom>
          <a:ln w="12700">
            <a:miter lim="400000"/>
          </a:ln>
        </p:spPr>
      </p:pic>
      <p:sp>
        <p:nvSpPr>
          <p:cNvPr id="194" name="TextBox 4"/>
          <p:cNvSpPr txBox="1"/>
          <p:nvPr/>
        </p:nvSpPr>
        <p:spPr>
          <a:xfrm>
            <a:off x="406191" y="1021108"/>
            <a:ext cx="8453120" cy="291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r>
              <a:t>The Reformation</a:t>
            </a:r>
          </a:p>
          <a:p>
            <a:pPr algn="ctr" defTabSz="609600">
              <a:defRPr sz="3000" b="1">
                <a:solidFill>
                  <a:srgbClr val="FFFFFF"/>
                </a:solidFill>
                <a:latin typeface="Trajan Pro"/>
                <a:ea typeface="Trajan Pro"/>
                <a:cs typeface="Trajan Pro"/>
                <a:sym typeface="Trajan Pro"/>
              </a:defRPr>
            </a:pPr>
            <a:r>
              <a:t>of Worship</a:t>
            </a:r>
          </a:p>
          <a:p>
            <a:pPr algn="ctr" defTabSz="609600">
              <a:defRPr sz="3000" b="1">
                <a:solidFill>
                  <a:srgbClr val="FFFFFF"/>
                </a:solidFill>
                <a:latin typeface="Trajan Pro"/>
                <a:ea typeface="Trajan Pro"/>
                <a:cs typeface="Trajan Pro"/>
                <a:sym typeface="Trajan Pro"/>
              </a:defRPr>
            </a:pPr>
            <a:endParaRPr/>
          </a:p>
          <a:p>
            <a:pPr algn="ctr" defTabSz="609600">
              <a:defRPr sz="3000" b="1" u="sng">
                <a:solidFill>
                  <a:srgbClr val="FFFFFF"/>
                </a:solidFill>
                <a:latin typeface="Trajan Pro"/>
                <a:ea typeface="Trajan Pro"/>
                <a:cs typeface="Trajan Pro"/>
                <a:sym typeface="Trajan Pro"/>
              </a:defRPr>
            </a:pPr>
            <a:r>
              <a:t>Return to the Sole Priesthood</a:t>
            </a:r>
          </a:p>
          <a:p>
            <a:pPr algn="ctr" defTabSz="609600">
              <a:defRPr sz="3000" b="1" u="sng">
                <a:solidFill>
                  <a:srgbClr val="FFFFFF"/>
                </a:solidFill>
                <a:latin typeface="Trajan Pro"/>
                <a:ea typeface="Trajan Pro"/>
                <a:cs typeface="Trajan Pro"/>
                <a:sym typeface="Trajan Pro"/>
              </a:defRPr>
            </a:pPr>
            <a:r>
              <a:t>of Christ</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Picture 1" descr="Picture 1"/>
          <p:cNvPicPr>
            <a:picLocks noChangeAspect="1"/>
          </p:cNvPicPr>
          <p:nvPr/>
        </p:nvPicPr>
        <p:blipFill>
          <a:blip r:embed="rId3">
            <a:extLst>
              <a:ext uri="{BEBA8EAE-BF5A-486C-A8C5-ECC9F3942E4B}">
                <a14:imgProps xmlns:a14="http://schemas.microsoft.com/office/drawing/2010/main">
                  <a14:imgLayer r:embed="rId4">
                    <a14:imgEffect>
                      <a14:brightnessContrast bright="-22000"/>
                    </a14:imgEffect>
                  </a14:imgLayer>
                </a14:imgProps>
              </a:ext>
            </a:extLst>
          </a:blip>
          <a:stretch>
            <a:fillRect/>
          </a:stretch>
        </p:blipFill>
        <p:spPr>
          <a:xfrm>
            <a:off x="-24596" y="-36894"/>
            <a:ext cx="9193192" cy="6894894"/>
          </a:xfrm>
          <a:prstGeom prst="rect">
            <a:avLst/>
          </a:prstGeom>
          <a:ln w="12700">
            <a:miter lim="400000"/>
          </a:ln>
        </p:spPr>
      </p:pic>
      <p:sp>
        <p:nvSpPr>
          <p:cNvPr id="203" name="Rectangle 2"/>
          <p:cNvSpPr txBox="1"/>
          <p:nvPr/>
        </p:nvSpPr>
        <p:spPr>
          <a:xfrm>
            <a:off x="279399" y="1695820"/>
            <a:ext cx="8585202" cy="2364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609600">
              <a:defRPr sz="3000" b="1">
                <a:solidFill>
                  <a:srgbClr val="FFFFFF"/>
                </a:solidFill>
                <a:latin typeface="Trajan Pro"/>
                <a:ea typeface="Trajan Pro"/>
                <a:cs typeface="Trajan Pro"/>
                <a:sym typeface="Trajan Pro"/>
              </a:defRPr>
            </a:pPr>
            <a:r>
              <a:rPr dirty="0"/>
              <a:t>Defending the deity of Christ</a:t>
            </a:r>
          </a:p>
          <a:p>
            <a:pPr defTabSz="609600">
              <a:defRPr sz="3000" b="1">
                <a:solidFill>
                  <a:srgbClr val="FFFFFF"/>
                </a:solidFill>
                <a:latin typeface="Trajan Pro"/>
                <a:ea typeface="Trajan Pro"/>
                <a:cs typeface="Trajan Pro"/>
                <a:sym typeface="Trajan Pro"/>
              </a:defRPr>
            </a:pPr>
            <a:r>
              <a:rPr dirty="0"/>
              <a:t>in the early Church</a:t>
            </a:r>
          </a:p>
          <a:p>
            <a:pPr algn="ctr" defTabSz="609600">
              <a:defRPr sz="3000" b="1">
                <a:solidFill>
                  <a:srgbClr val="FFFFFF"/>
                </a:solidFill>
                <a:latin typeface="Trajan Pro"/>
                <a:ea typeface="Trajan Pro"/>
                <a:cs typeface="Trajan Pro"/>
                <a:sym typeface="Trajan Pro"/>
              </a:defRPr>
            </a:pPr>
            <a:endParaRPr dirty="0"/>
          </a:p>
          <a:p>
            <a:pPr algn="r" defTabSz="609600">
              <a:defRPr sz="3000" b="1">
                <a:solidFill>
                  <a:srgbClr val="FFFFFF"/>
                </a:solidFill>
                <a:latin typeface="Trajan Pro"/>
                <a:ea typeface="Trajan Pro"/>
                <a:cs typeface="Trajan Pro"/>
                <a:sym typeface="Trajan Pro"/>
              </a:defRPr>
            </a:pPr>
            <a:r>
              <a:rPr dirty="0"/>
              <a:t>led to neglect of His humanity</a:t>
            </a:r>
          </a:p>
          <a:p>
            <a:pPr algn="r" defTabSz="609600">
              <a:defRPr sz="3000" b="1">
                <a:solidFill>
                  <a:srgbClr val="FFFFFF"/>
                </a:solidFill>
                <a:latin typeface="Trajan Pro"/>
                <a:ea typeface="Trajan Pro"/>
                <a:cs typeface="Trajan Pro"/>
                <a:sym typeface="Trajan Pro"/>
              </a:defRPr>
            </a:pPr>
            <a:r>
              <a:rPr dirty="0"/>
              <a:t>in the middle ages </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TextBox 3"/>
          <p:cNvSpPr txBox="1"/>
          <p:nvPr/>
        </p:nvSpPr>
        <p:spPr>
          <a:xfrm>
            <a:off x="4431815" y="3356390"/>
            <a:ext cx="4188609" cy="2339341"/>
          </a:xfrm>
          <a:prstGeom prst="rect">
            <a:avLst/>
          </a:prstGeom>
          <a:solidFill>
            <a:srgbClr val="DDD9C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609600">
              <a:defRPr sz="4800">
                <a:solidFill>
                  <a:srgbClr val="000000"/>
                </a:solidFill>
                <a:latin typeface="Academico"/>
                <a:ea typeface="Academico"/>
                <a:cs typeface="Academico"/>
                <a:sym typeface="Academico"/>
              </a:defRPr>
            </a:lvl1pPr>
          </a:lstStyle>
          <a:p>
            <a:r>
              <a:t>Praying through the saints</a:t>
            </a:r>
          </a:p>
        </p:txBody>
      </p:sp>
      <p:pic>
        <p:nvPicPr>
          <p:cNvPr id="208" name="Picture 1" descr="Picture 1"/>
          <p:cNvPicPr>
            <a:picLocks noChangeAspect="1"/>
          </p:cNvPicPr>
          <p:nvPr/>
        </p:nvPicPr>
        <p:blipFill>
          <a:blip r:embed="rId3"/>
          <a:stretch>
            <a:fillRect/>
          </a:stretch>
        </p:blipFill>
        <p:spPr>
          <a:xfrm>
            <a:off x="-268239" y="-10753"/>
            <a:ext cx="9683651" cy="7683977"/>
          </a:xfrm>
          <a:prstGeom prst="rect">
            <a:avLst/>
          </a:prstGeom>
          <a:ln w="12700">
            <a:miter lim="400000"/>
          </a:ln>
        </p:spPr>
      </p:pic>
      <p:sp>
        <p:nvSpPr>
          <p:cNvPr id="209" name="TextBox 4"/>
          <p:cNvSpPr txBox="1"/>
          <p:nvPr/>
        </p:nvSpPr>
        <p:spPr>
          <a:xfrm>
            <a:off x="793" y="1214881"/>
            <a:ext cx="9142414" cy="1894841"/>
          </a:xfrm>
          <a:prstGeom prst="rect">
            <a:avLst/>
          </a:prstGeom>
          <a:solidFill>
            <a:srgbClr val="8080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609600">
              <a:defRPr sz="3000">
                <a:solidFill>
                  <a:srgbClr val="FFFFFF"/>
                </a:solidFill>
                <a:latin typeface="Trajan Pro"/>
                <a:ea typeface="Trajan Pro"/>
                <a:cs typeface="Trajan Pro"/>
                <a:sym typeface="Trajan Pro"/>
              </a:defRPr>
            </a:lvl1pPr>
          </a:lstStyle>
          <a:p>
            <a:r>
              <a:t>In the Middle Ages assumed the need for a human priesthood to mediate between sinful humanity and the exalted Christ, the majestic Judge and King. </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37E66"/>
        </a:solidFill>
        <a:effectLst/>
      </p:bgPr>
    </p:bg>
    <p:spTree>
      <p:nvGrpSpPr>
        <p:cNvPr id="1" name=""/>
        <p:cNvGrpSpPr/>
        <p:nvPr/>
      </p:nvGrpSpPr>
      <p:grpSpPr>
        <a:xfrm>
          <a:off x="0" y="0"/>
          <a:ext cx="0" cy="0"/>
          <a:chOff x="0" y="0"/>
          <a:chExt cx="0" cy="0"/>
        </a:xfrm>
      </p:grpSpPr>
      <p:pic>
        <p:nvPicPr>
          <p:cNvPr id="213" name="Picture 1" descr="Picture 1"/>
          <p:cNvPicPr>
            <a:picLocks noChangeAspect="1"/>
          </p:cNvPicPr>
          <p:nvPr/>
        </p:nvPicPr>
        <p:blipFill>
          <a:blip r:embed="rId3"/>
          <a:stretch>
            <a:fillRect/>
          </a:stretch>
        </p:blipFill>
        <p:spPr>
          <a:xfrm>
            <a:off x="2918904" y="857250"/>
            <a:ext cx="5588827" cy="5143500"/>
          </a:xfrm>
          <a:prstGeom prst="rect">
            <a:avLst/>
          </a:prstGeom>
          <a:ln w="12700">
            <a:miter lim="400000"/>
          </a:ln>
        </p:spPr>
      </p:pic>
      <p:sp>
        <p:nvSpPr>
          <p:cNvPr id="214" name="TextBox 2"/>
          <p:cNvSpPr txBox="1"/>
          <p:nvPr/>
        </p:nvSpPr>
        <p:spPr>
          <a:xfrm>
            <a:off x="431800" y="1568450"/>
            <a:ext cx="2163604" cy="2072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609600">
              <a:defRPr sz="4200">
                <a:solidFill>
                  <a:srgbClr val="FFFFFF"/>
                </a:solidFill>
                <a:latin typeface="Academico"/>
                <a:ea typeface="Academico"/>
                <a:cs typeface="Academico"/>
                <a:sym typeface="Academico"/>
              </a:defRPr>
            </a:lvl1pPr>
          </a:lstStyle>
          <a:p>
            <a:r>
              <a:t>Praying through Mary</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Picture 2" descr="Picture 2"/>
          <p:cNvPicPr>
            <a:picLocks noChangeAspect="1"/>
          </p:cNvPicPr>
          <p:nvPr/>
        </p:nvPicPr>
        <p:blipFill>
          <a:blip r:embed="rId3"/>
          <a:stretch>
            <a:fillRect/>
          </a:stretch>
        </p:blipFill>
        <p:spPr>
          <a:xfrm>
            <a:off x="-1340153" y="-477"/>
            <a:ext cx="11821132" cy="6858954"/>
          </a:xfrm>
          <a:prstGeom prst="rect">
            <a:avLst/>
          </a:prstGeom>
          <a:ln w="12700">
            <a:miter lim="400000"/>
          </a:ln>
        </p:spPr>
      </p:pic>
      <p:sp>
        <p:nvSpPr>
          <p:cNvPr id="219" name="TextBox 3"/>
          <p:cNvSpPr txBox="1"/>
          <p:nvPr/>
        </p:nvSpPr>
        <p:spPr>
          <a:xfrm>
            <a:off x="4431815" y="3356390"/>
            <a:ext cx="4188609" cy="2339341"/>
          </a:xfrm>
          <a:prstGeom prst="rect">
            <a:avLst/>
          </a:prstGeom>
          <a:solidFill>
            <a:srgbClr val="DDD9C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609600">
              <a:defRPr sz="4800">
                <a:solidFill>
                  <a:srgbClr val="000000"/>
                </a:solidFill>
                <a:latin typeface="Academico"/>
                <a:ea typeface="Academico"/>
                <a:cs typeface="Academico"/>
                <a:sym typeface="Academico"/>
              </a:defRPr>
            </a:lvl1pPr>
          </a:lstStyle>
          <a:p>
            <a:r>
              <a:t>Praying through the saints</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3" descr="Picture 3"/>
          <p:cNvPicPr>
            <a:picLocks noChangeAspect="1"/>
          </p:cNvPicPr>
          <p:nvPr/>
        </p:nvPicPr>
        <p:blipFill>
          <a:blip r:embed="rId3"/>
          <a:stretch>
            <a:fillRect/>
          </a:stretch>
        </p:blipFill>
        <p:spPr>
          <a:xfrm>
            <a:off x="-1563870" y="-10891"/>
            <a:ext cx="12393242" cy="6879782"/>
          </a:xfrm>
          <a:prstGeom prst="rect">
            <a:avLst/>
          </a:prstGeom>
          <a:ln w="12700">
            <a:miter lim="400000"/>
          </a:ln>
        </p:spPr>
      </p:pic>
      <p:sp>
        <p:nvSpPr>
          <p:cNvPr id="224" name="TextBox 4"/>
          <p:cNvSpPr txBox="1"/>
          <p:nvPr/>
        </p:nvSpPr>
        <p:spPr>
          <a:xfrm>
            <a:off x="704181" y="1113668"/>
            <a:ext cx="7653330" cy="4790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endParaRPr/>
          </a:p>
          <a:p>
            <a:pPr algn="ctr" defTabSz="609600">
              <a:defRPr sz="3000">
                <a:solidFill>
                  <a:srgbClr val="FFFFFF"/>
                </a:solidFill>
                <a:latin typeface="Academico"/>
                <a:ea typeface="Academico"/>
                <a:cs typeface="Academico"/>
                <a:sym typeface="Academico"/>
              </a:defRPr>
            </a:pPr>
            <a:r>
              <a:t>There is one God,</a:t>
            </a:r>
          </a:p>
          <a:p>
            <a:pPr algn="ctr" defTabSz="609600">
              <a:defRPr sz="3000">
                <a:solidFill>
                  <a:srgbClr val="FFFFFF"/>
                </a:solidFill>
                <a:latin typeface="Academico"/>
                <a:ea typeface="Academico"/>
                <a:cs typeface="Academico"/>
                <a:sym typeface="Academico"/>
              </a:defRPr>
            </a:pPr>
            <a:r>
              <a:t>and ONE MEDIATOR</a:t>
            </a:r>
          </a:p>
          <a:p>
            <a:pPr algn="ctr" defTabSz="609600">
              <a:defRPr sz="3000">
                <a:solidFill>
                  <a:srgbClr val="FFFFFF"/>
                </a:solidFill>
                <a:latin typeface="Academico"/>
                <a:ea typeface="Academico"/>
                <a:cs typeface="Academico"/>
                <a:sym typeface="Academico"/>
              </a:defRPr>
            </a:pPr>
            <a:r>
              <a:t>between man and God,</a:t>
            </a:r>
          </a:p>
          <a:p>
            <a:pPr algn="ctr" defTabSz="609600">
              <a:defRPr sz="3000">
                <a:solidFill>
                  <a:srgbClr val="FFFFFF"/>
                </a:solidFill>
                <a:latin typeface="Academico"/>
                <a:ea typeface="Academico"/>
                <a:cs typeface="Academico"/>
                <a:sym typeface="Academico"/>
              </a:defRPr>
            </a:pPr>
            <a:r>
              <a:t>the man Christ Jesus.</a:t>
            </a:r>
          </a:p>
          <a:p>
            <a:pPr algn="ctr" defTabSz="609600">
              <a:defRPr sz="3000">
                <a:solidFill>
                  <a:srgbClr val="FFFFFF"/>
                </a:solidFill>
                <a:latin typeface="Academico"/>
                <a:ea typeface="Academico"/>
                <a:cs typeface="Academico"/>
                <a:sym typeface="Academico"/>
              </a:defRPr>
            </a:pPr>
            <a:r>
              <a:t>(1 Timothy 2:5)</a:t>
            </a:r>
          </a:p>
          <a:p>
            <a:pPr algn="ctr" defTabSz="609600">
              <a:defRPr sz="3000" b="1">
                <a:solidFill>
                  <a:srgbClr val="FFFFFF"/>
                </a:solidFill>
                <a:latin typeface="Trajan Pro"/>
                <a:ea typeface="Trajan Pro"/>
                <a:cs typeface="Trajan Pro"/>
                <a:sym typeface="Trajan Pro"/>
              </a:defRPr>
            </a:pPr>
            <a:endParaRPr/>
          </a:p>
          <a:p>
            <a:pPr algn="ctr" defTabSz="609600">
              <a:defRPr sz="3000" b="1">
                <a:solidFill>
                  <a:srgbClr val="FFFFFF"/>
                </a:solidFill>
                <a:latin typeface="Academico"/>
                <a:ea typeface="Academico"/>
                <a:cs typeface="Academico"/>
                <a:sym typeface="Academico"/>
              </a:defRPr>
            </a:pPr>
            <a:endParaRPr/>
          </a:p>
          <a:p>
            <a:pPr algn="ctr" defTabSz="609600">
              <a:defRPr sz="3000" b="1">
                <a:solidFill>
                  <a:srgbClr val="FFFFFF"/>
                </a:solidFill>
                <a:latin typeface="Trajan Pro"/>
                <a:ea typeface="Trajan Pro"/>
                <a:cs typeface="Trajan Pro"/>
                <a:sym typeface="Trajan Pro"/>
              </a:defRPr>
            </a:pPr>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he Apostolic Age 0-100 A.D."/>
          <p:cNvSpPr txBox="1">
            <a:spLocks noGrp="1"/>
          </p:cNvSpPr>
          <p:nvPr>
            <p:ph type="title" idx="4294967295"/>
          </p:nvPr>
        </p:nvSpPr>
        <p:spPr>
          <a:xfrm>
            <a:off x="685800" y="852423"/>
            <a:ext cx="7772400" cy="1143002"/>
          </a:xfrm>
          <a:prstGeom prst="rect">
            <a:avLst/>
          </a:prstGeom>
        </p:spPr>
        <p:txBody>
          <a:bodyPr lIns="0" tIns="0" rIns="0" bIns="0">
            <a:normAutofit/>
          </a:bodyPr>
          <a:lstStyle/>
          <a:p>
            <a:pPr lvl="8" indent="0" algn="ctr" defTabSz="640079">
              <a:defRPr sz="3359">
                <a:effectLst>
                  <a:outerShdw blurRad="8890" dist="17780" dir="2700000" rotWithShape="0">
                    <a:srgbClr val="000000"/>
                  </a:outerShdw>
                </a:effectLst>
              </a:defRPr>
            </a:pPr>
            <a:r>
              <a:t> The Apostolic Age</a:t>
            </a:r>
            <a:br/>
            <a:r>
              <a:t>0-100 A.D.</a:t>
            </a:r>
          </a:p>
        </p:txBody>
      </p:sp>
      <p:pic>
        <p:nvPicPr>
          <p:cNvPr id="95" name="house-meeting.jpg" descr="house-meeting.jpg"/>
          <p:cNvPicPr>
            <a:picLocks noChangeAspect="1"/>
          </p:cNvPicPr>
          <p:nvPr/>
        </p:nvPicPr>
        <p:blipFill>
          <a:blip r:embed="rId2"/>
          <a:stretch>
            <a:fillRect/>
          </a:stretch>
        </p:blipFill>
        <p:spPr>
          <a:xfrm>
            <a:off x="2602071" y="3723490"/>
            <a:ext cx="3598651" cy="3015670"/>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Picture 3" descr="Picture 3"/>
          <p:cNvPicPr>
            <a:picLocks noChangeAspect="1"/>
          </p:cNvPicPr>
          <p:nvPr/>
        </p:nvPicPr>
        <p:blipFill>
          <a:blip r:embed="rId3"/>
          <a:stretch>
            <a:fillRect/>
          </a:stretch>
        </p:blipFill>
        <p:spPr>
          <a:xfrm>
            <a:off x="-1547627" y="-1874"/>
            <a:ext cx="12360755" cy="6861748"/>
          </a:xfrm>
          <a:prstGeom prst="rect">
            <a:avLst/>
          </a:prstGeom>
          <a:ln w="12700">
            <a:miter lim="400000"/>
          </a:ln>
        </p:spPr>
      </p:pic>
      <p:sp>
        <p:nvSpPr>
          <p:cNvPr id="229" name="TextBox 4"/>
          <p:cNvSpPr txBox="1"/>
          <p:nvPr/>
        </p:nvSpPr>
        <p:spPr>
          <a:xfrm>
            <a:off x="356488" y="919272"/>
            <a:ext cx="8515472" cy="4790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endParaRPr/>
          </a:p>
          <a:p>
            <a:pPr algn="ctr" defTabSz="609600">
              <a:defRPr sz="3000" i="1">
                <a:solidFill>
                  <a:srgbClr val="FFFFFF"/>
                </a:solidFill>
                <a:latin typeface="Academico"/>
                <a:ea typeface="Academico"/>
                <a:cs typeface="Academico"/>
                <a:sym typeface="Academico"/>
              </a:defRPr>
            </a:pPr>
            <a:r>
              <a:t>Solus Christus</a:t>
            </a:r>
          </a:p>
          <a:p>
            <a:pPr algn="ctr" defTabSz="609600">
              <a:defRPr sz="3000">
                <a:solidFill>
                  <a:srgbClr val="FFFFFF"/>
                </a:solidFill>
                <a:latin typeface="Academico"/>
                <a:ea typeface="Academico"/>
                <a:cs typeface="Academico"/>
                <a:sym typeface="Academico"/>
              </a:defRPr>
            </a:pPr>
            <a:r>
              <a:t>IN CHRIST ALONE</a:t>
            </a:r>
            <a:br/>
            <a:endParaRPr/>
          </a:p>
          <a:p>
            <a:pPr algn="ctr" defTabSz="609600">
              <a:defRPr sz="3000">
                <a:solidFill>
                  <a:srgbClr val="FFFFFF"/>
                </a:solidFill>
                <a:latin typeface="Academico"/>
                <a:ea typeface="Academico"/>
                <a:cs typeface="Academico"/>
                <a:sym typeface="Academico"/>
              </a:defRPr>
            </a:pPr>
            <a:r>
              <a:t>Therefore, brethren, since we have confidence to enter the holy places by the blood of Jesus…LET US DRAW NEAR    with a true heart in full assurance of faith.</a:t>
            </a:r>
          </a:p>
          <a:p>
            <a:pPr algn="ctr" defTabSz="609600">
              <a:defRPr sz="3000">
                <a:solidFill>
                  <a:srgbClr val="FFFFFF"/>
                </a:solidFill>
                <a:latin typeface="Academico"/>
                <a:ea typeface="Academico"/>
                <a:cs typeface="Academico"/>
                <a:sym typeface="Academico"/>
              </a:defRPr>
            </a:pPr>
            <a:endParaRPr/>
          </a:p>
          <a:p>
            <a:pPr algn="ctr" defTabSz="609600">
              <a:defRPr sz="3000">
                <a:solidFill>
                  <a:srgbClr val="FFFFFF"/>
                </a:solidFill>
                <a:latin typeface="Academico"/>
                <a:ea typeface="Academico"/>
                <a:cs typeface="Academico"/>
                <a:sym typeface="Academico"/>
              </a:defRPr>
            </a:pPr>
            <a:r>
              <a:t>(Hebrews 10:19,22)</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3" descr="Picture 3"/>
          <p:cNvPicPr>
            <a:picLocks noChangeAspect="1"/>
          </p:cNvPicPr>
          <p:nvPr/>
        </p:nvPicPr>
        <p:blipFill>
          <a:blip r:embed="rId3"/>
          <a:stretch>
            <a:fillRect/>
          </a:stretch>
        </p:blipFill>
        <p:spPr>
          <a:xfrm>
            <a:off x="-1552660" y="-4668"/>
            <a:ext cx="12370821" cy="6867336"/>
          </a:xfrm>
          <a:prstGeom prst="rect">
            <a:avLst/>
          </a:prstGeom>
          <a:ln w="12700">
            <a:miter lim="400000"/>
          </a:ln>
        </p:spPr>
      </p:pic>
      <p:sp>
        <p:nvSpPr>
          <p:cNvPr id="234" name="TextBox 4"/>
          <p:cNvSpPr txBox="1"/>
          <p:nvPr/>
        </p:nvSpPr>
        <p:spPr>
          <a:xfrm>
            <a:off x="609391" y="1016441"/>
            <a:ext cx="8046720" cy="4790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endParaRPr/>
          </a:p>
          <a:p>
            <a:pPr algn="ctr" defTabSz="609600">
              <a:defRPr sz="3000">
                <a:solidFill>
                  <a:srgbClr val="FFFFFF"/>
                </a:solidFill>
                <a:latin typeface="Academico"/>
                <a:ea typeface="Academico"/>
                <a:cs typeface="Academico"/>
                <a:sym typeface="Academico"/>
              </a:defRPr>
            </a:pPr>
            <a:r>
              <a:t>A UNIFYING TRUTH FOR OUR WORSHIP</a:t>
            </a:r>
          </a:p>
          <a:p>
            <a:pPr algn="ctr" defTabSz="609600">
              <a:defRPr sz="3000">
                <a:solidFill>
                  <a:srgbClr val="FFFFFF"/>
                </a:solidFill>
                <a:latin typeface="Academico"/>
                <a:ea typeface="Academico"/>
                <a:cs typeface="Academico"/>
                <a:sym typeface="Academico"/>
              </a:defRPr>
            </a:pPr>
            <a:endParaRPr/>
          </a:p>
          <a:p>
            <a:pPr algn="ctr" defTabSz="609600">
              <a:defRPr sz="3000">
                <a:solidFill>
                  <a:srgbClr val="FFFFFF"/>
                </a:solidFill>
                <a:latin typeface="Academico"/>
                <a:ea typeface="Academico"/>
                <a:cs typeface="Academico"/>
                <a:sym typeface="Academico"/>
              </a:defRPr>
            </a:pPr>
            <a:r>
              <a:t>Whatever outward form</a:t>
            </a:r>
            <a:endParaRPr i="1"/>
          </a:p>
          <a:p>
            <a:pPr algn="ctr" defTabSz="609600">
              <a:defRPr sz="3000">
                <a:solidFill>
                  <a:srgbClr val="FFFFFF"/>
                </a:solidFill>
                <a:latin typeface="Academico"/>
                <a:ea typeface="Academico"/>
                <a:cs typeface="Academico"/>
                <a:sym typeface="Academico"/>
              </a:defRPr>
            </a:pPr>
            <a:r>
              <a:t>our worship may take, there is</a:t>
            </a:r>
          </a:p>
          <a:p>
            <a:pPr algn="ctr" defTabSz="609600">
              <a:defRPr sz="3000" i="1">
                <a:solidFill>
                  <a:srgbClr val="FFFFFF"/>
                </a:solidFill>
                <a:latin typeface="Academico"/>
                <a:ea typeface="Academico"/>
                <a:cs typeface="Academico"/>
                <a:sym typeface="Academico"/>
              </a:defRPr>
            </a:pPr>
            <a:r>
              <a:t>ONLY ONE WAY</a:t>
            </a:r>
          </a:p>
          <a:p>
            <a:pPr algn="ctr" defTabSz="609600">
              <a:defRPr sz="3000">
                <a:solidFill>
                  <a:srgbClr val="FFFFFF"/>
                </a:solidFill>
                <a:latin typeface="Academico"/>
                <a:ea typeface="Academico"/>
                <a:cs typeface="Academico"/>
                <a:sym typeface="Academico"/>
              </a:defRPr>
            </a:pPr>
            <a:r>
              <a:t>to come to the Father,</a:t>
            </a:r>
          </a:p>
          <a:p>
            <a:pPr algn="ctr" defTabSz="609600">
              <a:defRPr sz="3000">
                <a:solidFill>
                  <a:srgbClr val="FFFFFF"/>
                </a:solidFill>
                <a:latin typeface="Academico"/>
                <a:ea typeface="Academico"/>
                <a:cs typeface="Academico"/>
                <a:sym typeface="Academico"/>
              </a:defRPr>
            </a:pPr>
            <a:r>
              <a:t>namely </a:t>
            </a:r>
            <a:r>
              <a:rPr i="1"/>
              <a:t>through Christ</a:t>
            </a:r>
          </a:p>
          <a:p>
            <a:pPr algn="ctr" defTabSz="609600">
              <a:defRPr sz="3000">
                <a:solidFill>
                  <a:srgbClr val="FFFFFF"/>
                </a:solidFill>
                <a:latin typeface="Academico"/>
                <a:ea typeface="Academico"/>
                <a:cs typeface="Academico"/>
                <a:sym typeface="Academico"/>
              </a:defRPr>
            </a:pPr>
            <a:r>
              <a:rPr i="1"/>
              <a:t>in the power of the Holy Spirit</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Picture 3" descr="Picture 3"/>
          <p:cNvPicPr>
            <a:picLocks noChangeAspect="1"/>
          </p:cNvPicPr>
          <p:nvPr/>
        </p:nvPicPr>
        <p:blipFill>
          <a:blip r:embed="rId3"/>
          <a:stretch>
            <a:fillRect/>
          </a:stretch>
        </p:blipFill>
        <p:spPr>
          <a:xfrm>
            <a:off x="-1546940" y="-1493"/>
            <a:ext cx="12359382" cy="6860986"/>
          </a:xfrm>
          <a:prstGeom prst="rect">
            <a:avLst/>
          </a:prstGeom>
          <a:ln w="12700">
            <a:miter lim="400000"/>
          </a:ln>
        </p:spPr>
      </p:pic>
      <p:sp>
        <p:nvSpPr>
          <p:cNvPr id="239" name="TextBox 4"/>
          <p:cNvSpPr txBox="1"/>
          <p:nvPr/>
        </p:nvSpPr>
        <p:spPr>
          <a:xfrm>
            <a:off x="424045" y="1143402"/>
            <a:ext cx="8461428" cy="4790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endParaRPr/>
          </a:p>
          <a:p>
            <a:pPr algn="ctr" defTabSz="609600">
              <a:defRPr sz="3000">
                <a:solidFill>
                  <a:srgbClr val="FFFFFF"/>
                </a:solidFill>
                <a:latin typeface="Academico"/>
                <a:ea typeface="Academico"/>
                <a:cs typeface="Academico"/>
                <a:sym typeface="Academico"/>
              </a:defRPr>
            </a:pPr>
            <a:r>
              <a:t>“No worship leader, pastor, band, or song will ever bring us close to God. . . . </a:t>
            </a:r>
          </a:p>
          <a:p>
            <a:pPr algn="ctr" defTabSz="609600">
              <a:defRPr sz="3000">
                <a:solidFill>
                  <a:srgbClr val="FFFFFF"/>
                </a:solidFill>
                <a:latin typeface="Academico"/>
                <a:ea typeface="Academico"/>
                <a:cs typeface="Academico"/>
                <a:sym typeface="Academico"/>
              </a:defRPr>
            </a:pPr>
            <a:endParaRPr/>
          </a:p>
          <a:p>
            <a:pPr algn="ctr" defTabSz="609600">
              <a:defRPr sz="3000">
                <a:solidFill>
                  <a:srgbClr val="FFFFFF"/>
                </a:solidFill>
                <a:latin typeface="Academico"/>
                <a:ea typeface="Academico"/>
                <a:cs typeface="Academico"/>
                <a:sym typeface="Academico"/>
              </a:defRPr>
            </a:pPr>
            <a:r>
              <a:t>Worship itself cannot lead us into God’s presence.</a:t>
            </a:r>
            <a:br/>
            <a:r>
              <a:rPr i="1"/>
              <a:t>Only Jesus himself</a:t>
            </a:r>
            <a:r>
              <a:t> can bring us into God’s presence.”</a:t>
            </a:r>
          </a:p>
          <a:p>
            <a:pPr algn="ctr" defTabSz="609600">
              <a:defRPr sz="3000">
                <a:solidFill>
                  <a:srgbClr val="FFFFFF"/>
                </a:solidFill>
                <a:latin typeface="Academico"/>
                <a:ea typeface="Academico"/>
                <a:cs typeface="Academico"/>
                <a:sym typeface="Academico"/>
              </a:defRPr>
            </a:pPr>
            <a:endParaRPr/>
          </a:p>
          <a:p>
            <a:pPr algn="ctr" defTabSz="609600">
              <a:defRPr sz="3000">
                <a:solidFill>
                  <a:srgbClr val="FFFFFF"/>
                </a:solidFill>
                <a:latin typeface="Academico"/>
                <a:ea typeface="Academico"/>
                <a:cs typeface="Academico"/>
                <a:sym typeface="Academico"/>
              </a:defRPr>
            </a:pPr>
            <a:r>
              <a:t>(Bob Kauflin)</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Picture 3" descr="Picture 3"/>
          <p:cNvPicPr>
            <a:picLocks noChangeAspect="1"/>
          </p:cNvPicPr>
          <p:nvPr/>
        </p:nvPicPr>
        <p:blipFill>
          <a:blip r:embed="rId3"/>
          <a:stretch>
            <a:fillRect/>
          </a:stretch>
        </p:blipFill>
        <p:spPr>
          <a:xfrm>
            <a:off x="-1566158" y="-12161"/>
            <a:ext cx="12397818" cy="6882322"/>
          </a:xfrm>
          <a:prstGeom prst="rect">
            <a:avLst/>
          </a:prstGeom>
          <a:ln w="12700">
            <a:miter lim="400000"/>
          </a:ln>
        </p:spPr>
      </p:pic>
      <p:sp>
        <p:nvSpPr>
          <p:cNvPr id="244" name="TextBox 4"/>
          <p:cNvSpPr txBox="1"/>
          <p:nvPr/>
        </p:nvSpPr>
        <p:spPr>
          <a:xfrm>
            <a:off x="424045" y="1656738"/>
            <a:ext cx="8461428" cy="2440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endParaRPr/>
          </a:p>
          <a:p>
            <a:pPr algn="ctr" defTabSz="609600">
              <a:defRPr sz="3000">
                <a:solidFill>
                  <a:srgbClr val="FFFFFF"/>
                </a:solidFill>
                <a:latin typeface="Academico"/>
                <a:ea typeface="Academico"/>
                <a:cs typeface="Academico"/>
                <a:sym typeface="Academico"/>
              </a:defRPr>
            </a:pPr>
            <a:r>
              <a:t>He doesn’t just </a:t>
            </a:r>
            <a:r>
              <a:rPr i="1"/>
              <a:t>show</a:t>
            </a:r>
            <a:r>
              <a:t> us the way:</a:t>
            </a:r>
          </a:p>
          <a:p>
            <a:pPr algn="ctr" defTabSz="609600">
              <a:defRPr sz="3000">
                <a:solidFill>
                  <a:srgbClr val="FFFFFF"/>
                </a:solidFill>
                <a:latin typeface="Academico"/>
                <a:ea typeface="Academico"/>
                <a:cs typeface="Academico"/>
                <a:sym typeface="Academico"/>
              </a:defRPr>
            </a:pPr>
            <a:endParaRPr/>
          </a:p>
          <a:p>
            <a:pPr algn="ctr" defTabSz="609600">
              <a:defRPr sz="3000">
                <a:solidFill>
                  <a:srgbClr val="FFFFFF"/>
                </a:solidFill>
                <a:latin typeface="Academico"/>
                <a:ea typeface="Academico"/>
                <a:cs typeface="Academico"/>
                <a:sym typeface="Academico"/>
              </a:defRPr>
            </a:pPr>
            <a:r>
              <a:t>as our Mediator and High Priest</a:t>
            </a:r>
          </a:p>
          <a:p>
            <a:pPr algn="ctr" defTabSz="609600">
              <a:defRPr sz="3000">
                <a:solidFill>
                  <a:srgbClr val="FFFFFF"/>
                </a:solidFill>
                <a:latin typeface="Academico"/>
                <a:ea typeface="Academico"/>
                <a:cs typeface="Academico"/>
                <a:sym typeface="Academico"/>
              </a:defRPr>
            </a:pPr>
            <a:r>
              <a:t>HE TAKES US WITH HIM</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Picture 3" descr="Picture 3"/>
          <p:cNvPicPr>
            <a:picLocks noChangeAspect="1"/>
          </p:cNvPicPr>
          <p:nvPr/>
        </p:nvPicPr>
        <p:blipFill>
          <a:blip r:embed="rId3"/>
          <a:stretch>
            <a:fillRect/>
          </a:stretch>
        </p:blipFill>
        <p:spPr>
          <a:xfrm>
            <a:off x="-1566158" y="-12161"/>
            <a:ext cx="12397818" cy="6882322"/>
          </a:xfrm>
          <a:prstGeom prst="rect">
            <a:avLst/>
          </a:prstGeom>
          <a:ln w="12700">
            <a:miter lim="400000"/>
          </a:ln>
        </p:spPr>
      </p:pic>
      <p:sp>
        <p:nvSpPr>
          <p:cNvPr id="249" name="TextBox 4"/>
          <p:cNvSpPr txBox="1"/>
          <p:nvPr/>
        </p:nvSpPr>
        <p:spPr>
          <a:xfrm>
            <a:off x="341286" y="1033779"/>
            <a:ext cx="8461428" cy="5692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609600">
              <a:defRPr sz="3000" b="1">
                <a:solidFill>
                  <a:srgbClr val="FFFFFF"/>
                </a:solidFill>
                <a:latin typeface="Trajan Pro"/>
                <a:ea typeface="Trajan Pro"/>
                <a:cs typeface="Trajan Pro"/>
                <a:sym typeface="Trajan Pro"/>
              </a:defRPr>
            </a:pPr>
            <a:endParaRPr/>
          </a:p>
          <a:p>
            <a:pPr algn="ctr" defTabSz="609600">
              <a:defRPr sz="3000">
                <a:solidFill>
                  <a:srgbClr val="FFFFFF"/>
                </a:solidFill>
                <a:latin typeface="Academico"/>
                <a:ea typeface="Academico"/>
                <a:cs typeface="Academico"/>
                <a:sym typeface="Academico"/>
              </a:defRPr>
            </a:pPr>
            <a:r>
              <a:t>A REFORMATION OF DOCTRINE</a:t>
            </a:r>
          </a:p>
          <a:p>
            <a:pPr algn="ctr" defTabSz="609600">
              <a:defRPr sz="3000">
                <a:solidFill>
                  <a:srgbClr val="FFFFFF"/>
                </a:solidFill>
                <a:latin typeface="Academico"/>
                <a:ea typeface="Academico"/>
                <a:cs typeface="Academico"/>
                <a:sym typeface="Academico"/>
              </a:defRPr>
            </a:pPr>
            <a:br>
              <a:rPr sz="1500"/>
            </a:br>
            <a:r>
              <a:t>Justification by Grace through Faith</a:t>
            </a:r>
          </a:p>
          <a:p>
            <a:pPr algn="ctr" defTabSz="609600">
              <a:defRPr sz="3000">
                <a:solidFill>
                  <a:srgbClr val="FFFFFF"/>
                </a:solidFill>
                <a:latin typeface="Academico"/>
                <a:ea typeface="Academico"/>
                <a:cs typeface="Academico"/>
                <a:sym typeface="Academico"/>
              </a:defRPr>
            </a:pPr>
            <a:endParaRPr/>
          </a:p>
          <a:p>
            <a:pPr algn="ctr" defTabSz="609600">
              <a:defRPr sz="3000">
                <a:solidFill>
                  <a:srgbClr val="FFFFFF"/>
                </a:solidFill>
                <a:latin typeface="Academico"/>
                <a:ea typeface="Academico"/>
                <a:cs typeface="Academico"/>
                <a:sym typeface="Academico"/>
              </a:defRPr>
            </a:pPr>
            <a:endParaRPr/>
          </a:p>
          <a:p>
            <a:pPr algn="ctr" defTabSz="609600">
              <a:defRPr sz="3000">
                <a:solidFill>
                  <a:srgbClr val="FFFFFF"/>
                </a:solidFill>
                <a:latin typeface="Academico"/>
                <a:ea typeface="Academico"/>
                <a:cs typeface="Academico"/>
                <a:sym typeface="Academico"/>
              </a:defRPr>
            </a:pPr>
            <a:r>
              <a:t>A REFORMATION OF WORSHIP</a:t>
            </a:r>
          </a:p>
          <a:p>
            <a:pPr algn="ctr" defTabSz="609600">
              <a:defRPr sz="1200">
                <a:solidFill>
                  <a:srgbClr val="FFFFFF"/>
                </a:solidFill>
                <a:latin typeface="Academico"/>
                <a:ea typeface="Academico"/>
                <a:cs typeface="Academico"/>
                <a:sym typeface="Academico"/>
              </a:defRPr>
            </a:pPr>
            <a:endParaRPr/>
          </a:p>
          <a:p>
            <a:pPr marL="1638300" defTabSz="609600">
              <a:buSzPct val="100000"/>
              <a:buChar char="•"/>
              <a:defRPr sz="3000">
                <a:solidFill>
                  <a:srgbClr val="FFFFFF"/>
                </a:solidFill>
                <a:latin typeface="Academico"/>
                <a:ea typeface="Academico"/>
                <a:cs typeface="Academico"/>
                <a:sym typeface="Academico"/>
              </a:defRPr>
            </a:pPr>
            <a:r>
              <a:t>   Participation</a:t>
            </a:r>
          </a:p>
          <a:p>
            <a:pPr marL="1638300" defTabSz="609600">
              <a:buSzPct val="100000"/>
              <a:buChar char="•"/>
              <a:defRPr sz="3000">
                <a:solidFill>
                  <a:srgbClr val="FFFFFF"/>
                </a:solidFill>
                <a:latin typeface="Academico"/>
                <a:ea typeface="Academico"/>
                <a:cs typeface="Academico"/>
                <a:sym typeface="Academico"/>
              </a:defRPr>
            </a:pPr>
            <a:r>
              <a:t>   The Word of God</a:t>
            </a:r>
          </a:p>
          <a:p>
            <a:pPr marL="1638300" defTabSz="609600">
              <a:buSzPct val="100000"/>
              <a:buChar char="•"/>
              <a:defRPr sz="3000">
                <a:solidFill>
                  <a:srgbClr val="FFFFFF"/>
                </a:solidFill>
                <a:latin typeface="Academico"/>
                <a:ea typeface="Academico"/>
                <a:cs typeface="Academico"/>
                <a:sym typeface="Academico"/>
              </a:defRPr>
            </a:pPr>
            <a:r>
              <a:t>   Access through Christ alone</a:t>
            </a:r>
          </a:p>
          <a:p>
            <a:pPr algn="ctr" defTabSz="609600">
              <a:defRPr sz="3000">
                <a:solidFill>
                  <a:srgbClr val="FFFFFF"/>
                </a:solidFill>
                <a:latin typeface="Academico"/>
                <a:ea typeface="Academico"/>
                <a:cs typeface="Academico"/>
                <a:sym typeface="Academico"/>
              </a:defRPr>
            </a:pPr>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The Post-Reformation Age 1650 A.D. – present"/>
          <p:cNvSpPr txBox="1">
            <a:spLocks noGrp="1"/>
          </p:cNvSpPr>
          <p:nvPr>
            <p:ph type="title" idx="4294967295"/>
          </p:nvPr>
        </p:nvSpPr>
        <p:spPr>
          <a:xfrm>
            <a:off x="685800" y="920496"/>
            <a:ext cx="7772400" cy="1143001"/>
          </a:xfrm>
          <a:prstGeom prst="rect">
            <a:avLst/>
          </a:prstGeom>
        </p:spPr>
        <p:txBody>
          <a:bodyPr>
            <a:normAutofit/>
          </a:bodyPr>
          <a:lstStyle/>
          <a:p>
            <a:pPr algn="ctr" defTabSz="594359">
              <a:defRPr sz="3120">
                <a:effectLst>
                  <a:outerShdw blurRad="8255" dist="16510" dir="2700000" rotWithShape="0">
                    <a:srgbClr val="000000"/>
                  </a:outerShdw>
                </a:effectLst>
              </a:defRPr>
            </a:pPr>
            <a:r>
              <a:t>The Post-Reformation Age</a:t>
            </a:r>
            <a:br/>
            <a:r>
              <a:t>1650 A.D. – present</a:t>
            </a:r>
          </a:p>
        </p:txBody>
      </p:sp>
      <p:pic>
        <p:nvPicPr>
          <p:cNvPr id="254" name="About_Churchwide_MA_Image.jpg" descr="About_Churchwide_MA_Image.jpg"/>
          <p:cNvPicPr>
            <a:picLocks noChangeAspect="1"/>
          </p:cNvPicPr>
          <p:nvPr/>
        </p:nvPicPr>
        <p:blipFill>
          <a:blip r:embed="rId2"/>
          <a:stretch>
            <a:fillRect/>
          </a:stretch>
        </p:blipFill>
        <p:spPr>
          <a:xfrm>
            <a:off x="1067625" y="3195529"/>
            <a:ext cx="6877839" cy="343892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The Post-Reformation Age 1650 A.D. – present"/>
          <p:cNvSpPr txBox="1">
            <a:spLocks noGrp="1"/>
          </p:cNvSpPr>
          <p:nvPr>
            <p:ph type="title" idx="4294967295"/>
          </p:nvPr>
        </p:nvSpPr>
        <p:spPr>
          <a:xfrm>
            <a:off x="685800" y="920496"/>
            <a:ext cx="7772400" cy="1143001"/>
          </a:xfrm>
          <a:prstGeom prst="rect">
            <a:avLst/>
          </a:prstGeom>
        </p:spPr>
        <p:txBody>
          <a:bodyPr>
            <a:normAutofit/>
          </a:bodyPr>
          <a:lstStyle/>
          <a:p>
            <a:pPr algn="ctr" defTabSz="594359">
              <a:defRPr sz="3120">
                <a:effectLst>
                  <a:outerShdw blurRad="8255" dist="16510" dir="2700000" rotWithShape="0">
                    <a:srgbClr val="000000"/>
                  </a:outerShdw>
                </a:effectLst>
              </a:defRPr>
            </a:pPr>
            <a:r>
              <a:t>The Post-Reformation Age</a:t>
            </a:r>
            <a:br/>
            <a:r>
              <a:t>1650 A.D. – present</a:t>
            </a:r>
          </a:p>
        </p:txBody>
      </p:sp>
      <p:graphicFrame>
        <p:nvGraphicFramePr>
          <p:cNvPr id="257" name="Table"/>
          <p:cNvGraphicFramePr/>
          <p:nvPr/>
        </p:nvGraphicFramePr>
        <p:xfrm>
          <a:off x="1839912" y="3406902"/>
          <a:ext cx="5464175" cy="1752450"/>
        </p:xfrm>
        <a:graphic>
          <a:graphicData uri="http://schemas.openxmlformats.org/drawingml/2006/table">
            <a:tbl>
              <a:tblPr bandRow="1">
                <a:tableStyleId>{4C3C2611-4C71-4FC5-86AE-919BDF0F9419}</a:tableStyleId>
              </a:tblPr>
              <a:tblGrid>
                <a:gridCol w="815975">
                  <a:extLst>
                    <a:ext uri="{9D8B030D-6E8A-4147-A177-3AD203B41FA5}">
                      <a16:colId xmlns:a16="http://schemas.microsoft.com/office/drawing/2014/main" val="20000"/>
                    </a:ext>
                  </a:extLst>
                </a:gridCol>
                <a:gridCol w="4648200">
                  <a:extLst>
                    <a:ext uri="{9D8B030D-6E8A-4147-A177-3AD203B41FA5}">
                      <a16:colId xmlns:a16="http://schemas.microsoft.com/office/drawing/2014/main" val="20001"/>
                    </a:ext>
                  </a:extLst>
                </a:gridCol>
              </a:tblGrid>
              <a:tr h="350490">
                <a:tc>
                  <a:txBody>
                    <a:bodyPr/>
                    <a:lstStyle/>
                    <a:p>
                      <a:pPr algn="l">
                        <a:defRPr sz="1200" b="0">
                          <a:latin typeface="Calibri"/>
                          <a:ea typeface="Calibri"/>
                          <a:cs typeface="Calibri"/>
                          <a:sym typeface="Calibri"/>
                        </a:defRPr>
                      </a:pPr>
                      <a:r>
                        <a:t>16</a:t>
                      </a:r>
                      <a:r>
                        <a:rPr baseline="31999"/>
                        <a:t>th</a:t>
                      </a:r>
                      <a:r>
                        <a:t> c.</a:t>
                      </a:r>
                    </a:p>
                  </a:txBody>
                  <a:tcPr marL="63500" marR="63500" marT="0" marB="0" horzOverflow="overflow"/>
                </a:tc>
                <a:tc>
                  <a:txBody>
                    <a:bodyPr/>
                    <a:lstStyle/>
                    <a:p>
                      <a:pPr algn="l">
                        <a:defRPr sz="1800" b="0">
                          <a:solidFill>
                            <a:srgbClr val="000000"/>
                          </a:solidFill>
                        </a:defRPr>
                      </a:pPr>
                      <a:r>
                        <a:rPr sz="1200">
                          <a:solidFill>
                            <a:srgbClr val="0066CC"/>
                          </a:solidFill>
                          <a:latin typeface="Calibri"/>
                          <a:ea typeface="Calibri"/>
                          <a:cs typeface="Calibri"/>
                          <a:sym typeface="Calibri"/>
                        </a:rPr>
                        <a:t>           Anabaptist                   Reformed                         Anglican    Lutheran</a:t>
                      </a:r>
                    </a:p>
                  </a:txBody>
                  <a:tcPr marL="63500" marR="63500" marT="0" marB="0" horzOverflow="overflow"/>
                </a:tc>
                <a:extLst>
                  <a:ext uri="{0D108BD9-81ED-4DB2-BD59-A6C34878D82A}">
                    <a16:rowId xmlns:a16="http://schemas.microsoft.com/office/drawing/2014/main" val="10000"/>
                  </a:ext>
                </a:extLst>
              </a:tr>
              <a:tr h="350490">
                <a:tc>
                  <a:txBody>
                    <a:bodyPr/>
                    <a:lstStyle/>
                    <a:p>
                      <a:pPr algn="l">
                        <a:defRPr sz="1200" b="0">
                          <a:latin typeface="Calibri"/>
                          <a:ea typeface="Calibri"/>
                          <a:cs typeface="Calibri"/>
                          <a:sym typeface="Calibri"/>
                        </a:defRPr>
                      </a:pPr>
                      <a:r>
                        <a:t>17</a:t>
                      </a:r>
                      <a:r>
                        <a:rPr baseline="31999"/>
                        <a:t>th</a:t>
                      </a:r>
                      <a:r>
                        <a:t> c.</a:t>
                      </a:r>
                    </a:p>
                  </a:txBody>
                  <a:tcPr marL="63500" marR="63500" marT="0" marB="0" horzOverflow="overflow"/>
                </a:tc>
                <a:tc>
                  <a:txBody>
                    <a:bodyPr/>
                    <a:lstStyle/>
                    <a:p>
                      <a:pPr algn="l">
                        <a:defRPr sz="1800" b="0">
                          <a:solidFill>
                            <a:srgbClr val="000000"/>
                          </a:solidFill>
                        </a:defRPr>
                      </a:pPr>
                      <a:r>
                        <a:rPr sz="1200">
                          <a:solidFill>
                            <a:srgbClr val="0066CC"/>
                          </a:solidFill>
                          <a:latin typeface="Calibri"/>
                          <a:ea typeface="Calibri"/>
                          <a:cs typeface="Calibri"/>
                          <a:sym typeface="Calibri"/>
                        </a:rPr>
                        <a:t>Quaker              Puritan</a:t>
                      </a:r>
                    </a:p>
                  </a:txBody>
                  <a:tcPr marL="63500" marR="63500" marT="0" marB="0" horzOverflow="overflow"/>
                </a:tc>
                <a:extLst>
                  <a:ext uri="{0D108BD9-81ED-4DB2-BD59-A6C34878D82A}">
                    <a16:rowId xmlns:a16="http://schemas.microsoft.com/office/drawing/2014/main" val="10001"/>
                  </a:ext>
                </a:extLst>
              </a:tr>
              <a:tr h="350490">
                <a:tc>
                  <a:txBody>
                    <a:bodyPr/>
                    <a:lstStyle/>
                    <a:p>
                      <a:pPr algn="l">
                        <a:defRPr sz="1200" b="0">
                          <a:latin typeface="Calibri"/>
                          <a:ea typeface="Calibri"/>
                          <a:cs typeface="Calibri"/>
                          <a:sym typeface="Calibri"/>
                        </a:defRPr>
                      </a:pPr>
                      <a:r>
                        <a:t>18</a:t>
                      </a:r>
                      <a:r>
                        <a:rPr baseline="31999"/>
                        <a:t>th</a:t>
                      </a:r>
                      <a:r>
                        <a:t> c.</a:t>
                      </a:r>
                    </a:p>
                  </a:txBody>
                  <a:tcPr marL="63500" marR="63500" marT="0" marB="0" horzOverflow="overflow"/>
                </a:tc>
                <a:tc>
                  <a:txBody>
                    <a:bodyPr/>
                    <a:lstStyle/>
                    <a:p>
                      <a:pPr algn="l">
                        <a:defRPr sz="1800" b="0">
                          <a:solidFill>
                            <a:srgbClr val="000000"/>
                          </a:solidFill>
                        </a:defRPr>
                      </a:pPr>
                      <a:r>
                        <a:rPr sz="1200">
                          <a:solidFill>
                            <a:srgbClr val="0066CC"/>
                          </a:solidFill>
                          <a:latin typeface="Calibri"/>
                          <a:ea typeface="Calibri"/>
                          <a:cs typeface="Calibri"/>
                          <a:sym typeface="Calibri"/>
                        </a:rPr>
                        <a:t>                                                  Methodist</a:t>
                      </a:r>
                    </a:p>
                  </a:txBody>
                  <a:tcPr marL="63500" marR="63500" marT="0" marB="0" horzOverflow="overflow"/>
                </a:tc>
                <a:extLst>
                  <a:ext uri="{0D108BD9-81ED-4DB2-BD59-A6C34878D82A}">
                    <a16:rowId xmlns:a16="http://schemas.microsoft.com/office/drawing/2014/main" val="10002"/>
                  </a:ext>
                </a:extLst>
              </a:tr>
              <a:tr h="350490">
                <a:tc>
                  <a:txBody>
                    <a:bodyPr/>
                    <a:lstStyle/>
                    <a:p>
                      <a:pPr algn="l">
                        <a:defRPr sz="1200" b="0">
                          <a:latin typeface="Calibri"/>
                          <a:ea typeface="Calibri"/>
                          <a:cs typeface="Calibri"/>
                          <a:sym typeface="Calibri"/>
                        </a:defRPr>
                      </a:pPr>
                      <a:r>
                        <a:t>19</a:t>
                      </a:r>
                      <a:r>
                        <a:rPr baseline="31999"/>
                        <a:t>th</a:t>
                      </a:r>
                      <a:r>
                        <a:t> c.</a:t>
                      </a:r>
                    </a:p>
                  </a:txBody>
                  <a:tcPr marL="63500" marR="63500" marT="0" marB="0" horzOverflow="overflow"/>
                </a:tc>
                <a:tc>
                  <a:txBody>
                    <a:bodyPr/>
                    <a:lstStyle/>
                    <a:p>
                      <a:pPr algn="l">
                        <a:defRPr sz="1800" b="0">
                          <a:solidFill>
                            <a:srgbClr val="000000"/>
                          </a:solidFill>
                        </a:defRPr>
                      </a:pPr>
                      <a:r>
                        <a:rPr sz="1200">
                          <a:solidFill>
                            <a:srgbClr val="0066CC"/>
                          </a:solidFill>
                          <a:latin typeface="Calibri"/>
                          <a:ea typeface="Calibri"/>
                          <a:cs typeface="Calibri"/>
                          <a:sym typeface="Calibri"/>
                        </a:rPr>
                        <a:t>                         Frontier</a:t>
                      </a:r>
                    </a:p>
                  </a:txBody>
                  <a:tcPr marL="63500" marR="63500" marT="0" marB="0" horzOverflow="overflow"/>
                </a:tc>
                <a:extLst>
                  <a:ext uri="{0D108BD9-81ED-4DB2-BD59-A6C34878D82A}">
                    <a16:rowId xmlns:a16="http://schemas.microsoft.com/office/drawing/2014/main" val="10003"/>
                  </a:ext>
                </a:extLst>
              </a:tr>
              <a:tr h="350490">
                <a:tc>
                  <a:txBody>
                    <a:bodyPr/>
                    <a:lstStyle/>
                    <a:p>
                      <a:pPr algn="l">
                        <a:defRPr sz="1200" b="0">
                          <a:latin typeface="Calibri"/>
                          <a:ea typeface="Calibri"/>
                          <a:cs typeface="Calibri"/>
                          <a:sym typeface="Calibri"/>
                        </a:defRPr>
                      </a:pPr>
                      <a:r>
                        <a:t>20</a:t>
                      </a:r>
                      <a:r>
                        <a:rPr baseline="31999"/>
                        <a:t>th</a:t>
                      </a:r>
                      <a:r>
                        <a:t> c.</a:t>
                      </a:r>
                    </a:p>
                  </a:txBody>
                  <a:tcPr marL="63500" marR="63500" marT="0" marB="0" horzOverflow="overflow"/>
                </a:tc>
                <a:tc>
                  <a:txBody>
                    <a:bodyPr/>
                    <a:lstStyle/>
                    <a:p>
                      <a:pPr algn="l">
                        <a:defRPr sz="1800" b="0">
                          <a:solidFill>
                            <a:srgbClr val="000000"/>
                          </a:solidFill>
                        </a:defRPr>
                      </a:pPr>
                      <a:r>
                        <a:rPr sz="1200">
                          <a:solidFill>
                            <a:srgbClr val="0066CC"/>
                          </a:solidFill>
                          <a:latin typeface="Calibri"/>
                          <a:ea typeface="Calibri"/>
                          <a:cs typeface="Calibri"/>
                          <a:sym typeface="Calibri"/>
                        </a:rPr>
                        <a:t>                   Pentecostal</a:t>
                      </a:r>
                    </a:p>
                  </a:txBody>
                  <a:tcPr marL="63500" marR="63500" marT="0" marB="0" horzOverflow="overflow"/>
                </a:tc>
                <a:extLst>
                  <a:ext uri="{0D108BD9-81ED-4DB2-BD59-A6C34878D82A}">
                    <a16:rowId xmlns:a16="http://schemas.microsoft.com/office/drawing/2014/main" val="10004"/>
                  </a:ext>
                </a:extLst>
              </a:tr>
            </a:tbl>
          </a:graphicData>
        </a:graphic>
      </p:graphicFrame>
      <p:sp>
        <p:nvSpPr>
          <p:cNvPr id="258" name="Left-wing         Central                                     Right-wing"/>
          <p:cNvSpPr txBox="1"/>
          <p:nvPr/>
        </p:nvSpPr>
        <p:spPr>
          <a:xfrm>
            <a:off x="1939035" y="3081782"/>
            <a:ext cx="5053049"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457200">
              <a:defRPr sz="1200" i="1">
                <a:solidFill>
                  <a:srgbClr val="FFFFFF"/>
                </a:solidFill>
                <a:latin typeface="Calibri"/>
                <a:ea typeface="Calibri"/>
                <a:cs typeface="Calibri"/>
                <a:sym typeface="Calibri"/>
              </a:defRPr>
            </a:pPr>
            <a:r>
              <a:rPr i="0"/>
              <a:t>                         </a:t>
            </a:r>
            <a:r>
              <a:t>Left-wing		       Central                                     Right-wing</a:t>
            </a:r>
          </a:p>
        </p:txBody>
      </p:sp>
      <p:sp>
        <p:nvSpPr>
          <p:cNvPr id="259" name="(James White, Protestant Worship: Traditions in Transition, 23)"/>
          <p:cNvSpPr txBox="1"/>
          <p:nvPr/>
        </p:nvSpPr>
        <p:spPr>
          <a:xfrm>
            <a:off x="1867327" y="5312664"/>
            <a:ext cx="2694594" cy="345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457200">
              <a:defRPr sz="800" i="1">
                <a:solidFill>
                  <a:srgbClr val="FFFFFF"/>
                </a:solidFill>
                <a:latin typeface="Calibri"/>
                <a:ea typeface="Calibri"/>
                <a:cs typeface="Calibri"/>
                <a:sym typeface="Calibri"/>
              </a:defRPr>
            </a:pPr>
            <a:r>
              <a:rPr i="0"/>
              <a:t>(James White, </a:t>
            </a:r>
            <a:r>
              <a:t>Protestant Worship: Traditions in Transition</a:t>
            </a:r>
            <a:r>
              <a:rPr i="0"/>
              <a:t>, 23)</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Ascendancy of preaching, decline of worship…"/>
          <p:cNvSpPr txBox="1"/>
          <p:nvPr/>
        </p:nvSpPr>
        <p:spPr>
          <a:xfrm>
            <a:off x="1725977" y="1357815"/>
            <a:ext cx="6732223" cy="47091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27789" indent="-427789">
              <a:lnSpc>
                <a:spcPct val="120000"/>
              </a:lnSpc>
              <a:buSzPct val="100000"/>
              <a:buAutoNum type="arabicPeriod"/>
              <a:defRPr sz="2100">
                <a:solidFill>
                  <a:schemeClr val="accent1">
                    <a:lumOff val="-9999"/>
                  </a:schemeClr>
                </a:solidFill>
                <a:latin typeface="Baskerville"/>
                <a:ea typeface="Baskerville"/>
                <a:cs typeface="Baskerville"/>
                <a:sym typeface="Baskerville"/>
              </a:defRPr>
            </a:pPr>
            <a:r>
              <a:rPr dirty="0"/>
              <a:t>Ascendancy of preaching, decline of worship</a:t>
            </a:r>
          </a:p>
          <a:p>
            <a:pPr marL="427789" indent="-427789">
              <a:lnSpc>
                <a:spcPct val="120000"/>
              </a:lnSpc>
              <a:buSzPct val="100000"/>
              <a:buAutoNum type="arabicPeriod"/>
              <a:defRPr sz="2100">
                <a:solidFill>
                  <a:schemeClr val="accent1">
                    <a:lumOff val="-9999"/>
                  </a:schemeClr>
                </a:solidFill>
                <a:latin typeface="Baskerville"/>
                <a:ea typeface="Baskerville"/>
                <a:cs typeface="Baskerville"/>
                <a:sym typeface="Baskerville"/>
              </a:defRPr>
            </a:pPr>
            <a:r>
              <a:rPr dirty="0"/>
              <a:t>Reaction and over-reaction</a:t>
            </a:r>
          </a:p>
          <a:p>
            <a:pPr marL="427789" indent="-427789">
              <a:lnSpc>
                <a:spcPct val="120000"/>
              </a:lnSpc>
              <a:buSzPct val="100000"/>
              <a:buAutoNum type="arabicPeriod"/>
              <a:defRPr sz="2100">
                <a:solidFill>
                  <a:schemeClr val="accent1">
                    <a:lumOff val="-9999"/>
                  </a:schemeClr>
                </a:solidFill>
                <a:latin typeface="Baskerville"/>
                <a:ea typeface="Baskerville"/>
                <a:cs typeface="Baskerville"/>
                <a:sym typeface="Baskerville"/>
              </a:defRPr>
            </a:pPr>
            <a:r>
              <a:rPr dirty="0"/>
              <a:t>Differing views on </a:t>
            </a:r>
            <a:r>
              <a:rPr i="1" dirty="0"/>
              <a:t>biblical </a:t>
            </a:r>
            <a:r>
              <a:rPr dirty="0"/>
              <a:t>worship:</a:t>
            </a:r>
          </a:p>
          <a:p>
            <a:pPr marL="787400" lvl="1" indent="-279400">
              <a:lnSpc>
                <a:spcPct val="120000"/>
              </a:lnSpc>
              <a:buSzPct val="100000"/>
              <a:buAutoNum type="alphaLcPeriod"/>
              <a:defRPr sz="1600">
                <a:solidFill>
                  <a:schemeClr val="accent1">
                    <a:lumOff val="-9999"/>
                  </a:schemeClr>
                </a:solidFill>
                <a:latin typeface="Baskerville"/>
                <a:ea typeface="Baskerville"/>
                <a:cs typeface="Baskerville"/>
                <a:sym typeface="Baskerville"/>
              </a:defRPr>
            </a:pPr>
            <a:r>
              <a:rPr dirty="0"/>
              <a:t>Normative principle</a:t>
            </a:r>
          </a:p>
          <a:p>
            <a:pPr marL="787400" lvl="1" indent="-279400">
              <a:lnSpc>
                <a:spcPct val="120000"/>
              </a:lnSpc>
              <a:buSzPct val="100000"/>
              <a:buAutoNum type="alphaLcPeriod"/>
              <a:defRPr sz="1600">
                <a:solidFill>
                  <a:schemeClr val="accent1">
                    <a:lumOff val="-9999"/>
                  </a:schemeClr>
                </a:solidFill>
                <a:latin typeface="Baskerville"/>
                <a:ea typeface="Baskerville"/>
                <a:cs typeface="Baskerville"/>
                <a:sym typeface="Baskerville"/>
              </a:defRPr>
            </a:pPr>
            <a:r>
              <a:rPr dirty="0"/>
              <a:t>Regulative principle</a:t>
            </a:r>
          </a:p>
          <a:p>
            <a:pPr marL="427789" indent="-427789">
              <a:lnSpc>
                <a:spcPct val="120000"/>
              </a:lnSpc>
              <a:buSzPct val="100000"/>
              <a:buAutoNum type="arabicPeriod"/>
              <a:defRPr sz="2100">
                <a:solidFill>
                  <a:schemeClr val="accent1">
                    <a:lumOff val="-9999"/>
                  </a:schemeClr>
                </a:solidFill>
                <a:latin typeface="Baskerville"/>
                <a:ea typeface="Baskerville"/>
                <a:cs typeface="Baskerville"/>
                <a:sym typeface="Baskerville"/>
              </a:defRPr>
            </a:pPr>
            <a:r>
              <a:rPr dirty="0"/>
              <a:t>Hymnody (Isaac Watts, Charles Wesley, Gettys)</a:t>
            </a:r>
          </a:p>
          <a:p>
            <a:pPr marL="427789" indent="-427789">
              <a:lnSpc>
                <a:spcPct val="120000"/>
              </a:lnSpc>
              <a:buSzPct val="100000"/>
              <a:buAutoNum type="arabicPeriod"/>
              <a:defRPr sz="2100">
                <a:solidFill>
                  <a:schemeClr val="accent1">
                    <a:lumOff val="-9999"/>
                  </a:schemeClr>
                </a:solidFill>
                <a:latin typeface="Baskerville"/>
                <a:ea typeface="Baskerville"/>
                <a:cs typeface="Baskerville"/>
                <a:sym typeface="Baskerville"/>
              </a:defRPr>
            </a:pPr>
            <a:r>
              <a:rPr dirty="0"/>
              <a:t>The Enlightenment,  rationalism, and theological liberalism</a:t>
            </a:r>
          </a:p>
          <a:p>
            <a:pPr marL="427789" indent="-427789">
              <a:lnSpc>
                <a:spcPct val="120000"/>
              </a:lnSpc>
              <a:buSzPct val="100000"/>
              <a:buAutoNum type="arabicPeriod"/>
              <a:defRPr sz="2100">
                <a:solidFill>
                  <a:schemeClr val="accent1">
                    <a:lumOff val="-9999"/>
                  </a:schemeClr>
                </a:solidFill>
                <a:latin typeface="Baskerville"/>
                <a:ea typeface="Baskerville"/>
                <a:cs typeface="Baskerville"/>
                <a:sym typeface="Baskerville"/>
              </a:defRPr>
            </a:pPr>
            <a:r>
              <a:rPr dirty="0"/>
              <a:t>The rise of evangelicalism and free churches</a:t>
            </a:r>
          </a:p>
          <a:p>
            <a:pPr marL="427789" indent="-427789">
              <a:lnSpc>
                <a:spcPct val="120000"/>
              </a:lnSpc>
              <a:buSzPct val="100000"/>
              <a:buAutoNum type="arabicPeriod"/>
              <a:defRPr sz="2100">
                <a:solidFill>
                  <a:schemeClr val="accent1">
                    <a:lumOff val="-9999"/>
                  </a:schemeClr>
                </a:solidFill>
                <a:latin typeface="Baskerville"/>
                <a:ea typeface="Baskerville"/>
                <a:cs typeface="Baskerville"/>
                <a:sym typeface="Baskerville"/>
              </a:defRPr>
            </a:pPr>
            <a:r>
              <a:rPr dirty="0"/>
              <a:t>The neglect of worship (Tozer)</a:t>
            </a:r>
          </a:p>
          <a:p>
            <a:pPr marL="427789" indent="-427789">
              <a:lnSpc>
                <a:spcPct val="120000"/>
              </a:lnSpc>
              <a:buSzPct val="100000"/>
              <a:buAutoNum type="arabicPeriod"/>
              <a:defRPr sz="2100">
                <a:solidFill>
                  <a:schemeClr val="accent1">
                    <a:lumOff val="-9999"/>
                  </a:schemeClr>
                </a:solidFill>
                <a:latin typeface="Baskerville"/>
                <a:ea typeface="Baskerville"/>
                <a:cs typeface="Baskerville"/>
                <a:sym typeface="Baskerville"/>
              </a:defRPr>
            </a:pPr>
            <a:r>
              <a:rPr dirty="0"/>
              <a:t>The “reformation” of worship </a:t>
            </a:r>
          </a:p>
          <a:p>
            <a:pPr marL="787400" lvl="1" indent="-279400">
              <a:lnSpc>
                <a:spcPct val="120000"/>
              </a:lnSpc>
              <a:buSzPct val="100000"/>
              <a:buAutoNum type="alphaLcPeriod"/>
              <a:defRPr sz="1600">
                <a:solidFill>
                  <a:schemeClr val="accent1">
                    <a:lumOff val="-9999"/>
                  </a:schemeClr>
                </a:solidFill>
                <a:latin typeface="Baskerville"/>
                <a:ea typeface="Baskerville"/>
                <a:cs typeface="Baskerville"/>
                <a:sym typeface="Baskerville"/>
              </a:defRPr>
            </a:pPr>
            <a:r>
              <a:rPr dirty="0"/>
              <a:t>Vatican II </a:t>
            </a:r>
          </a:p>
          <a:p>
            <a:pPr marL="787400" lvl="1" indent="-279400">
              <a:lnSpc>
                <a:spcPct val="120000"/>
              </a:lnSpc>
              <a:buSzPct val="100000"/>
              <a:buAutoNum type="alphaLcPeriod"/>
              <a:defRPr sz="1600">
                <a:solidFill>
                  <a:schemeClr val="accent1">
                    <a:lumOff val="-9999"/>
                  </a:schemeClr>
                </a:solidFill>
                <a:latin typeface="Baskerville"/>
                <a:ea typeface="Baskerville"/>
                <a:cs typeface="Baskerville"/>
                <a:sym typeface="Baskerville"/>
              </a:defRPr>
            </a:pPr>
            <a:r>
              <a:rPr dirty="0"/>
              <a:t>The charismatic movement</a:t>
            </a:r>
          </a:p>
          <a:p>
            <a:pPr marL="787400" lvl="1" indent="-279400">
              <a:lnSpc>
                <a:spcPct val="120000"/>
              </a:lnSpc>
              <a:buSzPct val="100000"/>
              <a:buAutoNum type="alphaLcPeriod"/>
              <a:defRPr sz="1600">
                <a:solidFill>
                  <a:schemeClr val="accent1">
                    <a:lumOff val="-9999"/>
                  </a:schemeClr>
                </a:solidFill>
                <a:latin typeface="Baskerville"/>
                <a:ea typeface="Baskerville"/>
                <a:cs typeface="Baskerville"/>
                <a:sym typeface="Baskerville"/>
              </a:defRPr>
            </a:pPr>
            <a:r>
              <a:rPr dirty="0"/>
              <a:t>Contemporary worship</a:t>
            </a:r>
          </a:p>
        </p:txBody>
      </p:sp>
      <p:sp>
        <p:nvSpPr>
          <p:cNvPr id="262" name="The Post-Reformation Age 1650 A.D. – present"/>
          <p:cNvSpPr txBox="1">
            <a:spLocks noGrp="1"/>
          </p:cNvSpPr>
          <p:nvPr>
            <p:ph type="title" idx="4294967295"/>
          </p:nvPr>
        </p:nvSpPr>
        <p:spPr>
          <a:xfrm>
            <a:off x="685800" y="219522"/>
            <a:ext cx="7772400" cy="1143002"/>
          </a:xfrm>
          <a:prstGeom prst="rect">
            <a:avLst/>
          </a:prstGeom>
        </p:spPr>
        <p:txBody>
          <a:bodyPr lIns="0" tIns="0" rIns="0" bIns="0">
            <a:normAutofit/>
          </a:bodyPr>
          <a:lstStyle/>
          <a:p>
            <a:pPr lvl="8" indent="0" algn="ctr" defTabSz="640079">
              <a:defRPr sz="3359">
                <a:effectLst>
                  <a:outerShdw blurRad="8890" dist="17780" dir="2700000" rotWithShape="0">
                    <a:srgbClr val="000000"/>
                  </a:outerShdw>
                </a:effectLst>
              </a:defRPr>
            </a:pPr>
            <a:r>
              <a:rPr dirty="0"/>
              <a:t> The Post-Reformation Age</a:t>
            </a:r>
            <a:br>
              <a:rPr dirty="0"/>
            </a:br>
            <a:r>
              <a:rPr dirty="0"/>
              <a:t>1650 A.D. – present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6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6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6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26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26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261">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261">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261">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iterate>
                                    <p:tmAbs val="0"/>
                                  </p:iterate>
                                  <p:childTnLst>
                                    <p:set>
                                      <p:cBhvr>
                                        <p:cTn id="40" fill="hold"/>
                                        <p:tgtEl>
                                          <p:spTgt spid="261">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iterate>
                                    <p:tmAbs val="0"/>
                                  </p:iterate>
                                  <p:childTnLst>
                                    <p:set>
                                      <p:cBhvr>
                                        <p:cTn id="44" fill="hold"/>
                                        <p:tgtEl>
                                          <p:spTgt spid="261">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iterate>
                                    <p:tmAbs val="0"/>
                                  </p:iterate>
                                  <p:childTnLst>
                                    <p:set>
                                      <p:cBhvr>
                                        <p:cTn id="48" fill="hold"/>
                                        <p:tgtEl>
                                          <p:spTgt spid="261">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1" nodeType="clickEffect">
                                  <p:stCondLst>
                                    <p:cond delay="0"/>
                                  </p:stCondLst>
                                  <p:iterate>
                                    <p:tmAbs val="0"/>
                                  </p:iterate>
                                  <p:childTnLst>
                                    <p:set>
                                      <p:cBhvr>
                                        <p:cTn id="52" fill="hold"/>
                                        <p:tgtEl>
                                          <p:spTgt spid="261">
                                            <p:txEl>
                                              <p:pRg st="11" end="1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1" nodeType="clickEffect">
                                  <p:stCondLst>
                                    <p:cond delay="0"/>
                                  </p:stCondLst>
                                  <p:iterate>
                                    <p:tmAbs val="0"/>
                                  </p:iterate>
                                  <p:childTnLst>
                                    <p:set>
                                      <p:cBhvr>
                                        <p:cTn id="56" fill="hold"/>
                                        <p:tgtEl>
                                          <p:spTgt spid="26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1" build="p" bldLvl="5"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The Post-Reformation Age 1650 A.D. – present"/>
          <p:cNvSpPr txBox="1">
            <a:spLocks noGrp="1"/>
          </p:cNvSpPr>
          <p:nvPr>
            <p:ph type="title" idx="4294967295"/>
          </p:nvPr>
        </p:nvSpPr>
        <p:spPr>
          <a:xfrm>
            <a:off x="685800" y="920496"/>
            <a:ext cx="7772400" cy="1143001"/>
          </a:xfrm>
          <a:prstGeom prst="rect">
            <a:avLst/>
          </a:prstGeom>
        </p:spPr>
        <p:txBody>
          <a:bodyPr>
            <a:normAutofit/>
          </a:bodyPr>
          <a:lstStyle/>
          <a:p>
            <a:pPr algn="ctr" defTabSz="594359">
              <a:defRPr sz="3120">
                <a:effectLst>
                  <a:outerShdw blurRad="8255" dist="16510" dir="2700000" rotWithShape="0">
                    <a:srgbClr val="000000"/>
                  </a:outerShdw>
                </a:effectLst>
              </a:defRPr>
            </a:pPr>
            <a:r>
              <a:t>The Post-Reformation Age</a:t>
            </a:r>
            <a:br/>
            <a:r>
              <a:t>1650 A.D. – present</a:t>
            </a:r>
          </a:p>
        </p:txBody>
      </p:sp>
      <p:graphicFrame>
        <p:nvGraphicFramePr>
          <p:cNvPr id="271" name="Table"/>
          <p:cNvGraphicFramePr/>
          <p:nvPr/>
        </p:nvGraphicFramePr>
        <p:xfrm>
          <a:off x="859536" y="3182620"/>
          <a:ext cx="7620000" cy="2346900"/>
        </p:xfrm>
        <a:graphic>
          <a:graphicData uri="http://schemas.openxmlformats.org/drawingml/2006/table">
            <a:tbl>
              <a:tblPr bandRow="1">
                <a:tableStyleId>{4C3C2611-4C71-4FC5-86AE-919BDF0F9419}</a:tableStyleId>
              </a:tblPr>
              <a:tblGrid>
                <a:gridCol w="11049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1047750">
                  <a:extLst>
                    <a:ext uri="{9D8B030D-6E8A-4147-A177-3AD203B41FA5}">
                      <a16:colId xmlns:a16="http://schemas.microsoft.com/office/drawing/2014/main" val="20003"/>
                    </a:ext>
                  </a:extLst>
                </a:gridCol>
                <a:gridCol w="1047750">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gridCol w="1219200">
                  <a:extLst>
                    <a:ext uri="{9D8B030D-6E8A-4147-A177-3AD203B41FA5}">
                      <a16:colId xmlns:a16="http://schemas.microsoft.com/office/drawing/2014/main" val="20006"/>
                    </a:ext>
                  </a:extLst>
                </a:gridCol>
              </a:tblGrid>
              <a:tr h="350490">
                <a:tc>
                  <a:txBody>
                    <a:bodyPr/>
                    <a:lstStyle/>
                    <a:p>
                      <a:pPr algn="l">
                        <a:defRPr sz="1800" b="0">
                          <a:solidFill>
                            <a:srgbClr val="000000"/>
                          </a:solidFill>
                        </a:defRPr>
                      </a:pPr>
                      <a:r>
                        <a:rPr sz="1200" b="1">
                          <a:solidFill>
                            <a:srgbClr val="0066CC"/>
                          </a:solidFill>
                          <a:latin typeface="Calibri"/>
                          <a:ea typeface="Calibri"/>
                          <a:cs typeface="Calibri"/>
                          <a:sym typeface="Calibri"/>
                        </a:rPr>
                        <a:t>Middle Ages</a:t>
                      </a:r>
                    </a:p>
                  </a:txBody>
                  <a:tcPr marL="63500" marR="63500" marT="0" marB="0" horzOverflow="overflow"/>
                </a:tc>
                <a:tc>
                  <a:txBody>
                    <a:bodyPr/>
                    <a:lstStyle/>
                    <a:p>
                      <a:pPr algn="l">
                        <a:defRPr sz="1800" b="0">
                          <a:solidFill>
                            <a:srgbClr val="000000"/>
                          </a:solidFill>
                        </a:defRPr>
                      </a:pPr>
                      <a:r>
                        <a:rPr sz="1200" b="1">
                          <a:solidFill>
                            <a:srgbClr val="0066CC"/>
                          </a:solidFill>
                          <a:latin typeface="Calibri"/>
                          <a:ea typeface="Calibri"/>
                          <a:cs typeface="Calibri"/>
                          <a:sym typeface="Calibri"/>
                        </a:rPr>
                        <a:t>Reformed</a:t>
                      </a:r>
                    </a:p>
                  </a:txBody>
                  <a:tcPr marL="63500" marR="63500" marT="0" marB="0" horzOverflow="overflow"/>
                </a:tc>
                <a:tc>
                  <a:txBody>
                    <a:bodyPr/>
                    <a:lstStyle/>
                    <a:p>
                      <a:pPr algn="l">
                        <a:defRPr sz="1800" b="0">
                          <a:solidFill>
                            <a:srgbClr val="000000"/>
                          </a:solidFill>
                        </a:defRPr>
                      </a:pPr>
                      <a:r>
                        <a:rPr sz="1200" b="1">
                          <a:solidFill>
                            <a:srgbClr val="0066CC"/>
                          </a:solidFill>
                          <a:latin typeface="Calibri"/>
                          <a:ea typeface="Calibri"/>
                          <a:cs typeface="Calibri"/>
                          <a:sym typeface="Calibri"/>
                        </a:rPr>
                        <a:t>Pietism</a:t>
                      </a:r>
                    </a:p>
                  </a:txBody>
                  <a:tcPr marL="63500" marR="63500" marT="0" marB="0" horzOverflow="overflow"/>
                </a:tc>
                <a:tc>
                  <a:txBody>
                    <a:bodyPr/>
                    <a:lstStyle/>
                    <a:p>
                      <a:pPr algn="l">
                        <a:defRPr sz="1800" b="0">
                          <a:solidFill>
                            <a:srgbClr val="000000"/>
                          </a:solidFill>
                        </a:defRPr>
                      </a:pPr>
                      <a:r>
                        <a:rPr sz="1200" b="1">
                          <a:solidFill>
                            <a:srgbClr val="0066CC"/>
                          </a:solidFill>
                          <a:latin typeface="Calibri"/>
                          <a:ea typeface="Calibri"/>
                          <a:cs typeface="Calibri"/>
                          <a:sym typeface="Calibri"/>
                        </a:rPr>
                        <a:t>Revivalism</a:t>
                      </a:r>
                    </a:p>
                  </a:txBody>
                  <a:tcPr marL="63500" marR="63500" marT="0" marB="0" horzOverflow="overflow"/>
                </a:tc>
                <a:tc>
                  <a:txBody>
                    <a:bodyPr/>
                    <a:lstStyle/>
                    <a:p>
                      <a:pPr algn="l">
                        <a:defRPr sz="1800" b="0">
                          <a:solidFill>
                            <a:srgbClr val="000000"/>
                          </a:solidFill>
                        </a:defRPr>
                      </a:pPr>
                      <a:r>
                        <a:rPr sz="1200" b="1">
                          <a:solidFill>
                            <a:srgbClr val="0066CC"/>
                          </a:solidFill>
                          <a:latin typeface="Calibri"/>
                          <a:ea typeface="Calibri"/>
                          <a:cs typeface="Calibri"/>
                          <a:sym typeface="Calibri"/>
                        </a:rPr>
                        <a:t>Liberalism</a:t>
                      </a:r>
                    </a:p>
                  </a:txBody>
                  <a:tcPr marL="63500" marR="63500" marT="0" marB="0" horzOverflow="overflow"/>
                </a:tc>
                <a:tc>
                  <a:txBody>
                    <a:bodyPr/>
                    <a:lstStyle/>
                    <a:p>
                      <a:pPr algn="l">
                        <a:defRPr sz="1800" b="0">
                          <a:solidFill>
                            <a:srgbClr val="000000"/>
                          </a:solidFill>
                        </a:defRPr>
                      </a:pPr>
                      <a:r>
                        <a:rPr sz="1200" b="1">
                          <a:solidFill>
                            <a:srgbClr val="0066CC"/>
                          </a:solidFill>
                          <a:latin typeface="Calibri"/>
                          <a:ea typeface="Calibri"/>
                          <a:cs typeface="Calibri"/>
                          <a:sym typeface="Calibri"/>
                        </a:rPr>
                        <a:t>Evangelicalism</a:t>
                      </a:r>
                    </a:p>
                  </a:txBody>
                  <a:tcPr marL="63500" marR="63500" marT="0" marB="0" horzOverflow="overflow"/>
                </a:tc>
                <a:tc>
                  <a:txBody>
                    <a:bodyPr/>
                    <a:lstStyle/>
                    <a:p>
                      <a:pPr algn="l">
                        <a:defRPr sz="1800" b="0">
                          <a:solidFill>
                            <a:srgbClr val="000000"/>
                          </a:solidFill>
                        </a:defRPr>
                      </a:pPr>
                      <a:r>
                        <a:rPr sz="1200" b="1">
                          <a:solidFill>
                            <a:srgbClr val="0066CC"/>
                          </a:solidFill>
                          <a:latin typeface="Calibri"/>
                          <a:ea typeface="Calibri"/>
                          <a:cs typeface="Calibri"/>
                          <a:sym typeface="Calibri"/>
                        </a:rPr>
                        <a:t>Charis.Rev.</a:t>
                      </a:r>
                    </a:p>
                  </a:txBody>
                  <a:tcPr marL="63500" marR="63500" marT="0" marB="0" horzOverflow="overflow"/>
                </a:tc>
                <a:extLst>
                  <a:ext uri="{0D108BD9-81ED-4DB2-BD59-A6C34878D82A}">
                    <a16:rowId xmlns:a16="http://schemas.microsoft.com/office/drawing/2014/main" val="10000"/>
                  </a:ext>
                </a:extLst>
              </a:tr>
              <a:tr h="350490">
                <a:tc>
                  <a:txBody>
                    <a:bodyPr/>
                    <a:lstStyle/>
                    <a:p>
                      <a:pPr algn="l">
                        <a:defRPr sz="1800" b="0">
                          <a:solidFill>
                            <a:srgbClr val="000000"/>
                          </a:solidFill>
                        </a:defRPr>
                      </a:pPr>
                      <a:r>
                        <a:rPr sz="1200">
                          <a:solidFill>
                            <a:srgbClr val="0066CC"/>
                          </a:solidFill>
                          <a:latin typeface="Calibri"/>
                          <a:ea typeface="Calibri"/>
                          <a:cs typeface="Calibri"/>
                          <a:sym typeface="Calibri"/>
                        </a:rPr>
                        <a:t>Mass</a:t>
                      </a:r>
                    </a:p>
                  </a:txBody>
                  <a:tcPr marL="63500" marR="63500" marT="0" marB="0" horzOverflow="overflow"/>
                </a:tc>
                <a:tc>
                  <a:txBody>
                    <a:bodyPr/>
                    <a:lstStyle/>
                    <a:p>
                      <a:pPr algn="l">
                        <a:defRPr sz="1800" b="0">
                          <a:solidFill>
                            <a:srgbClr val="000000"/>
                          </a:solidFill>
                        </a:defRPr>
                      </a:pPr>
                      <a:r>
                        <a:rPr sz="1200">
                          <a:solidFill>
                            <a:srgbClr val="0066CC"/>
                          </a:solidFill>
                          <a:latin typeface="Calibri"/>
                          <a:ea typeface="Calibri"/>
                          <a:cs typeface="Calibri"/>
                          <a:sym typeface="Calibri"/>
                        </a:rPr>
                        <a:t>Preaching, doctrine</a:t>
                      </a:r>
                    </a:p>
                  </a:txBody>
                  <a:tcPr marL="63500" marR="63500" marT="0" marB="0" horzOverflow="overflow"/>
                </a:tc>
                <a:tc>
                  <a:txBody>
                    <a:bodyPr/>
                    <a:lstStyle/>
                    <a:p>
                      <a:pPr algn="l">
                        <a:defRPr sz="1800" b="0">
                          <a:solidFill>
                            <a:srgbClr val="000000"/>
                          </a:solidFill>
                        </a:defRPr>
                      </a:pPr>
                      <a:r>
                        <a:rPr sz="1200">
                          <a:solidFill>
                            <a:srgbClr val="0066CC"/>
                          </a:solidFill>
                          <a:latin typeface="Calibri"/>
                          <a:ea typeface="Calibri"/>
                          <a:cs typeface="Calibri"/>
                          <a:sym typeface="Calibri"/>
                        </a:rPr>
                        <a:t>Devotion, experience</a:t>
                      </a:r>
                    </a:p>
                  </a:txBody>
                  <a:tcPr marL="63500" marR="63500" marT="0" marB="0" horzOverflow="overflow"/>
                </a:tc>
                <a:tc>
                  <a:txBody>
                    <a:bodyPr/>
                    <a:lstStyle/>
                    <a:p>
                      <a:pPr algn="l">
                        <a:defRPr sz="1800" b="0">
                          <a:solidFill>
                            <a:srgbClr val="000000"/>
                          </a:solidFill>
                        </a:defRPr>
                      </a:pPr>
                      <a:r>
                        <a:rPr sz="1200">
                          <a:solidFill>
                            <a:srgbClr val="0066CC"/>
                          </a:solidFill>
                          <a:latin typeface="Calibri"/>
                          <a:ea typeface="Calibri"/>
                          <a:cs typeface="Calibri"/>
                          <a:sym typeface="Calibri"/>
                        </a:rPr>
                        <a:t>Decision</a:t>
                      </a:r>
                    </a:p>
                  </a:txBody>
                  <a:tcPr marL="63500" marR="63500" marT="0" marB="0" horzOverflow="overflow"/>
                </a:tc>
                <a:tc>
                  <a:txBody>
                    <a:bodyPr/>
                    <a:lstStyle/>
                    <a:p>
                      <a:pPr algn="l">
                        <a:defRPr sz="1800" b="0">
                          <a:solidFill>
                            <a:srgbClr val="000000"/>
                          </a:solidFill>
                        </a:defRPr>
                      </a:pPr>
                      <a:r>
                        <a:rPr sz="1200">
                          <a:solidFill>
                            <a:srgbClr val="0066CC"/>
                          </a:solidFill>
                          <a:latin typeface="Calibri"/>
                          <a:ea typeface="Calibri"/>
                          <a:cs typeface="Calibri"/>
                          <a:sym typeface="Calibri"/>
                        </a:rPr>
                        <a:t>Social engagement</a:t>
                      </a:r>
                    </a:p>
                  </a:txBody>
                  <a:tcPr marL="63500" marR="63500" marT="0" marB="0" horzOverflow="overflow"/>
                </a:tc>
                <a:tc>
                  <a:txBody>
                    <a:bodyPr/>
                    <a:lstStyle/>
                    <a:p>
                      <a:pPr algn="l">
                        <a:defRPr sz="1800" b="0">
                          <a:solidFill>
                            <a:srgbClr val="000000"/>
                          </a:solidFill>
                        </a:defRPr>
                      </a:pPr>
                      <a:r>
                        <a:rPr sz="1200">
                          <a:solidFill>
                            <a:srgbClr val="0066CC"/>
                          </a:solidFill>
                          <a:latin typeface="Calibri"/>
                          <a:ea typeface="Calibri"/>
                          <a:cs typeface="Calibri"/>
                          <a:sym typeface="Calibri"/>
                        </a:rPr>
                        <a:t>Teaching</a:t>
                      </a:r>
                    </a:p>
                  </a:txBody>
                  <a:tcPr marL="63500" marR="63500" marT="0" marB="0" horzOverflow="overflow"/>
                </a:tc>
                <a:tc>
                  <a:txBody>
                    <a:bodyPr/>
                    <a:lstStyle/>
                    <a:p>
                      <a:pPr algn="l">
                        <a:defRPr sz="1800" b="0">
                          <a:solidFill>
                            <a:srgbClr val="000000"/>
                          </a:solidFill>
                        </a:defRPr>
                      </a:pPr>
                      <a:r>
                        <a:rPr sz="1200">
                          <a:solidFill>
                            <a:srgbClr val="0066CC"/>
                          </a:solidFill>
                          <a:latin typeface="Calibri"/>
                          <a:ea typeface="Calibri"/>
                          <a:cs typeface="Calibri"/>
                          <a:sym typeface="Calibri"/>
                        </a:rPr>
                        <a:t>Experience, love</a:t>
                      </a:r>
                    </a:p>
                  </a:txBody>
                  <a:tcPr marL="63500" marR="63500" marT="0" marB="0" horzOverflow="overflow"/>
                </a:tc>
                <a:extLst>
                  <a:ext uri="{0D108BD9-81ED-4DB2-BD59-A6C34878D82A}">
                    <a16:rowId xmlns:a16="http://schemas.microsoft.com/office/drawing/2014/main" val="10001"/>
                  </a:ext>
                </a:extLst>
              </a:tr>
              <a:tr h="350490">
                <a:tc>
                  <a:txBody>
                    <a:bodyPr/>
                    <a:lstStyle/>
                    <a:p>
                      <a:pPr algn="l">
                        <a:defRPr sz="1800" b="0">
                          <a:solidFill>
                            <a:srgbClr val="000000"/>
                          </a:solidFill>
                        </a:defRPr>
                      </a:pPr>
                      <a:r>
                        <a:rPr sz="1200">
                          <a:solidFill>
                            <a:srgbClr val="0066CC"/>
                          </a:solidFill>
                          <a:latin typeface="Calibri"/>
                          <a:ea typeface="Calibri"/>
                          <a:cs typeface="Calibri"/>
                          <a:sym typeface="Calibri"/>
                        </a:rPr>
                        <a:t>Mass-centered</a:t>
                      </a:r>
                    </a:p>
                  </a:txBody>
                  <a:tcPr marL="63500" marR="63500" marT="0" marB="0" horzOverflow="overflow"/>
                </a:tc>
                <a:tc>
                  <a:txBody>
                    <a:bodyPr/>
                    <a:lstStyle/>
                    <a:p>
                      <a:pPr algn="l">
                        <a:defRPr sz="1800" b="0">
                          <a:solidFill>
                            <a:srgbClr val="000000"/>
                          </a:solidFill>
                        </a:defRPr>
                      </a:pPr>
                      <a:r>
                        <a:rPr sz="1200">
                          <a:solidFill>
                            <a:srgbClr val="0066CC"/>
                          </a:solidFill>
                          <a:latin typeface="Calibri"/>
                          <a:ea typeface="Calibri"/>
                          <a:cs typeface="Calibri"/>
                          <a:sym typeface="Calibri"/>
                        </a:rPr>
                        <a:t>Preaching-centered</a:t>
                      </a:r>
                    </a:p>
                  </a:txBody>
                  <a:tcPr marL="63500" marR="63500" marT="0" marB="0" horzOverflow="overflow"/>
                </a:tc>
                <a:tc>
                  <a:txBody>
                    <a:bodyPr/>
                    <a:lstStyle/>
                    <a:p>
                      <a:pPr algn="l">
                        <a:defRPr sz="1800" b="0">
                          <a:solidFill>
                            <a:srgbClr val="000000"/>
                          </a:solidFill>
                        </a:defRPr>
                      </a:pPr>
                      <a:r>
                        <a:rPr sz="1200">
                          <a:solidFill>
                            <a:srgbClr val="0066CC"/>
                          </a:solidFill>
                          <a:latin typeface="Calibri"/>
                          <a:ea typeface="Calibri"/>
                          <a:cs typeface="Calibri"/>
                          <a:sym typeface="Calibri"/>
                        </a:rPr>
                        <a:t>Emotion-centered</a:t>
                      </a:r>
                    </a:p>
                  </a:txBody>
                  <a:tcPr marL="63500" marR="63500" marT="0" marB="0" horzOverflow="overflow"/>
                </a:tc>
                <a:tc>
                  <a:txBody>
                    <a:bodyPr/>
                    <a:lstStyle/>
                    <a:p>
                      <a:pPr algn="l">
                        <a:defRPr sz="1800" b="0">
                          <a:solidFill>
                            <a:srgbClr val="000000"/>
                          </a:solidFill>
                        </a:defRPr>
                      </a:pPr>
                      <a:r>
                        <a:rPr sz="1200">
                          <a:solidFill>
                            <a:srgbClr val="0066CC"/>
                          </a:solidFill>
                          <a:latin typeface="Calibri"/>
                          <a:ea typeface="Calibri"/>
                          <a:cs typeface="Calibri"/>
                          <a:sym typeface="Calibri"/>
                        </a:rPr>
                        <a:t>Music-&gt; Sermon-&gt; Invitation</a:t>
                      </a:r>
                    </a:p>
                  </a:txBody>
                  <a:tcPr marL="63500" marR="63500" marT="0" marB="0" horzOverflow="overflow"/>
                </a:tc>
                <a:tc>
                  <a:txBody>
                    <a:bodyPr/>
                    <a:lstStyle/>
                    <a:p>
                      <a:pPr algn="l">
                        <a:defRPr sz="1800" b="0">
                          <a:solidFill>
                            <a:srgbClr val="000000"/>
                          </a:solidFill>
                        </a:defRPr>
                      </a:pPr>
                      <a:r>
                        <a:rPr sz="1200">
                          <a:solidFill>
                            <a:srgbClr val="0066CC"/>
                          </a:solidFill>
                          <a:latin typeface="Calibri"/>
                          <a:ea typeface="Calibri"/>
                          <a:cs typeface="Calibri"/>
                          <a:sym typeface="Calibri"/>
                        </a:rPr>
                        <a:t>Formal</a:t>
                      </a:r>
                    </a:p>
                  </a:txBody>
                  <a:tcPr marL="63500" marR="63500" marT="0" marB="0" horzOverflow="overflow"/>
                </a:tc>
                <a:tc>
                  <a:txBody>
                    <a:bodyPr/>
                    <a:lstStyle/>
                    <a:p>
                      <a:pPr algn="l">
                        <a:defRPr sz="1800" b="0">
                          <a:solidFill>
                            <a:srgbClr val="000000"/>
                          </a:solidFill>
                        </a:defRPr>
                      </a:pPr>
                      <a:r>
                        <a:rPr sz="1200">
                          <a:solidFill>
                            <a:srgbClr val="0066CC"/>
                          </a:solidFill>
                          <a:latin typeface="Calibri"/>
                          <a:ea typeface="Calibri"/>
                          <a:cs typeface="Calibri"/>
                          <a:sym typeface="Calibri"/>
                        </a:rPr>
                        <a:t>Preaching-centered</a:t>
                      </a:r>
                    </a:p>
                  </a:txBody>
                  <a:tcPr marL="63500" marR="63500" marT="0" marB="0" horzOverflow="overflow"/>
                </a:tc>
                <a:tc>
                  <a:txBody>
                    <a:bodyPr/>
                    <a:lstStyle/>
                    <a:p>
                      <a:pPr algn="l">
                        <a:defRPr sz="1800" b="0">
                          <a:solidFill>
                            <a:srgbClr val="000000"/>
                          </a:solidFill>
                        </a:defRPr>
                      </a:pPr>
                      <a:r>
                        <a:rPr sz="1200">
                          <a:solidFill>
                            <a:srgbClr val="0066CC"/>
                          </a:solidFill>
                          <a:latin typeface="Calibri"/>
                          <a:ea typeface="Calibri"/>
                          <a:cs typeface="Calibri"/>
                          <a:sym typeface="Calibri"/>
                        </a:rPr>
                        <a:t>Emotion-centered</a:t>
                      </a:r>
                    </a:p>
                  </a:txBody>
                  <a:tcPr marL="63500" marR="63500" marT="0" marB="0" horzOverflow="overflow"/>
                </a:tc>
                <a:extLst>
                  <a:ext uri="{0D108BD9-81ED-4DB2-BD59-A6C34878D82A}">
                    <a16:rowId xmlns:a16="http://schemas.microsoft.com/office/drawing/2014/main" val="10002"/>
                  </a:ext>
                </a:extLst>
              </a:tr>
              <a:tr h="350490">
                <a:tc>
                  <a:txBody>
                    <a:bodyPr/>
                    <a:lstStyle/>
                    <a:p>
                      <a:pPr algn="l">
                        <a:defRPr sz="1800" b="0">
                          <a:solidFill>
                            <a:srgbClr val="000000"/>
                          </a:solidFill>
                        </a:defRPr>
                      </a:pPr>
                      <a:r>
                        <a:rPr sz="1200">
                          <a:solidFill>
                            <a:srgbClr val="0066CC"/>
                          </a:solidFill>
                          <a:latin typeface="Calibri"/>
                          <a:ea typeface="Calibri"/>
                          <a:cs typeface="Calibri"/>
                          <a:sym typeface="Calibri"/>
                        </a:rPr>
                        <a:t>&gt;Word</a:t>
                      </a:r>
                    </a:p>
                  </a:txBody>
                  <a:tcPr marL="63500" marR="63500" marT="0" marB="0" horzOverflow="overflow"/>
                </a:tc>
                <a:tc>
                  <a:txBody>
                    <a:bodyPr/>
                    <a:lstStyle/>
                    <a:p>
                      <a:pPr algn="l">
                        <a:defRPr sz="1800" b="0">
                          <a:solidFill>
                            <a:srgbClr val="000000"/>
                          </a:solidFill>
                        </a:defRPr>
                      </a:pPr>
                      <a:r>
                        <a:rPr sz="1200">
                          <a:solidFill>
                            <a:srgbClr val="0066CC"/>
                          </a:solidFill>
                          <a:latin typeface="Calibri"/>
                          <a:ea typeface="Calibri"/>
                          <a:cs typeface="Calibri"/>
                          <a:sym typeface="Calibri"/>
                        </a:rPr>
                        <a:t>&gt;Worship</a:t>
                      </a:r>
                    </a:p>
                  </a:txBody>
                  <a:tcPr marL="63500" marR="63500" marT="0" marB="0" horzOverflow="overflow"/>
                </a:tc>
                <a:tc>
                  <a:txBody>
                    <a:bodyPr/>
                    <a:lstStyle/>
                    <a:p>
                      <a:pPr algn="l">
                        <a:defRPr sz="1800" b="0">
                          <a:solidFill>
                            <a:srgbClr val="000000"/>
                          </a:solidFill>
                        </a:defRPr>
                      </a:pPr>
                      <a:r>
                        <a:rPr sz="1200">
                          <a:solidFill>
                            <a:srgbClr val="0066CC"/>
                          </a:solidFill>
                          <a:latin typeface="Calibri"/>
                          <a:ea typeface="Calibri"/>
                          <a:cs typeface="Calibri"/>
                          <a:sym typeface="Calibri"/>
                        </a:rPr>
                        <a:t>&gt;Word</a:t>
                      </a:r>
                    </a:p>
                  </a:txBody>
                  <a:tcPr marL="63500" marR="63500" marT="0" marB="0" horzOverflow="overflow"/>
                </a:tc>
                <a:tc>
                  <a:txBody>
                    <a:bodyPr/>
                    <a:lstStyle/>
                    <a:p>
                      <a:pPr algn="l">
                        <a:defRPr sz="1800" b="0">
                          <a:solidFill>
                            <a:srgbClr val="000000"/>
                          </a:solidFill>
                        </a:defRPr>
                      </a:pPr>
                      <a:r>
                        <a:rPr sz="1200">
                          <a:solidFill>
                            <a:srgbClr val="0066CC"/>
                          </a:solidFill>
                          <a:latin typeface="Calibri"/>
                          <a:ea typeface="Calibri"/>
                          <a:cs typeface="Calibri"/>
                          <a:sym typeface="Calibri"/>
                        </a:rPr>
                        <a:t>&gt;Edification</a:t>
                      </a:r>
                    </a:p>
                  </a:txBody>
                  <a:tcPr marL="63500" marR="63500" marT="0" marB="0" horzOverflow="overflow"/>
                </a:tc>
                <a:tc>
                  <a:txBody>
                    <a:bodyPr/>
                    <a:lstStyle/>
                    <a:p>
                      <a:pPr algn="l">
                        <a:defRPr sz="1800" b="0">
                          <a:solidFill>
                            <a:srgbClr val="000000"/>
                          </a:solidFill>
                        </a:defRPr>
                      </a:pPr>
                      <a:r>
                        <a:rPr sz="1200">
                          <a:solidFill>
                            <a:srgbClr val="0066CC"/>
                          </a:solidFill>
                          <a:latin typeface="Calibri"/>
                          <a:ea typeface="Calibri"/>
                          <a:cs typeface="Calibri"/>
                          <a:sym typeface="Calibri"/>
                        </a:rPr>
                        <a:t>&gt;Gospel</a:t>
                      </a:r>
                    </a:p>
                  </a:txBody>
                  <a:tcPr marL="63500" marR="63500" marT="0" marB="0" horzOverflow="overflow"/>
                </a:tc>
                <a:tc>
                  <a:txBody>
                    <a:bodyPr/>
                    <a:lstStyle/>
                    <a:p>
                      <a:pPr algn="l">
                        <a:defRPr sz="1800" b="0">
                          <a:solidFill>
                            <a:srgbClr val="000000"/>
                          </a:solidFill>
                        </a:defRPr>
                      </a:pPr>
                      <a:r>
                        <a:rPr sz="1200">
                          <a:solidFill>
                            <a:srgbClr val="0066CC"/>
                          </a:solidFill>
                          <a:latin typeface="Calibri"/>
                          <a:ea typeface="Calibri"/>
                          <a:cs typeface="Calibri"/>
                          <a:sym typeface="Calibri"/>
                        </a:rPr>
                        <a:t>&gt;Worship</a:t>
                      </a:r>
                    </a:p>
                  </a:txBody>
                  <a:tcPr marL="63500" marR="63500" marT="0" marB="0" horzOverflow="overflow"/>
                </a:tc>
                <a:tc>
                  <a:txBody>
                    <a:bodyPr/>
                    <a:lstStyle/>
                    <a:p>
                      <a:pPr algn="l">
                        <a:defRPr sz="1800" b="0">
                          <a:solidFill>
                            <a:srgbClr val="000000"/>
                          </a:solidFill>
                        </a:defRPr>
                      </a:pPr>
                      <a:r>
                        <a:rPr sz="1200">
                          <a:solidFill>
                            <a:srgbClr val="0066CC"/>
                          </a:solidFill>
                          <a:latin typeface="Calibri"/>
                          <a:ea typeface="Calibri"/>
                          <a:cs typeface="Calibri"/>
                          <a:sym typeface="Calibri"/>
                        </a:rPr>
                        <a:t>&gt;Doctrine</a:t>
                      </a:r>
                    </a:p>
                  </a:txBody>
                  <a:tcPr marL="63500" marR="63500" marT="0" marB="0" horzOverflow="overflow"/>
                </a:tc>
                <a:extLst>
                  <a:ext uri="{0D108BD9-81ED-4DB2-BD59-A6C34878D82A}">
                    <a16:rowId xmlns:a16="http://schemas.microsoft.com/office/drawing/2014/main" val="10003"/>
                  </a:ext>
                </a:extLst>
              </a:tr>
              <a:tr h="350490">
                <a:tc>
                  <a:txBody>
                    <a:bodyPr/>
                    <a:lstStyle/>
                    <a:p>
                      <a:pPr algn="l">
                        <a:defRPr sz="1800" b="0">
                          <a:solidFill>
                            <a:srgbClr val="000000"/>
                          </a:solidFill>
                        </a:defRPr>
                      </a:pPr>
                      <a:r>
                        <a:rPr sz="1200">
                          <a:solidFill>
                            <a:srgbClr val="0066CC"/>
                          </a:solidFill>
                          <a:latin typeface="Calibri"/>
                          <a:ea typeface="Calibri"/>
                          <a:cs typeface="Calibri"/>
                          <a:sym typeface="Calibri"/>
                        </a:rPr>
                        <a:t>&lt;Lord’s Supper</a:t>
                      </a:r>
                    </a:p>
                  </a:txBody>
                  <a:tcPr marL="63500" marR="63500" marT="0" marB="0" horzOverflow="overflow"/>
                </a:tc>
                <a:tc>
                  <a:txBody>
                    <a:bodyPr/>
                    <a:lstStyle/>
                    <a:p>
                      <a:pPr algn="l">
                        <a:defRPr sz="1800" b="0">
                          <a:solidFill>
                            <a:srgbClr val="000000"/>
                          </a:solidFill>
                        </a:defRPr>
                      </a:pPr>
                      <a:r>
                        <a:rPr sz="1200">
                          <a:solidFill>
                            <a:srgbClr val="0066CC"/>
                          </a:solidFill>
                          <a:latin typeface="Calibri"/>
                          <a:ea typeface="Calibri"/>
                          <a:cs typeface="Calibri"/>
                          <a:sym typeface="Calibri"/>
                        </a:rPr>
                        <a:t>&lt;Word</a:t>
                      </a:r>
                    </a:p>
                  </a:txBody>
                  <a:tcPr marL="63500" marR="63500" marT="0" marB="0" horzOverflow="overflow"/>
                </a:tc>
                <a:tc>
                  <a:txBody>
                    <a:bodyPr/>
                    <a:lstStyle/>
                    <a:p>
                      <a:pPr algn="l">
                        <a:defRPr sz="1800" b="0">
                          <a:solidFill>
                            <a:srgbClr val="000000"/>
                          </a:solidFill>
                        </a:defRPr>
                      </a:pPr>
                      <a:r>
                        <a:rPr sz="1200">
                          <a:solidFill>
                            <a:srgbClr val="0066CC"/>
                          </a:solidFill>
                          <a:latin typeface="Calibri"/>
                          <a:ea typeface="Calibri"/>
                          <a:cs typeface="Calibri"/>
                          <a:sym typeface="Calibri"/>
                        </a:rPr>
                        <a:t>&lt;Adoration</a:t>
                      </a:r>
                    </a:p>
                  </a:txBody>
                  <a:tcPr marL="63500" marR="63500" marT="0" marB="0" horzOverflow="overflow"/>
                </a:tc>
                <a:tc>
                  <a:txBody>
                    <a:bodyPr/>
                    <a:lstStyle/>
                    <a:p>
                      <a:pPr algn="l">
                        <a:defRPr sz="1800" b="0">
                          <a:solidFill>
                            <a:srgbClr val="000000"/>
                          </a:solidFill>
                        </a:defRPr>
                      </a:pPr>
                      <a:r>
                        <a:rPr sz="1200">
                          <a:solidFill>
                            <a:srgbClr val="0066CC"/>
                          </a:solidFill>
                          <a:latin typeface="Calibri"/>
                          <a:ea typeface="Calibri"/>
                          <a:cs typeface="Calibri"/>
                          <a:sym typeface="Calibri"/>
                        </a:rPr>
                        <a:t>&lt;Mission</a:t>
                      </a:r>
                    </a:p>
                  </a:txBody>
                  <a:tcPr marL="63500" marR="63500" marT="0" marB="0" horzOverflow="overflow"/>
                </a:tc>
                <a:tc>
                  <a:txBody>
                    <a:bodyPr/>
                    <a:lstStyle/>
                    <a:p>
                      <a:pPr algn="l">
                        <a:defRPr sz="1800" b="0">
                          <a:solidFill>
                            <a:srgbClr val="000000"/>
                          </a:solidFill>
                        </a:defRPr>
                      </a:pPr>
                      <a:r>
                        <a:rPr sz="1200">
                          <a:solidFill>
                            <a:srgbClr val="0066CC"/>
                          </a:solidFill>
                          <a:latin typeface="Calibri"/>
                          <a:ea typeface="Calibri"/>
                          <a:cs typeface="Calibri"/>
                          <a:sym typeface="Calibri"/>
                        </a:rPr>
                        <a:t>&lt;Social action</a:t>
                      </a:r>
                    </a:p>
                  </a:txBody>
                  <a:tcPr marL="63500" marR="63500" marT="0" marB="0" horzOverflow="overflow"/>
                </a:tc>
                <a:tc>
                  <a:txBody>
                    <a:bodyPr/>
                    <a:lstStyle/>
                    <a:p>
                      <a:pPr algn="l">
                        <a:defRPr sz="1800" b="0">
                          <a:solidFill>
                            <a:srgbClr val="000000"/>
                          </a:solidFill>
                        </a:defRPr>
                      </a:pPr>
                      <a:r>
                        <a:rPr sz="1200">
                          <a:solidFill>
                            <a:srgbClr val="0066CC"/>
                          </a:solidFill>
                          <a:latin typeface="Calibri"/>
                          <a:ea typeface="Calibri"/>
                          <a:cs typeface="Calibri"/>
                          <a:sym typeface="Calibri"/>
                        </a:rPr>
                        <a:t>&lt;Doctrine</a:t>
                      </a:r>
                    </a:p>
                  </a:txBody>
                  <a:tcPr marL="63500" marR="63500" marT="0" marB="0" horzOverflow="overflow"/>
                </a:tc>
                <a:tc>
                  <a:txBody>
                    <a:bodyPr/>
                    <a:lstStyle/>
                    <a:p>
                      <a:pPr algn="l">
                        <a:defRPr sz="1800" b="0">
                          <a:solidFill>
                            <a:srgbClr val="000000"/>
                          </a:solidFill>
                        </a:defRPr>
                      </a:pPr>
                      <a:r>
                        <a:rPr sz="1200">
                          <a:solidFill>
                            <a:srgbClr val="0066CC"/>
                          </a:solidFill>
                          <a:latin typeface="Calibri"/>
                          <a:ea typeface="Calibri"/>
                          <a:cs typeface="Calibri"/>
                          <a:sym typeface="Calibri"/>
                        </a:rPr>
                        <a:t>&lt;Relationships
&lt;Worship</a:t>
                      </a:r>
                    </a:p>
                  </a:txBody>
                  <a:tcPr marL="63500" marR="63500" marT="0" marB="0" horzOverflow="overflow"/>
                </a:tc>
                <a:extLst>
                  <a:ext uri="{0D108BD9-81ED-4DB2-BD59-A6C34878D82A}">
                    <a16:rowId xmlns:a16="http://schemas.microsoft.com/office/drawing/2014/main" val="10004"/>
                  </a:ext>
                </a:extLst>
              </a:tr>
              <a:tr h="350490">
                <a:tc>
                  <a:txBody>
                    <a:bodyPr/>
                    <a:lstStyle/>
                    <a:p>
                      <a:pPr algn="l" defTabSz="914400">
                        <a:defRPr sz="2400"/>
                      </a:pPr>
                      <a:endParaRPr/>
                    </a:p>
                  </a:txBody>
                  <a:tcPr marL="63500" marR="63500" marT="0" marB="0" horzOverflow="overflow"/>
                </a:tc>
                <a:tc>
                  <a:txBody>
                    <a:bodyPr/>
                    <a:lstStyle/>
                    <a:p>
                      <a:pPr algn="l" defTabSz="914400">
                        <a:defRPr sz="2400"/>
                      </a:pPr>
                      <a:endParaRPr/>
                    </a:p>
                  </a:txBody>
                  <a:tcPr marL="63500" marR="63500" marT="0" marB="0" horzOverflow="overflow"/>
                </a:tc>
                <a:tc>
                  <a:txBody>
                    <a:bodyPr/>
                    <a:lstStyle/>
                    <a:p>
                      <a:pPr algn="l" defTabSz="914400">
                        <a:defRPr sz="2400"/>
                      </a:pPr>
                      <a:endParaRPr/>
                    </a:p>
                  </a:txBody>
                  <a:tcPr marL="63500" marR="63500" marT="0" marB="0" horzOverflow="overflow"/>
                </a:tc>
                <a:tc>
                  <a:txBody>
                    <a:bodyPr/>
                    <a:lstStyle/>
                    <a:p>
                      <a:pPr algn="l" defTabSz="914400">
                        <a:defRPr sz="2400"/>
                      </a:pPr>
                      <a:endParaRPr/>
                    </a:p>
                  </a:txBody>
                  <a:tcPr marL="63500" marR="63500" marT="0" marB="0" horzOverflow="overflow"/>
                </a:tc>
                <a:tc>
                  <a:txBody>
                    <a:bodyPr/>
                    <a:lstStyle/>
                    <a:p>
                      <a:pPr algn="l" defTabSz="914400">
                        <a:defRPr sz="2400"/>
                      </a:pPr>
                      <a:endParaRPr/>
                    </a:p>
                  </a:txBody>
                  <a:tcPr marL="63500" marR="63500" marT="0" marB="0" horzOverflow="overflow"/>
                </a:tc>
                <a:tc>
                  <a:txBody>
                    <a:bodyPr/>
                    <a:lstStyle/>
                    <a:p>
                      <a:pPr algn="l" defTabSz="914400">
                        <a:defRPr sz="2400"/>
                      </a:pPr>
                      <a:endParaRPr/>
                    </a:p>
                  </a:txBody>
                  <a:tcPr marL="63500" marR="63500" marT="0" marB="0" horzOverflow="overflow"/>
                </a:tc>
                <a:tc>
                  <a:txBody>
                    <a:bodyPr/>
                    <a:lstStyle/>
                    <a:p>
                      <a:pPr algn="l" defTabSz="914400">
                        <a:defRPr sz="2400"/>
                      </a:pPr>
                      <a:endParaRPr/>
                    </a:p>
                  </a:txBody>
                  <a:tcPr marL="63500" marR="63500" marT="0" marB="0" horzOverflow="overflow"/>
                </a:tc>
                <a:extLst>
                  <a:ext uri="{0D108BD9-81ED-4DB2-BD59-A6C34878D82A}">
                    <a16:rowId xmlns:a16="http://schemas.microsoft.com/office/drawing/2014/main" val="10005"/>
                  </a:ext>
                </a:extLst>
              </a:tr>
            </a:tbl>
          </a:graphicData>
        </a:graphic>
      </p:graphicFrame>
      <p:sp>
        <p:nvSpPr>
          <p:cNvPr id="272" name="Text"/>
          <p:cNvSpPr txBox="1"/>
          <p:nvPr/>
        </p:nvSpPr>
        <p:spPr>
          <a:xfrm>
            <a:off x="762000" y="2247900"/>
            <a:ext cx="127000" cy="447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457200">
              <a:defRPr sz="1200">
                <a:solidFill>
                  <a:srgbClr val="000000"/>
                </a:solidFill>
                <a:latin typeface="Calibri"/>
                <a:ea typeface="Calibri"/>
                <a:cs typeface="Calibri"/>
                <a:sym typeface="Calibri"/>
              </a:defRPr>
            </a:pPr>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p:cNvSpPr/>
          <p:nvPr/>
        </p:nvSpPr>
        <p:spPr>
          <a:xfrm>
            <a:off x="2133599" y="838199"/>
            <a:ext cx="838201" cy="396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3175">
            <a:solidFill>
              <a:srgbClr val="000000"/>
            </a:solidFill>
          </a:ln>
        </p:spPr>
        <p:txBody>
          <a:bodyPr lIns="45719" rIns="45719" anchor="ctr"/>
          <a:lstStyle/>
          <a:p>
            <a:pPr>
              <a:defRPr sz="1600">
                <a:solidFill>
                  <a:srgbClr val="000000"/>
                </a:solidFill>
                <a:latin typeface="Maiandra GD"/>
                <a:ea typeface="Maiandra GD"/>
                <a:cs typeface="Maiandra GD"/>
                <a:sym typeface="Maiandra GD"/>
              </a:defRPr>
            </a:pPr>
            <a:endParaRPr/>
          </a:p>
        </p:txBody>
      </p:sp>
      <p:sp>
        <p:nvSpPr>
          <p:cNvPr id="275" name="Shape"/>
          <p:cNvSpPr/>
          <p:nvPr/>
        </p:nvSpPr>
        <p:spPr>
          <a:xfrm rot="10800000">
            <a:off x="6248400" y="838199"/>
            <a:ext cx="838200" cy="396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3175">
            <a:solidFill>
              <a:srgbClr val="000000"/>
            </a:solidFill>
          </a:ln>
        </p:spPr>
        <p:txBody>
          <a:bodyPr lIns="45719" rIns="45719" anchor="ctr"/>
          <a:lstStyle/>
          <a:p>
            <a:pPr>
              <a:defRPr sz="1600">
                <a:solidFill>
                  <a:srgbClr val="000000"/>
                </a:solidFill>
                <a:latin typeface="Maiandra GD"/>
                <a:ea typeface="Maiandra GD"/>
                <a:cs typeface="Maiandra GD"/>
                <a:sym typeface="Maiandra GD"/>
              </a:defRPr>
            </a:pPr>
            <a:endParaRPr/>
          </a:p>
        </p:txBody>
      </p:sp>
      <p:sp>
        <p:nvSpPr>
          <p:cNvPr id="276" name="Need for BALANCE…"/>
          <p:cNvSpPr txBox="1"/>
          <p:nvPr/>
        </p:nvSpPr>
        <p:spPr>
          <a:xfrm>
            <a:off x="968247" y="1139951"/>
            <a:ext cx="7452361" cy="40741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3200"/>
              </a:spcBef>
              <a:defRPr sz="5200">
                <a:solidFill>
                  <a:srgbClr val="FFFFFF"/>
                </a:solidFill>
                <a:latin typeface="Baskerville"/>
                <a:ea typeface="Baskerville"/>
                <a:cs typeface="Baskerville"/>
                <a:sym typeface="Baskerville"/>
              </a:defRPr>
            </a:pPr>
            <a:r>
              <a:t>Need for BALANCE</a:t>
            </a:r>
          </a:p>
          <a:p>
            <a:pPr algn="ctr">
              <a:spcBef>
                <a:spcPts val="3200"/>
              </a:spcBef>
              <a:defRPr sz="2700">
                <a:solidFill>
                  <a:srgbClr val="FFFFFF"/>
                </a:solidFill>
                <a:latin typeface="Baskerville"/>
                <a:ea typeface="Baskerville"/>
                <a:cs typeface="Baskerville"/>
                <a:sym typeface="Baskerville"/>
              </a:defRPr>
            </a:pPr>
            <a:r>
              <a:t>Revelation &amp; Response</a:t>
            </a:r>
          </a:p>
          <a:p>
            <a:pPr algn="ctr">
              <a:spcBef>
                <a:spcPts val="3200"/>
              </a:spcBef>
              <a:defRPr sz="2700">
                <a:solidFill>
                  <a:srgbClr val="FFFFFF"/>
                </a:solidFill>
                <a:latin typeface="Baskerville"/>
                <a:ea typeface="Baskerville"/>
                <a:cs typeface="Baskerville"/>
                <a:sym typeface="Baskerville"/>
              </a:defRPr>
            </a:pPr>
            <a:r>
              <a:t>Theology and Doxology</a:t>
            </a:r>
          </a:p>
          <a:p>
            <a:pPr algn="ctr">
              <a:spcBef>
                <a:spcPts val="3200"/>
              </a:spcBef>
              <a:defRPr sz="2700">
                <a:solidFill>
                  <a:srgbClr val="FFFFFF"/>
                </a:solidFill>
                <a:latin typeface="Baskerville"/>
                <a:ea typeface="Baskerville"/>
                <a:cs typeface="Baskerville"/>
                <a:sym typeface="Baskerville"/>
              </a:defRPr>
            </a:pPr>
            <a:r>
              <a:t>Complete the cycle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Little detailed information…"/>
          <p:cNvSpPr txBox="1"/>
          <p:nvPr/>
        </p:nvSpPr>
        <p:spPr>
          <a:xfrm>
            <a:off x="1476139" y="1298014"/>
            <a:ext cx="6732223" cy="4437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27789" indent="-427789">
              <a:lnSpc>
                <a:spcPct val="120000"/>
              </a:lnSpc>
              <a:buSzPct val="100000"/>
              <a:buAutoNum type="arabicPeriod"/>
              <a:defRPr sz="2600">
                <a:solidFill>
                  <a:schemeClr val="accent1">
                    <a:lumOff val="-9999"/>
                  </a:schemeClr>
                </a:solidFill>
                <a:latin typeface="Baskerville"/>
                <a:ea typeface="Baskerville"/>
                <a:cs typeface="Baskerville"/>
                <a:sym typeface="Baskerville"/>
              </a:defRPr>
            </a:pPr>
            <a:r>
              <a:t>Little detailed information</a:t>
            </a:r>
          </a:p>
          <a:p>
            <a:pPr marL="427789" indent="-427789">
              <a:lnSpc>
                <a:spcPct val="120000"/>
              </a:lnSpc>
              <a:buSzPct val="100000"/>
              <a:buAutoNum type="arabicPeriod"/>
              <a:defRPr sz="2600">
                <a:solidFill>
                  <a:schemeClr val="accent1">
                    <a:lumOff val="-9999"/>
                  </a:schemeClr>
                </a:solidFill>
                <a:latin typeface="Baskerville"/>
                <a:ea typeface="Baskerville"/>
                <a:cs typeface="Baskerville"/>
                <a:sym typeface="Baskerville"/>
              </a:defRPr>
            </a:pPr>
            <a:r>
              <a:t>Continuity, but growing discontinuity, with Judaism</a:t>
            </a:r>
          </a:p>
          <a:p>
            <a:pPr marL="427789" indent="-427789">
              <a:lnSpc>
                <a:spcPct val="120000"/>
              </a:lnSpc>
              <a:buSzPct val="100000"/>
              <a:buAutoNum type="arabicPeriod"/>
              <a:defRPr sz="2600">
                <a:solidFill>
                  <a:schemeClr val="accent1">
                    <a:lumOff val="-9999"/>
                  </a:schemeClr>
                </a:solidFill>
                <a:latin typeface="Baskerville"/>
                <a:ea typeface="Baskerville"/>
                <a:cs typeface="Baskerville"/>
                <a:sym typeface="Baskerville"/>
              </a:defRPr>
            </a:pPr>
            <a:r>
              <a:t>Influence of Temple </a:t>
            </a:r>
            <a:r>
              <a:rPr i="1"/>
              <a:t>and </a:t>
            </a:r>
            <a:r>
              <a:t>Synagogue</a:t>
            </a:r>
          </a:p>
          <a:p>
            <a:pPr marL="427789" indent="-427789">
              <a:lnSpc>
                <a:spcPct val="120000"/>
              </a:lnSpc>
              <a:buSzPct val="100000"/>
              <a:buAutoNum type="arabicPeriod"/>
              <a:defRPr sz="2600">
                <a:solidFill>
                  <a:schemeClr val="accent1">
                    <a:lumOff val="-9999"/>
                  </a:schemeClr>
                </a:solidFill>
                <a:latin typeface="Baskerville"/>
                <a:ea typeface="Baskerville"/>
                <a:cs typeface="Baskerville"/>
                <a:sym typeface="Baskerville"/>
              </a:defRPr>
            </a:pPr>
            <a:r>
              <a:t>House meetings: common meals, Lord’s Supper</a:t>
            </a:r>
          </a:p>
          <a:p>
            <a:pPr marL="427789" indent="-427789">
              <a:lnSpc>
                <a:spcPct val="120000"/>
              </a:lnSpc>
              <a:buSzPct val="100000"/>
              <a:buAutoNum type="arabicPeriod"/>
              <a:defRPr sz="2600">
                <a:solidFill>
                  <a:schemeClr val="accent1">
                    <a:lumOff val="-9999"/>
                  </a:schemeClr>
                </a:solidFill>
                <a:latin typeface="Baskerville"/>
                <a:ea typeface="Baskerville"/>
                <a:cs typeface="Baskerville"/>
                <a:sym typeface="Baskerville"/>
              </a:defRPr>
            </a:pPr>
            <a:r>
              <a:t>Elements: apostles’ teaching/fellowship/Lord’s Supper/prayer/praise (Acts 2:42,64); singing (Ephesians 5:18-20; Colossians 3:16</a:t>
            </a:r>
          </a:p>
          <a:p>
            <a:pPr marL="427789" indent="-427789">
              <a:lnSpc>
                <a:spcPct val="120000"/>
              </a:lnSpc>
              <a:buSzPct val="100000"/>
              <a:buAutoNum type="arabicPeriod"/>
              <a:defRPr sz="2600">
                <a:solidFill>
                  <a:schemeClr val="accent1">
                    <a:lumOff val="-9999"/>
                  </a:schemeClr>
                </a:solidFill>
                <a:latin typeface="Baskerville"/>
                <a:ea typeface="Baskerville"/>
                <a:cs typeface="Baskerville"/>
                <a:sym typeface="Baskerville"/>
              </a:defRPr>
            </a:pPr>
            <a:r>
              <a:t>Word/Table structure </a:t>
            </a:r>
          </a:p>
        </p:txBody>
      </p:sp>
      <p:sp>
        <p:nvSpPr>
          <p:cNvPr id="98" name="The Apostolic Age 0-100 A.D."/>
          <p:cNvSpPr txBox="1">
            <a:spLocks noGrp="1"/>
          </p:cNvSpPr>
          <p:nvPr>
            <p:ph type="title" idx="4294967295"/>
          </p:nvPr>
        </p:nvSpPr>
        <p:spPr>
          <a:xfrm>
            <a:off x="685800" y="155012"/>
            <a:ext cx="7772400" cy="1143002"/>
          </a:xfrm>
          <a:prstGeom prst="rect">
            <a:avLst/>
          </a:prstGeom>
        </p:spPr>
        <p:txBody>
          <a:bodyPr lIns="0" tIns="0" rIns="0" bIns="0">
            <a:normAutofit/>
          </a:bodyPr>
          <a:lstStyle/>
          <a:p>
            <a:pPr lvl="8" indent="0" algn="ctr" defTabSz="640079">
              <a:defRPr sz="3359">
                <a:effectLst>
                  <a:outerShdw blurRad="8890" dist="17780" dir="2700000" rotWithShape="0">
                    <a:srgbClr val="000000"/>
                  </a:outerShdw>
                </a:effectLst>
              </a:defRPr>
            </a:pPr>
            <a:r>
              <a:rPr dirty="0"/>
              <a:t> The Apostolic Age</a:t>
            </a:r>
            <a:br>
              <a:rPr dirty="0"/>
            </a:br>
            <a:r>
              <a:rPr dirty="0"/>
              <a:t>0-100 A.D.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9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9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9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9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9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9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1"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he Patristic Age 100-400 A.D."/>
          <p:cNvSpPr txBox="1">
            <a:spLocks noGrp="1"/>
          </p:cNvSpPr>
          <p:nvPr>
            <p:ph type="title" idx="4294967295"/>
          </p:nvPr>
        </p:nvSpPr>
        <p:spPr>
          <a:xfrm>
            <a:off x="685800" y="766063"/>
            <a:ext cx="7772400" cy="1143002"/>
          </a:xfrm>
          <a:prstGeom prst="rect">
            <a:avLst/>
          </a:prstGeom>
        </p:spPr>
        <p:txBody>
          <a:bodyPr>
            <a:normAutofit/>
          </a:bodyPr>
          <a:lstStyle/>
          <a:p>
            <a:pPr algn="ctr" defTabSz="594359">
              <a:defRPr sz="3120">
                <a:effectLst>
                  <a:outerShdw blurRad="8255" dist="16510" dir="2700000" rotWithShape="0">
                    <a:srgbClr val="000000"/>
                  </a:outerShdw>
                </a:effectLst>
              </a:defRPr>
            </a:pPr>
            <a:r>
              <a:t>The Patristic Age</a:t>
            </a:r>
            <a:br/>
            <a:r>
              <a:t>100-400 A.D.</a:t>
            </a:r>
          </a:p>
        </p:txBody>
      </p:sp>
      <p:pic>
        <p:nvPicPr>
          <p:cNvPr id="101" name="holy_fathers2.jpg" descr="holy_fathers2.jpg"/>
          <p:cNvPicPr>
            <a:picLocks noChangeAspect="1"/>
          </p:cNvPicPr>
          <p:nvPr/>
        </p:nvPicPr>
        <p:blipFill>
          <a:blip r:embed="rId2"/>
          <a:stretch>
            <a:fillRect/>
          </a:stretch>
        </p:blipFill>
        <p:spPr>
          <a:xfrm>
            <a:off x="1576491" y="3343655"/>
            <a:ext cx="5842001" cy="3200401"/>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mall communities…"/>
          <p:cNvSpPr txBox="1"/>
          <p:nvPr/>
        </p:nvSpPr>
        <p:spPr>
          <a:xfrm>
            <a:off x="1009007" y="1866392"/>
            <a:ext cx="7606396" cy="49387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27789" indent="-427789">
              <a:lnSpc>
                <a:spcPct val="120000"/>
              </a:lnSpc>
              <a:buSzPct val="100000"/>
              <a:buAutoNum type="arabicPeriod"/>
              <a:defRPr sz="2200">
                <a:solidFill>
                  <a:schemeClr val="accent1">
                    <a:lumOff val="-9999"/>
                  </a:schemeClr>
                </a:solidFill>
                <a:latin typeface="Baskerville"/>
                <a:ea typeface="Baskerville"/>
                <a:cs typeface="Baskerville"/>
                <a:sym typeface="Baskerville"/>
              </a:defRPr>
            </a:pPr>
            <a:r>
              <a:rPr dirty="0"/>
              <a:t>Small communities</a:t>
            </a:r>
          </a:p>
          <a:p>
            <a:pPr marL="427789" indent="-427789">
              <a:lnSpc>
                <a:spcPct val="120000"/>
              </a:lnSpc>
              <a:buSzPct val="100000"/>
              <a:buAutoNum type="arabicPeriod"/>
              <a:defRPr sz="2200">
                <a:solidFill>
                  <a:schemeClr val="accent1">
                    <a:lumOff val="-9999"/>
                  </a:schemeClr>
                </a:solidFill>
                <a:latin typeface="Baskerville"/>
                <a:ea typeface="Baskerville"/>
                <a:cs typeface="Baskerville"/>
                <a:sym typeface="Baskerville"/>
              </a:defRPr>
            </a:pPr>
            <a:r>
              <a:rPr dirty="0"/>
              <a:t>Periodic persecutions (and hence eschatological expectations)</a:t>
            </a:r>
          </a:p>
          <a:p>
            <a:pPr marL="427789" indent="-427789">
              <a:lnSpc>
                <a:spcPct val="120000"/>
              </a:lnSpc>
              <a:buSzPct val="100000"/>
              <a:buAutoNum type="arabicPeriod"/>
              <a:defRPr sz="2200">
                <a:solidFill>
                  <a:schemeClr val="accent1">
                    <a:lumOff val="-9999"/>
                  </a:schemeClr>
                </a:solidFill>
                <a:latin typeface="Baskerville"/>
                <a:ea typeface="Baskerville"/>
                <a:cs typeface="Baskerville"/>
                <a:sym typeface="Baskerville"/>
              </a:defRPr>
            </a:pPr>
            <a:r>
              <a:rPr dirty="0"/>
              <a:t>Developing traditions and patterns of worship</a:t>
            </a:r>
          </a:p>
          <a:p>
            <a:pPr marL="427789" indent="-427789">
              <a:lnSpc>
                <a:spcPct val="120000"/>
              </a:lnSpc>
              <a:buSzPct val="100000"/>
              <a:buAutoNum type="arabicPeriod"/>
              <a:defRPr sz="2200">
                <a:solidFill>
                  <a:schemeClr val="accent1">
                    <a:lumOff val="-9999"/>
                  </a:schemeClr>
                </a:solidFill>
                <a:latin typeface="Baskerville"/>
                <a:ea typeface="Baskerville"/>
                <a:cs typeface="Baskerville"/>
                <a:sym typeface="Baskerville"/>
              </a:defRPr>
            </a:pPr>
            <a:r>
              <a:rPr dirty="0"/>
              <a:t>Canon of Scripture decided</a:t>
            </a:r>
          </a:p>
          <a:p>
            <a:pPr marL="427789" indent="-427789">
              <a:lnSpc>
                <a:spcPct val="120000"/>
              </a:lnSpc>
              <a:buSzPct val="100000"/>
              <a:buAutoNum type="arabicPeriod"/>
              <a:defRPr sz="2200">
                <a:solidFill>
                  <a:schemeClr val="accent1">
                    <a:lumOff val="-9999"/>
                  </a:schemeClr>
                </a:solidFill>
                <a:latin typeface="Baskerville"/>
                <a:ea typeface="Baskerville"/>
                <a:cs typeface="Baskerville"/>
                <a:sym typeface="Baskerville"/>
              </a:defRPr>
            </a:pPr>
            <a:r>
              <a:rPr dirty="0"/>
              <a:t>Creeds formulated in response to heresies (</a:t>
            </a:r>
            <a:r>
              <a:rPr i="1" dirty="0" err="1"/>
              <a:t>lex</a:t>
            </a:r>
            <a:r>
              <a:rPr i="1" dirty="0"/>
              <a:t> </a:t>
            </a:r>
            <a:r>
              <a:rPr i="1" dirty="0" err="1"/>
              <a:t>orandi</a:t>
            </a:r>
            <a:r>
              <a:rPr i="1" dirty="0"/>
              <a:t>, </a:t>
            </a:r>
            <a:r>
              <a:rPr i="1" dirty="0" err="1"/>
              <a:t>lex</a:t>
            </a:r>
            <a:r>
              <a:rPr i="1" dirty="0"/>
              <a:t> </a:t>
            </a:r>
            <a:r>
              <a:rPr i="1" dirty="0" err="1"/>
              <a:t>credendi</a:t>
            </a:r>
            <a:r>
              <a:rPr dirty="0"/>
              <a:t>); Trinity, hypostatic union</a:t>
            </a:r>
          </a:p>
          <a:p>
            <a:pPr marL="427789" indent="-427789">
              <a:lnSpc>
                <a:spcPct val="120000"/>
              </a:lnSpc>
              <a:buSzPct val="100000"/>
              <a:buAutoNum type="arabicPeriod"/>
              <a:defRPr sz="2200">
                <a:solidFill>
                  <a:schemeClr val="accent1">
                    <a:lumOff val="-9999"/>
                  </a:schemeClr>
                </a:solidFill>
                <a:latin typeface="Baskerville"/>
                <a:ea typeface="Baskerville"/>
                <a:cs typeface="Baskerville"/>
                <a:sym typeface="Baskerville"/>
              </a:defRPr>
            </a:pPr>
            <a:r>
              <a:rPr dirty="0"/>
              <a:t>Growing sacramentalism, ceremonialism (OT); baptism and Lord’s Supper grow in importance</a:t>
            </a:r>
          </a:p>
          <a:p>
            <a:pPr marL="427789" indent="-427789">
              <a:lnSpc>
                <a:spcPct val="120000"/>
              </a:lnSpc>
              <a:buSzPct val="100000"/>
              <a:buAutoNum type="arabicPeriod"/>
              <a:defRPr sz="2200">
                <a:solidFill>
                  <a:schemeClr val="accent1">
                    <a:lumOff val="-9999"/>
                  </a:schemeClr>
                </a:solidFill>
                <a:latin typeface="Baskerville"/>
                <a:ea typeface="Baskerville"/>
                <a:cs typeface="Baskerville"/>
                <a:sym typeface="Baskerville"/>
              </a:defRPr>
            </a:pPr>
            <a:r>
              <a:rPr dirty="0"/>
              <a:t>A.D. 312: conversion of Constantine; official religion/church and state </a:t>
            </a:r>
            <a:br>
              <a:rPr lang="en-US" dirty="0"/>
            </a:br>
            <a:r>
              <a:rPr sz="2000" i="1" dirty="0"/>
              <a:t>“Christianity captured the Roman Empire, and was captured by it.” (Bernard Lewis)</a:t>
            </a:r>
            <a:endParaRPr i="1" dirty="0"/>
          </a:p>
        </p:txBody>
      </p:sp>
      <p:sp>
        <p:nvSpPr>
          <p:cNvPr id="104" name="The Patristic Age 100-400 A.D."/>
          <p:cNvSpPr txBox="1">
            <a:spLocks noGrp="1"/>
          </p:cNvSpPr>
          <p:nvPr>
            <p:ph type="title" idx="4294967295"/>
          </p:nvPr>
        </p:nvSpPr>
        <p:spPr>
          <a:xfrm>
            <a:off x="685800" y="319023"/>
            <a:ext cx="7772400" cy="1143002"/>
          </a:xfrm>
          <a:prstGeom prst="rect">
            <a:avLst/>
          </a:prstGeom>
        </p:spPr>
        <p:txBody>
          <a:bodyPr>
            <a:normAutofit/>
          </a:bodyPr>
          <a:lstStyle/>
          <a:p>
            <a:pPr algn="ctr" defTabSz="594359">
              <a:defRPr sz="3120">
                <a:effectLst>
                  <a:outerShdw blurRad="8255" dist="16510" dir="2700000" rotWithShape="0">
                    <a:srgbClr val="000000"/>
                  </a:outerShdw>
                </a:effectLst>
              </a:defRPr>
            </a:pPr>
            <a:r>
              <a:t>The Patristic Age</a:t>
            </a:r>
            <a:br/>
            <a:r>
              <a:t>100-400 A.D.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0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0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0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0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0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0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1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1"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he Middle Ages 400-1500 A.D."/>
          <p:cNvSpPr txBox="1">
            <a:spLocks noGrp="1"/>
          </p:cNvSpPr>
          <p:nvPr>
            <p:ph type="title" idx="4294967295"/>
          </p:nvPr>
        </p:nvSpPr>
        <p:spPr>
          <a:xfrm>
            <a:off x="685800" y="782319"/>
            <a:ext cx="7772400" cy="1143002"/>
          </a:xfrm>
          <a:prstGeom prst="rect">
            <a:avLst/>
          </a:prstGeom>
        </p:spPr>
        <p:txBody>
          <a:bodyPr>
            <a:normAutofit/>
          </a:bodyPr>
          <a:lstStyle/>
          <a:p>
            <a:pPr algn="ctr" defTabSz="594359">
              <a:defRPr sz="3120">
                <a:effectLst>
                  <a:outerShdw blurRad="8255" dist="16510" dir="2700000" rotWithShape="0">
                    <a:srgbClr val="000000"/>
                  </a:outerShdw>
                </a:effectLst>
              </a:defRPr>
            </a:pPr>
            <a:r>
              <a:t>The Middle Ages</a:t>
            </a:r>
            <a:br/>
            <a:r>
              <a:t>400-1500 A.D.</a:t>
            </a:r>
          </a:p>
        </p:txBody>
      </p:sp>
      <p:pic>
        <p:nvPicPr>
          <p:cNvPr id="107" name="DiggingIntoChurchHistory.jpg" descr="DiggingIntoChurchHistory.jpg"/>
          <p:cNvPicPr>
            <a:picLocks noChangeAspect="1"/>
          </p:cNvPicPr>
          <p:nvPr/>
        </p:nvPicPr>
        <p:blipFill>
          <a:blip r:embed="rId2"/>
          <a:stretch>
            <a:fillRect/>
          </a:stretch>
        </p:blipFill>
        <p:spPr>
          <a:xfrm>
            <a:off x="1096809" y="2806229"/>
            <a:ext cx="6950382" cy="394217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ise of priesthood, saints, Mariology…"/>
          <p:cNvSpPr txBox="1"/>
          <p:nvPr/>
        </p:nvSpPr>
        <p:spPr>
          <a:xfrm>
            <a:off x="1137912" y="2133600"/>
            <a:ext cx="7628588" cy="403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27789" indent="-427789">
              <a:lnSpc>
                <a:spcPct val="120000"/>
              </a:lnSpc>
              <a:buSzPct val="100000"/>
              <a:buAutoNum type="arabicPeriod"/>
              <a:defRPr sz="2100">
                <a:solidFill>
                  <a:schemeClr val="accent1">
                    <a:lumOff val="-9999"/>
                  </a:schemeClr>
                </a:solidFill>
                <a:latin typeface="Baskerville"/>
                <a:ea typeface="Baskerville"/>
                <a:cs typeface="Baskerville"/>
                <a:sym typeface="Baskerville"/>
              </a:defRPr>
            </a:pPr>
            <a:r>
              <a:t>Rise of priesthood, saints, Mariology</a:t>
            </a:r>
          </a:p>
          <a:p>
            <a:pPr marL="427789" indent="-427789">
              <a:lnSpc>
                <a:spcPct val="120000"/>
              </a:lnSpc>
              <a:buSzPct val="100000"/>
              <a:buAutoNum type="arabicPeriod"/>
              <a:defRPr sz="2100">
                <a:solidFill>
                  <a:schemeClr val="accent1">
                    <a:lumOff val="-9999"/>
                  </a:schemeClr>
                </a:solidFill>
                <a:latin typeface="Baskerville"/>
                <a:ea typeface="Baskerville"/>
                <a:cs typeface="Baskerville"/>
                <a:sym typeface="Baskerville"/>
              </a:defRPr>
            </a:pPr>
            <a:r>
              <a:t>Ascendancy of the Mass (transubstantiation), decline of preaching</a:t>
            </a:r>
          </a:p>
          <a:p>
            <a:pPr marL="427789" indent="-427789">
              <a:lnSpc>
                <a:spcPct val="120000"/>
              </a:lnSpc>
              <a:buSzPct val="100000"/>
              <a:buAutoNum type="arabicPeriod"/>
              <a:defRPr sz="2100">
                <a:solidFill>
                  <a:schemeClr val="accent1">
                    <a:lumOff val="-9999"/>
                  </a:schemeClr>
                </a:solidFill>
                <a:latin typeface="Baskerville"/>
                <a:ea typeface="Baskerville"/>
                <a:cs typeface="Baskerville"/>
                <a:sym typeface="Baskerville"/>
              </a:defRPr>
            </a:pPr>
            <a:r>
              <a:t>Non-participatory (Latin only, backs to people)</a:t>
            </a:r>
          </a:p>
          <a:p>
            <a:pPr lvl="5" indent="1143000">
              <a:lnSpc>
                <a:spcPct val="120000"/>
              </a:lnSpc>
              <a:defRPr sz="2100" i="1">
                <a:solidFill>
                  <a:schemeClr val="accent1">
                    <a:lumOff val="-9999"/>
                  </a:schemeClr>
                </a:solidFill>
                <a:latin typeface="Baskerville"/>
                <a:ea typeface="Baskerville"/>
                <a:cs typeface="Baskerville"/>
                <a:sym typeface="Baskerville"/>
              </a:defRPr>
            </a:pPr>
            <a:r>
              <a:t>“Mass was offered FOR the people . . . not celebrated BY the people.” (Wainwright)  </a:t>
            </a:r>
            <a:r>
              <a:rPr i="0"/>
              <a:t>(like OT)</a:t>
            </a:r>
          </a:p>
          <a:p>
            <a:pPr marL="427789" indent="-427789">
              <a:lnSpc>
                <a:spcPct val="120000"/>
              </a:lnSpc>
              <a:buSzPct val="100000"/>
              <a:buAutoNum type="arabicPeriod"/>
              <a:defRPr sz="2100">
                <a:solidFill>
                  <a:schemeClr val="accent1">
                    <a:lumOff val="-9999"/>
                  </a:schemeClr>
                </a:solidFill>
                <a:latin typeface="Baskerville"/>
                <a:ea typeface="Baskerville"/>
                <a:cs typeface="Baskerville"/>
                <a:sym typeface="Baskerville"/>
              </a:defRPr>
            </a:pPr>
            <a:r>
              <a:t>No Bible in vernacular (Latin only)</a:t>
            </a:r>
          </a:p>
          <a:p>
            <a:pPr marL="427789" indent="-427789">
              <a:lnSpc>
                <a:spcPct val="120000"/>
              </a:lnSpc>
              <a:buSzPct val="100000"/>
              <a:buAutoNum type="arabicPeriod"/>
              <a:defRPr sz="2100">
                <a:solidFill>
                  <a:schemeClr val="accent1">
                    <a:lumOff val="-9999"/>
                  </a:schemeClr>
                </a:solidFill>
                <a:latin typeface="Baskerville"/>
                <a:ea typeface="Baskerville"/>
                <a:cs typeface="Baskerville"/>
                <a:sym typeface="Baskerville"/>
              </a:defRPr>
            </a:pPr>
            <a:r>
              <a:t>Church tradition equal authority with the Bible</a:t>
            </a:r>
          </a:p>
          <a:p>
            <a:pPr marL="427789" indent="-427789">
              <a:lnSpc>
                <a:spcPct val="120000"/>
              </a:lnSpc>
              <a:buSzPct val="100000"/>
              <a:buAutoNum type="arabicPeriod"/>
              <a:defRPr sz="2100">
                <a:solidFill>
                  <a:schemeClr val="accent1">
                    <a:lumOff val="-9999"/>
                  </a:schemeClr>
                </a:solidFill>
                <a:latin typeface="Baskerville"/>
                <a:ea typeface="Baskerville"/>
                <a:cs typeface="Baskerville"/>
                <a:sym typeface="Baskerville"/>
              </a:defRPr>
            </a:pPr>
            <a:r>
              <a:t>A.D. 1054: The “Great Schism” (Western and Eastern Churches)</a:t>
            </a:r>
          </a:p>
          <a:p>
            <a:pPr marL="427789" indent="-427789">
              <a:lnSpc>
                <a:spcPct val="120000"/>
              </a:lnSpc>
              <a:buSzPct val="100000"/>
              <a:buAutoNum type="arabicPeriod"/>
              <a:defRPr sz="2100">
                <a:solidFill>
                  <a:schemeClr val="accent1">
                    <a:lumOff val="-9999"/>
                  </a:schemeClr>
                </a:solidFill>
                <a:latin typeface="Baskerville"/>
                <a:ea typeface="Baskerville"/>
                <a:cs typeface="Baskerville"/>
                <a:sym typeface="Baskerville"/>
              </a:defRPr>
            </a:pPr>
            <a:r>
              <a:t>Corruption in the church (rival popes, worldly clergy, commercialism)</a:t>
            </a:r>
          </a:p>
          <a:p>
            <a:pPr marL="427789" indent="-427789">
              <a:lnSpc>
                <a:spcPct val="120000"/>
              </a:lnSpc>
              <a:buSzPct val="100000"/>
              <a:buAutoNum type="arabicPeriod"/>
              <a:defRPr sz="2100">
                <a:solidFill>
                  <a:schemeClr val="accent1">
                    <a:lumOff val="-9999"/>
                  </a:schemeClr>
                </a:solidFill>
                <a:latin typeface="Baskerville"/>
                <a:ea typeface="Baskerville"/>
                <a:cs typeface="Baskerville"/>
                <a:sym typeface="Baskerville"/>
              </a:defRPr>
            </a:pPr>
            <a:r>
              <a:t>Growing sense of needing reformation</a:t>
            </a:r>
          </a:p>
        </p:txBody>
      </p:sp>
      <p:sp>
        <p:nvSpPr>
          <p:cNvPr id="110" name="The Middle Ages 400-1500 A.D."/>
          <p:cNvSpPr txBox="1">
            <a:spLocks noGrp="1"/>
          </p:cNvSpPr>
          <p:nvPr>
            <p:ph type="title" idx="4294967295"/>
          </p:nvPr>
        </p:nvSpPr>
        <p:spPr>
          <a:xfrm>
            <a:off x="685800" y="380999"/>
            <a:ext cx="7772400" cy="1143001"/>
          </a:xfrm>
          <a:prstGeom prst="rect">
            <a:avLst/>
          </a:prstGeom>
        </p:spPr>
        <p:txBody>
          <a:bodyPr>
            <a:normAutofit/>
          </a:bodyPr>
          <a:lstStyle/>
          <a:p>
            <a:pPr algn="ctr" defTabSz="594359">
              <a:defRPr sz="3120">
                <a:effectLst>
                  <a:outerShdw blurRad="8255" dist="16510" dir="2700000" rotWithShape="0">
                    <a:srgbClr val="000000"/>
                  </a:outerShdw>
                </a:effectLst>
              </a:defRPr>
            </a:pPr>
            <a:r>
              <a:t>The Middle Ages</a:t>
            </a:r>
            <a:br/>
            <a:r>
              <a:t>400-1500 A.D.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0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0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0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0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0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0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109">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109">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iterate>
                                    <p:tmAbs val="0"/>
                                  </p:iterate>
                                  <p:childTnLst>
                                    <p:set>
                                      <p:cBhvr>
                                        <p:cTn id="40" fill="hold"/>
                                        <p:tgtEl>
                                          <p:spTgt spid="10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1"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he Reformation 1500-1650 A.D."/>
          <p:cNvSpPr txBox="1">
            <a:spLocks noGrp="1"/>
          </p:cNvSpPr>
          <p:nvPr>
            <p:ph type="title" idx="4294967295"/>
          </p:nvPr>
        </p:nvSpPr>
        <p:spPr>
          <a:xfrm>
            <a:off x="775208" y="663447"/>
            <a:ext cx="7772401" cy="1143002"/>
          </a:xfrm>
          <a:prstGeom prst="rect">
            <a:avLst/>
          </a:prstGeom>
        </p:spPr>
        <p:txBody>
          <a:bodyPr>
            <a:normAutofit/>
          </a:bodyPr>
          <a:lstStyle/>
          <a:p>
            <a:pPr algn="ctr" defTabSz="594359">
              <a:defRPr sz="3120">
                <a:effectLst>
                  <a:outerShdw blurRad="8255" dist="16510" dir="2700000" rotWithShape="0">
                    <a:srgbClr val="000000"/>
                  </a:outerShdw>
                </a:effectLst>
              </a:defRPr>
            </a:pPr>
            <a:r>
              <a:t>The Reformation</a:t>
            </a:r>
            <a:br/>
            <a:r>
              <a:t>1500-1650 A.D.</a:t>
            </a:r>
          </a:p>
        </p:txBody>
      </p:sp>
      <p:pic>
        <p:nvPicPr>
          <p:cNvPr id="113" name="Content Placeholder 3" descr="Content Placeholder 3"/>
          <p:cNvPicPr>
            <a:picLocks noChangeAspect="1"/>
          </p:cNvPicPr>
          <p:nvPr/>
        </p:nvPicPr>
        <p:blipFill>
          <a:blip r:embed="rId2"/>
          <a:stretch>
            <a:fillRect/>
          </a:stretch>
        </p:blipFill>
        <p:spPr>
          <a:xfrm>
            <a:off x="1330627" y="3015456"/>
            <a:ext cx="6482768" cy="3646579"/>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Project Overview">
  <a:themeElements>
    <a:clrScheme name="Project Overview">
      <a:dk1>
        <a:srgbClr val="FFCC66"/>
      </a:dk1>
      <a:lt1>
        <a:srgbClr val="0066CC"/>
      </a:lt1>
      <a:dk2>
        <a:srgbClr val="A7A7A7"/>
      </a:dk2>
      <a:lt2>
        <a:srgbClr val="535353"/>
      </a:lt2>
      <a:accent1>
        <a:srgbClr val="00CCFF"/>
      </a:accent1>
      <a:accent2>
        <a:srgbClr val="00FFCC"/>
      </a:accent2>
      <a:accent3>
        <a:srgbClr val="9BBB59"/>
      </a:accent3>
      <a:accent4>
        <a:srgbClr val="8064A2"/>
      </a:accent4>
      <a:accent5>
        <a:srgbClr val="4BACC6"/>
      </a:accent5>
      <a:accent6>
        <a:srgbClr val="F79646"/>
      </a:accent6>
      <a:hlink>
        <a:srgbClr val="0000FF"/>
      </a:hlink>
      <a:folHlink>
        <a:srgbClr val="FF00FF"/>
      </a:folHlink>
    </a:clrScheme>
    <a:fontScheme name="Project Overview">
      <a:majorFont>
        <a:latin typeface="Bell MT"/>
        <a:ea typeface="Bell MT"/>
        <a:cs typeface="Bell MT"/>
      </a:majorFont>
      <a:minorFont>
        <a:latin typeface="Helvetica"/>
        <a:ea typeface="Helvetica"/>
        <a:cs typeface="Helvetica"/>
      </a:minorFont>
    </a:fontScheme>
    <a:fmtScheme name="Project Overview">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Project Overview">
  <a:themeElements>
    <a:clrScheme name="Project Overview">
      <a:dk1>
        <a:srgbClr val="000000"/>
      </a:dk1>
      <a:lt1>
        <a:srgbClr val="FFFFFF"/>
      </a:lt1>
      <a:dk2>
        <a:srgbClr val="A7A7A7"/>
      </a:dk2>
      <a:lt2>
        <a:srgbClr val="535353"/>
      </a:lt2>
      <a:accent1>
        <a:srgbClr val="00CCFF"/>
      </a:accent1>
      <a:accent2>
        <a:srgbClr val="00FFCC"/>
      </a:accent2>
      <a:accent3>
        <a:srgbClr val="9BBB59"/>
      </a:accent3>
      <a:accent4>
        <a:srgbClr val="8064A2"/>
      </a:accent4>
      <a:accent5>
        <a:srgbClr val="4BACC6"/>
      </a:accent5>
      <a:accent6>
        <a:srgbClr val="F79646"/>
      </a:accent6>
      <a:hlink>
        <a:srgbClr val="0000FF"/>
      </a:hlink>
      <a:folHlink>
        <a:srgbClr val="FF00FF"/>
      </a:folHlink>
    </a:clrScheme>
    <a:fontScheme name="Project Overview">
      <a:majorFont>
        <a:latin typeface="Bell MT"/>
        <a:ea typeface="Bell MT"/>
        <a:cs typeface="Bell MT"/>
      </a:majorFont>
      <a:minorFont>
        <a:latin typeface="Helvetica"/>
        <a:ea typeface="Helvetica"/>
        <a:cs typeface="Helvetica"/>
      </a:minorFont>
    </a:fontScheme>
    <a:fmtScheme name="Project Overview">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66C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TotalTime>
  <Words>2490</Words>
  <Application>Microsoft Macintosh PowerPoint</Application>
  <PresentationFormat>On-screen Show (4:3)</PresentationFormat>
  <Paragraphs>311</Paragraphs>
  <Slides>39</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Bell MT</vt:lpstr>
      <vt:lpstr>Bodoni SvtyTwo ITC TT-Book</vt:lpstr>
      <vt:lpstr>Bodoni SvtyTwo ITC TT-BookIta</vt:lpstr>
      <vt:lpstr>Calibri</vt:lpstr>
      <vt:lpstr>Wingdings</vt:lpstr>
      <vt:lpstr>Project Overview</vt:lpstr>
      <vt:lpstr>Unit 5</vt:lpstr>
      <vt:lpstr>  </vt:lpstr>
      <vt:lpstr> The Apostolic Age 0-100 A.D.</vt:lpstr>
      <vt:lpstr> The Apostolic Age 0-100 A.D.</vt:lpstr>
      <vt:lpstr>The Patristic Age 100-400 A.D.</vt:lpstr>
      <vt:lpstr>The Patristic Age 100-400 A.D.</vt:lpstr>
      <vt:lpstr>The Middle Ages 400-1500 A.D.</vt:lpstr>
      <vt:lpstr>The Middle Ages 400-1500 A.D.</vt:lpstr>
      <vt:lpstr>The Reformation 1500-1650 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Post-Reformation Age 1650 A.D. – present</vt:lpstr>
      <vt:lpstr>The Post-Reformation Age 1650 A.D. – present</vt:lpstr>
      <vt:lpstr> The Post-Reformation Age 1650 A.D. – present</vt:lpstr>
      <vt:lpstr>The Post-Reformation Age 1650 A.D. – present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cp:lastModifiedBy>Ron Man</cp:lastModifiedBy>
  <cp:revision>3</cp:revision>
  <dcterms:modified xsi:type="dcterms:W3CDTF">2024-06-10T12:48:16Z</dcterms:modified>
</cp:coreProperties>
</file>