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45"/>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60" r:id="rId43"/>
    <p:sldId id="361" r:id="rId4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76" d="100"/>
          <a:sy n="76" d="100"/>
        </p:scale>
        <p:origin x="192" y="1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Because 500 years ago, on October 31, 1517, was when Martin Luther nailed his 95 These to the church door in Wittenberg, Germany. The concerns he expressed in this document about the practices and teaching of the established church of his day ended up touching off what we now know as the Reformation.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question being: NOT Do I have a VOICE? BUT: Do I have SONG? Every believer in Christ has a song of gratitude to sing to the God who saved 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The Reformers initiated a major change to a much more participatory kind of worship. They insisted that worship be held in </a:t>
            </a:r>
            <a:r>
              <a:rPr b="1"/>
              <a:t>the language of the people</a:t>
            </a:r>
            <a:r>
              <a:t>, so that they could understand and fully participate.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reemphasized the New Testament teaching about the priesthood of all believers, that every Christian has direct access to the presence of God through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Key to this full participation of the people in worship is congregational singing, which Luther, Calvin and other Reformers especially emphasized the importance of the people </a:t>
            </a:r>
            <a:r>
              <a:rPr b="1"/>
              <a:t>singing</a:t>
            </a:r>
            <a:r>
              <a:t> God’s truth, as well as hearing it preached.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Last week we celebrated the Word of God and how the Reformers brought it back to its proper place in the church and in the lives of people—first by translating the Bible into the local language of the people, then by bringing it back to the center of worship to be read, prayed, sung and preached; and then by elevating the ministry of preaching as the faithful exposition of the Scripture.</a:t>
            </a:r>
          </a:p>
          <a:p>
            <a:pPr defTabSz="457200">
              <a:spcBef>
                <a:spcPts val="0"/>
              </a:spcBef>
              <a:defRPr sz="2400">
                <a:latin typeface="Calibri"/>
                <a:ea typeface="Calibri"/>
                <a:cs typeface="Calibri"/>
                <a:sym typeface="Calibri"/>
              </a:defRPr>
            </a:pPr>
            <a:endParaRPr sz="3200"/>
          </a:p>
          <a:p>
            <a:pPr defTabSz="457200">
              <a:spcBef>
                <a:spcPts val="0"/>
              </a:spcBef>
              <a:defRPr sz="2400">
                <a:latin typeface="Calibri"/>
                <a:ea typeface="Calibri"/>
                <a:cs typeface="Calibri"/>
                <a:sym typeface="Calibri"/>
              </a:defRPr>
            </a:pPr>
            <a:endParaRPr sz="3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Finally today we want to see how the Reformers brought Christ back into the center of worship as our priest who leads us into the presence of God.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But in the process, because there was no much </a:t>
            </a:r>
            <a:r>
              <a:rPr i="1"/>
              <a:t>needed</a:t>
            </a:r>
            <a:r>
              <a:t> emphasis on Christ’s deity, the true humanity of Christ began to be neglected in the Middle Ages, with huge implications for the church.</a:t>
            </a:r>
            <a:endParaRPr sz="3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In the Middle Ages, the church, as we’ve seen, tended to gravitate back to Old Testament type of practices, and that included a growing emphasis on the need to go through a PRIEST in order to get to God.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And not only was there the emphasis on going through a priest to reach God, but there arose the teaching that in order to get your prayers heard and answered, you had to pray through Mary…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 or you had to pray to one of the saints, as someone who could represent you before God.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At tremendous personal cost, as you can see here, the Reformers took a bold and courageous stand against all the civil and religious authorities of their day, armed only with an unshakeable confidence in God and commitment to the truth of Scripture.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One of the great emphases of the Reformers was that, in Paul’s words, “There is ONE mediator between God and man, the man Christ Jesus.” Every believer has DIRECT access to God through Jesus Christ—He is the only Priest, the only go-between we need. We do not need to go through a priest, or through Mary, or through one of the saints to get to God. We go THROUGH CHRIST.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Salvation is by grace through in Christ alone, and He is the one way to the Father—through Him we can draw near with confidence and assurance, as the writer of Hebrews encourages us.</a:t>
            </a:r>
          </a:p>
          <a:p>
            <a:pPr defTabSz="457200">
              <a:spcBef>
                <a:spcPts val="0"/>
              </a:spcBef>
              <a:defRPr sz="2800">
                <a:latin typeface="Calibri"/>
                <a:ea typeface="Calibri"/>
                <a:cs typeface="Calibri"/>
                <a:sym typeface="Calibri"/>
              </a:defRPr>
            </a:pPr>
            <a:endParaRPr sz="3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This is a critical unifying truth for the church’s worship: Whatever </a:t>
            </a:r>
            <a:r>
              <a:rPr i="1"/>
              <a:t>outward</a:t>
            </a:r>
            <a:r>
              <a:t> form our worship may take, there is ONLY ONE WAY</a:t>
            </a:r>
            <a:r>
              <a:rPr i="1"/>
              <a:t> </a:t>
            </a:r>
            <a:r>
              <a:t>to come to the Father, and that is through CHRIST in the power of the Holy spirit.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No worship leader, pastor, band, or song will ever bring us close to God….Worship itself cannot lead us into God’s presence, Only Jesus Himself can bring us into God’s presence.</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We honor these true Christian heroes. We owe them a great debt, because in a very real sense every one of us is here today because God used them to restore the biblical gospel that had been obscured.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Luther and the other Reformers were not seeking to start a new church, but wanted to reform the church from within. They were not bringing new teachings, but rather seeking to restore the biblical gospel and the apostolic teachings about the way of salvation and how a sinner can be justified before a holy God.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stressed the New Testament teaching that justification comes from God, as a gift of His grace received through faith, faith in Christ, as revealed in the Scriptures; that salvation is a work of God for which He receives all the glory. These 5 “solas” (meaning “alone”) will be unpacked by Cole through October, and will also be the focus of our worship.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But the Reformation was not just a Reformation of doctrine, but was a Reformation of WORSHIP in some crucial ways. For the next 3 weeks we’re to take a few minutes to highlight some of the major changes in worship effected by the Reformers.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In the Old Testament, the people of God had to stand </a:t>
            </a:r>
            <a:r>
              <a:rPr b="1"/>
              <a:t>outside</a:t>
            </a:r>
            <a:r>
              <a:t> the Tabernacle, and could only </a:t>
            </a:r>
            <a:r>
              <a:rPr b="1"/>
              <a:t>watch</a:t>
            </a:r>
            <a:r>
              <a:t> as the priests inside did their worship for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While the New Testament emphasized that Christian worship should actively engage the whole people of God, yet during the Middle Ages turned back more and more to the Old Testament model, where priests did it all and the people sat silently and watched. In fact, services continued to be conducted in Latin, even though most people did not even understand it anymore. So they didn’t even know what was going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One important book is entitled Worship is a VERB, reflecting the biblical and Reformational truth that worship is something we DO, not something we watch.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051045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88090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841420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324439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93286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115363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132031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74244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217622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764050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311805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780266622"/>
      </p:ext>
    </p:extLst>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iblical Worship"/>
          <p:cNvSpPr txBox="1">
            <a:spLocks noGrp="1"/>
          </p:cNvSpPr>
          <p:nvPr>
            <p:ph type="body" idx="13"/>
          </p:nvPr>
        </p:nvSpPr>
        <p:spPr>
          <a:xfrm>
            <a:off x="357187" y="2315368"/>
            <a:ext cx="5063134" cy="655639"/>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88" name="Unit 5"/>
          <p:cNvSpPr txBox="1">
            <a:spLocks noGrp="1"/>
          </p:cNvSpPr>
          <p:nvPr>
            <p:ph type="title"/>
          </p:nvPr>
        </p:nvSpPr>
        <p:spPr>
          <a:prstGeom prst="rect">
            <a:avLst/>
          </a:prstGeom>
        </p:spPr>
        <p:txBody>
          <a:bodyPr/>
          <a:lstStyle>
            <a:lvl1pPr>
              <a:defRPr>
                <a:solidFill>
                  <a:srgbClr val="46532E"/>
                </a:solidFill>
              </a:defRPr>
            </a:lvl1pPr>
          </a:lstStyle>
          <a:p>
            <a:r>
              <a:t>Unit 5</a:t>
            </a:r>
          </a:p>
        </p:txBody>
      </p:sp>
      <p:sp>
        <p:nvSpPr>
          <p:cNvPr id="89" name="WORSHIP IN CHURCH  HISTORY"/>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t>WORSHIP IN CHURCH  HISTORY</a:t>
            </a:r>
          </a:p>
        </p:txBody>
      </p:sp>
      <p:grpSp>
        <p:nvGrpSpPr>
          <p:cNvPr id="92" name="Image Gallery"/>
          <p:cNvGrpSpPr/>
          <p:nvPr/>
        </p:nvGrpSpPr>
        <p:grpSpPr>
          <a:xfrm>
            <a:off x="6392435" y="297796"/>
            <a:ext cx="2794001" cy="2980105"/>
            <a:chOff x="0" y="0"/>
            <a:chExt cx="2794000" cy="2980103"/>
          </a:xfrm>
        </p:grpSpPr>
        <p:pic>
          <p:nvPicPr>
            <p:cNvPr id="9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91" name="Rectangle"/>
            <p:cNvSpPr/>
            <p:nvPr/>
          </p:nvSpPr>
          <p:spPr>
            <a:xfrm>
              <a:off x="0" y="2649903"/>
              <a:ext cx="2794000"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2" name="Rectangle 1">
            <a:extLst>
              <a:ext uri="{FF2B5EF4-FFF2-40B4-BE49-F238E27FC236}">
                <a16:creationId xmlns:a16="http://schemas.microsoft.com/office/drawing/2014/main" id="{C9FDDE8E-16E9-68EB-150F-A24C15B58105}"/>
              </a:ext>
            </a:extLst>
          </p:cNvPr>
          <p:cNvSpPr>
            <a:spLocks noChangeArrowheads="1"/>
          </p:cNvSpPr>
          <p:nvPr/>
        </p:nvSpPr>
        <p:spPr bwMode="auto">
          <a:xfrm>
            <a:off x="0" y="5658687"/>
            <a:ext cx="9144000"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prstGeom prst="rect">
            <a:avLst/>
          </a:prstGeom>
        </p:spPr>
        <p:txBody>
          <a:bodyPr/>
          <a:lstStyle/>
          <a:p>
            <a:pPr defTabSz="524255">
              <a:defRPr sz="4988"/>
            </a:pPr>
            <a:endParaRPr/>
          </a:p>
        </p:txBody>
      </p:sp>
      <p:pic>
        <p:nvPicPr>
          <p:cNvPr id="116" name="Content Placeholder 3" descr="Content Placeholder 3"/>
          <p:cNvPicPr>
            <a:picLocks noChangeAspect="1"/>
          </p:cNvPicPr>
          <p:nvPr/>
        </p:nvPicPr>
        <p:blipFill>
          <a:blip r:embed="rId3"/>
          <a:stretch>
            <a:fillRect/>
          </a:stretch>
        </p:blipFill>
        <p:spPr>
          <a:xfrm>
            <a:off x="-54927" y="857250"/>
            <a:ext cx="9252481" cy="5204551"/>
          </a:xfrm>
          <a:prstGeom prst="rect">
            <a:avLst/>
          </a:prstGeom>
          <a:ln w="12700">
            <a:miter lim="400000"/>
          </a:ln>
        </p:spPr>
      </p:pic>
      <p:sp>
        <p:nvSpPr>
          <p:cNvPr id="117" name="TextBox 2"/>
          <p:cNvSpPr txBox="1"/>
          <p:nvPr/>
        </p:nvSpPr>
        <p:spPr>
          <a:xfrm>
            <a:off x="642090" y="1952512"/>
            <a:ext cx="7951894"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b="1">
                <a:solidFill>
                  <a:srgbClr val="000000"/>
                </a:solidFill>
                <a:latin typeface="Trajan Pro"/>
                <a:ea typeface="Trajan Pro"/>
                <a:cs typeface="Trajan Pro"/>
                <a:sym typeface="Trajan Pro"/>
              </a:defRPr>
            </a:lvl1pPr>
          </a:lstStyle>
          <a:p>
            <a:r>
              <a:t>October 31, 1517</a:t>
            </a:r>
          </a:p>
        </p:txBody>
      </p:sp>
      <p:pic>
        <p:nvPicPr>
          <p:cNvPr id="118" name="Picture 6" descr="Picture 6"/>
          <p:cNvPicPr>
            <a:picLocks noChangeAspect="1"/>
          </p:cNvPicPr>
          <p:nvPr/>
        </p:nvPicPr>
        <p:blipFill>
          <a:blip r:embed="rId4"/>
          <a:stretch>
            <a:fillRect/>
          </a:stretch>
        </p:blipFill>
        <p:spPr>
          <a:xfrm>
            <a:off x="-101602" y="857250"/>
            <a:ext cx="8808413" cy="5969395"/>
          </a:xfrm>
          <a:prstGeom prst="rect">
            <a:avLst/>
          </a:prstGeom>
          <a:ln w="12700">
            <a:miter lim="400000"/>
          </a:ln>
        </p:spPr>
      </p:pic>
      <p:sp>
        <p:nvSpPr>
          <p:cNvPr id="119" name="TextBox 7"/>
          <p:cNvSpPr txBox="1"/>
          <p:nvPr/>
        </p:nvSpPr>
        <p:spPr>
          <a:xfrm>
            <a:off x="457200" y="4628765"/>
            <a:ext cx="4399589" cy="1305560"/>
          </a:xfrm>
          <a:prstGeom prst="rect">
            <a:avLst/>
          </a:prstGeom>
          <a:solidFill>
            <a:srgbClr val="4F81BD"/>
          </a:solidFill>
          <a:ln w="25400">
            <a:solidFill>
              <a:srgbClr val="3A5E8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200" b="1">
                <a:solidFill>
                  <a:srgbClr val="FFFF00"/>
                </a:solidFill>
                <a:latin typeface="Trajan Pro"/>
                <a:ea typeface="Trajan Pro"/>
                <a:cs typeface="Trajan Pro"/>
                <a:sym typeface="Trajan Pro"/>
              </a:defRPr>
            </a:lvl1pPr>
          </a:lstStyle>
          <a:p>
            <a:r>
              <a:t>October 31, 1517</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prstGeom prst="rect">
            <a:avLst/>
          </a:prstGeom>
        </p:spPr>
        <p:txBody>
          <a:bodyPr/>
          <a:lstStyle/>
          <a:p>
            <a:pPr defTabSz="524255">
              <a:defRPr sz="4988"/>
            </a:pPr>
            <a:endParaRPr/>
          </a:p>
        </p:txBody>
      </p:sp>
      <p:pic>
        <p:nvPicPr>
          <p:cNvPr id="124" name="Content Placeholder 3" descr="Content Placeholder 3"/>
          <p:cNvPicPr>
            <a:picLocks noChangeAspect="1"/>
          </p:cNvPicPr>
          <p:nvPr/>
        </p:nvPicPr>
        <p:blipFill>
          <a:blip r:embed="rId3"/>
          <a:stretch>
            <a:fillRect/>
          </a:stretch>
        </p:blipFill>
        <p:spPr>
          <a:xfrm>
            <a:off x="-1527870" y="-2127"/>
            <a:ext cx="12199795" cy="6862425"/>
          </a:xfrm>
          <a:prstGeom prst="rect">
            <a:avLst/>
          </a:prstGeom>
          <a:ln w="12700">
            <a:miter lim="400000"/>
          </a:ln>
        </p:spPr>
      </p:pic>
      <p:sp>
        <p:nvSpPr>
          <p:cNvPr id="125" name="TextBox 2"/>
          <p:cNvSpPr txBox="1"/>
          <p:nvPr/>
        </p:nvSpPr>
        <p:spPr>
          <a:xfrm>
            <a:off x="-512391" y="1005205"/>
            <a:ext cx="5298165" cy="4512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609600">
              <a:lnSpc>
                <a:spcPct val="150000"/>
              </a:lnSpc>
              <a:defRPr sz="3700">
                <a:solidFill>
                  <a:srgbClr val="000000"/>
                </a:solidFill>
                <a:latin typeface="Trajan Pro"/>
                <a:ea typeface="Trajan Pro"/>
                <a:cs typeface="Trajan Pro"/>
                <a:sym typeface="Trajan Pro"/>
              </a:defRPr>
            </a:pPr>
            <a:r>
              <a:t>Jan Hus</a:t>
            </a:r>
          </a:p>
          <a:p>
            <a:pPr algn="r" defTabSz="609600">
              <a:lnSpc>
                <a:spcPct val="150000"/>
              </a:lnSpc>
              <a:defRPr sz="3700">
                <a:solidFill>
                  <a:srgbClr val="000000"/>
                </a:solidFill>
                <a:latin typeface="Trajan Pro"/>
                <a:ea typeface="Trajan Pro"/>
                <a:cs typeface="Trajan Pro"/>
                <a:sym typeface="Trajan Pro"/>
              </a:defRPr>
            </a:pPr>
            <a:r>
              <a:t>John Wycliffe</a:t>
            </a:r>
          </a:p>
          <a:p>
            <a:pPr algn="r" defTabSz="609600">
              <a:lnSpc>
                <a:spcPct val="150000"/>
              </a:lnSpc>
              <a:defRPr sz="3700">
                <a:solidFill>
                  <a:srgbClr val="000000"/>
                </a:solidFill>
                <a:latin typeface="Trajan Pro"/>
                <a:ea typeface="Trajan Pro"/>
                <a:cs typeface="Trajan Pro"/>
                <a:sym typeface="Trajan Pro"/>
              </a:defRPr>
            </a:pPr>
            <a:r>
              <a:t>William Tyndale</a:t>
            </a:r>
          </a:p>
          <a:p>
            <a:pPr algn="r" defTabSz="609600">
              <a:lnSpc>
                <a:spcPct val="150000"/>
              </a:lnSpc>
              <a:defRPr sz="3700">
                <a:solidFill>
                  <a:srgbClr val="000000"/>
                </a:solidFill>
                <a:latin typeface="Trajan Pro"/>
                <a:ea typeface="Trajan Pro"/>
                <a:cs typeface="Trajan Pro"/>
                <a:sym typeface="Trajan Pro"/>
              </a:defRPr>
            </a:pPr>
            <a:r>
              <a:t>Martin Luther</a:t>
            </a:r>
          </a:p>
          <a:p>
            <a:pPr algn="r" defTabSz="609600">
              <a:lnSpc>
                <a:spcPct val="150000"/>
              </a:lnSpc>
              <a:defRPr sz="3700">
                <a:solidFill>
                  <a:srgbClr val="000000"/>
                </a:solidFill>
                <a:latin typeface="Trajan Pro"/>
                <a:ea typeface="Trajan Pro"/>
                <a:cs typeface="Trajan Pro"/>
                <a:sym typeface="Trajan Pro"/>
              </a:defRPr>
            </a:pPr>
            <a:r>
              <a:t>Ulrich Zwingli</a:t>
            </a:r>
          </a:p>
          <a:p>
            <a:pPr algn="r" defTabSz="609600">
              <a:lnSpc>
                <a:spcPct val="150000"/>
              </a:lnSpc>
              <a:defRPr sz="3700">
                <a:solidFill>
                  <a:srgbClr val="000000"/>
                </a:solidFill>
                <a:latin typeface="Trajan Pro"/>
                <a:ea typeface="Trajan Pro"/>
                <a:cs typeface="Trajan Pro"/>
                <a:sym typeface="Trajan Pro"/>
              </a:defRPr>
            </a:pPr>
            <a:r>
              <a:t>Thomas Cranmer</a:t>
            </a:r>
          </a:p>
        </p:txBody>
      </p:sp>
      <p:sp>
        <p:nvSpPr>
          <p:cNvPr id="126" name="TextBox 5"/>
          <p:cNvSpPr txBox="1"/>
          <p:nvPr/>
        </p:nvSpPr>
        <p:spPr>
          <a:xfrm>
            <a:off x="5150868" y="1321714"/>
            <a:ext cx="4082686" cy="5747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09600">
              <a:defRPr sz="2600">
                <a:solidFill>
                  <a:srgbClr val="000000"/>
                </a:solidFill>
                <a:latin typeface="Trajan Pro"/>
                <a:ea typeface="Trajan Pro"/>
                <a:cs typeface="Trajan Pro"/>
                <a:sym typeface="Trajan Pro"/>
              </a:defRPr>
            </a:pPr>
            <a:r>
              <a:rPr dirty="0"/>
              <a:t>Burned at stake</a:t>
            </a:r>
          </a:p>
          <a:p>
            <a:pPr defTabSz="609600">
              <a:defRPr sz="2400">
                <a:solidFill>
                  <a:srgbClr val="000000"/>
                </a:solidFill>
                <a:latin typeface="Trajan Pro"/>
                <a:ea typeface="Trajan Pro"/>
                <a:cs typeface="Trajan Pro"/>
                <a:sym typeface="Trajan Pro"/>
              </a:defRPr>
            </a:pPr>
            <a:endParaRPr sz="2800" dirty="0"/>
          </a:p>
          <a:p>
            <a:pPr defTabSz="609600">
              <a:defRPr sz="2700">
                <a:solidFill>
                  <a:srgbClr val="000000"/>
                </a:solidFill>
                <a:latin typeface="Trajan Pro"/>
                <a:ea typeface="Trajan Pro"/>
                <a:cs typeface="Trajan Pro"/>
                <a:sym typeface="Trajan Pro"/>
              </a:defRPr>
            </a:pPr>
            <a:r>
              <a:rPr dirty="0"/>
              <a:t>Declared a heretic</a:t>
            </a:r>
          </a:p>
          <a:p>
            <a:pPr defTabSz="609600">
              <a:defRPr sz="2700">
                <a:solidFill>
                  <a:srgbClr val="000000"/>
                </a:solidFill>
                <a:latin typeface="Trajan Pro"/>
                <a:ea typeface="Trajan Pro"/>
                <a:cs typeface="Trajan Pro"/>
                <a:sym typeface="Trajan Pro"/>
              </a:defRPr>
            </a:pPr>
            <a:endParaRPr dirty="0"/>
          </a:p>
          <a:p>
            <a:pPr defTabSz="609600">
              <a:defRPr sz="2700">
                <a:solidFill>
                  <a:srgbClr val="000000"/>
                </a:solidFill>
                <a:latin typeface="Trajan Pro"/>
                <a:ea typeface="Trajan Pro"/>
                <a:cs typeface="Trajan Pro"/>
                <a:sym typeface="Trajan Pro"/>
              </a:defRPr>
            </a:pPr>
            <a:r>
              <a:rPr dirty="0"/>
              <a:t>Strangled</a:t>
            </a:r>
          </a:p>
          <a:p>
            <a:pPr defTabSz="609600">
              <a:defRPr sz="2500">
                <a:solidFill>
                  <a:srgbClr val="000000"/>
                </a:solidFill>
                <a:latin typeface="Trajan Pro"/>
                <a:ea typeface="Trajan Pro"/>
                <a:cs typeface="Trajan Pro"/>
                <a:sym typeface="Trajan Pro"/>
              </a:defRPr>
            </a:pPr>
            <a:endParaRPr lang="en-US" dirty="0"/>
          </a:p>
          <a:p>
            <a:pPr defTabSz="609600">
              <a:defRPr sz="2500">
                <a:solidFill>
                  <a:srgbClr val="000000"/>
                </a:solidFill>
                <a:latin typeface="Trajan Pro"/>
                <a:ea typeface="Trajan Pro"/>
                <a:cs typeface="Trajan Pro"/>
                <a:sym typeface="Trajan Pro"/>
              </a:defRPr>
            </a:pPr>
            <a:endParaRPr sz="400" dirty="0"/>
          </a:p>
          <a:p>
            <a:pPr defTabSz="609600">
              <a:defRPr sz="2700">
                <a:solidFill>
                  <a:srgbClr val="000000"/>
                </a:solidFill>
                <a:latin typeface="Trajan Pro"/>
                <a:ea typeface="Trajan Pro"/>
                <a:cs typeface="Trajan Pro"/>
                <a:sym typeface="Trajan Pro"/>
              </a:defRPr>
            </a:pPr>
            <a:r>
              <a:rPr dirty="0"/>
              <a:t>Excommunicated</a:t>
            </a:r>
          </a:p>
          <a:p>
            <a:pPr defTabSz="609600">
              <a:defRPr sz="2300">
                <a:solidFill>
                  <a:srgbClr val="000000"/>
                </a:solidFill>
                <a:latin typeface="Trajan Pro"/>
                <a:ea typeface="Trajan Pro"/>
                <a:cs typeface="Trajan Pro"/>
                <a:sym typeface="Trajan Pro"/>
              </a:defRPr>
            </a:pPr>
            <a:endParaRPr lang="en-US" dirty="0"/>
          </a:p>
          <a:p>
            <a:pPr defTabSz="609600">
              <a:defRPr sz="2300">
                <a:solidFill>
                  <a:srgbClr val="000000"/>
                </a:solidFill>
                <a:latin typeface="Trajan Pro"/>
                <a:ea typeface="Trajan Pro"/>
                <a:cs typeface="Trajan Pro"/>
                <a:sym typeface="Trajan Pro"/>
              </a:defRPr>
            </a:pPr>
            <a:endParaRPr sz="500" dirty="0"/>
          </a:p>
          <a:p>
            <a:pPr defTabSz="609600">
              <a:defRPr sz="2700">
                <a:solidFill>
                  <a:srgbClr val="000000"/>
                </a:solidFill>
                <a:latin typeface="Trajan Pro"/>
                <a:ea typeface="Trajan Pro"/>
                <a:cs typeface="Trajan Pro"/>
                <a:sym typeface="Trajan Pro"/>
              </a:defRPr>
            </a:pPr>
            <a:r>
              <a:rPr dirty="0"/>
              <a:t>Killed in battle</a:t>
            </a:r>
          </a:p>
          <a:p>
            <a:pPr defTabSz="609600">
              <a:defRPr sz="2700">
                <a:solidFill>
                  <a:srgbClr val="000000"/>
                </a:solidFill>
                <a:latin typeface="Trajan Pro"/>
                <a:ea typeface="Trajan Pro"/>
                <a:cs typeface="Trajan Pro"/>
                <a:sym typeface="Trajan Pro"/>
              </a:defRPr>
            </a:pPr>
            <a:endParaRPr dirty="0"/>
          </a:p>
          <a:p>
            <a:pPr defTabSz="609600">
              <a:defRPr sz="2700">
                <a:solidFill>
                  <a:srgbClr val="000000"/>
                </a:solidFill>
                <a:latin typeface="Trajan Pro"/>
                <a:ea typeface="Trajan Pro"/>
                <a:cs typeface="Trajan Pro"/>
                <a:sym typeface="Trajan Pro"/>
              </a:defRPr>
            </a:pPr>
            <a:endParaRPr lang="en-US" sz="100" dirty="0"/>
          </a:p>
          <a:p>
            <a:pPr defTabSz="609600">
              <a:defRPr sz="2700">
                <a:solidFill>
                  <a:srgbClr val="000000"/>
                </a:solidFill>
                <a:latin typeface="Trajan Pro"/>
                <a:ea typeface="Trajan Pro"/>
                <a:cs typeface="Trajan Pro"/>
                <a:sym typeface="Trajan Pro"/>
              </a:defRPr>
            </a:pPr>
            <a:r>
              <a:rPr dirty="0"/>
              <a:t>Burned at stake</a:t>
            </a:r>
            <a:endParaRPr lang="en-US" dirty="0"/>
          </a:p>
          <a:p>
            <a:pPr defTabSz="609600">
              <a:defRPr sz="2700">
                <a:solidFill>
                  <a:srgbClr val="000000"/>
                </a:solidFill>
                <a:latin typeface="Trajan Pro"/>
                <a:ea typeface="Trajan Pro"/>
                <a:cs typeface="Trajan Pro"/>
                <a:sym typeface="Trajan Pro"/>
              </a:defRPr>
            </a:pPr>
            <a:endParaRPr lang="en-US" dirty="0"/>
          </a:p>
          <a:p>
            <a:pPr defTabSz="609600">
              <a:defRPr sz="2700">
                <a:solidFill>
                  <a:srgbClr val="000000"/>
                </a:solidFill>
                <a:latin typeface="Trajan Pro"/>
                <a:ea typeface="Trajan Pro"/>
                <a:cs typeface="Trajan Pro"/>
                <a:sym typeface="Trajan Pro"/>
              </a:defRPr>
            </a:pP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prstGeom prst="rect">
            <a:avLst/>
          </a:prstGeom>
        </p:spPr>
        <p:txBody>
          <a:bodyPr/>
          <a:lstStyle/>
          <a:p>
            <a:pPr defTabSz="524255">
              <a:defRPr sz="4988"/>
            </a:pPr>
            <a:endParaRPr/>
          </a:p>
        </p:txBody>
      </p:sp>
      <p:pic>
        <p:nvPicPr>
          <p:cNvPr id="131" name="Content Placeholder 3" descr="Content Placeholder 3"/>
          <p:cNvPicPr>
            <a:picLocks noChangeAspect="1"/>
          </p:cNvPicPr>
          <p:nvPr/>
        </p:nvPicPr>
        <p:blipFill>
          <a:blip r:embed="rId3"/>
          <a:stretch>
            <a:fillRect/>
          </a:stretch>
        </p:blipFill>
        <p:spPr>
          <a:xfrm>
            <a:off x="-1583293" y="-10986"/>
            <a:ext cx="12309213" cy="6923973"/>
          </a:xfrm>
          <a:prstGeom prst="rect">
            <a:avLst/>
          </a:prstGeom>
          <a:ln w="12700">
            <a:miter lim="400000"/>
          </a:ln>
        </p:spPr>
      </p:pic>
      <p:sp>
        <p:nvSpPr>
          <p:cNvPr id="132" name="TextBox 2"/>
          <p:cNvSpPr txBox="1"/>
          <p:nvPr/>
        </p:nvSpPr>
        <p:spPr>
          <a:xfrm>
            <a:off x="596053" y="1694408"/>
            <a:ext cx="7951894" cy="330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000000"/>
                </a:solidFill>
                <a:latin typeface="Trajan Pro"/>
                <a:ea typeface="Trajan Pro"/>
                <a:cs typeface="Trajan Pro"/>
                <a:sym typeface="Trajan Pro"/>
              </a:defRPr>
            </a:pPr>
            <a:r>
              <a:t>Remember your leaders, those who spoke to you the word of God.</a:t>
            </a:r>
          </a:p>
          <a:p>
            <a:pPr algn="ctr" defTabSz="609600">
              <a:defRPr sz="3000" b="1">
                <a:solidFill>
                  <a:srgbClr val="000000"/>
                </a:solidFill>
                <a:latin typeface="Trajan Pro"/>
                <a:ea typeface="Trajan Pro"/>
                <a:cs typeface="Trajan Pro"/>
                <a:sym typeface="Trajan Pro"/>
              </a:defRPr>
            </a:pPr>
            <a:r>
              <a:t>Consider the outcome of their way of life, and imitate their faith.</a:t>
            </a:r>
          </a:p>
          <a:p>
            <a:pPr algn="ctr" defTabSz="609600">
              <a:defRPr sz="3000" b="1">
                <a:solidFill>
                  <a:srgbClr val="000000"/>
                </a:solidFill>
                <a:latin typeface="Trajan Pro"/>
                <a:ea typeface="Trajan Pro"/>
                <a:cs typeface="Trajan Pro"/>
                <a:sym typeface="Trajan Pro"/>
              </a:defRPr>
            </a:pPr>
            <a:endParaRPr/>
          </a:p>
          <a:p>
            <a:pPr algn="ctr" defTabSz="609600">
              <a:defRPr sz="3000" b="1">
                <a:solidFill>
                  <a:srgbClr val="000000"/>
                </a:solidFill>
                <a:latin typeface="Trajan Pro"/>
                <a:ea typeface="Trajan Pro"/>
                <a:cs typeface="Trajan Pro"/>
                <a:sym typeface="Trajan Pro"/>
              </a:defRPr>
            </a:pPr>
            <a:r>
              <a:t>(Hebrews 13:7)</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title"/>
          </p:nvPr>
        </p:nvSpPr>
        <p:spPr>
          <a:prstGeom prst="rect">
            <a:avLst/>
          </a:prstGeom>
        </p:spPr>
        <p:txBody>
          <a:bodyPr/>
          <a:lstStyle/>
          <a:p>
            <a:pPr defTabSz="524255">
              <a:defRPr sz="4988"/>
            </a:pPr>
            <a:endParaRPr/>
          </a:p>
        </p:txBody>
      </p:sp>
      <p:pic>
        <p:nvPicPr>
          <p:cNvPr id="137" name="Content Placeholder 3" descr="Content Placeholder 3"/>
          <p:cNvPicPr>
            <a:picLocks noChangeAspect="1"/>
          </p:cNvPicPr>
          <p:nvPr/>
        </p:nvPicPr>
        <p:blipFill>
          <a:blip r:embed="rId3"/>
          <a:stretch>
            <a:fillRect/>
          </a:stretch>
        </p:blipFill>
        <p:spPr>
          <a:xfrm>
            <a:off x="-1524549" y="3238"/>
            <a:ext cx="12191725" cy="6857886"/>
          </a:xfrm>
          <a:prstGeom prst="rect">
            <a:avLst/>
          </a:prstGeom>
          <a:ln w="12700">
            <a:miter lim="400000"/>
          </a:ln>
        </p:spPr>
      </p:pic>
      <p:sp>
        <p:nvSpPr>
          <p:cNvPr id="138" name="TextBox 2"/>
          <p:cNvSpPr txBox="1"/>
          <p:nvPr/>
        </p:nvSpPr>
        <p:spPr>
          <a:xfrm>
            <a:off x="596053" y="770494"/>
            <a:ext cx="7951894" cy="1442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4800" b="1">
                <a:solidFill>
                  <a:srgbClr val="000000"/>
                </a:solidFill>
                <a:latin typeface="Trajan Pro"/>
                <a:ea typeface="Trajan Pro"/>
                <a:cs typeface="Trajan Pro"/>
                <a:sym typeface="Trajan Pro"/>
              </a:defRPr>
            </a:pPr>
            <a:r>
              <a:t>A Reformation</a:t>
            </a:r>
          </a:p>
          <a:p>
            <a:pPr algn="ctr" defTabSz="609600">
              <a:defRPr sz="4800" b="1">
                <a:solidFill>
                  <a:srgbClr val="000000"/>
                </a:solidFill>
                <a:latin typeface="Trajan Pro"/>
                <a:ea typeface="Trajan Pro"/>
                <a:cs typeface="Trajan Pro"/>
                <a:sym typeface="Trajan Pro"/>
              </a:defRPr>
            </a:pPr>
            <a:r>
              <a:t>of Doctrine</a:t>
            </a:r>
          </a:p>
        </p:txBody>
      </p:sp>
      <p:sp>
        <p:nvSpPr>
          <p:cNvPr id="139" name="TextBox 4"/>
          <p:cNvSpPr txBox="1"/>
          <p:nvPr/>
        </p:nvSpPr>
        <p:spPr>
          <a:xfrm>
            <a:off x="1909967" y="2520409"/>
            <a:ext cx="5481166" cy="382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40871" indent="-440871" defTabSz="609600">
              <a:buSzPct val="100000"/>
              <a:buChar char="◇"/>
              <a:defRPr sz="3600" b="1">
                <a:solidFill>
                  <a:srgbClr val="000000"/>
                </a:solidFill>
                <a:latin typeface="Trajan Pro"/>
                <a:ea typeface="Trajan Pro"/>
                <a:cs typeface="Trajan Pro"/>
                <a:sym typeface="Trajan Pro"/>
              </a:defRPr>
            </a:pPr>
            <a:r>
              <a:t>Recovering the biblical Gospel</a:t>
            </a:r>
          </a:p>
          <a:p>
            <a:pPr marL="440871" indent="-440871" defTabSz="609600">
              <a:buSzPct val="100000"/>
              <a:buChar char="◇"/>
              <a:defRPr sz="3600" b="1">
                <a:solidFill>
                  <a:srgbClr val="000000"/>
                </a:solidFill>
                <a:latin typeface="Trajan Pro"/>
                <a:ea typeface="Trajan Pro"/>
                <a:cs typeface="Trajan Pro"/>
                <a:sym typeface="Trajan Pro"/>
              </a:defRPr>
            </a:pPr>
            <a:endParaRPr/>
          </a:p>
          <a:p>
            <a:pPr marL="440871" indent="-440871" defTabSz="609600">
              <a:buSzPct val="100000"/>
              <a:buChar char="◇"/>
              <a:defRPr sz="3600" b="1">
                <a:solidFill>
                  <a:srgbClr val="000000"/>
                </a:solidFill>
                <a:latin typeface="Trajan Pro"/>
                <a:ea typeface="Trajan Pro"/>
                <a:cs typeface="Trajan Pro"/>
                <a:sym typeface="Trajan Pro"/>
              </a:defRPr>
            </a:pPr>
            <a:r>
              <a:t>Restoring the apostolic teachings about salvation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p:nvPr>
        </p:nvSpPr>
        <p:spPr>
          <a:prstGeom prst="rect">
            <a:avLst/>
          </a:prstGeom>
        </p:spPr>
        <p:txBody>
          <a:bodyPr/>
          <a:lstStyle/>
          <a:p>
            <a:pPr defTabSz="524255">
              <a:defRPr sz="4988"/>
            </a:pPr>
            <a:endParaRPr/>
          </a:p>
        </p:txBody>
      </p:sp>
      <p:pic>
        <p:nvPicPr>
          <p:cNvPr id="144" name="Content Placeholder 3" descr="Content Placeholder 3"/>
          <p:cNvPicPr>
            <a:picLocks noChangeAspect="1"/>
          </p:cNvPicPr>
          <p:nvPr/>
        </p:nvPicPr>
        <p:blipFill>
          <a:blip r:embed="rId3"/>
          <a:stretch>
            <a:fillRect/>
          </a:stretch>
        </p:blipFill>
        <p:spPr>
          <a:xfrm>
            <a:off x="-1550405" y="-29747"/>
            <a:ext cx="12244810" cy="6887747"/>
          </a:xfrm>
          <a:prstGeom prst="rect">
            <a:avLst/>
          </a:prstGeom>
          <a:ln w="12700">
            <a:miter lim="400000"/>
          </a:ln>
        </p:spPr>
      </p:pic>
      <p:sp>
        <p:nvSpPr>
          <p:cNvPr id="145" name="TextBox 2"/>
          <p:cNvSpPr txBox="1"/>
          <p:nvPr/>
        </p:nvSpPr>
        <p:spPr>
          <a:xfrm>
            <a:off x="457200" y="235818"/>
            <a:ext cx="8333868" cy="6478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buSzPct val="100000"/>
              <a:defRPr sz="1800" b="1">
                <a:solidFill>
                  <a:srgbClr val="000000"/>
                </a:solidFill>
                <a:latin typeface="Trajan Pro"/>
                <a:ea typeface="Trajan Pro"/>
                <a:cs typeface="Trajan Pro"/>
                <a:sym typeface="Trajan Pro"/>
              </a:defRPr>
            </a:pPr>
            <a:br>
              <a:rPr lang="en-US" dirty="0"/>
            </a:br>
            <a:r>
              <a:rPr sz="2400" dirty="0"/>
              <a:t>JUSTIFICATION:</a:t>
            </a:r>
            <a:br>
              <a:rPr lang="en-US" dirty="0"/>
            </a:br>
            <a:endParaRPr lang="en-US"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Gratia   </a:t>
            </a:r>
            <a:r>
              <a:rPr dirty="0"/>
              <a:t>by GRACE alone</a:t>
            </a:r>
          </a:p>
          <a:p>
            <a:pPr marL="609599" indent="-609599" algn="ctr"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Fide    </a:t>
            </a:r>
            <a:r>
              <a:rPr dirty="0"/>
              <a:t>through FAITH alone</a:t>
            </a:r>
          </a:p>
          <a:p>
            <a:pPr marL="4267200" lvl="8" indent="-609600"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Solus Christus</a:t>
            </a:r>
            <a:r>
              <a:rPr dirty="0"/>
              <a:t>    in CHRIST alone</a:t>
            </a:r>
          </a:p>
          <a:p>
            <a:pPr marL="609599" indent="-609599"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Scriptura</a:t>
            </a:r>
            <a:r>
              <a:rPr dirty="0"/>
              <a:t>    as revealed in the SCRIPTURES alone</a:t>
            </a:r>
          </a:p>
          <a:p>
            <a:pPr marL="587828" indent="-587828"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Soli Deo Gloria   </a:t>
            </a:r>
            <a:r>
              <a:rPr dirty="0"/>
              <a:t>to the GLORY OF GOD alone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Picture 3"/>
          <p:cNvPicPr>
            <a:picLocks noChangeAspect="1"/>
          </p:cNvPicPr>
          <p:nvPr/>
        </p:nvPicPr>
        <p:blipFill>
          <a:blip r:embed="rId3"/>
          <a:stretch>
            <a:fillRect/>
          </a:stretch>
        </p:blipFill>
        <p:spPr>
          <a:xfrm>
            <a:off x="-1715225" y="-7826"/>
            <a:ext cx="12524979" cy="6952912"/>
          </a:xfrm>
          <a:prstGeom prst="rect">
            <a:avLst/>
          </a:prstGeom>
          <a:ln w="12700">
            <a:miter lim="400000"/>
          </a:ln>
        </p:spPr>
      </p:pic>
      <p:sp>
        <p:nvSpPr>
          <p:cNvPr id="150" name="TextBox 4"/>
          <p:cNvSpPr txBox="1"/>
          <p:nvPr/>
        </p:nvSpPr>
        <p:spPr>
          <a:xfrm>
            <a:off x="704181" y="2122702"/>
            <a:ext cx="7653330" cy="1747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5800" b="1">
                <a:solidFill>
                  <a:srgbClr val="FFFFFF"/>
                </a:solidFill>
                <a:latin typeface="Trajan Pro"/>
                <a:ea typeface="Trajan Pro"/>
                <a:cs typeface="Trajan Pro"/>
                <a:sym typeface="Trajan Pro"/>
              </a:defRPr>
            </a:pPr>
            <a:r>
              <a:t>A Reformation</a:t>
            </a:r>
          </a:p>
          <a:p>
            <a:pPr algn="ctr" defTabSz="609600">
              <a:defRPr sz="5800" b="1">
                <a:solidFill>
                  <a:srgbClr val="FFFFFF"/>
                </a:solidFill>
                <a:latin typeface="Trajan Pro"/>
                <a:ea typeface="Trajan Pro"/>
                <a:cs typeface="Trajan Pro"/>
                <a:sym typeface="Trajan Pro"/>
              </a:defRPr>
            </a:pPr>
            <a:r>
              <a:t>of Worship</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782"/>
        </a:solidFill>
        <a:effectLst/>
      </p:bgPr>
    </p:bg>
    <p:spTree>
      <p:nvGrpSpPr>
        <p:cNvPr id="1" name=""/>
        <p:cNvGrpSpPr/>
        <p:nvPr/>
      </p:nvGrpSpPr>
      <p:grpSpPr>
        <a:xfrm>
          <a:off x="0" y="0"/>
          <a:ext cx="0" cy="0"/>
          <a:chOff x="0" y="0"/>
          <a:chExt cx="0" cy="0"/>
        </a:xfrm>
      </p:grpSpPr>
      <p:pic>
        <p:nvPicPr>
          <p:cNvPr id="154" name="Picture 20" descr="Picture 20"/>
          <p:cNvPicPr>
            <a:picLocks noChangeAspect="1"/>
          </p:cNvPicPr>
          <p:nvPr/>
        </p:nvPicPr>
        <p:blipFill>
          <a:blip r:embed="rId3"/>
          <a:stretch>
            <a:fillRect/>
          </a:stretch>
        </p:blipFill>
        <p:spPr>
          <a:xfrm>
            <a:off x="521987" y="694870"/>
            <a:ext cx="7898361" cy="503632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3"/>
          <a:stretch>
            <a:fillRect/>
          </a:stretch>
        </p:blipFill>
        <p:spPr>
          <a:xfrm>
            <a:off x="-1544252" y="-3365"/>
            <a:ext cx="12354006" cy="6858001"/>
          </a:xfrm>
          <a:prstGeom prst="rect">
            <a:avLst/>
          </a:prstGeom>
          <a:ln w="12700">
            <a:miter lim="400000"/>
          </a:ln>
        </p:spPr>
      </p:pic>
      <p:sp>
        <p:nvSpPr>
          <p:cNvPr id="159" name="TextBox 4"/>
          <p:cNvSpPr txBox="1"/>
          <p:nvPr/>
        </p:nvSpPr>
        <p:spPr>
          <a:xfrm>
            <a:off x="745335" y="1395730"/>
            <a:ext cx="7653330" cy="344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400" b="1">
                <a:solidFill>
                  <a:srgbClr val="FFFFFF"/>
                </a:solidFill>
                <a:latin typeface="Trajan Pro"/>
                <a:ea typeface="Trajan Pro"/>
                <a:cs typeface="Trajan Pro"/>
                <a:sym typeface="Trajan Pro"/>
              </a:defRPr>
            </a:pPr>
            <a:r>
              <a:t>Middle Ages</a:t>
            </a:r>
          </a:p>
          <a:p>
            <a:pPr algn="ctr" defTabSz="609600">
              <a:defRPr sz="3000">
                <a:solidFill>
                  <a:srgbClr val="FFFFFF"/>
                </a:solidFill>
                <a:latin typeface="Academico"/>
                <a:ea typeface="Academico"/>
                <a:cs typeface="Academico"/>
                <a:sym typeface="Academico"/>
              </a:defRPr>
            </a:pPr>
            <a:endParaRPr/>
          </a:p>
          <a:p>
            <a:pPr marL="1092200" defTabSz="609600">
              <a:buSzPct val="100000"/>
              <a:buFont typeface="Arial"/>
              <a:buChar char="•"/>
              <a:defRPr sz="3000" b="1">
                <a:solidFill>
                  <a:srgbClr val="FFFFFF"/>
                </a:solidFill>
                <a:latin typeface="Academico"/>
                <a:ea typeface="Academico"/>
                <a:cs typeface="Academico"/>
                <a:sym typeface="Academico"/>
              </a:defRPr>
            </a:pPr>
            <a:r>
              <a:t>  Less and less participatory</a:t>
            </a:r>
          </a:p>
          <a:p>
            <a:pPr marL="1092200" algn="ctr" defTabSz="609600">
              <a:buSzPct val="100000"/>
              <a:buFont typeface="Arial"/>
              <a:buChar char="•"/>
              <a:defRPr sz="3000" b="1">
                <a:solidFill>
                  <a:srgbClr val="FFFFFF"/>
                </a:solidFill>
                <a:latin typeface="Academico"/>
                <a:ea typeface="Academico"/>
                <a:cs typeface="Academico"/>
                <a:sym typeface="Academico"/>
              </a:defRPr>
            </a:pPr>
            <a:endParaRPr/>
          </a:p>
          <a:p>
            <a:pPr marL="1092200" defTabSz="609600">
              <a:buSzPct val="100000"/>
              <a:buFont typeface="Arial"/>
              <a:buChar char="•"/>
              <a:defRPr sz="3000" b="1">
                <a:solidFill>
                  <a:srgbClr val="FFFFFF"/>
                </a:solidFill>
                <a:latin typeface="Academico"/>
                <a:ea typeface="Academico"/>
                <a:cs typeface="Academico"/>
                <a:sym typeface="Academico"/>
              </a:defRPr>
            </a:pPr>
            <a:r>
              <a:t>  Still in Latin</a:t>
            </a: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3"/>
          <a:srcRect l="12583" t="97" r="12583" b="85"/>
          <a:stretch>
            <a:fillRect/>
          </a:stretch>
        </p:blipFill>
        <p:spPr>
          <a:xfrm>
            <a:off x="0" y="-1397"/>
            <a:ext cx="9265502" cy="6860794"/>
          </a:xfrm>
          <a:prstGeom prst="rect">
            <a:avLst/>
          </a:prstGeom>
          <a:ln w="12700">
            <a:miter lim="400000"/>
          </a:ln>
        </p:spPr>
      </p:pic>
      <p:sp>
        <p:nvSpPr>
          <p:cNvPr id="164" name="TextBox 4"/>
          <p:cNvSpPr txBox="1"/>
          <p:nvPr/>
        </p:nvSpPr>
        <p:spPr>
          <a:xfrm>
            <a:off x="594437" y="1872162"/>
            <a:ext cx="8045272" cy="369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“Worship is a Verb”</a:t>
            </a:r>
          </a:p>
          <a:p>
            <a:pPr algn="ctr" defTabSz="609600">
              <a:defRPr sz="2100" b="1">
                <a:solidFill>
                  <a:srgbClr val="FFFFFF"/>
                </a:solidFill>
                <a:latin typeface="Trajan Pro"/>
                <a:ea typeface="Trajan Pro"/>
                <a:cs typeface="Trajan Pro"/>
                <a:sym typeface="Trajan Pro"/>
              </a:defRPr>
            </a:pPr>
            <a:r>
              <a:t>(Robert Webber)</a:t>
            </a:r>
          </a:p>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It’s something we do,</a:t>
            </a:r>
          </a:p>
          <a:p>
            <a:pPr algn="ctr" defTabSz="609600">
              <a:defRPr sz="3000">
                <a:solidFill>
                  <a:srgbClr val="FFFFFF"/>
                </a:solidFill>
                <a:latin typeface="Academico"/>
                <a:ea typeface="Academico"/>
                <a:cs typeface="Academico"/>
                <a:sym typeface="Academico"/>
              </a:defRPr>
            </a:pPr>
            <a:r>
              <a:t>not something we watch</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stretch>
            <a:fillRect/>
          </a:stretch>
        </p:blipFill>
        <p:spPr>
          <a:xfrm>
            <a:off x="-1551745" y="-4160"/>
            <a:ext cx="12368992" cy="6866320"/>
          </a:xfrm>
          <a:prstGeom prst="rect">
            <a:avLst/>
          </a:prstGeom>
          <a:ln w="12700">
            <a:miter lim="400000"/>
          </a:ln>
        </p:spPr>
      </p:pic>
      <p:sp>
        <p:nvSpPr>
          <p:cNvPr id="169" name="TextBox 4"/>
          <p:cNvSpPr txBox="1"/>
          <p:nvPr/>
        </p:nvSpPr>
        <p:spPr>
          <a:xfrm>
            <a:off x="594437" y="1715346"/>
            <a:ext cx="8045272" cy="3380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NOT:  Do I have a VOICE?</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BUT:  Do I have a SONG?</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br/>
            <a:endParaRPr/>
          </a:p>
        </p:txBody>
      </p:sp>
      <p:sp>
        <p:nvSpPr>
          <p:cNvPr id="85" name="COURSE OUTLINE…"/>
          <p:cNvSpPr txBox="1">
            <a:spLocks noGrp="1"/>
          </p:cNvSpPr>
          <p:nvPr>
            <p:ph type="body" idx="4294967295"/>
          </p:nvPr>
        </p:nvSpPr>
        <p:spPr>
          <a:xfrm>
            <a:off x="381000" y="304800"/>
            <a:ext cx="845820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rPr dirty="0"/>
              <a:t>	</a:t>
            </a:r>
            <a:r>
              <a:rPr sz="2784" dirty="0"/>
              <a:t>COURSE OUTLINE</a:t>
            </a:r>
            <a:br>
              <a:rPr sz="2784" dirty="0"/>
            </a:br>
            <a:endParaRPr sz="2436" dirty="0"/>
          </a:p>
          <a:p>
            <a:pPr marL="530352" indent="-530352"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1.   THE GOD WHOM WE WORSHIP</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2.   THE CENTRALITY OF WORSHIP</a:t>
            </a:r>
            <a:br>
              <a:rPr dirty="0"/>
            </a:br>
            <a:endParaRPr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3.   WORSHIP IN THE OLD TESTAMENT</a:t>
            </a:r>
            <a:br>
              <a:rPr dirty="0"/>
            </a:br>
            <a:endParaRPr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4.   WORSHIP IN THE NEW TESTAMENT</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5.  WORSHIP IN CHURCH HISTORY</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rPr dirty="0"/>
              <a:t>6.  WORSHIP IN THE CHURCH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3"/>
          <a:stretch>
            <a:fillRect/>
          </a:stretch>
        </p:blipFill>
        <p:spPr>
          <a:xfrm>
            <a:off x="-1549228" y="-2763"/>
            <a:ext cx="12363958" cy="6863526"/>
          </a:xfrm>
          <a:prstGeom prst="rect">
            <a:avLst/>
          </a:prstGeom>
          <a:ln w="12700">
            <a:miter lim="400000"/>
          </a:ln>
        </p:spPr>
      </p:pic>
      <p:sp>
        <p:nvSpPr>
          <p:cNvPr id="174" name="TextBox 4"/>
          <p:cNvSpPr txBox="1"/>
          <p:nvPr/>
        </p:nvSpPr>
        <p:spPr>
          <a:xfrm>
            <a:off x="614773" y="567323"/>
            <a:ext cx="7653330" cy="713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algn="ctr" defTabSz="609600">
              <a:buSzPct val="100000"/>
              <a:buFont typeface="Arial"/>
              <a:buChar char="•"/>
              <a:defRPr sz="3000" b="1">
                <a:solidFill>
                  <a:srgbClr val="FFFFFF"/>
                </a:solidFill>
                <a:latin typeface="Academico"/>
                <a:ea typeface="Academico"/>
                <a:cs typeface="Academico"/>
                <a:sym typeface="Academico"/>
              </a:defRPr>
            </a:pPr>
            <a:r>
              <a:t>The service in the language of the people</a:t>
            </a:r>
          </a:p>
          <a:p>
            <a:pPr algn="ctr" defTabSz="609600">
              <a:defRPr sz="3000" i="1">
                <a:solidFill>
                  <a:srgbClr val="FFFFFF"/>
                </a:solidFill>
                <a:latin typeface="Academico"/>
                <a:ea typeface="Academico"/>
                <a:cs typeface="Academico"/>
                <a:sym typeface="Academico"/>
              </a:defRPr>
            </a:pPr>
            <a:endParaRPr/>
          </a:p>
          <a:p>
            <a:pPr algn="ctr" defTabSz="609600">
              <a:defRPr sz="3000" i="1">
                <a:solidFill>
                  <a:srgbClr val="FFFFFF"/>
                </a:solidFill>
                <a:latin typeface="Academico"/>
                <a:ea typeface="Academico"/>
                <a:cs typeface="Academico"/>
                <a:sym typeface="Academico"/>
              </a:defRPr>
            </a:pPr>
            <a:r>
              <a:t>“Faith comes by hearing,</a:t>
            </a:r>
          </a:p>
          <a:p>
            <a:pPr algn="ctr" defTabSz="609600">
              <a:defRPr sz="3000" i="1">
                <a:solidFill>
                  <a:srgbClr val="FFFFFF"/>
                </a:solidFill>
                <a:latin typeface="Academico"/>
                <a:ea typeface="Academico"/>
                <a:cs typeface="Academico"/>
                <a:sym typeface="Academico"/>
              </a:defRPr>
            </a:pPr>
            <a:r>
              <a:t>and hearing by the word of Christ.”</a:t>
            </a:r>
          </a:p>
          <a:p>
            <a:pPr algn="ctr" defTabSz="609600">
              <a:defRPr sz="3000" i="1">
                <a:solidFill>
                  <a:srgbClr val="FFFFFF"/>
                </a:solidFill>
                <a:latin typeface="Academico"/>
                <a:ea typeface="Academico"/>
                <a:cs typeface="Academico"/>
                <a:sym typeface="Academico"/>
              </a:defRPr>
            </a:pPr>
            <a:r>
              <a:t>(Romans 10:17)</a:t>
            </a:r>
          </a:p>
          <a:p>
            <a:pPr marL="742950" indent="-742950" algn="ctr" defTabSz="609600">
              <a:buSzPct val="100000"/>
              <a:buFont typeface="Arial"/>
              <a:buChar char="•"/>
              <a:defRPr sz="3000" b="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Picture 3"/>
          <p:cNvPicPr>
            <a:picLocks noChangeAspect="1"/>
          </p:cNvPicPr>
          <p:nvPr/>
        </p:nvPicPr>
        <p:blipFill>
          <a:blip r:embed="rId3"/>
          <a:stretch>
            <a:fillRect/>
          </a:stretch>
        </p:blipFill>
        <p:spPr>
          <a:xfrm>
            <a:off x="-1549457" y="-2890"/>
            <a:ext cx="12364416" cy="6863780"/>
          </a:xfrm>
          <a:prstGeom prst="rect">
            <a:avLst/>
          </a:prstGeom>
          <a:ln w="12700">
            <a:miter lim="400000"/>
          </a:ln>
        </p:spPr>
      </p:pic>
      <p:sp>
        <p:nvSpPr>
          <p:cNvPr id="179" name="TextBox 4"/>
          <p:cNvSpPr txBox="1"/>
          <p:nvPr/>
        </p:nvSpPr>
        <p:spPr>
          <a:xfrm>
            <a:off x="745335" y="943018"/>
            <a:ext cx="7653330" cy="573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marL="368300" defTabSz="609600">
              <a:buSzPct val="100000"/>
              <a:buFont typeface="Arial"/>
              <a:buChar char="•"/>
              <a:defRPr sz="3000" b="1">
                <a:solidFill>
                  <a:srgbClr val="FFFFFF"/>
                </a:solidFill>
                <a:latin typeface="Academico"/>
                <a:ea typeface="Academico"/>
                <a:cs typeface="Academico"/>
                <a:sym typeface="Academico"/>
              </a:defRPr>
            </a:pPr>
            <a:r>
              <a:t>  An active role for the people of God</a:t>
            </a:r>
          </a:p>
          <a:p>
            <a:pPr algn="ctr" defTabSz="609600">
              <a:defRPr sz="3000" b="1">
                <a:solidFill>
                  <a:srgbClr val="FFFFFF"/>
                </a:solidFill>
                <a:latin typeface="Academico"/>
                <a:ea typeface="Academico"/>
                <a:cs typeface="Academico"/>
                <a:sym typeface="Academico"/>
              </a:defRPr>
            </a:pPr>
            <a:endParaRPr/>
          </a:p>
          <a:p>
            <a:pPr algn="ctr" defTabSz="609600">
              <a:defRPr sz="3000" i="1">
                <a:solidFill>
                  <a:srgbClr val="FFFFFF"/>
                </a:solidFill>
                <a:latin typeface="Academico"/>
                <a:ea typeface="Academico"/>
                <a:cs typeface="Academico"/>
                <a:sym typeface="Academico"/>
              </a:defRPr>
            </a:pPr>
            <a:r>
              <a:t>“the priesthood of all believers”</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descr="Picture 3"/>
          <p:cNvPicPr>
            <a:picLocks noChangeAspect="1"/>
          </p:cNvPicPr>
          <p:nvPr/>
        </p:nvPicPr>
        <p:blipFill>
          <a:blip r:embed="rId3"/>
          <a:stretch>
            <a:fillRect/>
          </a:stretch>
        </p:blipFill>
        <p:spPr>
          <a:xfrm>
            <a:off x="-1544596" y="-191"/>
            <a:ext cx="12354694" cy="6858382"/>
          </a:xfrm>
          <a:prstGeom prst="rect">
            <a:avLst/>
          </a:prstGeom>
          <a:ln w="12700">
            <a:miter lim="400000"/>
          </a:ln>
        </p:spPr>
      </p:pic>
      <p:sp>
        <p:nvSpPr>
          <p:cNvPr id="184" name="TextBox 4"/>
          <p:cNvSpPr txBox="1"/>
          <p:nvPr/>
        </p:nvSpPr>
        <p:spPr>
          <a:xfrm>
            <a:off x="549364" y="566748"/>
            <a:ext cx="8045272" cy="688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marL="1625600" defTabSz="609600">
              <a:buSzPct val="100000"/>
              <a:buFont typeface="Arial"/>
              <a:buChar char="•"/>
              <a:defRPr sz="3000" b="1">
                <a:solidFill>
                  <a:srgbClr val="FFFFFF"/>
                </a:solidFill>
                <a:latin typeface="Academico"/>
                <a:ea typeface="Academico"/>
                <a:cs typeface="Academico"/>
                <a:sym typeface="Academico"/>
              </a:defRPr>
            </a:pPr>
            <a:r>
              <a:t> Congregational song</a:t>
            </a:r>
          </a:p>
          <a:p>
            <a:pPr algn="ctr" defTabSz="609600">
              <a:defRPr sz="3000" b="1">
                <a:solidFill>
                  <a:srgbClr val="FFFFFF"/>
                </a:solidFill>
                <a:latin typeface="Academico"/>
                <a:ea typeface="Academico"/>
                <a:cs typeface="Academico"/>
                <a:sym typeface="Academico"/>
              </a:defRPr>
            </a:pPr>
            <a:endParaRPr/>
          </a:p>
          <a:p>
            <a:pPr algn="ctr" defTabSz="609600">
              <a:defRPr sz="2600" i="1">
                <a:solidFill>
                  <a:srgbClr val="FFFFFF"/>
                </a:solidFill>
                <a:latin typeface="Academico"/>
                <a:ea typeface="Academico"/>
                <a:cs typeface="Academico"/>
                <a:sym typeface="Academico"/>
              </a:defRPr>
            </a:pPr>
            <a:r>
              <a:t>“Let the word of Christ dwell in you richly…singing psalms and hymns and spiritual songs, with thankfulness in your hearts to God.”</a:t>
            </a:r>
          </a:p>
          <a:p>
            <a:pPr algn="ctr" defTabSz="609600">
              <a:defRPr sz="2600" i="1">
                <a:solidFill>
                  <a:srgbClr val="FFFFFF"/>
                </a:solidFill>
                <a:latin typeface="Academico"/>
                <a:ea typeface="Academico"/>
                <a:cs typeface="Academico"/>
                <a:sym typeface="Academico"/>
              </a:defRPr>
            </a:pPr>
            <a:r>
              <a:t>(Colossians 3:16) </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3"/>
          <a:stretch>
            <a:fillRect/>
          </a:stretch>
        </p:blipFill>
        <p:spPr>
          <a:xfrm>
            <a:off x="-1542021" y="1238"/>
            <a:ext cx="12349544" cy="6855524"/>
          </a:xfrm>
          <a:prstGeom prst="rect">
            <a:avLst/>
          </a:prstGeom>
          <a:ln w="12700">
            <a:miter lim="400000"/>
          </a:ln>
        </p:spPr>
      </p:pic>
      <p:sp>
        <p:nvSpPr>
          <p:cNvPr id="189" name="TextBox 4"/>
          <p:cNvSpPr txBox="1"/>
          <p:nvPr/>
        </p:nvSpPr>
        <p:spPr>
          <a:xfrm>
            <a:off x="421640" y="958115"/>
            <a:ext cx="8453120" cy="713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the Word of God</a:t>
            </a:r>
          </a:p>
          <a:p>
            <a:pPr algn="ctr" defTabSz="609600">
              <a:defRPr sz="3000" b="1">
                <a:solidFill>
                  <a:srgbClr val="FFFFFF"/>
                </a:solidFill>
                <a:latin typeface="Trajan Pro"/>
                <a:ea typeface="Trajan Pro"/>
                <a:cs typeface="Trajan Pro"/>
                <a:sym typeface="Trajan Pro"/>
              </a:defRPr>
            </a:pPr>
            <a:endParaRPr/>
          </a:p>
          <a:p>
            <a:pPr marL="1333500" defTabSz="609600">
              <a:buSzPct val="100000"/>
              <a:buChar char="◇"/>
              <a:defRPr sz="3000">
                <a:solidFill>
                  <a:srgbClr val="FFFFFF"/>
                </a:solidFill>
                <a:latin typeface="Academico"/>
                <a:ea typeface="Academico"/>
                <a:cs typeface="Academico"/>
                <a:sym typeface="Academico"/>
              </a:defRPr>
            </a:pPr>
            <a:r>
              <a:t>  The </a:t>
            </a:r>
            <a:r>
              <a:rPr b="1"/>
              <a:t>Bible</a:t>
            </a:r>
            <a:r>
              <a:t> in the language</a:t>
            </a:r>
          </a:p>
          <a:p>
            <a:pPr lvl="8" indent="1828800" defTabSz="609600">
              <a:defRPr sz="3000">
                <a:solidFill>
                  <a:srgbClr val="FFFFFF"/>
                </a:solidFill>
                <a:latin typeface="Academico"/>
                <a:ea typeface="Academico"/>
                <a:cs typeface="Academico"/>
                <a:sym typeface="Academico"/>
              </a:defRPr>
            </a:pPr>
            <a:r>
              <a:t>of the people</a:t>
            </a:r>
          </a:p>
          <a:p>
            <a:pPr marL="1333500" defTabSz="609600">
              <a:buSzPct val="100000"/>
              <a:buChar char="◇"/>
              <a:defRPr sz="3000">
                <a:solidFill>
                  <a:srgbClr val="FFFFFF"/>
                </a:solidFill>
                <a:latin typeface="Academico"/>
                <a:ea typeface="Academico"/>
                <a:cs typeface="Academico"/>
                <a:sym typeface="Academico"/>
              </a:defRPr>
            </a:pPr>
            <a:r>
              <a:t>  The primacy of the </a:t>
            </a:r>
            <a:r>
              <a:rPr b="1"/>
              <a:t>Word</a:t>
            </a:r>
          </a:p>
          <a:p>
            <a:pPr lvl="8" indent="1828800" defTabSz="609600">
              <a:defRPr sz="3000">
                <a:solidFill>
                  <a:srgbClr val="FFFFFF"/>
                </a:solidFill>
                <a:latin typeface="Academico"/>
                <a:ea typeface="Academico"/>
                <a:cs typeface="Academico"/>
                <a:sym typeface="Academico"/>
              </a:defRPr>
            </a:pPr>
            <a:r>
              <a:t>in worship</a:t>
            </a:r>
          </a:p>
          <a:p>
            <a:pPr marL="1333500" defTabSz="609600">
              <a:buSzPct val="100000"/>
              <a:buChar char="◇"/>
              <a:defRPr sz="3000">
                <a:solidFill>
                  <a:srgbClr val="FFFFFF"/>
                </a:solidFill>
                <a:latin typeface="Academico"/>
                <a:ea typeface="Academico"/>
                <a:cs typeface="Academico"/>
                <a:sym typeface="Academico"/>
              </a:defRPr>
            </a:pPr>
            <a:r>
              <a:t>  The prominence of </a:t>
            </a:r>
            <a:r>
              <a:rPr b="1"/>
              <a:t>preaching</a:t>
            </a:r>
          </a:p>
          <a:p>
            <a:pPr lvl="8" indent="1828800" defTabSz="609600">
              <a:defRPr sz="3000">
                <a:solidFill>
                  <a:srgbClr val="FFFFFF"/>
                </a:solidFill>
                <a:latin typeface="Academico"/>
                <a:ea typeface="Academico"/>
                <a:cs typeface="Academico"/>
                <a:sym typeface="Academico"/>
              </a:defRPr>
            </a:pPr>
            <a:r>
              <a:t>in worship</a:t>
            </a:r>
          </a:p>
          <a:p>
            <a:pPr algn="ctr" defTabSz="609600">
              <a:defRPr sz="3000" b="1">
                <a:solidFill>
                  <a:srgbClr val="FFFFFF"/>
                </a:solidFill>
                <a:latin typeface="Academico"/>
                <a:ea typeface="Academico"/>
                <a:cs typeface="Academico"/>
                <a:sym typeface="Academico"/>
              </a:defRPr>
            </a:pPr>
            <a:endParaRPr/>
          </a:p>
          <a:p>
            <a:pPr algn="ctr" defTabSz="609600">
              <a:defRPr sz="3000" b="1">
                <a:solidFill>
                  <a:srgbClr val="FFFFFF"/>
                </a:solidFill>
                <a:latin typeface="Academico"/>
                <a:ea typeface="Academico"/>
                <a:cs typeface="Academico"/>
                <a:sym typeface="Academico"/>
              </a:defRPr>
            </a:pPr>
            <a:endParaRPr/>
          </a:p>
          <a:p>
            <a:pPr marL="457200" indent="-457200" algn="ctr" defTabSz="609600">
              <a:buSzPct val="100000"/>
              <a:buChar char="◇"/>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descr="Picture 3"/>
          <p:cNvPicPr>
            <a:picLocks noChangeAspect="1"/>
          </p:cNvPicPr>
          <p:nvPr/>
        </p:nvPicPr>
        <p:blipFill>
          <a:blip r:embed="rId3"/>
          <a:stretch>
            <a:fillRect/>
          </a:stretch>
        </p:blipFill>
        <p:spPr>
          <a:xfrm>
            <a:off x="-1544252" y="-8351"/>
            <a:ext cx="12354006" cy="6858001"/>
          </a:xfrm>
          <a:prstGeom prst="rect">
            <a:avLst/>
          </a:prstGeom>
          <a:ln w="12700">
            <a:miter lim="400000"/>
          </a:ln>
        </p:spPr>
      </p:pic>
      <p:sp>
        <p:nvSpPr>
          <p:cNvPr id="194" name="TextBox 4"/>
          <p:cNvSpPr txBox="1"/>
          <p:nvPr/>
        </p:nvSpPr>
        <p:spPr>
          <a:xfrm>
            <a:off x="406191" y="1021108"/>
            <a:ext cx="845312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the Sole Priesthood</a:t>
            </a:r>
          </a:p>
          <a:p>
            <a:pPr algn="ctr" defTabSz="609600">
              <a:defRPr sz="3000" b="1" u="sng">
                <a:solidFill>
                  <a:srgbClr val="FFFFFF"/>
                </a:solidFill>
                <a:latin typeface="Trajan Pro"/>
                <a:ea typeface="Trajan Pro"/>
                <a:cs typeface="Trajan Pro"/>
                <a:sym typeface="Trajan Pro"/>
              </a:defRPr>
            </a:pPr>
            <a:r>
              <a:t>of Christ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24596" y="-36894"/>
            <a:ext cx="9193192" cy="6894894"/>
          </a:xfrm>
          <a:prstGeom prst="rect">
            <a:avLst/>
          </a:prstGeom>
          <a:ln w="12700">
            <a:miter lim="400000"/>
          </a:ln>
        </p:spPr>
      </p:pic>
      <p:sp>
        <p:nvSpPr>
          <p:cNvPr id="203" name="Rectangle 2"/>
          <p:cNvSpPr txBox="1"/>
          <p:nvPr/>
        </p:nvSpPr>
        <p:spPr>
          <a:xfrm>
            <a:off x="279399" y="1695820"/>
            <a:ext cx="8585202" cy="2364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09600">
              <a:defRPr sz="3000" b="1">
                <a:solidFill>
                  <a:srgbClr val="FFFFFF"/>
                </a:solidFill>
                <a:latin typeface="Trajan Pro"/>
                <a:ea typeface="Trajan Pro"/>
                <a:cs typeface="Trajan Pro"/>
                <a:sym typeface="Trajan Pro"/>
              </a:defRPr>
            </a:pPr>
            <a:r>
              <a:rPr dirty="0"/>
              <a:t>Defending the deity of Christ</a:t>
            </a:r>
          </a:p>
          <a:p>
            <a:pPr defTabSz="609600">
              <a:defRPr sz="3000" b="1">
                <a:solidFill>
                  <a:srgbClr val="FFFFFF"/>
                </a:solidFill>
                <a:latin typeface="Trajan Pro"/>
                <a:ea typeface="Trajan Pro"/>
                <a:cs typeface="Trajan Pro"/>
                <a:sym typeface="Trajan Pro"/>
              </a:defRPr>
            </a:pPr>
            <a:r>
              <a:rPr dirty="0"/>
              <a:t>in the early Church</a:t>
            </a:r>
          </a:p>
          <a:p>
            <a:pPr algn="ctr" defTabSz="609600">
              <a:defRPr sz="3000" b="1">
                <a:solidFill>
                  <a:srgbClr val="FFFFFF"/>
                </a:solidFill>
                <a:latin typeface="Trajan Pro"/>
                <a:ea typeface="Trajan Pro"/>
                <a:cs typeface="Trajan Pro"/>
                <a:sym typeface="Trajan Pro"/>
              </a:defRPr>
            </a:pPr>
            <a:endParaRPr dirty="0"/>
          </a:p>
          <a:p>
            <a:pPr algn="r" defTabSz="609600">
              <a:defRPr sz="3000" b="1">
                <a:solidFill>
                  <a:srgbClr val="FFFFFF"/>
                </a:solidFill>
                <a:latin typeface="Trajan Pro"/>
                <a:ea typeface="Trajan Pro"/>
                <a:cs typeface="Trajan Pro"/>
                <a:sym typeface="Trajan Pro"/>
              </a:defRPr>
            </a:pPr>
            <a:r>
              <a:rPr dirty="0"/>
              <a:t>led to neglect of His humanity</a:t>
            </a:r>
          </a:p>
          <a:p>
            <a:pPr algn="r" defTabSz="609600">
              <a:defRPr sz="3000" b="1">
                <a:solidFill>
                  <a:srgbClr val="FFFFFF"/>
                </a:solidFill>
                <a:latin typeface="Trajan Pro"/>
                <a:ea typeface="Trajan Pro"/>
                <a:cs typeface="Trajan Pro"/>
                <a:sym typeface="Trajan Pro"/>
              </a:defRPr>
            </a:pPr>
            <a:r>
              <a:rPr dirty="0"/>
              <a:t>in the middle ages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pic>
        <p:nvPicPr>
          <p:cNvPr id="208" name="Picture 1" descr="Picture 1"/>
          <p:cNvPicPr>
            <a:picLocks noChangeAspect="1"/>
          </p:cNvPicPr>
          <p:nvPr/>
        </p:nvPicPr>
        <p:blipFill>
          <a:blip r:embed="rId3"/>
          <a:stretch>
            <a:fillRect/>
          </a:stretch>
        </p:blipFill>
        <p:spPr>
          <a:xfrm>
            <a:off x="-268239" y="-10753"/>
            <a:ext cx="9683651" cy="7683977"/>
          </a:xfrm>
          <a:prstGeom prst="rect">
            <a:avLst/>
          </a:prstGeom>
          <a:ln w="12700">
            <a:miter lim="400000"/>
          </a:ln>
        </p:spPr>
      </p:pic>
      <p:sp>
        <p:nvSpPr>
          <p:cNvPr id="209" name="TextBox 4"/>
          <p:cNvSpPr txBox="1"/>
          <p:nvPr/>
        </p:nvSpPr>
        <p:spPr>
          <a:xfrm>
            <a:off x="793" y="1423638"/>
            <a:ext cx="9142414" cy="1477328"/>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3000">
                <a:solidFill>
                  <a:srgbClr val="FFFFFF"/>
                </a:solidFill>
                <a:latin typeface="Trajan Pro"/>
                <a:ea typeface="Trajan Pro"/>
                <a:cs typeface="Trajan Pro"/>
                <a:sym typeface="Trajan Pro"/>
              </a:defRPr>
            </a:lvl1pPr>
          </a:lstStyle>
          <a:p>
            <a:r>
              <a:rPr lang="en-US" dirty="0"/>
              <a:t>T</a:t>
            </a:r>
            <a:r>
              <a:rPr dirty="0"/>
              <a:t>he Middle Ages assumed the need for a human priesthood to mediate between sinful humanity and the exalted Christ, the majestic Judge and King.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7E66"/>
        </a:solidFill>
        <a:effectLst/>
      </p:bgPr>
    </p:bg>
    <p:spTree>
      <p:nvGrpSpPr>
        <p:cNvPr id="1" name=""/>
        <p:cNvGrpSpPr/>
        <p:nvPr/>
      </p:nvGrpSpPr>
      <p:grpSpPr>
        <a:xfrm>
          <a:off x="0" y="0"/>
          <a:ext cx="0" cy="0"/>
          <a:chOff x="0" y="0"/>
          <a:chExt cx="0" cy="0"/>
        </a:xfrm>
      </p:grpSpPr>
      <p:pic>
        <p:nvPicPr>
          <p:cNvPr id="213" name="Picture 1" descr="Picture 1"/>
          <p:cNvPicPr>
            <a:picLocks noChangeAspect="1"/>
          </p:cNvPicPr>
          <p:nvPr/>
        </p:nvPicPr>
        <p:blipFill>
          <a:blip r:embed="rId3"/>
          <a:stretch>
            <a:fillRect/>
          </a:stretch>
        </p:blipFill>
        <p:spPr>
          <a:xfrm>
            <a:off x="2918904" y="857250"/>
            <a:ext cx="5588827" cy="5143500"/>
          </a:xfrm>
          <a:prstGeom prst="rect">
            <a:avLst/>
          </a:prstGeom>
          <a:ln w="12700">
            <a:miter lim="400000"/>
          </a:ln>
        </p:spPr>
      </p:pic>
      <p:sp>
        <p:nvSpPr>
          <p:cNvPr id="214" name="TextBox 2"/>
          <p:cNvSpPr txBox="1"/>
          <p:nvPr/>
        </p:nvSpPr>
        <p:spPr>
          <a:xfrm>
            <a:off x="431800" y="1568450"/>
            <a:ext cx="2163604" cy="2072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09600">
              <a:defRPr sz="4200">
                <a:solidFill>
                  <a:srgbClr val="FFFFFF"/>
                </a:solidFill>
                <a:latin typeface="Academico"/>
                <a:ea typeface="Academico"/>
                <a:cs typeface="Academico"/>
                <a:sym typeface="Academico"/>
              </a:defRPr>
            </a:lvl1pPr>
          </a:lstStyle>
          <a:p>
            <a:r>
              <a:t>Praying through Mary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1340153" y="-477"/>
            <a:ext cx="11821132" cy="6858954"/>
          </a:xfrm>
          <a:prstGeom prst="rect">
            <a:avLst/>
          </a:prstGeom>
          <a:ln w="12700">
            <a:miter lim="400000"/>
          </a:ln>
        </p:spPr>
      </p:pic>
      <p:sp>
        <p:nvSpPr>
          <p:cNvPr id="219" name="TextBox 3"/>
          <p:cNvSpPr txBox="1"/>
          <p:nvPr/>
        </p:nvSpPr>
        <p:spPr>
          <a:xfrm>
            <a:off x="4431815" y="3741230"/>
            <a:ext cx="4188609" cy="1569660"/>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4800">
                <a:solidFill>
                  <a:srgbClr val="000000"/>
                </a:solidFill>
                <a:latin typeface="Academico"/>
                <a:ea typeface="Academico"/>
                <a:cs typeface="Academico"/>
                <a:sym typeface="Academico"/>
              </a:defRPr>
            </a:lvl1pPr>
          </a:lstStyle>
          <a:p>
            <a:r>
              <a:rPr dirty="0"/>
              <a:t>Praying through the saints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Picture 3"/>
          <p:cNvPicPr>
            <a:picLocks noChangeAspect="1"/>
          </p:cNvPicPr>
          <p:nvPr/>
        </p:nvPicPr>
        <p:blipFill>
          <a:blip r:embed="rId3"/>
          <a:stretch>
            <a:fillRect/>
          </a:stretch>
        </p:blipFill>
        <p:spPr>
          <a:xfrm>
            <a:off x="-1563870" y="-10891"/>
            <a:ext cx="12393242" cy="6879782"/>
          </a:xfrm>
          <a:prstGeom prst="rect">
            <a:avLst/>
          </a:prstGeom>
          <a:ln w="12700">
            <a:miter lim="400000"/>
          </a:ln>
        </p:spPr>
      </p:pic>
      <p:sp>
        <p:nvSpPr>
          <p:cNvPr id="224" name="TextBox 4"/>
          <p:cNvSpPr txBox="1"/>
          <p:nvPr/>
        </p:nvSpPr>
        <p:spPr>
          <a:xfrm>
            <a:off x="76200" y="2147811"/>
            <a:ext cx="9067800" cy="3752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oAutofit/>
          </a:bodyPr>
          <a:lstStyle/>
          <a:p>
            <a:pPr algn="ctr" defTabSz="609600">
              <a:defRPr sz="3000">
                <a:solidFill>
                  <a:srgbClr val="FFFFFF"/>
                </a:solidFill>
                <a:latin typeface="Academico"/>
                <a:ea typeface="Academico"/>
                <a:cs typeface="Academico"/>
                <a:sym typeface="Academico"/>
              </a:defRPr>
            </a:pPr>
            <a:r>
              <a:rPr dirty="0"/>
              <a:t>There is one God,</a:t>
            </a:r>
          </a:p>
          <a:p>
            <a:pPr algn="ctr" defTabSz="609600">
              <a:defRPr sz="3000">
                <a:solidFill>
                  <a:srgbClr val="FFFFFF"/>
                </a:solidFill>
                <a:latin typeface="Academico"/>
                <a:ea typeface="Academico"/>
                <a:cs typeface="Academico"/>
                <a:sym typeface="Academico"/>
              </a:defRPr>
            </a:pPr>
            <a:r>
              <a:rPr dirty="0"/>
              <a:t>and ONE MEDIATOR</a:t>
            </a:r>
          </a:p>
          <a:p>
            <a:pPr algn="ctr" defTabSz="609600">
              <a:defRPr sz="3000">
                <a:solidFill>
                  <a:srgbClr val="FFFFFF"/>
                </a:solidFill>
                <a:latin typeface="Academico"/>
                <a:ea typeface="Academico"/>
                <a:cs typeface="Academico"/>
                <a:sym typeface="Academico"/>
              </a:defRPr>
            </a:pPr>
            <a:r>
              <a:rPr dirty="0"/>
              <a:t>between man and God,</a:t>
            </a:r>
          </a:p>
          <a:p>
            <a:pPr algn="ctr" defTabSz="609600">
              <a:defRPr sz="3000">
                <a:solidFill>
                  <a:srgbClr val="FFFFFF"/>
                </a:solidFill>
                <a:latin typeface="Academico"/>
                <a:ea typeface="Academico"/>
                <a:cs typeface="Academico"/>
                <a:sym typeface="Academico"/>
              </a:defRPr>
            </a:pPr>
            <a:r>
              <a:rPr dirty="0"/>
              <a:t>the man Christ Jesus.</a:t>
            </a:r>
          </a:p>
          <a:p>
            <a:pPr algn="ctr" defTabSz="609600">
              <a:defRPr sz="3000">
                <a:solidFill>
                  <a:srgbClr val="FFFFFF"/>
                </a:solidFill>
                <a:latin typeface="Academico"/>
                <a:ea typeface="Academico"/>
                <a:cs typeface="Academico"/>
                <a:sym typeface="Academico"/>
              </a:defRPr>
            </a:pPr>
            <a:r>
              <a:rPr dirty="0"/>
              <a:t>(1 Timothy 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Apostolic Age 0-100 A.D."/>
          <p:cNvSpPr txBox="1">
            <a:spLocks noGrp="1"/>
          </p:cNvSpPr>
          <p:nvPr>
            <p:ph type="title" idx="4294967295"/>
          </p:nvPr>
        </p:nvSpPr>
        <p:spPr>
          <a:xfrm>
            <a:off x="685800" y="852423"/>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t> The Apostolic Age</a:t>
            </a:r>
            <a:br>
              <a:rPr dirty="0"/>
            </a:br>
            <a:r>
              <a:rPr lang="en-US" dirty="0"/>
              <a:t>1</a:t>
            </a:r>
            <a:r>
              <a:rPr dirty="0"/>
              <a:t>-100 A.D.</a:t>
            </a:r>
          </a:p>
        </p:txBody>
      </p:sp>
      <p:pic>
        <p:nvPicPr>
          <p:cNvPr id="95" name="house-meeting.jpg" descr="house-meeting.jpg"/>
          <p:cNvPicPr>
            <a:picLocks noChangeAspect="1"/>
          </p:cNvPicPr>
          <p:nvPr/>
        </p:nvPicPr>
        <p:blipFill>
          <a:blip r:embed="rId2"/>
          <a:stretch>
            <a:fillRect/>
          </a:stretch>
        </p:blipFill>
        <p:spPr>
          <a:xfrm>
            <a:off x="2602071" y="3723490"/>
            <a:ext cx="3598651" cy="301567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tretch>
            <a:fillRect/>
          </a:stretch>
        </p:blipFill>
        <p:spPr>
          <a:xfrm>
            <a:off x="-1547627" y="-1874"/>
            <a:ext cx="12360755" cy="6861748"/>
          </a:xfrm>
          <a:prstGeom prst="rect">
            <a:avLst/>
          </a:prstGeom>
          <a:ln w="12700">
            <a:miter lim="400000"/>
          </a:ln>
        </p:spPr>
      </p:pic>
      <p:sp>
        <p:nvSpPr>
          <p:cNvPr id="229" name="TextBox 4"/>
          <p:cNvSpPr txBox="1"/>
          <p:nvPr/>
        </p:nvSpPr>
        <p:spPr>
          <a:xfrm>
            <a:off x="356488" y="919272"/>
            <a:ext cx="8515472" cy="479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p>
          <a:p>
            <a:pPr algn="ctr" defTabSz="609600">
              <a:defRPr sz="3000" i="1">
                <a:solidFill>
                  <a:srgbClr val="FFFFFF"/>
                </a:solidFill>
                <a:latin typeface="Academico"/>
                <a:ea typeface="Academico"/>
                <a:cs typeface="Academico"/>
                <a:sym typeface="Academico"/>
              </a:defRPr>
            </a:pPr>
            <a:r>
              <a:rPr dirty="0"/>
              <a:t>Solus Christus</a:t>
            </a:r>
          </a:p>
          <a:p>
            <a:pPr algn="ctr" defTabSz="609600">
              <a:defRPr sz="3000">
                <a:solidFill>
                  <a:srgbClr val="FFFFFF"/>
                </a:solidFill>
                <a:latin typeface="Academico"/>
                <a:ea typeface="Academico"/>
                <a:cs typeface="Academico"/>
                <a:sym typeface="Academico"/>
              </a:defRPr>
            </a:pPr>
            <a:r>
              <a:rPr dirty="0"/>
              <a:t>IN CHRIST ALONE</a:t>
            </a:r>
            <a:br>
              <a:rPr dirty="0"/>
            </a:br>
            <a:endParaRPr dirty="0"/>
          </a:p>
          <a:p>
            <a:pPr algn="ctr" defTabSz="609600">
              <a:defRPr sz="3000">
                <a:solidFill>
                  <a:srgbClr val="FFFFFF"/>
                </a:solidFill>
                <a:latin typeface="Academico"/>
                <a:ea typeface="Academico"/>
                <a:cs typeface="Academico"/>
                <a:sym typeface="Academico"/>
              </a:defRPr>
            </a:pPr>
            <a:r>
              <a:rPr dirty="0"/>
              <a:t>Therefore, brethren, since we have confidence to enter the holy places by the blood of Jesus…</a:t>
            </a:r>
            <a:br>
              <a:rPr lang="en-US" dirty="0"/>
            </a:br>
            <a:r>
              <a:rPr dirty="0"/>
              <a:t>LET US DRAW NEAR  with a true heart in full assurance of faith.</a:t>
            </a:r>
          </a:p>
          <a:p>
            <a:pPr algn="ctr" defTabSz="609600">
              <a:defRPr sz="3000">
                <a:solidFill>
                  <a:srgbClr val="FFFFFF"/>
                </a:solidFill>
                <a:latin typeface="Academico"/>
                <a:ea typeface="Academico"/>
                <a:cs typeface="Academico"/>
                <a:sym typeface="Academico"/>
              </a:defRPr>
            </a:pPr>
            <a:endParaRPr dirty="0"/>
          </a:p>
          <a:p>
            <a:pPr algn="ctr" defTabSz="609600">
              <a:defRPr sz="3000">
                <a:solidFill>
                  <a:srgbClr val="FFFFFF"/>
                </a:solidFill>
                <a:latin typeface="Academico"/>
                <a:ea typeface="Academico"/>
                <a:cs typeface="Academico"/>
                <a:sym typeface="Academico"/>
              </a:defRPr>
            </a:pPr>
            <a:r>
              <a:rPr dirty="0"/>
              <a:t>(Hebrews 10:19,</a:t>
            </a:r>
            <a:r>
              <a:rPr lang="en-US" dirty="0"/>
              <a:t> </a:t>
            </a:r>
            <a:r>
              <a:rPr dirty="0"/>
              <a:t>22)</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3"/>
          <a:stretch>
            <a:fillRect/>
          </a:stretch>
        </p:blipFill>
        <p:spPr>
          <a:xfrm>
            <a:off x="-1552660" y="-4668"/>
            <a:ext cx="12370821" cy="6867336"/>
          </a:xfrm>
          <a:prstGeom prst="rect">
            <a:avLst/>
          </a:prstGeom>
          <a:ln w="12700">
            <a:miter lim="400000"/>
          </a:ln>
        </p:spPr>
      </p:pic>
      <p:sp>
        <p:nvSpPr>
          <p:cNvPr id="234" name="TextBox 4"/>
          <p:cNvSpPr txBox="1"/>
          <p:nvPr/>
        </p:nvSpPr>
        <p:spPr>
          <a:xfrm>
            <a:off x="609391" y="1016441"/>
            <a:ext cx="8046720" cy="479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A UNIFYING TRUTH FOR OUR WORSHIP</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Whatever outward form</a:t>
            </a:r>
            <a:endParaRPr i="1"/>
          </a:p>
          <a:p>
            <a:pPr algn="ctr" defTabSz="609600">
              <a:defRPr sz="3000">
                <a:solidFill>
                  <a:srgbClr val="FFFFFF"/>
                </a:solidFill>
                <a:latin typeface="Academico"/>
                <a:ea typeface="Academico"/>
                <a:cs typeface="Academico"/>
                <a:sym typeface="Academico"/>
              </a:defRPr>
            </a:pPr>
            <a:r>
              <a:t>our worship may take, there is</a:t>
            </a:r>
          </a:p>
          <a:p>
            <a:pPr algn="ctr" defTabSz="609600">
              <a:defRPr sz="3000" i="1">
                <a:solidFill>
                  <a:srgbClr val="FFFFFF"/>
                </a:solidFill>
                <a:latin typeface="Academico"/>
                <a:ea typeface="Academico"/>
                <a:cs typeface="Academico"/>
                <a:sym typeface="Academico"/>
              </a:defRPr>
            </a:pPr>
            <a:r>
              <a:t>ONLY ONE WAY</a:t>
            </a:r>
          </a:p>
          <a:p>
            <a:pPr algn="ctr" defTabSz="609600">
              <a:defRPr sz="3000">
                <a:solidFill>
                  <a:srgbClr val="FFFFFF"/>
                </a:solidFill>
                <a:latin typeface="Academico"/>
                <a:ea typeface="Academico"/>
                <a:cs typeface="Academico"/>
                <a:sym typeface="Academico"/>
              </a:defRPr>
            </a:pPr>
            <a:r>
              <a:t>to come to the Father,</a:t>
            </a:r>
          </a:p>
          <a:p>
            <a:pPr algn="ctr" defTabSz="609600">
              <a:defRPr sz="3000">
                <a:solidFill>
                  <a:srgbClr val="FFFFFF"/>
                </a:solidFill>
                <a:latin typeface="Academico"/>
                <a:ea typeface="Academico"/>
                <a:cs typeface="Academico"/>
                <a:sym typeface="Academico"/>
              </a:defRPr>
            </a:pPr>
            <a:r>
              <a:t>namely </a:t>
            </a:r>
            <a:r>
              <a:rPr i="1"/>
              <a:t>through Christ</a:t>
            </a:r>
          </a:p>
          <a:p>
            <a:pPr algn="ctr" defTabSz="609600">
              <a:defRPr sz="3000">
                <a:solidFill>
                  <a:srgbClr val="FFFFFF"/>
                </a:solidFill>
                <a:latin typeface="Academico"/>
                <a:ea typeface="Academico"/>
                <a:cs typeface="Academico"/>
                <a:sym typeface="Academico"/>
              </a:defRPr>
            </a:pPr>
            <a:r>
              <a:rPr i="1"/>
              <a:t>in the power of the Holy Spirit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3"/>
          <a:stretch>
            <a:fillRect/>
          </a:stretch>
        </p:blipFill>
        <p:spPr>
          <a:xfrm>
            <a:off x="-1546940" y="-1493"/>
            <a:ext cx="12359382" cy="6860986"/>
          </a:xfrm>
          <a:prstGeom prst="rect">
            <a:avLst/>
          </a:prstGeom>
          <a:ln w="12700">
            <a:miter lim="400000"/>
          </a:ln>
        </p:spPr>
      </p:pic>
      <p:sp>
        <p:nvSpPr>
          <p:cNvPr id="239" name="TextBox 4"/>
          <p:cNvSpPr txBox="1"/>
          <p:nvPr/>
        </p:nvSpPr>
        <p:spPr>
          <a:xfrm>
            <a:off x="424045" y="1143402"/>
            <a:ext cx="8461428" cy="479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“No worship leader, pastor, band, or song will ever bring us close to God. . . . </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Worship itself cannot lead us into God’s presence.</a:t>
            </a:r>
            <a:br/>
            <a:r>
              <a:rPr i="1"/>
              <a:t>Only Jesus himself</a:t>
            </a:r>
            <a:r>
              <a:t> can bring us into God’s presence.”</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(Bob Kauflin)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4" name="TextBox 4"/>
          <p:cNvSpPr txBox="1"/>
          <p:nvPr/>
        </p:nvSpPr>
        <p:spPr>
          <a:xfrm>
            <a:off x="424045" y="1656738"/>
            <a:ext cx="8461428" cy="244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He doesn’t just </a:t>
            </a:r>
            <a:r>
              <a:rPr i="1"/>
              <a:t>show</a:t>
            </a:r>
            <a:r>
              <a:t> us the way:</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as our Mediator and High Priest</a:t>
            </a:r>
          </a:p>
          <a:p>
            <a:pPr algn="ctr" defTabSz="609600">
              <a:defRPr sz="3000">
                <a:solidFill>
                  <a:srgbClr val="FFFFFF"/>
                </a:solidFill>
                <a:latin typeface="Academico"/>
                <a:ea typeface="Academico"/>
                <a:cs typeface="Academico"/>
                <a:sym typeface="Academico"/>
              </a:defRPr>
            </a:pPr>
            <a:r>
              <a:t>HE TAKES US WITH HIM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9" name="TextBox 4"/>
          <p:cNvSpPr txBox="1"/>
          <p:nvPr/>
        </p:nvSpPr>
        <p:spPr>
          <a:xfrm>
            <a:off x="341286" y="1033779"/>
            <a:ext cx="8461428" cy="569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A REFORMATION OF DOCTRINE</a:t>
            </a:r>
          </a:p>
          <a:p>
            <a:pPr algn="ctr" defTabSz="609600">
              <a:defRPr sz="3000">
                <a:solidFill>
                  <a:srgbClr val="FFFFFF"/>
                </a:solidFill>
                <a:latin typeface="Academico"/>
                <a:ea typeface="Academico"/>
                <a:cs typeface="Academico"/>
                <a:sym typeface="Academico"/>
              </a:defRPr>
            </a:pPr>
            <a:br>
              <a:rPr sz="1500"/>
            </a:br>
            <a:r>
              <a:t>Justification by Grace through Faith</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A REFORMATION OF WORSHIP</a:t>
            </a:r>
          </a:p>
          <a:p>
            <a:pPr algn="ctr" defTabSz="609600">
              <a:defRPr sz="1200">
                <a:solidFill>
                  <a:srgbClr val="FFFFFF"/>
                </a:solidFill>
                <a:latin typeface="Academico"/>
                <a:ea typeface="Academico"/>
                <a:cs typeface="Academico"/>
                <a:sym typeface="Academico"/>
              </a:defRPr>
            </a:pPr>
            <a:endParaRPr/>
          </a:p>
          <a:p>
            <a:pPr marL="1638300" defTabSz="609600">
              <a:buSzPct val="100000"/>
              <a:buChar char="•"/>
              <a:defRPr sz="3000">
                <a:solidFill>
                  <a:srgbClr val="FFFFFF"/>
                </a:solidFill>
                <a:latin typeface="Academico"/>
                <a:ea typeface="Academico"/>
                <a:cs typeface="Academico"/>
                <a:sym typeface="Academico"/>
              </a:defRPr>
            </a:pPr>
            <a:r>
              <a:t>   Participation</a:t>
            </a:r>
          </a:p>
          <a:p>
            <a:pPr marL="1638300" defTabSz="609600">
              <a:buSzPct val="100000"/>
              <a:buChar char="•"/>
              <a:defRPr sz="3000">
                <a:solidFill>
                  <a:srgbClr val="FFFFFF"/>
                </a:solidFill>
                <a:latin typeface="Academico"/>
                <a:ea typeface="Academico"/>
                <a:cs typeface="Academico"/>
                <a:sym typeface="Academico"/>
              </a:defRPr>
            </a:pPr>
            <a:r>
              <a:t>   The Word of God</a:t>
            </a:r>
          </a:p>
          <a:p>
            <a:pPr marL="1638300" defTabSz="609600">
              <a:buSzPct val="100000"/>
              <a:buChar char="•"/>
              <a:defRPr sz="3000">
                <a:solidFill>
                  <a:srgbClr val="FFFFFF"/>
                </a:solidFill>
                <a:latin typeface="Academico"/>
                <a:ea typeface="Academico"/>
                <a:cs typeface="Academico"/>
                <a:sym typeface="Academico"/>
              </a:defRPr>
            </a:pPr>
            <a:r>
              <a:t>   Access through Christ alone</a:t>
            </a:r>
          </a:p>
          <a:p>
            <a:pPr algn="ctr" defTabSz="609600">
              <a:defRPr sz="3000">
                <a:solidFill>
                  <a:srgbClr val="FFFFFF"/>
                </a:solidFill>
                <a:latin typeface="Academico"/>
                <a:ea typeface="Academico"/>
                <a:cs typeface="Academico"/>
                <a:sym typeface="Academico"/>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pic>
        <p:nvPicPr>
          <p:cNvPr id="254" name="About_Churchwide_MA_Image.jpg" descr="About_Churchwide_MA_Image.jpg"/>
          <p:cNvPicPr>
            <a:picLocks noChangeAspect="1"/>
          </p:cNvPicPr>
          <p:nvPr/>
        </p:nvPicPr>
        <p:blipFill>
          <a:blip r:embed="rId2"/>
          <a:stretch>
            <a:fillRect/>
          </a:stretch>
        </p:blipFill>
        <p:spPr>
          <a:xfrm>
            <a:off x="1067625" y="3195529"/>
            <a:ext cx="6877839" cy="34389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graphicFrame>
        <p:nvGraphicFramePr>
          <p:cNvPr id="257" name="Table"/>
          <p:cNvGraphicFramePr/>
          <p:nvPr>
            <p:extLst>
              <p:ext uri="{D42A27DB-BD31-4B8C-83A1-F6EECF244321}">
                <p14:modId xmlns:p14="http://schemas.microsoft.com/office/powerpoint/2010/main" val="39583655"/>
              </p:ext>
            </p:extLst>
          </p:nvPr>
        </p:nvGraphicFramePr>
        <p:xfrm>
          <a:off x="533400" y="3081782"/>
          <a:ext cx="8305800" cy="3090420"/>
        </p:xfrm>
        <a:graphic>
          <a:graphicData uri="http://schemas.openxmlformats.org/drawingml/2006/table">
            <a:tbl>
              <a:tblPr bandRow="1">
                <a:tableStyleId>{4C3C2611-4C71-4FC5-86AE-919BDF0F9419}</a:tableStyleId>
              </a:tblPr>
              <a:tblGrid>
                <a:gridCol w="1240321">
                  <a:extLst>
                    <a:ext uri="{9D8B030D-6E8A-4147-A177-3AD203B41FA5}">
                      <a16:colId xmlns:a16="http://schemas.microsoft.com/office/drawing/2014/main" val="20000"/>
                    </a:ext>
                  </a:extLst>
                </a:gridCol>
                <a:gridCol w="7065479">
                  <a:extLst>
                    <a:ext uri="{9D8B030D-6E8A-4147-A177-3AD203B41FA5}">
                      <a16:colId xmlns:a16="http://schemas.microsoft.com/office/drawing/2014/main" val="20001"/>
                    </a:ext>
                  </a:extLst>
                </a:gridCol>
              </a:tblGrid>
              <a:tr h="618084">
                <a:tc>
                  <a:txBody>
                    <a:bodyPr/>
                    <a:lstStyle/>
                    <a:p>
                      <a:pPr algn="l">
                        <a:defRPr sz="1200" b="0">
                          <a:latin typeface="Calibri"/>
                          <a:ea typeface="Calibri"/>
                          <a:cs typeface="Calibri"/>
                          <a:sym typeface="Calibri"/>
                        </a:defRPr>
                      </a:pPr>
                      <a:r>
                        <a:rPr sz="1800" b="1"/>
                        <a:t>16</a:t>
                      </a:r>
                      <a:r>
                        <a:rPr sz="1800" b="1" baseline="31999"/>
                        <a:t>th</a:t>
                      </a:r>
                      <a:r>
                        <a:rPr sz="1800" b="1"/>
                        <a:t> c.</a:t>
                      </a:r>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Anabaptist                   Reformed                         Anglican    Lutheran</a:t>
                      </a:r>
                    </a:p>
                  </a:txBody>
                  <a:tcPr marL="63500" marR="63500" marT="0" marB="0" anchor="ctr" horzOverflow="overflow"/>
                </a:tc>
                <a:extLst>
                  <a:ext uri="{0D108BD9-81ED-4DB2-BD59-A6C34878D82A}">
                    <a16:rowId xmlns:a16="http://schemas.microsoft.com/office/drawing/2014/main" val="10000"/>
                  </a:ext>
                </a:extLst>
              </a:tr>
              <a:tr h="618084">
                <a:tc>
                  <a:txBody>
                    <a:bodyPr/>
                    <a:lstStyle/>
                    <a:p>
                      <a:pPr algn="l">
                        <a:defRPr sz="1200" b="0">
                          <a:latin typeface="Calibri"/>
                          <a:ea typeface="Calibri"/>
                          <a:cs typeface="Calibri"/>
                          <a:sym typeface="Calibri"/>
                        </a:defRPr>
                      </a:pPr>
                      <a:r>
                        <a:rPr sz="1800" b="1"/>
                        <a:t>17</a:t>
                      </a:r>
                      <a:r>
                        <a:rPr sz="1800" b="1" baseline="31999"/>
                        <a:t>th</a:t>
                      </a:r>
                      <a:r>
                        <a:rPr sz="1800" b="1"/>
                        <a:t> c.</a:t>
                      </a:r>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Quaker              Puritan</a:t>
                      </a:r>
                    </a:p>
                  </a:txBody>
                  <a:tcPr marL="63500" marR="63500" marT="0" marB="0" anchor="ctr" horzOverflow="overflow"/>
                </a:tc>
                <a:extLst>
                  <a:ext uri="{0D108BD9-81ED-4DB2-BD59-A6C34878D82A}">
                    <a16:rowId xmlns:a16="http://schemas.microsoft.com/office/drawing/2014/main" val="10001"/>
                  </a:ext>
                </a:extLst>
              </a:tr>
              <a:tr h="618084">
                <a:tc>
                  <a:txBody>
                    <a:bodyPr/>
                    <a:lstStyle/>
                    <a:p>
                      <a:pPr algn="l">
                        <a:defRPr sz="1200" b="0">
                          <a:latin typeface="Calibri"/>
                          <a:ea typeface="Calibri"/>
                          <a:cs typeface="Calibri"/>
                          <a:sym typeface="Calibri"/>
                        </a:defRPr>
                      </a:pPr>
                      <a:r>
                        <a:rPr sz="1800" b="1"/>
                        <a:t>18</a:t>
                      </a:r>
                      <a:r>
                        <a:rPr sz="1800" b="1" baseline="31999"/>
                        <a:t>th</a:t>
                      </a:r>
                      <a:r>
                        <a:rPr sz="1800" b="1"/>
                        <a:t> c.</a:t>
                      </a:r>
                    </a:p>
                  </a:txBody>
                  <a:tcPr marL="63500" marR="63500" marT="0" marB="0" anchor="ctr" horzOverflow="overflow"/>
                </a:tc>
                <a:tc>
                  <a:txBody>
                    <a:bodyPr/>
                    <a:lstStyle/>
                    <a:p>
                      <a:pPr algn="l">
                        <a:defRPr sz="1800" b="0">
                          <a:solidFill>
                            <a:srgbClr val="000000"/>
                          </a:solidFill>
                        </a:defRPr>
                      </a:pPr>
                      <a:r>
                        <a:rPr sz="1800" b="1">
                          <a:solidFill>
                            <a:srgbClr val="0066CC"/>
                          </a:solidFill>
                          <a:latin typeface="Calibri"/>
                          <a:ea typeface="Calibri"/>
                          <a:cs typeface="Calibri"/>
                          <a:sym typeface="Calibri"/>
                        </a:rPr>
                        <a:t>                                                  Methodist</a:t>
                      </a:r>
                    </a:p>
                  </a:txBody>
                  <a:tcPr marL="63500" marR="63500" marT="0" marB="0" anchor="ctr" horzOverflow="overflow"/>
                </a:tc>
                <a:extLst>
                  <a:ext uri="{0D108BD9-81ED-4DB2-BD59-A6C34878D82A}">
                    <a16:rowId xmlns:a16="http://schemas.microsoft.com/office/drawing/2014/main" val="10002"/>
                  </a:ext>
                </a:extLst>
              </a:tr>
              <a:tr h="618084">
                <a:tc>
                  <a:txBody>
                    <a:bodyPr/>
                    <a:lstStyle/>
                    <a:p>
                      <a:pPr algn="l">
                        <a:defRPr sz="1200" b="0">
                          <a:latin typeface="Calibri"/>
                          <a:ea typeface="Calibri"/>
                          <a:cs typeface="Calibri"/>
                          <a:sym typeface="Calibri"/>
                        </a:defRPr>
                      </a:pPr>
                      <a:r>
                        <a:rPr sz="1800" b="1"/>
                        <a:t>19</a:t>
                      </a:r>
                      <a:r>
                        <a:rPr sz="1800" b="1" baseline="31999"/>
                        <a:t>th</a:t>
                      </a:r>
                      <a:r>
                        <a:rPr sz="1800" b="1"/>
                        <a:t> c.</a:t>
                      </a:r>
                    </a:p>
                  </a:txBody>
                  <a:tcPr marL="63500" marR="63500" marT="0" marB="0" anchor="ctr" horzOverflow="overflow"/>
                </a:tc>
                <a:tc>
                  <a:txBody>
                    <a:bodyPr/>
                    <a:lstStyle/>
                    <a:p>
                      <a:pPr algn="l">
                        <a:defRPr sz="1800" b="0">
                          <a:solidFill>
                            <a:srgbClr val="000000"/>
                          </a:solidFill>
                        </a:defRPr>
                      </a:pPr>
                      <a:r>
                        <a:rPr sz="1800" b="1">
                          <a:solidFill>
                            <a:srgbClr val="0066CC"/>
                          </a:solidFill>
                          <a:latin typeface="Calibri"/>
                          <a:ea typeface="Calibri"/>
                          <a:cs typeface="Calibri"/>
                          <a:sym typeface="Calibri"/>
                        </a:rPr>
                        <a:t>                         Frontier</a:t>
                      </a:r>
                    </a:p>
                  </a:txBody>
                  <a:tcPr marL="63500" marR="63500" marT="0" marB="0" anchor="ctr" horzOverflow="overflow"/>
                </a:tc>
                <a:extLst>
                  <a:ext uri="{0D108BD9-81ED-4DB2-BD59-A6C34878D82A}">
                    <a16:rowId xmlns:a16="http://schemas.microsoft.com/office/drawing/2014/main" val="10003"/>
                  </a:ext>
                </a:extLst>
              </a:tr>
              <a:tr h="618084">
                <a:tc>
                  <a:txBody>
                    <a:bodyPr/>
                    <a:lstStyle/>
                    <a:p>
                      <a:pPr algn="l">
                        <a:defRPr sz="1200" b="0">
                          <a:latin typeface="Calibri"/>
                          <a:ea typeface="Calibri"/>
                          <a:cs typeface="Calibri"/>
                          <a:sym typeface="Calibri"/>
                        </a:defRPr>
                      </a:pPr>
                      <a:r>
                        <a:rPr sz="1800" b="1"/>
                        <a:t>20</a:t>
                      </a:r>
                      <a:r>
                        <a:rPr sz="1800" b="1" baseline="31999"/>
                        <a:t>th</a:t>
                      </a:r>
                      <a:r>
                        <a:rPr sz="1800" b="1"/>
                        <a:t> c.</a:t>
                      </a:r>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Pentecostal</a:t>
                      </a:r>
                    </a:p>
                  </a:txBody>
                  <a:tcPr marL="63500" marR="63500" marT="0" marB="0" anchor="ctr" horzOverflow="overflow"/>
                </a:tc>
                <a:extLst>
                  <a:ext uri="{0D108BD9-81ED-4DB2-BD59-A6C34878D82A}">
                    <a16:rowId xmlns:a16="http://schemas.microsoft.com/office/drawing/2014/main" val="10004"/>
                  </a:ext>
                </a:extLst>
              </a:tr>
            </a:tbl>
          </a:graphicData>
        </a:graphic>
      </p:graphicFrame>
      <p:sp>
        <p:nvSpPr>
          <p:cNvPr id="258" name="Left-wing         Central                                     Right-wing"/>
          <p:cNvSpPr txBox="1"/>
          <p:nvPr/>
        </p:nvSpPr>
        <p:spPr>
          <a:xfrm>
            <a:off x="990600" y="2402700"/>
            <a:ext cx="7630886"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200" i="1">
                <a:solidFill>
                  <a:srgbClr val="FFFFFF"/>
                </a:solidFill>
                <a:latin typeface="Calibri"/>
                <a:ea typeface="Calibri"/>
                <a:cs typeface="Calibri"/>
                <a:sym typeface="Calibri"/>
              </a:defRPr>
            </a:pPr>
            <a:r>
              <a:rPr sz="2000" i="0" dirty="0"/>
              <a:t>                         </a:t>
            </a:r>
            <a:r>
              <a:rPr sz="2000" dirty="0"/>
              <a:t>Left-wing		       Central                            Right-wing</a:t>
            </a:r>
          </a:p>
        </p:txBody>
      </p:sp>
      <p:sp>
        <p:nvSpPr>
          <p:cNvPr id="259" name="(James White, Protestant Worship: Traditions in Transition, 23)"/>
          <p:cNvSpPr txBox="1"/>
          <p:nvPr/>
        </p:nvSpPr>
        <p:spPr>
          <a:xfrm>
            <a:off x="854956" y="6330036"/>
            <a:ext cx="5324533"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800" i="1">
                <a:solidFill>
                  <a:srgbClr val="FFFFFF"/>
                </a:solidFill>
                <a:latin typeface="Calibri"/>
                <a:ea typeface="Calibri"/>
                <a:cs typeface="Calibri"/>
                <a:sym typeface="Calibri"/>
              </a:defRPr>
            </a:pPr>
            <a:r>
              <a:rPr sz="1600" i="0" dirty="0"/>
              <a:t>(James White, </a:t>
            </a:r>
            <a:r>
              <a:rPr sz="1600" dirty="0"/>
              <a:t>Protestant Worship: Traditions in Transition</a:t>
            </a:r>
            <a:r>
              <a:rPr sz="1600" i="0" dirty="0"/>
              <a:t>, 23)</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Ascendancy of preaching, decline of worship…"/>
          <p:cNvSpPr txBox="1"/>
          <p:nvPr/>
        </p:nvSpPr>
        <p:spPr>
          <a:xfrm>
            <a:off x="925286" y="1357815"/>
            <a:ext cx="7979227" cy="524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Ascendancy of preaching, decline of worship</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Reaction and over-reaction</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Differing views on </a:t>
            </a:r>
            <a:r>
              <a:rPr sz="2400" i="1" dirty="0">
                <a:solidFill>
                  <a:srgbClr val="FFFFFF"/>
                </a:solidFill>
              </a:rPr>
              <a:t>biblical </a:t>
            </a:r>
            <a:r>
              <a:rPr sz="2400" dirty="0">
                <a:solidFill>
                  <a:srgbClr val="FFFFFF"/>
                </a:solidFill>
              </a:rPr>
              <a:t>worship:</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sz="1800" dirty="0">
                <a:solidFill>
                  <a:srgbClr val="FFFFFF"/>
                </a:solidFill>
              </a:rPr>
              <a:t>Normative principle</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sz="1800" dirty="0">
                <a:solidFill>
                  <a:srgbClr val="FFFFFF"/>
                </a:solidFill>
              </a:rPr>
              <a:t>Regulative principle</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Hymnody (Isaac Watts, Charles Wesley, Gettys)</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The Enlightenment,  rationalism, and theological liberalism</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The rise of evangelicalism and free churches</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The neglect of worship (Tozer)</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sz="2400" dirty="0">
                <a:solidFill>
                  <a:srgbClr val="FFFFFF"/>
                </a:solidFill>
              </a:rPr>
              <a:t>The “reformation” of worship </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sz="1800" dirty="0">
                <a:solidFill>
                  <a:srgbClr val="FFFFFF"/>
                </a:solidFill>
              </a:rPr>
              <a:t>Vatican II </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sz="1800" dirty="0">
                <a:solidFill>
                  <a:srgbClr val="FFFFFF"/>
                </a:solidFill>
              </a:rPr>
              <a:t>The charismatic movement</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sz="1800" dirty="0">
                <a:solidFill>
                  <a:srgbClr val="FFFFFF"/>
                </a:solidFill>
              </a:rPr>
              <a:t>Contemporary worship</a:t>
            </a:r>
          </a:p>
        </p:txBody>
      </p:sp>
      <p:sp>
        <p:nvSpPr>
          <p:cNvPr id="262" name="The Post-Reformation Age 1650 A.D. – present"/>
          <p:cNvSpPr txBox="1">
            <a:spLocks noGrp="1"/>
          </p:cNvSpPr>
          <p:nvPr>
            <p:ph type="title" idx="4294967295"/>
          </p:nvPr>
        </p:nvSpPr>
        <p:spPr>
          <a:xfrm>
            <a:off x="685800" y="21952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t> The Post-Reformation Age</a:t>
            </a:r>
            <a:br>
              <a:rPr dirty="0"/>
            </a:br>
            <a:r>
              <a:rPr dirty="0"/>
              <a:t>1650 A.D. – present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6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6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6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261">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261">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261">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261">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iterate>
                                    <p:tmAbs val="0"/>
                                  </p:iterate>
                                  <p:childTnLst>
                                    <p:set>
                                      <p:cBhvr>
                                        <p:cTn id="56" fill="hold"/>
                                        <p:tgtEl>
                                          <p:spTgt spid="2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6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66" name="Need for BALANCE…"/>
          <p:cNvSpPr txBox="1"/>
          <p:nvPr/>
        </p:nvSpPr>
        <p:spPr>
          <a:xfrm>
            <a:off x="968247" y="1139951"/>
            <a:ext cx="7452361" cy="407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200"/>
              </a:spcBef>
              <a:defRPr sz="5200">
                <a:solidFill>
                  <a:srgbClr val="FFFFFF"/>
                </a:solidFill>
                <a:latin typeface="Baskerville"/>
                <a:ea typeface="Baskerville"/>
                <a:cs typeface="Baskerville"/>
                <a:sym typeface="Baskerville"/>
              </a:defRPr>
            </a:pPr>
            <a:r>
              <a:t>Need for BALANCE</a:t>
            </a:r>
          </a:p>
          <a:p>
            <a:pPr algn="ctr">
              <a:spcBef>
                <a:spcPts val="3200"/>
              </a:spcBef>
              <a:defRPr sz="2700">
                <a:solidFill>
                  <a:srgbClr val="FFFFFF"/>
                </a:solidFill>
                <a:latin typeface="Baskerville"/>
                <a:ea typeface="Baskerville"/>
                <a:cs typeface="Baskerville"/>
                <a:sym typeface="Baskerville"/>
              </a:defRPr>
            </a:pPr>
            <a:r>
              <a:t>Revelation &amp; Response</a:t>
            </a:r>
          </a:p>
          <a:p>
            <a:pPr algn="ctr">
              <a:spcBef>
                <a:spcPts val="3200"/>
              </a:spcBef>
              <a:defRPr sz="2700">
                <a:solidFill>
                  <a:srgbClr val="FFFFFF"/>
                </a:solidFill>
                <a:latin typeface="Baskerville"/>
                <a:ea typeface="Baskerville"/>
                <a:cs typeface="Baskerville"/>
                <a:sym typeface="Baskerville"/>
              </a:defRPr>
            </a:pPr>
            <a:r>
              <a:t>Theology and Doxology</a:t>
            </a:r>
          </a:p>
          <a:p>
            <a:pPr algn="ctr">
              <a:spcBef>
                <a:spcPts val="3200"/>
              </a:spcBef>
              <a:defRPr sz="2700">
                <a:solidFill>
                  <a:srgbClr val="FFFFFF"/>
                </a:solidFill>
                <a:latin typeface="Baskerville"/>
                <a:ea typeface="Baskerville"/>
                <a:cs typeface="Baskerville"/>
                <a:sym typeface="Baskerville"/>
              </a:defRPr>
            </a:pPr>
            <a:r>
              <a:t>Complete the cycle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graphicFrame>
        <p:nvGraphicFramePr>
          <p:cNvPr id="271" name="Table"/>
          <p:cNvGraphicFramePr/>
          <p:nvPr>
            <p:extLst>
              <p:ext uri="{D42A27DB-BD31-4B8C-83A1-F6EECF244321}">
                <p14:modId xmlns:p14="http://schemas.microsoft.com/office/powerpoint/2010/main" val="3400978585"/>
              </p:ext>
            </p:extLst>
          </p:nvPr>
        </p:nvGraphicFramePr>
        <p:xfrm>
          <a:off x="0" y="2694941"/>
          <a:ext cx="9144002" cy="3749404"/>
        </p:xfrm>
        <a:graphic>
          <a:graphicData uri="http://schemas.openxmlformats.org/drawingml/2006/table">
            <a:tbl>
              <a:tblPr bandRow="1">
                <a:tableStyleId>{4C3C2611-4C71-4FC5-86AE-919BDF0F9419}</a:tableStyleId>
              </a:tblPr>
              <a:tblGrid>
                <a:gridCol w="13258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257301">
                  <a:extLst>
                    <a:ext uri="{9D8B030D-6E8A-4147-A177-3AD203B41FA5}">
                      <a16:colId xmlns:a16="http://schemas.microsoft.com/office/drawing/2014/main" val="20003"/>
                    </a:ext>
                  </a:extLst>
                </a:gridCol>
                <a:gridCol w="1257301">
                  <a:extLst>
                    <a:ext uri="{9D8B030D-6E8A-4147-A177-3AD203B41FA5}">
                      <a16:colId xmlns:a16="http://schemas.microsoft.com/office/drawing/2014/main" val="20004"/>
                    </a:ext>
                  </a:extLst>
                </a:gridCol>
                <a:gridCol w="1463040">
                  <a:extLst>
                    <a:ext uri="{9D8B030D-6E8A-4147-A177-3AD203B41FA5}">
                      <a16:colId xmlns:a16="http://schemas.microsoft.com/office/drawing/2014/main" val="20005"/>
                    </a:ext>
                  </a:extLst>
                </a:gridCol>
                <a:gridCol w="1463040">
                  <a:extLst>
                    <a:ext uri="{9D8B030D-6E8A-4147-A177-3AD203B41FA5}">
                      <a16:colId xmlns:a16="http://schemas.microsoft.com/office/drawing/2014/main" val="20006"/>
                    </a:ext>
                  </a:extLst>
                </a:gridCol>
              </a:tblGrid>
              <a:tr h="559942">
                <a:tc>
                  <a:txBody>
                    <a:bodyPr/>
                    <a:lstStyle/>
                    <a:p>
                      <a:pPr algn="l">
                        <a:defRPr sz="1800" b="0">
                          <a:solidFill>
                            <a:srgbClr val="000000"/>
                          </a:solidFill>
                        </a:defRPr>
                      </a:pPr>
                      <a:r>
                        <a:rPr sz="1600" b="1">
                          <a:solidFill>
                            <a:srgbClr val="0066CC"/>
                          </a:solidFill>
                          <a:latin typeface="Calibri"/>
                          <a:ea typeface="Calibri"/>
                          <a:cs typeface="Calibri"/>
                          <a:sym typeface="Calibri"/>
                        </a:rPr>
                        <a:t>Middle Ages</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Reformed</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Pietism</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Revivalism</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Liberalism</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Evangelicalism</a:t>
                      </a:r>
                    </a:p>
                  </a:txBody>
                  <a:tcPr marL="63500" marR="63500" marT="0" marB="0" anchor="ctr" horzOverflow="overflow"/>
                </a:tc>
                <a:tc>
                  <a:txBody>
                    <a:bodyPr/>
                    <a:lstStyle/>
                    <a:p>
                      <a:pPr algn="l">
                        <a:defRPr sz="1800" b="0">
                          <a:solidFill>
                            <a:srgbClr val="000000"/>
                          </a:solidFill>
                        </a:defRPr>
                      </a:pPr>
                      <a:r>
                        <a:rPr sz="1600" b="1">
                          <a:solidFill>
                            <a:srgbClr val="0066CC"/>
                          </a:solidFill>
                          <a:latin typeface="Calibri"/>
                          <a:ea typeface="Calibri"/>
                          <a:cs typeface="Calibri"/>
                          <a:sym typeface="Calibri"/>
                        </a:rPr>
                        <a:t>Charis.Rev.</a:t>
                      </a:r>
                    </a:p>
                  </a:txBody>
                  <a:tcPr marL="63500" marR="63500" marT="0" marB="0" anchor="ctr" horzOverflow="overflow"/>
                </a:tc>
                <a:extLst>
                  <a:ext uri="{0D108BD9-81ED-4DB2-BD59-A6C34878D82A}">
                    <a16:rowId xmlns:a16="http://schemas.microsoft.com/office/drawing/2014/main" val="10000"/>
                  </a:ext>
                </a:extLst>
              </a:tr>
              <a:tr h="584338">
                <a:tc>
                  <a:txBody>
                    <a:bodyPr/>
                    <a:lstStyle/>
                    <a:p>
                      <a:pPr algn="l">
                        <a:defRPr sz="1800" b="0">
                          <a:solidFill>
                            <a:srgbClr val="000000"/>
                          </a:solidFill>
                        </a:defRPr>
                      </a:pPr>
                      <a:r>
                        <a:rPr sz="1600">
                          <a:solidFill>
                            <a:srgbClr val="0066CC"/>
                          </a:solidFill>
                          <a:latin typeface="Calibri"/>
                          <a:ea typeface="Calibri"/>
                          <a:cs typeface="Calibri"/>
                          <a:sym typeface="Calibri"/>
                        </a:rPr>
                        <a:t>Mass</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Preaching, doctrine</a:t>
                      </a:r>
                    </a:p>
                  </a:txBody>
                  <a:tcPr marL="63500" marR="63500" marT="0" marB="0" anchor="ctr" horzOverflow="overflow"/>
                </a:tc>
                <a:tc>
                  <a:txBody>
                    <a:bodyPr/>
                    <a:lstStyle/>
                    <a:p>
                      <a:pPr algn="l">
                        <a:defRPr sz="1800" b="0">
                          <a:solidFill>
                            <a:srgbClr val="000000"/>
                          </a:solidFill>
                        </a:defRPr>
                      </a:pPr>
                      <a:r>
                        <a:rPr sz="1600" dirty="0">
                          <a:solidFill>
                            <a:srgbClr val="0066CC"/>
                          </a:solidFill>
                          <a:latin typeface="Calibri"/>
                          <a:ea typeface="Calibri"/>
                          <a:cs typeface="Calibri"/>
                          <a:sym typeface="Calibri"/>
                        </a:rPr>
                        <a:t>Devotion, experience</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Decision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Social engagement</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Teaching</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Experience, love</a:t>
                      </a:r>
                    </a:p>
                  </a:txBody>
                  <a:tcPr marL="63500" marR="63500" marT="0" marB="0" anchor="ctr" horzOverflow="overflow"/>
                </a:tc>
                <a:extLst>
                  <a:ext uri="{0D108BD9-81ED-4DB2-BD59-A6C34878D82A}">
                    <a16:rowId xmlns:a16="http://schemas.microsoft.com/office/drawing/2014/main" val="10001"/>
                  </a:ext>
                </a:extLst>
              </a:tr>
              <a:tr h="876506">
                <a:tc>
                  <a:txBody>
                    <a:bodyPr/>
                    <a:lstStyle/>
                    <a:p>
                      <a:pPr algn="l">
                        <a:defRPr sz="1800" b="0">
                          <a:solidFill>
                            <a:srgbClr val="000000"/>
                          </a:solidFill>
                        </a:defRPr>
                      </a:pPr>
                      <a:r>
                        <a:rPr sz="1600">
                          <a:solidFill>
                            <a:srgbClr val="0066CC"/>
                          </a:solidFill>
                          <a:latin typeface="Calibri"/>
                          <a:ea typeface="Calibri"/>
                          <a:cs typeface="Calibri"/>
                          <a:sym typeface="Calibri"/>
                        </a:rPr>
                        <a:t>Mass-centered</a:t>
                      </a:r>
                    </a:p>
                  </a:txBody>
                  <a:tcPr marL="63500" marR="63500" marT="0" marB="0" anchor="ctr" horzOverflow="overflow"/>
                </a:tc>
                <a:tc>
                  <a:txBody>
                    <a:bodyPr/>
                    <a:lstStyle/>
                    <a:p>
                      <a:pPr algn="l">
                        <a:defRPr sz="1800" b="0">
                          <a:solidFill>
                            <a:srgbClr val="000000"/>
                          </a:solidFill>
                        </a:defRPr>
                      </a:pPr>
                      <a:r>
                        <a:rPr sz="1600" dirty="0">
                          <a:solidFill>
                            <a:srgbClr val="0066CC"/>
                          </a:solidFill>
                          <a:latin typeface="Calibri"/>
                          <a:ea typeface="Calibri"/>
                          <a:cs typeface="Calibri"/>
                          <a:sym typeface="Calibri"/>
                        </a:rPr>
                        <a:t>Preaching-centered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Emotion-centered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Music-&gt; Sermon-&gt; Invitation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Formal</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Preaching-centered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Emotion-centered</a:t>
                      </a:r>
                    </a:p>
                  </a:txBody>
                  <a:tcPr marL="63500" marR="63500" marT="0" marB="0" anchor="ctr" horzOverflow="overflow"/>
                </a:tc>
                <a:extLst>
                  <a:ext uri="{0D108BD9-81ED-4DB2-BD59-A6C34878D82A}">
                    <a16:rowId xmlns:a16="http://schemas.microsoft.com/office/drawing/2014/main" val="10002"/>
                  </a:ext>
                </a:extLst>
              </a:tr>
              <a:tr h="559942">
                <a:tc>
                  <a:txBody>
                    <a:bodyPr/>
                    <a:lstStyle/>
                    <a:p>
                      <a:pPr algn="l">
                        <a:defRPr sz="1800" b="0">
                          <a:solidFill>
                            <a:srgbClr val="000000"/>
                          </a:solidFill>
                        </a:defRPr>
                      </a:pPr>
                      <a:r>
                        <a:rPr sz="1600">
                          <a:solidFill>
                            <a:srgbClr val="0066CC"/>
                          </a:solidFill>
                          <a:latin typeface="Calibri"/>
                          <a:ea typeface="Calibri"/>
                          <a:cs typeface="Calibri"/>
                          <a:sym typeface="Calibri"/>
                        </a:rPr>
                        <a:t>&gt;Word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&gt;Worship</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&gt;Word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&gt;Edification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&gt;Gospel</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&gt;Worship</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&gt;Doctrine</a:t>
                      </a:r>
                    </a:p>
                  </a:txBody>
                  <a:tcPr marL="63500" marR="63500" marT="0" marB="0" anchor="ctr" horzOverflow="overflow"/>
                </a:tc>
                <a:extLst>
                  <a:ext uri="{0D108BD9-81ED-4DB2-BD59-A6C34878D82A}">
                    <a16:rowId xmlns:a16="http://schemas.microsoft.com/office/drawing/2014/main" val="10003"/>
                  </a:ext>
                </a:extLst>
              </a:tr>
              <a:tr h="584338">
                <a:tc>
                  <a:txBody>
                    <a:bodyPr/>
                    <a:lstStyle/>
                    <a:p>
                      <a:pPr algn="l">
                        <a:defRPr sz="1800" b="0">
                          <a:solidFill>
                            <a:srgbClr val="000000"/>
                          </a:solidFill>
                        </a:defRPr>
                      </a:pPr>
                      <a:r>
                        <a:rPr sz="1600">
                          <a:solidFill>
                            <a:srgbClr val="0066CC"/>
                          </a:solidFill>
                          <a:latin typeface="Calibri"/>
                          <a:ea typeface="Calibri"/>
                          <a:cs typeface="Calibri"/>
                          <a:sym typeface="Calibri"/>
                        </a:rPr>
                        <a:t>&lt;Lord’s Supper</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&lt;Word</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&lt;Adoration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&lt;Mission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&lt;Social action</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&lt;Doctrine</a:t>
                      </a:r>
                    </a:p>
                  </a:txBody>
                  <a:tcPr marL="63500" marR="63500" marT="0" marB="0" anchor="ctr" horzOverflow="overflow"/>
                </a:tc>
                <a:tc>
                  <a:txBody>
                    <a:bodyPr/>
                    <a:lstStyle/>
                    <a:p>
                      <a:pPr algn="l">
                        <a:defRPr sz="1800" b="0">
                          <a:solidFill>
                            <a:srgbClr val="000000"/>
                          </a:solidFill>
                        </a:defRPr>
                      </a:pPr>
                      <a:r>
                        <a:rPr sz="1600">
                          <a:solidFill>
                            <a:srgbClr val="0066CC"/>
                          </a:solidFill>
                          <a:latin typeface="Calibri"/>
                          <a:ea typeface="Calibri"/>
                          <a:cs typeface="Calibri"/>
                          <a:sym typeface="Calibri"/>
                        </a:rPr>
                        <a:t>&lt;Relationships
&lt;Worship</a:t>
                      </a:r>
                    </a:p>
                  </a:txBody>
                  <a:tcPr marL="63500" marR="63500" marT="0" marB="0" anchor="ctr" horzOverflow="overflow"/>
                </a:tc>
                <a:extLst>
                  <a:ext uri="{0D108BD9-81ED-4DB2-BD59-A6C34878D82A}">
                    <a16:rowId xmlns:a16="http://schemas.microsoft.com/office/drawing/2014/main" val="10004"/>
                  </a:ext>
                </a:extLst>
              </a:tr>
              <a:tr h="584338">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a:p>
                  </a:txBody>
                  <a:tcPr marL="63500" marR="63500" marT="0" marB="0" anchor="ctr" horzOverflow="overflow"/>
                </a:tc>
                <a:tc>
                  <a:txBody>
                    <a:bodyPr/>
                    <a:lstStyle/>
                    <a:p>
                      <a:pPr algn="l" defTabSz="914400">
                        <a:defRPr sz="2400"/>
                      </a:pPr>
                      <a:endParaRPr sz="3200" dirty="0"/>
                    </a:p>
                  </a:txBody>
                  <a:tcPr marL="63500" marR="63500" marT="0" marB="0" anchor="ctr" horzOverflow="overflow"/>
                </a:tc>
                <a:extLst>
                  <a:ext uri="{0D108BD9-81ED-4DB2-BD59-A6C34878D82A}">
                    <a16:rowId xmlns:a16="http://schemas.microsoft.com/office/drawing/2014/main" val="10005"/>
                  </a:ext>
                </a:extLst>
              </a:tr>
            </a:tbl>
          </a:graphicData>
        </a:graphic>
      </p:graphicFrame>
      <p:sp>
        <p:nvSpPr>
          <p:cNvPr id="272" name="Text"/>
          <p:cNvSpPr txBox="1"/>
          <p:nvPr/>
        </p:nvSpPr>
        <p:spPr>
          <a:xfrm>
            <a:off x="762000" y="2247900"/>
            <a:ext cx="12700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solidFill>
                  <a:srgbClr val="000000"/>
                </a:solidFill>
                <a:latin typeface="Calibri"/>
                <a:ea typeface="Calibri"/>
                <a:cs typeface="Calibri"/>
                <a:sym typeface="Calibri"/>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ttle detailed information…"/>
          <p:cNvSpPr txBox="1"/>
          <p:nvPr/>
        </p:nvSpPr>
        <p:spPr>
          <a:xfrm>
            <a:off x="1121229" y="1864072"/>
            <a:ext cx="7543800" cy="3293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r>
              <a:rPr dirty="0"/>
              <a:t>Little detailed information</a:t>
            </a:r>
          </a:p>
          <a:p>
            <a:r>
              <a:rPr dirty="0"/>
              <a:t>Continuity, but growing discontinuity, with Judaism</a:t>
            </a:r>
          </a:p>
          <a:p>
            <a:r>
              <a:rPr dirty="0"/>
              <a:t>Influence of Temple and Synagogue</a:t>
            </a:r>
          </a:p>
          <a:p>
            <a:r>
              <a:rPr dirty="0"/>
              <a:t>House meetings: common meals, Lord’s Supper</a:t>
            </a:r>
          </a:p>
          <a:p>
            <a:r>
              <a:rPr dirty="0"/>
              <a:t>Elements: apostles’ teaching/fellowship/Lord’s Supper/prayer/praise (Acts 2:42,64); singing (Ephesians 5:18-20; Colossians 3:16</a:t>
            </a:r>
          </a:p>
          <a:p>
            <a:r>
              <a:rPr dirty="0"/>
              <a:t>Word/Table structure </a:t>
            </a:r>
          </a:p>
        </p:txBody>
      </p:sp>
      <p:sp>
        <p:nvSpPr>
          <p:cNvPr id="98" name="The Apostolic Age 0-100 A.D."/>
          <p:cNvSpPr txBox="1">
            <a:spLocks noGrp="1"/>
          </p:cNvSpPr>
          <p:nvPr>
            <p:ph type="title" idx="4294967295"/>
          </p:nvPr>
        </p:nvSpPr>
        <p:spPr>
          <a:xfrm>
            <a:off x="685800" y="15501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t> The Apostolic Age</a:t>
            </a:r>
            <a:br>
              <a:rPr dirty="0"/>
            </a:br>
            <a:r>
              <a:rPr dirty="0"/>
              <a:t>0-100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9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9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9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9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6" name="Need for BALANCE…"/>
          <p:cNvSpPr txBox="1"/>
          <p:nvPr/>
        </p:nvSpPr>
        <p:spPr>
          <a:xfrm>
            <a:off x="968247" y="1139951"/>
            <a:ext cx="7452361" cy="407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200"/>
              </a:spcBef>
              <a:defRPr sz="5200">
                <a:solidFill>
                  <a:srgbClr val="FFFFFF"/>
                </a:solidFill>
                <a:latin typeface="Baskerville"/>
                <a:ea typeface="Baskerville"/>
                <a:cs typeface="Baskerville"/>
                <a:sym typeface="Baskerville"/>
              </a:defRPr>
            </a:pPr>
            <a:r>
              <a:t>Need for BALANCE</a:t>
            </a:r>
          </a:p>
          <a:p>
            <a:pPr algn="ctr">
              <a:spcBef>
                <a:spcPts val="3200"/>
              </a:spcBef>
              <a:defRPr sz="2700">
                <a:solidFill>
                  <a:srgbClr val="FFFFFF"/>
                </a:solidFill>
                <a:latin typeface="Baskerville"/>
                <a:ea typeface="Baskerville"/>
                <a:cs typeface="Baskerville"/>
                <a:sym typeface="Baskerville"/>
              </a:defRPr>
            </a:pPr>
            <a:r>
              <a:t>Revelation &amp; Response</a:t>
            </a:r>
          </a:p>
          <a:p>
            <a:pPr algn="ctr">
              <a:spcBef>
                <a:spcPts val="3200"/>
              </a:spcBef>
              <a:defRPr sz="2700">
                <a:solidFill>
                  <a:srgbClr val="FFFFFF"/>
                </a:solidFill>
                <a:latin typeface="Baskerville"/>
                <a:ea typeface="Baskerville"/>
                <a:cs typeface="Baskerville"/>
                <a:sym typeface="Baskerville"/>
              </a:defRPr>
            </a:pPr>
            <a:r>
              <a:t>Theology and Doxology</a:t>
            </a:r>
          </a:p>
          <a:p>
            <a:pPr algn="ctr">
              <a:spcBef>
                <a:spcPts val="3200"/>
              </a:spcBef>
              <a:defRPr sz="2700">
                <a:solidFill>
                  <a:srgbClr val="FFFFFF"/>
                </a:solidFill>
                <a:latin typeface="Baskerville"/>
                <a:ea typeface="Baskerville"/>
                <a:cs typeface="Baskerville"/>
                <a:sym typeface="Baskerville"/>
              </a:defRPr>
            </a:pPr>
            <a:r>
              <a:t>Complete the cycle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323063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Worship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5166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he Patristic Age 100-400 A.D."/>
          <p:cNvSpPr txBox="1">
            <a:spLocks noGrp="1"/>
          </p:cNvSpPr>
          <p:nvPr>
            <p:ph type="title" idx="4294967295"/>
          </p:nvPr>
        </p:nvSpPr>
        <p:spPr>
          <a:xfrm>
            <a:off x="685800" y="76606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Patristic Age</a:t>
            </a:r>
            <a:br/>
            <a:r>
              <a:t>100-400 A.D.</a:t>
            </a:r>
          </a:p>
        </p:txBody>
      </p:sp>
      <p:pic>
        <p:nvPicPr>
          <p:cNvPr id="101" name="holy_fathers2.jpg" descr="holy_fathers2.jpg"/>
          <p:cNvPicPr>
            <a:picLocks noChangeAspect="1"/>
          </p:cNvPicPr>
          <p:nvPr/>
        </p:nvPicPr>
        <p:blipFill>
          <a:blip r:embed="rId2"/>
          <a:stretch>
            <a:fillRect/>
          </a:stretch>
        </p:blipFill>
        <p:spPr>
          <a:xfrm>
            <a:off x="1576491" y="3343655"/>
            <a:ext cx="5842001" cy="32004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mall communities…"/>
          <p:cNvSpPr txBox="1"/>
          <p:nvPr/>
        </p:nvSpPr>
        <p:spPr>
          <a:xfrm>
            <a:off x="685800" y="1407595"/>
            <a:ext cx="8458200" cy="529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lnSpc>
                <a:spcPct val="120000"/>
              </a:lnSpc>
              <a:buSzPct val="100000"/>
              <a:buAutoNum type="arabicPeriod"/>
              <a:defRPr sz="2600">
                <a:solidFill>
                  <a:srgbClr val="FFFFFF"/>
                </a:solidFill>
                <a:latin typeface="Baskerville"/>
                <a:ea typeface="Baskerville"/>
                <a:cs typeface="Baskerville"/>
              </a:defRPr>
            </a:lvl1pPr>
          </a:lstStyle>
          <a:p>
            <a:pPr>
              <a:lnSpc>
                <a:spcPct val="100000"/>
              </a:lnSpc>
            </a:pPr>
            <a:r>
              <a:rPr dirty="0"/>
              <a:t>Small communities</a:t>
            </a:r>
          </a:p>
          <a:p>
            <a:pPr>
              <a:lnSpc>
                <a:spcPct val="100000"/>
              </a:lnSpc>
            </a:pPr>
            <a:r>
              <a:rPr dirty="0"/>
              <a:t>Periodic persecutions (and hence eschatological expectations)</a:t>
            </a:r>
          </a:p>
          <a:p>
            <a:pPr>
              <a:lnSpc>
                <a:spcPct val="100000"/>
              </a:lnSpc>
            </a:pPr>
            <a:r>
              <a:rPr dirty="0"/>
              <a:t>Developing traditions and patterns of worship</a:t>
            </a:r>
          </a:p>
          <a:p>
            <a:pPr>
              <a:lnSpc>
                <a:spcPct val="100000"/>
              </a:lnSpc>
            </a:pPr>
            <a:r>
              <a:rPr dirty="0"/>
              <a:t>Canon of Scripture decided</a:t>
            </a:r>
          </a:p>
          <a:p>
            <a:pPr>
              <a:lnSpc>
                <a:spcPct val="100000"/>
              </a:lnSpc>
            </a:pPr>
            <a:r>
              <a:rPr dirty="0"/>
              <a:t>Creeds formulated in response to heresies (</a:t>
            </a:r>
            <a:r>
              <a:rPr dirty="0" err="1"/>
              <a:t>lex</a:t>
            </a:r>
            <a:r>
              <a:rPr dirty="0"/>
              <a:t> </a:t>
            </a:r>
            <a:r>
              <a:rPr dirty="0" err="1"/>
              <a:t>orandi</a:t>
            </a:r>
            <a:r>
              <a:rPr dirty="0"/>
              <a:t>, </a:t>
            </a:r>
            <a:r>
              <a:rPr dirty="0" err="1"/>
              <a:t>lex</a:t>
            </a:r>
            <a:r>
              <a:rPr dirty="0"/>
              <a:t> </a:t>
            </a:r>
            <a:r>
              <a:rPr dirty="0" err="1"/>
              <a:t>credendi</a:t>
            </a:r>
            <a:r>
              <a:rPr dirty="0"/>
              <a:t>); Trinity, hypostatic union</a:t>
            </a:r>
          </a:p>
          <a:p>
            <a:pPr>
              <a:lnSpc>
                <a:spcPct val="100000"/>
              </a:lnSpc>
            </a:pPr>
            <a:r>
              <a:rPr dirty="0"/>
              <a:t>Growing sacramentalism, ceremonialism (OT); baptism and Lord’s Supper grow in importance</a:t>
            </a:r>
          </a:p>
          <a:p>
            <a:pPr>
              <a:lnSpc>
                <a:spcPct val="100000"/>
              </a:lnSpc>
            </a:pPr>
            <a:r>
              <a:rPr dirty="0"/>
              <a:t>A.D. 312: conversion of Constantine; official religion/church and state </a:t>
            </a:r>
            <a:br>
              <a:rPr lang="en-US" dirty="0"/>
            </a:br>
            <a:r>
              <a:rPr dirty="0"/>
              <a:t>“Christianity captured the Roman Empire, and was captured by it.” (Bernard Lewis)</a:t>
            </a:r>
          </a:p>
        </p:txBody>
      </p:sp>
      <p:sp>
        <p:nvSpPr>
          <p:cNvPr id="104" name="The Patristic Age 100-400 A.D."/>
          <p:cNvSpPr txBox="1">
            <a:spLocks noGrp="1"/>
          </p:cNvSpPr>
          <p:nvPr>
            <p:ph type="title" idx="4294967295"/>
          </p:nvPr>
        </p:nvSpPr>
        <p:spPr>
          <a:xfrm>
            <a:off x="685800" y="31902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Patristic Age</a:t>
            </a:r>
            <a:br/>
            <a:r>
              <a:t>100-400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10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10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he Middle Ages 400-1500 A.D."/>
          <p:cNvSpPr txBox="1">
            <a:spLocks noGrp="1"/>
          </p:cNvSpPr>
          <p:nvPr>
            <p:ph type="title" idx="4294967295"/>
          </p:nvPr>
        </p:nvSpPr>
        <p:spPr>
          <a:xfrm>
            <a:off x="685800" y="782319"/>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Middle Ages</a:t>
            </a:r>
            <a:br/>
            <a:r>
              <a:t>400-1500 A.D.</a:t>
            </a:r>
          </a:p>
        </p:txBody>
      </p:sp>
      <p:pic>
        <p:nvPicPr>
          <p:cNvPr id="107" name="DiggingIntoChurchHistory.jpg" descr="DiggingIntoChurchHistory.jpg"/>
          <p:cNvPicPr>
            <a:picLocks noChangeAspect="1"/>
          </p:cNvPicPr>
          <p:nvPr/>
        </p:nvPicPr>
        <p:blipFill>
          <a:blip r:embed="rId2"/>
          <a:stretch>
            <a:fillRect/>
          </a:stretch>
        </p:blipFill>
        <p:spPr>
          <a:xfrm>
            <a:off x="1096809" y="2806229"/>
            <a:ext cx="6950382" cy="39421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ise of priesthood, saints, Mariology…"/>
          <p:cNvSpPr txBox="1"/>
          <p:nvPr/>
        </p:nvSpPr>
        <p:spPr>
          <a:xfrm>
            <a:off x="685800" y="1589312"/>
            <a:ext cx="8458200" cy="5232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r>
              <a:rPr dirty="0"/>
              <a:t>Rise of </a:t>
            </a:r>
            <a:r>
              <a:rPr lang="en-US" dirty="0"/>
              <a:t>the </a:t>
            </a:r>
            <a:r>
              <a:rPr dirty="0"/>
              <a:t>priesthood, saints, Mariology</a:t>
            </a:r>
          </a:p>
          <a:p>
            <a:r>
              <a:rPr dirty="0"/>
              <a:t>Ascendancy of the Mass (transubstantiation), decline of preaching</a:t>
            </a:r>
          </a:p>
          <a:p>
            <a:r>
              <a:rPr dirty="0"/>
              <a:t>Non-participatory (Latin only, backs to people)</a:t>
            </a:r>
          </a:p>
          <a:p>
            <a:pPr marL="466725" lvl="6"/>
            <a:r>
              <a:rPr sz="2000" dirty="0">
                <a:solidFill>
                  <a:srgbClr val="FFFFFF"/>
                </a:solidFill>
              </a:rPr>
              <a:t>“Mass was offered FOR the people . . . not celebrated BY the people.” (Wainwright)  (like OT)</a:t>
            </a:r>
          </a:p>
          <a:p>
            <a:r>
              <a:rPr dirty="0"/>
              <a:t>No Bible in vernacular (Latin only)</a:t>
            </a:r>
          </a:p>
          <a:p>
            <a:r>
              <a:rPr dirty="0"/>
              <a:t>Church tradition equal</a:t>
            </a:r>
            <a:r>
              <a:rPr lang="en-US" dirty="0"/>
              <a:t>s</a:t>
            </a:r>
            <a:r>
              <a:rPr dirty="0"/>
              <a:t> authority with the Bible</a:t>
            </a:r>
          </a:p>
          <a:p>
            <a:r>
              <a:rPr dirty="0"/>
              <a:t>A.D. 1054: The “Great Schism” (Western and Eastern Churches)</a:t>
            </a:r>
          </a:p>
          <a:p>
            <a:r>
              <a:rPr dirty="0"/>
              <a:t>Corruption in the church (rival popes, worldly clergy, commercialism)</a:t>
            </a:r>
          </a:p>
          <a:p>
            <a:r>
              <a:rPr dirty="0"/>
              <a:t>Growing sense of needing reformation</a:t>
            </a:r>
          </a:p>
        </p:txBody>
      </p:sp>
      <p:sp>
        <p:nvSpPr>
          <p:cNvPr id="110" name="The Middle Ages 400-1500 A.D."/>
          <p:cNvSpPr txBox="1">
            <a:spLocks noGrp="1"/>
          </p:cNvSpPr>
          <p:nvPr>
            <p:ph type="title" idx="4294967295"/>
          </p:nvPr>
        </p:nvSpPr>
        <p:spPr>
          <a:xfrm>
            <a:off x="685800" y="380999"/>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Middle Ages</a:t>
            </a:r>
            <a:br/>
            <a:r>
              <a:t>400-1500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9">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9">
                                            <p:txEl>
                                              <p:pRg st="2" end="2"/>
                                            </p:txEl>
                                          </p:spTgt>
                                        </p:tgtEl>
                                        <p:attrNameLst>
                                          <p:attrName>style.visibility</p:attrName>
                                        </p:attrNameLst>
                                      </p:cBhvr>
                                      <p:to>
                                        <p:strVal val="visible"/>
                                      </p:to>
                                    </p:set>
                                  </p:childTnLst>
                                </p:cTn>
                              </p:par>
                              <p:par>
                                <p:cTn id="16" presetID="1" presetClass="entr" presetSubtype="0" fill="hold" grpId="1" nodeType="withEffect">
                                  <p:stCondLst>
                                    <p:cond delay="0"/>
                                  </p:stCondLst>
                                  <p:iterate>
                                    <p:tmAbs val="0"/>
                                  </p:iterate>
                                  <p:childTnLst>
                                    <p:set>
                                      <p:cBhvr>
                                        <p:cTn id="17" fill="hold"/>
                                        <p:tgtEl>
                                          <p:spTgt spid="10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09">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109">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1" nodeType="afterEffect">
                                  <p:stCondLst>
                                    <p:cond delay="0"/>
                                  </p:stCondLst>
                                  <p:iterate>
                                    <p:tmAbs val="0"/>
                                  </p:iterate>
                                  <p:childTnLst>
                                    <p:set>
                                      <p:cBhvr>
                                        <p:cTn id="26" fill="hold"/>
                                        <p:tgtEl>
                                          <p:spTgt spid="109">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109">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1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he Reformation 1500-1650 A.D."/>
          <p:cNvSpPr txBox="1">
            <a:spLocks noGrp="1"/>
          </p:cNvSpPr>
          <p:nvPr>
            <p:ph type="title" idx="4294967295"/>
          </p:nvPr>
        </p:nvSpPr>
        <p:spPr>
          <a:xfrm>
            <a:off x="775208" y="663447"/>
            <a:ext cx="7772401"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Reformation</a:t>
            </a:r>
            <a:br/>
            <a:r>
              <a:t>1500-1650 A.D.</a:t>
            </a:r>
          </a:p>
        </p:txBody>
      </p:sp>
      <p:pic>
        <p:nvPicPr>
          <p:cNvPr id="113" name="Content Placeholder 3" descr="Content Placeholder 3"/>
          <p:cNvPicPr>
            <a:picLocks noChangeAspect="1"/>
          </p:cNvPicPr>
          <p:nvPr/>
        </p:nvPicPr>
        <p:blipFill>
          <a:blip r:embed="rId2"/>
          <a:stretch>
            <a:fillRect/>
          </a:stretch>
        </p:blipFill>
        <p:spPr>
          <a:xfrm>
            <a:off x="1330627" y="3015456"/>
            <a:ext cx="6482768" cy="364657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TotalTime>
  <Words>2650</Words>
  <Application>Microsoft Macintosh PowerPoint</Application>
  <PresentationFormat>On-screen Show (4:3)</PresentationFormat>
  <Paragraphs>325</Paragraphs>
  <Slides>42</Slides>
  <Notes>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ＭＳ Ｐゴシック</vt:lpstr>
      <vt:lpstr>Arial</vt:lpstr>
      <vt:lpstr>Bell MT</vt:lpstr>
      <vt:lpstr>Bodoni SvtyTwo ITC TT-Book</vt:lpstr>
      <vt:lpstr>Bodoni SvtyTwo ITC TT-BookIta</vt:lpstr>
      <vt:lpstr>Calibri</vt:lpstr>
      <vt:lpstr>Times New Roman</vt:lpstr>
      <vt:lpstr>Wingdings</vt:lpstr>
      <vt:lpstr>Project Overview</vt:lpstr>
      <vt:lpstr>Orbit</vt:lpstr>
      <vt:lpstr>Unit 5</vt:lpstr>
      <vt:lpstr>  </vt:lpstr>
      <vt:lpstr> The Apostolic Age 1-100 A.D.</vt:lpstr>
      <vt:lpstr> The Apostolic Age 0-100 A.D.</vt:lpstr>
      <vt:lpstr>The Patristic Age 100-400 A.D.</vt:lpstr>
      <vt:lpstr>The Patristic Age 100-400 A.D.</vt:lpstr>
      <vt:lpstr>The Middle Ages 400-1500 A.D.</vt:lpstr>
      <vt:lpstr>The Middle Ages 400-1500 A.D.</vt:lpstr>
      <vt:lpstr>The Reformation 1500-1650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Post-Reformation Age 1650 A.D. – present</vt:lpstr>
      <vt:lpstr>The Post-Reformation Age 1650 A.D. – present</vt:lpstr>
      <vt:lpstr> The Post-Reformation Age 1650 A.D. – present</vt:lpstr>
      <vt:lpstr>PowerPoint Presentation</vt:lpstr>
      <vt:lpstr>The Post-Reformation Age 1650 A.D. – present</vt:lpstr>
      <vt:lpstr>PowerPoint Presentation</vt:lpstr>
      <vt:lpstr>Black</vt:lpstr>
      <vt:lpstr>Worship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Rick Griffith</cp:lastModifiedBy>
  <cp:revision>9</cp:revision>
  <dcterms:modified xsi:type="dcterms:W3CDTF">2024-04-25T14:29:06Z</dcterms:modified>
</cp:coreProperties>
</file>