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715" r:id="rId2"/>
  </p:sldMasterIdLst>
  <p:notesMasterIdLst>
    <p:notesMasterId r:id="rId14"/>
  </p:notesMasterIdLst>
  <p:sldIdLst>
    <p:sldId id="256" r:id="rId3"/>
    <p:sldId id="267" r:id="rId4"/>
    <p:sldId id="268" r:id="rId5"/>
    <p:sldId id="269" r:id="rId6"/>
    <p:sldId id="270" r:id="rId7"/>
    <p:sldId id="271" r:id="rId8"/>
    <p:sldId id="272" r:id="rId9"/>
    <p:sldId id="273" r:id="rId10"/>
    <p:sldId id="274"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34">
          <p15:clr>
            <a:srgbClr val="A4A3A4"/>
          </p15:clr>
        </p15:guide>
        <p15:guide id="2" pos="14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572"/>
    <p:restoredTop sz="94694"/>
  </p:normalViewPr>
  <p:slideViewPr>
    <p:cSldViewPr snapToGrid="0" snapToObjects="1" showGuides="1">
      <p:cViewPr varScale="1">
        <p:scale>
          <a:sx n="76" d="100"/>
          <a:sy n="76" d="100"/>
        </p:scale>
        <p:origin x="208" y="1840"/>
      </p:cViewPr>
      <p:guideLst>
        <p:guide orient="horz" pos="3034"/>
        <p:guide pos="1408"/>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F41BF-EA1E-5244-9451-F64753DB8879}" type="datetimeFigureOut">
              <a:t>4/21/24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FCB796-830E-4742-9128-C0CAEB54F89F}" type="slidenum">
              <a:t>‹#›</a:t>
            </a:fld>
            <a:endParaRPr lang="en-US"/>
          </a:p>
        </p:txBody>
      </p:sp>
    </p:spTree>
    <p:extLst>
      <p:ext uri="{BB962C8B-B14F-4D97-AF65-F5344CB8AC3E}">
        <p14:creationId xmlns:p14="http://schemas.microsoft.com/office/powerpoint/2010/main" val="2810759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66D36-E3AE-BA41-95A9-0CD60F0D3A6A}"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32F66D36-E3AE-BA41-95A9-0CD60F0D3A6A}" type="datetimeFigureOut">
              <a:rPr lang="en-US" smtClean="0"/>
              <a:t>4/21/24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FAF878A-19C8-B44F-BDB5-B335F14E3B2D}"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593264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074031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6588773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6474467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783529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892500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746637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670049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744573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420553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618537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F66D36-E3AE-BA41-95A9-0CD60F0D3A6A}"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2F66D36-E3AE-BA41-95A9-0CD60F0D3A6A}"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2F66D36-E3AE-BA41-95A9-0CD60F0D3A6A}" type="datetimeFigureOut">
              <a:rPr lang="en-US" smtClean="0"/>
              <a:t>4/21/24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2F66D36-E3AE-BA41-95A9-0CD60F0D3A6A}"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66D36-E3AE-BA41-95A9-0CD60F0D3A6A}" type="datetimeFigureOut">
              <a:rPr lang="en-US" smtClean="0"/>
              <a:t>4/21/24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F878A-19C8-B44F-BDB5-B335F14E3B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32F66D36-E3AE-BA41-95A9-0CD60F0D3A6A}" type="datetimeFigureOut">
              <a:rPr lang="en-US" smtClean="0"/>
              <a:t>4/21/24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FAF878A-19C8-B44F-BDB5-B335F14E3B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32F66D36-E3AE-BA41-95A9-0CD60F0D3A6A}" type="datetimeFigureOut">
              <a:rPr lang="en-US" smtClean="0"/>
              <a:t>4/21/24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FAF878A-19C8-B44F-BDB5-B335F14E3B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100446960"/>
      </p:ext>
    </p:extLst>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Holy Spirit and Worship</a:t>
            </a:r>
          </a:p>
        </p:txBody>
      </p:sp>
      <p:sp>
        <p:nvSpPr>
          <p:cNvPr id="4" name="Rectangle 3"/>
          <p:cNvSpPr>
            <a:spLocks noChangeArrowheads="1"/>
          </p:cNvSpPr>
          <p:nvPr/>
        </p:nvSpPr>
        <p:spPr bwMode="auto">
          <a:xfrm>
            <a:off x="0" y="5658687"/>
            <a:ext cx="91440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Taught by Dr. Ron Man for Doctor of Ministry Students</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Files in many languages for free download at BibleStudyDownloads.org</a:t>
            </a:r>
          </a:p>
        </p:txBody>
      </p:sp>
    </p:spTree>
    <p:extLst>
      <p:ext uri="{BB962C8B-B14F-4D97-AF65-F5344CB8AC3E}">
        <p14:creationId xmlns:p14="http://schemas.microsoft.com/office/powerpoint/2010/main" val="137225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7731824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Worship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23990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main focus of His ministry is to </a:t>
            </a:r>
            <a:r>
              <a:rPr lang="en-US" i="1" dirty="0"/>
              <a:t>glorify Christ</a:t>
            </a:r>
            <a:endParaRPr lang="en-US" dirty="0"/>
          </a:p>
        </p:txBody>
      </p:sp>
      <p:sp>
        <p:nvSpPr>
          <p:cNvPr id="3" name="Content Placeholder 2"/>
          <p:cNvSpPr>
            <a:spLocks noGrp="1"/>
          </p:cNvSpPr>
          <p:nvPr>
            <p:ph idx="1"/>
          </p:nvPr>
        </p:nvSpPr>
        <p:spPr>
          <a:xfrm>
            <a:off x="544286" y="2070846"/>
            <a:ext cx="8088085" cy="4182035"/>
          </a:xfrm>
        </p:spPr>
        <p:txBody>
          <a:bodyPr>
            <a:normAutofit/>
          </a:bodyPr>
          <a:lstStyle/>
          <a:p>
            <a:pPr algn="ctr"/>
            <a:endParaRPr lang="en-US" sz="4000" i="1" dirty="0"/>
          </a:p>
          <a:p>
            <a:pPr algn="ctr"/>
            <a:r>
              <a:rPr lang="en-US" sz="4000" i="1" dirty="0"/>
              <a:t>When the Spirit of truth comes . . . he will glorify me.</a:t>
            </a:r>
          </a:p>
          <a:p>
            <a:pPr marL="0" indent="0" algn="ctr">
              <a:buNone/>
            </a:pPr>
            <a:r>
              <a:rPr lang="en-US" sz="4000" i="1" dirty="0"/>
              <a:t>(John 16:13-14) </a:t>
            </a:r>
          </a:p>
        </p:txBody>
      </p:sp>
    </p:spTree>
    <p:extLst>
      <p:ext uri="{BB962C8B-B14F-4D97-AF65-F5344CB8AC3E}">
        <p14:creationId xmlns:p14="http://schemas.microsoft.com/office/powerpoint/2010/main" val="397473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 glorifies Christ by . . .</a:t>
            </a:r>
          </a:p>
        </p:txBody>
      </p:sp>
      <p:sp>
        <p:nvSpPr>
          <p:cNvPr id="3" name="Content Placeholder 2"/>
          <p:cNvSpPr>
            <a:spLocks noGrp="1"/>
          </p:cNvSpPr>
          <p:nvPr>
            <p:ph idx="1"/>
          </p:nvPr>
        </p:nvSpPr>
        <p:spPr>
          <a:xfrm>
            <a:off x="480586" y="2070846"/>
            <a:ext cx="8496067" cy="4656301"/>
          </a:xfrm>
        </p:spPr>
        <p:txBody>
          <a:bodyPr>
            <a:normAutofit fontScale="40000" lnSpcReduction="20000"/>
          </a:bodyPr>
          <a:lstStyle/>
          <a:p>
            <a:r>
              <a:rPr lang="en-US" sz="6000" b="1" dirty="0"/>
              <a:t>Acting in Christ’s earthly ministry (conception, baptism, miracles, death, resurrection)</a:t>
            </a:r>
          </a:p>
          <a:p>
            <a:r>
              <a:rPr lang="en-US" sz="6000" b="1" dirty="0"/>
              <a:t>Continuing Christ’s earthly ministry (</a:t>
            </a:r>
            <a:r>
              <a:rPr lang="en-US" sz="6000" b="1" dirty="0" err="1"/>
              <a:t>Christcenteredness</a:t>
            </a:r>
            <a:r>
              <a:rPr lang="en-US" sz="6000" b="1" dirty="0"/>
              <a:t> of all his activities in the New Testament)</a:t>
            </a:r>
          </a:p>
          <a:p>
            <a:pPr marL="400050" indent="0">
              <a:buNone/>
            </a:pPr>
            <a:r>
              <a:rPr lang="en-US" sz="5900" i="1" dirty="0"/>
              <a:t>And I will ask the Father, and he will give you</a:t>
            </a:r>
            <a:r>
              <a:rPr lang="en-US" sz="5900" b="1" i="1" dirty="0"/>
              <a:t> </a:t>
            </a:r>
            <a:r>
              <a:rPr lang="en-US" sz="5900" i="1" dirty="0"/>
              <a:t>another Helper, to be with you forever (John 14:16).</a:t>
            </a:r>
          </a:p>
          <a:p>
            <a:pPr marL="400050" indent="0">
              <a:buNone/>
            </a:pPr>
            <a:r>
              <a:rPr lang="en-US" sz="5900" i="1" dirty="0"/>
              <a:t>When the Spirit of truth comes, he will guide you into all the truth, for he will not speak on his own authority, but whatever he hears he will speak, and he will declare to you the things that are to come. He will glorify me, for he will take what is mine and declare it to you (John 16:13-14) </a:t>
            </a:r>
            <a:endParaRPr lang="en-US" sz="2900" dirty="0"/>
          </a:p>
        </p:txBody>
      </p:sp>
    </p:spTree>
    <p:extLst>
      <p:ext uri="{BB962C8B-B14F-4D97-AF65-F5344CB8AC3E}">
        <p14:creationId xmlns:p14="http://schemas.microsoft.com/office/powerpoint/2010/main" val="56966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 glorifies Christ by . . .</a:t>
            </a:r>
          </a:p>
        </p:txBody>
      </p:sp>
      <p:sp>
        <p:nvSpPr>
          <p:cNvPr id="3" name="Content Placeholder 2"/>
          <p:cNvSpPr>
            <a:spLocks noGrp="1"/>
          </p:cNvSpPr>
          <p:nvPr>
            <p:ph idx="1"/>
          </p:nvPr>
        </p:nvSpPr>
        <p:spPr>
          <a:xfrm>
            <a:off x="480586" y="1847752"/>
            <a:ext cx="8496067" cy="775706"/>
          </a:xfrm>
        </p:spPr>
        <p:txBody>
          <a:bodyPr>
            <a:normAutofit/>
          </a:bodyPr>
          <a:lstStyle/>
          <a:p>
            <a:pPr>
              <a:lnSpc>
                <a:spcPct val="110000"/>
              </a:lnSpc>
              <a:spcBef>
                <a:spcPts val="600"/>
              </a:spcBef>
            </a:pPr>
            <a:r>
              <a:rPr lang="en-US" sz="3200" b="1" dirty="0"/>
              <a:t>Bringing us to faith in Christ</a:t>
            </a:r>
            <a:endParaRPr lang="en-US" dirty="0"/>
          </a:p>
        </p:txBody>
      </p:sp>
      <p:sp>
        <p:nvSpPr>
          <p:cNvPr id="4" name="Content Placeholder 2">
            <a:extLst>
              <a:ext uri="{FF2B5EF4-FFF2-40B4-BE49-F238E27FC236}">
                <a16:creationId xmlns:a16="http://schemas.microsoft.com/office/drawing/2014/main" id="{42F954D1-65AF-9E9A-3023-878F7B43DD1B}"/>
              </a:ext>
            </a:extLst>
          </p:cNvPr>
          <p:cNvSpPr txBox="1">
            <a:spLocks/>
          </p:cNvSpPr>
          <p:nvPr/>
        </p:nvSpPr>
        <p:spPr>
          <a:xfrm>
            <a:off x="1338943" y="2693570"/>
            <a:ext cx="7637709" cy="40849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9525" marR="0" lvl="1" indent="0" algn="l" defTabSz="914400" rtl="0" eaLnBrk="1" fontAlgn="auto" latinLnBrk="0" hangingPunct="1">
              <a:lnSpc>
                <a:spcPct val="110000"/>
              </a:lnSpc>
              <a:spcBef>
                <a:spcPts val="0"/>
              </a:spcBef>
              <a:spcAft>
                <a:spcPts val="0"/>
              </a:spcAft>
              <a:buClrTx/>
              <a:buSzTx/>
              <a:buFont typeface="Wingdings 2" pitchFamily="18" charset="2"/>
              <a:buNone/>
              <a:tabLst/>
              <a:defRPr/>
            </a:pPr>
            <a:r>
              <a:rPr kumimoji="0" lang="en-US" sz="2400" b="0" i="1" u="none" strike="noStrike" kern="1200" cap="none" spc="0" normalizeH="0" baseline="0" noProof="0" dirty="0">
                <a:ln>
                  <a:noFill/>
                </a:ln>
                <a:solidFill>
                  <a:prstClr val="white"/>
                </a:solidFill>
                <a:effectLst>
                  <a:outerShdw blurRad="63500" dist="50800" dir="2700000" algn="tl" rotWithShape="0">
                    <a:prstClr val="black">
                      <a:alpha val="50000"/>
                    </a:prstClr>
                  </a:outerShdw>
                </a:effectLst>
                <a:uLnTx/>
                <a:uFillTx/>
                <a:latin typeface="Book Antiqua"/>
                <a:ea typeface="+mn-ea"/>
                <a:cs typeface="+mn-cs"/>
              </a:rPr>
              <a:t>And when he comes, he will convict the world concerning sin and righteousness and judgment (John 16:8).</a:t>
            </a:r>
          </a:p>
          <a:p>
            <a:pPr marL="9525" marR="0" lvl="1" indent="0" algn="l" defTabSz="914400" rtl="0" eaLnBrk="1" fontAlgn="auto" latinLnBrk="0" hangingPunct="1">
              <a:lnSpc>
                <a:spcPct val="110000"/>
              </a:lnSpc>
              <a:spcBef>
                <a:spcPts val="0"/>
              </a:spcBef>
              <a:spcAft>
                <a:spcPts val="0"/>
              </a:spcAft>
              <a:buClrTx/>
              <a:buSzTx/>
              <a:buFont typeface="Wingdings 2" pitchFamily="18" charset="2"/>
              <a:buNone/>
              <a:tabLst/>
              <a:defRPr/>
            </a:pPr>
            <a:endParaRPr kumimoji="0" lang="en-US" sz="2400" b="0" i="1" u="none" strike="noStrike" kern="1200" cap="none" spc="0" normalizeH="0" baseline="0" noProof="0" dirty="0">
              <a:ln>
                <a:noFill/>
              </a:ln>
              <a:solidFill>
                <a:prstClr val="white"/>
              </a:solidFill>
              <a:effectLst>
                <a:outerShdw blurRad="63500" dist="50800" dir="2700000" algn="tl" rotWithShape="0">
                  <a:prstClr val="black">
                    <a:alpha val="50000"/>
                  </a:prstClr>
                </a:outerShdw>
              </a:effectLst>
              <a:uLnTx/>
              <a:uFillTx/>
              <a:latin typeface="Book Antiqua"/>
              <a:ea typeface="+mn-ea"/>
              <a:cs typeface="+mn-cs"/>
            </a:endParaRPr>
          </a:p>
          <a:p>
            <a:pPr marL="9525" marR="0" lvl="1" indent="0" algn="l" defTabSz="914400" rtl="0" eaLnBrk="1" fontAlgn="auto" latinLnBrk="0" hangingPunct="1">
              <a:lnSpc>
                <a:spcPct val="110000"/>
              </a:lnSpc>
              <a:spcBef>
                <a:spcPts val="0"/>
              </a:spcBef>
              <a:spcAft>
                <a:spcPts val="0"/>
              </a:spcAft>
              <a:buClrTx/>
              <a:buSzTx/>
              <a:buFont typeface="Wingdings 2" pitchFamily="18" charset="2"/>
              <a:buNone/>
              <a:tabLst/>
              <a:defRPr/>
            </a:pPr>
            <a:r>
              <a:rPr kumimoji="0" lang="en-US" sz="2400" b="0" i="1" u="none" strike="noStrike" kern="1200" cap="none" spc="0" normalizeH="0" baseline="0" noProof="0" dirty="0">
                <a:ln>
                  <a:noFill/>
                </a:ln>
                <a:solidFill>
                  <a:prstClr val="white"/>
                </a:solidFill>
                <a:effectLst>
                  <a:outerShdw blurRad="63500" dist="50800" dir="2700000" algn="tl" rotWithShape="0">
                    <a:prstClr val="black">
                      <a:alpha val="50000"/>
                    </a:prstClr>
                  </a:outerShdw>
                </a:effectLst>
                <a:uLnTx/>
                <a:uFillTx/>
                <a:latin typeface="Book Antiqua"/>
                <a:ea typeface="+mn-ea"/>
                <a:cs typeface="+mn-cs"/>
              </a:rPr>
              <a:t>Jesus answered, “Truly, truly, I say to you, unless one is born of water and the Spirit, he cannot enter the kingdom of God (John 3:5).</a:t>
            </a:r>
          </a:p>
          <a:p>
            <a:pPr marL="9525" marR="0" lvl="1" indent="0" algn="l" defTabSz="914400" rtl="0" eaLnBrk="1" fontAlgn="auto" latinLnBrk="0" hangingPunct="1">
              <a:lnSpc>
                <a:spcPct val="110000"/>
              </a:lnSpc>
              <a:spcBef>
                <a:spcPts val="0"/>
              </a:spcBef>
              <a:spcAft>
                <a:spcPts val="0"/>
              </a:spcAft>
              <a:buClrTx/>
              <a:buSzTx/>
              <a:buFont typeface="Wingdings 2" pitchFamily="18" charset="2"/>
              <a:buNone/>
              <a:tabLst/>
              <a:defRPr/>
            </a:pPr>
            <a:endParaRPr kumimoji="0" lang="en-US" sz="2400" b="0" i="1" u="none" strike="noStrike" kern="1200" cap="none" spc="0" normalizeH="0" baseline="0" noProof="0" dirty="0">
              <a:ln>
                <a:noFill/>
              </a:ln>
              <a:solidFill>
                <a:prstClr val="white"/>
              </a:solidFill>
              <a:effectLst>
                <a:outerShdw blurRad="63500" dist="50800" dir="2700000" algn="tl" rotWithShape="0">
                  <a:prstClr val="black">
                    <a:alpha val="50000"/>
                  </a:prstClr>
                </a:outerShdw>
              </a:effectLst>
              <a:uLnTx/>
              <a:uFillTx/>
              <a:latin typeface="Book Antiqua"/>
              <a:ea typeface="+mn-ea"/>
              <a:cs typeface="+mn-cs"/>
            </a:endParaRPr>
          </a:p>
          <a:p>
            <a:pPr marL="9525" marR="0" lvl="1" indent="0" algn="l" defTabSz="914400" rtl="0" eaLnBrk="1" fontAlgn="auto" latinLnBrk="0" hangingPunct="1">
              <a:lnSpc>
                <a:spcPct val="110000"/>
              </a:lnSpc>
              <a:spcBef>
                <a:spcPts val="0"/>
              </a:spcBef>
              <a:spcAft>
                <a:spcPts val="0"/>
              </a:spcAft>
              <a:buClrTx/>
              <a:buSzTx/>
              <a:buFont typeface="Wingdings 2" pitchFamily="18" charset="2"/>
              <a:buNone/>
              <a:tabLst/>
              <a:defRPr/>
            </a:pPr>
            <a:r>
              <a:rPr kumimoji="0" lang="en-US" sz="2400" b="0" i="1" u="none" strike="noStrike" kern="1200" cap="none" spc="0" normalizeH="0" baseline="0" noProof="0" dirty="0">
                <a:ln>
                  <a:noFill/>
                </a:ln>
                <a:solidFill>
                  <a:prstClr val="white"/>
                </a:solidFill>
                <a:effectLst>
                  <a:outerShdw blurRad="63500" dist="50800" dir="2700000" algn="tl" rotWithShape="0">
                    <a:prstClr val="black">
                      <a:alpha val="50000"/>
                    </a:prstClr>
                  </a:outerShdw>
                </a:effectLst>
                <a:uLnTx/>
                <a:uFillTx/>
                <a:latin typeface="Book Antiqua"/>
                <a:ea typeface="+mn-ea"/>
                <a:cs typeface="+mn-cs"/>
              </a:rPr>
              <a:t>But when the goodness and loving kindness of God our Savior appeared, he saved us . . . by the washing of regeneration and renewal of the Holy Spirit (Titus 3:4-5).</a:t>
            </a:r>
          </a:p>
        </p:txBody>
      </p:sp>
    </p:spTree>
    <p:extLst>
      <p:ext uri="{BB962C8B-B14F-4D97-AF65-F5344CB8AC3E}">
        <p14:creationId xmlns:p14="http://schemas.microsoft.com/office/powerpoint/2010/main" val="7744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 glorifies Christ by . . .</a:t>
            </a:r>
          </a:p>
        </p:txBody>
      </p:sp>
      <p:sp>
        <p:nvSpPr>
          <p:cNvPr id="3" name="Content Placeholder 2"/>
          <p:cNvSpPr>
            <a:spLocks noGrp="1"/>
          </p:cNvSpPr>
          <p:nvPr>
            <p:ph idx="1"/>
          </p:nvPr>
        </p:nvSpPr>
        <p:spPr>
          <a:xfrm>
            <a:off x="480586" y="1847751"/>
            <a:ext cx="8496067" cy="4656301"/>
          </a:xfrm>
        </p:spPr>
        <p:txBody>
          <a:bodyPr>
            <a:normAutofit fontScale="92500" lnSpcReduction="10000"/>
          </a:bodyPr>
          <a:lstStyle/>
          <a:p>
            <a:pPr>
              <a:lnSpc>
                <a:spcPct val="110000"/>
              </a:lnSpc>
              <a:spcBef>
                <a:spcPts val="600"/>
              </a:spcBef>
            </a:pPr>
            <a:r>
              <a:rPr lang="en-US" sz="2700" b="1" dirty="0"/>
              <a:t>Giving us assurance of our relationship to God in Christ</a:t>
            </a:r>
          </a:p>
          <a:p>
            <a:pPr marL="0" indent="0">
              <a:lnSpc>
                <a:spcPct val="110000"/>
              </a:lnSpc>
              <a:spcBef>
                <a:spcPts val="600"/>
              </a:spcBef>
              <a:buNone/>
            </a:pPr>
            <a:endParaRPr lang="en-US" sz="1300" dirty="0"/>
          </a:p>
          <a:p>
            <a:pPr marL="857250" lvl="1" indent="0">
              <a:lnSpc>
                <a:spcPct val="110000"/>
              </a:lnSpc>
              <a:spcBef>
                <a:spcPts val="0"/>
              </a:spcBef>
              <a:buNone/>
            </a:pPr>
            <a:r>
              <a:rPr lang="en-US" sz="2900" i="1" dirty="0"/>
              <a:t>For you did not receive the spirit of slavery to fall 	back into fear, but you have received the Spirit of adoption as sons, by whom we cry, “Abba! Father!” (Romans 8:15)</a:t>
            </a:r>
          </a:p>
          <a:p>
            <a:pPr marL="857250" lvl="1" indent="0">
              <a:lnSpc>
                <a:spcPct val="110000"/>
              </a:lnSpc>
              <a:spcBef>
                <a:spcPts val="0"/>
              </a:spcBef>
              <a:buNone/>
            </a:pPr>
            <a:r>
              <a:rPr lang="en-US" sz="2900" i="1" dirty="0"/>
              <a:t>	</a:t>
            </a:r>
          </a:p>
          <a:p>
            <a:pPr marL="857250" lvl="1" indent="0">
              <a:lnSpc>
                <a:spcPct val="110000"/>
              </a:lnSpc>
              <a:spcBef>
                <a:spcPts val="0"/>
              </a:spcBef>
              <a:buNone/>
            </a:pPr>
            <a:r>
              <a:rPr lang="en-US" sz="2900" i="1" dirty="0"/>
              <a:t>And because you are sons, God has sent the Spirit 	of his Son into our hearts, crying, “Abba! 	Father!” (Galatians 4:6)</a:t>
            </a:r>
          </a:p>
          <a:p>
            <a:endParaRPr lang="en-US" dirty="0"/>
          </a:p>
        </p:txBody>
      </p:sp>
    </p:spTree>
    <p:extLst>
      <p:ext uri="{BB962C8B-B14F-4D97-AF65-F5344CB8AC3E}">
        <p14:creationId xmlns:p14="http://schemas.microsoft.com/office/powerpoint/2010/main" val="256490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 glorifies Christ by . . .</a:t>
            </a:r>
          </a:p>
        </p:txBody>
      </p:sp>
      <p:sp>
        <p:nvSpPr>
          <p:cNvPr id="3" name="Content Placeholder 2"/>
          <p:cNvSpPr>
            <a:spLocks noGrp="1"/>
          </p:cNvSpPr>
          <p:nvPr>
            <p:ph idx="1"/>
          </p:nvPr>
        </p:nvSpPr>
        <p:spPr>
          <a:xfrm>
            <a:off x="480586" y="1847751"/>
            <a:ext cx="8496067" cy="4879396"/>
          </a:xfrm>
        </p:spPr>
        <p:txBody>
          <a:bodyPr>
            <a:normAutofit fontScale="92500" lnSpcReduction="20000"/>
          </a:bodyPr>
          <a:lstStyle/>
          <a:p>
            <a:pPr>
              <a:lnSpc>
                <a:spcPct val="110000"/>
              </a:lnSpc>
              <a:spcBef>
                <a:spcPts val="600"/>
              </a:spcBef>
            </a:pPr>
            <a:r>
              <a:rPr lang="en-US" sz="2900" b="1" dirty="0"/>
              <a:t>Motivating and empowering our worship of the Father through Christ</a:t>
            </a:r>
          </a:p>
          <a:p>
            <a:pPr marL="0" indent="0">
              <a:lnSpc>
                <a:spcPct val="110000"/>
              </a:lnSpc>
              <a:spcBef>
                <a:spcPts val="600"/>
              </a:spcBef>
              <a:buNone/>
            </a:pPr>
            <a:endParaRPr lang="en-US" sz="1300" dirty="0"/>
          </a:p>
          <a:p>
            <a:pPr lvl="1" indent="-342900">
              <a:lnSpc>
                <a:spcPct val="110000"/>
              </a:lnSpc>
              <a:spcBef>
                <a:spcPts val="0"/>
              </a:spcBef>
              <a:buFont typeface="Wingdings" charset="2"/>
              <a:buChar char="²"/>
            </a:pPr>
            <a:r>
              <a:rPr lang="en-US" sz="2500" i="1" dirty="0"/>
              <a:t>	</a:t>
            </a:r>
            <a:r>
              <a:rPr lang="en-US" sz="3000" i="1" dirty="0"/>
              <a:t>Connecting Revelation and Response/Head and 	Heart</a:t>
            </a:r>
          </a:p>
          <a:p>
            <a:pPr lvl="1" indent="-342900">
              <a:lnSpc>
                <a:spcPct val="110000"/>
              </a:lnSpc>
              <a:spcBef>
                <a:spcPts val="0"/>
              </a:spcBef>
              <a:buFont typeface="Wingdings" charset="2"/>
              <a:buChar char="²"/>
            </a:pPr>
            <a:endParaRPr lang="en-US" sz="3000" i="1" dirty="0"/>
          </a:p>
          <a:p>
            <a:pPr lvl="1" indent="-342900">
              <a:lnSpc>
                <a:spcPct val="110000"/>
              </a:lnSpc>
              <a:spcBef>
                <a:spcPts val="0"/>
              </a:spcBef>
              <a:buFont typeface="Wingdings" charset="2"/>
              <a:buChar char="²"/>
            </a:pPr>
            <a:r>
              <a:rPr lang="en-US" sz="3000" i="1" dirty="0"/>
              <a:t>   Christ is the </a:t>
            </a:r>
            <a:r>
              <a:rPr lang="en-US" sz="3000" b="1" dirty="0"/>
              <a:t>Way</a:t>
            </a:r>
            <a:r>
              <a:rPr lang="en-US" sz="3000" i="1" dirty="0"/>
              <a:t> – the Holy Spirit is the </a:t>
            </a:r>
            <a:r>
              <a:rPr lang="en-US" sz="3000" b="1" dirty="0"/>
              <a:t>Guide</a:t>
            </a:r>
          </a:p>
          <a:p>
            <a:pPr lvl="1" indent="-342900">
              <a:lnSpc>
                <a:spcPct val="110000"/>
              </a:lnSpc>
              <a:spcBef>
                <a:spcPts val="0"/>
              </a:spcBef>
              <a:buFont typeface="Wingdings" charset="2"/>
              <a:buChar char="²"/>
            </a:pPr>
            <a:endParaRPr lang="en-US" sz="900" i="1" dirty="0"/>
          </a:p>
          <a:p>
            <a:pPr lvl="1" indent="-342900">
              <a:lnSpc>
                <a:spcPct val="110000"/>
              </a:lnSpc>
              <a:spcBef>
                <a:spcPts val="0"/>
              </a:spcBef>
              <a:buFont typeface="Wingdings" charset="2"/>
              <a:buChar char="²"/>
            </a:pPr>
            <a:endParaRPr lang="en-US" sz="3000" i="1" dirty="0"/>
          </a:p>
          <a:p>
            <a:pPr lvl="1" indent="-342900">
              <a:lnSpc>
                <a:spcPct val="110000"/>
              </a:lnSpc>
              <a:spcBef>
                <a:spcPts val="0"/>
              </a:spcBef>
              <a:buFont typeface="Wingdings" charset="2"/>
              <a:buChar char="²"/>
            </a:pPr>
            <a:r>
              <a:rPr lang="en-US" sz="3000" i="1" dirty="0"/>
              <a:t>   We CAN come to the Father in worship because 	of the ministry of  Christ; we WANT to come to 	the Father in worship because of the  ministry of 	the Holy Spirit.</a:t>
            </a:r>
          </a:p>
          <a:p>
            <a:pPr lvl="1" indent="-342900">
              <a:lnSpc>
                <a:spcPct val="110000"/>
              </a:lnSpc>
              <a:spcBef>
                <a:spcPts val="0"/>
              </a:spcBef>
              <a:buFont typeface="Wingdings" charset="2"/>
              <a:buChar char="²"/>
            </a:pPr>
            <a:endParaRPr lang="en-US" sz="3000" i="1" dirty="0"/>
          </a:p>
          <a:p>
            <a:endParaRPr lang="en-US" dirty="0"/>
          </a:p>
        </p:txBody>
      </p:sp>
    </p:spTree>
    <p:extLst>
      <p:ext uri="{BB962C8B-B14F-4D97-AF65-F5344CB8AC3E}">
        <p14:creationId xmlns:p14="http://schemas.microsoft.com/office/powerpoint/2010/main" val="51468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 glorifies Christ by . . .</a:t>
            </a:r>
          </a:p>
        </p:txBody>
      </p:sp>
      <p:sp>
        <p:nvSpPr>
          <p:cNvPr id="3" name="Content Placeholder 2"/>
          <p:cNvSpPr>
            <a:spLocks noGrp="1"/>
          </p:cNvSpPr>
          <p:nvPr>
            <p:ph idx="1"/>
          </p:nvPr>
        </p:nvSpPr>
        <p:spPr>
          <a:xfrm>
            <a:off x="480586" y="1847751"/>
            <a:ext cx="8496067" cy="4656301"/>
          </a:xfrm>
        </p:spPr>
        <p:txBody>
          <a:bodyPr>
            <a:normAutofit lnSpcReduction="10000"/>
          </a:bodyPr>
          <a:lstStyle/>
          <a:p>
            <a:pPr>
              <a:lnSpc>
                <a:spcPct val="110000"/>
              </a:lnSpc>
              <a:spcBef>
                <a:spcPts val="600"/>
              </a:spcBef>
            </a:pPr>
            <a:r>
              <a:rPr lang="en-US" sz="2700" b="1" dirty="0"/>
              <a:t>Motivating and empowering our worship of the Father through Christ</a:t>
            </a:r>
          </a:p>
          <a:p>
            <a:pPr marL="0" indent="0">
              <a:lnSpc>
                <a:spcPct val="110000"/>
              </a:lnSpc>
              <a:spcBef>
                <a:spcPts val="600"/>
              </a:spcBef>
              <a:buNone/>
            </a:pPr>
            <a:endParaRPr lang="en-US" sz="1300" dirty="0"/>
          </a:p>
          <a:p>
            <a:pPr marL="922338" lvl="1" indent="0">
              <a:lnSpc>
                <a:spcPct val="110000"/>
              </a:lnSpc>
              <a:spcBef>
                <a:spcPts val="0"/>
              </a:spcBef>
              <a:buNone/>
            </a:pPr>
            <a:r>
              <a:rPr lang="en-US" sz="2700" i="1" dirty="0"/>
              <a:t>For we are the true circumcision, who worship by the Spirit of God and glory in Christ Jesus and put no confidence in the flesh (Philippians 3:3).</a:t>
            </a:r>
          </a:p>
          <a:p>
            <a:pPr marL="922338" lvl="1" indent="0">
              <a:lnSpc>
                <a:spcPct val="110000"/>
              </a:lnSpc>
              <a:spcBef>
                <a:spcPts val="0"/>
              </a:spcBef>
              <a:buNone/>
            </a:pPr>
            <a:endParaRPr lang="en-US" sz="2700" i="1" dirty="0"/>
          </a:p>
          <a:p>
            <a:pPr marL="922338" lvl="1" indent="0">
              <a:lnSpc>
                <a:spcPct val="110000"/>
              </a:lnSpc>
              <a:spcBef>
                <a:spcPts val="0"/>
              </a:spcBef>
              <a:buNone/>
            </a:pPr>
            <a:r>
              <a:rPr lang="en-US" sz="2700" i="1" dirty="0"/>
              <a:t>Be filled with the Spirit, addressing one another in psalms and hymns and spiritual songs, singing and making melody to the Lord with your heart (Ephesians 5:18-19).</a:t>
            </a:r>
            <a:endParaRPr lang="en-US" sz="2900" i="1" dirty="0"/>
          </a:p>
          <a:p>
            <a:endParaRPr lang="en-US" dirty="0"/>
          </a:p>
        </p:txBody>
      </p:sp>
    </p:spTree>
    <p:extLst>
      <p:ext uri="{BB962C8B-B14F-4D97-AF65-F5344CB8AC3E}">
        <p14:creationId xmlns:p14="http://schemas.microsoft.com/office/powerpoint/2010/main" val="115059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 glorifies Christ by . . .</a:t>
            </a:r>
          </a:p>
        </p:txBody>
      </p:sp>
      <p:sp>
        <p:nvSpPr>
          <p:cNvPr id="3" name="Content Placeholder 2"/>
          <p:cNvSpPr>
            <a:spLocks noGrp="1"/>
          </p:cNvSpPr>
          <p:nvPr>
            <p:ph idx="1"/>
          </p:nvPr>
        </p:nvSpPr>
        <p:spPr>
          <a:xfrm>
            <a:off x="480586" y="1847751"/>
            <a:ext cx="8496067" cy="4656301"/>
          </a:xfrm>
        </p:spPr>
        <p:txBody>
          <a:bodyPr>
            <a:normAutofit fontScale="77500" lnSpcReduction="20000"/>
          </a:bodyPr>
          <a:lstStyle/>
          <a:p>
            <a:pPr>
              <a:lnSpc>
                <a:spcPct val="110000"/>
              </a:lnSpc>
              <a:spcBef>
                <a:spcPts val="600"/>
              </a:spcBef>
            </a:pPr>
            <a:r>
              <a:rPr lang="en-US" sz="3500" b="1" dirty="0"/>
              <a:t>Producing growth in Christlikeness in us individually and as a Church.</a:t>
            </a:r>
          </a:p>
          <a:p>
            <a:pPr marL="0" indent="0">
              <a:lnSpc>
                <a:spcPct val="110000"/>
              </a:lnSpc>
              <a:spcBef>
                <a:spcPts val="600"/>
              </a:spcBef>
              <a:buNone/>
            </a:pPr>
            <a:endParaRPr lang="en-US" sz="1300" dirty="0"/>
          </a:p>
          <a:p>
            <a:pPr marL="801688" lvl="1" indent="0">
              <a:lnSpc>
                <a:spcPct val="110000"/>
              </a:lnSpc>
              <a:spcBef>
                <a:spcPts val="0"/>
              </a:spcBef>
              <a:buNone/>
            </a:pPr>
            <a:r>
              <a:rPr lang="en-US" sz="3200" i="1" dirty="0"/>
              <a:t>And we all, with unveiled face, beholding the glory of the Lord, are being transformed into the same image from one degree of glory to another. For this comes from the Lord who is the Spirit (2 Corinthians 3:18).</a:t>
            </a:r>
          </a:p>
          <a:p>
            <a:pPr marL="801688" lvl="1" indent="0">
              <a:lnSpc>
                <a:spcPct val="110000"/>
              </a:lnSpc>
              <a:spcBef>
                <a:spcPts val="0"/>
              </a:spcBef>
              <a:buNone/>
            </a:pPr>
            <a:endParaRPr lang="en-US" sz="3200" i="1" dirty="0"/>
          </a:p>
          <a:p>
            <a:pPr marL="801688" lvl="1" indent="0">
              <a:lnSpc>
                <a:spcPct val="110000"/>
              </a:lnSpc>
              <a:spcBef>
                <a:spcPts val="0"/>
              </a:spcBef>
              <a:buNone/>
            </a:pPr>
            <a:r>
              <a:rPr lang="en-US" sz="3200" i="1" dirty="0"/>
              <a:t>To each is given the manifestation of the Spirit for the common good (1 Corinthians 12:7).</a:t>
            </a:r>
          </a:p>
          <a:p>
            <a:pPr marL="801688" lvl="1" indent="0">
              <a:lnSpc>
                <a:spcPct val="110000"/>
              </a:lnSpc>
              <a:spcBef>
                <a:spcPts val="0"/>
              </a:spcBef>
              <a:buNone/>
            </a:pPr>
            <a:endParaRPr lang="en-US" sz="3200" i="1" dirty="0"/>
          </a:p>
          <a:p>
            <a:pPr marL="801688" lvl="1" indent="0">
              <a:lnSpc>
                <a:spcPct val="110000"/>
              </a:lnSpc>
              <a:spcBef>
                <a:spcPts val="0"/>
              </a:spcBef>
              <a:buNone/>
            </a:pPr>
            <a:r>
              <a:rPr lang="en-US" sz="3200" i="1" dirty="0"/>
              <a:t>In Christ you also are being built together into a dwelling place for God by the Spirit (Ephesians 2:22).</a:t>
            </a:r>
          </a:p>
        </p:txBody>
      </p:sp>
    </p:spTree>
    <p:extLst>
      <p:ext uri="{BB962C8B-B14F-4D97-AF65-F5344CB8AC3E}">
        <p14:creationId xmlns:p14="http://schemas.microsoft.com/office/powerpoint/2010/main" val="150936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 glorifies Christ by . . .</a:t>
            </a:r>
          </a:p>
        </p:txBody>
      </p:sp>
      <p:sp>
        <p:nvSpPr>
          <p:cNvPr id="3" name="Content Placeholder 2"/>
          <p:cNvSpPr>
            <a:spLocks noGrp="1"/>
          </p:cNvSpPr>
          <p:nvPr>
            <p:ph idx="1"/>
          </p:nvPr>
        </p:nvSpPr>
        <p:spPr>
          <a:xfrm>
            <a:off x="480586" y="1847751"/>
            <a:ext cx="8496067" cy="4656301"/>
          </a:xfrm>
        </p:spPr>
        <p:txBody>
          <a:bodyPr>
            <a:normAutofit lnSpcReduction="10000"/>
          </a:bodyPr>
          <a:lstStyle/>
          <a:p>
            <a:pPr>
              <a:lnSpc>
                <a:spcPct val="110000"/>
              </a:lnSpc>
              <a:spcBef>
                <a:spcPts val="600"/>
              </a:spcBef>
            </a:pPr>
            <a:r>
              <a:rPr lang="en-US" sz="3500" b="1" dirty="0"/>
              <a:t>Producing growth in Christlikeness in us individually and as a Church.</a:t>
            </a:r>
          </a:p>
          <a:p>
            <a:pPr marL="0" indent="0">
              <a:lnSpc>
                <a:spcPct val="110000"/>
              </a:lnSpc>
              <a:spcBef>
                <a:spcPts val="600"/>
              </a:spcBef>
              <a:buNone/>
            </a:pPr>
            <a:endParaRPr lang="en-US" sz="1300" dirty="0"/>
          </a:p>
          <a:p>
            <a:pPr marL="1030288" indent="0">
              <a:buNone/>
            </a:pPr>
            <a:r>
              <a:rPr lang="en-US" dirty="0">
                <a:effectLst/>
              </a:rPr>
              <a:t>More about Jesus let me learn,</a:t>
            </a:r>
            <a:br>
              <a:rPr lang="en-US" dirty="0">
                <a:effectLst/>
              </a:rPr>
            </a:br>
            <a:r>
              <a:rPr lang="en-US" dirty="0">
                <a:effectLst/>
              </a:rPr>
              <a:t>more of His holy will discern;</a:t>
            </a:r>
            <a:br>
              <a:rPr lang="en-US" dirty="0">
                <a:effectLst/>
              </a:rPr>
            </a:br>
            <a:r>
              <a:rPr lang="en-US" dirty="0">
                <a:effectLst/>
              </a:rPr>
              <a:t>Spirit of God, my teacher be,</a:t>
            </a:r>
            <a:br>
              <a:rPr lang="en-US" dirty="0">
                <a:effectLst/>
              </a:rPr>
            </a:br>
            <a:r>
              <a:rPr lang="en-US" dirty="0">
                <a:effectLst/>
              </a:rPr>
              <a:t>showing the things of Christ to me.</a:t>
            </a:r>
          </a:p>
          <a:p>
            <a:pPr marL="2006600" indent="0">
              <a:buNone/>
            </a:pPr>
            <a:r>
              <a:rPr lang="en-US" i="1" dirty="0">
                <a:effectLst/>
              </a:rPr>
              <a:t>More, more about Jesus,</a:t>
            </a:r>
            <a:br>
              <a:rPr lang="en-US" i="1" dirty="0">
                <a:effectLst/>
              </a:rPr>
            </a:br>
            <a:r>
              <a:rPr lang="en-US" i="1" dirty="0">
                <a:effectLst/>
              </a:rPr>
              <a:t>more, more about Jesus;</a:t>
            </a:r>
            <a:br>
              <a:rPr lang="en-US" i="1" dirty="0">
                <a:effectLst/>
              </a:rPr>
            </a:br>
            <a:r>
              <a:rPr lang="en-US" i="1" dirty="0">
                <a:effectLst/>
              </a:rPr>
              <a:t>More of His saving fullness see,</a:t>
            </a:r>
            <a:br>
              <a:rPr lang="en-US" i="1" dirty="0">
                <a:effectLst/>
              </a:rPr>
            </a:br>
            <a:r>
              <a:rPr lang="en-US" i="1" dirty="0">
                <a:effectLst/>
              </a:rPr>
              <a:t>more of His love who died for me. </a:t>
            </a:r>
          </a:p>
        </p:txBody>
      </p:sp>
    </p:spTree>
    <p:extLst>
      <p:ext uri="{BB962C8B-B14F-4D97-AF65-F5344CB8AC3E}">
        <p14:creationId xmlns:p14="http://schemas.microsoft.com/office/powerpoint/2010/main" val="345924457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82</TotalTime>
  <Words>749</Words>
  <Application>Microsoft Macintosh PowerPoint</Application>
  <PresentationFormat>On-screen Show (4:3)</PresentationFormat>
  <Paragraphs>57</Paragraphs>
  <Slides>11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ＭＳ Ｐゴシック</vt:lpstr>
      <vt:lpstr>Arial</vt:lpstr>
      <vt:lpstr>Book Antiqua</vt:lpstr>
      <vt:lpstr>Calibri</vt:lpstr>
      <vt:lpstr>Times New Roman</vt:lpstr>
      <vt:lpstr>Wingdings</vt:lpstr>
      <vt:lpstr>Wingdings 2</vt:lpstr>
      <vt:lpstr>Habitat</vt:lpstr>
      <vt:lpstr>Orbit</vt:lpstr>
      <vt:lpstr>The Holy Spirit and Worship</vt:lpstr>
      <vt:lpstr>The main focus of His ministry is to glorify Christ</vt:lpstr>
      <vt:lpstr>He glorifies Christ by . . .</vt:lpstr>
      <vt:lpstr>He glorifies Christ by . . .</vt:lpstr>
      <vt:lpstr>He glorifies Christ by . . .</vt:lpstr>
      <vt:lpstr>He glorifies Christ by . . .</vt:lpstr>
      <vt:lpstr>He glorifies Christ by . . .</vt:lpstr>
      <vt:lpstr>He glorifies Christ by . . .</vt:lpstr>
      <vt:lpstr>He glorifies Christ by . . .</vt:lpstr>
      <vt:lpstr>Black</vt:lpstr>
      <vt:lpstr>Worship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Spirit and Worship</dc:title>
  <dc:creator>Ron Man</dc:creator>
  <cp:lastModifiedBy>Rick Griffith</cp:lastModifiedBy>
  <cp:revision>11</cp:revision>
  <dcterms:created xsi:type="dcterms:W3CDTF">2015-06-30T17:38:18Z</dcterms:created>
  <dcterms:modified xsi:type="dcterms:W3CDTF">2024-04-21T17:46:09Z</dcterms:modified>
</cp:coreProperties>
</file>