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3.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8" r:id="rId2"/>
    <p:sldMasterId id="2147483768" r:id="rId3"/>
    <p:sldMasterId id="2147483828" r:id="rId4"/>
  </p:sldMasterIdLst>
  <p:notesMasterIdLst>
    <p:notesMasterId r:id="rId10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501" r:id="rId30"/>
    <p:sldId id="364" r:id="rId31"/>
    <p:sldId id="382" r:id="rId32"/>
    <p:sldId id="383" r:id="rId33"/>
    <p:sldId id="384" r:id="rId34"/>
    <p:sldId id="385" r:id="rId35"/>
    <p:sldId id="399" r:id="rId36"/>
    <p:sldId id="365"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4" r:id="rId85"/>
    <p:sldId id="335" r:id="rId86"/>
    <p:sldId id="336" r:id="rId87"/>
    <p:sldId id="337" r:id="rId88"/>
    <p:sldId id="363" r:id="rId89"/>
    <p:sldId id="341" r:id="rId90"/>
    <p:sldId id="342" r:id="rId91"/>
    <p:sldId id="343" r:id="rId92"/>
    <p:sldId id="344" r:id="rId93"/>
    <p:sldId id="347" r:id="rId94"/>
    <p:sldId id="350" r:id="rId95"/>
    <p:sldId id="351" r:id="rId96"/>
    <p:sldId id="352" r:id="rId97"/>
    <p:sldId id="353" r:id="rId98"/>
    <p:sldId id="354" r:id="rId99"/>
    <p:sldId id="355" r:id="rId100"/>
    <p:sldId id="356" r:id="rId101"/>
    <p:sldId id="357" r:id="rId102"/>
    <p:sldId id="358" r:id="rId103"/>
    <p:sldId id="360" r:id="rId104"/>
    <p:sldId id="361" r:id="rId105"/>
    <p:sldId id="362" r:id="rId106"/>
    <p:sldId id="499" r:id="rId107"/>
    <p:sldId id="500" r:id="rId10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5pPr>
    <a:lvl6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6pPr>
    <a:lvl7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7pPr>
    <a:lvl8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8pPr>
    <a:lvl9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Row>
  </a:tblStyle>
  <a:tblStyle styleId="{C7B018BB-80A7-4F77-B60F-C8B233D01FF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Row>
  </a:tblStyle>
  <a:tblStyle styleId="{EEE7283C-3CF3-47DC-8721-378D4A62B228}"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Row>
  </a:tblStyle>
  <a:tblStyle styleId="{CF821DB8-F4EB-4A41-A1BA-3FCAFE7338EE}" styleName="">
    <a:tblBg/>
    <a:wholeTbl>
      <a:tcTxStyle b="on"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lumOff val="44000"/>
            </a:schemeClr>
          </a:solidFill>
        </a:fill>
      </a:tcStyle>
    </a:band2H>
    <a:firstCol>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44000"/>
            </a:schemeClr>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lastRow>
    <a:firstRow>
      <a:tcTxStyle b="on" i="off">
        <a:font>
          <a:latin typeface="Arial"/>
          <a:ea typeface="Arial"/>
          <a:cs typeface="Arial"/>
        </a:font>
        <a:schemeClr val="accent1">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firstRow>
  </a:tblStyle>
  <a:tblStyle styleId="{33BA23B1-9221-436E-865A-0063620EA4FD}" styleName="">
    <a:tblBg/>
    <a:wholeTbl>
      <a:tcTxStyle b="on" i="off">
        <a:font>
          <a:latin typeface="Arial"/>
          <a:ea typeface="Arial"/>
          <a:cs typeface="Arial"/>
        </a:font>
        <a:srgbClr val="000000"/>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Col>
    <a:la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508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lastRow>
    <a:firstRow>
      <a:tcTxStyle b="on" i="off">
        <a:font>
          <a:latin typeface="Arial"/>
          <a:ea typeface="Arial"/>
          <a:cs typeface="Arial"/>
        </a:font>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508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000000"/>
          </a:solidFill>
        </a:fill>
      </a:tcStyle>
    </a:firstRow>
  </a:tblStyle>
  <a:tblStyle styleId="{2708684C-4D16-4618-839F-0558EEFCDFE6}" styleName="">
    <a:tblBg/>
    <a:wholeTb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1">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17"/>
    <p:restoredTop sz="94743"/>
  </p:normalViewPr>
  <p:slideViewPr>
    <p:cSldViewPr snapToGrid="0" snapToObjects="1">
      <p:cViewPr varScale="1">
        <p:scale>
          <a:sx n="56" d="100"/>
          <a:sy n="56" d="100"/>
        </p:scale>
        <p:origin x="192" y="15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7" name="Shape 547"/>
          <p:cNvSpPr>
            <a:spLocks noGrp="1" noRot="1" noChangeAspect="1"/>
          </p:cNvSpPr>
          <p:nvPr>
            <p:ph type="sldImg"/>
          </p:nvPr>
        </p:nvSpPr>
        <p:spPr>
          <a:xfrm>
            <a:off x="1143000" y="685800"/>
            <a:ext cx="4572000" cy="3429000"/>
          </a:xfrm>
          <a:prstGeom prst="rect">
            <a:avLst/>
          </a:prstGeom>
        </p:spPr>
        <p:txBody>
          <a:bodyPr/>
          <a:lstStyle/>
          <a:p>
            <a:endParaRPr/>
          </a:p>
        </p:txBody>
      </p:sp>
      <p:sp>
        <p:nvSpPr>
          <p:cNvPr id="548" name="Shape 5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33973" latinLnBrk="0">
      <a:spcBef>
        <a:spcPts val="800"/>
      </a:spcBef>
      <a:defRPr sz="2200">
        <a:latin typeface="+mj-lt"/>
        <a:ea typeface="+mj-ea"/>
        <a:cs typeface="+mj-cs"/>
        <a:sym typeface="Bell MT"/>
      </a:defRPr>
    </a:lvl1pPr>
    <a:lvl2pPr indent="228600" defTabSz="1733973" latinLnBrk="0">
      <a:spcBef>
        <a:spcPts val="800"/>
      </a:spcBef>
      <a:defRPr sz="2200">
        <a:latin typeface="+mj-lt"/>
        <a:ea typeface="+mj-ea"/>
        <a:cs typeface="+mj-cs"/>
        <a:sym typeface="Bell MT"/>
      </a:defRPr>
    </a:lvl2pPr>
    <a:lvl3pPr indent="457200" defTabSz="1733973" latinLnBrk="0">
      <a:spcBef>
        <a:spcPts val="800"/>
      </a:spcBef>
      <a:defRPr sz="2200">
        <a:latin typeface="+mj-lt"/>
        <a:ea typeface="+mj-ea"/>
        <a:cs typeface="+mj-cs"/>
        <a:sym typeface="Bell MT"/>
      </a:defRPr>
    </a:lvl3pPr>
    <a:lvl4pPr indent="685800" defTabSz="1733973" latinLnBrk="0">
      <a:spcBef>
        <a:spcPts val="800"/>
      </a:spcBef>
      <a:defRPr sz="2200">
        <a:latin typeface="+mj-lt"/>
        <a:ea typeface="+mj-ea"/>
        <a:cs typeface="+mj-cs"/>
        <a:sym typeface="Bell MT"/>
      </a:defRPr>
    </a:lvl4pPr>
    <a:lvl5pPr indent="914400" defTabSz="1733973" latinLnBrk="0">
      <a:spcBef>
        <a:spcPts val="800"/>
      </a:spcBef>
      <a:defRPr sz="2200">
        <a:latin typeface="+mj-lt"/>
        <a:ea typeface="+mj-ea"/>
        <a:cs typeface="+mj-cs"/>
        <a:sym typeface="Bell MT"/>
      </a:defRPr>
    </a:lvl5pPr>
    <a:lvl6pPr indent="1143000" defTabSz="1733973" latinLnBrk="0">
      <a:spcBef>
        <a:spcPts val="800"/>
      </a:spcBef>
      <a:defRPr sz="2200">
        <a:latin typeface="+mj-lt"/>
        <a:ea typeface="+mj-ea"/>
        <a:cs typeface="+mj-cs"/>
        <a:sym typeface="Bell MT"/>
      </a:defRPr>
    </a:lvl6pPr>
    <a:lvl7pPr indent="1371600" defTabSz="1733973" latinLnBrk="0">
      <a:spcBef>
        <a:spcPts val="800"/>
      </a:spcBef>
      <a:defRPr sz="2200">
        <a:latin typeface="+mj-lt"/>
        <a:ea typeface="+mj-ea"/>
        <a:cs typeface="+mj-cs"/>
        <a:sym typeface="Bell MT"/>
      </a:defRPr>
    </a:lvl7pPr>
    <a:lvl8pPr indent="1600200" defTabSz="1733973" latinLnBrk="0">
      <a:spcBef>
        <a:spcPts val="800"/>
      </a:spcBef>
      <a:defRPr sz="2200">
        <a:latin typeface="+mj-lt"/>
        <a:ea typeface="+mj-ea"/>
        <a:cs typeface="+mj-cs"/>
        <a:sym typeface="Bell MT"/>
      </a:defRPr>
    </a:lvl8pPr>
    <a:lvl9pPr indent="1828800" defTabSz="1733973" latinLnBrk="0">
      <a:spcBef>
        <a:spcPts val="800"/>
      </a:spcBef>
      <a:defRPr sz="2200">
        <a:latin typeface="+mj-lt"/>
        <a:ea typeface="+mj-ea"/>
        <a:cs typeface="+mj-cs"/>
        <a:sym typeface="Bell MT"/>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prstGeom prst="rect">
            <a:avLst/>
          </a:prstGeom>
        </p:spPr>
        <p:txBody>
          <a:bodyPr/>
          <a:lstStyle/>
          <a:p>
            <a:endParaRPr/>
          </a:p>
        </p:txBody>
      </p:sp>
      <p:sp>
        <p:nvSpPr>
          <p:cNvPr id="614" name="Shape 614"/>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a:spLocks noGrp="1" noRot="1" noChangeAspect="1"/>
          </p:cNvSpPr>
          <p:nvPr>
            <p:ph type="sldImg"/>
          </p:nvPr>
        </p:nvSpPr>
        <p:spPr>
          <a:prstGeom prst="rect">
            <a:avLst/>
          </a:prstGeom>
        </p:spPr>
        <p:txBody>
          <a:bodyPr/>
          <a:lstStyle/>
          <a:p>
            <a:endParaRPr/>
          </a:p>
        </p:txBody>
      </p:sp>
      <p:sp>
        <p:nvSpPr>
          <p:cNvPr id="721" name="Shape 721"/>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Shape 724"/>
          <p:cNvSpPr>
            <a:spLocks noGrp="1" noRot="1" noChangeAspect="1"/>
          </p:cNvSpPr>
          <p:nvPr>
            <p:ph type="sldImg"/>
          </p:nvPr>
        </p:nvSpPr>
        <p:spPr>
          <a:prstGeom prst="rect">
            <a:avLst/>
          </a:prstGeom>
        </p:spPr>
        <p:txBody>
          <a:bodyPr/>
          <a:lstStyle/>
          <a:p>
            <a:endParaRPr/>
          </a:p>
        </p:txBody>
      </p:sp>
      <p:sp>
        <p:nvSpPr>
          <p:cNvPr id="725" name="Shape 725"/>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Shape 728"/>
          <p:cNvSpPr>
            <a:spLocks noGrp="1" noRot="1" noChangeAspect="1"/>
          </p:cNvSpPr>
          <p:nvPr>
            <p:ph type="sldImg"/>
          </p:nvPr>
        </p:nvSpPr>
        <p:spPr>
          <a:prstGeom prst="rect">
            <a:avLst/>
          </a:prstGeom>
        </p:spPr>
        <p:txBody>
          <a:bodyPr/>
          <a:lstStyle/>
          <a:p>
            <a:endParaRPr/>
          </a:p>
        </p:txBody>
      </p:sp>
      <p:sp>
        <p:nvSpPr>
          <p:cNvPr id="729" name="Shape 729"/>
          <p:cNvSpPr>
            <a:spLocks noGrp="1"/>
          </p:cNvSpPr>
          <p:nvPr>
            <p:ph type="body" sz="quarter" idx="1"/>
          </p:nvPr>
        </p:nvSpPr>
        <p:spPr>
          <a:prstGeom prst="rect">
            <a:avLst/>
          </a:prstGeom>
        </p:spPr>
        <p:txBody>
          <a:bodyPr/>
          <a:lstStyle>
            <a:lvl1pPr defTabSz="914400">
              <a:defRPr sz="1200"/>
            </a:lvl1pPr>
          </a:lstStyle>
          <a:p>
            <a:r>
              <a:t>Paul labored, but saw the source of his strength as the grace of God working in Him.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Shape 732"/>
          <p:cNvSpPr>
            <a:spLocks noGrp="1" noRot="1" noChangeAspect="1"/>
          </p:cNvSpPr>
          <p:nvPr>
            <p:ph type="sldImg"/>
          </p:nvPr>
        </p:nvSpPr>
        <p:spPr>
          <a:prstGeom prst="rect">
            <a:avLst/>
          </a:prstGeom>
        </p:spPr>
        <p:txBody>
          <a:bodyPr/>
          <a:lstStyle/>
          <a:p>
            <a:endParaRPr/>
          </a:p>
        </p:txBody>
      </p:sp>
      <p:sp>
        <p:nvSpPr>
          <p:cNvPr id="733" name="Shape 733"/>
          <p:cNvSpPr>
            <a:spLocks noGrp="1"/>
          </p:cNvSpPr>
          <p:nvPr>
            <p:ph type="body" sz="quarter" idx="1"/>
          </p:nvPr>
        </p:nvSpPr>
        <p:spPr>
          <a:prstGeom prst="rect">
            <a:avLst/>
          </a:prstGeom>
        </p:spPr>
        <p:txBody>
          <a:bodyPr/>
          <a:lstStyle>
            <a:lvl1pPr defTabSz="914400">
              <a:defRPr sz="1200"/>
            </a:lvl1pPr>
          </a:lstStyle>
          <a:p>
            <a:r>
              <a:t>We‘re to work out our salvation; but it is GOD…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Shape 736"/>
          <p:cNvSpPr>
            <a:spLocks noGrp="1" noRot="1" noChangeAspect="1"/>
          </p:cNvSpPr>
          <p:nvPr>
            <p:ph type="sldImg"/>
          </p:nvPr>
        </p:nvSpPr>
        <p:spPr>
          <a:prstGeom prst="rect">
            <a:avLst/>
          </a:prstGeom>
        </p:spPr>
        <p:txBody>
          <a:bodyPr/>
          <a:lstStyle/>
          <a:p>
            <a:endParaRPr/>
          </a:p>
        </p:txBody>
      </p:sp>
      <p:sp>
        <p:nvSpPr>
          <p:cNvPr id="737" name="Shape 737"/>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Shape 740"/>
          <p:cNvSpPr>
            <a:spLocks noGrp="1" noRot="1" noChangeAspect="1"/>
          </p:cNvSpPr>
          <p:nvPr>
            <p:ph type="sldImg"/>
          </p:nvPr>
        </p:nvSpPr>
        <p:spPr>
          <a:prstGeom prst="rect">
            <a:avLst/>
          </a:prstGeom>
        </p:spPr>
        <p:txBody>
          <a:bodyPr/>
          <a:lstStyle/>
          <a:p>
            <a:endParaRPr/>
          </a:p>
        </p:txBody>
      </p:sp>
      <p:sp>
        <p:nvSpPr>
          <p:cNvPr id="741" name="Shape 741"/>
          <p:cNvSpPr>
            <a:spLocks noGrp="1"/>
          </p:cNvSpPr>
          <p:nvPr>
            <p:ph type="body" sz="quarter" idx="1"/>
          </p:nvPr>
        </p:nvSpPr>
        <p:spPr>
          <a:prstGeom prst="rect">
            <a:avLst/>
          </a:prstGeom>
        </p:spPr>
        <p:txBody>
          <a:bodyPr/>
          <a:lstStyle/>
          <a:p>
            <a:pPr defTabSz="914400">
              <a:defRPr sz="1200"/>
            </a:pPr>
            <a:r>
              <a:t>It is GOD who sanctifies us; it is HE who will bring it to pass.</a:t>
            </a:r>
          </a:p>
          <a:p>
            <a:pPr defTabSz="914400">
              <a:defRPr sz="1200"/>
            </a:pPr>
            <a:endParaRPr/>
          </a:p>
          <a:p>
            <a:pPr defTabSz="914400">
              <a:defRPr sz="1200"/>
            </a:pPr>
            <a:r>
              <a:t>So we see in all these verses that having begun by the Spirit, we are certainly not perfected by the flesh, but rather by the enabling power of God working in us. This is certainly NOT „Do It Yourself“ religion!!! But rather a dependence on God‘s and His promised provision. In a word, we‘re talking about: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Shape 746"/>
          <p:cNvSpPr>
            <a:spLocks noGrp="1" noRot="1" noChangeAspect="1"/>
          </p:cNvSpPr>
          <p:nvPr>
            <p:ph type="sldImg"/>
          </p:nvPr>
        </p:nvSpPr>
        <p:spPr>
          <a:prstGeom prst="rect">
            <a:avLst/>
          </a:prstGeom>
        </p:spPr>
        <p:txBody>
          <a:bodyPr/>
          <a:lstStyle/>
          <a:p>
            <a:endParaRPr/>
          </a:p>
        </p:txBody>
      </p:sp>
      <p:sp>
        <p:nvSpPr>
          <p:cNvPr id="747" name="Shape 747"/>
          <p:cNvSpPr>
            <a:spLocks noGrp="1"/>
          </p:cNvSpPr>
          <p:nvPr>
            <p:ph type="body" sz="quarter" idx="1"/>
          </p:nvPr>
        </p:nvSpPr>
        <p:spPr>
          <a:prstGeom prst="rect">
            <a:avLst/>
          </a:prstGeom>
        </p:spPr>
        <p:txBody>
          <a:bodyPr/>
          <a:lstStyle>
            <a:lvl1pPr defTabSz="914400">
              <a:defRPr sz="1200"/>
            </a:lvl1pPr>
          </a:lstStyle>
          <a:p>
            <a:r>
              <a:t>Grace means God doing for us what we could never do for ourselves. We are not capable of living the Christian life by oruselves…but we don‘t have to by ourselves! God in His grace has made provision for our need. And that grace is not just a past provision for our salvation, but a present provision for our sanctification as well.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Shape 750"/>
          <p:cNvSpPr>
            <a:spLocks noGrp="1" noRot="1" noChangeAspect="1"/>
          </p:cNvSpPr>
          <p:nvPr>
            <p:ph type="sldImg"/>
          </p:nvPr>
        </p:nvSpPr>
        <p:spPr>
          <a:prstGeom prst="rect">
            <a:avLst/>
          </a:prstGeom>
        </p:spPr>
        <p:txBody>
          <a:bodyPr/>
          <a:lstStyle/>
          <a:p>
            <a:endParaRPr/>
          </a:p>
        </p:txBody>
      </p:sp>
      <p:sp>
        <p:nvSpPr>
          <p:cNvPr id="751" name="Shape 751"/>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a:spLocks noGrp="1" noRot="1" noChangeAspect="1"/>
          </p:cNvSpPr>
          <p:nvPr>
            <p:ph type="sldImg"/>
          </p:nvPr>
        </p:nvSpPr>
        <p:spPr>
          <a:prstGeom prst="rect">
            <a:avLst/>
          </a:prstGeom>
        </p:spPr>
        <p:txBody>
          <a:bodyPr/>
          <a:lstStyle/>
          <a:p>
            <a:endParaRPr/>
          </a:p>
        </p:txBody>
      </p:sp>
      <p:sp>
        <p:nvSpPr>
          <p:cNvPr id="755" name="Shape 755"/>
          <p:cNvSpPr>
            <a:spLocks noGrp="1"/>
          </p:cNvSpPr>
          <p:nvPr>
            <p:ph type="body" sz="quarter" idx="1"/>
          </p:nvPr>
        </p:nvSpPr>
        <p:spPr>
          <a:prstGeom prst="rect">
            <a:avLst/>
          </a:prstGeom>
        </p:spPr>
        <p:txBody>
          <a:bodyPr/>
          <a:lstStyle/>
          <a:p>
            <a:pPr defTabSz="914400">
              <a:defRPr sz="1200"/>
            </a:pPr>
            <a:r>
              <a:t>Another way of saying this is, WHAT GOD REQUIRES, HE PROVIDES. This is amazing truth, and is what makes Christianity differnet from every other fasith system in the world, different from „religion.“ The difference is the GRACE OF GOD.</a:t>
            </a:r>
          </a:p>
          <a:p>
            <a:pPr defTabSz="914400">
              <a:defRPr sz="1200"/>
            </a:pPr>
            <a:endParaRPr/>
          </a:p>
          <a:p>
            <a:pPr defTabSz="914400">
              <a:defRPr sz="1200"/>
            </a:pPr>
            <a:r>
              <a:t>This is NOT „Do It Yourself“ religion!!! It‘s acknowledging that only God can do it, and that He has made provision to do just that.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noRot="1" noChangeAspect="1"/>
          </p:cNvSpPr>
          <p:nvPr>
            <p:ph type="sldImg"/>
          </p:nvPr>
        </p:nvSpPr>
        <p:spPr>
          <a:prstGeom prst="rect">
            <a:avLst/>
          </a:prstGeom>
        </p:spPr>
        <p:txBody>
          <a:bodyPr/>
          <a:lstStyle/>
          <a:p>
            <a:endParaRPr/>
          </a:p>
        </p:txBody>
      </p:sp>
      <p:sp>
        <p:nvSpPr>
          <p:cNvPr id="759" name="Shape 759"/>
          <p:cNvSpPr>
            <a:spLocks noGrp="1"/>
          </p:cNvSpPr>
          <p:nvPr>
            <p:ph type="body" sz="quarter" idx="1"/>
          </p:nvPr>
        </p:nvSpPr>
        <p:spPr>
          <a:prstGeom prst="rect">
            <a:avLst/>
          </a:prstGeom>
        </p:spPr>
        <p:txBody>
          <a:bodyPr/>
          <a:lstStyle/>
          <a:p>
            <a:pPr defTabSz="914400">
              <a:defRPr sz="1200"/>
            </a:pPr>
            <a:r>
              <a:t>But, we might ask, WHY does God choose to work in this way, to provide what He requires, to do for us what we can‘t do for ourselves. The answer is found in 1 Pet. 4:8-11. (READ)</a:t>
            </a:r>
          </a:p>
          <a:p>
            <a:pPr defTabSz="914400">
              <a:defRPr sz="1200"/>
            </a:pPr>
            <a:endParaRPr/>
          </a:p>
          <a:p>
            <a:pPr defTabSz="914400">
              <a:defRPr sz="1200"/>
            </a:pPr>
            <a:r>
              <a:t>And we come again to the theme of God‘s glory: it‘s the hub around which all these other truths turn. He made all things for His glory, so all things inevitably lead back to His glory. (I‘m sorry if you‘re tired of that theme, but it‘s the most important biblical theme of all– all roads lead from it and back to it again.)</a:t>
            </a:r>
          </a:p>
          <a:p>
            <a:pPr defTabSz="914400">
              <a:defRPr sz="1200"/>
            </a:pPr>
            <a:endParaRPr/>
          </a:p>
          <a:p>
            <a:pPr defTabSz="914400">
              <a:defRPr sz="1200"/>
            </a:pPr>
            <a:r>
              <a:t>God makes gracious provision for us, He provides what He requires of us, so that ultimately all glory would go to Him as the One who alone is fully sufficient. It‘s like what Paul says in 1 Cor. 1: God chose the weak and foolish of the world, so that he who boasts would boast in the LORD. As John Piper has put it, WE get the grace; HE gets the glory!  </a:t>
            </a:r>
          </a:p>
          <a:p>
            <a:pPr defTabSz="914400">
              <a:defRPr sz="12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hape 535"/>
          <p:cNvSpPr>
            <a:spLocks noGrp="1" noRot="1" noChangeAspect="1"/>
          </p:cNvSpPr>
          <p:nvPr>
            <p:ph type="sldImg"/>
          </p:nvPr>
        </p:nvSpPr>
        <p:spPr>
          <a:prstGeom prst="rect">
            <a:avLst/>
          </a:prstGeom>
        </p:spPr>
        <p:txBody>
          <a:bodyPr/>
          <a:lstStyle/>
          <a:p>
            <a:endParaRPr/>
          </a:p>
        </p:txBody>
      </p:sp>
      <p:sp>
        <p:nvSpPr>
          <p:cNvPr id="536" name="Shape 536"/>
          <p:cNvSpPr>
            <a:spLocks noGrp="1"/>
          </p:cNvSpPr>
          <p:nvPr>
            <p:ph type="body" sz="quarter" idx="1"/>
          </p:nvPr>
        </p:nvSpPr>
        <p:spPr>
          <a:prstGeom prst="rect">
            <a:avLst/>
          </a:prstGeom>
        </p:spPr>
        <p:txBody>
          <a:bodyPr/>
          <a:lstStyle/>
          <a:p>
            <a:r>
              <a:t>Written to Jewish Christians…</a:t>
            </a:r>
          </a:p>
          <a:p>
            <a:r>
              <a:t>“why would you ever go back???”</a:t>
            </a:r>
          </a:p>
        </p:txBody>
      </p:sp>
    </p:spTree>
    <p:extLst>
      <p:ext uri="{BB962C8B-B14F-4D97-AF65-F5344CB8AC3E}">
        <p14:creationId xmlns:p14="http://schemas.microsoft.com/office/powerpoint/2010/main" val="341370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hape 762"/>
          <p:cNvSpPr>
            <a:spLocks noGrp="1" noRot="1" noChangeAspect="1"/>
          </p:cNvSpPr>
          <p:nvPr>
            <p:ph type="sldImg"/>
          </p:nvPr>
        </p:nvSpPr>
        <p:spPr>
          <a:prstGeom prst="rect">
            <a:avLst/>
          </a:prstGeom>
        </p:spPr>
        <p:txBody>
          <a:bodyPr/>
          <a:lstStyle/>
          <a:p>
            <a:endParaRPr/>
          </a:p>
        </p:txBody>
      </p:sp>
      <p:sp>
        <p:nvSpPr>
          <p:cNvPr id="763" name="Shape 763"/>
          <p:cNvSpPr>
            <a:spLocks noGrp="1"/>
          </p:cNvSpPr>
          <p:nvPr>
            <p:ph type="body" sz="quarter" idx="1"/>
          </p:nvPr>
        </p:nvSpPr>
        <p:spPr>
          <a:prstGeom prst="rect">
            <a:avLst/>
          </a:prstGeom>
        </p:spPr>
        <p:txBody>
          <a:bodyPr/>
          <a:lstStyle/>
          <a:p>
            <a:pPr defTabSz="914400">
              <a:defRPr sz="1200"/>
            </a:pPr>
            <a:r>
              <a:t>So what God requires, He provides… and He provides throuhg His Son, who said….Apart….</a:t>
            </a:r>
          </a:p>
          <a:p>
            <a:pPr defTabSz="914400">
              <a:defRPr sz="1200"/>
            </a:pPr>
            <a:endParaRPr/>
          </a:p>
          <a:p>
            <a:pPr defTabSz="914400">
              <a:defRPr sz="1200"/>
            </a:pPr>
            <a:r>
              <a:t>Paul stated the same thing in opposite way around when he wrote….I can..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Shape 766"/>
          <p:cNvSpPr>
            <a:spLocks noGrp="1" noRot="1" noChangeAspect="1"/>
          </p:cNvSpPr>
          <p:nvPr>
            <p:ph type="sldImg"/>
          </p:nvPr>
        </p:nvSpPr>
        <p:spPr>
          <a:prstGeom prst="rect">
            <a:avLst/>
          </a:prstGeom>
        </p:spPr>
        <p:txBody>
          <a:bodyPr/>
          <a:lstStyle/>
          <a:p>
            <a:endParaRPr/>
          </a:p>
        </p:txBody>
      </p:sp>
      <p:sp>
        <p:nvSpPr>
          <p:cNvPr id="767" name="Shape 767"/>
          <p:cNvSpPr>
            <a:spLocks noGrp="1"/>
          </p:cNvSpPr>
          <p:nvPr>
            <p:ph type="body" sz="quarter" idx="1"/>
          </p:nvPr>
        </p:nvSpPr>
        <p:spPr>
          <a:prstGeom prst="rect">
            <a:avLst/>
          </a:prstGeom>
        </p:spPr>
        <p:txBody>
          <a:bodyPr/>
          <a:lstStyle/>
          <a:p>
            <a:pPr defTabSz="914400">
              <a:defRPr sz="1200"/>
            </a:pPr>
            <a:r>
              <a:t>God requires perfect holiness to enter heaven… we are not capable of that, but He provides it in Jesus Christ.</a:t>
            </a:r>
          </a:p>
          <a:p>
            <a:pPr defTabSz="914400">
              <a:defRPr sz="1200"/>
            </a:pPr>
            <a:endParaRPr/>
          </a:p>
          <a:p>
            <a:pPr defTabSz="914400">
              <a:defRPr sz="1200"/>
            </a:pPr>
            <a:r>
              <a:t>God requires a sanctified life.. And,as we have seen, though we are not capable of it, He has provided for that in Jesus Christ.</a:t>
            </a:r>
          </a:p>
          <a:p>
            <a:pPr defTabSz="914400">
              <a:defRPr sz="1200"/>
            </a:pPr>
            <a:endParaRPr/>
          </a:p>
          <a:p>
            <a:pPr defTabSz="914400">
              <a:defRPr sz="1200"/>
            </a:pPr>
            <a:r>
              <a:t>God requires and deserves perfect worship…  we are certianly not capable of that, but we want to see this morning how God has indeed in His grace provided for that as well in Jesus Christ.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Shape 789"/>
          <p:cNvSpPr>
            <a:spLocks noGrp="1" noRot="1" noChangeAspect="1"/>
          </p:cNvSpPr>
          <p:nvPr>
            <p:ph type="sldImg"/>
          </p:nvPr>
        </p:nvSpPr>
        <p:spPr>
          <a:prstGeom prst="rect">
            <a:avLst/>
          </a:prstGeom>
        </p:spPr>
        <p:txBody>
          <a:bodyPr/>
          <a:lstStyle/>
          <a:p>
            <a:endParaRPr/>
          </a:p>
        </p:txBody>
      </p:sp>
      <p:sp>
        <p:nvSpPr>
          <p:cNvPr id="790" name="Shape 790"/>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 name="Shape 793"/>
          <p:cNvSpPr>
            <a:spLocks noGrp="1" noRot="1" noChangeAspect="1"/>
          </p:cNvSpPr>
          <p:nvPr>
            <p:ph type="sldImg"/>
          </p:nvPr>
        </p:nvSpPr>
        <p:spPr>
          <a:prstGeom prst="rect">
            <a:avLst/>
          </a:prstGeom>
        </p:spPr>
        <p:txBody>
          <a:bodyPr/>
          <a:lstStyle/>
          <a:p>
            <a:endParaRPr/>
          </a:p>
        </p:txBody>
      </p:sp>
      <p:sp>
        <p:nvSpPr>
          <p:cNvPr id="794" name="Shape 794"/>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Shape 804"/>
          <p:cNvSpPr>
            <a:spLocks noGrp="1" noRot="1" noChangeAspect="1"/>
          </p:cNvSpPr>
          <p:nvPr>
            <p:ph type="sldImg"/>
          </p:nvPr>
        </p:nvSpPr>
        <p:spPr>
          <a:prstGeom prst="rect">
            <a:avLst/>
          </a:prstGeom>
        </p:spPr>
        <p:txBody>
          <a:bodyPr/>
          <a:lstStyle/>
          <a:p>
            <a:endParaRPr/>
          </a:p>
        </p:txBody>
      </p:sp>
      <p:sp>
        <p:nvSpPr>
          <p:cNvPr id="805" name="Shape 8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Shape 814"/>
          <p:cNvSpPr>
            <a:spLocks noGrp="1" noRot="1" noChangeAspect="1"/>
          </p:cNvSpPr>
          <p:nvPr>
            <p:ph type="sldImg"/>
          </p:nvPr>
        </p:nvSpPr>
        <p:spPr>
          <a:prstGeom prst="rect">
            <a:avLst/>
          </a:prstGeom>
        </p:spPr>
        <p:txBody>
          <a:bodyPr/>
          <a:lstStyle/>
          <a:p>
            <a:endParaRPr/>
          </a:p>
        </p:txBody>
      </p:sp>
      <p:sp>
        <p:nvSpPr>
          <p:cNvPr id="815" name="Shape 81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Shape 820"/>
          <p:cNvSpPr>
            <a:spLocks noGrp="1" noRot="1" noChangeAspect="1"/>
          </p:cNvSpPr>
          <p:nvPr>
            <p:ph type="sldImg"/>
          </p:nvPr>
        </p:nvSpPr>
        <p:spPr>
          <a:prstGeom prst="rect">
            <a:avLst/>
          </a:prstGeom>
        </p:spPr>
        <p:txBody>
          <a:bodyPr/>
          <a:lstStyle/>
          <a:p>
            <a:endParaRPr/>
          </a:p>
        </p:txBody>
      </p:sp>
      <p:sp>
        <p:nvSpPr>
          <p:cNvPr id="821" name="Shape 821"/>
          <p:cNvSpPr>
            <a:spLocks noGrp="1"/>
          </p:cNvSpPr>
          <p:nvPr>
            <p:ph type="body" sz="quarter" idx="1"/>
          </p:nvPr>
        </p:nvSpPr>
        <p:spPr>
          <a:prstGeom prst="rect">
            <a:avLst/>
          </a:prstGeom>
        </p:spPr>
        <p:txBody>
          <a:bodyPr/>
          <a:lstStyle/>
          <a:p>
            <a:pPr defTabSz="914400">
              <a:spcBef>
                <a:spcPts val="400"/>
              </a:spcBef>
              <a:defRPr sz="1200">
                <a:latin typeface="Arial"/>
                <a:ea typeface="Arial"/>
                <a:cs typeface="Arial"/>
                <a:sym typeface="Arial"/>
              </a:defRPr>
            </a:pPr>
            <a:r>
              <a:t>God reveals His glory, worship is our response</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Order is important: God always initiates</a:t>
            </a:r>
          </a:p>
          <a:p>
            <a:pPr defTabSz="914400">
              <a:spcBef>
                <a:spcPts val="400"/>
              </a:spcBef>
              <a:defRPr sz="1200">
                <a:latin typeface="Arial"/>
                <a:ea typeface="Arial"/>
                <a:cs typeface="Arial"/>
                <a:sym typeface="Arial"/>
              </a:defRPr>
            </a:pPr>
            <a:endParaRPr/>
          </a:p>
          <a:p>
            <a:pPr defTabSz="914400">
              <a:spcBef>
                <a:spcPts val="400"/>
              </a:spcBef>
              <a:defRPr sz="1200">
                <a:latin typeface="Arial"/>
                <a:ea typeface="Arial"/>
                <a:cs typeface="Arial"/>
                <a:sym typeface="Arial"/>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Arial"/>
                <a:ea typeface="Arial"/>
                <a:cs typeface="Arial"/>
                <a:sym typeface="Arial"/>
              </a:defRPr>
            </a:pPr>
            <a:r>
              <a:t>Worship services to be a dialogue betw, God and man, a dialogue of revel. &amp; response</a:t>
            </a:r>
          </a:p>
          <a:p>
            <a:pPr defTabSz="914400">
              <a:spcBef>
                <a:spcPts val="400"/>
              </a:spcBef>
              <a:defRPr sz="1200">
                <a:latin typeface="Arial"/>
                <a:ea typeface="Arial"/>
                <a:cs typeface="Arial"/>
                <a:sym typeface="Arial"/>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 name="Shape 829"/>
          <p:cNvSpPr>
            <a:spLocks noGrp="1" noRot="1" noChangeAspect="1"/>
          </p:cNvSpPr>
          <p:nvPr>
            <p:ph type="sldImg"/>
          </p:nvPr>
        </p:nvSpPr>
        <p:spPr>
          <a:prstGeom prst="rect">
            <a:avLst/>
          </a:prstGeom>
        </p:spPr>
        <p:txBody>
          <a:bodyPr/>
          <a:lstStyle/>
          <a:p>
            <a:endParaRPr/>
          </a:p>
        </p:txBody>
      </p:sp>
      <p:sp>
        <p:nvSpPr>
          <p:cNvPr id="830" name="Shape 830"/>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noRot="1" noChangeAspect="1"/>
          </p:cNvSpPr>
          <p:nvPr>
            <p:ph type="sldImg"/>
          </p:nvPr>
        </p:nvSpPr>
        <p:spPr>
          <a:prstGeom prst="rect">
            <a:avLst/>
          </a:prstGeom>
        </p:spPr>
        <p:txBody>
          <a:bodyPr/>
          <a:lstStyle/>
          <a:p>
            <a:endParaRPr/>
          </a:p>
        </p:txBody>
      </p:sp>
      <p:sp>
        <p:nvSpPr>
          <p:cNvPr id="541" name="Shape 541"/>
          <p:cNvSpPr>
            <a:spLocks noGrp="1"/>
          </p:cNvSpPr>
          <p:nvPr>
            <p:ph type="body" sz="quarter" idx="1"/>
          </p:nvPr>
        </p:nvSpPr>
        <p:spPr>
          <a:prstGeom prst="rect">
            <a:avLst/>
          </a:prstGeom>
        </p:spPr>
        <p:txBody>
          <a:bodyPr/>
          <a:lstStyle/>
          <a:p>
            <a:r>
              <a:t>27 things BETTER!</a:t>
            </a:r>
          </a:p>
        </p:txBody>
      </p:sp>
    </p:spTree>
    <p:extLst>
      <p:ext uri="{BB962C8B-B14F-4D97-AF65-F5344CB8AC3E}">
        <p14:creationId xmlns:p14="http://schemas.microsoft.com/office/powerpoint/2010/main" val="28333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Shape 833"/>
          <p:cNvSpPr>
            <a:spLocks noGrp="1" noRot="1" noChangeAspect="1"/>
          </p:cNvSpPr>
          <p:nvPr>
            <p:ph type="sldImg"/>
          </p:nvPr>
        </p:nvSpPr>
        <p:spPr>
          <a:prstGeom prst="rect">
            <a:avLst/>
          </a:prstGeom>
        </p:spPr>
        <p:txBody>
          <a:bodyPr/>
          <a:lstStyle/>
          <a:p>
            <a:endParaRPr/>
          </a:p>
        </p:txBody>
      </p:sp>
      <p:sp>
        <p:nvSpPr>
          <p:cNvPr id="834" name="Shape 834"/>
          <p:cNvSpPr>
            <a:spLocks noGrp="1"/>
          </p:cNvSpPr>
          <p:nvPr>
            <p:ph type="body" sz="quarter" idx="1"/>
          </p:nvPr>
        </p:nvSpPr>
        <p:spPr>
          <a:prstGeom prst="rect">
            <a:avLst/>
          </a:prstGeom>
        </p:spPr>
        <p:txBody>
          <a:bodyPr/>
          <a:lstStyle/>
          <a:p>
            <a:pPr marL="228600" indent="-228600" defTabSz="914400">
              <a:defRPr sz="1200"/>
            </a:pPr>
            <a:r>
              <a:t>Let‘s look at the two parts of this verse:</a:t>
            </a:r>
          </a:p>
          <a:p>
            <a:pPr marL="228600" indent="-228600" defTabSz="914400">
              <a:buSzPct val="100000"/>
              <a:buAutoNum type="arabicPeriod"/>
              <a:defRPr sz="1200"/>
            </a:pPr>
            <a:r>
              <a:t>Jesus earthly ministry was to reveal the Father– to reveal His name, that is His glory. </a:t>
            </a:r>
          </a:p>
          <a:p>
            <a:pPr marL="228600" indent="-228600" defTabSz="914400">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buSzPct val="100000"/>
              <a:buAutoNum type="arabicPeriod"/>
              <a:defRPr sz="1200"/>
            </a:pPr>
            <a:r>
              <a:t>For those involved in preaching or teaching the bible in any way (many of you are), there are some impt implications:</a:t>
            </a:r>
          </a:p>
          <a:p>
            <a:pPr marL="228600" indent="-228600" defTabSz="914400">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Shape 838"/>
          <p:cNvSpPr>
            <a:spLocks noGrp="1" noRot="1" noChangeAspect="1"/>
          </p:cNvSpPr>
          <p:nvPr>
            <p:ph type="sldImg"/>
          </p:nvPr>
        </p:nvSpPr>
        <p:spPr>
          <a:prstGeom prst="rect">
            <a:avLst/>
          </a:prstGeom>
        </p:spPr>
        <p:txBody>
          <a:bodyPr/>
          <a:lstStyle/>
          <a:p>
            <a:endParaRPr/>
          </a:p>
        </p:txBody>
      </p:sp>
      <p:sp>
        <p:nvSpPr>
          <p:cNvPr id="839" name="Shape 839"/>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Shape 861"/>
          <p:cNvSpPr>
            <a:spLocks noGrp="1" noRot="1" noChangeAspect="1"/>
          </p:cNvSpPr>
          <p:nvPr>
            <p:ph type="sldImg"/>
          </p:nvPr>
        </p:nvSpPr>
        <p:spPr>
          <a:prstGeom prst="rect">
            <a:avLst/>
          </a:prstGeom>
        </p:spPr>
        <p:txBody>
          <a:bodyPr/>
          <a:lstStyle/>
          <a:p>
            <a:endParaRPr/>
          </a:p>
        </p:txBody>
      </p:sp>
      <p:sp>
        <p:nvSpPr>
          <p:cNvPr id="862" name="Shape 862"/>
          <p:cNvSpPr>
            <a:spLocks noGrp="1"/>
          </p:cNvSpPr>
          <p:nvPr>
            <p:ph type="body" sz="quarter" idx="1"/>
          </p:nvPr>
        </p:nvSpPr>
        <p:spPr>
          <a:prstGeom prst="rect">
            <a:avLst/>
          </a:prstGeom>
        </p:spPr>
        <p:txBody>
          <a:bodyPr/>
          <a:lstStyle/>
          <a:p>
            <a:pPr defTabSz="914400">
              <a:defRPr sz="1200"/>
            </a:pPr>
            <a:r>
              <a:t>The second half is just as important, though perhaps a little surprising.</a:t>
            </a:r>
          </a:p>
          <a:p>
            <a:pPr defTabSz="914400">
              <a:defRPr sz="1200"/>
            </a:pPr>
            <a:endParaRPr/>
          </a:p>
          <a:p>
            <a:pPr defTabSz="914400">
              <a:defRPr sz="1200"/>
            </a:pPr>
            <a:r>
              <a:t>Jesus SINGS the Father‘s praise in our midst when we gather for worship. He mediates our response to the Father. He LEADS US in our worship! Calvin in his commentary on this passge calls Christ „the chief Conductor of our hymns“!</a:t>
            </a:r>
          </a:p>
          <a:p>
            <a:pPr defTabSz="914400">
              <a:defRPr sz="1200"/>
            </a:pPr>
            <a:endParaRPr/>
          </a:p>
          <a:p>
            <a:pPr defTabSz="914400">
              <a:defRPr sz="1200"/>
            </a:pPr>
            <a:r>
              <a:t>There some preachers and others who think that the singing, the music, the so-called „Worship“ part of the service is not that important, is just preliminary to the main event, which is the sermon, and serves only to „warm the people up“ for that.</a:t>
            </a:r>
          </a:p>
          <a:p>
            <a:pPr defTabSz="914400">
              <a:defRPr sz="1200"/>
            </a:pPr>
            <a:endParaRPr/>
          </a:p>
          <a:p>
            <a:pPr defTabSz="914400">
              <a:defRPr sz="1200"/>
            </a:pPr>
            <a:r>
              <a:t>Well, Jesus Himself disagrees with that assessment– it‘s important to HIM!! So much so that He‘s in the middle of it, leading it! Jesus Christ Himself leads us into taking part in that Communion which He himself has with the Father. We come IN CHRIST, and He leads the way.</a:t>
            </a:r>
          </a:p>
          <a:p>
            <a:pPr defTabSz="914400">
              <a:defRPr sz="1200"/>
            </a:pPr>
            <a:endParaRPr/>
          </a:p>
          <a:p>
            <a:pPr defTabSz="914400">
              <a:defRPr sz="1200"/>
            </a:pPr>
            <a:r>
              <a:t>Thomas Torrance: „From first to last the worship and ministry of the Church on earth must be governed by the fact that Christ substitutes himself in our place, and that our humanity with its own acts of worship, is displaced by his, so that we appear before God not in our own name, not in our own significance, not in virtue of our own acts of confession, contrition, worship, and thanksgiving, but solely in the name of Christ and solely in virtue of what he has done in our name and on our behalf, and in our [place].  Justification by Christ alone means that from first to last in the worship of God and in the ministry of the Gospel Christ himself is central, and that we draw near in worship and service only through letting him take our place.  He only is Priest.  He only represents humanity.  He only has an offering with which to appear before God and with which God is well-pleased.  He only presents our prayers before God, and he only is our praise and thanksgiving and worship as we appear before the face of the Father.  Nothing in our hands we bring--simply to his Cross we cling.” </a:t>
            </a:r>
          </a:p>
          <a:p>
            <a:pPr defTabSz="914400">
              <a:defRPr sz="1200"/>
            </a:pPr>
            <a:endParaRPr/>
          </a:p>
          <a:p>
            <a:pPr defTabSz="914400">
              <a:defRPr sz="1200"/>
            </a:pPr>
            <a:r>
              <a:t>This gives a whole new understand, I think, to what we mean when we say that in worship we come through Christ; it is not just because of His past work opening the way for us, but also because He presently and actively goes before us and leads the way. And that‘s what the author of Hebrews says in chapter 10 (TURN). </a:t>
            </a:r>
          </a:p>
          <a:p>
            <a:pPr defTabSz="914400">
              <a:defRPr sz="1200"/>
            </a:pPr>
            <a:endParaRPr/>
          </a:p>
          <a:p>
            <a:pPr defTabSz="914400">
              <a:defRPr sz="1200"/>
            </a:pPr>
            <a:r>
              <a:t>Summarizing what he‘s been saying about the superiority of Christ and the New Covenant, the writer says „therefore“… LET US DRAW NEAR. Two reasons we can: v. 20 Christ‘s PAST work; v. 21 Christ‘s PRESENT work.</a:t>
            </a:r>
          </a:p>
          <a:p>
            <a:pPr defTabSz="914400">
              <a:defRPr sz="1200"/>
            </a:pPr>
            <a:endParaRPr/>
          </a:p>
          <a:p>
            <a:pPr defTabSz="914400">
              <a:defRPr sz="1200"/>
            </a:pPr>
            <a:r>
              <a:t>Likewise, when we say we „pray in Jesus‘s name,“ it‘s not just a formula which tacks on His name as sort of an insurance policy to get what we want– rather we pray IN JESUS, we come through Him and allow Him as our Mediator and Intercessor to offer our requests to the Father for us. </a:t>
            </a:r>
          </a:p>
          <a:p>
            <a:pPr defTabSz="914400">
              <a:defRPr sz="1200"/>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Shape 865"/>
          <p:cNvSpPr>
            <a:spLocks noGrp="1" noRot="1" noChangeAspect="1"/>
          </p:cNvSpPr>
          <p:nvPr>
            <p:ph type="sldImg"/>
          </p:nvPr>
        </p:nvSpPr>
        <p:spPr>
          <a:prstGeom prst="rect">
            <a:avLst/>
          </a:prstGeom>
        </p:spPr>
        <p:txBody>
          <a:bodyPr/>
          <a:lstStyle/>
          <a:p>
            <a:endParaRPr/>
          </a:p>
        </p:txBody>
      </p:sp>
      <p:sp>
        <p:nvSpPr>
          <p:cNvPr id="866" name="Shape 866"/>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 name="Shape 873"/>
          <p:cNvSpPr>
            <a:spLocks noGrp="1" noRot="1" noChangeAspect="1"/>
          </p:cNvSpPr>
          <p:nvPr>
            <p:ph type="sldImg"/>
          </p:nvPr>
        </p:nvSpPr>
        <p:spPr>
          <a:prstGeom prst="rect">
            <a:avLst/>
          </a:prstGeom>
        </p:spPr>
        <p:txBody>
          <a:bodyPr/>
          <a:lstStyle/>
          <a:p>
            <a:endParaRPr/>
          </a:p>
        </p:txBody>
      </p:sp>
      <p:sp>
        <p:nvSpPr>
          <p:cNvPr id="874" name="Shape 874"/>
          <p:cNvSpPr>
            <a:spLocks noGrp="1"/>
          </p:cNvSpPr>
          <p:nvPr>
            <p:ph type="body" sz="quarter" idx="1"/>
          </p:nvPr>
        </p:nvSpPr>
        <p:spPr>
          <a:prstGeom prst="rect">
            <a:avLst/>
          </a:prstGeom>
        </p:spPr>
        <p:txBody>
          <a:bodyPr/>
          <a:lstStyle/>
          <a:p>
            <a:pPr marL="228600" indent="-228600" defTabSz="914400">
              <a:spcBef>
                <a:spcPts val="400"/>
              </a:spcBef>
              <a:defRPr sz="1200"/>
            </a:pPr>
            <a:r>
              <a:t>Let‘s look at the two parts of this verse:</a:t>
            </a:r>
          </a:p>
          <a:p>
            <a:pPr marL="228600" indent="-228600" defTabSz="914400">
              <a:spcBef>
                <a:spcPts val="400"/>
              </a:spcBef>
              <a:buSzPct val="100000"/>
              <a:buAutoNum type="arabicPeriod"/>
              <a:defRPr sz="1200"/>
            </a:pPr>
            <a:r>
              <a:t>Jesus earthly ministry was to reveal the Father– to reveal His name, that is His glory. </a:t>
            </a:r>
          </a:p>
          <a:p>
            <a:pPr marL="228600" indent="-228600" defTabSz="914400">
              <a:spcBef>
                <a:spcPts val="400"/>
              </a:spcBef>
              <a:buSzPct val="100000"/>
              <a:buAutoNum type="arabicPeriod"/>
              <a:defRPr sz="1200"/>
            </a:pPr>
            <a:r>
              <a:t>STILL His ministry (thru the H.S.)– to make the Father known (jn. 17:26, night before His crucifixion, He says to the Father, „</a:t>
            </a:r>
            <a:r>
              <a:rPr>
                <a:latin typeface="Arial"/>
                <a:ea typeface="Arial"/>
                <a:cs typeface="Arial"/>
                <a:sym typeface="Arial"/>
              </a:rPr>
              <a:t>I have made Your name known to them, and will make it known“; and so Jesus says, I wi</a:t>
            </a:r>
            <a:r>
              <a:t>ll proclaim…“</a:t>
            </a:r>
          </a:p>
          <a:p>
            <a:pPr marL="228600" indent="-228600" defTabSz="914400">
              <a:spcBef>
                <a:spcPts val="400"/>
              </a:spcBef>
              <a:buSzPct val="100000"/>
              <a:buAutoNum type="arabicPeriod"/>
              <a:defRPr sz="1200"/>
            </a:pPr>
            <a:r>
              <a:t>For those involved in preaching or teaching the bible in any way (many of you are), there are some impt implications:</a:t>
            </a:r>
          </a:p>
          <a:p>
            <a:pPr marL="228600" indent="-228600" defTabSz="914400">
              <a:spcBef>
                <a:spcPts val="400"/>
              </a:spcBef>
              <a:defRPr sz="1200"/>
            </a:pPr>
            <a:r>
              <a:t>	a. it is JESUS‘S ministry to proclaim the truth about Jesus; not Your ministry, but HIS</a:t>
            </a:r>
            <a:r>
              <a:rPr>
                <a:latin typeface="Wingdings"/>
                <a:ea typeface="Wingdings"/>
                <a:cs typeface="Wingdings"/>
                <a:sym typeface="Wingdings"/>
              </a:rPr>
              <a:t> </a:t>
            </a:r>
            <a:r>
              <a:t>should humble us</a:t>
            </a:r>
          </a:p>
          <a:p>
            <a:pPr marL="228600" indent="-228600" defTabSz="914400">
              <a:spcBef>
                <a:spcPts val="400"/>
              </a:spcBef>
              <a:defRPr sz="1200"/>
            </a:pPr>
            <a:r>
              <a:t>	b. You are REPRESENTING Christ when you get up to teach about God</a:t>
            </a:r>
            <a:r>
              <a:rPr>
                <a:latin typeface="Wingdings"/>
                <a:ea typeface="Wingdings"/>
                <a:cs typeface="Wingdings"/>
                <a:sym typeface="Wingdings"/>
              </a:rPr>
              <a:t> </a:t>
            </a:r>
            <a:r>
              <a:t>it‘s a high and holy privilege to be Christ‘s instrument, to stand in for Him, so to speak, in proclaiming the Father‘s name to the brethren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Shape 884"/>
          <p:cNvSpPr>
            <a:spLocks noGrp="1" noRot="1" noChangeAspect="1"/>
          </p:cNvSpPr>
          <p:nvPr>
            <p:ph type="sldImg"/>
          </p:nvPr>
        </p:nvSpPr>
        <p:spPr>
          <a:prstGeom prst="rect">
            <a:avLst/>
          </a:prstGeom>
        </p:spPr>
        <p:txBody>
          <a:bodyPr/>
          <a:lstStyle/>
          <a:p>
            <a:endParaRPr/>
          </a:p>
        </p:txBody>
      </p:sp>
      <p:sp>
        <p:nvSpPr>
          <p:cNvPr id="885" name="Shape 885"/>
          <p:cNvSpPr>
            <a:spLocks noGrp="1"/>
          </p:cNvSpPr>
          <p:nvPr>
            <p:ph type="body" sz="quarter" idx="1"/>
          </p:nvPr>
        </p:nvSpPr>
        <p:spPr>
          <a:prstGeom prst="rect">
            <a:avLst/>
          </a:prstGeom>
        </p:spPr>
        <p:txBody>
          <a:bodyPr/>
          <a:lstStyle>
            <a:lvl1pPr defTabSz="914400">
              <a:spcBef>
                <a:spcPts val="400"/>
              </a:spcBef>
              <a:defRPr sz="1200">
                <a:latin typeface="Arial"/>
                <a:ea typeface="Arial"/>
                <a:cs typeface="Arial"/>
                <a:sym typeface="Arial"/>
              </a:defRPr>
            </a:lvl1pPr>
          </a:lstStyle>
          <a:p>
            <a:r>
              <a:t>WHY we can draw near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Shape 893"/>
          <p:cNvSpPr>
            <a:spLocks noGrp="1" noRot="1" noChangeAspect="1"/>
          </p:cNvSpPr>
          <p:nvPr>
            <p:ph type="sldImg"/>
          </p:nvPr>
        </p:nvSpPr>
        <p:spPr>
          <a:prstGeom prst="rect">
            <a:avLst/>
          </a:prstGeom>
        </p:spPr>
        <p:txBody>
          <a:bodyPr/>
          <a:lstStyle/>
          <a:p>
            <a:endParaRPr/>
          </a:p>
        </p:txBody>
      </p:sp>
      <p:sp>
        <p:nvSpPr>
          <p:cNvPr id="894" name="Shape 894"/>
          <p:cNvSpPr>
            <a:spLocks noGrp="1"/>
          </p:cNvSpPr>
          <p:nvPr>
            <p:ph type="body" sz="quarter" idx="1"/>
          </p:nvPr>
        </p:nvSpPr>
        <p:spPr>
          <a:prstGeom prst="rect">
            <a:avLst/>
          </a:prstGeom>
        </p:spPr>
        <p:txBody>
          <a:bodyPr/>
          <a:lstStyle/>
          <a:p>
            <a:pPr defTabSz="914400">
              <a:defRPr sz="1200"/>
            </a:pPr>
            <a:r>
              <a:t>[READ whole slide]</a:t>
            </a:r>
          </a:p>
          <a:p>
            <a:pPr defTabSz="914400">
              <a:defRPr sz="1200"/>
            </a:pPr>
            <a:endParaRPr/>
          </a:p>
          <a:p>
            <a:pPr defTabSz="914400">
              <a:defRPr sz="1200"/>
            </a:pPr>
            <a:r>
              <a:t>Christ mediates God‘s revelation to us, in the preaching and the Scripture readings and the Scripture songs, everything in the service which speaks to us of the Father and His nature.</a:t>
            </a:r>
          </a:p>
          <a:p>
            <a:pPr defTabSz="914400">
              <a:defRPr sz="1200"/>
            </a:pPr>
            <a:endParaRPr/>
          </a:p>
          <a:p>
            <a:pPr defTabSz="914400">
              <a:defRPr sz="1200"/>
            </a:pPr>
            <a:r>
              <a:t>AND Christ‘s mediates our response back to God, leading us in our praises and singing and prayers and meditations and at the Lord‘s Supper.</a:t>
            </a:r>
          </a:p>
          <a:p>
            <a:pPr defTabSz="914400">
              <a:defRPr sz="1200"/>
            </a:pPr>
            <a:endParaRPr/>
          </a:p>
          <a:p>
            <a:pPr defTabSz="914400">
              <a:defRPr sz="1200"/>
            </a:pPr>
            <a:r>
              <a:t>He‘s the One Mediator between God and man. NT Worship IS Christ. He‘s in and through it all, leads it all, empowers it all.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God reveals His glory, worship is our response</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Order is important: God always initiates</a:t>
            </a:r>
          </a:p>
          <a:p>
            <a:pPr defTabSz="914400">
              <a:spcBef>
                <a:spcPts val="400"/>
              </a:spcBef>
              <a:defRPr sz="1200">
                <a:latin typeface="Maiandra GD"/>
                <a:ea typeface="Maiandra GD"/>
                <a:cs typeface="Maiandra GD"/>
                <a:sym typeface="Maiandra GD"/>
              </a:defRPr>
            </a:pPr>
            <a:endParaRPr/>
          </a:p>
          <a:p>
            <a:pPr defTabSz="914400">
              <a:spcBef>
                <a:spcPts val="400"/>
              </a:spcBef>
              <a:defRPr sz="1200">
                <a:latin typeface="Maiandra GD"/>
                <a:ea typeface="Maiandra GD"/>
                <a:cs typeface="Maiandra GD"/>
                <a:sym typeface="Maiandra GD"/>
              </a:defRPr>
            </a:pPr>
            <a:r>
              <a:t>Rom. 11:33-36  eleven chapters of doctrine, then Paul bursts out in praise: „Oh, the depth of the riches </a:t>
            </a:r>
            <a:r>
              <a:rPr baseline="30000"/>
              <a:t>1</a:t>
            </a:r>
            <a:r>
              <a:t>both of the wisdom and knowledge of God!”</a:t>
            </a:r>
          </a:p>
          <a:p>
            <a:pPr defTabSz="914400">
              <a:spcBef>
                <a:spcPts val="400"/>
              </a:spcBef>
              <a:defRPr sz="1200">
                <a:latin typeface="Maiandra GD"/>
                <a:ea typeface="Maiandra GD"/>
                <a:cs typeface="Maiandra GD"/>
                <a:sym typeface="Maiandra GD"/>
              </a:defRPr>
            </a:pPr>
            <a:r>
              <a:t>Worship services to be a dialogue betw, God and man, a dialogue of revel. &amp; response</a:t>
            </a:r>
          </a:p>
          <a:p>
            <a:pPr defTabSz="914400">
              <a:spcBef>
                <a:spcPts val="400"/>
              </a:spcBef>
              <a:defRPr sz="1200">
                <a:latin typeface="Maiandra GD"/>
                <a:ea typeface="Maiandra GD"/>
                <a:cs typeface="Maiandra GD"/>
                <a:sym typeface="Maiandra GD"/>
              </a:defRPr>
            </a:pPr>
            <a:r>
              <a:t>This is why the Scriptures are so important; Stott and others remind us how we need much more Scr. In our services– been in many churches where first first of Scr. Is when preacher gets up– means 30 mintues of response w/o anything to respond to!!</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Shape 912"/>
          <p:cNvSpPr>
            <a:spLocks noGrp="1" noRot="1" noChangeAspect="1"/>
          </p:cNvSpPr>
          <p:nvPr>
            <p:ph type="sldImg"/>
          </p:nvPr>
        </p:nvSpPr>
        <p:spPr>
          <a:prstGeom prst="rect">
            <a:avLst/>
          </a:prstGeom>
        </p:spPr>
        <p:txBody>
          <a:bodyPr/>
          <a:lstStyle/>
          <a:p>
            <a:endParaRPr/>
          </a:p>
        </p:txBody>
      </p:sp>
      <p:sp>
        <p:nvSpPr>
          <p:cNvPr id="913" name="Shape 913"/>
          <p:cNvSpPr>
            <a:spLocks noGrp="1"/>
          </p:cNvSpPr>
          <p:nvPr>
            <p:ph type="body" sz="quarter" idx="1"/>
          </p:nvPr>
        </p:nvSpPr>
        <p:spPr>
          <a:prstGeom prst="rect">
            <a:avLst/>
          </a:prstGeom>
        </p:spPr>
        <p:txBody>
          <a:bodyPr/>
          <a:lstStyle/>
          <a:p>
            <a:pPr defTabSz="914400">
              <a:spcBef>
                <a:spcPts val="400"/>
              </a:spcBef>
              <a:defRPr sz="1200">
                <a:latin typeface="Maiandra GD"/>
                <a:ea typeface="Maiandra GD"/>
                <a:cs typeface="Maiandra GD"/>
                <a:sym typeface="Maiandra GD"/>
              </a:defRPr>
            </a:pPr>
            <a:r>
              <a:t>Basic paradigm for God’s dealings with us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Shape 917"/>
          <p:cNvSpPr>
            <a:spLocks noGrp="1" noRot="1" noChangeAspect="1"/>
          </p:cNvSpPr>
          <p:nvPr>
            <p:ph type="sldImg"/>
          </p:nvPr>
        </p:nvSpPr>
        <p:spPr>
          <a:prstGeom prst="rect">
            <a:avLst/>
          </a:prstGeom>
        </p:spPr>
        <p:txBody>
          <a:bodyPr/>
          <a:lstStyle/>
          <a:p>
            <a:endParaRPr/>
          </a:p>
        </p:txBody>
      </p:sp>
      <p:sp>
        <p:nvSpPr>
          <p:cNvPr id="918" name="Shape 918"/>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hape 545"/>
          <p:cNvSpPr>
            <a:spLocks noGrp="1" noRot="1" noChangeAspect="1"/>
          </p:cNvSpPr>
          <p:nvPr>
            <p:ph type="sldImg"/>
          </p:nvPr>
        </p:nvSpPr>
        <p:spPr>
          <a:prstGeom prst="rect">
            <a:avLst/>
          </a:prstGeom>
        </p:spPr>
        <p:txBody>
          <a:bodyPr/>
          <a:lstStyle/>
          <a:p>
            <a:endParaRPr/>
          </a:p>
        </p:txBody>
      </p:sp>
      <p:sp>
        <p:nvSpPr>
          <p:cNvPr id="546" name="Shape 546"/>
          <p:cNvSpPr>
            <a:spLocks noGrp="1"/>
          </p:cNvSpPr>
          <p:nvPr>
            <p:ph type="body" sz="quarter" idx="1"/>
          </p:nvPr>
        </p:nvSpPr>
        <p:spPr>
          <a:prstGeom prst="rect">
            <a:avLst/>
          </a:prstGeom>
        </p:spPr>
        <p:txBody>
          <a:bodyPr/>
          <a:lstStyle/>
          <a:p>
            <a:r>
              <a:t>Superiority of Christ and of the New Covenant</a:t>
            </a:r>
          </a:p>
        </p:txBody>
      </p:sp>
    </p:spTree>
    <p:extLst>
      <p:ext uri="{BB962C8B-B14F-4D97-AF65-F5344CB8AC3E}">
        <p14:creationId xmlns:p14="http://schemas.microsoft.com/office/powerpoint/2010/main" val="2135313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a:spLocks noGrp="1" noRot="1" noChangeAspect="1"/>
          </p:cNvSpPr>
          <p:nvPr>
            <p:ph type="sldImg"/>
          </p:nvPr>
        </p:nvSpPr>
        <p:spPr>
          <a:prstGeom prst="rect">
            <a:avLst/>
          </a:prstGeom>
        </p:spPr>
        <p:txBody>
          <a:bodyPr/>
          <a:lstStyle/>
          <a:p>
            <a:endParaRPr/>
          </a:p>
        </p:txBody>
      </p:sp>
      <p:sp>
        <p:nvSpPr>
          <p:cNvPr id="931" name="Shape 93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 name="Shape 945"/>
          <p:cNvSpPr>
            <a:spLocks noGrp="1" noRot="1" noChangeAspect="1"/>
          </p:cNvSpPr>
          <p:nvPr>
            <p:ph type="sldImg"/>
          </p:nvPr>
        </p:nvSpPr>
        <p:spPr>
          <a:prstGeom prst="rect">
            <a:avLst/>
          </a:prstGeom>
        </p:spPr>
        <p:txBody>
          <a:bodyPr/>
          <a:lstStyle/>
          <a:p>
            <a:endParaRPr/>
          </a:p>
        </p:txBody>
      </p:sp>
      <p:sp>
        <p:nvSpPr>
          <p:cNvPr id="946" name="Shape 946"/>
          <p:cNvSpPr>
            <a:spLocks noGrp="1"/>
          </p:cNvSpPr>
          <p:nvPr>
            <p:ph type="body" sz="quarter" idx="1"/>
          </p:nvPr>
        </p:nvSpPr>
        <p:spPr>
          <a:prstGeom prst="rect">
            <a:avLst/>
          </a:prstGeom>
        </p:spPr>
        <p:txBody>
          <a:bodyPr/>
          <a:lstStyle>
            <a:lvl1pPr marL="228600" indent="-228600" defTabSz="914400">
              <a:spcBef>
                <a:spcPts val="400"/>
              </a:spcBef>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a:spLocks noGrp="1" noRot="1" noChangeAspect="1"/>
          </p:cNvSpPr>
          <p:nvPr>
            <p:ph type="sldImg"/>
          </p:nvPr>
        </p:nvSpPr>
        <p:spPr>
          <a:prstGeom prst="rect">
            <a:avLst/>
          </a:prstGeom>
        </p:spPr>
        <p:txBody>
          <a:bodyPr/>
          <a:lstStyle/>
          <a:p>
            <a:endParaRPr/>
          </a:p>
        </p:txBody>
      </p:sp>
      <p:sp>
        <p:nvSpPr>
          <p:cNvPr id="951" name="Shape 951"/>
          <p:cNvSpPr>
            <a:spLocks noGrp="1"/>
          </p:cNvSpPr>
          <p:nvPr>
            <p:ph type="body" sz="quarter" idx="1"/>
          </p:nvPr>
        </p:nvSpPr>
        <p:spPr>
          <a:prstGeom prst="rect">
            <a:avLst/>
          </a:prstGeom>
        </p:spPr>
        <p:txBody>
          <a:bodyPr/>
          <a:lstStyle>
            <a:lvl1pPr defTabSz="914400">
              <a:defRPr sz="1200"/>
            </a:lvl1pPr>
          </a:lstStyle>
          <a:p>
            <a:r>
              <a:t>And so we can complete last week‘s definition of worship by adding the component of Christ‘s ministry in leading our worship, leading our response. We need a new awareness of the presence of the living Christ in the midst of His people, proclaiming to us the Father‘s name by the Holy Spirit as the Word of God is read and sung and preached, and leading us in our response to the Father, gathering up our imperfect efforts into His perfect offering of praise to the Father.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Shape 955"/>
          <p:cNvSpPr>
            <a:spLocks noGrp="1" noRot="1" noChangeAspect="1"/>
          </p:cNvSpPr>
          <p:nvPr>
            <p:ph type="sldImg"/>
          </p:nvPr>
        </p:nvSpPr>
        <p:spPr>
          <a:prstGeom prst="rect">
            <a:avLst/>
          </a:prstGeom>
        </p:spPr>
        <p:txBody>
          <a:bodyPr/>
          <a:lstStyle/>
          <a:p>
            <a:endParaRPr/>
          </a:p>
        </p:txBody>
      </p:sp>
      <p:sp>
        <p:nvSpPr>
          <p:cNvPr id="956" name="Shape 95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 name="Shape 960"/>
          <p:cNvSpPr>
            <a:spLocks noGrp="1" noRot="1" noChangeAspect="1"/>
          </p:cNvSpPr>
          <p:nvPr>
            <p:ph type="sldImg"/>
          </p:nvPr>
        </p:nvSpPr>
        <p:spPr>
          <a:prstGeom prst="rect">
            <a:avLst/>
          </a:prstGeom>
        </p:spPr>
        <p:txBody>
          <a:bodyPr/>
          <a:lstStyle/>
          <a:p>
            <a:endParaRPr/>
          </a:p>
        </p:txBody>
      </p:sp>
      <p:sp>
        <p:nvSpPr>
          <p:cNvPr id="961" name="Shape 961"/>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hape 965"/>
          <p:cNvSpPr>
            <a:spLocks noGrp="1" noRot="1" noChangeAspect="1"/>
          </p:cNvSpPr>
          <p:nvPr>
            <p:ph type="sldImg"/>
          </p:nvPr>
        </p:nvSpPr>
        <p:spPr>
          <a:prstGeom prst="rect">
            <a:avLst/>
          </a:prstGeom>
        </p:spPr>
        <p:txBody>
          <a:bodyPr/>
          <a:lstStyle/>
          <a:p>
            <a:endParaRPr/>
          </a:p>
        </p:txBody>
      </p:sp>
      <p:sp>
        <p:nvSpPr>
          <p:cNvPr id="966" name="Shape 966"/>
          <p:cNvSpPr>
            <a:spLocks noGrp="1"/>
          </p:cNvSpPr>
          <p:nvPr>
            <p:ph type="body" sz="quarter" idx="1"/>
          </p:nvPr>
        </p:nvSpPr>
        <p:spPr>
          <a:prstGeom prst="rect">
            <a:avLst/>
          </a:prstGeom>
        </p:spPr>
        <p:txBody>
          <a:bodyPr/>
          <a:lstStyle/>
          <a:p>
            <a:pPr marL="228600" indent="-228600" defTabSz="914400">
              <a:spcBef>
                <a:spcPts val="400"/>
              </a:spcBef>
              <a:defRPr sz="1200"/>
            </a:pPr>
            <a:r>
              <a:t>There are some crucial implications that come from this understanding of Christ‘s role in our worship:</a:t>
            </a:r>
          </a:p>
          <a:p>
            <a:pPr marL="228600" indent="-228600" defTabSz="914400">
              <a:spcBef>
                <a:spcPts val="400"/>
              </a:spcBef>
              <a:buSzPct val="100000"/>
              <a:buAutoNum type="arabicPeriod"/>
              <a:defRPr sz="1200"/>
            </a:pPr>
            <a:endParaRPr/>
          </a:p>
          <a:p>
            <a:pPr marL="228600" indent="-228600" defTabSz="914400">
              <a:spcBef>
                <a:spcPts val="400"/>
              </a:spcBef>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spcBef>
                <a:spcPts val="400"/>
              </a:spcBef>
              <a:buSzPct val="100000"/>
              <a:buAutoNum type="arabicPeriod"/>
              <a:defRPr sz="1200"/>
            </a:pPr>
            <a:endParaRPr/>
          </a:p>
          <a:p>
            <a:pPr marL="228600" indent="-228600" defTabSz="914400">
              <a:spcBef>
                <a:spcPts val="400"/>
              </a:spcBef>
              <a:defRPr sz="1200"/>
            </a:pPr>
            <a:r>
              <a:t>We need to remind ourselves, over and over, that the focus of Sunday worship must be upon </a:t>
            </a:r>
            <a:r>
              <a:rPr u="sng"/>
              <a:t>the living Christ among us.</a:t>
            </a:r>
          </a:p>
          <a:p>
            <a:pPr marL="228600" indent="-228600" defTabSz="914400">
              <a:spcBef>
                <a:spcPts val="400"/>
              </a:spcBef>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spcBef>
                <a:spcPts val="400"/>
              </a:spcBef>
              <a:defRPr sz="1200"/>
            </a:pPr>
            <a:r>
              <a:t>Yet, the startling truth is that Christ is present, through His Holy Spirit, in our churches; it is we who must develop eyes to see and ears to hear Him.</a:t>
            </a:r>
          </a:p>
          <a:p>
            <a:pPr marL="228600" indent="-228600" defTabSz="914400">
              <a:spcBef>
                <a:spcPts val="400"/>
              </a:spcBef>
              <a:defRPr sz="1200"/>
            </a:pPr>
            <a:endParaRPr/>
          </a:p>
          <a:p>
            <a:pPr marL="228600" indent="-228600" defTabSz="914400">
              <a:spcBef>
                <a:spcPts val="400"/>
              </a:spcBef>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spcBef>
                <a:spcPts val="400"/>
              </a:spcBef>
              <a:defRPr sz="1200"/>
            </a:pPr>
            <a:endParaRPr/>
          </a:p>
          <a:p>
            <a:pPr marL="228600" lvl="1" defTabSz="914400">
              <a:spcBef>
                <a:spcPts val="400"/>
              </a:spcBef>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spcBef>
                <a:spcPts val="400"/>
              </a:spcBef>
              <a:defRPr sz="1200"/>
            </a:pPr>
            <a:endParaRPr/>
          </a:p>
          <a:p>
            <a:pPr marL="228600" lvl="1" defTabSz="914400">
              <a:spcBef>
                <a:spcPts val="400"/>
              </a:spcBef>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spcBef>
                <a:spcPts val="400"/>
              </a:spcBef>
              <a:defRPr sz="1200"/>
            </a:pPr>
            <a:r>
              <a:t>T.Torrance,  "The Mind of Christ in Worship"  p. 213</a:t>
            </a:r>
          </a:p>
          <a:p>
            <a:pPr marL="228600" indent="-228600" defTabSz="914400">
              <a:spcBef>
                <a:spcPts val="400"/>
              </a:spcBef>
              <a:defRPr sz="1200"/>
            </a:pPr>
            <a:endParaRPr/>
          </a:p>
          <a:p>
            <a:pPr marL="228600" indent="-228600" defTabSz="914400">
              <a:spcBef>
                <a:spcPts val="400"/>
              </a:spcBef>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spcBef>
                <a:spcPts val="400"/>
              </a:spcBef>
              <a:defRPr sz="1200"/>
            </a:pPr>
            <a:endParaRPr/>
          </a:p>
          <a:p>
            <a:pPr marL="228600" indent="-228600" defTabSz="914400">
              <a:spcBef>
                <a:spcPts val="400"/>
              </a:spcBef>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spcBef>
                <a:spcPts val="400"/>
              </a:spcBef>
              <a:defRPr sz="1200"/>
            </a:pPr>
            <a:endParaRPr/>
          </a:p>
          <a:p>
            <a:pPr marL="228600" indent="-228600" defTabSz="914400">
              <a:spcBef>
                <a:spcPts val="400"/>
              </a:spcBef>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spcBef>
                <a:spcPts val="400"/>
              </a:spcBef>
              <a:buSzPct val="100000"/>
              <a:buAutoNum type="arabicPeriod"/>
              <a:defRPr sz="1200"/>
            </a:pPr>
            <a:endParaRPr/>
          </a:p>
          <a:p>
            <a:pPr marL="228600" indent="-228600" defTabSz="914400">
              <a:spcBef>
                <a:spcPts val="400"/>
              </a:spcBef>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spcBef>
                <a:spcPts val="400"/>
              </a:spcBef>
              <a:defRPr sz="1200"/>
            </a:pPr>
            <a:endParaRPr/>
          </a:p>
          <a:p>
            <a:pPr marL="228600" indent="-228600" defTabSz="914400">
              <a:spcBef>
                <a:spcPts val="400"/>
              </a:spcBef>
              <a:defRPr sz="1200"/>
            </a:pPr>
            <a:r>
              <a:t>Who can love God with his heart, mind, and soul?</a:t>
            </a:r>
          </a:p>
          <a:p>
            <a:pPr marL="228600" indent="-228600" defTabSz="914400">
              <a:spcBef>
                <a:spcPts val="400"/>
              </a:spcBef>
              <a:defRPr sz="1200"/>
            </a:pPr>
            <a:r>
              <a:t>Who can achieve perfect union with God?</a:t>
            </a:r>
          </a:p>
          <a:p>
            <a:pPr marL="228600" indent="-228600" defTabSz="914400">
              <a:spcBef>
                <a:spcPts val="400"/>
              </a:spcBef>
              <a:defRPr sz="1200"/>
            </a:pPr>
            <a:r>
              <a:t>Who can worship God with a pure and unstained heart?</a:t>
            </a:r>
          </a:p>
          <a:p>
            <a:pPr marL="228600" indent="-228600" defTabSz="914400">
              <a:spcBef>
                <a:spcPts val="400"/>
              </a:spcBef>
              <a:defRPr sz="1200"/>
            </a:pPr>
            <a:r>
              <a:t>Not me! . . .</a:t>
            </a:r>
          </a:p>
          <a:p>
            <a:pPr marL="228600" indent="-228600" defTabSz="914400">
              <a:spcBef>
                <a:spcPts val="400"/>
              </a:spcBef>
              <a:defRPr sz="1200"/>
            </a:pPr>
            <a:r>
              <a:t>Not you. Not Billy Graham. . . .</a:t>
            </a:r>
          </a:p>
          <a:p>
            <a:pPr marL="228600" indent="-228600" defTabSz="914400">
              <a:spcBef>
                <a:spcPts val="400"/>
              </a:spcBef>
              <a:defRPr sz="1200"/>
            </a:pPr>
            <a:r>
              <a:t>Not anybody I know or you know.</a:t>
            </a:r>
          </a:p>
          <a:p>
            <a:pPr marL="228600" indent="-228600" defTabSz="914400">
              <a:spcBef>
                <a:spcPts val="400"/>
              </a:spcBef>
              <a:defRPr sz="1200"/>
            </a:pPr>
            <a:r>
              <a:t>Only Jesus can. And he does for me and for you what neither of us can do for ourselves.</a:t>
            </a:r>
          </a:p>
          <a:p>
            <a:pPr marL="228600" indent="-228600" defTabSz="914400">
              <a:spcBef>
                <a:spcPts val="400"/>
              </a:spcBef>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spcBef>
                <a:spcPts val="400"/>
              </a:spcBef>
              <a:defRPr sz="1200"/>
            </a:pPr>
            <a:endParaRPr/>
          </a:p>
          <a:p>
            <a:pPr marL="228600" indent="-228600" defTabSz="914400">
              <a:spcBef>
                <a:spcPts val="400"/>
              </a:spcBef>
              <a:defRPr sz="1200"/>
            </a:pPr>
            <a:r>
              <a:t>He is eternally interceding to the Father on our behalf. And for this reason, our worship is always in and through Christ. . . .</a:t>
            </a:r>
          </a:p>
          <a:p>
            <a:pPr marL="228600" indent="-228600" defTabSz="914400">
              <a:spcBef>
                <a:spcPts val="400"/>
              </a:spcBef>
              <a:defRPr sz="1200"/>
            </a:pPr>
            <a:endParaRPr/>
          </a:p>
          <a:p>
            <a:pPr marL="228600" indent="-228600" defTabSz="914400">
              <a:spcBef>
                <a:spcPts val="400"/>
              </a:spcBef>
              <a:defRPr sz="1200"/>
            </a:pPr>
            <a:r>
              <a:t>Thanks for Jesus Christ, who is my worship. We are free! And in gratitude, we offer our stumbling worship in the name of Jesus with thanksgiving.</a:t>
            </a:r>
          </a:p>
          <a:p>
            <a:pPr marL="228600" indent="-228600" defTabSz="914400">
              <a:spcBef>
                <a:spcPts val="400"/>
              </a:spcBef>
              <a:defRPr sz="1200"/>
            </a:pPr>
            <a:endParaRPr/>
          </a:p>
          <a:p>
            <a:pPr marL="228600" indent="-228600" defTabSz="914400">
              <a:spcBef>
                <a:spcPts val="400"/>
              </a:spcBef>
              <a:defRPr sz="1200"/>
            </a:pPr>
            <a:r>
              <a:t>(Robert E. Webber in Exploring</a:t>
            </a:r>
            <a:r>
              <a:rPr i="1"/>
              <a:t> the Worship Spectrum</a:t>
            </a:r>
            <a:r>
              <a:t>, p. 130)</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 name="Shape 969"/>
          <p:cNvSpPr>
            <a:spLocks noGrp="1" noRot="1" noChangeAspect="1"/>
          </p:cNvSpPr>
          <p:nvPr>
            <p:ph type="sldImg"/>
          </p:nvPr>
        </p:nvSpPr>
        <p:spPr>
          <a:prstGeom prst="rect">
            <a:avLst/>
          </a:prstGeom>
        </p:spPr>
        <p:txBody>
          <a:bodyPr/>
          <a:lstStyle/>
          <a:p>
            <a:endParaRPr/>
          </a:p>
        </p:txBody>
      </p:sp>
      <p:sp>
        <p:nvSpPr>
          <p:cNvPr id="970" name="Shape 970"/>
          <p:cNvSpPr>
            <a:spLocks noGrp="1"/>
          </p:cNvSpPr>
          <p:nvPr>
            <p:ph type="body" sz="quarter" idx="1"/>
          </p:nvPr>
        </p:nvSpPr>
        <p:spPr>
          <a:prstGeom prst="rect">
            <a:avLst/>
          </a:prstGeom>
        </p:spPr>
        <p:txBody>
          <a:bodyPr/>
          <a:lstStyle/>
          <a:p>
            <a:pPr marL="228600" indent="-228600" defTabSz="914400">
              <a:defRPr sz="1200"/>
            </a:pPr>
            <a:r>
              <a:t>There are some crucial implications that come from this understanding of Christ‘s role in our worship:</a:t>
            </a:r>
          </a:p>
          <a:p>
            <a:pPr marL="228600" indent="-228600" defTabSz="914400">
              <a:buSzPct val="100000"/>
              <a:buAutoNum type="arabicPeriod"/>
              <a:defRPr sz="1200"/>
            </a:pPr>
            <a:endParaRPr/>
          </a:p>
          <a:p>
            <a:pPr marL="228600" indent="-228600" defTabSz="914400">
              <a:buSzPct val="100000"/>
              <a:buAutoNum type="arabicPeriod"/>
              <a:defRPr sz="1200"/>
            </a:pPr>
            <a:r>
              <a:t>Christ is here!  And He is active, leading us through the HS in ours response of worship to God. I think we usually go through life and through worship with little consciousness of the presence of the Lord Jesus Christ. James Torrance has said that most evangelcial worship is UNITARIAN in nature– in other words, God is way out there somewhere, and we just try the best we can to pull off worship in our strength– what he calls „do it yourself with the help of the leader“ worship. But in true worship we draw near to God through our living High Priest in the power of the HS. The POWER of true worship is the minstry of the LIVING CHRIST in leading our worship.</a:t>
            </a:r>
          </a:p>
          <a:p>
            <a:pPr marL="228600" indent="-228600" defTabSz="914400">
              <a:buSzPct val="100000"/>
              <a:buAutoNum type="arabicPeriod"/>
              <a:defRPr sz="1200"/>
            </a:pPr>
            <a:endParaRPr/>
          </a:p>
          <a:p>
            <a:pPr marL="228600" indent="-228600" defTabSz="914400">
              <a:defRPr sz="1200"/>
            </a:pPr>
            <a:r>
              <a:t>We need to remind ourselves, over and over, that the focus of Sunday worship must be upon </a:t>
            </a:r>
            <a:r>
              <a:rPr u="sng"/>
              <a:t>the living Christ among us.</a:t>
            </a:r>
          </a:p>
          <a:p>
            <a:pPr marL="228600" indent="-228600" defTabSz="914400">
              <a:defRPr sz="1200"/>
            </a:pPr>
            <a:r>
              <a:t>In truth, if Christ were bodily present and we could see him with more than our soul's eyes, all our worship would become intentional.  If Christ stood on our platforms, we would bend our knees without asking.  If we could hear His voice leading the hymns, we too would sing heartily; the words would take on meaning.  The Bible reading would be lively; meaning would pierce to the marrow of our souls. If Christ walked our aisles, we would hasten to make amends with that brother or sister to whom we have not spoken.  We would volunteer for service, the choir loft would be crowded.  If we knew Christ would attend our church Sunday after Sunday, the front pews would fill fastest, believers would arrive early, offering plates would be laden with sacrificial but gladsome gifts, prayers would concentrate our attention.</a:t>
            </a:r>
          </a:p>
          <a:p>
            <a:pPr marL="228600" indent="-228600" defTabSz="914400">
              <a:defRPr sz="1200"/>
            </a:pPr>
            <a:r>
              <a:t>Yet, the startling truth is that Christ is present, through His Holy Spirit, in our churches; it is we who must develop eyes to see and ears to hear Him.</a:t>
            </a:r>
          </a:p>
          <a:p>
            <a:pPr marL="228600" indent="-228600" defTabSz="914400">
              <a:defRPr sz="1200"/>
            </a:pPr>
            <a:endParaRPr/>
          </a:p>
          <a:p>
            <a:pPr marL="228600" indent="-228600" defTabSz="914400">
              <a:defRPr sz="1200"/>
            </a:pPr>
            <a:r>
              <a:t>2. Around the world today, and down through the centuries, there has been an incredible diversity of forms and styles of worship in the church of Jesus Christ– and the NT seems to allow for that, as we‘ll see next Sunday. But there is a CONSTANT in the midst of all this diversity, and that constant is the mediating ministry of Jesus Christ in the midst of His people. There is only ONE way to come to the Father: through Christ. „O come to the Father through Jesus the Son, and give HIM the glory, great things He hath done.“</a:t>
            </a:r>
          </a:p>
          <a:p>
            <a:pPr marL="228600" indent="-228600" defTabSz="914400">
              <a:defRPr sz="1200"/>
            </a:pPr>
            <a:endParaRPr/>
          </a:p>
          <a:p>
            <a:pPr marL="228600" lvl="1" defTabSz="914400">
              <a:defRPr sz="1200"/>
            </a:pPr>
            <a:r>
              <a:t>there is only one way to come to the Father, namely through Christ in the communion of the Spirit and in the communion of the saints, whatever outward form our worship may take. (James B. Torrance, Contemplating the Trinitarian Mystery of Christ, Chap. 12 in </a:t>
            </a:r>
            <a:r>
              <a:rPr i="1"/>
              <a:t>Alive to God: Studies in Spirituality </a:t>
            </a:r>
            <a:r>
              <a:t>, ed. J.I. Packer &amp; Loren Wilkinson [IVP, 1992], p. 143)</a:t>
            </a:r>
          </a:p>
          <a:p>
            <a:pPr marL="228600" lvl="1" defTabSz="914400">
              <a:defRPr sz="1200"/>
            </a:pPr>
            <a:endParaRPr/>
          </a:p>
          <a:p>
            <a:pPr marL="228600" lvl="1" defTabSz="914400">
              <a:defRPr sz="1200"/>
            </a:pPr>
            <a:r>
              <a:t>Our worship and prayer are finally shaped and structured by the invariant pattern of Christ's mediatorial office. . . . When our worship and prayer are objectively grounded in Christ in this way, we are free to use and adapt transient forms of language and culture in our worship of God.</a:t>
            </a:r>
          </a:p>
          <a:p>
            <a:pPr marL="228600" lvl="1" defTabSz="914400">
              <a:defRPr sz="1200"/>
            </a:pPr>
            <a:r>
              <a:t>T.Torrance,  "The Mind of Christ in Worship"  p. 213</a:t>
            </a:r>
          </a:p>
          <a:p>
            <a:pPr marL="228600" indent="-228600" defTabSz="914400">
              <a:defRPr sz="1200"/>
            </a:pPr>
            <a:endParaRPr/>
          </a:p>
          <a:p>
            <a:pPr marL="228600" indent="-228600" defTabSz="914400">
              <a:defRPr sz="1200"/>
            </a:pPr>
            <a:r>
              <a:t>	However much, therefore, worship and prayer may vary in linguistic and behavioural forms, as 	they inevitably and rightly do when they are expressed in the habits of different societies, 	peoples, cultures and ages, they nevertheless have embedded in them an invariant element 	which derives from the normative pattern of the incarnate love of God in Jesus Christ. In so far 	as worship and prayer are through, with and in Christ, they are not primarily forms of man’s self-	expression or self-fulfilment or self-transcendence in this or that human situation or cultural 	context, but primarily forms of Christ’s vicarious worship and prayer offered on behalf of all 	mankind in all ages. T. Torrance, "The Mind of Christ in Worship" 213</a:t>
            </a:r>
          </a:p>
          <a:p>
            <a:pPr marL="228600" indent="-228600" defTabSz="914400">
              <a:defRPr sz="1200"/>
            </a:pPr>
            <a:endParaRPr/>
          </a:p>
          <a:p>
            <a:pPr marL="228600" indent="-228600" defTabSz="914400">
              <a:defRPr sz="1200"/>
            </a:pPr>
            <a:r>
              <a:t>3. God accepts and delights in our worship, not because of its excellence, and certainly not because of our worthiness, but rather because of CHRIST‘S excellence and worthiness. It‘s not the size of our church or the size of our choir, or whether we have an orchestra or a big organ or a big band, or whether we choice the right songs or sing them the right way. We come IN CHRIST, dressed in His righteousness, and that is what the Father accepts and delights in. </a:t>
            </a:r>
          </a:p>
          <a:p>
            <a:pPr marL="228600" indent="-228600" defTabSz="914400">
              <a:defRPr sz="1200"/>
            </a:pPr>
            <a:endParaRPr/>
          </a:p>
          <a:p>
            <a:pPr marL="228600" indent="-228600" defTabSz="914400">
              <a:defRPr sz="1200"/>
            </a:pPr>
            <a:r>
              <a:t>C.S. Lewis: “We must beware of the naïve idea that our music can ‘please’ God as it would please a cultivated human hearer.  That is like thinking, under the old Law, that He really needed the blood of bulls and goats. . . . [compares our worship to the picture a small child paints of his parents– they value it, not because it‘s a great work of art, but because it‘s a gift of love from their beloved child. That‘s the way od looks at our worship.]  (C.S. Lewis, “On Church Music” in </a:t>
            </a:r>
            <a:r>
              <a:rPr i="1"/>
              <a:t>Christian Reflections</a:t>
            </a:r>
            <a:r>
              <a:t>, pp. 98-99</a:t>
            </a:r>
          </a:p>
          <a:p>
            <a:pPr marL="228600" indent="-228600" defTabSz="914400">
              <a:buSzPct val="100000"/>
              <a:buAutoNum type="arabicPeriod"/>
              <a:defRPr sz="1200"/>
            </a:pPr>
            <a:endParaRPr/>
          </a:p>
          <a:p>
            <a:pPr marL="228600" indent="-228600" defTabSz="914400">
              <a:defRPr sz="1200"/>
            </a:pPr>
            <a:r>
              <a:t>James Torrance: “We are accepted by God, not because we have offered worthy worship, but in spite of our unworthiness, because He has provided for us a Worship, a Way, a Sacrifice, a Forerunner in Christ our Leader and Representative. This is the heart of all true Christian worship. . . . God does not </a:t>
            </a:r>
            <a:r>
              <a:rPr i="1"/>
              <a:t>throw us back upon ourselves</a:t>
            </a:r>
            <a:r>
              <a:t> to make our response to His Word.  But graciously He helps our infirmities by giving us Jesus Christ and the Holy Spirit to make the appropriate response </a:t>
            </a:r>
            <a:r>
              <a:rPr i="1"/>
              <a:t>for us</a:t>
            </a:r>
            <a:r>
              <a:t> and </a:t>
            </a:r>
            <a:r>
              <a:rPr i="1"/>
              <a:t>in us</a:t>
            </a:r>
            <a:r>
              <a:t>. ”  (James B. Torrance, “The Place of Jesus Christ in Worship,” in </a:t>
            </a:r>
            <a:r>
              <a:rPr i="1"/>
              <a:t>Theological Foundations for Ministry</a:t>
            </a:r>
            <a:r>
              <a:t>, p. 352,9)</a:t>
            </a:r>
          </a:p>
          <a:p>
            <a:pPr marL="228600" indent="-228600" defTabSz="914400">
              <a:defRPr sz="1200"/>
            </a:pPr>
            <a:endParaRPr/>
          </a:p>
          <a:p>
            <a:pPr marL="228600" indent="-228600" defTabSz="914400">
              <a:defRPr sz="1200"/>
            </a:pPr>
            <a:r>
              <a:t>Who can love God with his heart, mind, and soul?</a:t>
            </a:r>
          </a:p>
          <a:p>
            <a:pPr marL="228600" indent="-228600" defTabSz="914400">
              <a:defRPr sz="1200"/>
            </a:pPr>
            <a:r>
              <a:t>Who can achieve perfect union with God?</a:t>
            </a:r>
          </a:p>
          <a:p>
            <a:pPr marL="228600" indent="-228600" defTabSz="914400">
              <a:defRPr sz="1200"/>
            </a:pPr>
            <a:r>
              <a:t>Who can worship God with a pure and unstained heart?</a:t>
            </a:r>
          </a:p>
          <a:p>
            <a:pPr marL="228600" indent="-228600" defTabSz="914400">
              <a:defRPr sz="1200"/>
            </a:pPr>
            <a:r>
              <a:t>Not me! . . .</a:t>
            </a:r>
          </a:p>
          <a:p>
            <a:pPr marL="228600" indent="-228600" defTabSz="914400">
              <a:defRPr sz="1200"/>
            </a:pPr>
            <a:r>
              <a:t>Not you. Not Billy Graham. . . .</a:t>
            </a:r>
          </a:p>
          <a:p>
            <a:pPr marL="228600" indent="-228600" defTabSz="914400">
              <a:defRPr sz="1200"/>
            </a:pPr>
            <a:r>
              <a:t>Not anybody I know or you know.</a:t>
            </a:r>
          </a:p>
          <a:p>
            <a:pPr marL="228600" indent="-228600" defTabSz="914400">
              <a:defRPr sz="1200"/>
            </a:pPr>
            <a:r>
              <a:t>Only Jesus can. And he does for me and for you what neither of us can do for ourselves.</a:t>
            </a:r>
          </a:p>
          <a:p>
            <a:pPr marL="228600" indent="-228600" defTabSz="914400">
              <a:defRPr sz="1200"/>
            </a:pPr>
            <a:r>
              <a:t>This is the message that is missing in the literature of contemporary [and most other!]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 he is also my complete and eternal worship, doing for me, in my place, what I cannot do. . . .</a:t>
            </a:r>
          </a:p>
          <a:p>
            <a:pPr marL="228600" indent="-228600" defTabSz="914400">
              <a:defRPr sz="1200"/>
            </a:pPr>
            <a:endParaRPr/>
          </a:p>
          <a:p>
            <a:pPr marL="228600" indent="-228600" defTabSz="914400">
              <a:defRPr sz="1200"/>
            </a:pPr>
            <a:r>
              <a:t>He is eternally interceding to the Father on our behalf. And for this reason, our worship is always in and through Christ. . . .</a:t>
            </a:r>
          </a:p>
          <a:p>
            <a:pPr marL="228600" indent="-228600" defTabSz="914400">
              <a:defRPr sz="1200"/>
            </a:pPr>
            <a:endParaRPr/>
          </a:p>
          <a:p>
            <a:pPr marL="228600" indent="-228600" defTabSz="914400">
              <a:defRPr sz="1200"/>
            </a:pPr>
            <a:r>
              <a:t>Thanks for Jesus Christ, who is my worship. We are free! And in gratitude, we offer our stumbling worship in the name of Jesus with thanksgiving.</a:t>
            </a:r>
          </a:p>
          <a:p>
            <a:pPr marL="228600" indent="-228600" defTabSz="914400">
              <a:defRPr sz="1200"/>
            </a:pPr>
            <a:endParaRPr/>
          </a:p>
          <a:p>
            <a:pPr marL="228600" indent="-228600" defTabSz="914400">
              <a:defRPr sz="1200"/>
            </a:pPr>
            <a:r>
              <a:t>(Robert E. Webber in Exploring</a:t>
            </a:r>
            <a:r>
              <a:rPr i="1"/>
              <a:t> the Worship Spectrum</a:t>
            </a:r>
            <a:r>
              <a:t>, p. 130)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a:spLocks noGrp="1" noRot="1" noChangeAspect="1"/>
          </p:cNvSpPr>
          <p:nvPr>
            <p:ph type="sldImg"/>
          </p:nvPr>
        </p:nvSpPr>
        <p:spPr>
          <a:prstGeom prst="rect">
            <a:avLst/>
          </a:prstGeom>
        </p:spPr>
        <p:txBody>
          <a:bodyPr/>
          <a:lstStyle/>
          <a:p>
            <a:endParaRPr/>
          </a:p>
        </p:txBody>
      </p:sp>
      <p:sp>
        <p:nvSpPr>
          <p:cNvPr id="974" name="Shape 97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 name="Shape 977"/>
          <p:cNvSpPr>
            <a:spLocks noGrp="1" noRot="1" noChangeAspect="1"/>
          </p:cNvSpPr>
          <p:nvPr>
            <p:ph type="sldImg"/>
          </p:nvPr>
        </p:nvSpPr>
        <p:spPr>
          <a:prstGeom prst="rect">
            <a:avLst/>
          </a:prstGeom>
        </p:spPr>
        <p:txBody>
          <a:bodyPr/>
          <a:lstStyle/>
          <a:p>
            <a:endParaRPr/>
          </a:p>
        </p:txBody>
      </p:sp>
      <p:sp>
        <p:nvSpPr>
          <p:cNvPr id="978" name="Shape 978"/>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1" name="Shape 981"/>
          <p:cNvSpPr>
            <a:spLocks noGrp="1" noRot="1" noChangeAspect="1"/>
          </p:cNvSpPr>
          <p:nvPr>
            <p:ph type="sldImg"/>
          </p:nvPr>
        </p:nvSpPr>
        <p:spPr>
          <a:prstGeom prst="rect">
            <a:avLst/>
          </a:prstGeom>
        </p:spPr>
        <p:txBody>
          <a:bodyPr/>
          <a:lstStyle/>
          <a:p>
            <a:endParaRPr/>
          </a:p>
        </p:txBody>
      </p:sp>
      <p:sp>
        <p:nvSpPr>
          <p:cNvPr id="982" name="Shape 982"/>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r>
              <a:t>Better way because it has a better MEDIATOR</a:t>
            </a:r>
          </a:p>
        </p:txBody>
      </p:sp>
    </p:spTree>
    <p:extLst>
      <p:ext uri="{BB962C8B-B14F-4D97-AF65-F5344CB8AC3E}">
        <p14:creationId xmlns:p14="http://schemas.microsoft.com/office/powerpoint/2010/main" val="2926106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Shape 989"/>
          <p:cNvSpPr>
            <a:spLocks noGrp="1" noRot="1" noChangeAspect="1"/>
          </p:cNvSpPr>
          <p:nvPr>
            <p:ph type="sldImg"/>
          </p:nvPr>
        </p:nvSpPr>
        <p:spPr>
          <a:prstGeom prst="rect">
            <a:avLst/>
          </a:prstGeom>
        </p:spPr>
        <p:txBody>
          <a:bodyPr/>
          <a:lstStyle/>
          <a:p>
            <a:endParaRPr/>
          </a:p>
        </p:txBody>
      </p:sp>
      <p:sp>
        <p:nvSpPr>
          <p:cNvPr id="990" name="Shape 990"/>
          <p:cNvSpPr>
            <a:spLocks noGrp="1"/>
          </p:cNvSpPr>
          <p:nvPr>
            <p:ph type="body" sz="quarter" idx="1"/>
          </p:nvPr>
        </p:nvSpPr>
        <p:spPr>
          <a:prstGeom prst="rect">
            <a:avLst/>
          </a:prstGeom>
        </p:spPr>
        <p:txBody>
          <a:bodyPr/>
          <a:lstStyle/>
          <a:p>
            <a:pPr defTabSz="914400">
              <a:defRPr sz="1200"/>
            </a:pPr>
            <a:r>
              <a:t>At the end of his letter, the writer of Hebrews sums it all up for us, and I‘d like to close with that thought too, found in Hebrews 13:15 [READ]</a:t>
            </a:r>
          </a:p>
          <a:p>
            <a:pPr defTabSz="914400">
              <a:defRPr sz="1200"/>
            </a:pPr>
            <a:r>
              <a:t>LUTHER: von Staupitz</a:t>
            </a:r>
          </a:p>
          <a:p>
            <a:pPr defTabSz="914400">
              <a:defRPr sz="1200"/>
            </a:pPr>
            <a:endParaRPr/>
          </a:p>
          <a:p>
            <a:pPr defTabSz="914400">
              <a:defRPr sz="1200"/>
            </a:pPr>
            <a:endParaRPr/>
          </a:p>
          <a:p>
            <a:pPr defTabSz="914400">
              <a:defRPr sz="1200"/>
            </a:pPr>
            <a:r>
              <a:t>Let‘s pray:</a:t>
            </a:r>
          </a:p>
          <a:p>
            <a:pPr defTabSz="914400">
              <a:defRPr sz="1200"/>
            </a:pPr>
            <a:endParaRPr/>
          </a:p>
          <a:p>
            <a:pPr defTabSz="914400">
              <a:defRPr sz="1200"/>
            </a:pPr>
            <a:r>
              <a:t>Praise the Father for His grace, providing what He requires for our salv, sanc, worship</a:t>
            </a:r>
          </a:p>
          <a:p>
            <a:pPr defTabSz="914400">
              <a:defRPr sz="1200"/>
            </a:pPr>
            <a:endParaRPr/>
          </a:p>
          <a:p>
            <a:pPr defTabSz="914400">
              <a:defRPr sz="1200"/>
            </a:pPr>
            <a:r>
              <a:t>Praise the Father for a living Savior, who‘s with us, who ever lives to intercede for us, who is the great go-between between heaven and earth, between God and man. </a:t>
            </a:r>
          </a:p>
          <a:p>
            <a:pPr defTabSz="914400">
              <a:defRPr sz="1200"/>
            </a:pPr>
            <a:endParaRPr/>
          </a:p>
          <a:p>
            <a:pPr defTabSz="914400">
              <a:defRPr sz="1200"/>
            </a:pPr>
            <a:r>
              <a:t>Rejoice now in Jesus‘ presence among us, proclaiming to us the Father‘s name, leading us into the Father‘s presence with our praises, beckoning us to His table…</a:t>
            </a:r>
          </a:p>
          <a:p>
            <a:pPr defTabSz="914400">
              <a:defRPr sz="1200"/>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 name="Shape 993"/>
          <p:cNvSpPr>
            <a:spLocks noGrp="1" noRot="1" noChangeAspect="1"/>
          </p:cNvSpPr>
          <p:nvPr>
            <p:ph type="sldImg"/>
          </p:nvPr>
        </p:nvSpPr>
        <p:spPr>
          <a:prstGeom prst="rect">
            <a:avLst/>
          </a:prstGeom>
        </p:spPr>
        <p:txBody>
          <a:bodyPr/>
          <a:lstStyle/>
          <a:p>
            <a:endParaRPr/>
          </a:p>
        </p:txBody>
      </p:sp>
      <p:sp>
        <p:nvSpPr>
          <p:cNvPr id="994" name="Shape 994"/>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Shape 996"/>
          <p:cNvSpPr>
            <a:spLocks noGrp="1" noRot="1" noChangeAspect="1"/>
          </p:cNvSpPr>
          <p:nvPr>
            <p:ph type="sldImg"/>
          </p:nvPr>
        </p:nvSpPr>
        <p:spPr>
          <a:prstGeom prst="rect">
            <a:avLst/>
          </a:prstGeom>
        </p:spPr>
        <p:txBody>
          <a:bodyPr/>
          <a:lstStyle/>
          <a:p>
            <a:endParaRPr/>
          </a:p>
        </p:txBody>
      </p:sp>
      <p:sp>
        <p:nvSpPr>
          <p:cNvPr id="997" name="Shape 997"/>
          <p:cNvSpPr>
            <a:spLocks noGrp="1"/>
          </p:cNvSpPr>
          <p:nvPr>
            <p:ph type="body" sz="quarter" idx="1"/>
          </p:nvPr>
        </p:nvSpPr>
        <p:spPr>
          <a:prstGeom prst="rect">
            <a:avLst/>
          </a:prstGeom>
        </p:spPr>
        <p:txBody>
          <a:bodyPr/>
          <a:lstStyle/>
          <a:p>
            <a:pPr defTabSz="914400">
              <a:defRPr sz="1200"/>
            </a:pPr>
            <a:r>
              <a:t>That‘s grace!! It‘s all of grace– God doing for us what we could never do for ourselves. God providing four us what He requires of us.</a:t>
            </a:r>
          </a:p>
          <a:p>
            <a:pPr defTabSz="914400">
              <a:defRPr sz="1200"/>
            </a:pPr>
            <a:endParaRPr/>
          </a:p>
          <a:p>
            <a:pPr defTabSz="914400">
              <a:defRPr sz="1200"/>
            </a:pPr>
            <a:r>
              <a:t>Christ in our place, acting on our behalf– that‘s grace for our salvation, for our sanctification, and for our worship.</a:t>
            </a:r>
          </a:p>
          <a:p>
            <a:pPr defTabSz="914400">
              <a:defRPr sz="1200"/>
            </a:pPr>
            <a:endParaRPr/>
          </a:p>
          <a:p>
            <a:pPr defTabSz="914400">
              <a:defRPr sz="1200"/>
            </a:pPr>
            <a:r>
              <a:t>As it says on the bulletin cover, It is no longer I who live, but Christ lives in me.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rPr>
              <a:pPr marL="0" marR="0" lvl="0" indent="0" algn="r" defTabSz="45715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Bodoni SvtyTwo ITC TT-Book"/>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Worship (wo)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Shape 618"/>
          <p:cNvSpPr>
            <a:spLocks noGrp="1" noRot="1" noChangeAspect="1"/>
          </p:cNvSpPr>
          <p:nvPr>
            <p:ph type="sldImg"/>
          </p:nvPr>
        </p:nvSpPr>
        <p:spPr>
          <a:prstGeom prst="rect">
            <a:avLst/>
          </a:prstGeom>
        </p:spPr>
        <p:txBody>
          <a:bodyPr/>
          <a:lstStyle/>
          <a:p>
            <a:endParaRPr/>
          </a:p>
        </p:txBody>
      </p:sp>
      <p:sp>
        <p:nvSpPr>
          <p:cNvPr id="619" name="Shape 619"/>
          <p:cNvSpPr>
            <a:spLocks noGrp="1"/>
          </p:cNvSpPr>
          <p:nvPr>
            <p:ph type="body" sz="quarter" idx="1"/>
          </p:nvPr>
        </p:nvSpPr>
        <p:spPr>
          <a:prstGeom prst="rect">
            <a:avLst/>
          </a:prstGeom>
        </p:spPr>
        <p:txBody>
          <a:bodyPr/>
          <a:lstStyle/>
          <a:p>
            <a:r>
              <a:t>deity, humanity</a:t>
            </a:r>
          </a:p>
          <a:p>
            <a:endParaRPr/>
          </a:p>
          <a:p>
            <a:r>
              <a:t>Order is important: God always initiates</a:t>
            </a:r>
          </a:p>
          <a:p>
            <a:endParaRPr/>
          </a:p>
          <a:p>
            <a:r>
              <a:t>Rom. 11:33-36  eleven chapters of doctrine, then Paul bursts out in praise: „Oh, the depth of the riches </a:t>
            </a:r>
            <a:r>
              <a:rPr baseline="30000"/>
              <a:t>1</a:t>
            </a:r>
            <a:r>
              <a:t>both of the wisdom and knowledge of God!”</a:t>
            </a:r>
          </a:p>
          <a:p>
            <a:r>
              <a:t>Worship services to be a dialogue betw, God and man, a dialogue of revel. &amp; response</a:t>
            </a:r>
          </a:p>
          <a:p>
            <a:r>
              <a:t>This is why the Scriptures are so important; Stott and others remind us how we need much more Scr. In our services– been in many churches where first first of Scr. Is when preacher gets up– means 30 mintues of response w/o anything to respond to!!</a:t>
            </a:r>
          </a:p>
        </p:txBody>
      </p:sp>
    </p:spTree>
    <p:extLst>
      <p:ext uri="{BB962C8B-B14F-4D97-AF65-F5344CB8AC3E}">
        <p14:creationId xmlns:p14="http://schemas.microsoft.com/office/powerpoint/2010/main" val="156034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prstGeom prst="rect">
            <a:avLst/>
          </a:prstGeom>
        </p:spPr>
        <p:txBody>
          <a:bodyPr/>
          <a:lstStyle/>
          <a:p>
            <a:endParaRPr/>
          </a:p>
        </p:txBody>
      </p:sp>
      <p:sp>
        <p:nvSpPr>
          <p:cNvPr id="708" name="Shape 708"/>
          <p:cNvSpPr>
            <a:spLocks noGrp="1"/>
          </p:cNvSpPr>
          <p:nvPr>
            <p:ph type="body" sz="quarter" idx="1"/>
          </p:nvPr>
        </p:nvSpPr>
        <p:spPr>
          <a:prstGeom prst="rect">
            <a:avLst/>
          </a:prstGeom>
        </p:spPr>
        <p:txBody>
          <a:bodyPr/>
          <a:lstStyle/>
          <a:p>
            <a:pPr defTabSz="914400">
              <a:defRPr sz="1200"/>
            </a:pPr>
            <a:r>
              <a:t>Paul wrote these words to the Galatians. (READ) Now this is a RHETORICAL question, a question the answer to which the answer should be SO obvious that the question merely serves to emphasize the point.</a:t>
            </a:r>
          </a:p>
          <a:p>
            <a:pPr defTabSz="914400">
              <a:defRPr sz="1200"/>
            </a:pPr>
            <a:endParaRPr/>
          </a:p>
          <a:p>
            <a:pPr defTabSz="914400">
              <a:defRPr sz="1200"/>
            </a:pPr>
            <a:r>
              <a:t>Paul is saying, having begun by the Spirit, OF COURSE you are not now being perfected by the flesh! In fact, Paul says that it would FOOLISH for them to think otherwise!</a:t>
            </a:r>
          </a:p>
          <a:p>
            <a:pPr defTabSz="914400">
              <a:defRPr sz="1200"/>
            </a:pPr>
            <a:endParaRPr/>
          </a:p>
          <a:p>
            <a:pPr defTabSz="914400">
              <a:defRPr sz="1200"/>
            </a:pPr>
            <a:r>
              <a:t>God commits Himself to complete the good work He has begun in us. Iwant to show you a number of other NT verses which show pretty much the same thing, s that you can see what a common theme it 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a:spLocks noGrp="1" noRot="1" noChangeAspect="1"/>
          </p:cNvSpPr>
          <p:nvPr>
            <p:ph type="sldImg"/>
          </p:nvPr>
        </p:nvSpPr>
        <p:spPr>
          <a:prstGeom prst="rect">
            <a:avLst/>
          </a:prstGeom>
        </p:spPr>
        <p:txBody>
          <a:bodyPr/>
          <a:lstStyle/>
          <a:p>
            <a:endParaRPr/>
          </a:p>
        </p:txBody>
      </p:sp>
      <p:sp>
        <p:nvSpPr>
          <p:cNvPr id="712" name="Shape 712"/>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lvl1pPr defTabSz="914400">
              <a:defRPr sz="1200"/>
            </a:lvl1pPr>
          </a:lstStyle>
          <a:p>
            <a:r>
              <a:t>We don‘t even know how to PRAY as we should, but God helps us through the HS.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4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99413928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4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85305274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4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37670483"/>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44_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40986203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1_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24774525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5197893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1837282045"/>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45_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5475987"/>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696547"/>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09665809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252870" y="316088"/>
            <a:ext cx="2616767" cy="2447433"/>
          </a:xfrm>
          <a:prstGeom prst="rect">
            <a:avLst/>
          </a:prstGeom>
          <a:ln w="12700">
            <a:miter lim="400000"/>
          </a:ln>
        </p:spPr>
      </p:pic>
      <p:sp>
        <p:nvSpPr>
          <p:cNvPr id="476" name="Title Text"/>
          <p:cNvSpPr txBox="1">
            <a:spLocks noGrp="1"/>
          </p:cNvSpPr>
          <p:nvPr>
            <p:ph type="title"/>
          </p:nvPr>
        </p:nvSpPr>
        <p:spPr>
          <a:xfrm>
            <a:off x="650239" y="390596"/>
            <a:ext cx="11704322" cy="1625601"/>
          </a:xfrm>
          <a:prstGeom prst="rect">
            <a:avLst/>
          </a:prstGeom>
        </p:spPr>
        <p:txBody>
          <a:bodyPr>
            <a:normAutofit/>
          </a:bodyPr>
          <a:lstStyle>
            <a:lvl1pPr defTabSz="650240">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650239" y="2275839"/>
            <a:ext cx="11704322" cy="6436927"/>
          </a:xfrm>
          <a:prstGeom prst="rect">
            <a:avLst/>
          </a:prstGeom>
        </p:spPr>
        <p:txBody>
          <a:bodyPr>
            <a:normAutofit/>
          </a:bodyPr>
          <a:lstStyle>
            <a:lvl1pPr defTabSz="650240">
              <a:buFont typeface="Arial"/>
              <a:buChar char="•"/>
              <a:defRPr>
                <a:solidFill>
                  <a:schemeClr val="accent1">
                    <a:lumOff val="44000"/>
                  </a:schemeClr>
                </a:solidFill>
                <a:latin typeface="Avenir Medium"/>
                <a:ea typeface="Avenir Medium"/>
                <a:cs typeface="Avenir Medium"/>
                <a:sym typeface="Avenir Medium"/>
              </a:defRPr>
            </a:lvl1pPr>
            <a:lvl2pPr defTabSz="650240">
              <a:buFont typeface="Arial"/>
              <a:defRPr>
                <a:solidFill>
                  <a:schemeClr val="accent1">
                    <a:lumOff val="44000"/>
                  </a:schemeClr>
                </a:solidFill>
                <a:latin typeface="Avenir Medium"/>
                <a:ea typeface="Avenir Medium"/>
                <a:cs typeface="Avenir Medium"/>
                <a:sym typeface="Avenir Medium"/>
              </a:defRPr>
            </a:lvl2pPr>
            <a:lvl3pPr defTabSz="650240">
              <a:buFont typeface="Arial"/>
              <a:defRPr>
                <a:solidFill>
                  <a:schemeClr val="accent1">
                    <a:lumOff val="44000"/>
                  </a:schemeClr>
                </a:solidFill>
                <a:latin typeface="Avenir Medium"/>
                <a:ea typeface="Avenir Medium"/>
                <a:cs typeface="Avenir Medium"/>
                <a:sym typeface="Avenir Medium"/>
              </a:defRPr>
            </a:lvl3pPr>
            <a:lvl4pPr defTabSz="650240">
              <a:buFont typeface="Arial"/>
              <a:defRPr>
                <a:solidFill>
                  <a:schemeClr val="accent1">
                    <a:lumOff val="44000"/>
                  </a:schemeClr>
                </a:solidFill>
                <a:latin typeface="Avenir Medium"/>
                <a:ea typeface="Avenir Medium"/>
                <a:cs typeface="Avenir Medium"/>
                <a:sym typeface="Avenir Medium"/>
              </a:defRPr>
            </a:lvl4pPr>
            <a:lvl5pPr marL="2331720" indent="-502920" defTabSz="650240">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11985853" y="9095062"/>
            <a:ext cx="368707" cy="409449"/>
          </a:xfrm>
          <a:prstGeom prst="rect">
            <a:avLst/>
          </a:prstGeom>
        </p:spPr>
        <p:txBody>
          <a:bodyPr anchor="ctr"/>
          <a:lstStyle>
            <a:lvl1pPr defTabSz="1300480">
              <a:defRPr sz="1600">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extLst>
      <p:ext uri="{BB962C8B-B14F-4D97-AF65-F5344CB8AC3E}">
        <p14:creationId xmlns:p14="http://schemas.microsoft.com/office/powerpoint/2010/main" val="4139619655"/>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848892411"/>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98842808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650134005"/>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317474135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71882360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1_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122469128"/>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393466351"/>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115671367"/>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9688287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692708007"/>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784910997"/>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632950668"/>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502029224"/>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6_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725374114"/>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7_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878742577"/>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8_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1908794387"/>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12680871"/>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1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718519039"/>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1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970743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1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679305642"/>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1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86616999"/>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1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76543233"/>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1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13198612"/>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1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234013264"/>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1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958181542"/>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1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55153919"/>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1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67015271"/>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2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345713523"/>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335404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x">
  <p:cSld name="2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874317131"/>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23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289462332"/>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2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687283717"/>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25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01329277"/>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26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174839024"/>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2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795102335"/>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28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054984201"/>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29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836685181"/>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3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427268682"/>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3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0462248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3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182452457"/>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3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64830205"/>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3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38791558"/>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3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467493280"/>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3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960330017"/>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3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400290738"/>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3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30922421"/>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3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50123379"/>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4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47138713"/>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4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1422113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4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5397140"/>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4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91466447"/>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44_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4003886017"/>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1_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637356091"/>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52957917"/>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extLst>
      <p:ext uri="{BB962C8B-B14F-4D97-AF65-F5344CB8AC3E}">
        <p14:creationId xmlns:p14="http://schemas.microsoft.com/office/powerpoint/2010/main" val="437166986"/>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45_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1955930"/>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520323110"/>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243824939"/>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1_Title and Content">
    <p:bg>
      <p:bgPr>
        <a:solidFill>
          <a:srgbClr val="632523"/>
        </a:solidFill>
        <a:effectLst/>
      </p:bgPr>
    </p:bg>
    <p:spTree>
      <p:nvGrpSpPr>
        <p:cNvPr id="1" name=""/>
        <p:cNvGrpSpPr/>
        <p:nvPr/>
      </p:nvGrpSpPr>
      <p:grpSpPr>
        <a:xfrm>
          <a:off x="0" y="0"/>
          <a:ext cx="0" cy="0"/>
          <a:chOff x="0" y="0"/>
          <a:chExt cx="0" cy="0"/>
        </a:xfrm>
      </p:grpSpPr>
      <p:pic>
        <p:nvPicPr>
          <p:cNvPr id="475" name="Picture 6" descr="Picture 6"/>
          <p:cNvPicPr>
            <a:picLocks noChangeAspect="1"/>
          </p:cNvPicPr>
          <p:nvPr/>
        </p:nvPicPr>
        <p:blipFill>
          <a:blip r:embed="rId2"/>
          <a:stretch>
            <a:fillRect/>
          </a:stretch>
        </p:blipFill>
        <p:spPr>
          <a:xfrm>
            <a:off x="252870" y="316088"/>
            <a:ext cx="2616767" cy="2447433"/>
          </a:xfrm>
          <a:prstGeom prst="rect">
            <a:avLst/>
          </a:prstGeom>
          <a:ln w="12700">
            <a:miter lim="400000"/>
          </a:ln>
        </p:spPr>
      </p:pic>
      <p:sp>
        <p:nvSpPr>
          <p:cNvPr id="476" name="Title Text"/>
          <p:cNvSpPr txBox="1">
            <a:spLocks noGrp="1"/>
          </p:cNvSpPr>
          <p:nvPr>
            <p:ph type="title"/>
          </p:nvPr>
        </p:nvSpPr>
        <p:spPr>
          <a:xfrm>
            <a:off x="650239" y="390596"/>
            <a:ext cx="11704322" cy="1625601"/>
          </a:xfrm>
          <a:prstGeom prst="rect">
            <a:avLst/>
          </a:prstGeom>
        </p:spPr>
        <p:txBody>
          <a:bodyPr>
            <a:normAutofit/>
          </a:bodyPr>
          <a:lstStyle>
            <a:lvl1pPr defTabSz="650240">
              <a:defRPr>
                <a:solidFill>
                  <a:schemeClr val="accent1">
                    <a:lumOff val="44000"/>
                  </a:schemeClr>
                </a:solidFill>
                <a:latin typeface="Avenir Medium"/>
                <a:ea typeface="Avenir Medium"/>
                <a:cs typeface="Avenir Medium"/>
                <a:sym typeface="Avenir Medium"/>
              </a:defRPr>
            </a:lvl1pPr>
          </a:lstStyle>
          <a:p>
            <a:r>
              <a:t>Title Text</a:t>
            </a:r>
          </a:p>
        </p:txBody>
      </p:sp>
      <p:sp>
        <p:nvSpPr>
          <p:cNvPr id="477" name="Body Level One…"/>
          <p:cNvSpPr txBox="1">
            <a:spLocks noGrp="1"/>
          </p:cNvSpPr>
          <p:nvPr>
            <p:ph type="body" idx="1"/>
          </p:nvPr>
        </p:nvSpPr>
        <p:spPr>
          <a:xfrm>
            <a:off x="650239" y="2275839"/>
            <a:ext cx="11704322" cy="6436927"/>
          </a:xfrm>
          <a:prstGeom prst="rect">
            <a:avLst/>
          </a:prstGeom>
        </p:spPr>
        <p:txBody>
          <a:bodyPr>
            <a:normAutofit/>
          </a:bodyPr>
          <a:lstStyle>
            <a:lvl1pPr defTabSz="650240">
              <a:buFont typeface="Arial"/>
              <a:buChar char="•"/>
              <a:defRPr>
                <a:solidFill>
                  <a:schemeClr val="accent1">
                    <a:lumOff val="44000"/>
                  </a:schemeClr>
                </a:solidFill>
                <a:latin typeface="Avenir Medium"/>
                <a:ea typeface="Avenir Medium"/>
                <a:cs typeface="Avenir Medium"/>
                <a:sym typeface="Avenir Medium"/>
              </a:defRPr>
            </a:lvl1pPr>
            <a:lvl2pPr defTabSz="650240">
              <a:buFont typeface="Arial"/>
              <a:defRPr>
                <a:solidFill>
                  <a:schemeClr val="accent1">
                    <a:lumOff val="44000"/>
                  </a:schemeClr>
                </a:solidFill>
                <a:latin typeface="Avenir Medium"/>
                <a:ea typeface="Avenir Medium"/>
                <a:cs typeface="Avenir Medium"/>
                <a:sym typeface="Avenir Medium"/>
              </a:defRPr>
            </a:lvl2pPr>
            <a:lvl3pPr defTabSz="650240">
              <a:buFont typeface="Arial"/>
              <a:defRPr>
                <a:solidFill>
                  <a:schemeClr val="accent1">
                    <a:lumOff val="44000"/>
                  </a:schemeClr>
                </a:solidFill>
                <a:latin typeface="Avenir Medium"/>
                <a:ea typeface="Avenir Medium"/>
                <a:cs typeface="Avenir Medium"/>
                <a:sym typeface="Avenir Medium"/>
              </a:defRPr>
            </a:lvl3pPr>
            <a:lvl4pPr defTabSz="650240">
              <a:buFont typeface="Arial"/>
              <a:defRPr>
                <a:solidFill>
                  <a:schemeClr val="accent1">
                    <a:lumOff val="44000"/>
                  </a:schemeClr>
                </a:solidFill>
                <a:latin typeface="Avenir Medium"/>
                <a:ea typeface="Avenir Medium"/>
                <a:cs typeface="Avenir Medium"/>
                <a:sym typeface="Avenir Medium"/>
              </a:defRPr>
            </a:lvl4pPr>
            <a:lvl5pPr marL="2331720" indent="-502920" defTabSz="650240">
              <a:buFont typeface="Arial"/>
              <a:defRPr>
                <a:solidFill>
                  <a:schemeClr val="accent1">
                    <a:lumOff val="44000"/>
                  </a:schemeClr>
                </a:solidFill>
                <a:latin typeface="Avenir Medium"/>
                <a:ea typeface="Avenir Medium"/>
                <a:cs typeface="Avenir Medium"/>
                <a:sym typeface="Avenir Medium"/>
              </a:defRPr>
            </a:lvl5pPr>
          </a:lstStyle>
          <a:p>
            <a:r>
              <a:t>Body Level One</a:t>
            </a:r>
          </a:p>
          <a:p>
            <a:pPr lvl="1"/>
            <a:r>
              <a:t>Body Level Two</a:t>
            </a:r>
          </a:p>
          <a:p>
            <a:pPr lvl="2"/>
            <a:r>
              <a:t>Body Level Three</a:t>
            </a:r>
          </a:p>
          <a:p>
            <a:pPr lvl="3"/>
            <a:r>
              <a:t>Body Level Four</a:t>
            </a:r>
          </a:p>
          <a:p>
            <a:pPr lvl="4"/>
            <a:r>
              <a:t>Body Level Five</a:t>
            </a:r>
          </a:p>
        </p:txBody>
      </p:sp>
      <p:sp>
        <p:nvSpPr>
          <p:cNvPr id="478" name="Slide Number"/>
          <p:cNvSpPr txBox="1">
            <a:spLocks noGrp="1"/>
          </p:cNvSpPr>
          <p:nvPr>
            <p:ph type="sldNum" sz="quarter" idx="2"/>
          </p:nvPr>
        </p:nvSpPr>
        <p:spPr>
          <a:xfrm>
            <a:off x="11985853" y="9095062"/>
            <a:ext cx="368707" cy="409449"/>
          </a:xfrm>
          <a:prstGeom prst="rect">
            <a:avLst/>
          </a:prstGeom>
        </p:spPr>
        <p:txBody>
          <a:bodyPr anchor="ctr"/>
          <a:lstStyle>
            <a:lvl1pPr defTabSz="1300480">
              <a:defRPr sz="1600">
                <a:solidFill>
                  <a:schemeClr val="accent1">
                    <a:lumOff val="44000"/>
                  </a:schemeClr>
                </a:solidFill>
                <a:latin typeface="Avenir Medium"/>
                <a:ea typeface="Avenir Medium"/>
                <a:cs typeface="Avenir Medium"/>
                <a:sym typeface="Avenir Medium"/>
              </a:defRPr>
            </a:lvl1pPr>
          </a:lstStyle>
          <a:p>
            <a:fld id="{86CB4B4D-7CA3-9044-876B-883B54F8677D}" type="slidenum">
              <a:t>‹#›</a:t>
            </a:fld>
            <a:endParaRPr/>
          </a:p>
        </p:txBody>
      </p:sp>
    </p:spTree>
    <p:extLst>
      <p:ext uri="{BB962C8B-B14F-4D97-AF65-F5344CB8AC3E}">
        <p14:creationId xmlns:p14="http://schemas.microsoft.com/office/powerpoint/2010/main" val="35999803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416639255"/>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9999"/>
        </a:solidFill>
        <a:effectLst/>
      </p:bgPr>
    </p:bg>
    <p:spTree>
      <p:nvGrpSpPr>
        <p:cNvPr id="1" name=""/>
        <p:cNvGrpSpPr/>
        <p:nvPr/>
      </p:nvGrpSpPr>
      <p:grpSpPr>
        <a:xfrm>
          <a:off x="0" y="0"/>
          <a:ext cx="0" cy="0"/>
          <a:chOff x="0" y="0"/>
          <a:chExt cx="0" cy="0"/>
        </a:xfrm>
      </p:grpSpPr>
      <p:sp>
        <p:nvSpPr>
          <p:cNvPr id="497"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98"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9"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2241171793"/>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2_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3488778246"/>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extLst>
      <p:ext uri="{BB962C8B-B14F-4D97-AF65-F5344CB8AC3E}">
        <p14:creationId xmlns:p14="http://schemas.microsoft.com/office/powerpoint/2010/main" val="2602207989"/>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4267401279"/>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1_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extLst>
      <p:ext uri="{BB962C8B-B14F-4D97-AF65-F5344CB8AC3E}">
        <p14:creationId xmlns:p14="http://schemas.microsoft.com/office/powerpoint/2010/main" val="1903018308"/>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99526163"/>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9"/>
            <a:ext cx="11054080" cy="1937173"/>
          </a:xfrm>
        </p:spPr>
        <p:txBody>
          <a:bodyPr anchor="t"/>
          <a:lstStyle>
            <a:lvl1pPr algn="l">
              <a:defRPr sz="5689" b="1" cap="all"/>
            </a:lvl1pPr>
          </a:lstStyle>
          <a:p>
            <a:r>
              <a:rPr lang="en-US"/>
              <a:t>Click to edit Master title style</a:t>
            </a:r>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lvl1pPr>
            <a:lvl2pPr marL="650159" indent="0">
              <a:buNone/>
              <a:defRPr sz="2560"/>
            </a:lvl2pPr>
            <a:lvl3pPr marL="1300317" indent="0">
              <a:buNone/>
              <a:defRPr sz="2276"/>
            </a:lvl3pPr>
            <a:lvl4pPr marL="1950476" indent="0">
              <a:buNone/>
              <a:defRPr sz="1991"/>
            </a:lvl4pPr>
            <a:lvl5pPr marL="2600635" indent="0">
              <a:buNone/>
              <a:defRPr sz="1991"/>
            </a:lvl5pPr>
            <a:lvl6pPr marL="3250794" indent="0">
              <a:buNone/>
              <a:defRPr sz="1991"/>
            </a:lvl6pPr>
            <a:lvl7pPr marL="3900951" indent="0">
              <a:buNone/>
              <a:defRPr sz="1991"/>
            </a:lvl7pPr>
            <a:lvl8pPr marL="4551107" indent="0">
              <a:buNone/>
              <a:defRPr sz="1991"/>
            </a:lvl8pPr>
            <a:lvl9pPr marL="5201268" indent="0">
              <a:buNone/>
              <a:defRPr sz="1991"/>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4068302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275848"/>
            <a:ext cx="5743787" cy="644369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2275848"/>
            <a:ext cx="5743787" cy="6443698"/>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0991748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13" b="1"/>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6" y="2183272"/>
            <a:ext cx="5748302" cy="909884"/>
          </a:xfrm>
        </p:spPr>
        <p:txBody>
          <a:bodyPr anchor="b"/>
          <a:lstStyle>
            <a:lvl1pPr marL="0" indent="0">
              <a:buNone/>
              <a:defRPr sz="3413" b="1"/>
            </a:lvl1pPr>
            <a:lvl2pPr marL="650159" indent="0">
              <a:buNone/>
              <a:defRPr sz="2844" b="1"/>
            </a:lvl2pPr>
            <a:lvl3pPr marL="1300317" indent="0">
              <a:buNone/>
              <a:defRPr sz="2560" b="1"/>
            </a:lvl3pPr>
            <a:lvl4pPr marL="1950476" indent="0">
              <a:buNone/>
              <a:defRPr sz="2276" b="1"/>
            </a:lvl4pPr>
            <a:lvl5pPr marL="2600635" indent="0">
              <a:buNone/>
              <a:defRPr sz="2276" b="1"/>
            </a:lvl5pPr>
            <a:lvl6pPr marL="3250794" indent="0">
              <a:buNone/>
              <a:defRPr sz="2276" b="1"/>
            </a:lvl6pPr>
            <a:lvl7pPr marL="3900951" indent="0">
              <a:buNone/>
              <a:defRPr sz="2276" b="1"/>
            </a:lvl7pPr>
            <a:lvl8pPr marL="4551107" indent="0">
              <a:buNone/>
              <a:defRPr sz="2276" b="1"/>
            </a:lvl8pPr>
            <a:lvl9pPr marL="5201268"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6266" y="3093155"/>
            <a:ext cx="5748302"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339427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400839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847615519"/>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a:t>Click to edit Master title style</a:t>
            </a:r>
          </a:p>
        </p:txBody>
      </p:sp>
      <p:sp>
        <p:nvSpPr>
          <p:cNvPr id="3" name="Content Placeholder 2"/>
          <p:cNvSpPr>
            <a:spLocks noGrp="1"/>
          </p:cNvSpPr>
          <p:nvPr>
            <p:ph idx="1"/>
          </p:nvPr>
        </p:nvSpPr>
        <p:spPr>
          <a:xfrm>
            <a:off x="5084516" y="388346"/>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1" y="2041036"/>
            <a:ext cx="4278490" cy="6671734"/>
          </a:xfrm>
        </p:spPr>
        <p:txBody>
          <a:bodyPr/>
          <a:lstStyle>
            <a:lvl1pPr marL="0" indent="0">
              <a:buNone/>
              <a:defRPr sz="1991"/>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56146727"/>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159" indent="0">
              <a:buNone/>
              <a:defRPr sz="3982"/>
            </a:lvl2pPr>
            <a:lvl3pPr marL="1300317" indent="0">
              <a:buNone/>
              <a:defRPr sz="3413"/>
            </a:lvl3pPr>
            <a:lvl4pPr marL="1950476" indent="0">
              <a:buNone/>
              <a:defRPr sz="2844"/>
            </a:lvl4pPr>
            <a:lvl5pPr marL="2600635" indent="0">
              <a:buNone/>
              <a:defRPr sz="2844"/>
            </a:lvl5pPr>
            <a:lvl6pPr marL="3250794" indent="0">
              <a:buNone/>
              <a:defRPr sz="2844"/>
            </a:lvl6pPr>
            <a:lvl7pPr marL="3900951" indent="0">
              <a:buNone/>
              <a:defRPr sz="2844"/>
            </a:lvl7pPr>
            <a:lvl8pPr marL="4551107" indent="0">
              <a:buNone/>
              <a:defRPr sz="2844"/>
            </a:lvl8pPr>
            <a:lvl9pPr marL="5201268" indent="0">
              <a:buNone/>
              <a:defRPr sz="2844"/>
            </a:lvl9pPr>
          </a:lstStyle>
          <a:p>
            <a:pPr lvl="0"/>
            <a:endParaRPr lang="en-US" noProof="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159" indent="0">
              <a:buNone/>
              <a:defRPr sz="1707"/>
            </a:lvl2pPr>
            <a:lvl3pPr marL="1300317" indent="0">
              <a:buNone/>
              <a:defRPr sz="1422"/>
            </a:lvl3pPr>
            <a:lvl4pPr marL="1950476" indent="0">
              <a:buNone/>
              <a:defRPr sz="1280"/>
            </a:lvl4pPr>
            <a:lvl5pPr marL="2600635" indent="0">
              <a:buNone/>
              <a:defRPr sz="1280"/>
            </a:lvl5pPr>
            <a:lvl6pPr marL="3250794" indent="0">
              <a:buNone/>
              <a:defRPr sz="1280"/>
            </a:lvl6pPr>
            <a:lvl7pPr marL="3900951" indent="0">
              <a:buNone/>
              <a:defRPr sz="1280"/>
            </a:lvl7pPr>
            <a:lvl8pPr marL="4551107" indent="0">
              <a:buNone/>
              <a:defRPr sz="1280"/>
            </a:lvl8pPr>
            <a:lvl9pPr marL="5201268" indent="0">
              <a:buNone/>
              <a:defRPr sz="128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20340999"/>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3486454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5112"/>
            <a:ext cx="2926080" cy="83244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395112"/>
            <a:ext cx="8561493" cy="83244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30926275"/>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6"/>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lvl1pPr>
            <a:lvl2pPr marL="650159" indent="0" algn="ctr">
              <a:buNone/>
              <a:defRPr/>
            </a:lvl2pPr>
            <a:lvl3pPr marL="1300317" indent="0" algn="ctr">
              <a:buNone/>
              <a:defRPr/>
            </a:lvl3pPr>
            <a:lvl4pPr marL="1950476" indent="0" algn="ctr">
              <a:buNone/>
              <a:defRPr/>
            </a:lvl4pPr>
            <a:lvl5pPr marL="2600635" indent="0" algn="ctr">
              <a:buNone/>
              <a:defRPr/>
            </a:lvl5pPr>
            <a:lvl6pPr marL="3250794" indent="0" algn="ctr">
              <a:buNone/>
              <a:defRPr/>
            </a:lvl6pPr>
            <a:lvl7pPr marL="3900951" indent="0" algn="ctr">
              <a:buNone/>
              <a:defRPr/>
            </a:lvl7pPr>
            <a:lvl8pPr marL="4551107" indent="0" algn="ctr">
              <a:buNone/>
              <a:defRPr/>
            </a:lvl8pPr>
            <a:lvl9pPr marL="520126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884409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8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39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9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0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40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410"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411"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412"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413"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Default 0">
    <p:bg>
      <p:bgPr>
        <a:solidFill>
          <a:srgbClr val="009999"/>
        </a:solidFill>
        <a:effectLst/>
      </p:bgPr>
    </p:bg>
    <p:spTree>
      <p:nvGrpSpPr>
        <p:cNvPr id="1" name=""/>
        <p:cNvGrpSpPr/>
        <p:nvPr/>
      </p:nvGrpSpPr>
      <p:grpSpPr>
        <a:xfrm>
          <a:off x="0" y="0"/>
          <a:ext cx="0" cy="0"/>
          <a:chOff x="0" y="0"/>
          <a:chExt cx="0" cy="0"/>
        </a:xfrm>
      </p:grpSpPr>
      <p:sp>
        <p:nvSpPr>
          <p:cNvPr id="420"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icture with Caption">
    <p:bg>
      <p:bgPr>
        <a:solidFill>
          <a:schemeClr val="accent1">
            <a:lumOff val="44000"/>
          </a:schemeClr>
        </a:solidFill>
        <a:effectLst/>
      </p:bgPr>
    </p:bg>
    <p:spTree>
      <p:nvGrpSpPr>
        <p:cNvPr id="1" name=""/>
        <p:cNvGrpSpPr/>
        <p:nvPr/>
      </p:nvGrpSpPr>
      <p:grpSpPr>
        <a:xfrm>
          <a:off x="0" y="0"/>
          <a:ext cx="0" cy="0"/>
          <a:chOff x="0" y="0"/>
          <a:chExt cx="0" cy="0"/>
        </a:xfrm>
      </p:grpSpPr>
      <p:sp>
        <p:nvSpPr>
          <p:cNvPr id="427" name="Title Text"/>
          <p:cNvSpPr txBox="1">
            <a:spLocks noGrp="1"/>
          </p:cNvSpPr>
          <p:nvPr>
            <p:ph type="title"/>
          </p:nvPr>
        </p:nvSpPr>
        <p:spPr>
          <a:xfrm>
            <a:off x="3537374" y="6339841"/>
            <a:ext cx="5852161" cy="604522"/>
          </a:xfrm>
          <a:prstGeom prst="rect">
            <a:avLst/>
          </a:prstGeom>
        </p:spPr>
        <p:txBody>
          <a:bodyPr lIns="48767" tIns="48767" rIns="48767" bIns="48767" anchor="b">
            <a:normAutofit/>
          </a:bodyPr>
          <a:lstStyle>
            <a:lvl1pPr algn="l" defTabSz="650240">
              <a:defRPr sz="2600" b="1">
                <a:latin typeface="Calibri"/>
                <a:ea typeface="Calibri"/>
                <a:cs typeface="Calibri"/>
                <a:sym typeface="Calibri"/>
              </a:defRPr>
            </a:lvl1pPr>
          </a:lstStyle>
          <a:p>
            <a:r>
              <a:t>Title Text</a:t>
            </a:r>
          </a:p>
        </p:txBody>
      </p:sp>
      <p:sp>
        <p:nvSpPr>
          <p:cNvPr id="428" name="Picture Placeholder 2"/>
          <p:cNvSpPr>
            <a:spLocks noGrp="1"/>
          </p:cNvSpPr>
          <p:nvPr>
            <p:ph type="pic" sz="half" idx="13"/>
          </p:nvPr>
        </p:nvSpPr>
        <p:spPr>
          <a:xfrm>
            <a:off x="3537374" y="1872826"/>
            <a:ext cx="5852161" cy="4389121"/>
          </a:xfrm>
          <a:prstGeom prst="rect">
            <a:avLst/>
          </a:prstGeom>
        </p:spPr>
        <p:txBody>
          <a:bodyPr lIns="91439" tIns="45719" rIns="91439" bIns="45719"/>
          <a:lstStyle/>
          <a:p>
            <a:endParaRPr/>
          </a:p>
        </p:txBody>
      </p:sp>
      <p:sp>
        <p:nvSpPr>
          <p:cNvPr id="429" name="Body Level One…"/>
          <p:cNvSpPr txBox="1">
            <a:spLocks noGrp="1"/>
          </p:cNvSpPr>
          <p:nvPr>
            <p:ph type="body" sz="quarter" idx="1"/>
          </p:nvPr>
        </p:nvSpPr>
        <p:spPr>
          <a:xfrm>
            <a:off x="3537374" y="6944363"/>
            <a:ext cx="5852161" cy="858522"/>
          </a:xfrm>
          <a:prstGeom prst="rect">
            <a:avLst/>
          </a:prstGeom>
        </p:spPr>
        <p:txBody>
          <a:bodyPr lIns="48767" tIns="48767" rIns="48767" bIns="48767">
            <a:normAutofit/>
          </a:bodyPr>
          <a:lstStyle>
            <a:lvl1pPr marL="0" indent="0" defTabSz="650240">
              <a:spcBef>
                <a:spcPts val="400"/>
              </a:spcBef>
              <a:buSzTx/>
              <a:buNone/>
              <a:defRPr sz="1800">
                <a:latin typeface="Calibri"/>
                <a:ea typeface="Calibri"/>
                <a:cs typeface="Calibri"/>
                <a:sym typeface="Calibri"/>
              </a:defRPr>
            </a:lvl1pPr>
            <a:lvl2pPr marL="0" indent="457200" defTabSz="650240">
              <a:spcBef>
                <a:spcPts val="400"/>
              </a:spcBef>
              <a:buSzTx/>
              <a:buNone/>
              <a:defRPr sz="1800">
                <a:latin typeface="Calibri"/>
                <a:ea typeface="Calibri"/>
                <a:cs typeface="Calibri"/>
                <a:sym typeface="Calibri"/>
              </a:defRPr>
            </a:lvl2pPr>
            <a:lvl3pPr marL="0" indent="914400" defTabSz="650240">
              <a:spcBef>
                <a:spcPts val="400"/>
              </a:spcBef>
              <a:buSzTx/>
              <a:buNone/>
              <a:defRPr sz="1800">
                <a:latin typeface="Calibri"/>
                <a:ea typeface="Calibri"/>
                <a:cs typeface="Calibri"/>
                <a:sym typeface="Calibri"/>
              </a:defRPr>
            </a:lvl3pPr>
            <a:lvl4pPr marL="0" indent="1371600" defTabSz="650240">
              <a:spcBef>
                <a:spcPts val="400"/>
              </a:spcBef>
              <a:buSzTx/>
              <a:buNone/>
              <a:defRPr sz="1800">
                <a:latin typeface="Calibri"/>
                <a:ea typeface="Calibri"/>
                <a:cs typeface="Calibri"/>
                <a:sym typeface="Calibri"/>
              </a:defRPr>
            </a:lvl4pPr>
            <a:lvl5pPr marL="0" indent="1828800" defTabSz="650240">
              <a:spcBef>
                <a:spcPts val="400"/>
              </a:spcBef>
              <a:buSzTx/>
              <a:buNone/>
              <a:defRPr sz="1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xfrm>
            <a:off x="10575306" y="8024623"/>
            <a:ext cx="316215" cy="338837"/>
          </a:xfrm>
          <a:prstGeom prst="rect">
            <a:avLst/>
          </a:prstGeom>
        </p:spPr>
        <p:txBody>
          <a:bodyPr lIns="48767" tIns="48767" rIns="48767" bIns="48767" anchor="ctr"/>
          <a:lstStyle>
            <a:lvl1pPr defTabSz="130048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7" name="Line"/>
          <p:cNvSpPr/>
          <p:nvPr/>
        </p:nvSpPr>
        <p:spPr>
          <a:xfrm>
            <a:off x="507999" y="6591300"/>
            <a:ext cx="11999454"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8" name="Line"/>
          <p:cNvSpPr/>
          <p:nvPr/>
        </p:nvSpPr>
        <p:spPr>
          <a:xfrm>
            <a:off x="507999" y="4089400"/>
            <a:ext cx="12000020" cy="0"/>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39" name="Line"/>
          <p:cNvSpPr/>
          <p:nvPr/>
        </p:nvSpPr>
        <p:spPr>
          <a:xfrm flipV="1">
            <a:off x="7994302" y="4526255"/>
            <a:ext cx="1" cy="1642759"/>
          </a:xfrm>
          <a:prstGeom prst="line">
            <a:avLst/>
          </a:prstGeom>
          <a:ln w="3175">
            <a:solidFill>
              <a:srgbClr val="444444">
                <a:alpha val="30000"/>
              </a:srgbClr>
            </a:solidFill>
            <a:miter lim="400000"/>
          </a:ln>
        </p:spPr>
        <p:txBody>
          <a:bodyPr lIns="50800" tIns="50800" rIns="50800" bIns="50800" anchor="ctr"/>
          <a:lstStyle/>
          <a:p>
            <a:pPr defTabSz="457200">
              <a:defRPr sz="1100">
                <a:latin typeface="+mn-lt"/>
                <a:ea typeface="+mn-ea"/>
                <a:cs typeface="+mn-cs"/>
                <a:sym typeface="Helvetica"/>
              </a:defRPr>
            </a:pPr>
            <a:endParaRPr/>
          </a:p>
        </p:txBody>
      </p:sp>
      <p:sp>
        <p:nvSpPr>
          <p:cNvPr id="440" name="Lorem Ipsum Dolor"/>
          <p:cNvSpPr txBox="1">
            <a:spLocks noGrp="1"/>
          </p:cNvSpPr>
          <p:nvPr>
            <p:ph type="body" sz="quarter" idx="13"/>
          </p:nvPr>
        </p:nvSpPr>
        <p:spPr>
          <a:xfrm>
            <a:off x="507999" y="3505200"/>
            <a:ext cx="7200901" cy="508000"/>
          </a:xfrm>
          <a:prstGeom prst="rect">
            <a:avLst/>
          </a:prstGeom>
        </p:spPr>
        <p:txBody>
          <a:bodyPr lIns="50800" tIns="50800" rIns="50800" bIns="50800" anchor="ctr">
            <a:spAutoFit/>
          </a:bodyPr>
          <a:lstStyle>
            <a:lvl1pPr marL="0" indent="0" defTabSz="584200">
              <a:lnSpc>
                <a:spcPct val="110000"/>
              </a:lnSpc>
              <a:spcBef>
                <a:spcPts val="0"/>
              </a:spcBef>
              <a:buSzTx/>
              <a:buNone/>
              <a:defRPr sz="2200">
                <a:solidFill>
                  <a:srgbClr val="414141"/>
                </a:solidFill>
                <a:latin typeface="Bodoni SvtyTwo ITC TT-BookIta"/>
                <a:ea typeface="Bodoni SvtyTwo ITC TT-BookIta"/>
                <a:cs typeface="Bodoni SvtyTwo ITC TT-BookIta"/>
                <a:sym typeface="Bodoni SvtyTwo ITC TT-BookIta"/>
              </a:defRPr>
            </a:lvl1pPr>
          </a:lstStyle>
          <a:p>
            <a:r>
              <a:t>Lorem Ipsum Dolor</a:t>
            </a:r>
          </a:p>
        </p:txBody>
      </p:sp>
      <p:sp>
        <p:nvSpPr>
          <p:cNvPr id="441" name="Title Text"/>
          <p:cNvSpPr txBox="1">
            <a:spLocks noGrp="1"/>
          </p:cNvSpPr>
          <p:nvPr>
            <p:ph type="title"/>
          </p:nvPr>
        </p:nvSpPr>
        <p:spPr>
          <a:xfrm>
            <a:off x="507999" y="4140200"/>
            <a:ext cx="7200901" cy="2413000"/>
          </a:xfrm>
          <a:prstGeom prst="rect">
            <a:avLst/>
          </a:prstGeom>
        </p:spPr>
        <p:txBody>
          <a:bodyPr lIns="50800" tIns="50800" rIns="50800" bIns="50800">
            <a:normAutofit/>
          </a:bodyPr>
          <a:lstStyle>
            <a:lvl1pPr algn="l" defTabSz="584200">
              <a:lnSpc>
                <a:spcPct val="90000"/>
              </a:lnSpc>
              <a:spcBef>
                <a:spcPts val="1600"/>
              </a:spcBef>
              <a:defRPr sz="6800">
                <a:solidFill>
                  <a:srgbClr val="D93E2B"/>
                </a:solidFill>
                <a:latin typeface="Bodoni SvtyTwo ITC TT-Book"/>
                <a:ea typeface="Bodoni SvtyTwo ITC TT-Book"/>
                <a:cs typeface="Bodoni SvtyTwo ITC TT-Book"/>
                <a:sym typeface="Bodoni SvtyTwo ITC TT-Book"/>
              </a:defRPr>
            </a:lvl1pPr>
          </a:lstStyle>
          <a:p>
            <a:r>
              <a:t>Title Text</a:t>
            </a:r>
          </a:p>
        </p:txBody>
      </p:sp>
      <p:sp>
        <p:nvSpPr>
          <p:cNvPr id="442" name="Body Level One…"/>
          <p:cNvSpPr txBox="1">
            <a:spLocks noGrp="1"/>
          </p:cNvSpPr>
          <p:nvPr>
            <p:ph type="body" sz="quarter" idx="1"/>
          </p:nvPr>
        </p:nvSpPr>
        <p:spPr>
          <a:xfrm>
            <a:off x="8280400" y="4140200"/>
            <a:ext cx="4241800" cy="2413000"/>
          </a:xfrm>
          <a:prstGeom prst="rect">
            <a:avLst/>
          </a:prstGeom>
        </p:spPr>
        <p:txBody>
          <a:bodyPr lIns="50800" tIns="50800" rIns="50800" bIns="50800" anchor="ctr">
            <a:normAutofit/>
          </a:bodyPr>
          <a:lstStyle>
            <a:lvl1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1pPr>
            <a:lvl2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2pPr>
            <a:lvl3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3pPr>
            <a:lvl4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4pPr>
            <a:lvl5pPr marL="0" indent="0" defTabSz="584200">
              <a:spcBef>
                <a:spcPts val="0"/>
              </a:spcBef>
              <a:buSzTx/>
              <a:buNone/>
              <a:defRPr sz="2200">
                <a:solidFill>
                  <a:srgbClr val="414141"/>
                </a:solidFill>
                <a:latin typeface="Bodoni SvtyTwo ITC TT-Book"/>
                <a:ea typeface="Bodoni SvtyTwo ITC TT-Book"/>
                <a:cs typeface="Bodoni SvtyTwo ITC TT-Book"/>
                <a:sym typeface="Bodoni SvtyTwo ITC TT-Book"/>
              </a:defRPr>
            </a:lvl5pPr>
          </a:lstStyle>
          <a:p>
            <a:r>
              <a:t>Body Level One</a:t>
            </a:r>
          </a:p>
          <a:p>
            <a:pPr lvl="1"/>
            <a:r>
              <a:t>Body Level Two</a:t>
            </a:r>
          </a:p>
          <a:p>
            <a:pPr lvl="2"/>
            <a:r>
              <a:t>Body Level Three</a:t>
            </a:r>
          </a:p>
          <a:p>
            <a:pPr lvl="3"/>
            <a:r>
              <a:t>Body Level Four</a:t>
            </a:r>
          </a:p>
          <a:p>
            <a:pPr lvl="4"/>
            <a:r>
              <a:t>Body Level Five</a:t>
            </a:r>
          </a:p>
        </p:txBody>
      </p:sp>
      <p:sp>
        <p:nvSpPr>
          <p:cNvPr id="443" name="Slide Number"/>
          <p:cNvSpPr txBox="1">
            <a:spLocks noGrp="1"/>
          </p:cNvSpPr>
          <p:nvPr>
            <p:ph type="sldNum" sz="quarter" idx="2"/>
          </p:nvPr>
        </p:nvSpPr>
        <p:spPr>
          <a:xfrm>
            <a:off x="6330594" y="9258300"/>
            <a:ext cx="330912" cy="342900"/>
          </a:xfrm>
          <a:prstGeom prst="rect">
            <a:avLst/>
          </a:prstGeom>
        </p:spPr>
        <p:txBody>
          <a:bodyPr lIns="50800" tIns="50800" rIns="50800" bIns="50800"/>
          <a:lstStyle>
            <a:lvl1pPr algn="ctr" defTabSz="584200">
              <a:defRPr sz="1600">
                <a:solidFill>
                  <a:srgbClr val="4C4946"/>
                </a:solidFill>
                <a:latin typeface="Bodoni SvtyTwo ITC TT-Book"/>
                <a:ea typeface="Bodoni SvtyTwo ITC TT-Book"/>
                <a:cs typeface="Bodoni SvtyTwo ITC TT-Book"/>
                <a:sym typeface="Bodoni SvtyTwo ITC TT-Book"/>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7" name="Title Text"/>
          <p:cNvSpPr txBox="1">
            <a:spLocks noGrp="1"/>
          </p:cNvSpPr>
          <p:nvPr>
            <p:ph type="title"/>
          </p:nvPr>
        </p:nvSpPr>
        <p:spPr>
          <a:xfrm>
            <a:off x="1088247" y="113021"/>
            <a:ext cx="10826047" cy="2016197"/>
          </a:xfrm>
          <a:prstGeom prst="rect">
            <a:avLst/>
          </a:prstGeom>
        </p:spPr>
        <p:txBody>
          <a:bodyPr>
            <a:normAutofit/>
          </a:bodyPr>
          <a:lstStyle>
            <a:lvl1pPr>
              <a:defRPr sz="6800">
                <a:solidFill>
                  <a:srgbClr val="194431"/>
                </a:solidFill>
                <a:effectLst>
                  <a:outerShdw blurRad="50800" dist="25400" dir="2700000" rotWithShape="0">
                    <a:schemeClr val="accent1">
                      <a:lumOff val="44000"/>
                      <a:alpha val="40000"/>
                    </a:schemeClr>
                  </a:outerShdw>
                </a:effectLst>
                <a:latin typeface="Book Antiqua"/>
                <a:ea typeface="Book Antiqua"/>
                <a:cs typeface="Book Antiqua"/>
                <a:sym typeface="Book Antiqua"/>
              </a:defRPr>
            </a:lvl1pPr>
          </a:lstStyle>
          <a:p>
            <a:r>
              <a:t>Title Text</a:t>
            </a:r>
          </a:p>
        </p:txBody>
      </p:sp>
      <p:sp>
        <p:nvSpPr>
          <p:cNvPr id="458" name="Body Level One…"/>
          <p:cNvSpPr txBox="1">
            <a:spLocks noGrp="1"/>
          </p:cNvSpPr>
          <p:nvPr>
            <p:ph type="body" idx="1"/>
          </p:nvPr>
        </p:nvSpPr>
        <p:spPr>
          <a:xfrm>
            <a:off x="1088248" y="2945203"/>
            <a:ext cx="10826048" cy="5947784"/>
          </a:xfrm>
          <a:prstGeom prst="rect">
            <a:avLst/>
          </a:prstGeom>
        </p:spPr>
        <p:txBody>
          <a:bodyPr>
            <a:normAutofit/>
          </a:bodyPr>
          <a:lstStyle>
            <a:lvl1pPr marL="485775" indent="-48577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1pPr>
            <a:lvl2pPr marL="869372" indent="-520122">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2pPr>
            <a:lvl3pPr marL="1279525" indent="-59372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3pPr>
            <a:lvl4pPr marL="1670755" indent="-635705">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4pPr>
            <a:lvl5pPr marL="2031294" indent="-659694">
              <a:spcBef>
                <a:spcPts val="2800"/>
              </a:spcBef>
              <a:buChar char="●"/>
              <a:defRPr sz="3400">
                <a:solidFill>
                  <a:schemeClr val="accent1">
                    <a:lumOff val="44000"/>
                  </a:schemeClr>
                </a:solidFill>
                <a:effectLst>
                  <a:outerShdw blurRad="63500" dist="50800" dir="2700000" rotWithShape="0">
                    <a:srgbClr val="000000">
                      <a:alpha val="50000"/>
                    </a:srgbClr>
                  </a:outerShdw>
                </a:effectLst>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459" name="Slide Number"/>
          <p:cNvSpPr txBox="1">
            <a:spLocks noGrp="1"/>
          </p:cNvSpPr>
          <p:nvPr>
            <p:ph type="sldNum" sz="quarter" idx="2"/>
          </p:nvPr>
        </p:nvSpPr>
        <p:spPr>
          <a:xfrm>
            <a:off x="6329426" y="9107762"/>
            <a:ext cx="345949" cy="384049"/>
          </a:xfrm>
          <a:prstGeom prst="rect">
            <a:avLst/>
          </a:prstGeom>
        </p:spPr>
        <p:txBody>
          <a:bodyPr anchor="ctr"/>
          <a:lstStyle>
            <a:lvl1pPr algn="ctr">
              <a:defRPr sz="16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0">
    <p:bg>
      <p:bgPr>
        <a:solidFill>
          <a:srgbClr val="009999"/>
        </a:solidFill>
        <a:effectLst/>
      </p:bgPr>
    </p:bg>
    <p:spTree>
      <p:nvGrpSpPr>
        <p:cNvPr id="1" name=""/>
        <p:cNvGrpSpPr/>
        <p:nvPr/>
      </p:nvGrpSpPr>
      <p:grpSpPr>
        <a:xfrm>
          <a:off x="0" y="0"/>
          <a:ext cx="0" cy="0"/>
          <a:chOff x="0" y="0"/>
          <a:chExt cx="0" cy="0"/>
        </a:xfrm>
      </p:grpSpPr>
      <p:sp>
        <p:nvSpPr>
          <p:cNvPr id="466"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67"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468"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Slide">
    <p:bg>
      <p:bgPr>
        <a:solidFill>
          <a:srgbClr val="009999"/>
        </a:solidFill>
        <a:effectLst/>
      </p:bgPr>
    </p:bg>
    <p:spTree>
      <p:nvGrpSpPr>
        <p:cNvPr id="1" name=""/>
        <p:cNvGrpSpPr/>
        <p:nvPr/>
      </p:nvGrpSpPr>
      <p:grpSpPr>
        <a:xfrm>
          <a:off x="0" y="0"/>
          <a:ext cx="0" cy="0"/>
          <a:chOff x="0" y="0"/>
          <a:chExt cx="0" cy="0"/>
        </a:xfrm>
      </p:grpSpPr>
      <p:sp>
        <p:nvSpPr>
          <p:cNvPr id="485" name="Rectangle 2"/>
          <p:cNvSpPr/>
          <p:nvPr/>
        </p:nvSpPr>
        <p:spPr>
          <a:xfrm>
            <a:off x="541866" y="0"/>
            <a:ext cx="2059094" cy="9751344"/>
          </a:xfrm>
          <a:prstGeom prst="rect">
            <a:avLst/>
          </a:prstGeom>
          <a:gradFill>
            <a:gsLst>
              <a:gs pos="0">
                <a:srgbClr val="9E9E9E"/>
              </a:gs>
              <a:gs pos="5000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6" name="Rectangle 3"/>
          <p:cNvSpPr/>
          <p:nvPr/>
        </p:nvSpPr>
        <p:spPr>
          <a:xfrm>
            <a:off x="975359" y="3467946"/>
            <a:ext cx="12027185"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7" name="Rectangle 9"/>
          <p:cNvSpPr/>
          <p:nvPr/>
        </p:nvSpPr>
        <p:spPr>
          <a:xfrm>
            <a:off x="-1" y="4985173"/>
            <a:ext cx="6719148" cy="216747"/>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488"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489"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009999"/>
        </a:solidFill>
        <a:effectLst/>
      </p:bgPr>
    </p:bg>
    <p:spTree>
      <p:nvGrpSpPr>
        <p:cNvPr id="1" name=""/>
        <p:cNvGrpSpPr/>
        <p:nvPr/>
      </p:nvGrpSpPr>
      <p:grpSpPr>
        <a:xfrm>
          <a:off x="0" y="0"/>
          <a:ext cx="0" cy="0"/>
          <a:chOff x="0" y="0"/>
          <a:chExt cx="0" cy="0"/>
        </a:xfrm>
      </p:grpSpPr>
      <p:sp>
        <p:nvSpPr>
          <p:cNvPr id="506"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7"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8"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09"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10"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11" name="Title Text"/>
          <p:cNvSpPr txBox="1">
            <a:spLocks noGrp="1"/>
          </p:cNvSpPr>
          <p:nvPr>
            <p:ph type="title"/>
          </p:nvPr>
        </p:nvSpPr>
        <p:spPr>
          <a:xfrm>
            <a:off x="975359" y="866986"/>
            <a:ext cx="11054082" cy="1625601"/>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12" name="Body Level One…"/>
          <p:cNvSpPr txBox="1">
            <a:spLocks noGrp="1"/>
          </p:cNvSpPr>
          <p:nvPr>
            <p:ph type="body" idx="1"/>
          </p:nvPr>
        </p:nvSpPr>
        <p:spPr>
          <a:xfrm>
            <a:off x="975359" y="2817706"/>
            <a:ext cx="11054082" cy="5852161"/>
          </a:xfrm>
          <a:prstGeom prst="rect">
            <a:avLst/>
          </a:prstGeom>
        </p:spPr>
        <p:txBody>
          <a:bodyPr lIns="65476" tIns="65476" rIns="65476" bIns="65476">
            <a:normAutofit/>
          </a:bodyPr>
          <a:lstStyle>
            <a:lvl1pPr>
              <a:buClr>
                <a:schemeClr val="accent1">
                  <a:lumOff val="44000"/>
                </a:schemeClr>
              </a:buClr>
              <a:buSzPct val="80000"/>
              <a:buChar char="●"/>
              <a:defRPr b="1"/>
            </a:lvl1pPr>
            <a:lvl2pPr>
              <a:buClr>
                <a:schemeClr val="accent1">
                  <a:lumOff val="44000"/>
                </a:schemeClr>
              </a:buClr>
              <a:defRPr b="1"/>
            </a:lvl2pPr>
            <a:lvl3pPr>
              <a:buClr>
                <a:schemeClr val="accent1">
                  <a:lumOff val="44000"/>
                </a:schemeClr>
              </a:buClr>
              <a:defRPr b="1"/>
            </a:lvl3pPr>
            <a:lvl4pPr>
              <a:buClr>
                <a:schemeClr val="accent1">
                  <a:lumOff val="44000"/>
                </a:schemeClr>
              </a:buClr>
              <a:defRPr b="1"/>
            </a:lvl4pPr>
            <a:lvl5pPr marL="2331720" indent="-502920">
              <a:buClr>
                <a:schemeClr val="accent1">
                  <a:lumOff val="44000"/>
                </a:schemeClr>
              </a:buClr>
              <a:buChar char="•"/>
              <a:defRPr b="1"/>
            </a:lvl5pPr>
          </a:lstStyle>
          <a:p>
            <a:r>
              <a:t>Body Level One</a:t>
            </a:r>
          </a:p>
          <a:p>
            <a:pPr lvl="1"/>
            <a:r>
              <a:t>Body Level Two</a:t>
            </a:r>
          </a:p>
          <a:p>
            <a:pPr lvl="2"/>
            <a:r>
              <a:t>Body Level Three</a:t>
            </a:r>
          </a:p>
          <a:p>
            <a:pPr lvl="3"/>
            <a:r>
              <a:t>Body Level Four</a:t>
            </a:r>
          </a:p>
          <a:p>
            <a:pPr lvl="4"/>
            <a:r>
              <a:t>Body Level Five</a:t>
            </a:r>
          </a:p>
        </p:txBody>
      </p:sp>
      <p:sp>
        <p:nvSpPr>
          <p:cNvPr id="513"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lank 0">
    <p:bg>
      <p:bgPr>
        <a:solidFill>
          <a:srgbClr val="000000"/>
        </a:solidFill>
        <a:effectLst/>
      </p:bgPr>
    </p:bg>
    <p:spTree>
      <p:nvGrpSpPr>
        <p:cNvPr id="1" name=""/>
        <p:cNvGrpSpPr/>
        <p:nvPr/>
      </p:nvGrpSpPr>
      <p:grpSpPr>
        <a:xfrm>
          <a:off x="0" y="0"/>
          <a:ext cx="0" cy="0"/>
          <a:chOff x="0" y="0"/>
          <a:chExt cx="0" cy="0"/>
        </a:xfrm>
      </p:grpSpPr>
      <p:sp>
        <p:nvSpPr>
          <p:cNvPr id="520" name="Slide Number"/>
          <p:cNvSpPr txBox="1">
            <a:spLocks noGrp="1"/>
          </p:cNvSpPr>
          <p:nvPr>
            <p:ph type="sldNum" sz="quarter" idx="2"/>
          </p:nvPr>
        </p:nvSpPr>
        <p:spPr>
          <a:xfrm>
            <a:off x="11986448" y="8882098"/>
            <a:ext cx="368112" cy="396749"/>
          </a:xfrm>
          <a:prstGeom prst="rect">
            <a:avLst/>
          </a:prstGeom>
        </p:spPr>
        <p:txBody>
          <a:bodyPr/>
          <a:lstStyle>
            <a:lvl1pPr defTabSz="1300480">
              <a:defRPr>
                <a:latin typeface="Maiandra GD"/>
                <a:ea typeface="Maiandra GD"/>
                <a:cs typeface="Maiandra GD"/>
                <a:sym typeface="Maiandra GD"/>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Blank">
    <p:bg>
      <p:bgPr>
        <a:solidFill>
          <a:srgbClr val="009999"/>
        </a:solidFill>
        <a:effectLst/>
      </p:bgPr>
    </p:bg>
    <p:spTree>
      <p:nvGrpSpPr>
        <p:cNvPr id="1" name=""/>
        <p:cNvGrpSpPr/>
        <p:nvPr/>
      </p:nvGrpSpPr>
      <p:grpSpPr>
        <a:xfrm>
          <a:off x="0" y="0"/>
          <a:ext cx="0" cy="0"/>
          <a:chOff x="0" y="0"/>
          <a:chExt cx="0" cy="0"/>
        </a:xfrm>
      </p:grpSpPr>
      <p:sp>
        <p:nvSpPr>
          <p:cNvPr id="527" name="Rectangle 2"/>
          <p:cNvSpPr/>
          <p:nvPr/>
        </p:nvSpPr>
        <p:spPr>
          <a:xfrm>
            <a:off x="541866" y="0"/>
            <a:ext cx="2059094" cy="9751344"/>
          </a:xfrm>
          <a:prstGeom prst="rect">
            <a:avLst/>
          </a:prstGeom>
          <a:gradFill>
            <a:gsLst>
              <a:gs pos="0">
                <a:schemeClr val="accent1">
                  <a:lumOff val="44000"/>
                  <a:alpha val="50000"/>
                </a:schemeClr>
              </a:gs>
              <a:gs pos="100000">
                <a:srgbClr val="9E9E9E"/>
              </a:gs>
            </a:gsLst>
            <a:lin ang="5400000"/>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8" name="Rectangle 3"/>
          <p:cNvSpPr/>
          <p:nvPr/>
        </p:nvSpPr>
        <p:spPr>
          <a:xfrm>
            <a:off x="216746" y="2492586"/>
            <a:ext cx="6719147" cy="216748"/>
          </a:xfrm>
          <a:prstGeom prst="rect">
            <a:avLst/>
          </a:prstGeom>
          <a:solidFill>
            <a:schemeClr val="accent1">
              <a:lumOff val="44000"/>
              <a:alpha val="50195"/>
            </a:schemeClr>
          </a:soli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29" name="Rectangle 4"/>
          <p:cNvSpPr/>
          <p:nvPr/>
        </p:nvSpPr>
        <p:spPr>
          <a:xfrm>
            <a:off x="975359" y="9428480"/>
            <a:ext cx="4985175" cy="322864"/>
          </a:xfrm>
          <a:prstGeom prst="rect">
            <a:avLst/>
          </a:prstGeom>
          <a:gradFill>
            <a:gsLst>
              <a:gs pos="0">
                <a:srgbClr val="761800"/>
              </a:gs>
              <a:gs pos="50000">
                <a:srgbClr val="FF3300"/>
              </a:gs>
              <a:gs pos="100000">
                <a:srgbClr val="761800"/>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sp>
        <p:nvSpPr>
          <p:cNvPr id="530" name="Rectangle 5"/>
          <p:cNvSpPr/>
          <p:nvPr/>
        </p:nvSpPr>
        <p:spPr>
          <a:xfrm>
            <a:off x="1083732" y="1083733"/>
            <a:ext cx="11918812" cy="1083734"/>
          </a:xfrm>
          <a:prstGeom prst="rect">
            <a:avLst/>
          </a:prstGeom>
          <a:gradFill>
            <a:gsLst>
              <a:gs pos="0">
                <a:schemeClr val="accent1">
                  <a:lumOff val="44000"/>
                </a:schemeClr>
              </a:gs>
              <a:gs pos="100000">
                <a:srgbClr val="272727"/>
              </a:gs>
            </a:gsLst>
          </a:gradFill>
          <a:ln w="12700">
            <a:miter lim="400000"/>
          </a:ln>
        </p:spPr>
        <p:txBody>
          <a:bodyPr lIns="65023" tIns="65023" rIns="65023" bIns="65023"/>
          <a:lstStyle/>
          <a:p>
            <a:pPr defTabSz="1300480">
              <a:defRPr sz="3400">
                <a:latin typeface="+mj-lt"/>
                <a:ea typeface="+mj-ea"/>
                <a:cs typeface="+mj-cs"/>
                <a:sym typeface="Bell MT"/>
              </a:defRPr>
            </a:pPr>
            <a:endParaRPr/>
          </a:p>
        </p:txBody>
      </p:sp>
      <p:pic>
        <p:nvPicPr>
          <p:cNvPr id="531" name="Picture 11" descr="Picture 11"/>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532"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2FAC8D"/>
        </a:solidFill>
        <a:effectLst/>
      </p:bgPr>
    </p:bg>
    <p:spTree>
      <p:nvGrpSpPr>
        <p:cNvPr id="1" name=""/>
        <p:cNvGrpSpPr/>
        <p:nvPr/>
      </p:nvGrpSpPr>
      <p:grpSpPr>
        <a:xfrm>
          <a:off x="0" y="0"/>
          <a:ext cx="0" cy="0"/>
          <a:chOff x="0" y="0"/>
          <a:chExt cx="0" cy="0"/>
        </a:xfrm>
      </p:grpSpPr>
      <p:sp>
        <p:nvSpPr>
          <p:cNvPr id="539" name="Title Text"/>
          <p:cNvSpPr txBox="1">
            <a:spLocks noGrp="1"/>
          </p:cNvSpPr>
          <p:nvPr>
            <p:ph type="title"/>
          </p:nvPr>
        </p:nvSpPr>
        <p:spPr>
          <a:xfrm>
            <a:off x="975359" y="3251200"/>
            <a:ext cx="11054082" cy="1625600"/>
          </a:xfrm>
          <a:prstGeom prst="rect">
            <a:avLst/>
          </a:prstGeom>
        </p:spPr>
        <p:txBody>
          <a:bodyPr lIns="65476" tIns="65476" rIns="65476" bIns="65476">
            <a:normAutofit/>
          </a:bodyPr>
          <a:lstStyle>
            <a:lvl1pPr algn="l">
              <a:defRPr>
                <a:effectLst>
                  <a:outerShdw blurRad="38100" dist="38100" dir="2700000" rotWithShape="0">
                    <a:schemeClr val="accent1">
                      <a:lumOff val="44000"/>
                    </a:schemeClr>
                  </a:outerShdw>
                </a:effectLst>
                <a:latin typeface="+mj-lt"/>
                <a:ea typeface="+mj-ea"/>
                <a:cs typeface="+mj-cs"/>
                <a:sym typeface="Bell MT"/>
              </a:defRPr>
            </a:lvl1pPr>
          </a:lstStyle>
          <a:p>
            <a:r>
              <a:t>Title Text</a:t>
            </a:r>
          </a:p>
        </p:txBody>
      </p:sp>
      <p:sp>
        <p:nvSpPr>
          <p:cNvPr id="540" name="Body Level One…"/>
          <p:cNvSpPr txBox="1">
            <a:spLocks noGrp="1"/>
          </p:cNvSpPr>
          <p:nvPr>
            <p:ph type="body" sz="quarter" idx="1"/>
          </p:nvPr>
        </p:nvSpPr>
        <p:spPr>
          <a:xfrm>
            <a:off x="2926079" y="5852159"/>
            <a:ext cx="9103361" cy="2492588"/>
          </a:xfrm>
          <a:prstGeom prst="rect">
            <a:avLst/>
          </a:prstGeom>
        </p:spPr>
        <p:txBody>
          <a:bodyPr lIns="65476" tIns="65476" rIns="65476" bIns="65476">
            <a:normAutofit/>
          </a:bodyPr>
          <a:lstStyle>
            <a:lvl1pPr marL="0" indent="0" algn="ctr">
              <a:buSzTx/>
              <a:buNone/>
              <a:defRPr>
                <a:latin typeface="+mj-lt"/>
                <a:ea typeface="+mj-ea"/>
                <a:cs typeface="+mj-cs"/>
                <a:sym typeface="Bell MT"/>
              </a:defRPr>
            </a:lvl1pPr>
            <a:lvl2pPr algn="ctr">
              <a:defRPr>
                <a:latin typeface="+mj-lt"/>
                <a:ea typeface="+mj-ea"/>
                <a:cs typeface="+mj-cs"/>
                <a:sym typeface="Bell MT"/>
              </a:defRPr>
            </a:lvl2pPr>
            <a:lvl3pPr algn="ctr">
              <a:defRPr>
                <a:latin typeface="+mj-lt"/>
                <a:ea typeface="+mj-ea"/>
                <a:cs typeface="+mj-cs"/>
                <a:sym typeface="Bell MT"/>
              </a:defRPr>
            </a:lvl3pPr>
            <a:lvl4pPr algn="ctr">
              <a:defRPr>
                <a:latin typeface="+mj-lt"/>
                <a:ea typeface="+mj-ea"/>
                <a:cs typeface="+mj-cs"/>
                <a:sym typeface="Bell MT"/>
              </a:defRPr>
            </a:lvl4pPr>
            <a:lvl5pPr marL="2331720" indent="-502920" algn="ctr">
              <a:buChar char="•"/>
              <a:defRPr>
                <a:latin typeface="+mj-lt"/>
                <a:ea typeface="+mj-ea"/>
                <a:cs typeface="+mj-cs"/>
                <a:sym typeface="Bell MT"/>
              </a:defRPr>
            </a:lvl5pPr>
          </a:lstStyle>
          <a:p>
            <a:r>
              <a:t>Body Level One</a:t>
            </a:r>
          </a:p>
          <a:p>
            <a:pPr lvl="1"/>
            <a:r>
              <a:t>Body Level Two</a:t>
            </a:r>
          </a:p>
          <a:p>
            <a:pPr lvl="2"/>
            <a:r>
              <a:t>Body Level Three</a:t>
            </a:r>
          </a:p>
          <a:p>
            <a:pPr lvl="3"/>
            <a:r>
              <a:t>Body Level Four</a:t>
            </a:r>
          </a:p>
          <a:p>
            <a:pPr lvl="4"/>
            <a:r>
              <a:t>Body Level Five</a:t>
            </a:r>
          </a:p>
        </p:txBody>
      </p:sp>
      <p:sp>
        <p:nvSpPr>
          <p:cNvPr id="541" name="Slide Number"/>
          <p:cNvSpPr txBox="1">
            <a:spLocks noGrp="1"/>
          </p:cNvSpPr>
          <p:nvPr>
            <p:ph type="sldNum" sz="quarter" idx="2"/>
          </p:nvPr>
        </p:nvSpPr>
        <p:spPr>
          <a:xfrm>
            <a:off x="11657187" y="8885483"/>
            <a:ext cx="372254" cy="435754"/>
          </a:xfrm>
          <a:prstGeom prst="rect">
            <a:avLst/>
          </a:prstGeom>
        </p:spPr>
        <p:txBody>
          <a:bodyPr lIns="65476" tIns="65476" rIns="65476" bIns="65476" anchor="ctr"/>
          <a:lstStyle>
            <a:lvl1pPr defTabSz="1300480">
              <a:defRPr>
                <a:latin typeface="+mj-lt"/>
                <a:ea typeface="+mj-ea"/>
                <a:cs typeface="+mj-cs"/>
                <a:sym typeface="Bell MT"/>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1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1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1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1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1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1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26564845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43773415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Default 0">
    <p:bg>
      <p:bgPr>
        <a:solidFill>
          <a:srgbClr val="B38D66"/>
        </a:solidFill>
        <a:effectLst/>
      </p:bgPr>
    </p:bg>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20171044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576476884"/>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xfrm>
            <a:off x="11844528" y="7881902"/>
            <a:ext cx="510032" cy="512947"/>
          </a:xfrm>
          <a:prstGeom prst="rect">
            <a:avLst/>
          </a:prstGeom>
        </p:spPr>
        <p:txBody>
          <a:bodyP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891334523"/>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5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91326" y="7964480"/>
            <a:ext cx="422149" cy="460249"/>
          </a:xfrm>
          <a:prstGeom prst="rect">
            <a:avLst/>
          </a:prstGeom>
        </p:spPr>
        <p:txBody>
          <a:bodyPr anchor="ctr"/>
          <a:lstStyle>
            <a:lvl1pPr algn="ctr" defTabSz="866986">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90921902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75985001"/>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6_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1247047512"/>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7_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393761206"/>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8_Default">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95" name="Group"/>
          <p:cNvGrpSpPr/>
          <p:nvPr/>
        </p:nvGrpSpPr>
        <p:grpSpPr>
          <a:xfrm>
            <a:off x="406399" y="4210755"/>
            <a:ext cx="1" cy="3237654"/>
            <a:chOff x="0" y="0"/>
            <a:chExt cx="0" cy="3237653"/>
          </a:xfrm>
        </p:grpSpPr>
        <p:sp>
          <p:nvSpPr>
            <p:cNvPr id="93" name="Line"/>
            <p:cNvSpPr/>
            <p:nvPr/>
          </p:nvSpPr>
          <p:spPr>
            <a:xfrm flipH="1">
              <a:off x="-1" y="0"/>
              <a:ext cx="2" cy="3237654"/>
            </a:xfrm>
            <a:prstGeom prst="line">
              <a:avLst/>
            </a:prstGeom>
            <a:noFill/>
            <a:ln w="12700" cap="flat">
              <a:noFill/>
              <a:miter lim="400000"/>
            </a:ln>
            <a:effectLst/>
          </p:spPr>
          <p:txBody>
            <a:bodyPr wrap="square" lIns="65023" tIns="65023" rIns="65023" bIns="65023" numCol="1" anchor="t">
              <a:noAutofit/>
            </a:bodyPr>
            <a:lstStyle/>
            <a:p>
              <a:endParaRPr/>
            </a:p>
          </p:txBody>
        </p:sp>
        <p:sp>
          <p:nvSpPr>
            <p:cNvPr id="94" name="Line"/>
            <p:cNvSpPr/>
            <p:nvPr/>
          </p:nvSpPr>
          <p:spPr>
            <a:xfrm flipV="1">
              <a:off x="-1" y="-1"/>
              <a:ext cx="2" cy="3237655"/>
            </a:xfrm>
            <a:prstGeom prst="line">
              <a:avLst/>
            </a:prstGeom>
            <a:noFill/>
            <a:ln w="12700" cap="flat">
              <a:noFill/>
              <a:miter lim="400000"/>
            </a:ln>
            <a:effectLst/>
          </p:spPr>
          <p:txBody>
            <a:bodyPr wrap="square" lIns="65023" tIns="65023" rIns="65023" bIns="65023" numCol="1" anchor="t">
              <a:noAutofit/>
            </a:bodyPr>
            <a:lstStyle/>
            <a:p>
              <a:endParaRPr/>
            </a:p>
          </p:txBody>
        </p:sp>
      </p:grpSp>
      <p:sp>
        <p:nvSpPr>
          <p:cNvPr id="96" name="Slide Number"/>
          <p:cNvSpPr txBox="1">
            <a:spLocks noGrp="1"/>
          </p:cNvSpPr>
          <p:nvPr>
            <p:ph type="sldNum" sz="quarter" idx="2"/>
          </p:nvPr>
        </p:nvSpPr>
        <p:spPr>
          <a:xfrm>
            <a:off x="11844528" y="7876957"/>
            <a:ext cx="510032" cy="512946"/>
          </a:xfrm>
          <a:prstGeom prst="rect">
            <a:avLst/>
          </a:prstGeom>
        </p:spPr>
        <p:txBody>
          <a:bodyPr anchor="b"/>
          <a:lstStyle>
            <a:lvl1pPr defTabSz="866986">
              <a:defRPr sz="2600">
                <a:solidFill>
                  <a:schemeClr val="accent1">
                    <a:lumOff val="44000"/>
                  </a:schemeClr>
                </a:solidFill>
                <a:effectLst>
                  <a:outerShdw blurRad="12700" dist="25400" dir="2700000" rotWithShape="0">
                    <a:srgbClr val="000000"/>
                  </a:outerShdw>
                </a:effectLst>
              </a:defRPr>
            </a:lvl1pPr>
          </a:lstStyle>
          <a:p>
            <a:fld id="{86CB4B4D-7CA3-9044-876B-883B54F8677D}" type="slidenum">
              <a:t>‹#›</a:t>
            </a:fld>
            <a:endParaRPr/>
          </a:p>
        </p:txBody>
      </p:sp>
    </p:spTree>
    <p:extLst>
      <p:ext uri="{BB962C8B-B14F-4D97-AF65-F5344CB8AC3E}">
        <p14:creationId xmlns:p14="http://schemas.microsoft.com/office/powerpoint/2010/main" val="360896698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35731616"/>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1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1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36408637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bg>
      <p:bgPr>
        <a:solidFill>
          <a:schemeClr val="accent1">
            <a:lumOff val="44000"/>
          </a:schemeClr>
        </a:solidFill>
        <a:effectLst/>
      </p:bgPr>
    </p:bg>
    <p:spTree>
      <p:nvGrpSpPr>
        <p:cNvPr id="1" name=""/>
        <p:cNvGrpSpPr/>
        <p:nvPr/>
      </p:nvGrpSpPr>
      <p:grpSpPr>
        <a:xfrm>
          <a:off x="0" y="0"/>
          <a:ext cx="0" cy="0"/>
          <a:chOff x="0" y="0"/>
          <a:chExt cx="0" cy="0"/>
        </a:xfrm>
      </p:grpSpPr>
      <p:sp>
        <p:nvSpPr>
          <p:cNvPr id="6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6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11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771384926"/>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12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2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61380322"/>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1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3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89758975"/>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1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4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17460407"/>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1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5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5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083884253"/>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1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6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6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718720293"/>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1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73"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74"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5"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5276682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1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82"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83"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388496431"/>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1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192"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355875716"/>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2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376961935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71" name="Rectangle"/>
          <p:cNvSpPr/>
          <p:nvPr/>
        </p:nvSpPr>
        <p:spPr>
          <a:xfrm>
            <a:off x="541866" y="1219199"/>
            <a:ext cx="2059094" cy="7312944"/>
          </a:xfrm>
          <a:prstGeom prst="rect">
            <a:avLst/>
          </a:prstGeom>
          <a:gradFill>
            <a:gsLst>
              <a:gs pos="0">
                <a:srgbClr val="9E9E9E"/>
              </a:gs>
              <a:gs pos="100000">
                <a:schemeClr val="accent1">
                  <a:lumOff val="44000"/>
                  <a:alpha val="50000"/>
                </a:schemeClr>
              </a:gs>
            </a:gsLst>
            <a:lin ang="16200000"/>
          </a:gradFill>
          <a:ln w="12700">
            <a:miter lim="400000"/>
          </a:ln>
        </p:spPr>
        <p:txBody>
          <a:bodyPr lIns="65023" tIns="65023" rIns="65023" bIns="65023"/>
          <a:lstStyle/>
          <a:p>
            <a:pPr defTabSz="866986">
              <a:defRPr sz="3400"/>
            </a:pPr>
            <a:endParaRPr/>
          </a:p>
        </p:txBody>
      </p:sp>
      <p:sp>
        <p:nvSpPr>
          <p:cNvPr id="72" name="Rectangle"/>
          <p:cNvSpPr/>
          <p:nvPr/>
        </p:nvSpPr>
        <p:spPr>
          <a:xfrm>
            <a:off x="216746" y="3088639"/>
            <a:ext cx="6719147"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73" name="Rectangle"/>
          <p:cNvSpPr/>
          <p:nvPr/>
        </p:nvSpPr>
        <p:spPr>
          <a:xfrm>
            <a:off x="975359" y="8290559"/>
            <a:ext cx="4985175" cy="241584"/>
          </a:xfrm>
          <a:prstGeom prst="rect">
            <a:avLst/>
          </a:prstGeom>
          <a:gradFill>
            <a:gsLst>
              <a:gs pos="0">
                <a:srgbClr val="761800"/>
              </a:gs>
              <a:gs pos="50000">
                <a:srgbClr val="FF3300"/>
              </a:gs>
              <a:gs pos="100000">
                <a:srgbClr val="761800"/>
              </a:gs>
            </a:gsLst>
            <a:lin ang="10800000"/>
          </a:gradFill>
          <a:ln w="12700">
            <a:miter lim="400000"/>
          </a:ln>
        </p:spPr>
        <p:txBody>
          <a:bodyPr lIns="65023" tIns="65023" rIns="65023" bIns="65023"/>
          <a:lstStyle/>
          <a:p>
            <a:pPr defTabSz="866986">
              <a:defRPr sz="3400"/>
            </a:pPr>
            <a:endParaRPr/>
          </a:p>
        </p:txBody>
      </p:sp>
      <p:sp>
        <p:nvSpPr>
          <p:cNvPr id="74" name="Rectangle"/>
          <p:cNvSpPr/>
          <p:nvPr/>
        </p:nvSpPr>
        <p:spPr>
          <a:xfrm>
            <a:off x="1083733" y="2031999"/>
            <a:ext cx="11918810"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pic>
        <p:nvPicPr>
          <p:cNvPr id="75" name="image.png" descr="image.png"/>
          <p:cNvPicPr>
            <a:picLocks noChangeAspect="1"/>
          </p:cNvPicPr>
          <p:nvPr/>
        </p:nvPicPr>
        <p:blipFill>
          <a:blip r:embed="rId2"/>
          <a:stretch>
            <a:fillRect/>
          </a:stretch>
        </p:blipFill>
        <p:spPr>
          <a:xfrm>
            <a:off x="-1" y="1219199"/>
            <a:ext cx="13004801" cy="7312944"/>
          </a:xfrm>
          <a:prstGeom prst="rect">
            <a:avLst/>
          </a:prstGeom>
          <a:ln w="12700">
            <a:miter lim="400000"/>
          </a:ln>
        </p:spPr>
      </p:pic>
      <p:sp>
        <p:nvSpPr>
          <p:cNvPr id="7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2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084553318"/>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2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1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16" name="Slide Number"/>
          <p:cNvSpPr txBox="1">
            <a:spLocks noGrp="1"/>
          </p:cNvSpPr>
          <p:nvPr>
            <p:ph type="sldNum" sz="quarter" idx="2"/>
          </p:nvPr>
        </p:nvSpPr>
        <p:spPr>
          <a:xfrm>
            <a:off x="6285653" y="7742382"/>
            <a:ext cx="3034455"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extLst>
      <p:ext uri="{BB962C8B-B14F-4D97-AF65-F5344CB8AC3E}">
        <p14:creationId xmlns:p14="http://schemas.microsoft.com/office/powerpoint/2010/main" val="2782739243"/>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23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3"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24"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25"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755570697"/>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2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2"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33"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34"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16624506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25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42"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579760304"/>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26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0"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51"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940868850"/>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2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0"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61"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563637140"/>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28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69"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687888436"/>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29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7"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78"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3071072869"/>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3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6"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87"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88" name="Slide Number"/>
          <p:cNvSpPr txBox="1">
            <a:spLocks noGrp="1"/>
          </p:cNvSpPr>
          <p:nvPr>
            <p:ph type="sldNum" sz="quarter" idx="2"/>
          </p:nvPr>
        </p:nvSpPr>
        <p:spPr>
          <a:xfrm>
            <a:off x="2965619" y="7964480"/>
            <a:ext cx="422149" cy="460249"/>
          </a:xfrm>
          <a:prstGeom prst="rect">
            <a:avLst/>
          </a:prstGeom>
        </p:spPr>
        <p:txBody>
          <a:bodyPr anchor="ctr"/>
          <a:lstStyle>
            <a:lvl1pPr algn="ctr" defTabSz="1733973">
              <a:defRPr sz="2200">
                <a:solidFill>
                  <a:srgbClr val="194431"/>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182964695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bg>
      <p:bgPr>
        <a:solidFill>
          <a:srgbClr val="009999"/>
        </a:solidFill>
        <a:effectLst/>
      </p:bgPr>
    </p:bg>
    <p:spTree>
      <p:nvGrpSpPr>
        <p:cNvPr id="1" name=""/>
        <p:cNvGrpSpPr/>
        <p:nvPr/>
      </p:nvGrpSpPr>
      <p:grpSpPr>
        <a:xfrm>
          <a:off x="0" y="0"/>
          <a:ext cx="0" cy="0"/>
          <a:chOff x="0" y="0"/>
          <a:chExt cx="0" cy="0"/>
        </a:xfrm>
      </p:grpSpPr>
      <p:sp>
        <p:nvSpPr>
          <p:cNvPr id="83" name="Rectangle"/>
          <p:cNvSpPr/>
          <p:nvPr/>
        </p:nvSpPr>
        <p:spPr>
          <a:xfrm>
            <a:off x="541866" y="1219199"/>
            <a:ext cx="2059094" cy="7312944"/>
          </a:xfrm>
          <a:prstGeom prst="rect">
            <a:avLst/>
          </a:prstGeom>
          <a:gradFill>
            <a:gsLst>
              <a:gs pos="0">
                <a:srgbClr val="9E9E9E"/>
              </a:gs>
              <a:gs pos="50000">
                <a:schemeClr val="accent1">
                  <a:lumOff val="44000"/>
                  <a:alpha val="50000"/>
                </a:schemeClr>
              </a:gs>
              <a:gs pos="100000">
                <a:srgbClr val="9E9E9E"/>
              </a:gs>
            </a:gsLst>
            <a:lin ang="16200000"/>
          </a:gradFill>
          <a:ln w="12700">
            <a:miter lim="400000"/>
          </a:ln>
        </p:spPr>
        <p:txBody>
          <a:bodyPr lIns="65023" tIns="65023" rIns="65023" bIns="65023"/>
          <a:lstStyle/>
          <a:p>
            <a:pPr defTabSz="866986">
              <a:defRPr sz="3400"/>
            </a:pPr>
            <a:endParaRPr/>
          </a:p>
        </p:txBody>
      </p:sp>
      <p:sp>
        <p:nvSpPr>
          <p:cNvPr id="84" name="Rectangle"/>
          <p:cNvSpPr/>
          <p:nvPr/>
        </p:nvSpPr>
        <p:spPr>
          <a:xfrm>
            <a:off x="975359" y="3820159"/>
            <a:ext cx="12027183" cy="812801"/>
          </a:xfrm>
          <a:prstGeom prst="rect">
            <a:avLst/>
          </a:prstGeom>
          <a:gradFill>
            <a:gsLst>
              <a:gs pos="0">
                <a:srgbClr val="272727"/>
              </a:gs>
              <a:gs pos="100000">
                <a:schemeClr val="accent1">
                  <a:lumOff val="44000"/>
                </a:schemeClr>
              </a:gs>
            </a:gsLst>
            <a:lin ang="10800000"/>
          </a:gradFill>
          <a:ln w="12700">
            <a:miter lim="400000"/>
          </a:ln>
        </p:spPr>
        <p:txBody>
          <a:bodyPr lIns="65023" tIns="65023" rIns="65023" bIns="65023"/>
          <a:lstStyle/>
          <a:p>
            <a:pPr defTabSz="866986">
              <a:defRPr sz="3400"/>
            </a:pPr>
            <a:endParaRPr/>
          </a:p>
        </p:txBody>
      </p:sp>
      <p:sp>
        <p:nvSpPr>
          <p:cNvPr id="85" name="Rectangle"/>
          <p:cNvSpPr/>
          <p:nvPr/>
        </p:nvSpPr>
        <p:spPr>
          <a:xfrm>
            <a:off x="-1" y="4958079"/>
            <a:ext cx="6719148" cy="162561"/>
          </a:xfrm>
          <a:prstGeom prst="rect">
            <a:avLst/>
          </a:prstGeom>
          <a:solidFill>
            <a:schemeClr val="accent1">
              <a:lumOff val="44000"/>
              <a:alpha val="50195"/>
            </a:schemeClr>
          </a:solidFill>
          <a:ln w="12700">
            <a:miter lim="400000"/>
          </a:ln>
        </p:spPr>
        <p:txBody>
          <a:bodyPr lIns="65023" tIns="65023" rIns="65023" bIns="65023"/>
          <a:lstStyle/>
          <a:p>
            <a:pPr defTabSz="866986">
              <a:defRPr sz="3400"/>
            </a:pPr>
            <a:endParaRPr/>
          </a:p>
        </p:txBody>
      </p:sp>
      <p:sp>
        <p:nvSpPr>
          <p:cNvPr id="86" name="Slide Number"/>
          <p:cNvSpPr txBox="1">
            <a:spLocks noGrp="1"/>
          </p:cNvSpPr>
          <p:nvPr>
            <p:ph type="sldNum" sz="quarter" idx="2"/>
          </p:nvPr>
        </p:nvSpPr>
        <p:spPr>
          <a:xfrm>
            <a:off x="11518504" y="7789794"/>
            <a:ext cx="510937" cy="513851"/>
          </a:xfrm>
          <a:prstGeom prst="rect">
            <a:avLst/>
          </a:prstGeom>
        </p:spPr>
        <p:txBody>
          <a:bodyPr lIns="65476" tIns="65476" rIns="65476" bIns="65476" anchor="ctr"/>
          <a:lstStyle>
            <a:lvl1pPr defTabSz="866986">
              <a:defRPr sz="2600"/>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31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296"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297"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4237568883"/>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3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088248" y="1304995"/>
            <a:ext cx="10826046" cy="1510454"/>
          </a:xfrm>
          <a:prstGeom prst="rect">
            <a:avLst/>
          </a:prstGeom>
        </p:spPr>
        <p:txBody>
          <a:bodyPr>
            <a:normAutofit/>
          </a:bodyPr>
          <a:lstStyle>
            <a:lvl1pPr defTabSz="1733973">
              <a:defRPr sz="9000">
                <a:solidFill>
                  <a:srgbClr val="194431"/>
                </a:solidFill>
                <a:latin typeface="Book Antiqua"/>
                <a:ea typeface="Book Antiqua"/>
                <a:cs typeface="Book Antiqua"/>
                <a:sym typeface="Book Antiqua"/>
              </a:defRPr>
            </a:lvl1pPr>
          </a:lstStyle>
          <a:p>
            <a:r>
              <a:t>Title Text</a:t>
            </a:r>
          </a:p>
        </p:txBody>
      </p:sp>
      <p:sp>
        <p:nvSpPr>
          <p:cNvPr id="305" name="Body Level One…"/>
          <p:cNvSpPr txBox="1">
            <a:spLocks noGrp="1"/>
          </p:cNvSpPr>
          <p:nvPr>
            <p:ph type="body" sz="half" idx="1"/>
          </p:nvPr>
        </p:nvSpPr>
        <p:spPr>
          <a:xfrm>
            <a:off x="1088248" y="3427306"/>
            <a:ext cx="10826046" cy="4461370"/>
          </a:xfrm>
          <a:prstGeom prst="rect">
            <a:avLst/>
          </a:prstGeom>
        </p:spPr>
        <p:txBody>
          <a:bodyPr>
            <a:normAutofit/>
          </a:bodyPr>
          <a:lstStyle>
            <a:lvl1pPr marL="628650" indent="-628650" defTabSz="1733973">
              <a:spcBef>
                <a:spcPts val="3700"/>
              </a:spcBef>
              <a:buChar char="●"/>
              <a:defRPr>
                <a:solidFill>
                  <a:schemeClr val="accent1">
                    <a:lumOff val="44000"/>
                  </a:schemeClr>
                </a:solidFill>
                <a:latin typeface="Book Antiqua"/>
                <a:ea typeface="Book Antiqua"/>
                <a:cs typeface="Book Antiqua"/>
                <a:sym typeface="Book Antiqua"/>
              </a:defRPr>
            </a:lvl1pPr>
            <a:lvl2pPr marL="1022350" indent="-673100" defTabSz="1733973">
              <a:spcBef>
                <a:spcPts val="3700"/>
              </a:spcBef>
              <a:buChar char="●"/>
              <a:defRPr>
                <a:solidFill>
                  <a:schemeClr val="accent1">
                    <a:lumOff val="44000"/>
                  </a:schemeClr>
                </a:solidFill>
                <a:latin typeface="Book Antiqua"/>
                <a:ea typeface="Book Antiqua"/>
                <a:cs typeface="Book Antiqua"/>
                <a:sym typeface="Book Antiqua"/>
              </a:defRPr>
            </a:lvl2pPr>
            <a:lvl3pPr marL="1454150" indent="-768350" defTabSz="1733973">
              <a:spcBef>
                <a:spcPts val="3700"/>
              </a:spcBef>
              <a:buChar char="●"/>
              <a:defRPr>
                <a:solidFill>
                  <a:schemeClr val="accent1">
                    <a:lumOff val="44000"/>
                  </a:schemeClr>
                </a:solidFill>
                <a:latin typeface="Book Antiqua"/>
                <a:ea typeface="Book Antiqua"/>
                <a:cs typeface="Book Antiqua"/>
                <a:sym typeface="Book Antiqua"/>
              </a:defRPr>
            </a:lvl3pPr>
            <a:lvl4pPr marL="1857727" indent="-822677" defTabSz="1733973">
              <a:spcBef>
                <a:spcPts val="3700"/>
              </a:spcBef>
              <a:buChar char="●"/>
              <a:defRPr>
                <a:solidFill>
                  <a:schemeClr val="accent1">
                    <a:lumOff val="44000"/>
                  </a:schemeClr>
                </a:solidFill>
                <a:latin typeface="Book Antiqua"/>
                <a:ea typeface="Book Antiqua"/>
                <a:cs typeface="Book Antiqua"/>
                <a:sym typeface="Book Antiqua"/>
              </a:defRPr>
            </a:lvl4pPr>
            <a:lvl5pPr marL="2225322" indent="-853722" defTabSz="1733973">
              <a:spcBef>
                <a:spcPts val="3700"/>
              </a:spcBef>
              <a:buChar char="●"/>
              <a:defRPr>
                <a:solidFill>
                  <a:schemeClr val="accent1">
                    <a:lumOff val="44000"/>
                  </a:schemeClr>
                </a:solidFill>
                <a:latin typeface="Book Antiqua"/>
                <a:ea typeface="Book Antiqua"/>
                <a:cs typeface="Book Antiqua"/>
                <a:sym typeface="Book Antiqua"/>
              </a:defRPr>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xfrm>
            <a:off x="6291326" y="7964480"/>
            <a:ext cx="422149" cy="460249"/>
          </a:xfrm>
          <a:prstGeom prst="rect">
            <a:avLst/>
          </a:prstGeom>
        </p:spPr>
        <p:txBody>
          <a:bodyPr anchor="ctr"/>
          <a:lstStyle>
            <a:lvl1pPr algn="ctr" defTabSz="1733973">
              <a:defRPr sz="2200">
                <a:solidFill>
                  <a:schemeClr val="accent1">
                    <a:lumOff val="44000"/>
                  </a:schemeClr>
                </a:solidFill>
                <a:latin typeface="Book Antiqua"/>
                <a:ea typeface="Book Antiqua"/>
                <a:cs typeface="Book Antiqua"/>
                <a:sym typeface="Book Antiqua"/>
              </a:defRPr>
            </a:lvl1pPr>
          </a:lstStyle>
          <a:p>
            <a:fld id="{86CB4B4D-7CA3-9044-876B-883B54F8677D}" type="slidenum">
              <a:t>‹#›</a:t>
            </a:fld>
            <a:endParaRPr/>
          </a:p>
        </p:txBody>
      </p:sp>
    </p:spTree>
    <p:extLst>
      <p:ext uri="{BB962C8B-B14F-4D97-AF65-F5344CB8AC3E}">
        <p14:creationId xmlns:p14="http://schemas.microsoft.com/office/powerpoint/2010/main" val="2195754169"/>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33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13"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78908894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34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0"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21"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63479632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35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29"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0"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1"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134188030"/>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36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39"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0"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021782034"/>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37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47"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48"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9"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1491112667"/>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38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56"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57"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8"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27829322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39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65"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66"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7"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98739088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40_Default">
    <p:bg>
      <p:bgPr>
        <a:solidFill>
          <a:schemeClr val="accent1">
            <a:lumOff val="44000"/>
          </a:schemeClr>
        </a:solidFill>
        <a:effectLst/>
      </p:bgPr>
    </p:bg>
    <p:spTree>
      <p:nvGrpSpPr>
        <p:cNvPr id="1" name=""/>
        <p:cNvGrpSpPr/>
        <p:nvPr/>
      </p:nvGrpSpPr>
      <p:grpSpPr>
        <a:xfrm>
          <a:off x="0" y="0"/>
          <a:ext cx="0" cy="0"/>
          <a:chOff x="0" y="0"/>
          <a:chExt cx="0" cy="0"/>
        </a:xfrm>
      </p:grpSpPr>
      <p:sp>
        <p:nvSpPr>
          <p:cNvPr id="374" name="Title Text"/>
          <p:cNvSpPr txBox="1">
            <a:spLocks noGrp="1"/>
          </p:cNvSpPr>
          <p:nvPr>
            <p:ph type="title"/>
          </p:nvPr>
        </p:nvSpPr>
        <p:spPr>
          <a:xfrm>
            <a:off x="650239" y="1512711"/>
            <a:ext cx="11704322" cy="1219201"/>
          </a:xfrm>
          <a:prstGeom prst="rect">
            <a:avLst/>
          </a:prstGeom>
        </p:spPr>
        <p:txBody>
          <a:bodyPr>
            <a:normAutofit/>
          </a:bodyPr>
          <a:lstStyle>
            <a:lvl1pPr defTabSz="866986">
              <a:defRPr sz="8200">
                <a:latin typeface="Calibri"/>
                <a:ea typeface="Calibri"/>
                <a:cs typeface="Calibri"/>
                <a:sym typeface="Calibri"/>
              </a:defRPr>
            </a:lvl1pPr>
          </a:lstStyle>
          <a:p>
            <a:r>
              <a:t>Title Text</a:t>
            </a:r>
          </a:p>
        </p:txBody>
      </p:sp>
      <p:sp>
        <p:nvSpPr>
          <p:cNvPr id="375" name="Body Level One…"/>
          <p:cNvSpPr txBox="1">
            <a:spLocks noGrp="1"/>
          </p:cNvSpPr>
          <p:nvPr>
            <p:ph type="body" idx="1"/>
          </p:nvPr>
        </p:nvSpPr>
        <p:spPr>
          <a:xfrm>
            <a:off x="650239" y="2926079"/>
            <a:ext cx="11704322" cy="4827130"/>
          </a:xfrm>
          <a:prstGeom prst="rect">
            <a:avLst/>
          </a:prstGeom>
        </p:spPr>
        <p:txBody>
          <a:bodyPr>
            <a:normAutofit/>
          </a:bodyPr>
          <a:lstStyle>
            <a:lvl1pPr marL="642937" indent="-642937" defTabSz="866986">
              <a:spcBef>
                <a:spcPts val="1400"/>
              </a:spcBef>
              <a:buFont typeface="Arial"/>
              <a:defRPr sz="6000">
                <a:latin typeface="Calibri"/>
                <a:ea typeface="Calibri"/>
                <a:cs typeface="Calibri"/>
                <a:sym typeface="Calibri"/>
              </a:defRPr>
            </a:lvl1pPr>
            <a:lvl2pPr marL="1069521" indent="-612321" defTabSz="866986">
              <a:spcBef>
                <a:spcPts val="1400"/>
              </a:spcBef>
              <a:buFont typeface="Arial"/>
              <a:defRPr sz="6000">
                <a:latin typeface="Calibri"/>
                <a:ea typeface="Calibri"/>
                <a:cs typeface="Calibri"/>
                <a:sym typeface="Calibri"/>
              </a:defRPr>
            </a:lvl2pPr>
            <a:lvl3pPr marL="1485900" indent="-571500" defTabSz="866986">
              <a:spcBef>
                <a:spcPts val="1400"/>
              </a:spcBef>
              <a:buFont typeface="Arial"/>
              <a:defRPr sz="6000">
                <a:latin typeface="Calibri"/>
                <a:ea typeface="Calibri"/>
                <a:cs typeface="Calibri"/>
                <a:sym typeface="Calibri"/>
              </a:defRPr>
            </a:lvl3pPr>
            <a:lvl4pPr marL="2057400" indent="-685800" defTabSz="866986">
              <a:spcBef>
                <a:spcPts val="1400"/>
              </a:spcBef>
              <a:buFont typeface="Arial"/>
              <a:defRPr sz="6000">
                <a:latin typeface="Calibri"/>
                <a:ea typeface="Calibri"/>
                <a:cs typeface="Calibri"/>
                <a:sym typeface="Calibri"/>
              </a:defRPr>
            </a:lvl4pPr>
            <a:lvl5pPr marL="2590800" indent="-762000" defTabSz="866986">
              <a:spcBef>
                <a:spcPts val="1400"/>
              </a:spcBef>
              <a:buFont typeface="Arial"/>
              <a:defRPr sz="6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6" name="Slide Number"/>
          <p:cNvSpPr txBox="1">
            <a:spLocks noGrp="1"/>
          </p:cNvSpPr>
          <p:nvPr>
            <p:ph type="sldNum" sz="quarter" idx="2"/>
          </p:nvPr>
        </p:nvSpPr>
        <p:spPr>
          <a:xfrm>
            <a:off x="11928591" y="7958130"/>
            <a:ext cx="425969" cy="472949"/>
          </a:xfrm>
          <a:prstGeom prst="rect">
            <a:avLst/>
          </a:prstGeom>
        </p:spPr>
        <p:txBody>
          <a:bodyPr anchor="ctr"/>
          <a:lstStyle>
            <a:lvl1pPr defTabSz="866986">
              <a:defRPr sz="2200">
                <a:solidFill>
                  <a:srgbClr val="898989"/>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556698695"/>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5" Type="http://schemas.openxmlformats.org/officeDocument/2006/relationships/slideLayout" Target="../slideLayouts/slideLayout62.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slideLayout" Target="../slideLayouts/slideLayout155.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42" Type="http://schemas.openxmlformats.org/officeDocument/2006/relationships/slideLayout" Target="../slideLayouts/slideLayout158.xml"/><Relationship Id="rId47" Type="http://schemas.openxmlformats.org/officeDocument/2006/relationships/slideLayout" Target="../slideLayouts/slideLayout163.xml"/><Relationship Id="rId50" Type="http://schemas.openxmlformats.org/officeDocument/2006/relationships/slideLayout" Target="../slideLayouts/slideLayout166.xml"/><Relationship Id="rId55" Type="http://schemas.openxmlformats.org/officeDocument/2006/relationships/slideLayout" Target="../slideLayouts/slideLayout171.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9" Type="http://schemas.openxmlformats.org/officeDocument/2006/relationships/slideLayout" Target="../slideLayouts/slideLayout145.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45" Type="http://schemas.openxmlformats.org/officeDocument/2006/relationships/slideLayout" Target="../slideLayouts/slideLayout161.xml"/><Relationship Id="rId53" Type="http://schemas.openxmlformats.org/officeDocument/2006/relationships/slideLayout" Target="../slideLayouts/slideLayout169.xml"/><Relationship Id="rId58" Type="http://schemas.openxmlformats.org/officeDocument/2006/relationships/slideLayout" Target="../slideLayouts/slideLayout174.xml"/><Relationship Id="rId5" Type="http://schemas.openxmlformats.org/officeDocument/2006/relationships/slideLayout" Target="../slideLayouts/slideLayout121.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43" Type="http://schemas.openxmlformats.org/officeDocument/2006/relationships/slideLayout" Target="../slideLayouts/slideLayout159.xml"/><Relationship Id="rId48" Type="http://schemas.openxmlformats.org/officeDocument/2006/relationships/slideLayout" Target="../slideLayouts/slideLayout164.xml"/><Relationship Id="rId56" Type="http://schemas.openxmlformats.org/officeDocument/2006/relationships/slideLayout" Target="../slideLayouts/slideLayout172.xml"/><Relationship Id="rId8" Type="http://schemas.openxmlformats.org/officeDocument/2006/relationships/slideLayout" Target="../slideLayouts/slideLayout124.xml"/><Relationship Id="rId51" Type="http://schemas.openxmlformats.org/officeDocument/2006/relationships/slideLayout" Target="../slideLayouts/slideLayout167.xml"/><Relationship Id="rId3" Type="http://schemas.openxmlformats.org/officeDocument/2006/relationships/slideLayout" Target="../slideLayouts/slideLayout119.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46" Type="http://schemas.openxmlformats.org/officeDocument/2006/relationships/slideLayout" Target="../slideLayouts/slideLayout162.xml"/><Relationship Id="rId59" Type="http://schemas.openxmlformats.org/officeDocument/2006/relationships/slideLayout" Target="../slideLayouts/slideLayout175.xml"/><Relationship Id="rId20" Type="http://schemas.openxmlformats.org/officeDocument/2006/relationships/slideLayout" Target="../slideLayouts/slideLayout136.xml"/><Relationship Id="rId41" Type="http://schemas.openxmlformats.org/officeDocument/2006/relationships/slideLayout" Target="../slideLayouts/slideLayout157.xml"/><Relationship Id="rId54" Type="http://schemas.openxmlformats.org/officeDocument/2006/relationships/slideLayout" Target="../slideLayouts/slideLayout170.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49" Type="http://schemas.openxmlformats.org/officeDocument/2006/relationships/slideLayout" Target="../slideLayouts/slideLayout165.xml"/><Relationship Id="rId57" Type="http://schemas.openxmlformats.org/officeDocument/2006/relationships/slideLayout" Target="../slideLayouts/slideLayout173.xml"/><Relationship Id="rId10" Type="http://schemas.openxmlformats.org/officeDocument/2006/relationships/slideLayout" Target="../slideLayouts/slideLayout126.xml"/><Relationship Id="rId31" Type="http://schemas.openxmlformats.org/officeDocument/2006/relationships/slideLayout" Target="../slideLayouts/slideLayout147.xml"/><Relationship Id="rId44" Type="http://schemas.openxmlformats.org/officeDocument/2006/relationships/slideLayout" Target="../slideLayouts/slideLayout160.xml"/><Relationship Id="rId52" Type="http://schemas.openxmlformats.org/officeDocument/2006/relationships/slideLayout" Target="../slideLayouts/slideLayout168.xml"/><Relationship Id="rId6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4.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2" r:id="rId53"/>
    <p:sldLayoutId id="2147483704" r:id="rId54"/>
    <p:sldLayoutId id="2147483705" r:id="rId55"/>
    <p:sldLayoutId id="2147483706" r:id="rId56"/>
    <p:sldLayoutId id="2147483707" r:id="rId57"/>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extLst>
      <p:ext uri="{BB962C8B-B14F-4D97-AF65-F5344CB8AC3E}">
        <p14:creationId xmlns:p14="http://schemas.microsoft.com/office/powerpoint/2010/main" val="116995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 id="2147483753" r:id="rId45"/>
    <p:sldLayoutId id="2147483754" r:id="rId46"/>
    <p:sldLayoutId id="2147483755" r:id="rId47"/>
    <p:sldLayoutId id="2147483756" r:id="rId48"/>
    <p:sldLayoutId id="2147483757" r:id="rId49"/>
    <p:sldLayoutId id="2147483758" r:id="rId50"/>
    <p:sldLayoutId id="2147483759" r:id="rId51"/>
    <p:sldLayoutId id="2147483760" r:id="rId52"/>
    <p:sldLayoutId id="2147483761" r:id="rId53"/>
    <p:sldLayoutId id="2147483762" r:id="rId54"/>
    <p:sldLayoutId id="2147483763" r:id="rId55"/>
    <p:sldLayoutId id="2147483764" r:id="rId56"/>
    <p:sldLayoutId id="2147483765" r:id="rId57"/>
    <p:sldLayoutId id="2147483766" r:id="rId58"/>
    <p:sldLayoutId id="2147483767" r:id="rId59"/>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50239" y="130950"/>
            <a:ext cx="11704322" cy="21448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nchor="ctr"/>
          <a:lstStyle/>
          <a:p>
            <a:r>
              <a:t>Title Text</a:t>
            </a:r>
          </a:p>
        </p:txBody>
      </p:sp>
      <p:sp>
        <p:nvSpPr>
          <p:cNvPr id="3" name="Body Level One…"/>
          <p:cNvSpPr txBox="1">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7539" y="8882098"/>
            <a:ext cx="397021" cy="389270"/>
          </a:xfrm>
          <a:prstGeom prst="rect">
            <a:avLst/>
          </a:prstGeom>
          <a:ln w="12700">
            <a:miter lim="400000"/>
          </a:ln>
        </p:spPr>
        <p:txBody>
          <a:bodyPr wrap="none" lIns="65023" tIns="65023" rIns="65023" bIns="65023">
            <a:spAutoFit/>
          </a:bodyPr>
          <a:lstStyle>
            <a:lvl1pPr algn="r" defTabSz="650240">
              <a:defRPr sz="1800"/>
            </a:lvl1pPr>
          </a:lstStyle>
          <a:p>
            <a:fld id="{86CB4B4D-7CA3-9044-876B-883B54F8677D}" type="slidenum">
              <a:t>‹#›</a:t>
            </a:fld>
            <a:endParaRPr/>
          </a:p>
        </p:txBody>
      </p:sp>
    </p:spTree>
    <p:extLst>
      <p:ext uri="{BB962C8B-B14F-4D97-AF65-F5344CB8AC3E}">
        <p14:creationId xmlns:p14="http://schemas.microsoft.com/office/powerpoint/2010/main" val="24118889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 id="2147483824" r:id="rId56"/>
    <p:sldLayoutId id="2147483825" r:id="rId57"/>
    <p:sldLayoutId id="2147483826" r:id="rId58"/>
    <p:sldLayoutId id="2147483827" r:id="rId59"/>
  </p:sldLayoutIdLst>
  <p:transition spd="med"/>
  <p:txStyles>
    <p:titleStyle>
      <a:lvl1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1pPr>
      <a:lvl2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2pPr>
      <a:lvl3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3pPr>
      <a:lvl4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4pPr>
      <a:lvl5pPr marL="0" marR="0" indent="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5pPr>
      <a:lvl6pPr marL="0" marR="0" indent="4572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6pPr>
      <a:lvl7pPr marL="0" marR="0" indent="9144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7pPr>
      <a:lvl8pPr marL="0" marR="0" indent="13716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8pPr>
      <a:lvl9pPr marL="0" marR="0" indent="1828800" algn="ctr" defTabSz="1300480" latinLnBrk="0">
        <a:lnSpc>
          <a:spcPct val="100000"/>
        </a:lnSpc>
        <a:spcBef>
          <a:spcPts val="0"/>
        </a:spcBef>
        <a:spcAft>
          <a:spcPts val="0"/>
        </a:spcAft>
        <a:buClrTx/>
        <a:buSzTx/>
        <a:buFontTx/>
        <a:buNone/>
        <a:tabLst/>
        <a:defRPr sz="6200" b="0" i="0" u="none" strike="noStrike" cap="none" spc="0" baseline="0">
          <a:solidFill>
            <a:srgbClr val="000000"/>
          </a:solidFill>
          <a:uFillTx/>
          <a:latin typeface="Arial"/>
          <a:ea typeface="Arial"/>
          <a:cs typeface="Arial"/>
          <a:sym typeface="Arial"/>
        </a:defRPr>
      </a:lvl9pPr>
    </p:titleStyle>
    <p:bodyStyle>
      <a:lvl1pPr marL="471487" marR="0" indent="-471487"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1pPr>
      <a:lvl2pPr marL="906235" marR="0" indent="-449035"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2pPr>
      <a:lvl3pPr marL="1333500" marR="0" indent="-4191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3pPr>
      <a:lvl4pPr marL="1874520" marR="0" indent="-50292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4pPr>
      <a:lvl5pPr marL="23876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5pPr>
      <a:lvl6pPr marL="28448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6pPr>
      <a:lvl7pPr marL="33020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7pPr>
      <a:lvl8pPr marL="37592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8pPr>
      <a:lvl9pPr marL="4216400" marR="0" indent="-558800" algn="l" defTabSz="1300480" latinLnBrk="0">
        <a:lnSpc>
          <a:spcPct val="100000"/>
        </a:lnSpc>
        <a:spcBef>
          <a:spcPts val="1000"/>
        </a:spcBef>
        <a:spcAft>
          <a:spcPts val="0"/>
        </a:spcAft>
        <a:buClrTx/>
        <a:buSzPct val="100000"/>
        <a:buFontTx/>
        <a:buChar char=""/>
        <a:tabLst/>
        <a:defRPr sz="4400" b="0" i="0" u="none" strike="noStrike" cap="none" spc="0" baseline="0">
          <a:solidFill>
            <a:srgbClr val="000000"/>
          </a:solidFill>
          <a:uFillTx/>
          <a:latin typeface="Arial"/>
          <a:ea typeface="Arial"/>
          <a:cs typeface="Arial"/>
          <a:sym typeface="Arial"/>
        </a:defRPr>
      </a:lvl9pPr>
    </p:bodyStyle>
    <p:otherStyle>
      <a:lvl1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r" defTabSz="65024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5549626"/>
            <a:ext cx="4836160" cy="419495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300317" fontAlgn="base">
                <a:spcBef>
                  <a:spcPct val="0"/>
                </a:spcBef>
                <a:spcAft>
                  <a:spcPct val="0"/>
                </a:spcAft>
                <a:defRPr/>
              </a:pPr>
              <a:endParaRPr lang="en-US" sz="3413">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300317" fontAlgn="base">
                <a:spcBef>
                  <a:spcPct val="0"/>
                </a:spcBef>
                <a:spcAft>
                  <a:spcPct val="0"/>
                </a:spcAft>
              </a:pPr>
              <a:endParaRPr lang="en-US" sz="3413">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50240" y="395120"/>
            <a:ext cx="11704320" cy="1621084"/>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50240" y="2275848"/>
            <a:ext cx="11704320" cy="644369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50240"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22">
                <a:solidFill>
                  <a:srgbClr val="FFFFFF"/>
                </a:solidFill>
                <a:effectLst>
                  <a:outerShdw blurRad="38100" dist="38100" dir="2700000" algn="tl">
                    <a:srgbClr val="000000"/>
                  </a:outerShdw>
                </a:effectLst>
                <a:latin typeface="Arial" pitchFamily="-112" charset="0"/>
                <a:ea typeface="+mn-ea"/>
                <a:cs typeface="+mn-cs"/>
              </a:defRPr>
            </a:lvl1pPr>
          </a:lstStyle>
          <a:p>
            <a:pPr defTabSz="1300317"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443307" y="8886613"/>
            <a:ext cx="4118187"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22">
                <a:solidFill>
                  <a:srgbClr val="FFFFFF"/>
                </a:solidFill>
                <a:effectLst>
                  <a:outerShdw blurRad="38100" dist="38100" dir="2700000" algn="tl">
                    <a:srgbClr val="000000"/>
                  </a:outerShdw>
                </a:effectLst>
                <a:latin typeface="Arial" pitchFamily="-112" charset="0"/>
                <a:ea typeface="+mn-ea"/>
                <a:cs typeface="+mn-cs"/>
              </a:defRPr>
            </a:lvl1pPr>
          </a:lstStyle>
          <a:p>
            <a:pPr defTabSz="1300317"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9320107" y="8886613"/>
            <a:ext cx="3034453" cy="65024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22">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300317" fontAlgn="base">
              <a:spcBef>
                <a:spcPct val="0"/>
              </a:spcBef>
              <a:spcAft>
                <a:spcPct val="0"/>
              </a:spcAft>
              <a:defRPr/>
            </a:pPr>
            <a:fld id="{61F442D0-A11F-2640-8129-5D1BEF7A3C1E}" type="slidenum">
              <a:rPr lang="en-US" smtClean="0"/>
              <a:pPr defTabSz="1300317" fontAlgn="base">
                <a:spcBef>
                  <a:spcPct val="0"/>
                </a:spcBef>
                <a:spcAft>
                  <a:spcPct val="0"/>
                </a:spcAft>
                <a:defRPr/>
              </a:pPr>
              <a:t>‹#›</a:t>
            </a:fld>
            <a:endParaRPr lang="en-US"/>
          </a:p>
        </p:txBody>
      </p:sp>
    </p:spTree>
    <p:extLst>
      <p:ext uri="{BB962C8B-B14F-4D97-AF65-F5344CB8AC3E}">
        <p14:creationId xmlns:p14="http://schemas.microsoft.com/office/powerpoint/2010/main" val="2820261929"/>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txStyles>
    <p:titleStyle>
      <a:lvl1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6258">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50159"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6pPr>
      <a:lvl7pPr marL="1300317"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7pPr>
      <a:lvl8pPr marL="1950476"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8pPr>
      <a:lvl9pPr marL="2600635" algn="ctr" rtl="0" fontAlgn="base">
        <a:spcBef>
          <a:spcPct val="0"/>
        </a:spcBef>
        <a:spcAft>
          <a:spcPct val="0"/>
        </a:spcAft>
        <a:defRPr sz="6258">
          <a:solidFill>
            <a:schemeClr val="tx2"/>
          </a:solidFill>
          <a:effectLst>
            <a:outerShdw blurRad="38100" dist="38100" dir="2700000" algn="tl">
              <a:srgbClr val="000000"/>
            </a:outerShdw>
          </a:effectLst>
          <a:latin typeface="Arial" pitchFamily="-111" charset="0"/>
        </a:defRPr>
      </a:lvl9pPr>
    </p:titleStyle>
    <p:bodyStyle>
      <a:lvl1pPr marL="487618" indent="-487618" algn="l" rtl="0" eaLnBrk="0" fontAlgn="base" hangingPunct="0">
        <a:spcBef>
          <a:spcPct val="20000"/>
        </a:spcBef>
        <a:spcAft>
          <a:spcPct val="0"/>
        </a:spcAft>
        <a:buClr>
          <a:schemeClr val="hlink"/>
        </a:buClr>
        <a:buSzPct val="75000"/>
        <a:buFont typeface="Wingdings" charset="0"/>
        <a:buChar char="l"/>
        <a:defRPr sz="4551">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1056508" indent="-406351" algn="l" rtl="0" eaLnBrk="0" fontAlgn="base" hangingPunct="0">
        <a:spcBef>
          <a:spcPct val="20000"/>
        </a:spcBef>
        <a:spcAft>
          <a:spcPct val="0"/>
        </a:spcAft>
        <a:buClr>
          <a:schemeClr val="tx2"/>
        </a:buClr>
        <a:buSzPct val="75000"/>
        <a:buFont typeface="Wingdings" charset="0"/>
        <a:buChar char="l"/>
        <a:defRPr sz="3982">
          <a:solidFill>
            <a:schemeClr val="tx1"/>
          </a:solidFill>
          <a:effectLst>
            <a:outerShdw blurRad="38100" dist="38100" dir="2700000" algn="tl">
              <a:srgbClr val="000000"/>
            </a:outerShdw>
          </a:effectLst>
          <a:latin typeface="+mn-lt"/>
          <a:ea typeface="ＭＳ Ｐゴシック" pitchFamily="-111" charset="-128"/>
        </a:defRPr>
      </a:lvl2pPr>
      <a:lvl3pPr marL="1625397" indent="-325079" algn="l" rtl="0" eaLnBrk="0" fontAlgn="base" hangingPunct="0">
        <a:spcBef>
          <a:spcPct val="20000"/>
        </a:spcBef>
        <a:spcAft>
          <a:spcPct val="0"/>
        </a:spcAft>
        <a:buClr>
          <a:schemeClr val="accent2"/>
        </a:buClr>
        <a:buSzPct val="75000"/>
        <a:buFont typeface="Wingdings" charset="0"/>
        <a:buChar char="l"/>
        <a:defRPr sz="3413">
          <a:solidFill>
            <a:schemeClr val="tx1"/>
          </a:solidFill>
          <a:effectLst>
            <a:outerShdw blurRad="38100" dist="38100" dir="2700000" algn="tl">
              <a:srgbClr val="000000"/>
            </a:outerShdw>
          </a:effectLst>
          <a:latin typeface="+mn-lt"/>
          <a:ea typeface="ＭＳ Ｐゴシック" charset="0"/>
          <a:cs typeface="Geneva" charset="0"/>
        </a:defRPr>
      </a:lvl3pPr>
      <a:lvl4pPr marL="2275556" indent="-325079" algn="l" rtl="0" eaLnBrk="0" fontAlgn="base" hangingPunct="0">
        <a:spcBef>
          <a:spcPct val="20000"/>
        </a:spcBef>
        <a:spcAft>
          <a:spcPct val="0"/>
        </a:spcAft>
        <a:buClr>
          <a:schemeClr val="folHlink"/>
        </a:buClr>
        <a:buSzPct val="75000"/>
        <a:buFont typeface="Wingdings" charset="0"/>
        <a:buChar char="l"/>
        <a:defRPr sz="2844">
          <a:solidFill>
            <a:schemeClr val="tx1"/>
          </a:solidFill>
          <a:effectLst>
            <a:outerShdw blurRad="38100" dist="38100" dir="2700000" algn="tl">
              <a:srgbClr val="000000"/>
            </a:outerShdw>
          </a:effectLst>
          <a:latin typeface="+mn-lt"/>
          <a:ea typeface="Geneva" charset="-128"/>
          <a:cs typeface="Geneva" charset="0"/>
        </a:defRPr>
      </a:lvl4pPr>
      <a:lvl5pPr marL="2925714" indent="-325079" algn="l" rtl="0" eaLnBrk="0" fontAlgn="base" hangingPunct="0">
        <a:spcBef>
          <a:spcPct val="20000"/>
        </a:spcBef>
        <a:spcAft>
          <a:spcPct val="0"/>
        </a:spcAft>
        <a:buClr>
          <a:schemeClr val="tx1"/>
        </a:buClr>
        <a:buSzPct val="75000"/>
        <a:buFont typeface="Wingdings" charset="0"/>
        <a:buChar char="l"/>
        <a:defRPr sz="2844">
          <a:solidFill>
            <a:schemeClr val="tx1"/>
          </a:solidFill>
          <a:effectLst>
            <a:outerShdw blurRad="38100" dist="38100" dir="2700000" algn="tl">
              <a:srgbClr val="000000"/>
            </a:outerShdw>
          </a:effectLst>
          <a:latin typeface="+mn-lt"/>
          <a:ea typeface="Geneva" charset="-128"/>
          <a:cs typeface="Geneva" charset="0"/>
        </a:defRPr>
      </a:lvl5pPr>
      <a:lvl6pPr marL="3575873"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6pPr>
      <a:lvl7pPr marL="4226030"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7pPr>
      <a:lvl8pPr marL="4876188"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8pPr>
      <a:lvl9pPr marL="5526345" indent="-325079" algn="l" rtl="0" fontAlgn="base">
        <a:spcBef>
          <a:spcPct val="20000"/>
        </a:spcBef>
        <a:spcAft>
          <a:spcPct val="0"/>
        </a:spcAft>
        <a:buClr>
          <a:schemeClr val="tx1"/>
        </a:buClr>
        <a:buSzPct val="75000"/>
        <a:buFont typeface="Wingdings" pitchFamily="-111" charset="2"/>
        <a:buChar char="l"/>
        <a:defRPr sz="2844">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50159" rtl="0" eaLnBrk="1" latinLnBrk="0" hangingPunct="1">
        <a:defRPr sz="2560" kern="1200">
          <a:solidFill>
            <a:schemeClr val="tx1"/>
          </a:solidFill>
          <a:latin typeface="+mn-lt"/>
          <a:ea typeface="+mn-ea"/>
          <a:cs typeface="+mn-cs"/>
        </a:defRPr>
      </a:lvl1pPr>
      <a:lvl2pPr marL="650159" algn="l" defTabSz="650159" rtl="0" eaLnBrk="1" latinLnBrk="0" hangingPunct="1">
        <a:defRPr sz="2560" kern="1200">
          <a:solidFill>
            <a:schemeClr val="tx1"/>
          </a:solidFill>
          <a:latin typeface="+mn-lt"/>
          <a:ea typeface="+mn-ea"/>
          <a:cs typeface="+mn-cs"/>
        </a:defRPr>
      </a:lvl2pPr>
      <a:lvl3pPr marL="1300317" algn="l" defTabSz="650159" rtl="0" eaLnBrk="1" latinLnBrk="0" hangingPunct="1">
        <a:defRPr sz="2560" kern="1200">
          <a:solidFill>
            <a:schemeClr val="tx1"/>
          </a:solidFill>
          <a:latin typeface="+mn-lt"/>
          <a:ea typeface="+mn-ea"/>
          <a:cs typeface="+mn-cs"/>
        </a:defRPr>
      </a:lvl3pPr>
      <a:lvl4pPr marL="1950476" algn="l" defTabSz="650159" rtl="0" eaLnBrk="1" latinLnBrk="0" hangingPunct="1">
        <a:defRPr sz="2560" kern="1200">
          <a:solidFill>
            <a:schemeClr val="tx1"/>
          </a:solidFill>
          <a:latin typeface="+mn-lt"/>
          <a:ea typeface="+mn-ea"/>
          <a:cs typeface="+mn-cs"/>
        </a:defRPr>
      </a:lvl4pPr>
      <a:lvl5pPr marL="2600635" algn="l" defTabSz="650159" rtl="0" eaLnBrk="1" latinLnBrk="0" hangingPunct="1">
        <a:defRPr sz="2560" kern="1200">
          <a:solidFill>
            <a:schemeClr val="tx1"/>
          </a:solidFill>
          <a:latin typeface="+mn-lt"/>
          <a:ea typeface="+mn-ea"/>
          <a:cs typeface="+mn-cs"/>
        </a:defRPr>
      </a:lvl5pPr>
      <a:lvl6pPr marL="3250794" algn="l" defTabSz="650159" rtl="0" eaLnBrk="1" latinLnBrk="0" hangingPunct="1">
        <a:defRPr sz="2560" kern="1200">
          <a:solidFill>
            <a:schemeClr val="tx1"/>
          </a:solidFill>
          <a:latin typeface="+mn-lt"/>
          <a:ea typeface="+mn-ea"/>
          <a:cs typeface="+mn-cs"/>
        </a:defRPr>
      </a:lvl6pPr>
      <a:lvl7pPr marL="3900951" algn="l" defTabSz="650159" rtl="0" eaLnBrk="1" latinLnBrk="0" hangingPunct="1">
        <a:defRPr sz="2560" kern="1200">
          <a:solidFill>
            <a:schemeClr val="tx1"/>
          </a:solidFill>
          <a:latin typeface="+mn-lt"/>
          <a:ea typeface="+mn-ea"/>
          <a:cs typeface="+mn-cs"/>
        </a:defRPr>
      </a:lvl7pPr>
      <a:lvl8pPr marL="4551107" algn="l" defTabSz="650159" rtl="0" eaLnBrk="1" latinLnBrk="0" hangingPunct="1">
        <a:defRPr sz="2560" kern="1200">
          <a:solidFill>
            <a:schemeClr val="tx1"/>
          </a:solidFill>
          <a:latin typeface="+mn-lt"/>
          <a:ea typeface="+mn-ea"/>
          <a:cs typeface="+mn-cs"/>
        </a:defRPr>
      </a:lvl8pPr>
      <a:lvl9pPr marL="5201268" algn="l" defTabSz="650159"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1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86.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7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7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7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6.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8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8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54.xml"/></Relationships>
</file>

<file path=ppt/slides/_rels/slide9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Biblical Worship"/>
          <p:cNvSpPr txBox="1">
            <a:spLocks noGrp="1"/>
          </p:cNvSpPr>
          <p:nvPr>
            <p:ph type="body" idx="13"/>
          </p:nvPr>
        </p:nvSpPr>
        <p:spPr>
          <a:xfrm>
            <a:off x="507999" y="3282950"/>
            <a:ext cx="7200901" cy="952500"/>
          </a:xfrm>
          <a:prstGeom prst="rect">
            <a:avLst/>
          </a:prstGeom>
        </p:spPr>
        <p:txBody>
          <a:bodyPr/>
          <a:lstStyle>
            <a:lvl1pPr>
              <a:lnSpc>
                <a:spcPct val="90000"/>
              </a:lnSpc>
              <a:spcBef>
                <a:spcPts val="1600"/>
              </a:spcBef>
              <a:defRPr sz="5600">
                <a:solidFill>
                  <a:srgbClr val="A42D1F"/>
                </a:solidFill>
                <a:latin typeface="Bodoni SvtyTwo ITC TT-Book"/>
                <a:ea typeface="Bodoni SvtyTwo ITC TT-Book"/>
                <a:cs typeface="Bodoni SvtyTwo ITC TT-Book"/>
                <a:sym typeface="Bodoni SvtyTwo ITC TT-Book"/>
              </a:defRPr>
            </a:lvl1pPr>
          </a:lstStyle>
          <a:p>
            <a:r>
              <a:t>Biblical Worship</a:t>
            </a:r>
          </a:p>
        </p:txBody>
      </p:sp>
      <p:sp>
        <p:nvSpPr>
          <p:cNvPr id="554" name="Unit 4"/>
          <p:cNvSpPr txBox="1">
            <a:spLocks noGrp="1"/>
          </p:cNvSpPr>
          <p:nvPr>
            <p:ph type="title"/>
          </p:nvPr>
        </p:nvSpPr>
        <p:spPr>
          <a:prstGeom prst="rect">
            <a:avLst/>
          </a:prstGeom>
        </p:spPr>
        <p:txBody>
          <a:bodyPr/>
          <a:lstStyle>
            <a:lvl1pPr>
              <a:defRPr>
                <a:solidFill>
                  <a:srgbClr val="46532E"/>
                </a:solidFill>
              </a:defRPr>
            </a:lvl1pPr>
          </a:lstStyle>
          <a:p>
            <a:r>
              <a:t>Unit 4</a:t>
            </a:r>
          </a:p>
        </p:txBody>
      </p:sp>
      <p:sp>
        <p:nvSpPr>
          <p:cNvPr id="555" name="WORSHIP IN THE NEW TESTAMENT"/>
          <p:cNvSpPr txBox="1">
            <a:spLocks noGrp="1"/>
          </p:cNvSpPr>
          <p:nvPr>
            <p:ph type="body" sz="quarter" idx="1"/>
          </p:nvPr>
        </p:nvSpPr>
        <p:spPr>
          <a:xfrm>
            <a:off x="4070561" y="3986159"/>
            <a:ext cx="7847483" cy="2722952"/>
          </a:xfrm>
          <a:prstGeom prst="rect">
            <a:avLst/>
          </a:prstGeom>
        </p:spPr>
        <p:txBody>
          <a:bodyPr/>
          <a:lstStyle>
            <a:lvl1pPr algn="ctr">
              <a:defRPr sz="7000"/>
            </a:lvl1pPr>
          </a:lstStyle>
          <a:p>
            <a:r>
              <a:t>WORSHIP IN THE NEW TESTAMENT</a:t>
            </a:r>
          </a:p>
        </p:txBody>
      </p:sp>
      <p:grpSp>
        <p:nvGrpSpPr>
          <p:cNvPr id="558" name="Image Gallery"/>
          <p:cNvGrpSpPr/>
          <p:nvPr/>
        </p:nvGrpSpPr>
        <p:grpSpPr>
          <a:xfrm>
            <a:off x="9091463" y="423532"/>
            <a:ext cx="3973690" cy="4168380"/>
            <a:chOff x="0" y="0"/>
            <a:chExt cx="3973688" cy="4168378"/>
          </a:xfrm>
        </p:grpSpPr>
        <p:pic>
          <p:nvPicPr>
            <p:cNvPr id="556" name="alleluia2.jpg" descr="alleluia2.jpg"/>
            <p:cNvPicPr>
              <a:picLocks noChangeAspect="1"/>
            </p:cNvPicPr>
            <p:nvPr/>
          </p:nvPicPr>
          <p:blipFill>
            <a:blip r:embed="rId2"/>
            <a:srcRect l="9290" r="9290"/>
            <a:stretch>
              <a:fillRect/>
            </a:stretch>
          </p:blipFill>
          <p:spPr>
            <a:xfrm>
              <a:off x="0" y="0"/>
              <a:ext cx="3973689" cy="3660379"/>
            </a:xfrm>
            <a:prstGeom prst="rect">
              <a:avLst/>
            </a:prstGeom>
            <a:ln w="12700" cap="flat">
              <a:noFill/>
              <a:miter lim="400000"/>
            </a:ln>
            <a:effectLst/>
          </p:spPr>
        </p:pic>
        <p:sp>
          <p:nvSpPr>
            <p:cNvPr id="557" name="Rectangle"/>
            <p:cNvSpPr/>
            <p:nvPr/>
          </p:nvSpPr>
          <p:spPr>
            <a:xfrm>
              <a:off x="0" y="3736578"/>
              <a:ext cx="3973689" cy="431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defTabSz="584200">
                <a:defRPr sz="1800">
                  <a:solidFill>
                    <a:srgbClr val="414141"/>
                  </a:solidFill>
                  <a:latin typeface="Bodoni SvtyTwo ITC TT-Book"/>
                  <a:ea typeface="Bodoni SvtyTwo ITC TT-Book"/>
                  <a:cs typeface="Bodoni SvtyTwo ITC TT-Book"/>
                  <a:sym typeface="Bodoni SvtyTwo ITC TT-Book"/>
                </a:defRPr>
              </a:lvl1pPr>
            </a:lstStyle>
            <a:p>
              <a:r>
                <a:t> </a:t>
              </a:r>
            </a:p>
          </p:txBody>
        </p:sp>
      </p:grpSp>
      <p:sp>
        <p:nvSpPr>
          <p:cNvPr id="2" name="Rectangle 1">
            <a:extLst>
              <a:ext uri="{FF2B5EF4-FFF2-40B4-BE49-F238E27FC236}">
                <a16:creationId xmlns:a16="http://schemas.microsoft.com/office/drawing/2014/main" id="{BD04BB5C-5406-3A53-8C3C-3EF39A5C243E}"/>
              </a:ext>
            </a:extLst>
          </p:cNvPr>
          <p:cNvSpPr>
            <a:spLocks noChangeArrowheads="1"/>
          </p:cNvSpPr>
          <p:nvPr/>
        </p:nvSpPr>
        <p:spPr bwMode="auto">
          <a:xfrm>
            <a:off x="0" y="8554287"/>
            <a:ext cx="130048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Taught by Dr. Ron Man for Doctor of Ministry Students</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Uploaded by Dr. Rick Griffith •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Files in many languages for free download at BibleStudyDownloads.org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Draw near . . ."/>
          <p:cNvSpPr txBox="1"/>
          <p:nvPr/>
        </p:nvSpPr>
        <p:spPr>
          <a:xfrm>
            <a:off x="361335" y="3170380"/>
            <a:ext cx="12282130" cy="980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lnSpc>
                <a:spcPct val="70000"/>
              </a:lnSpc>
              <a:defRPr sz="5000">
                <a:solidFill>
                  <a:schemeClr val="accent1">
                    <a:lumOff val="44000"/>
                  </a:schemeClr>
                </a:solidFill>
              </a:defRPr>
            </a:pPr>
            <a:r>
              <a:t>    </a:t>
            </a:r>
            <a:r>
              <a:rPr>
                <a:latin typeface="+mj-lt"/>
                <a:ea typeface="+mj-ea"/>
                <a:cs typeface="+mj-cs"/>
                <a:sym typeface="Bell MT"/>
              </a:rPr>
              <a:t>Draw near . . . </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8" name="THROUGH HIM then, let us continually offer up a sacrifice of praise to God, that is, the fruit of lips that give thanks to His name.  (Hebrews 13:15)"/>
          <p:cNvSpPr txBox="1">
            <a:spLocks noGrp="1"/>
          </p:cNvSpPr>
          <p:nvPr>
            <p:ph type="title" idx="4294967295"/>
          </p:nvPr>
        </p:nvSpPr>
        <p:spPr>
          <a:xfrm>
            <a:off x="1262522" y="2366658"/>
            <a:ext cx="10479756" cy="5345403"/>
          </a:xfrm>
          <a:prstGeom prst="rect">
            <a:avLst/>
          </a:prstGeom>
        </p:spPr>
        <p:txBody>
          <a:bodyPr lIns="65476" tIns="65476" rIns="65476" bIns="65476">
            <a:normAutofit/>
          </a:bodyPr>
          <a:lstStyle/>
          <a:p>
            <a:pPr defTabSz="832307">
              <a:defRPr sz="4320">
                <a:effectLst>
                  <a:outerShdw blurRad="6096" dist="12192" dir="2700000" rotWithShape="0">
                    <a:schemeClr val="accent1">
                      <a:lumOff val="44000"/>
                    </a:schemeClr>
                  </a:outerShdw>
                </a:effectLst>
                <a:latin typeface="Times New Roman"/>
                <a:ea typeface="Times New Roman"/>
                <a:cs typeface="Times New Roman"/>
                <a:sym typeface="Times New Roman"/>
              </a:defRPr>
            </a:pPr>
            <a:br/>
            <a:r>
              <a:rPr>
                <a:solidFill>
                  <a:schemeClr val="accent1">
                    <a:lumOff val="44000"/>
                  </a:schemeClr>
                </a:solidFill>
                <a:latin typeface="+mj-lt"/>
                <a:ea typeface="+mj-ea"/>
                <a:cs typeface="+mj-cs"/>
                <a:sym typeface="Bell MT"/>
              </a:rPr>
              <a:t>THROUGH HIM then,</a:t>
            </a:r>
            <a:br>
              <a:rPr>
                <a:solidFill>
                  <a:schemeClr val="accent1">
                    <a:lumOff val="44000"/>
                  </a:schemeClr>
                </a:solidFill>
                <a:latin typeface="+mj-lt"/>
                <a:ea typeface="+mj-ea"/>
                <a:cs typeface="+mj-cs"/>
                <a:sym typeface="Bell MT"/>
              </a:rPr>
            </a:br>
            <a:r>
              <a:rPr>
                <a:solidFill>
                  <a:schemeClr val="accent1">
                    <a:lumOff val="44000"/>
                  </a:schemeClr>
                </a:solidFill>
                <a:latin typeface="+mj-lt"/>
                <a:ea typeface="+mj-ea"/>
                <a:cs typeface="+mj-cs"/>
                <a:sym typeface="Bell MT"/>
              </a:rPr>
              <a:t>let us continually offer up a sacrifice of praise to God, that is, the fruit of lips that give thanks to His name.</a:t>
            </a:r>
            <a:br>
              <a:rPr>
                <a:solidFill>
                  <a:schemeClr val="accent1">
                    <a:lumOff val="44000"/>
                  </a:schemeClr>
                </a:solidFill>
                <a:latin typeface="+mj-lt"/>
                <a:ea typeface="+mj-ea"/>
                <a:cs typeface="+mj-cs"/>
                <a:sym typeface="Bell MT"/>
              </a:rPr>
            </a:br>
            <a:br>
              <a:rPr>
                <a:solidFill>
                  <a:schemeClr val="accent1">
                    <a:lumOff val="44000"/>
                  </a:schemeClr>
                </a:solidFill>
                <a:latin typeface="+mj-lt"/>
                <a:ea typeface="+mj-ea"/>
                <a:cs typeface="+mj-cs"/>
                <a:sym typeface="Bell MT"/>
              </a:rPr>
            </a:br>
            <a:r>
              <a:rPr sz="2496">
                <a:solidFill>
                  <a:schemeClr val="accent1">
                    <a:lumOff val="44000"/>
                  </a:schemeClr>
                </a:solidFill>
                <a:latin typeface="+mj-lt"/>
                <a:ea typeface="+mj-ea"/>
                <a:cs typeface="+mj-cs"/>
                <a:sym typeface="Bell MT"/>
              </a:rPr>
              <a:t>(Hebrews 13:15)</a:t>
            </a:r>
            <a:br>
              <a:rPr sz="2496">
                <a:solidFill>
                  <a:schemeClr val="accent1">
                    <a:lumOff val="44000"/>
                  </a:schemeClr>
                </a:solidFill>
                <a:latin typeface="+mj-lt"/>
                <a:ea typeface="+mj-ea"/>
                <a:cs typeface="+mj-cs"/>
                <a:sym typeface="Bell MT"/>
              </a:rPr>
            </a:br>
            <a:endParaRPr sz="2496">
              <a:solidFill>
                <a:schemeClr val="accent1">
                  <a:lumOff val="44000"/>
                </a:schemeClr>
              </a:solidFill>
              <a:latin typeface="+mj-lt"/>
              <a:ea typeface="+mj-ea"/>
              <a:cs typeface="+mj-cs"/>
              <a:sym typeface="Bell MT"/>
            </a:endParaRP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92" name="Martin Luther and…"/>
          <p:cNvSpPr txBox="1"/>
          <p:nvPr/>
        </p:nvSpPr>
        <p:spPr>
          <a:xfrm>
            <a:off x="3852394" y="3620575"/>
            <a:ext cx="4726109" cy="1628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a:solidFill>
                  <a:schemeClr val="accent1">
                    <a:lumOff val="44000"/>
                  </a:schemeClr>
                </a:solidFill>
                <a:latin typeface="+mj-lt"/>
                <a:ea typeface="+mj-ea"/>
                <a:cs typeface="+mj-cs"/>
                <a:sym typeface="Bell MT"/>
              </a:defRPr>
            </a:pPr>
            <a:r>
              <a:t>Martin Luther and</a:t>
            </a:r>
          </a:p>
          <a:p>
            <a:pPr algn="ctr">
              <a:defRPr>
                <a:solidFill>
                  <a:schemeClr val="accent1">
                    <a:lumOff val="44000"/>
                  </a:schemeClr>
                </a:solidFill>
                <a:latin typeface="+mj-lt"/>
                <a:ea typeface="+mj-ea"/>
                <a:cs typeface="+mj-cs"/>
                <a:sym typeface="Bell MT"/>
              </a:defRPr>
            </a:pPr>
            <a:r>
              <a:t>Johann von Staupitz</a:t>
            </a:r>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800" y="2016204"/>
            <a:ext cx="3809954" cy="3587059"/>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8778240"/>
            <a:ext cx="13004800" cy="975360"/>
          </a:xfrm>
        </p:spPr>
        <p:txBody>
          <a:bodyPr/>
          <a:lstStyle/>
          <a:p>
            <a:pPr eaLnBrk="1" hangingPunct="1">
              <a:defRPr/>
            </a:pPr>
            <a:r>
              <a:rPr lang="en-US" sz="4400" b="1" dirty="0">
                <a:solidFill>
                  <a:srgbClr val="FFFFFF"/>
                </a:solidFill>
                <a:latin typeface="Arial" charset="0"/>
                <a:ea typeface="ＭＳ Ｐゴシック" charset="0"/>
              </a:rPr>
              <a:t>Worship link at BibleStudyDownloads.org</a:t>
            </a:r>
            <a:endParaRPr lang="en-US" sz="2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3004800" cy="975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130034" tIns="65017" rIns="130034" bIns="650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300317" rtl="0" eaLnBrk="1" fontAlgn="base" latinLnBrk="0" hangingPunct="1">
              <a:lnSpc>
                <a:spcPct val="100000"/>
              </a:lnSpc>
              <a:spcBef>
                <a:spcPct val="0"/>
              </a:spcBef>
              <a:spcAft>
                <a:spcPct val="0"/>
              </a:spcAft>
              <a:buClrTx/>
              <a:buSzTx/>
              <a:buFontTx/>
              <a:buNone/>
              <a:tabLst/>
              <a:defRPr/>
            </a:pPr>
            <a:r>
              <a:rPr kumimoji="0" lang="en-US" sz="5689"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rPr>
              <a:t>Get this presentation for free!</a:t>
            </a:r>
            <a:endParaRPr kumimoji="0" lang="en-US" sz="1991" b="1" i="0" u="none" strike="noStrike" kern="1200" cap="none" spc="0" normalizeH="0" baseline="0" noProof="0">
              <a:ln>
                <a:noFill/>
              </a:ln>
              <a:solidFill>
                <a:srgbClr val="FFFFFF"/>
              </a:solidFill>
              <a:effectLst/>
              <a:uLnTx/>
              <a:uFillTx/>
              <a:latin typeface="Arial" charset="0"/>
              <a:ea typeface="ＭＳ Ｐゴシック" charset="0"/>
              <a:cs typeface="Arial" charset="0"/>
              <a:sym typeface="Bodoni SvtyTwo ITC TT-Book"/>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62822" y="905930"/>
            <a:ext cx="13130449" cy="8035620"/>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939" y="3160661"/>
            <a:ext cx="8751235" cy="4954445"/>
          </a:xfrm>
          <a:prstGeom prst="rect">
            <a:avLst/>
          </a:prstGeom>
        </p:spPr>
      </p:pic>
    </p:spTree>
    <p:extLst>
      <p:ext uri="{BB962C8B-B14F-4D97-AF65-F5344CB8AC3E}">
        <p14:creationId xmlns:p14="http://schemas.microsoft.com/office/powerpoint/2010/main" val="11559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2. Important Vocabulary…"/>
          <p:cNvSpPr txBox="1">
            <a:spLocks noGrp="1"/>
          </p:cNvSpPr>
          <p:nvPr>
            <p:ph type="title" idx="4294967295"/>
          </p:nvPr>
        </p:nvSpPr>
        <p:spPr>
          <a:xfrm>
            <a:off x="650239" y="382282"/>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2. Important Vocabulary</a:t>
            </a:r>
          </a:p>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in New Testament Worship</a:t>
            </a:r>
          </a:p>
        </p:txBody>
      </p:sp>
      <p:sp>
        <p:nvSpPr>
          <p:cNvPr id="587" name="a. “to bow down one’s self in honor, to pay homage, to do reverence, to worship”…"/>
          <p:cNvSpPr txBox="1"/>
          <p:nvPr/>
        </p:nvSpPr>
        <p:spPr>
          <a:xfrm>
            <a:off x="1691051" y="3323215"/>
            <a:ext cx="9622697" cy="36615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rPr dirty="0"/>
              <a:t>a. “to bow down one’s self in honor,</a:t>
            </a:r>
            <a:br>
              <a:rPr dirty="0"/>
            </a:br>
            <a:r>
              <a:rPr dirty="0"/>
              <a:t>to pay homage, to do reverence, to worship”</a:t>
            </a:r>
          </a:p>
          <a:p>
            <a:pPr lvl="8" algn="ctr" defTabSz="914400">
              <a:lnSpc>
                <a:spcPct val="90000"/>
              </a:lnSpc>
              <a:spcBef>
                <a:spcPts val="700"/>
              </a:spcBef>
              <a:defRPr sz="3800">
                <a:solidFill>
                  <a:schemeClr val="accent1">
                    <a:lumOff val="44000"/>
                  </a:schemeClr>
                </a:solidFill>
                <a:latin typeface="Bodoni SvtyTwo ITC TT-Book"/>
                <a:ea typeface="Bodoni SvtyTwo ITC TT-Book"/>
                <a:cs typeface="Bodoni SvtyTwo ITC TT-Book"/>
                <a:sym typeface="Bodoni SvtyTwo ITC TT-Book"/>
              </a:defRPr>
            </a:pPr>
            <a:br>
              <a:rPr sz="1600" dirty="0"/>
            </a:br>
            <a:r>
              <a:rPr sz="4700" dirty="0" err="1">
                <a:latin typeface="Bodoni SvtyTwo ITC TT-BookIta"/>
                <a:ea typeface="Bodoni SvtyTwo ITC TT-BookIta"/>
                <a:cs typeface="Bodoni SvtyTwo ITC TT-BookIta"/>
                <a:sym typeface="Bodoni SvtyTwo ITC TT-BookIta"/>
              </a:rPr>
              <a:t>proskuneō</a:t>
            </a:r>
            <a:endParaRPr dirty="0">
              <a:latin typeface="Bodoni SvtyTwo ITC TT-BookIta"/>
              <a:ea typeface="Bodoni SvtyTwo ITC TT-BookIta"/>
              <a:cs typeface="Bodoni SvtyTwo ITC TT-BookIta"/>
              <a:sym typeface="Bodoni SvtyTwo ITC TT-BookIta"/>
            </a:endParaRPr>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dirty="0">
              <a:latin typeface="Bodoni SvtyTwo ITC TT-BookIta"/>
              <a:ea typeface="Bodoni SvtyTwo ITC TT-BookIta"/>
              <a:cs typeface="Bodoni SvtyTwo ITC TT-BookIta"/>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rPr dirty="0"/>
              <a:t>(similar to OT:  </a:t>
            </a:r>
            <a:r>
              <a:rPr dirty="0" err="1">
                <a:latin typeface="Bodoni SvtyTwo ITC TT-BookIta"/>
                <a:ea typeface="Bodoni SvtyTwo ITC TT-BookIta"/>
                <a:cs typeface="Bodoni SvtyTwo ITC TT-BookIta"/>
                <a:sym typeface="Bodoni SvtyTwo ITC TT-BookIta"/>
              </a:rPr>
              <a:t>ḥistahavah</a:t>
            </a:r>
            <a:r>
              <a:rPr dirty="0">
                <a:latin typeface="Bodoni SvtyTwo ITC TT-BookIta"/>
                <a:ea typeface="Bodoni SvtyTwo ITC TT-BookIta"/>
                <a:cs typeface="Bodoni SvtyTwo ITC TT-BookIta"/>
                <a:sym typeface="Bodoni SvtyTwo ITC TT-BookIta"/>
              </a:rPr>
              <a:t>)</a:t>
            </a:r>
          </a:p>
          <a:p>
            <a:pPr>
              <a:defRPr sz="2900" i="1">
                <a:solidFill>
                  <a:schemeClr val="accent1">
                    <a:lumOff val="44000"/>
                  </a:schemeClr>
                </a:solidFill>
                <a:latin typeface="+mj-lt"/>
                <a:ea typeface="+mj-ea"/>
                <a:cs typeface="+mj-cs"/>
                <a:sym typeface="Bell MT"/>
              </a:defRPr>
            </a:pPr>
            <a:endParaRPr dirty="0">
              <a:latin typeface="Bodoni SvtyTwo ITC TT-BookIta"/>
              <a:ea typeface="Bodoni SvtyTwo ITC TT-BookIta"/>
              <a:cs typeface="Bodoni SvtyTwo ITC TT-BookIta"/>
              <a:sym typeface="Bodoni SvtyTwo ITC TT-BookIta"/>
            </a:endParaRPr>
          </a:p>
          <a:p>
            <a:pPr algn="ctr">
              <a:defRPr sz="2900" i="1">
                <a:solidFill>
                  <a:schemeClr val="accent1">
                    <a:lumOff val="44000"/>
                  </a:schemeClr>
                </a:solidFill>
                <a:latin typeface="+mj-lt"/>
                <a:ea typeface="+mj-ea"/>
                <a:cs typeface="+mj-cs"/>
                <a:sym typeface="Bell MT"/>
              </a:defRPr>
            </a:pPr>
            <a:r>
              <a:rPr dirty="0"/>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2. Important Vocabulary…"/>
          <p:cNvSpPr txBox="1">
            <a:spLocks noGrp="1"/>
          </p:cNvSpPr>
          <p:nvPr>
            <p:ph type="title" idx="4294967295"/>
          </p:nvPr>
        </p:nvSpPr>
        <p:spPr>
          <a:xfrm>
            <a:off x="650239" y="0"/>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dirty="0"/>
              <a:t>2. Important Vocabulary</a:t>
            </a:r>
          </a:p>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rPr dirty="0"/>
              <a:t>in New Testament Worship</a:t>
            </a:r>
          </a:p>
        </p:txBody>
      </p:sp>
      <p:sp>
        <p:nvSpPr>
          <p:cNvPr id="590" name="b. “to serve, worship”…"/>
          <p:cNvSpPr txBox="1"/>
          <p:nvPr/>
        </p:nvSpPr>
        <p:spPr>
          <a:xfrm>
            <a:off x="1268361" y="2203249"/>
            <a:ext cx="10520867" cy="7167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algn="ctr" defTabSz="914400">
              <a:lnSpc>
                <a:spcPct val="90000"/>
              </a:lnSpc>
              <a:spcBef>
                <a:spcPts val="700"/>
              </a:spcBef>
              <a:defRPr sz="3200">
                <a:solidFill>
                  <a:schemeClr val="accent1">
                    <a:lumOff val="44000"/>
                  </a:schemeClr>
                </a:solidFill>
                <a:latin typeface="Bodoni SvtyTwo ITC TT-Book"/>
                <a:ea typeface="Bodoni SvtyTwo ITC TT-Book"/>
                <a:cs typeface="Bodoni SvtyTwo ITC TT-Book"/>
                <a:sym typeface="Bodoni SvtyTwo ITC TT-Book"/>
              </a:defRPr>
            </a:pPr>
            <a:r>
              <a:rPr dirty="0"/>
              <a:t>b. “to serve, worship”</a:t>
            </a:r>
            <a:endParaRPr sz="1600" dirty="0"/>
          </a:p>
          <a:p>
            <a:pPr lvl="8" algn="ctr" defTabSz="914400">
              <a:lnSpc>
                <a:spcPct val="90000"/>
              </a:lnSpc>
              <a:spcBef>
                <a:spcPts val="700"/>
              </a:spcBef>
              <a:defRPr sz="3800">
                <a:solidFill>
                  <a:schemeClr val="accent1">
                    <a:lumOff val="44000"/>
                  </a:schemeClr>
                </a:solidFill>
                <a:latin typeface="Bodoni SvtyTwo ITC TT-BookIta"/>
                <a:ea typeface="Bodoni SvtyTwo ITC TT-BookIta"/>
                <a:cs typeface="Bodoni SvtyTwo ITC TT-BookIta"/>
                <a:sym typeface="Bodoni SvtyTwo ITC TT-BookIta"/>
              </a:defRPr>
            </a:pPr>
            <a:r>
              <a:rPr sz="1600" dirty="0"/>
              <a:t> </a:t>
            </a:r>
            <a:r>
              <a:rPr sz="4700" dirty="0" err="1"/>
              <a:t>latreuō</a:t>
            </a:r>
            <a:endParaRPr sz="4700" dirty="0"/>
          </a:p>
          <a:p>
            <a:pPr lvl="8" indent="1828800" defTabSz="914400">
              <a:lnSpc>
                <a:spcPct val="90000"/>
              </a:lnSpc>
              <a:spcBef>
                <a:spcPts val="700"/>
              </a:spcBef>
              <a:defRPr sz="1500">
                <a:solidFill>
                  <a:schemeClr val="accent1">
                    <a:lumOff val="44000"/>
                  </a:schemeClr>
                </a:solidFill>
                <a:latin typeface="Bodoni SvtyTwo ITC TT-Book"/>
                <a:ea typeface="Bodoni SvtyTwo ITC TT-Book"/>
                <a:cs typeface="Bodoni SvtyTwo ITC TT-Book"/>
                <a:sym typeface="Bodoni SvtyTwo ITC TT-Book"/>
              </a:defRPr>
            </a:pPr>
            <a:endParaRPr dirty="0">
              <a:latin typeface="Bodoni SvtyTwo ITC TT-BookIta"/>
              <a:ea typeface="Bodoni SvtyTwo ITC TT-BookIta"/>
              <a:cs typeface="Bodoni SvtyTwo ITC TT-BookIta"/>
              <a:sym typeface="Bodoni SvtyTwo ITC TT-BookIta"/>
            </a:endParaRPr>
          </a:p>
          <a:p>
            <a:pPr lvl="8" algn="ctr" defTabSz="914400">
              <a:lnSpc>
                <a:spcPct val="90000"/>
              </a:lnSpc>
              <a:spcBef>
                <a:spcPts val="700"/>
              </a:spcBef>
              <a:defRPr sz="2900">
                <a:solidFill>
                  <a:schemeClr val="accent1">
                    <a:lumOff val="44000"/>
                  </a:schemeClr>
                </a:solidFill>
                <a:latin typeface="Bodoni SvtyTwo ITC TT-Book"/>
                <a:ea typeface="Bodoni SvtyTwo ITC TT-Book"/>
                <a:cs typeface="Bodoni SvtyTwo ITC TT-Book"/>
                <a:sym typeface="Bodoni SvtyTwo ITC TT-Book"/>
              </a:defRPr>
            </a:pPr>
            <a:r>
              <a:rPr dirty="0"/>
              <a:t>(similar to OT: </a:t>
            </a:r>
            <a:r>
              <a:rPr dirty="0">
                <a:latin typeface="Bodoni SvtyTwo ITC TT-BookIta"/>
                <a:ea typeface="Bodoni SvtyTwo ITC TT-BookIta"/>
                <a:cs typeface="Bodoni SvtyTwo ITC TT-BookIta"/>
                <a:sym typeface="Bodoni SvtyTwo ITC TT-BookIta"/>
              </a:rPr>
              <a:t>‘</a:t>
            </a:r>
            <a:r>
              <a:rPr dirty="0" err="1">
                <a:latin typeface="Bodoni SvtyTwo ITC TT-BookIta"/>
                <a:ea typeface="Bodoni SvtyTwo ITC TT-BookIta"/>
                <a:cs typeface="Bodoni SvtyTwo ITC TT-BookIta"/>
                <a:sym typeface="Bodoni SvtyTwo ITC TT-BookIta"/>
              </a:rPr>
              <a:t>abad</a:t>
            </a:r>
            <a:r>
              <a:rPr dirty="0"/>
              <a:t>)</a:t>
            </a:r>
          </a:p>
          <a:p>
            <a:pPr algn="ctr">
              <a:defRPr sz="2900" i="1">
                <a:solidFill>
                  <a:schemeClr val="accent1">
                    <a:lumOff val="44000"/>
                  </a:schemeClr>
                </a:solidFill>
                <a:latin typeface="+mj-lt"/>
                <a:ea typeface="+mj-ea"/>
                <a:cs typeface="+mj-cs"/>
                <a:sym typeface="Bell MT"/>
              </a:defRPr>
            </a:pPr>
            <a:endParaRPr lang="en-US" dirty="0"/>
          </a:p>
          <a:p>
            <a:pPr algn="ctr">
              <a:defRPr sz="3000" i="1">
                <a:solidFill>
                  <a:schemeClr val="accent1">
                    <a:lumOff val="44000"/>
                  </a:schemeClr>
                </a:solidFill>
                <a:latin typeface="+mj-lt"/>
                <a:ea typeface="+mj-ea"/>
                <a:cs typeface="+mj-cs"/>
                <a:sym typeface="Bell MT"/>
              </a:defRPr>
            </a:pPr>
            <a:r>
              <a:rPr lang="en-US" dirty="0"/>
              <a:t>I appeal to you therefore, brethren, by the mercies of God, to present your bodies as a living sacrifice, holy and acceptable to God, which is your spiritual </a:t>
            </a:r>
            <a:r>
              <a:rPr lang="en-US" i="0" dirty="0"/>
              <a:t>worship</a:t>
            </a:r>
            <a:r>
              <a:rPr lang="en-US" dirty="0"/>
              <a:t>. (Romans 12:1)</a:t>
            </a:r>
          </a:p>
          <a:p>
            <a:pPr algn="ctr">
              <a:defRPr sz="3000" i="1">
                <a:solidFill>
                  <a:schemeClr val="accent1">
                    <a:lumOff val="44000"/>
                  </a:schemeClr>
                </a:solidFill>
                <a:latin typeface="+mj-lt"/>
                <a:ea typeface="+mj-ea"/>
                <a:cs typeface="+mj-cs"/>
                <a:sym typeface="Bell MT"/>
              </a:defRPr>
            </a:pPr>
            <a:endParaRPr lang="en-US" dirty="0"/>
          </a:p>
          <a:p>
            <a:pPr algn="ctr">
              <a:defRPr sz="3000" i="1">
                <a:solidFill>
                  <a:schemeClr val="accent1">
                    <a:lumOff val="44000"/>
                  </a:schemeClr>
                </a:solidFill>
                <a:latin typeface="+mj-lt"/>
                <a:ea typeface="+mj-ea"/>
                <a:cs typeface="+mj-cs"/>
                <a:sym typeface="Bell MT"/>
              </a:defRPr>
            </a:pPr>
            <a:r>
              <a:rPr lang="en-US" dirty="0"/>
              <a:t>For we are the circumcision, who </a:t>
            </a:r>
            <a:r>
              <a:rPr lang="en-US" i="0" dirty="0"/>
              <a:t>worship</a:t>
            </a:r>
            <a:r>
              <a:rPr lang="en-US" dirty="0"/>
              <a:t> by the Spirit of God and glory in Christ Jesus and put no confidence in the flesh. (Philippians 3:3)</a:t>
            </a:r>
          </a:p>
          <a:p>
            <a:pPr algn="ctr">
              <a:defRPr sz="3000" i="1">
                <a:solidFill>
                  <a:schemeClr val="accent1">
                    <a:lumOff val="44000"/>
                  </a:schemeClr>
                </a:solidFill>
                <a:latin typeface="+mj-lt"/>
                <a:ea typeface="+mj-ea"/>
                <a:cs typeface="+mj-cs"/>
                <a:sym typeface="Bell MT"/>
              </a:defRPr>
            </a:pPr>
            <a:endParaRPr lang="en-US" dirty="0"/>
          </a:p>
          <a:p>
            <a:pPr algn="ctr">
              <a:defRPr sz="3000" i="1">
                <a:solidFill>
                  <a:schemeClr val="accent1">
                    <a:lumOff val="44000"/>
                  </a:schemeClr>
                </a:solidFill>
                <a:latin typeface="+mj-lt"/>
                <a:ea typeface="+mj-ea"/>
                <a:cs typeface="+mj-cs"/>
                <a:sym typeface="Bell MT"/>
              </a:defRPr>
            </a:pPr>
            <a:r>
              <a:rPr lang="en-US" dirty="0"/>
              <a:t>Therefore let us be grateful for receiving a kingdom that cannot be shaken, and thus let us offer to God acceptable </a:t>
            </a:r>
            <a:r>
              <a:rPr lang="en-US" i="0" dirty="0"/>
              <a:t>worship</a:t>
            </a:r>
            <a:r>
              <a:rPr lang="en-US" dirty="0"/>
              <a:t>, with reverence and awe. (Hebrews 12:28)</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2. Important Vocabulary…"/>
          <p:cNvSpPr txBox="1">
            <a:spLocks noGrp="1"/>
          </p:cNvSpPr>
          <p:nvPr>
            <p:ph type="title" idx="4294967295"/>
          </p:nvPr>
        </p:nvSpPr>
        <p:spPr>
          <a:xfrm>
            <a:off x="650239" y="159441"/>
            <a:ext cx="11704322" cy="2101722"/>
          </a:xfrm>
          <a:prstGeom prst="rect">
            <a:avLst/>
          </a:prstGeom>
        </p:spPr>
        <p:txBody>
          <a:bodyPr>
            <a:normAutofit/>
          </a:bodyPr>
          <a:lstStyle/>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2. Important Vocabulary</a:t>
            </a:r>
          </a:p>
          <a:p>
            <a:pPr defTabSz="1335159">
              <a:defRPr sz="5698">
                <a:solidFill>
                  <a:schemeClr val="accent1">
                    <a:lumOff val="44000"/>
                  </a:schemeClr>
                </a:solidFill>
                <a:effectLst>
                  <a:outerShdw blurRad="9779" dist="19558" dir="2700000" rotWithShape="0">
                    <a:srgbClr val="000000"/>
                  </a:outerShdw>
                </a:effectLst>
                <a:latin typeface="+mj-lt"/>
                <a:ea typeface="+mj-ea"/>
                <a:cs typeface="+mj-cs"/>
                <a:sym typeface="Bell MT"/>
              </a:defRPr>
            </a:pPr>
            <a:r>
              <a:t>in New Testament Worship</a:t>
            </a:r>
          </a:p>
        </p:txBody>
      </p:sp>
      <p:sp>
        <p:nvSpPr>
          <p:cNvPr id="593" name="c. OT sacrificial language…"/>
          <p:cNvSpPr txBox="1"/>
          <p:nvPr/>
        </p:nvSpPr>
        <p:spPr>
          <a:xfrm>
            <a:off x="570708" y="2754968"/>
            <a:ext cx="11863384" cy="6010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914400">
              <a:lnSpc>
                <a:spcPct val="90000"/>
              </a:lnSpc>
              <a:spcBef>
                <a:spcPts val="700"/>
              </a:spcBef>
              <a:defRPr sz="4100">
                <a:solidFill>
                  <a:schemeClr val="accent1">
                    <a:lumOff val="44000"/>
                  </a:schemeClr>
                </a:solidFill>
                <a:latin typeface="+mj-lt"/>
                <a:ea typeface="+mj-ea"/>
                <a:cs typeface="+mj-cs"/>
                <a:sym typeface="Bell MT"/>
              </a:defRPr>
            </a:pPr>
            <a:r>
              <a:rPr dirty="0"/>
              <a:t>c. OT sacrificial language</a:t>
            </a:r>
            <a:endParaRPr sz="1600" dirty="0"/>
          </a:p>
          <a:p>
            <a:pPr lvl="8" algn="ctr" defTabSz="914400">
              <a:lnSpc>
                <a:spcPct val="90000"/>
              </a:lnSpc>
              <a:spcBef>
                <a:spcPts val="700"/>
              </a:spcBef>
              <a:defRPr sz="3800" i="1">
                <a:solidFill>
                  <a:schemeClr val="accent1">
                    <a:lumOff val="44000"/>
                  </a:schemeClr>
                </a:solidFill>
                <a:latin typeface="+mj-lt"/>
                <a:ea typeface="+mj-ea"/>
                <a:cs typeface="+mj-cs"/>
                <a:sym typeface="Bell MT"/>
              </a:defRPr>
            </a:pPr>
            <a:endParaRPr sz="1600"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(living, spiritual) sacrifice  (Rom 12:1;</a:t>
            </a:r>
            <a:endParaRPr lang="en-US"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1 Pet 2:5;</a:t>
            </a:r>
            <a:r>
              <a:rPr lang="en-US" dirty="0"/>
              <a:t> </a:t>
            </a:r>
            <a:r>
              <a:rPr dirty="0"/>
              <a:t>Heb 13:15)</a:t>
            </a:r>
            <a:br>
              <a:rPr lang="en-US" dirty="0"/>
            </a:br>
            <a:endParaRPr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priesthood (1 Pet 2:5)</a:t>
            </a:r>
            <a:br>
              <a:rPr lang="en-US" dirty="0"/>
            </a:br>
            <a:endParaRPr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temple (1 Cor 3:16; </a:t>
            </a:r>
            <a:r>
              <a:rPr dirty="0" err="1"/>
              <a:t>Ephes</a:t>
            </a:r>
            <a:r>
              <a:rPr dirty="0"/>
              <a:t> 2:21)</a:t>
            </a:r>
            <a:br>
              <a:rPr lang="en-US" dirty="0"/>
            </a:br>
            <a:endParaRPr dirty="0"/>
          </a:p>
          <a:p>
            <a:pPr lvl="8" algn="ctr" defTabSz="914400">
              <a:lnSpc>
                <a:spcPct val="90000"/>
              </a:lnSpc>
              <a:spcBef>
                <a:spcPts val="700"/>
              </a:spcBef>
              <a:defRPr sz="4100" i="1">
                <a:solidFill>
                  <a:schemeClr val="accent1">
                    <a:lumOff val="44000"/>
                  </a:schemeClr>
                </a:solidFill>
                <a:latin typeface="+mj-lt"/>
                <a:ea typeface="+mj-ea"/>
                <a:cs typeface="+mj-cs"/>
                <a:sym typeface="Bell MT"/>
              </a:defRPr>
            </a:pPr>
            <a:r>
              <a:rPr dirty="0"/>
              <a:t>drink offering (Phil 2:17)</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3. Important NT Passages on Worship"/>
          <p:cNvSpPr txBox="1">
            <a:spLocks noGrp="1"/>
          </p:cNvSpPr>
          <p:nvPr>
            <p:ph type="title" idx="4294967295"/>
          </p:nvPr>
        </p:nvSpPr>
        <p:spPr>
          <a:xfrm>
            <a:off x="650239" y="1530773"/>
            <a:ext cx="11704322" cy="1476587"/>
          </a:xfrm>
          <a:prstGeom prst="rect">
            <a:avLst/>
          </a:prstGeom>
        </p:spPr>
        <p:txBody>
          <a:bodyPr>
            <a:normAutofit fontScale="90000"/>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r>
              <a:t>3. Important NT Passages on Worship</a:t>
            </a:r>
          </a:p>
        </p:txBody>
      </p:sp>
      <p:sp>
        <p:nvSpPr>
          <p:cNvPr id="596" name="Matthew…"/>
          <p:cNvSpPr txBox="1">
            <a:spLocks noGrp="1"/>
          </p:cNvSpPr>
          <p:nvPr>
            <p:ph type="body" sz="half" idx="4294967295"/>
          </p:nvPr>
        </p:nvSpPr>
        <p:spPr>
          <a:xfrm>
            <a:off x="838798" y="2956506"/>
            <a:ext cx="5805527" cy="5700792"/>
          </a:xfrm>
          <a:prstGeom prst="rect">
            <a:avLst/>
          </a:prstGeom>
        </p:spPr>
        <p:txBody>
          <a:bodyPr>
            <a:normAutofit/>
          </a:bodyPr>
          <a:lstStyle/>
          <a:p>
            <a:pPr marL="405050" indent="-405050" defTabSz="1092403">
              <a:spcBef>
                <a:spcPts val="900"/>
              </a:spcBef>
              <a:buClr>
                <a:srgbClr val="FFCC00"/>
              </a:buClr>
              <a:buSzPct val="120000"/>
              <a:buChar char="•"/>
              <a:defRPr sz="4725">
                <a:solidFill>
                  <a:schemeClr val="accent1">
                    <a:lumOff val="44000"/>
                  </a:schemeClr>
                </a:solidFill>
                <a:effectLst>
                  <a:outerShdw blurRad="8001" dist="16002" dir="2700000" rotWithShape="0">
                    <a:srgbClr val="000000"/>
                  </a:outerShdw>
                </a:effectLst>
                <a:latin typeface="+mj-lt"/>
                <a:ea typeface="+mj-ea"/>
                <a:cs typeface="+mj-cs"/>
                <a:sym typeface="Bell MT"/>
              </a:defRPr>
            </a:pPr>
            <a:r>
              <a:t>Matthew</a:t>
            </a:r>
          </a:p>
          <a:p>
            <a:pPr marL="622363" lvl="1" indent="-334327" defTabSz="1092403">
              <a:spcBef>
                <a:spcPts val="0"/>
              </a:spcBef>
              <a:buFont typeface="Tahoma"/>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endParaRPr/>
          </a:p>
          <a:p>
            <a:pPr marL="341376" lvl="1" indent="-53340" defTabSz="1092403">
              <a:spcBef>
                <a:spcPts val="0"/>
              </a:spcBef>
              <a:buClr>
                <a:schemeClr val="accent1">
                  <a:lumOff val="44000"/>
                </a:schemeClr>
              </a:buClr>
              <a:buSzTx/>
              <a:buFont typeface="Wingdings"/>
              <a:buNone/>
              <a:defRPr sz="3275">
                <a:solidFill>
                  <a:schemeClr val="accent1">
                    <a:lumOff val="44000"/>
                  </a:schemeClr>
                </a:solidFill>
                <a:effectLst>
                  <a:outerShdw blurRad="8001" dist="16002" dir="2700000" rotWithShape="0">
                    <a:srgbClr val="000000"/>
                  </a:outerShdw>
                </a:effectLst>
                <a:latin typeface="+mj-lt"/>
                <a:ea typeface="+mj-ea"/>
                <a:cs typeface="+mj-cs"/>
                <a:sym typeface="Bell MT"/>
              </a:defRPr>
            </a:pPr>
            <a:r>
              <a:t>			</a:t>
            </a:r>
            <a:r>
              <a:rPr sz="4914"/>
              <a:t>4:10</a:t>
            </a:r>
          </a:p>
          <a:p>
            <a:pPr marL="341376" lvl="1" indent="-53340"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			6:7</a:t>
            </a:r>
          </a:p>
          <a:p>
            <a:pPr marL="341376" lvl="1" indent="-53340"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			6:9</a:t>
            </a:r>
          </a:p>
          <a:p>
            <a:pPr marL="341376" lvl="1" indent="-53340"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			6:33</a:t>
            </a:r>
          </a:p>
          <a:p>
            <a:pPr marL="341376" lvl="4" indent="1434845" defTabSz="1092403">
              <a:spcBef>
                <a:spcPts val="0"/>
              </a:spcBef>
              <a:buClr>
                <a:schemeClr val="accent1">
                  <a:lumOff val="44000"/>
                </a:schemeClr>
              </a:buClr>
              <a:buSzTx/>
              <a:buFont typeface="Wingdings"/>
              <a:buNone/>
              <a:defRPr sz="4914">
                <a:solidFill>
                  <a:schemeClr val="accent1">
                    <a:lumOff val="44000"/>
                  </a:schemeClr>
                </a:solidFill>
                <a:effectLst>
                  <a:outerShdw blurRad="8001" dist="16002" dir="2700000" rotWithShape="0">
                    <a:srgbClr val="000000"/>
                  </a:outerShdw>
                </a:effectLst>
                <a:latin typeface="+mj-lt"/>
                <a:ea typeface="+mj-ea"/>
                <a:cs typeface="+mj-cs"/>
                <a:sym typeface="Bell MT"/>
              </a:defRPr>
            </a:pPr>
            <a:r>
              <a:t>11:28-30</a:t>
            </a:r>
          </a:p>
        </p:txBody>
      </p:sp>
      <p:sp>
        <p:nvSpPr>
          <p:cNvPr id="597" name="15:8-9…"/>
          <p:cNvSpPr txBox="1"/>
          <p:nvPr/>
        </p:nvSpPr>
        <p:spPr>
          <a:xfrm>
            <a:off x="7269088" y="4449401"/>
            <a:ext cx="3337900" cy="4939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15:8-9</a:t>
            </a:r>
          </a:p>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16:25</a:t>
            </a:r>
          </a:p>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23:12</a:t>
            </a:r>
          </a:p>
          <a:p>
            <a:pPr lvl="1" defTabSz="866986">
              <a:spcBef>
                <a:spcPts val="1200"/>
              </a:spcBef>
              <a:defRPr sz="4800">
                <a:solidFill>
                  <a:schemeClr val="accent1">
                    <a:lumOff val="44000"/>
                  </a:schemeClr>
                </a:solidFill>
                <a:effectLst>
                  <a:outerShdw blurRad="12700" dist="25400" dir="2700000" rotWithShape="0">
                    <a:srgbClr val="000000"/>
                  </a:outerShdw>
                </a:effectLst>
                <a:latin typeface="+mj-lt"/>
                <a:ea typeface="+mj-ea"/>
                <a:cs typeface="+mj-cs"/>
                <a:sym typeface="Bell MT"/>
              </a:defRPr>
            </a:pPr>
            <a:r>
              <a:t>26:39</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3. Important NT Passages on Worship"/>
          <p:cNvSpPr txBox="1">
            <a:spLocks noGrp="1"/>
          </p:cNvSpPr>
          <p:nvPr>
            <p:ph type="title" idx="4294967295"/>
          </p:nvPr>
        </p:nvSpPr>
        <p:spPr>
          <a:xfrm>
            <a:off x="650239" y="1530773"/>
            <a:ext cx="11704322" cy="1476587"/>
          </a:xfrm>
          <a:prstGeom prst="rect">
            <a:avLst/>
          </a:prstGeom>
        </p:spPr>
        <p:txBody>
          <a:bodyPr>
            <a:normAutofit fontScale="90000"/>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r>
              <a:t>3. Important NT Passages on Worship</a:t>
            </a:r>
          </a:p>
        </p:txBody>
      </p:sp>
      <p:sp>
        <p:nvSpPr>
          <p:cNvPr id="600" name="Mark 12:28-34"/>
          <p:cNvSpPr txBox="1">
            <a:spLocks noGrp="1"/>
          </p:cNvSpPr>
          <p:nvPr>
            <p:ph type="body" sz="half" idx="4294967295"/>
          </p:nvPr>
        </p:nvSpPr>
        <p:spPr>
          <a:xfrm>
            <a:off x="1593030" y="3470755"/>
            <a:ext cx="5805528" cy="5700793"/>
          </a:xfrm>
          <a:prstGeom prst="rect">
            <a:avLst/>
          </a:prstGeom>
        </p:spPr>
        <p:txBody>
          <a:bodyPr>
            <a:normAutofit/>
          </a:bodyPr>
          <a:lstStyle/>
          <a:p>
            <a:pPr marL="642937" indent="-642937" defTabSz="1733973">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Mark 12:28-34</a:t>
            </a:r>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3. Important NT Passages on Worship"/>
          <p:cNvSpPr txBox="1">
            <a:spLocks noGrp="1"/>
          </p:cNvSpPr>
          <p:nvPr>
            <p:ph type="title" idx="4294967295"/>
          </p:nvPr>
        </p:nvSpPr>
        <p:spPr>
          <a:xfrm>
            <a:off x="650239" y="1530773"/>
            <a:ext cx="11704322" cy="1476587"/>
          </a:xfrm>
          <a:prstGeom prst="rect">
            <a:avLst/>
          </a:prstGeom>
        </p:spPr>
        <p:txBody>
          <a:bodyPr>
            <a:normAutofit fontScale="90000"/>
          </a:bodyPr>
          <a:lstStyle>
            <a:lvl1pPr defTabSz="1352499">
              <a:defRPr sz="5771">
                <a:solidFill>
                  <a:schemeClr val="accent1">
                    <a:lumOff val="44000"/>
                  </a:schemeClr>
                </a:solidFill>
                <a:effectLst>
                  <a:outerShdw blurRad="9906" dist="19812" dir="2700000" rotWithShape="0">
                    <a:srgbClr val="000000"/>
                  </a:outerShdw>
                </a:effectLst>
                <a:latin typeface="+mj-lt"/>
                <a:ea typeface="+mj-ea"/>
                <a:cs typeface="+mj-cs"/>
                <a:sym typeface="Bell MT"/>
              </a:defRPr>
            </a:lvl1pPr>
          </a:lstStyle>
          <a:p>
            <a:r>
              <a:t>3. Important NT Passages on Worship</a:t>
            </a:r>
          </a:p>
        </p:txBody>
      </p:sp>
      <p:sp>
        <p:nvSpPr>
          <p:cNvPr id="603" name="Mark 14:3-9"/>
          <p:cNvSpPr txBox="1">
            <a:spLocks noGrp="1"/>
          </p:cNvSpPr>
          <p:nvPr>
            <p:ph type="body" sz="half" idx="4294967295"/>
          </p:nvPr>
        </p:nvSpPr>
        <p:spPr>
          <a:xfrm>
            <a:off x="1593030" y="3470755"/>
            <a:ext cx="5805528" cy="5700793"/>
          </a:xfrm>
          <a:prstGeom prst="rect">
            <a:avLst/>
          </a:prstGeom>
        </p:spPr>
        <p:txBody>
          <a:bodyPr>
            <a:normAutofit/>
          </a:bodyPr>
          <a:lstStyle/>
          <a:p>
            <a:pPr marL="642937" indent="-642937" defTabSz="1733973">
              <a:spcBef>
                <a:spcPts val="1400"/>
              </a:spcBef>
              <a:buClr>
                <a:srgbClr val="FFCC00"/>
              </a:buClr>
              <a:buSzPct val="120000"/>
              <a:buChar char="•"/>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Mark 14:3-9</a:t>
            </a:r>
          </a:p>
          <a:p>
            <a:pPr marL="987878" lvl="1" indent="-530678" defTabSz="1733973">
              <a:spcBef>
                <a:spcPts val="0"/>
              </a:spcBef>
              <a:buFont typeface="Tahoma"/>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endParaRPr/>
          </a:p>
          <a:p>
            <a:pPr marL="541866" lvl="1" indent="-84666" defTabSz="1733973">
              <a:spcBef>
                <a:spcPts val="0"/>
              </a:spcBef>
              <a:buClr>
                <a:schemeClr val="accent1">
                  <a:lumOff val="44000"/>
                </a:schemeClr>
              </a:buClr>
              <a:buSzTx/>
              <a:buFont typeface="Wingdings"/>
              <a:buNone/>
              <a:defRPr sz="5200">
                <a:solidFill>
                  <a:schemeClr val="accent1">
                    <a:lumOff val="44000"/>
                  </a:schemeClr>
                </a:solidFill>
                <a:effectLst>
                  <a:outerShdw blurRad="12700" dist="25400" dir="2700000" rotWithShape="0">
                    <a:srgbClr val="000000"/>
                  </a:outerShdw>
                </a:effectLst>
                <a:latin typeface="+mj-lt"/>
                <a:ea typeface="+mj-ea"/>
                <a:cs typeface="+mj-cs"/>
                <a:sym typeface="Bell MT"/>
              </a:defRPr>
            </a:pPr>
            <a: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Revelation"/>
          <p:cNvSpPr txBox="1"/>
          <p:nvPr/>
        </p:nvSpPr>
        <p:spPr>
          <a:xfrm>
            <a:off x="1300479" y="7802880"/>
            <a:ext cx="4226562"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t>Revelation</a:t>
            </a:r>
          </a:p>
        </p:txBody>
      </p:sp>
      <p:sp>
        <p:nvSpPr>
          <p:cNvPr id="606" name="Response"/>
          <p:cNvSpPr txBox="1"/>
          <p:nvPr/>
        </p:nvSpPr>
        <p:spPr>
          <a:xfrm>
            <a:off x="7477759" y="7802880"/>
            <a:ext cx="4009815"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FFFB00"/>
                </a:solidFill>
                <a:latin typeface="Maiandra GD"/>
                <a:ea typeface="Maiandra GD"/>
                <a:cs typeface="Maiandra GD"/>
                <a:sym typeface="Maiandra GD"/>
              </a:defRPr>
            </a:lvl1pPr>
          </a:lstStyle>
          <a:p>
            <a:r>
              <a:t>Response</a:t>
            </a:r>
          </a:p>
        </p:txBody>
      </p:sp>
      <p:sp>
        <p:nvSpPr>
          <p:cNvPr id="607" name="Shape"/>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608" name="Shape"/>
          <p:cNvSpPr/>
          <p:nvPr/>
        </p:nvSpPr>
        <p:spPr>
          <a:xfrm rot="10800000">
            <a:off x="8778240"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609" name="2 CORINTHIANS 1:20"/>
          <p:cNvSpPr txBox="1"/>
          <p:nvPr/>
        </p:nvSpPr>
        <p:spPr>
          <a:xfrm>
            <a:off x="3262037" y="1604648"/>
            <a:ext cx="6480726" cy="1831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latin typeface="Maiandra GD"/>
                <a:ea typeface="Maiandra GD"/>
                <a:cs typeface="Maiandra GD"/>
                <a:sym typeface="Maiandra GD"/>
              </a:defRPr>
            </a:lvl1pPr>
          </a:lstStyle>
          <a:p>
            <a:r>
              <a:t>2 CORINTHIANS 1:20</a:t>
            </a:r>
          </a:p>
        </p:txBody>
      </p:sp>
      <p:sp>
        <p:nvSpPr>
          <p:cNvPr id="610" name="For as many as are the promises of God,…"/>
          <p:cNvSpPr txBox="1"/>
          <p:nvPr/>
        </p:nvSpPr>
        <p:spPr>
          <a:xfrm>
            <a:off x="1907370" y="3059175"/>
            <a:ext cx="3446273" cy="3635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3800">
                <a:latin typeface="Maiandra GD"/>
                <a:ea typeface="Maiandra GD"/>
                <a:cs typeface="Maiandra GD"/>
                <a:sym typeface="Maiandra GD"/>
              </a:defRPr>
            </a:pPr>
            <a:r>
              <a:t>For as many as are the promises of God,</a:t>
            </a:r>
          </a:p>
          <a:p>
            <a:pPr algn="ctr" defTabSz="1300480">
              <a:defRPr sz="3800">
                <a:solidFill>
                  <a:srgbClr val="FFFF99"/>
                </a:solidFill>
                <a:latin typeface="Maiandra GD"/>
                <a:ea typeface="Maiandra GD"/>
                <a:cs typeface="Maiandra GD"/>
                <a:sym typeface="Maiandra GD"/>
              </a:defRPr>
            </a:pPr>
            <a:r>
              <a:rPr>
                <a:solidFill>
                  <a:srgbClr val="000000"/>
                </a:solidFill>
              </a:rPr>
              <a:t>in Him they are YES; </a:t>
            </a:r>
          </a:p>
        </p:txBody>
      </p:sp>
      <p:sp>
        <p:nvSpPr>
          <p:cNvPr id="611" name="therefore also through Him is our AMEN to the glory of God through us."/>
          <p:cNvSpPr txBox="1"/>
          <p:nvPr/>
        </p:nvSpPr>
        <p:spPr>
          <a:xfrm>
            <a:off x="7651157" y="3059175"/>
            <a:ext cx="3446273" cy="3635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defRPr sz="3800">
                <a:latin typeface="Maiandra GD"/>
                <a:ea typeface="Maiandra GD"/>
                <a:cs typeface="Maiandra GD"/>
                <a:sym typeface="Maiandra GD"/>
              </a:defRPr>
            </a:lvl1pPr>
          </a:lstStyle>
          <a:p>
            <a:r>
              <a:t>therefore also through Him is our AMEN to the glory of God through us. </a:t>
            </a:r>
          </a:p>
        </p:txBody>
      </p:sp>
      <p:sp>
        <p:nvSpPr>
          <p:cNvPr id="612" name="3. Important NT Passages on Worship"/>
          <p:cNvSpPr txBox="1"/>
          <p:nvPr/>
        </p:nvSpPr>
        <p:spPr>
          <a:xfrm>
            <a:off x="1027344" y="35995"/>
            <a:ext cx="11361512" cy="1069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5600">
                <a:effectLst>
                  <a:outerShdw blurRad="12700" dist="25400" dir="2700000" rotWithShape="0">
                    <a:srgbClr val="000000"/>
                  </a:outerShdw>
                </a:effectLst>
                <a:latin typeface="+mj-lt"/>
                <a:ea typeface="+mj-ea"/>
                <a:cs typeface="+mj-cs"/>
                <a:sym typeface="Bell MT"/>
              </a:defRPr>
            </a:lvl1pPr>
          </a:lstStyle>
          <a:p>
            <a:r>
              <a:t>3. Important NT Passages on Worship</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16" name="The Ministry of Song (Ephesians 5:18-20)"/>
          <p:cNvSpPr txBox="1">
            <a:spLocks noGrp="1"/>
          </p:cNvSpPr>
          <p:nvPr>
            <p:ph type="title" idx="4294967295"/>
          </p:nvPr>
        </p:nvSpPr>
        <p:spPr>
          <a:xfrm>
            <a:off x="975359" y="3492782"/>
            <a:ext cx="11054082" cy="1566898"/>
          </a:xfrm>
          <a:prstGeom prst="rect">
            <a:avLst/>
          </a:prstGeom>
        </p:spPr>
        <p:txBody>
          <a:bodyPr>
            <a:normAutofit/>
          </a:bodyPr>
          <a:lstStyle/>
          <a:p>
            <a:pPr defTabSz="485512">
              <a:defRPr sz="4592">
                <a:latin typeface="Calibri"/>
                <a:ea typeface="Calibri"/>
                <a:cs typeface="Calibri"/>
                <a:sym typeface="Calibri"/>
              </a:defRPr>
            </a:pPr>
            <a:r>
              <a:t>The Ministry of Song</a:t>
            </a:r>
            <a:br/>
            <a:r>
              <a:t>(Ephesians 5:18-20)</a:t>
            </a:r>
          </a:p>
        </p:txBody>
      </p:sp>
      <p:sp>
        <p:nvSpPr>
          <p:cNvPr id="61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sp>
        <p:nvSpPr>
          <p:cNvPr id="618" name="3. Important NT Passages on Worship"/>
          <p:cNvSpPr txBox="1"/>
          <p:nvPr/>
        </p:nvSpPr>
        <p:spPr>
          <a:xfrm>
            <a:off x="1319156" y="430253"/>
            <a:ext cx="10366489" cy="2408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dirty="0"/>
              <a:t>3. Important NT Passages</a:t>
            </a:r>
            <a:endParaRPr lang="en-US" dirty="0"/>
          </a:p>
          <a:p>
            <a:r>
              <a:rPr dirty="0"/>
              <a:t>on Worship</a:t>
            </a:r>
          </a:p>
        </p:txBody>
      </p:sp>
      <p:pic>
        <p:nvPicPr>
          <p:cNvPr id="2" name="Picture 1">
            <a:extLst>
              <a:ext uri="{FF2B5EF4-FFF2-40B4-BE49-F238E27FC236}">
                <a16:creationId xmlns:a16="http://schemas.microsoft.com/office/drawing/2014/main" id="{2FAB9ABF-C1D8-4C95-B53C-5E68357E525A}"/>
              </a:ext>
            </a:extLst>
          </p:cNvPr>
          <p:cNvPicPr>
            <a:picLocks noChangeAspect="1"/>
          </p:cNvPicPr>
          <p:nvPr/>
        </p:nvPicPr>
        <p:blipFill>
          <a:blip r:embed="rId2"/>
          <a:stretch>
            <a:fillRect/>
          </a:stretch>
        </p:blipFill>
        <p:spPr>
          <a:xfrm>
            <a:off x="1176208" y="5136004"/>
            <a:ext cx="3776703" cy="232639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0" name="A Spirit-fill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Spirit-filled ministry</a:t>
            </a:r>
          </a:p>
        </p:txBody>
      </p:sp>
      <p:sp>
        <p:nvSpPr>
          <p:cNvPr id="621"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A34C8934-BA84-E767-7B48-41D8EB132323}"/>
              </a:ext>
            </a:extLst>
          </p:cNvPr>
          <p:cNvPicPr>
            <a:picLocks noChangeAspect="1"/>
          </p:cNvPicPr>
          <p:nvPr/>
        </p:nvPicPr>
        <p:blipFill>
          <a:blip r:embed="rId2"/>
          <a:stretch>
            <a:fillRect/>
          </a:stretch>
        </p:blipFill>
        <p:spPr>
          <a:xfrm>
            <a:off x="5892799" y="5559475"/>
            <a:ext cx="1219200" cy="123190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Similarities/Differences…"/>
          <p:cNvSpPr txBox="1">
            <a:spLocks noGrp="1"/>
          </p:cNvSpPr>
          <p:nvPr>
            <p:ph type="title" idx="4294967295"/>
          </p:nvPr>
        </p:nvSpPr>
        <p:spPr>
          <a:xfrm>
            <a:off x="821084" y="2245230"/>
            <a:ext cx="11081200" cy="2572503"/>
          </a:xfrm>
          <a:prstGeom prst="rect">
            <a:avLst/>
          </a:prstGeom>
        </p:spPr>
        <p:txBody>
          <a:bodyPr anchor="b">
            <a:normAutofit/>
          </a:bodyPr>
          <a:lstStyle/>
          <a:p>
            <a:pPr defTabSz="1473877">
              <a:defRPr sz="6970">
                <a:solidFill>
                  <a:schemeClr val="accent1">
                    <a:lumOff val="44000"/>
                  </a:schemeClr>
                </a:solidFill>
                <a:effectLst>
                  <a:outerShdw blurRad="10795" dist="21590" dir="2700000" rotWithShape="0">
                    <a:srgbClr val="000000"/>
                  </a:outerShdw>
                </a:effectLst>
                <a:latin typeface="+mj-lt"/>
                <a:ea typeface="+mj-ea"/>
                <a:cs typeface="+mj-cs"/>
                <a:sym typeface="Bell MT"/>
              </a:defRPr>
            </a:pPr>
            <a:r>
              <a:t>Similarities/Differences</a:t>
            </a:r>
          </a:p>
          <a:p>
            <a:pPr defTabSz="1473877">
              <a:defRPr sz="6970">
                <a:solidFill>
                  <a:schemeClr val="accent1">
                    <a:lumOff val="44000"/>
                  </a:schemeClr>
                </a:solidFill>
                <a:effectLst>
                  <a:outerShdw blurRad="10795" dist="21590" dir="2700000" rotWithShape="0">
                    <a:srgbClr val="000000"/>
                  </a:outerShdw>
                </a:effectLst>
                <a:latin typeface="+mj-lt"/>
                <a:ea typeface="+mj-ea"/>
                <a:cs typeface="+mj-cs"/>
                <a:sym typeface="Bell MT"/>
              </a:defRPr>
            </a:pPr>
            <a:r>
              <a:t>between OT and NT Worship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3" name="A mutu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mutual ministry</a:t>
            </a:r>
          </a:p>
        </p:txBody>
      </p:sp>
      <p:sp>
        <p:nvSpPr>
          <p:cNvPr id="624"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542F999D-E4F8-EE30-2E89-9960F97D555D}"/>
              </a:ext>
            </a:extLst>
          </p:cNvPr>
          <p:cNvPicPr>
            <a:picLocks noChangeAspect="1"/>
          </p:cNvPicPr>
          <p:nvPr/>
        </p:nvPicPr>
        <p:blipFill>
          <a:blip r:embed="rId2"/>
          <a:stretch>
            <a:fillRect/>
          </a:stretch>
        </p:blipFill>
        <p:spPr>
          <a:xfrm>
            <a:off x="4868889" y="5505449"/>
            <a:ext cx="1168400" cy="647700"/>
          </a:xfrm>
          <a:prstGeom prst="rect">
            <a:avLst/>
          </a:prstGeom>
        </p:spPr>
      </p:pic>
      <p:pic>
        <p:nvPicPr>
          <p:cNvPr id="3" name="Picture 2">
            <a:extLst>
              <a:ext uri="{FF2B5EF4-FFF2-40B4-BE49-F238E27FC236}">
                <a16:creationId xmlns:a16="http://schemas.microsoft.com/office/drawing/2014/main" id="{F8EABFA0-DE80-6762-C962-0C3A047A5A5F}"/>
              </a:ext>
            </a:extLst>
          </p:cNvPr>
          <p:cNvPicPr>
            <a:picLocks noChangeAspect="1"/>
          </p:cNvPicPr>
          <p:nvPr/>
        </p:nvPicPr>
        <p:blipFill>
          <a:blip r:embed="rId3"/>
          <a:stretch>
            <a:fillRect/>
          </a:stretch>
        </p:blipFill>
        <p:spPr>
          <a:xfrm>
            <a:off x="7086600" y="5505449"/>
            <a:ext cx="1168400" cy="64770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6" name="A vari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varied ministry</a:t>
            </a:r>
          </a:p>
        </p:txBody>
      </p:sp>
      <p:sp>
        <p:nvSpPr>
          <p:cNvPr id="627"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F662942B-8F27-09EE-6278-87A2E0AC6222}"/>
              </a:ext>
            </a:extLst>
          </p:cNvPr>
          <p:cNvPicPr>
            <a:picLocks noChangeAspect="1"/>
          </p:cNvPicPr>
          <p:nvPr/>
        </p:nvPicPr>
        <p:blipFill>
          <a:blip r:embed="rId2"/>
          <a:stretch>
            <a:fillRect/>
          </a:stretch>
        </p:blipFill>
        <p:spPr>
          <a:xfrm>
            <a:off x="7115165" y="5205417"/>
            <a:ext cx="990600" cy="914400"/>
          </a:xfrm>
          <a:prstGeom prst="rect">
            <a:avLst/>
          </a:prstGeom>
        </p:spPr>
      </p:pic>
      <p:pic>
        <p:nvPicPr>
          <p:cNvPr id="3" name="Picture 2">
            <a:extLst>
              <a:ext uri="{FF2B5EF4-FFF2-40B4-BE49-F238E27FC236}">
                <a16:creationId xmlns:a16="http://schemas.microsoft.com/office/drawing/2014/main" id="{4CD4A53B-12B5-AFF2-EB4D-02A7C1B93DF0}"/>
              </a:ext>
            </a:extLst>
          </p:cNvPr>
          <p:cNvPicPr>
            <a:picLocks noChangeAspect="1"/>
          </p:cNvPicPr>
          <p:nvPr/>
        </p:nvPicPr>
        <p:blipFill>
          <a:blip r:embed="rId3"/>
          <a:stretch>
            <a:fillRect/>
          </a:stretch>
        </p:blipFill>
        <p:spPr>
          <a:xfrm>
            <a:off x="6007100" y="5364479"/>
            <a:ext cx="762000" cy="736600"/>
          </a:xfrm>
          <a:prstGeom prst="rect">
            <a:avLst/>
          </a:prstGeom>
        </p:spPr>
      </p:pic>
      <p:pic>
        <p:nvPicPr>
          <p:cNvPr id="4" name="Picture 3">
            <a:extLst>
              <a:ext uri="{FF2B5EF4-FFF2-40B4-BE49-F238E27FC236}">
                <a16:creationId xmlns:a16="http://schemas.microsoft.com/office/drawing/2014/main" id="{6663A7C7-260A-252C-FDAE-F63405B869C4}"/>
              </a:ext>
            </a:extLst>
          </p:cNvPr>
          <p:cNvPicPr>
            <a:picLocks noChangeAspect="1"/>
          </p:cNvPicPr>
          <p:nvPr/>
        </p:nvPicPr>
        <p:blipFill>
          <a:blip r:embed="rId4"/>
          <a:stretch>
            <a:fillRect/>
          </a:stretch>
        </p:blipFill>
        <p:spPr>
          <a:xfrm>
            <a:off x="4718675" y="5459417"/>
            <a:ext cx="749300" cy="66040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29" name="A God-focused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God-focused ministry</a:t>
            </a:r>
          </a:p>
        </p:txBody>
      </p:sp>
      <p:sp>
        <p:nvSpPr>
          <p:cNvPr id="630"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593C70E9-E8F2-8A23-6482-834A3AA2EB7D}"/>
              </a:ext>
            </a:extLst>
          </p:cNvPr>
          <p:cNvPicPr>
            <a:picLocks noChangeAspect="1"/>
          </p:cNvPicPr>
          <p:nvPr/>
        </p:nvPicPr>
        <p:blipFill>
          <a:blip r:embed="rId2"/>
          <a:stretch>
            <a:fillRect/>
          </a:stretch>
        </p:blipFill>
        <p:spPr>
          <a:xfrm>
            <a:off x="6172199" y="5364479"/>
            <a:ext cx="660400" cy="116840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2" name="An internal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An internal ministry</a:t>
            </a:r>
          </a:p>
        </p:txBody>
      </p:sp>
      <p:sp>
        <p:nvSpPr>
          <p:cNvPr id="633"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A3CC8517-9677-CFDA-C5E2-0281409618A0}"/>
              </a:ext>
            </a:extLst>
          </p:cNvPr>
          <p:cNvPicPr>
            <a:picLocks noChangeAspect="1"/>
          </p:cNvPicPr>
          <p:nvPr/>
        </p:nvPicPr>
        <p:blipFill>
          <a:blip r:embed="rId2"/>
          <a:stretch>
            <a:fillRect/>
          </a:stretch>
        </p:blipFill>
        <p:spPr>
          <a:xfrm>
            <a:off x="6045199" y="5361482"/>
            <a:ext cx="914400" cy="91440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5" name="A responsive ministry"/>
          <p:cNvSpPr txBox="1">
            <a:spLocks noGrp="1"/>
          </p:cNvSpPr>
          <p:nvPr>
            <p:ph type="title" idx="4294967295"/>
          </p:nvPr>
        </p:nvSpPr>
        <p:spPr>
          <a:xfrm>
            <a:off x="975359" y="3492782"/>
            <a:ext cx="11054082" cy="1566898"/>
          </a:xfrm>
          <a:prstGeom prst="rect">
            <a:avLst/>
          </a:prstGeom>
        </p:spPr>
        <p:txBody>
          <a:bodyPr>
            <a:normAutofit/>
          </a:bodyPr>
          <a:lstStyle>
            <a:lvl1pPr defTabSz="866986">
              <a:defRPr sz="8200">
                <a:latin typeface="Calibri"/>
                <a:ea typeface="Calibri"/>
                <a:cs typeface="Calibri"/>
                <a:sym typeface="Calibri"/>
              </a:defRPr>
            </a:lvl1pPr>
          </a:lstStyle>
          <a:p>
            <a:r>
              <a:t>A responsive ministry</a:t>
            </a:r>
          </a:p>
        </p:txBody>
      </p:sp>
      <p:sp>
        <p:nvSpPr>
          <p:cNvPr id="636" name="Double-click to edit"/>
          <p:cNvSpPr txBox="1">
            <a:spLocks noGrp="1"/>
          </p:cNvSpPr>
          <p:nvPr>
            <p:ph type="body" sz="quarter" idx="4294967295"/>
          </p:nvPr>
        </p:nvSpPr>
        <p:spPr>
          <a:xfrm>
            <a:off x="1950719" y="5381621"/>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E0FC3BAC-F1B7-730A-4648-12E2A65CF958}"/>
              </a:ext>
            </a:extLst>
          </p:cNvPr>
          <p:cNvPicPr>
            <a:picLocks noChangeAspect="1"/>
          </p:cNvPicPr>
          <p:nvPr/>
        </p:nvPicPr>
        <p:blipFill>
          <a:blip r:embed="rId2"/>
          <a:stretch>
            <a:fillRect/>
          </a:stretch>
        </p:blipFill>
        <p:spPr>
          <a:xfrm>
            <a:off x="6172199" y="5381621"/>
            <a:ext cx="660400" cy="116840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8" name="A Christ-empowered ministry"/>
          <p:cNvSpPr txBox="1">
            <a:spLocks noGrp="1"/>
          </p:cNvSpPr>
          <p:nvPr>
            <p:ph type="title" idx="4294967295"/>
          </p:nvPr>
        </p:nvSpPr>
        <p:spPr>
          <a:xfrm>
            <a:off x="975359" y="3492782"/>
            <a:ext cx="11054082" cy="1566898"/>
          </a:xfrm>
          <a:prstGeom prst="rect">
            <a:avLst/>
          </a:prstGeom>
        </p:spPr>
        <p:txBody>
          <a:bodyPr>
            <a:normAutofit fontScale="90000"/>
          </a:bodyPr>
          <a:lstStyle>
            <a:lvl1pPr defTabSz="762948">
              <a:defRPr sz="7215">
                <a:latin typeface="Calibri"/>
                <a:ea typeface="Calibri"/>
                <a:cs typeface="Calibri"/>
                <a:sym typeface="Calibri"/>
              </a:defRPr>
            </a:lvl1pPr>
          </a:lstStyle>
          <a:p>
            <a:r>
              <a:t>A Christ-empowered ministry</a:t>
            </a:r>
          </a:p>
        </p:txBody>
      </p:sp>
      <p:sp>
        <p:nvSpPr>
          <p:cNvPr id="639"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E30E3FB5-041F-A929-EF2A-38E5BD11C030}"/>
              </a:ext>
            </a:extLst>
          </p:cNvPr>
          <p:cNvPicPr>
            <a:picLocks noChangeAspect="1"/>
          </p:cNvPicPr>
          <p:nvPr/>
        </p:nvPicPr>
        <p:blipFill>
          <a:blip r:embed="rId2"/>
          <a:stretch>
            <a:fillRect/>
          </a:stretch>
        </p:blipFill>
        <p:spPr>
          <a:xfrm>
            <a:off x="6045199" y="5331502"/>
            <a:ext cx="914400" cy="812800"/>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9694"/>
        </a:solidFill>
        <a:effectLst/>
      </p:bgPr>
    </p:bg>
    <p:spTree>
      <p:nvGrpSpPr>
        <p:cNvPr id="1" name=""/>
        <p:cNvGrpSpPr/>
        <p:nvPr/>
      </p:nvGrpSpPr>
      <p:grpSpPr>
        <a:xfrm>
          <a:off x="0" y="0"/>
          <a:ext cx="0" cy="0"/>
          <a:chOff x="0" y="0"/>
          <a:chExt cx="0" cy="0"/>
        </a:xfrm>
      </p:grpSpPr>
      <p:sp>
        <p:nvSpPr>
          <p:cNvPr id="638" name="A Christ-empowered ministry"/>
          <p:cNvSpPr txBox="1">
            <a:spLocks noGrp="1"/>
          </p:cNvSpPr>
          <p:nvPr>
            <p:ph type="title" idx="4294967295"/>
          </p:nvPr>
        </p:nvSpPr>
        <p:spPr>
          <a:xfrm>
            <a:off x="975359" y="3492782"/>
            <a:ext cx="11054082" cy="1566898"/>
          </a:xfrm>
          <a:prstGeom prst="rect">
            <a:avLst/>
          </a:prstGeom>
        </p:spPr>
        <p:txBody>
          <a:bodyPr>
            <a:normAutofit/>
          </a:bodyPr>
          <a:lstStyle>
            <a:lvl1pPr defTabSz="762948">
              <a:defRPr sz="7215">
                <a:latin typeface="Calibri"/>
                <a:ea typeface="Calibri"/>
                <a:cs typeface="Calibri"/>
                <a:sym typeface="Calibri"/>
              </a:defRPr>
            </a:lvl1pPr>
          </a:lstStyle>
          <a:p>
            <a:r>
              <a:rPr dirty="0"/>
              <a:t>A </a:t>
            </a:r>
            <a:r>
              <a:rPr lang="en-US" dirty="0"/>
              <a:t>Trinitarian</a:t>
            </a:r>
            <a:r>
              <a:rPr dirty="0"/>
              <a:t> ministry</a:t>
            </a:r>
          </a:p>
        </p:txBody>
      </p:sp>
      <p:sp>
        <p:nvSpPr>
          <p:cNvPr id="639" name="Double-click to edit"/>
          <p:cNvSpPr txBox="1">
            <a:spLocks noGrp="1"/>
          </p:cNvSpPr>
          <p:nvPr>
            <p:ph type="body" sz="quarter" idx="4294967295"/>
          </p:nvPr>
        </p:nvSpPr>
        <p:spPr>
          <a:xfrm>
            <a:off x="1950719" y="5364479"/>
            <a:ext cx="9103361" cy="1869441"/>
          </a:xfrm>
          <a:prstGeom prst="rect">
            <a:avLst/>
          </a:prstGeom>
        </p:spPr>
        <p:txBody>
          <a:bodyPr>
            <a:normAutofit/>
          </a:bodyPr>
          <a:lstStyle>
            <a:lvl1pPr marL="0" indent="0" algn="ctr" defTabSz="866986">
              <a:spcBef>
                <a:spcPts val="1400"/>
              </a:spcBef>
              <a:buClr>
                <a:schemeClr val="accent1">
                  <a:lumOff val="44000"/>
                </a:schemeClr>
              </a:buClr>
              <a:buSzTx/>
              <a:buFont typeface="Wingdings"/>
              <a:buNone/>
              <a:defRPr sz="6000">
                <a:solidFill>
                  <a:srgbClr val="898989"/>
                </a:solidFill>
                <a:latin typeface="Calibri"/>
                <a:ea typeface="Calibri"/>
                <a:cs typeface="Calibri"/>
                <a:sym typeface="Calibri"/>
              </a:defRPr>
            </a:lvl1pPr>
          </a:lstStyle>
          <a:p>
            <a:r>
              <a:t> </a:t>
            </a:r>
          </a:p>
        </p:txBody>
      </p:sp>
      <p:pic>
        <p:nvPicPr>
          <p:cNvPr id="2" name="Picture 1">
            <a:extLst>
              <a:ext uri="{FF2B5EF4-FFF2-40B4-BE49-F238E27FC236}">
                <a16:creationId xmlns:a16="http://schemas.microsoft.com/office/drawing/2014/main" id="{F42609EF-6D96-754A-1F3E-17C5838D83A9}"/>
              </a:ext>
            </a:extLst>
          </p:cNvPr>
          <p:cNvPicPr>
            <a:picLocks noChangeAspect="1"/>
          </p:cNvPicPr>
          <p:nvPr/>
        </p:nvPicPr>
        <p:blipFill>
          <a:blip r:embed="rId2"/>
          <a:stretch>
            <a:fillRect/>
          </a:stretch>
        </p:blipFill>
        <p:spPr>
          <a:xfrm>
            <a:off x="6007099" y="5244059"/>
            <a:ext cx="990600" cy="914400"/>
          </a:xfrm>
          <a:prstGeom prst="rect">
            <a:avLst/>
          </a:prstGeom>
        </p:spPr>
      </p:pic>
    </p:spTree>
    <p:extLst>
      <p:ext uri="{BB962C8B-B14F-4D97-AF65-F5344CB8AC3E}">
        <p14:creationId xmlns:p14="http://schemas.microsoft.com/office/powerpoint/2010/main" val="142424874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1" name="image.png" descr="image.png"/>
          <p:cNvPicPr>
            <a:picLocks noChangeAspect="1"/>
          </p:cNvPicPr>
          <p:nvPr/>
        </p:nvPicPr>
        <p:blipFill>
          <a:blip r:embed="rId2"/>
          <a:stretch>
            <a:fillRect/>
          </a:stretch>
        </p:blipFill>
        <p:spPr>
          <a:xfrm>
            <a:off x="-1" y="1219199"/>
            <a:ext cx="13004801" cy="7315201"/>
          </a:xfrm>
          <a:prstGeom prst="rect">
            <a:avLst/>
          </a:prstGeom>
          <a:ln w="12700">
            <a:miter lim="400000"/>
          </a:ln>
        </p:spPr>
      </p:pic>
      <p:sp>
        <p:nvSpPr>
          <p:cNvPr id="642" name="4. WORSHIP IN HEBREWS"/>
          <p:cNvSpPr txBox="1"/>
          <p:nvPr/>
        </p:nvSpPr>
        <p:spPr>
          <a:xfrm>
            <a:off x="-1" y="-49283"/>
            <a:ext cx="13004802" cy="9836537"/>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marL="866986" marR="0" lvl="0" indent="-866986" algn="ctr"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endParaRPr kumimoji="0" sz="6800" b="0" i="0" u="none" strike="noStrike" kern="0" cap="none" spc="0" normalizeH="0" baseline="0" noProof="0" dirty="0">
              <a:ln>
                <a:noFill/>
              </a:ln>
              <a:solidFill>
                <a:srgbClr val="FFFFFF"/>
              </a:solidFill>
              <a:effectLst/>
              <a:uLnTx/>
              <a:uFillTx/>
              <a:latin typeface="Maiandra GD"/>
              <a:sym typeface="Maiandra GD"/>
            </a:endParaRPr>
          </a:p>
          <a:p>
            <a:pPr marL="866986" marR="0" lvl="0" indent="-866986" algn="ctr"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endParaRPr kumimoji="0" sz="6800" b="0" i="0" u="none" strike="noStrike" kern="0" cap="none" spc="0" normalizeH="0" baseline="0" noProof="0" dirty="0">
              <a:ln>
                <a:noFill/>
              </a:ln>
              <a:solidFill>
                <a:srgbClr val="FFFFFF"/>
              </a:solidFill>
              <a:effectLst/>
              <a:uLnTx/>
              <a:uFillTx/>
              <a:latin typeface="Maiandra GD"/>
              <a:sym typeface="Maiandra GD"/>
            </a:endParaRPr>
          </a:p>
          <a:p>
            <a:pPr marL="866986" marR="0" lvl="0" indent="-866986" algn="ctr"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r>
              <a:rPr kumimoji="0" sz="6800" b="0" i="0" u="none" strike="noStrike" kern="0" cap="none" spc="0" normalizeH="0" baseline="0" noProof="0" dirty="0">
                <a:ln>
                  <a:noFill/>
                </a:ln>
                <a:solidFill>
                  <a:srgbClr val="FFFFFF"/>
                </a:solidFill>
                <a:effectLst/>
                <a:uLnTx/>
                <a:uFillTx/>
                <a:latin typeface="Maiandra GD"/>
                <a:sym typeface="Maiandra GD"/>
              </a:rPr>
              <a:t> WORSHIP IN HEBREWS</a:t>
            </a:r>
            <a:r>
              <a:rPr kumimoji="0" sz="30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3000" b="0" i="0" u="none" strike="noStrike" kern="0" cap="none" spc="0" normalizeH="0" baseline="0" noProof="0" dirty="0">
              <a:ln>
                <a:noFill/>
              </a:ln>
              <a:solidFill>
                <a:srgbClr val="FFFFFF"/>
              </a:solidFill>
              <a:effectLst/>
              <a:uLnTx/>
              <a:uFillTx/>
              <a:latin typeface="Maiandra GD"/>
              <a:sym typeface="Maiandra GD"/>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a:p>
            <a:pPr marL="866986" marR="0" lvl="0" indent="-866986" algn="ctr" defTabSz="1733973" rtl="0" eaLnBrk="1" fontAlgn="auto" latinLnBrk="0" hangingPunct="0">
              <a:lnSpc>
                <a:spcPct val="100000"/>
              </a:lnSpc>
              <a:spcBef>
                <a:spcPts val="3600"/>
              </a:spcBef>
              <a:spcAft>
                <a:spcPts val="0"/>
              </a:spcAft>
              <a:buClrTx/>
              <a:buSzTx/>
              <a:buFontTx/>
              <a:buNone/>
              <a:tabLst/>
              <a:defRPr sz="3400"/>
            </a:pPr>
            <a:endParaRPr kumimoji="0" sz="3000" b="0" i="0" u="none" strike="noStrike" kern="0" cap="none" spc="0" normalizeH="0" baseline="0" noProof="0" dirty="0">
              <a:ln>
                <a:noFill/>
              </a:ln>
              <a:solidFill>
                <a:srgbClr val="FFFFFF"/>
              </a:solidFill>
              <a:effectLst/>
              <a:uLnTx/>
              <a:uFillTx/>
              <a:latin typeface="Arial"/>
              <a:cs typeface="Arial"/>
              <a:sym typeface="Aria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34" name="Text Box 4"/>
          <p:cNvSpPr txBox="1"/>
          <p:nvPr/>
        </p:nvSpPr>
        <p:spPr>
          <a:xfrm>
            <a:off x="1517227" y="2817707"/>
            <a:ext cx="9970347" cy="1405449"/>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rIns="65023">
            <a:spAutoFit/>
          </a:bodyPr>
          <a:lstStyle>
            <a:lvl1pPr algn="ctr">
              <a:spcBef>
                <a:spcPts val="3600"/>
              </a:spcBef>
              <a:defRPr sz="6000">
                <a:solidFill>
                  <a:srgbClr val="FFFF00"/>
                </a:solidFill>
                <a:latin typeface="Maiandra GD"/>
                <a:ea typeface="Maiandra GD"/>
                <a:cs typeface="Maiandra GD"/>
                <a:sym typeface="Maiandra GD"/>
              </a:defRPr>
            </a:lvl1pPr>
          </a:lstStyle>
          <a:p>
            <a:r>
              <a:rPr lang="en-US" sz="8533" dirty="0"/>
              <a:t>1</a:t>
            </a:r>
            <a:r>
              <a:rPr sz="8533" dirty="0"/>
              <a:t>.   A BETTER WAY</a:t>
            </a:r>
          </a:p>
        </p:txBody>
      </p:sp>
    </p:spTree>
    <p:extLst>
      <p:ext uri="{BB962C8B-B14F-4D97-AF65-F5344CB8AC3E}">
        <p14:creationId xmlns:p14="http://schemas.microsoft.com/office/powerpoint/2010/main" val="14642878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39" name="Text Box 4"/>
          <p:cNvSpPr txBox="1"/>
          <p:nvPr/>
        </p:nvSpPr>
        <p:spPr>
          <a:xfrm>
            <a:off x="1300480" y="215010"/>
            <a:ext cx="10805084" cy="9201945"/>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5023" rIns="65023">
            <a:spAutoFit/>
          </a:bodyPr>
          <a:lstStyle/>
          <a:p>
            <a:pPr>
              <a:defRPr sz="2800" u="sng">
                <a:latin typeface="Maiandra GD"/>
                <a:ea typeface="Maiandra GD"/>
                <a:cs typeface="Maiandra GD"/>
                <a:sym typeface="Maiandra GD"/>
              </a:defRPr>
            </a:pPr>
            <a:r>
              <a:rPr sz="3982" dirty="0">
                <a:solidFill>
                  <a:schemeClr val="bg1"/>
                </a:solidFill>
              </a:rPr>
              <a:t>BETTER:</a:t>
            </a:r>
          </a:p>
          <a:p>
            <a:pPr>
              <a:defRPr sz="2800">
                <a:latin typeface="Maiandra GD"/>
                <a:ea typeface="Maiandra GD"/>
                <a:cs typeface="Maiandra GD"/>
                <a:sym typeface="Maiandra GD"/>
              </a:defRPr>
            </a:pPr>
            <a:r>
              <a:rPr sz="3982" dirty="0">
                <a:solidFill>
                  <a:schemeClr val="bg1"/>
                </a:solidFill>
              </a:rPr>
              <a:t>1:2-14		spokesman for God (the Son)</a:t>
            </a:r>
          </a:p>
          <a:p>
            <a:pPr>
              <a:defRPr sz="2800">
                <a:latin typeface="Maiandra GD"/>
                <a:ea typeface="Maiandra GD"/>
                <a:cs typeface="Maiandra GD"/>
                <a:sym typeface="Maiandra GD"/>
              </a:defRPr>
            </a:pPr>
            <a:r>
              <a:rPr sz="3982" dirty="0">
                <a:solidFill>
                  <a:schemeClr val="bg1"/>
                </a:solidFill>
              </a:rPr>
              <a:t>2:2-3		message (salvation)</a:t>
            </a:r>
          </a:p>
          <a:p>
            <a:pPr>
              <a:defRPr sz="2800">
                <a:latin typeface="Maiandra GD"/>
                <a:ea typeface="Maiandra GD"/>
                <a:cs typeface="Maiandra GD"/>
                <a:sym typeface="Maiandra GD"/>
              </a:defRPr>
            </a:pPr>
            <a:r>
              <a:rPr sz="3982" dirty="0">
                <a:solidFill>
                  <a:schemeClr val="bg1"/>
                </a:solidFill>
              </a:rPr>
              <a:t>3:3		rest</a:t>
            </a:r>
          </a:p>
          <a:p>
            <a:pPr>
              <a:defRPr sz="2800">
                <a:latin typeface="Maiandra GD"/>
                <a:ea typeface="Maiandra GD"/>
                <a:cs typeface="Maiandra GD"/>
                <a:sym typeface="Maiandra GD"/>
              </a:defRPr>
            </a:pPr>
            <a:r>
              <a:rPr sz="3982" dirty="0">
                <a:solidFill>
                  <a:schemeClr val="bg1"/>
                </a:solidFill>
              </a:rPr>
              <a:t>4:15		High Priest (tempted but sinless)</a:t>
            </a:r>
          </a:p>
          <a:p>
            <a:pPr>
              <a:defRPr sz="2800">
                <a:latin typeface="Maiandra GD"/>
                <a:ea typeface="Maiandra GD"/>
                <a:cs typeface="Maiandra GD"/>
                <a:sym typeface="Maiandra GD"/>
              </a:defRPr>
            </a:pPr>
            <a:r>
              <a:rPr sz="3982" dirty="0">
                <a:solidFill>
                  <a:schemeClr val="bg1"/>
                </a:solidFill>
              </a:rPr>
              <a:t>7:7,15-17	priestly order (of Melchizedek)</a:t>
            </a:r>
          </a:p>
          <a:p>
            <a:pPr>
              <a:defRPr sz="2800">
                <a:latin typeface="Maiandra GD"/>
                <a:ea typeface="Maiandra GD"/>
                <a:cs typeface="Maiandra GD"/>
                <a:sym typeface="Maiandra GD"/>
              </a:defRPr>
            </a:pPr>
            <a:r>
              <a:rPr sz="3982" dirty="0">
                <a:solidFill>
                  <a:schemeClr val="bg1"/>
                </a:solidFill>
              </a:rPr>
              <a:t>7:19		hope</a:t>
            </a:r>
          </a:p>
          <a:p>
            <a:pPr>
              <a:defRPr sz="2800">
                <a:latin typeface="Maiandra GD"/>
                <a:ea typeface="Maiandra GD"/>
                <a:cs typeface="Maiandra GD"/>
                <a:sym typeface="Maiandra GD"/>
              </a:defRPr>
            </a:pPr>
            <a:r>
              <a:rPr sz="3982" dirty="0">
                <a:solidFill>
                  <a:schemeClr val="bg1"/>
                </a:solidFill>
              </a:rPr>
              <a:t>7:21		priesthood (eternal)</a:t>
            </a:r>
          </a:p>
          <a:p>
            <a:pPr>
              <a:defRPr sz="2800">
                <a:latin typeface="Maiandra GD"/>
                <a:ea typeface="Maiandra GD"/>
                <a:cs typeface="Maiandra GD"/>
                <a:sym typeface="Maiandra GD"/>
              </a:defRPr>
            </a:pPr>
            <a:r>
              <a:rPr sz="3982" dirty="0">
                <a:solidFill>
                  <a:schemeClr val="bg1"/>
                </a:solidFill>
              </a:rPr>
              <a:t>7:22		covenant (better guarantor)</a:t>
            </a:r>
          </a:p>
          <a:p>
            <a:pPr>
              <a:defRPr sz="2800">
                <a:latin typeface="Maiandra GD"/>
                <a:ea typeface="Maiandra GD"/>
                <a:cs typeface="Maiandra GD"/>
                <a:sym typeface="Maiandra GD"/>
              </a:defRPr>
            </a:pPr>
            <a:r>
              <a:rPr sz="3982" dirty="0">
                <a:solidFill>
                  <a:schemeClr val="bg1"/>
                </a:solidFill>
              </a:rPr>
              <a:t>7:27;</a:t>
            </a:r>
            <a:r>
              <a:rPr sz="2560" dirty="0">
                <a:solidFill>
                  <a:schemeClr val="bg1"/>
                </a:solidFill>
              </a:rPr>
              <a:t> </a:t>
            </a:r>
            <a:r>
              <a:rPr sz="3982" dirty="0">
                <a:solidFill>
                  <a:schemeClr val="bg1"/>
                </a:solidFill>
              </a:rPr>
              <a:t>9:26	sacrifice (priest Himself)</a:t>
            </a:r>
          </a:p>
          <a:p>
            <a:pPr>
              <a:defRPr sz="2800">
                <a:latin typeface="Maiandra GD"/>
                <a:ea typeface="Maiandra GD"/>
                <a:cs typeface="Maiandra GD"/>
                <a:sym typeface="Maiandra GD"/>
              </a:defRPr>
            </a:pPr>
            <a:r>
              <a:rPr sz="3982" dirty="0">
                <a:solidFill>
                  <a:schemeClr val="bg1"/>
                </a:solidFill>
              </a:rPr>
              <a:t>7:28		priest (perfect)</a:t>
            </a:r>
          </a:p>
          <a:p>
            <a:pPr>
              <a:defRPr sz="2800">
                <a:latin typeface="Maiandra GD"/>
                <a:ea typeface="Maiandra GD"/>
                <a:cs typeface="Maiandra GD"/>
                <a:sym typeface="Maiandra GD"/>
              </a:defRPr>
            </a:pPr>
            <a:r>
              <a:rPr sz="3982" dirty="0">
                <a:solidFill>
                  <a:schemeClr val="bg1"/>
                </a:solidFill>
              </a:rPr>
              <a:t>8:2;</a:t>
            </a:r>
            <a:r>
              <a:rPr sz="2560" dirty="0">
                <a:solidFill>
                  <a:schemeClr val="bg1"/>
                </a:solidFill>
              </a:rPr>
              <a:t> </a:t>
            </a:r>
            <a:r>
              <a:rPr sz="3982" dirty="0">
                <a:solidFill>
                  <a:schemeClr val="bg1"/>
                </a:solidFill>
              </a:rPr>
              <a:t>9:11	tabernacle</a:t>
            </a:r>
          </a:p>
          <a:p>
            <a:pPr>
              <a:defRPr sz="2800">
                <a:latin typeface="Maiandra GD"/>
                <a:ea typeface="Maiandra GD"/>
                <a:cs typeface="Maiandra GD"/>
                <a:sym typeface="Maiandra GD"/>
              </a:defRPr>
            </a:pPr>
            <a:r>
              <a:rPr sz="3982" dirty="0">
                <a:solidFill>
                  <a:schemeClr val="bg1"/>
                </a:solidFill>
              </a:rPr>
              <a:t>8:6		ministry (better covenant)</a:t>
            </a:r>
          </a:p>
          <a:p>
            <a:pPr>
              <a:defRPr sz="2800">
                <a:latin typeface="Maiandra GD"/>
                <a:ea typeface="Maiandra GD"/>
                <a:cs typeface="Maiandra GD"/>
                <a:sym typeface="Maiandra GD"/>
              </a:defRPr>
            </a:pPr>
            <a:r>
              <a:rPr sz="3982" dirty="0">
                <a:solidFill>
                  <a:schemeClr val="bg1"/>
                </a:solidFill>
              </a:rPr>
              <a:t>8:6		covenant (better promises)</a:t>
            </a:r>
          </a:p>
          <a:p>
            <a:pPr>
              <a:defRPr sz="2800">
                <a:latin typeface="Maiandra GD"/>
                <a:ea typeface="Maiandra GD"/>
                <a:cs typeface="Maiandra GD"/>
                <a:sym typeface="Maiandra GD"/>
              </a:defRPr>
            </a:pPr>
            <a:r>
              <a:rPr sz="3982" dirty="0">
                <a:solidFill>
                  <a:schemeClr val="bg1"/>
                </a:solidFill>
              </a:rPr>
              <a:t>8:6		promises</a:t>
            </a:r>
          </a:p>
        </p:txBody>
      </p:sp>
    </p:spTree>
    <p:extLst>
      <p:ext uri="{BB962C8B-B14F-4D97-AF65-F5344CB8AC3E}">
        <p14:creationId xmlns:p14="http://schemas.microsoft.com/office/powerpoint/2010/main" val="21347715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1. Important Themes…"/>
          <p:cNvSpPr txBox="1">
            <a:spLocks noGrp="1"/>
          </p:cNvSpPr>
          <p:nvPr>
            <p:ph type="title" idx="4294967295"/>
          </p:nvPr>
        </p:nvSpPr>
        <p:spPr>
          <a:xfrm>
            <a:off x="650239" y="499250"/>
            <a:ext cx="11704322" cy="2157433"/>
          </a:xfrm>
          <a:prstGeom prst="rect">
            <a:avLst/>
          </a:prstGeom>
        </p:spPr>
        <p:txBody>
          <a:bodyPr>
            <a:normAutofit/>
          </a:bodyPr>
          <a:lstStyle/>
          <a:p>
            <a:pPr defTabSz="1265800">
              <a:defRPr sz="5986">
                <a:solidFill>
                  <a:schemeClr val="accent1">
                    <a:lumOff val="44000"/>
                  </a:schemeClr>
                </a:solidFill>
                <a:effectLst>
                  <a:outerShdw blurRad="9271" dist="18542" dir="2700000" rotWithShape="0">
                    <a:srgbClr val="000000"/>
                  </a:outerShdw>
                </a:effectLst>
                <a:latin typeface="+mj-lt"/>
                <a:ea typeface="+mj-ea"/>
                <a:cs typeface="+mj-cs"/>
                <a:sym typeface="Bell MT"/>
              </a:defRPr>
            </a:pPr>
            <a:r>
              <a:t>1. Important Themes</a:t>
            </a:r>
          </a:p>
          <a:p>
            <a:pPr defTabSz="1265800">
              <a:defRPr sz="5986">
                <a:solidFill>
                  <a:schemeClr val="accent1">
                    <a:lumOff val="44000"/>
                  </a:schemeClr>
                </a:solidFill>
                <a:effectLst>
                  <a:outerShdw blurRad="9271" dist="18542" dir="2700000" rotWithShape="0">
                    <a:srgbClr val="000000"/>
                  </a:outerShdw>
                </a:effectLst>
                <a:latin typeface="+mj-lt"/>
                <a:ea typeface="+mj-ea"/>
                <a:cs typeface="+mj-cs"/>
                <a:sym typeface="Bell MT"/>
              </a:defRPr>
            </a:pPr>
            <a:r>
              <a:t>in New Testament Worship</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44" name="Text Box 4"/>
          <p:cNvSpPr txBox="1"/>
          <p:nvPr/>
        </p:nvSpPr>
        <p:spPr>
          <a:xfrm>
            <a:off x="1463040" y="216747"/>
            <a:ext cx="10295467" cy="9284273"/>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rIns="65023">
            <a:spAutoFit/>
          </a:bodyPr>
          <a:lstStyle/>
          <a:p>
            <a:pPr>
              <a:defRPr sz="2800" u="sng">
                <a:latin typeface="Maiandra GD"/>
                <a:ea typeface="Maiandra GD"/>
                <a:cs typeface="Maiandra GD"/>
                <a:sym typeface="Maiandra GD"/>
              </a:defRPr>
            </a:pPr>
            <a:r>
              <a:rPr sz="3982" dirty="0">
                <a:solidFill>
                  <a:schemeClr val="bg1"/>
                </a:solidFill>
              </a:rPr>
              <a:t>BETTER:</a:t>
            </a:r>
          </a:p>
          <a:p>
            <a:pPr>
              <a:defRPr sz="2800">
                <a:latin typeface="Maiandra GD"/>
                <a:ea typeface="Maiandra GD"/>
                <a:cs typeface="Maiandra GD"/>
                <a:sym typeface="Maiandra GD"/>
              </a:defRPr>
            </a:pPr>
            <a:r>
              <a:rPr sz="3982" dirty="0">
                <a:solidFill>
                  <a:schemeClr val="bg1"/>
                </a:solidFill>
              </a:rPr>
              <a:t>8:11		knowledge of Lord </a:t>
            </a:r>
          </a:p>
          <a:p>
            <a:pPr>
              <a:defRPr sz="2800">
                <a:latin typeface="Maiandra GD"/>
                <a:ea typeface="Maiandra GD"/>
                <a:cs typeface="Maiandra GD"/>
                <a:sym typeface="Maiandra GD"/>
              </a:defRPr>
            </a:pPr>
            <a:r>
              <a:rPr sz="3982" dirty="0">
                <a:solidFill>
                  <a:schemeClr val="bg1"/>
                </a:solidFill>
              </a:rPr>
              <a:t>9:12;</a:t>
            </a:r>
            <a:r>
              <a:rPr sz="1991" dirty="0">
                <a:solidFill>
                  <a:schemeClr val="bg1"/>
                </a:solidFill>
              </a:rPr>
              <a:t> </a:t>
            </a:r>
            <a:r>
              <a:rPr sz="3982" dirty="0">
                <a:solidFill>
                  <a:schemeClr val="bg1"/>
                </a:solidFill>
              </a:rPr>
              <a:t>12:24	blood</a:t>
            </a:r>
          </a:p>
          <a:p>
            <a:pPr>
              <a:defRPr sz="2800">
                <a:latin typeface="Maiandra GD"/>
                <a:ea typeface="Maiandra GD"/>
                <a:cs typeface="Maiandra GD"/>
                <a:sym typeface="Maiandra GD"/>
              </a:defRPr>
            </a:pPr>
            <a:r>
              <a:rPr sz="3982" dirty="0">
                <a:solidFill>
                  <a:schemeClr val="bg1"/>
                </a:solidFill>
              </a:rPr>
              <a:t>9:12		redemption (eternal)</a:t>
            </a:r>
          </a:p>
          <a:p>
            <a:pPr>
              <a:defRPr sz="2800">
                <a:latin typeface="Maiandra GD"/>
                <a:ea typeface="Maiandra GD"/>
                <a:cs typeface="Maiandra GD"/>
                <a:sym typeface="Maiandra GD"/>
              </a:defRPr>
            </a:pPr>
            <a:r>
              <a:rPr sz="3982" dirty="0">
                <a:solidFill>
                  <a:schemeClr val="bg1"/>
                </a:solidFill>
              </a:rPr>
              <a:t>9:14;</a:t>
            </a:r>
            <a:r>
              <a:rPr sz="1991" dirty="0">
                <a:solidFill>
                  <a:schemeClr val="bg1"/>
                </a:solidFill>
              </a:rPr>
              <a:t> </a:t>
            </a:r>
            <a:r>
              <a:rPr sz="3982" dirty="0">
                <a:solidFill>
                  <a:schemeClr val="bg1"/>
                </a:solidFill>
              </a:rPr>
              <a:t>10:22	cleansing (of conscience)</a:t>
            </a:r>
          </a:p>
          <a:p>
            <a:pPr>
              <a:defRPr sz="2800">
                <a:latin typeface="Maiandra GD"/>
                <a:ea typeface="Maiandra GD"/>
                <a:cs typeface="Maiandra GD"/>
                <a:sym typeface="Maiandra GD"/>
              </a:defRPr>
            </a:pPr>
            <a:r>
              <a:rPr sz="3982" dirty="0">
                <a:solidFill>
                  <a:schemeClr val="bg1"/>
                </a:solidFill>
              </a:rPr>
              <a:t>9:14-15	</a:t>
            </a:r>
            <a:r>
              <a:rPr lang="en-US" sz="3982" dirty="0">
                <a:solidFill>
                  <a:schemeClr val="bg1"/>
                </a:solidFill>
              </a:rPr>
              <a:t>	</a:t>
            </a:r>
            <a:r>
              <a:rPr sz="3982" dirty="0">
                <a:solidFill>
                  <a:schemeClr val="bg1"/>
                </a:solidFill>
              </a:rPr>
              <a:t>inheritance (eternal)</a:t>
            </a:r>
          </a:p>
          <a:p>
            <a:pPr>
              <a:defRPr sz="2800">
                <a:latin typeface="Maiandra GD"/>
                <a:ea typeface="Maiandra GD"/>
                <a:cs typeface="Maiandra GD"/>
                <a:sym typeface="Maiandra GD"/>
              </a:defRPr>
            </a:pPr>
            <a:r>
              <a:rPr sz="3982" dirty="0">
                <a:solidFill>
                  <a:schemeClr val="bg1"/>
                </a:solidFill>
              </a:rPr>
              <a:t>9:23		sacrifices</a:t>
            </a:r>
          </a:p>
          <a:p>
            <a:pPr>
              <a:defRPr sz="2800">
                <a:latin typeface="Maiandra GD"/>
                <a:ea typeface="Maiandra GD"/>
                <a:cs typeface="Maiandra GD"/>
                <a:sym typeface="Maiandra GD"/>
              </a:defRPr>
            </a:pPr>
            <a:r>
              <a:rPr sz="3982" dirty="0">
                <a:solidFill>
                  <a:schemeClr val="bg1"/>
                </a:solidFill>
              </a:rPr>
              <a:t>9:24		holy place (in heaven)</a:t>
            </a:r>
          </a:p>
          <a:p>
            <a:pPr>
              <a:defRPr sz="2300">
                <a:latin typeface="Maiandra GD"/>
                <a:ea typeface="Maiandra GD"/>
                <a:cs typeface="Maiandra GD"/>
                <a:sym typeface="Maiandra GD"/>
              </a:defRPr>
            </a:pPr>
            <a:r>
              <a:rPr sz="3271" dirty="0">
                <a:solidFill>
                  <a:schemeClr val="bg1"/>
                </a:solidFill>
              </a:rPr>
              <a:t>9:26;</a:t>
            </a:r>
            <a:r>
              <a:rPr sz="1564" dirty="0">
                <a:solidFill>
                  <a:schemeClr val="bg1"/>
                </a:solidFill>
              </a:rPr>
              <a:t> </a:t>
            </a:r>
            <a:r>
              <a:rPr sz="3271" dirty="0">
                <a:solidFill>
                  <a:schemeClr val="bg1"/>
                </a:solidFill>
              </a:rPr>
              <a:t>10:12,14</a:t>
            </a:r>
            <a:r>
              <a:rPr sz="3982" dirty="0">
                <a:solidFill>
                  <a:schemeClr val="bg1"/>
                </a:solidFill>
              </a:rPr>
              <a:t>	frequency (once for all)</a:t>
            </a:r>
          </a:p>
          <a:p>
            <a:pPr>
              <a:defRPr sz="2800">
                <a:latin typeface="Maiandra GD"/>
                <a:ea typeface="Maiandra GD"/>
                <a:cs typeface="Maiandra GD"/>
                <a:sym typeface="Maiandra GD"/>
              </a:defRPr>
            </a:pPr>
            <a:r>
              <a:rPr sz="3982" dirty="0">
                <a:solidFill>
                  <a:schemeClr val="bg1"/>
                </a:solidFill>
              </a:rPr>
              <a:t>8:10;</a:t>
            </a:r>
            <a:r>
              <a:rPr sz="2276" dirty="0">
                <a:solidFill>
                  <a:schemeClr val="bg1"/>
                </a:solidFill>
              </a:rPr>
              <a:t> </a:t>
            </a:r>
            <a:r>
              <a:rPr sz="3982" dirty="0">
                <a:solidFill>
                  <a:schemeClr val="bg1"/>
                </a:solidFill>
              </a:rPr>
              <a:t>10:16	law (written on heart, mind)</a:t>
            </a:r>
          </a:p>
          <a:p>
            <a:pPr>
              <a:defRPr sz="2800">
                <a:latin typeface="Maiandra GD"/>
                <a:ea typeface="Maiandra GD"/>
                <a:cs typeface="Maiandra GD"/>
                <a:sym typeface="Maiandra GD"/>
              </a:defRPr>
            </a:pPr>
            <a:r>
              <a:rPr sz="3982" dirty="0">
                <a:solidFill>
                  <a:schemeClr val="bg1"/>
                </a:solidFill>
              </a:rPr>
              <a:t>8:19		access (to holy place)</a:t>
            </a:r>
          </a:p>
          <a:p>
            <a:pPr>
              <a:defRPr sz="2800">
                <a:latin typeface="Maiandra GD"/>
                <a:ea typeface="Maiandra GD"/>
                <a:cs typeface="Maiandra GD"/>
                <a:sym typeface="Maiandra GD"/>
              </a:defRPr>
            </a:pPr>
            <a:r>
              <a:rPr sz="3982" dirty="0">
                <a:solidFill>
                  <a:schemeClr val="bg1"/>
                </a:solidFill>
              </a:rPr>
              <a:t>12:22		mountain/city (Zion)</a:t>
            </a:r>
          </a:p>
          <a:p>
            <a:pPr>
              <a:defRPr sz="2800">
                <a:latin typeface="Maiandra GD"/>
                <a:ea typeface="Maiandra GD"/>
                <a:cs typeface="Maiandra GD"/>
                <a:sym typeface="Maiandra GD"/>
              </a:defRPr>
            </a:pPr>
            <a:r>
              <a:rPr sz="3982" dirty="0">
                <a:solidFill>
                  <a:schemeClr val="bg1"/>
                </a:solidFill>
              </a:rPr>
              <a:t>12:28		kingdom (cannot be shaken)</a:t>
            </a:r>
          </a:p>
          <a:p>
            <a:pPr>
              <a:defRPr sz="2800">
                <a:latin typeface="Maiandra GD"/>
                <a:ea typeface="Maiandra GD"/>
                <a:cs typeface="Maiandra GD"/>
                <a:sym typeface="Maiandra GD"/>
              </a:defRPr>
            </a:pPr>
            <a:r>
              <a:rPr sz="3982" dirty="0">
                <a:solidFill>
                  <a:schemeClr val="bg1"/>
                </a:solidFill>
              </a:rPr>
              <a:t>13:9		food (grace)</a:t>
            </a:r>
          </a:p>
          <a:p>
            <a:pPr>
              <a:defRPr sz="2800">
                <a:latin typeface="Maiandra GD"/>
                <a:ea typeface="Maiandra GD"/>
                <a:cs typeface="Maiandra GD"/>
                <a:sym typeface="Maiandra GD"/>
              </a:defRPr>
            </a:pPr>
            <a:r>
              <a:rPr sz="3982" dirty="0">
                <a:solidFill>
                  <a:schemeClr val="bg1"/>
                </a:solidFill>
              </a:rPr>
              <a:t>13:10		altar (Christ)</a:t>
            </a:r>
          </a:p>
        </p:txBody>
      </p:sp>
    </p:spTree>
    <p:extLst>
      <p:ext uri="{BB962C8B-B14F-4D97-AF65-F5344CB8AC3E}">
        <p14:creationId xmlns:p14="http://schemas.microsoft.com/office/powerpoint/2010/main" val="420008569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 name="Picture 2" descr="Picture 2"/>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549" name="Text Box 3"/>
          <p:cNvSpPr txBox="1"/>
          <p:nvPr/>
        </p:nvSpPr>
        <p:spPr>
          <a:xfrm>
            <a:off x="2600960" y="2817706"/>
            <a:ext cx="7802880" cy="2718565"/>
          </a:xfrm>
          <a:prstGeom prst="rect">
            <a:avLst/>
          </a:prstGeom>
          <a:solidFill>
            <a:srgbClr val="CC33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rIns="65023">
            <a:spAutoFit/>
          </a:bodyPr>
          <a:lstStyle>
            <a:lvl1pPr algn="ctr">
              <a:spcBef>
                <a:spcPts val="3600"/>
              </a:spcBef>
              <a:defRPr sz="6000">
                <a:solidFill>
                  <a:srgbClr val="FFFF00"/>
                </a:solidFill>
                <a:latin typeface="Maiandra GD"/>
                <a:ea typeface="Maiandra GD"/>
                <a:cs typeface="Maiandra GD"/>
                <a:sym typeface="Maiandra GD"/>
              </a:defRPr>
            </a:lvl1pPr>
          </a:lstStyle>
          <a:p>
            <a:r>
              <a:rPr lang="en-US" sz="8533" dirty="0"/>
              <a:t>2</a:t>
            </a:r>
            <a:r>
              <a:rPr sz="8533" dirty="0"/>
              <a:t>.  A BETTER MEDIATOR</a:t>
            </a:r>
          </a:p>
        </p:txBody>
      </p:sp>
    </p:spTree>
    <p:extLst>
      <p:ext uri="{BB962C8B-B14F-4D97-AF65-F5344CB8AC3E}">
        <p14:creationId xmlns:p14="http://schemas.microsoft.com/office/powerpoint/2010/main" val="218608422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AutoShape 4"/>
          <p:cNvSpPr/>
          <p:nvPr/>
        </p:nvSpPr>
        <p:spPr>
          <a:xfrm>
            <a:off x="3034453" y="1517227"/>
            <a:ext cx="1192107" cy="650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65023" rIns="65023" anchor="ctr"/>
          <a:lstStyle/>
          <a:p>
            <a:pPr>
              <a:defRPr>
                <a:latin typeface="Maiandra GD"/>
                <a:ea typeface="Maiandra GD"/>
                <a:cs typeface="Maiandra GD"/>
                <a:sym typeface="Maiandra GD"/>
              </a:defRPr>
            </a:pPr>
            <a:endParaRPr sz="6258"/>
          </a:p>
        </p:txBody>
      </p:sp>
      <p:sp>
        <p:nvSpPr>
          <p:cNvPr id="616" name="AutoShape 5"/>
          <p:cNvSpPr/>
          <p:nvPr/>
        </p:nvSpPr>
        <p:spPr>
          <a:xfrm rot="10800000">
            <a:off x="8778240" y="1408853"/>
            <a:ext cx="1192107" cy="6502400"/>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a:solidFill>
              <a:srgbClr val="000000"/>
            </a:solidFill>
            <a:miter/>
          </a:ln>
        </p:spPr>
        <p:txBody>
          <a:bodyPr lIns="65023" rIns="65023" anchor="ctr"/>
          <a:lstStyle/>
          <a:p>
            <a:pPr>
              <a:defRPr>
                <a:latin typeface="Maiandra GD"/>
                <a:ea typeface="Maiandra GD"/>
                <a:cs typeface="Maiandra GD"/>
                <a:sym typeface="Maiandra GD"/>
              </a:defRPr>
            </a:pPr>
            <a:endParaRPr sz="6258"/>
          </a:p>
        </p:txBody>
      </p:sp>
      <p:sp>
        <p:nvSpPr>
          <p:cNvPr id="617" name="Text Box 11"/>
          <p:cNvSpPr txBox="1"/>
          <p:nvPr/>
        </p:nvSpPr>
        <p:spPr>
          <a:xfrm>
            <a:off x="2557611" y="1802937"/>
            <a:ext cx="7889579" cy="4026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5023" rIns="65023">
            <a:spAutoFit/>
          </a:bodyPr>
          <a:lstStyle/>
          <a:p>
            <a:pPr algn="ctr">
              <a:spcBef>
                <a:spcPts val="5120"/>
              </a:spcBef>
              <a:defRPr sz="6000">
                <a:solidFill>
                  <a:srgbClr val="FFFF00"/>
                </a:solidFill>
                <a:latin typeface="Maiandra GD"/>
                <a:ea typeface="Maiandra GD"/>
                <a:cs typeface="Maiandra GD"/>
                <a:sym typeface="Maiandra GD"/>
              </a:defRPr>
            </a:pPr>
            <a:r>
              <a:rPr sz="8533"/>
              <a:t>CHRIST</a:t>
            </a:r>
          </a:p>
          <a:p>
            <a:pPr algn="ctr">
              <a:spcBef>
                <a:spcPts val="5120"/>
              </a:spcBef>
              <a:defRPr sz="3000">
                <a:solidFill>
                  <a:srgbClr val="FFFF00"/>
                </a:solidFill>
                <a:latin typeface="Maiandra GD"/>
                <a:ea typeface="Maiandra GD"/>
                <a:cs typeface="Maiandra GD"/>
                <a:sym typeface="Maiandra GD"/>
              </a:defRPr>
            </a:pPr>
            <a:r>
              <a:rPr sz="4267"/>
              <a:t>Two-way mediation</a:t>
            </a:r>
          </a:p>
          <a:p>
            <a:pPr algn="ctr">
              <a:spcBef>
                <a:spcPts val="5120"/>
              </a:spcBef>
              <a:defRPr sz="3000">
                <a:solidFill>
                  <a:srgbClr val="FFFF00"/>
                </a:solidFill>
                <a:latin typeface="Maiandra GD"/>
                <a:ea typeface="Maiandra GD"/>
                <a:cs typeface="Maiandra GD"/>
                <a:sym typeface="Maiandra GD"/>
              </a:defRPr>
            </a:pPr>
            <a:r>
              <a:rPr sz="4267"/>
              <a:t>God to man            man to God</a:t>
            </a:r>
          </a:p>
        </p:txBody>
      </p:sp>
    </p:spTree>
    <p:extLst>
      <p:ext uri="{BB962C8B-B14F-4D97-AF65-F5344CB8AC3E}">
        <p14:creationId xmlns:p14="http://schemas.microsoft.com/office/powerpoint/2010/main" val="16203330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 name="image.png" descr="image.png"/>
          <p:cNvPicPr>
            <a:picLocks noChangeAspect="1"/>
          </p:cNvPicPr>
          <p:nvPr/>
        </p:nvPicPr>
        <p:blipFill>
          <a:blip r:embed="rId2"/>
          <a:stretch>
            <a:fillRect/>
          </a:stretch>
        </p:blipFill>
        <p:spPr>
          <a:xfrm>
            <a:off x="-1" y="1219199"/>
            <a:ext cx="13004801" cy="8534401"/>
          </a:xfrm>
          <a:prstGeom prst="rect">
            <a:avLst/>
          </a:prstGeom>
          <a:ln w="12700">
            <a:miter lim="400000"/>
          </a:ln>
        </p:spPr>
      </p:pic>
      <p:sp>
        <p:nvSpPr>
          <p:cNvPr id="645" name="A BETTER WORSHIP…"/>
          <p:cNvSpPr txBox="1"/>
          <p:nvPr/>
        </p:nvSpPr>
        <p:spPr>
          <a:xfrm>
            <a:off x="-1" y="0"/>
            <a:ext cx="13004800" cy="8284830"/>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marL="866986" marR="0" lvl="0" indent="-866986" algn="ctr" defTabSz="1733973" rtl="0" eaLnBrk="1" fontAlgn="auto" latinLnBrk="0" hangingPunct="0">
              <a:lnSpc>
                <a:spcPct val="100000"/>
              </a:lnSpc>
              <a:spcBef>
                <a:spcPts val="0"/>
              </a:spcBef>
              <a:spcAft>
                <a:spcPts val="0"/>
              </a:spcAft>
              <a:buClrTx/>
              <a:buSzTx/>
              <a:buFontTx/>
              <a:buNone/>
              <a:tabLst/>
              <a:defRPr sz="7400">
                <a:solidFill>
                  <a:srgbClr val="FFFF00"/>
                </a:solidFill>
                <a:latin typeface="Maiandra GD"/>
                <a:ea typeface="Maiandra GD"/>
                <a:cs typeface="Maiandra GD"/>
                <a:sym typeface="Maiandra GD"/>
              </a:defRPr>
            </a:pPr>
            <a:r>
              <a:rPr kumimoji="0" sz="7400" b="0" i="0" u="none" strike="noStrike" kern="0" cap="none" spc="0" normalizeH="0" baseline="0" noProof="0" dirty="0">
                <a:ln>
                  <a:noFill/>
                </a:ln>
                <a:solidFill>
                  <a:srgbClr val="FFFF00"/>
                </a:solidFill>
                <a:effectLst/>
                <a:uLnTx/>
                <a:uFillTx/>
                <a:latin typeface="Maiandra GD"/>
                <a:sym typeface="Maiandra GD"/>
              </a:rPr>
              <a:t>A BETTER WORSHIP </a:t>
            </a:r>
          </a:p>
          <a:p>
            <a:pPr marL="866986" marR="0" lvl="0" indent="-866986" algn="ctr" defTabSz="1733973" rtl="0" eaLnBrk="1" fontAlgn="auto" latinLnBrk="0" hangingPunct="0">
              <a:lnSpc>
                <a:spcPct val="100000"/>
              </a:lnSpc>
              <a:spcBef>
                <a:spcPts val="0"/>
              </a:spcBef>
              <a:spcAft>
                <a:spcPts val="0"/>
              </a:spcAft>
              <a:buClrTx/>
              <a:buSzTx/>
              <a:buFontTx/>
              <a:buNone/>
              <a:tabLst/>
              <a:defRPr sz="5200">
                <a:solidFill>
                  <a:srgbClr val="FFFF00"/>
                </a:solidFill>
                <a:latin typeface="Maiandra GD"/>
                <a:ea typeface="Maiandra GD"/>
                <a:cs typeface="Maiandra GD"/>
                <a:sym typeface="Maiandra GD"/>
              </a:defRPr>
            </a:pPr>
            <a:r>
              <a:rPr kumimoji="0" sz="5200" b="0" i="0" u="none" strike="noStrike" kern="0" cap="none" spc="0" normalizeH="0" baseline="0" noProof="0" dirty="0">
                <a:ln>
                  <a:noFill/>
                </a:ln>
                <a:solidFill>
                  <a:srgbClr val="FFFF00"/>
                </a:solidFill>
                <a:effectLst/>
                <a:uLnTx/>
                <a:uFillTx/>
                <a:latin typeface="Maiandra GD"/>
                <a:sym typeface="Maiandra GD"/>
              </a:rPr>
              <a:t>(Hebrews 10:19-22)</a:t>
            </a:r>
          </a:p>
          <a:p>
            <a:pPr marL="866986" marR="0" lvl="0" indent="-866986" algn="l" defTabSz="1733973" rtl="0" eaLnBrk="1" fontAlgn="auto" latinLnBrk="0" hangingPunct="0">
              <a:lnSpc>
                <a:spcPct val="100000"/>
              </a:lnSpc>
              <a:spcBef>
                <a:spcPts val="2700"/>
              </a:spcBef>
              <a:spcAft>
                <a:spcPts val="0"/>
              </a:spcAft>
              <a:buClrTx/>
              <a:buSzTx/>
              <a:buFontTx/>
              <a:buNone/>
              <a:tabLst/>
              <a:defRPr>
                <a:latin typeface="Maiandra GD"/>
                <a:ea typeface="Maiandra GD"/>
                <a:cs typeface="Maiandra GD"/>
                <a:sym typeface="Maiandra GD"/>
              </a:defRPr>
            </a:pPr>
            <a:r>
              <a:rPr kumimoji="0" sz="3600" b="0" i="0" u="none" strike="noStrike" kern="0" cap="none" spc="0" normalizeH="0" baseline="0" noProof="0" dirty="0">
                <a:ln>
                  <a:noFill/>
                </a:ln>
                <a:solidFill>
                  <a:srgbClr val="FFFFFF"/>
                </a:solidFill>
                <a:effectLst/>
                <a:uLnTx/>
                <a:uFillTx/>
                <a:latin typeface="Maiandra GD"/>
                <a:sym typeface="Maiandra GD"/>
              </a:rPr>
              <a:t>Therefore, brethren,</a:t>
            </a:r>
            <a:br>
              <a:rPr kumimoji="0" lang="en-US" sz="3600" b="0" i="0" u="none" strike="noStrike" kern="0" cap="none" spc="0" normalizeH="0" baseline="0" noProof="0" dirty="0">
                <a:ln>
                  <a:noFill/>
                </a:ln>
                <a:solidFill>
                  <a:srgbClr val="FFFFFF"/>
                </a:solidFill>
                <a:effectLst/>
                <a:uLnTx/>
                <a:uFillTx/>
                <a:latin typeface="Maiandra GD"/>
                <a:sym typeface="Maiandra GD"/>
              </a:rPr>
            </a:br>
            <a:r>
              <a:rPr kumimoji="0" sz="3600" b="0" i="0" u="none" strike="noStrike" kern="0" cap="none" spc="0" normalizeH="0" baseline="0" noProof="0" dirty="0">
                <a:ln>
                  <a:noFill/>
                </a:ln>
                <a:solidFill>
                  <a:srgbClr val="FFFFFF"/>
                </a:solidFill>
                <a:effectLst/>
                <a:uLnTx/>
                <a:uFillTx/>
                <a:latin typeface="Maiandra GD"/>
                <a:sym typeface="Maiandra GD"/>
              </a:rPr>
              <a:t>since we have confidence to enter the holy place by the blood of Jesus, by the new and living way that he opened for us through the curtain that is, through his flesh, and since we have a great priest over the house of God,</a:t>
            </a:r>
          </a:p>
          <a:p>
            <a:pPr marL="866986" marR="0" lvl="0" indent="-866986" algn="l" defTabSz="1733973" rtl="0" eaLnBrk="1" fontAlgn="auto" latinLnBrk="0" hangingPunct="0">
              <a:lnSpc>
                <a:spcPct val="100000"/>
              </a:lnSpc>
              <a:spcBef>
                <a:spcPts val="4000"/>
              </a:spcBef>
              <a:spcAft>
                <a:spcPts val="0"/>
              </a:spcAft>
              <a:buClrTx/>
              <a:buSzTx/>
              <a:buFontTx/>
              <a:buNone/>
              <a:tabLst/>
              <a:defRPr sz="6800">
                <a:latin typeface="Maiandra GD"/>
                <a:ea typeface="Maiandra GD"/>
                <a:cs typeface="Maiandra GD"/>
                <a:sym typeface="Maiandra GD"/>
              </a:defRPr>
            </a:pPr>
            <a:r>
              <a:rPr kumimoji="0" sz="6000" b="0" i="0" u="none" strike="noStrike" kern="0" cap="none" spc="0" normalizeH="0" baseline="0" noProof="0" dirty="0">
                <a:ln>
                  <a:noFill/>
                </a:ln>
                <a:solidFill>
                  <a:srgbClr val="FFFFFF"/>
                </a:solidFill>
                <a:effectLst/>
                <a:uLnTx/>
                <a:uFillTx/>
                <a:latin typeface="Maiandra GD"/>
                <a:sym typeface="Maiandra GD"/>
              </a:rPr>
              <a:t>LET US DRAW NEAR</a:t>
            </a:r>
            <a:r>
              <a:rPr kumimoji="0" sz="3600" b="0" i="0" u="none" strike="noStrike" kern="0" cap="none" spc="0" normalizeH="0" baseline="0" noProof="0" dirty="0">
                <a:ln>
                  <a:noFill/>
                </a:ln>
                <a:solidFill>
                  <a:srgbClr val="FFFFFF"/>
                </a:solidFill>
                <a:effectLst/>
                <a:uLnTx/>
                <a:uFillTx/>
                <a:latin typeface="Maiandra GD"/>
                <a:sym typeface="Maiandra GD"/>
              </a:rPr>
              <a:t>                                                                        with a true heart in full assurance of faith,                                with our hearts sprinkled clean from an evil conscience and our bodies washed with pure water.</a:t>
            </a:r>
            <a:r>
              <a:rPr kumimoji="0" sz="24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2400" b="0" i="0" u="none" strike="noStrike" kern="0" cap="none" spc="0" normalizeH="0" baseline="0" noProof="0" dirty="0">
              <a:ln>
                <a:noFill/>
              </a:ln>
              <a:solidFill>
                <a:srgbClr val="FFFFFF"/>
              </a:solidFill>
              <a:effectLst/>
              <a:uLnTx/>
              <a:uFillTx/>
              <a:latin typeface="Maiandra GD"/>
              <a:sym typeface="Maiandra G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5. The Holy Spirit and Worship"/>
          <p:cNvSpPr txBox="1">
            <a:spLocks noGrp="1"/>
          </p:cNvSpPr>
          <p:nvPr>
            <p:ph type="title" idx="4294967295"/>
          </p:nvPr>
        </p:nvSpPr>
        <p:spPr>
          <a:xfrm>
            <a:off x="650239" y="4985173"/>
            <a:ext cx="10567967" cy="1569156"/>
          </a:xfrm>
          <a:prstGeom prst="rect">
            <a:avLst/>
          </a:prstGeom>
        </p:spPr>
        <p:txBody>
          <a:bodyPr anchor="b">
            <a:normAutofit fontScale="90000"/>
          </a:bodyPr>
          <a:lstStyle>
            <a:lvl1pPr algn="l" defTabSz="1144422">
              <a:defRPr sz="5940">
                <a:solidFill>
                  <a:srgbClr val="194431"/>
                </a:solidFill>
                <a:effectLst>
                  <a:outerShdw blurRad="8382" dist="16764" dir="2700000" rotWithShape="0">
                    <a:srgbClr val="000000"/>
                  </a:outerShdw>
                </a:effectLst>
                <a:latin typeface="Book Antiqua"/>
                <a:ea typeface="Book Antiqua"/>
                <a:cs typeface="Book Antiqua"/>
                <a:sym typeface="Book Antiqua"/>
              </a:defRPr>
            </a:lvl1pPr>
          </a:lstStyle>
          <a:p>
            <a:r>
              <a:t>5. The Holy Spirit and Worship</a:t>
            </a:r>
          </a:p>
        </p:txBody>
      </p:sp>
      <p:sp>
        <p:nvSpPr>
          <p:cNvPr id="648" name="Double-click to edit"/>
          <p:cNvSpPr txBox="1">
            <a:spLocks noGrp="1"/>
          </p:cNvSpPr>
          <p:nvPr>
            <p:ph type="body" sz="quarter" idx="4294967295"/>
          </p:nvPr>
        </p:nvSpPr>
        <p:spPr>
          <a:xfrm>
            <a:off x="702168" y="6827519"/>
            <a:ext cx="10234508" cy="1054383"/>
          </a:xfrm>
          <a:prstGeom prst="rect">
            <a:avLst/>
          </a:prstGeom>
        </p:spPr>
        <p:txBody>
          <a:bodyPr>
            <a:normAutofit/>
          </a:bodyPr>
          <a:lstStyle>
            <a:lvl1pPr marL="0" indent="0" defTabSz="1733973">
              <a:spcBef>
                <a:spcPts val="0"/>
              </a:spcBef>
              <a:buClr>
                <a:schemeClr val="accent1">
                  <a:lumOff val="44000"/>
                </a:schemeClr>
              </a:buClr>
              <a:buSzTx/>
              <a:buFont typeface="Wingdings"/>
              <a:buNone/>
              <a:defRPr sz="34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The main focus of His ministry is to glorify Christ"/>
          <p:cNvSpPr txBox="1">
            <a:spLocks noGrp="1"/>
          </p:cNvSpPr>
          <p:nvPr>
            <p:ph type="title" idx="4294967295"/>
          </p:nvPr>
        </p:nvSpPr>
        <p:spPr>
          <a:xfrm>
            <a:off x="891492" y="527264"/>
            <a:ext cx="10826046" cy="1512712"/>
          </a:xfrm>
          <a:prstGeom prst="rect">
            <a:avLst/>
          </a:prstGeom>
        </p:spPr>
        <p:txBody>
          <a:bodyPr>
            <a:normAutofit/>
          </a:bodyPr>
          <a:lstStyle/>
          <a:p>
            <a:pPr defTabSz="1040384">
              <a:defRPr sz="4440">
                <a:solidFill>
                  <a:srgbClr val="194431"/>
                </a:solidFill>
                <a:effectLst>
                  <a:outerShdw blurRad="7620" dist="15240" dir="2700000" rotWithShape="0">
                    <a:srgbClr val="000000"/>
                  </a:outerShdw>
                </a:effectLst>
                <a:latin typeface="Book Antiqua"/>
                <a:ea typeface="Book Antiqua"/>
                <a:cs typeface="Book Antiqua"/>
                <a:sym typeface="Book Antiqua"/>
              </a:defRPr>
            </a:pPr>
            <a:r>
              <a:t>The main focus of His ministry is to </a:t>
            </a:r>
            <a:r>
              <a:rPr i="1"/>
              <a:t>glorify Christ</a:t>
            </a:r>
          </a:p>
        </p:txBody>
      </p:sp>
      <p:sp>
        <p:nvSpPr>
          <p:cNvPr id="651" name="“When the Spirit of truth comes . . . He will glorify Me.”…"/>
          <p:cNvSpPr txBox="1">
            <a:spLocks noGrp="1"/>
          </p:cNvSpPr>
          <p:nvPr>
            <p:ph type="body" sz="half" idx="4294967295"/>
          </p:nvPr>
        </p:nvSpPr>
        <p:spPr>
          <a:xfrm>
            <a:off x="1089377" y="3307576"/>
            <a:ext cx="10826046" cy="4461370"/>
          </a:xfrm>
          <a:prstGeom prst="rect">
            <a:avLst/>
          </a:prstGeom>
        </p:spPr>
        <p:txBody>
          <a:bodyPr>
            <a:normAutofit/>
          </a:bodyPr>
          <a:lstStyle/>
          <a:p>
            <a:pPr marL="501148" indent="-501148" algn="ctr" defTabSz="1369839">
              <a:spcBef>
                <a:spcPts val="2900"/>
              </a:spcBef>
              <a:buChar char="●"/>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a:p>
          <a:p>
            <a:pPr marL="0" indent="0" algn="ctr" defTabSz="1369839">
              <a:spcBef>
                <a:spcPts val="2900"/>
              </a:spcBef>
              <a:buSzTx/>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“When the Spirit of truth comes . . . He will glorify Me.”</a:t>
            </a:r>
          </a:p>
          <a:p>
            <a:pPr marL="513689" indent="-513689" algn="ctr" defTabSz="1369839">
              <a:spcBef>
                <a:spcPts val="2900"/>
              </a:spcBef>
              <a:buClr>
                <a:schemeClr val="accent1">
                  <a:lumOff val="44000"/>
                </a:schemeClr>
              </a:buClr>
              <a:buSzTx/>
              <a:buFont typeface="Wingdings"/>
              <a:buNone/>
              <a:defRPr sz="5846"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(John 16:13-14)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Title 1"/>
          <p:cNvSpPr txBox="1">
            <a:spLocks noGrp="1"/>
          </p:cNvSpPr>
          <p:nvPr>
            <p:ph type="title"/>
          </p:nvPr>
        </p:nvSpPr>
        <p:spPr>
          <a:xfrm>
            <a:off x="1088247" y="113021"/>
            <a:ext cx="10826047" cy="2016197"/>
          </a:xfrm>
          <a:prstGeom prst="rect">
            <a:avLst/>
          </a:prstGeom>
        </p:spPr>
        <p:txBody>
          <a:bodyPr/>
          <a:lstStyle/>
          <a:p>
            <a:r>
              <a:t>He glorifies Christ by . . .</a:t>
            </a:r>
          </a:p>
        </p:txBody>
      </p:sp>
      <p:sp>
        <p:nvSpPr>
          <p:cNvPr id="654" name="Content Placeholder 2"/>
          <p:cNvSpPr txBox="1">
            <a:spLocks noGrp="1"/>
          </p:cNvSpPr>
          <p:nvPr>
            <p:ph type="body" idx="1"/>
          </p:nvPr>
        </p:nvSpPr>
        <p:spPr>
          <a:xfrm>
            <a:off x="683500" y="2945203"/>
            <a:ext cx="12083296" cy="6622296"/>
          </a:xfrm>
          <a:prstGeom prst="rect">
            <a:avLst/>
          </a:prstGeom>
        </p:spPr>
        <p:txBody>
          <a:bodyPr/>
          <a:lstStyle/>
          <a:p>
            <a:pPr>
              <a:lnSpc>
                <a:spcPct val="80000"/>
              </a:lnSpc>
              <a:defRPr b="1"/>
            </a:pPr>
            <a:r>
              <a:t>Acting in Christ’s earthly ministry (conception, baptism, miracles, death, resurrection)</a:t>
            </a:r>
            <a:endParaRPr sz="1200"/>
          </a:p>
          <a:p>
            <a:pPr>
              <a:lnSpc>
                <a:spcPct val="80000"/>
              </a:lnSpc>
              <a:defRPr b="1"/>
            </a:pPr>
            <a:r>
              <a:t>Continuing Christ’s earthly ministry (Christ-centeredness of all His activities in the New Testament)</a:t>
            </a:r>
            <a:endParaRPr sz="1200"/>
          </a:p>
          <a:p>
            <a:pPr marL="0" indent="0" algn="ctr">
              <a:lnSpc>
                <a:spcPct val="80000"/>
              </a:lnSpc>
              <a:buSzTx/>
              <a:buFont typeface="Wingdings 2"/>
              <a:buNone/>
              <a:defRPr sz="1800"/>
            </a:pPr>
            <a:r>
              <a:rPr sz="3200" i="1"/>
              <a:t>“And I will ask the Father, and He will give you</a:t>
            </a:r>
            <a:r>
              <a:rPr sz="3200" b="1" i="1"/>
              <a:t> </a:t>
            </a:r>
            <a:r>
              <a:rPr sz="3200" i="1"/>
              <a:t>another Helper, to be with you forever.” (John 14:16)</a:t>
            </a:r>
            <a:endParaRPr sz="1200"/>
          </a:p>
          <a:p>
            <a:pPr marL="0" indent="0" algn="ctr">
              <a:lnSpc>
                <a:spcPct val="90000"/>
              </a:lnSpc>
              <a:buSzTx/>
              <a:buFont typeface="Wingdings 2"/>
              <a:buNone/>
              <a:defRPr sz="3200" i="1"/>
            </a:pPr>
            <a:r>
              <a:t>When the Spirit of truth comes, He will guide you into all 	  </a:t>
            </a:r>
            <a:br/>
            <a:r>
              <a:t>the truth, for He will not speak on his own authority, but     </a:t>
            </a:r>
            <a:br/>
            <a:r>
              <a:t>whatever He hears He will speak, and He will declare to you the </a:t>
            </a:r>
            <a:br/>
            <a:r>
              <a:t>things that are to come. He will glorify me, for He will take </a:t>
            </a:r>
            <a:br/>
            <a:r>
              <a:t>what is mine and declare it to you. (John 16:13-14)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He glorifies Christ by . . ."/>
          <p:cNvSpPr txBox="1">
            <a:spLocks noGrp="1"/>
          </p:cNvSpPr>
          <p:nvPr>
            <p:ph type="title" idx="4294967295"/>
          </p:nvPr>
        </p:nvSpPr>
        <p:spPr>
          <a:xfrm>
            <a:off x="1089377" y="48219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57" name="Bringing us to faith in Christ…"/>
          <p:cNvSpPr txBox="1">
            <a:spLocks noGrp="1"/>
          </p:cNvSpPr>
          <p:nvPr>
            <p:ph type="body" idx="4294967295"/>
          </p:nvPr>
        </p:nvSpPr>
        <p:spPr>
          <a:xfrm>
            <a:off x="684106" y="3190239"/>
            <a:ext cx="12083628" cy="4967113"/>
          </a:xfrm>
          <a:prstGeom prst="rect">
            <a:avLst/>
          </a:prstGeom>
        </p:spPr>
        <p:txBody>
          <a:bodyPr>
            <a:normAutofit/>
          </a:bodyPr>
          <a:lstStyle/>
          <a:p>
            <a:pPr marL="498439" indent="-498439" defTabSz="1369839">
              <a:lnSpc>
                <a:spcPct val="90000"/>
              </a:lnSpc>
              <a:spcBef>
                <a:spcPts val="800"/>
              </a:spcBef>
              <a:buChar char="●"/>
              <a:defRPr sz="3634" b="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Bringing us to faith in Christ</a:t>
            </a:r>
          </a:p>
          <a:p>
            <a:pPr marL="513689" indent="-513689" defTabSz="1369839">
              <a:lnSpc>
                <a:spcPct val="90000"/>
              </a:lnSpc>
              <a:spcBef>
                <a:spcPts val="800"/>
              </a:spcBef>
              <a:buClr>
                <a:schemeClr val="accent1">
                  <a:lumOff val="44000"/>
                </a:schemeClr>
              </a:buClr>
              <a:buSzTx/>
              <a:buFont typeface="Wingdings"/>
              <a:buNone/>
              <a:defRPr sz="1422">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a:p>
          <a:p>
            <a:pPr marL="0" lvl="1" indent="270890" defTabSz="1369839">
              <a:lnSpc>
                <a:spcPct val="90000"/>
              </a:lnSpc>
              <a:spcBef>
                <a:spcPts val="0"/>
              </a:spcBef>
              <a:buClr>
                <a:schemeClr val="accent1">
                  <a:lumOff val="44000"/>
                </a:schemeClr>
              </a:buClr>
              <a:buSzTx/>
              <a:buFont typeface="Wingdings"/>
              <a:buNone/>
              <a:defRPr sz="2844"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	</a:t>
            </a:r>
            <a:r>
              <a:rPr sz="3160"/>
              <a:t>And when He comes, He will convict the world concerning sin and righteousness and judgment. (John 16:8)</a:t>
            </a: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sz="3160"/>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	Jesus answered, “Truly, truly, I say to you, unless one is born of water and the Spirit, he cannot enter the kingdom of God. (John 3:5)</a:t>
            </a: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endParaRPr/>
          </a:p>
          <a:p>
            <a:pPr marL="0" lvl="1" indent="270890" defTabSz="1369839">
              <a:lnSpc>
                <a:spcPct val="90000"/>
              </a:lnSpc>
              <a:spcBef>
                <a:spcPts val="0"/>
              </a:spcBef>
              <a:buClr>
                <a:schemeClr val="accent1">
                  <a:lumOff val="44000"/>
                </a:schemeClr>
              </a:buClr>
              <a:buSzTx/>
              <a:buFont typeface="Wingdings"/>
              <a:buNone/>
              <a:defRPr sz="3160" i="1">
                <a:solidFill>
                  <a:schemeClr val="accent1">
                    <a:lumOff val="44000"/>
                  </a:schemeClr>
                </a:solidFill>
                <a:effectLst>
                  <a:outerShdw blurRad="10033" dist="20066" dir="2700000" rotWithShape="0">
                    <a:srgbClr val="000000"/>
                  </a:outerShdw>
                </a:effectLst>
                <a:latin typeface="Book Antiqua"/>
                <a:ea typeface="Book Antiqua"/>
                <a:cs typeface="Book Antiqua"/>
                <a:sym typeface="Book Antiqua"/>
              </a:defRPr>
            </a:pPr>
            <a:r>
              <a:t>	But when the goodness and loving kindness of God our Savior appeared, He saved us . . . by the washing of regeneration and renewal of the Holy Spirit. (Titus 3:4-5)</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He glorifies Christ by . . ."/>
          <p:cNvSpPr txBox="1">
            <a:spLocks noGrp="1"/>
          </p:cNvSpPr>
          <p:nvPr>
            <p:ph type="title" idx="4294967295"/>
          </p:nvPr>
        </p:nvSpPr>
        <p:spPr>
          <a:xfrm>
            <a:off x="1089377" y="46505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60" name="Giving us assurance of our relationship to God in Christ…"/>
          <p:cNvSpPr txBox="1">
            <a:spLocks noGrp="1"/>
          </p:cNvSpPr>
          <p:nvPr>
            <p:ph type="body" idx="4294967295"/>
          </p:nvPr>
        </p:nvSpPr>
        <p:spPr>
          <a:xfrm>
            <a:off x="650239" y="3034453"/>
            <a:ext cx="12083628" cy="4967112"/>
          </a:xfrm>
          <a:prstGeom prst="rect">
            <a:avLst/>
          </a:prstGeom>
        </p:spPr>
        <p:txBody>
          <a:bodyPr>
            <a:normAutofit/>
          </a:bodyPr>
          <a:lstStyle/>
          <a:p>
            <a:pPr marL="548914" indent="-548914" defTabSz="1508556">
              <a:lnSpc>
                <a:spcPct val="110000"/>
              </a:lnSpc>
              <a:spcBef>
                <a:spcPts val="900"/>
              </a:spcBef>
              <a:buChar char="●"/>
              <a:defRPr sz="4002" b="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Giving us assurance of our relationship to God in Christ</a:t>
            </a:r>
          </a:p>
          <a:p>
            <a:pPr marL="0" lvl="1" indent="298322" defTabSz="1508556">
              <a:lnSpc>
                <a:spcPct val="110000"/>
              </a:lnSpc>
              <a:spcBef>
                <a:spcPts val="0"/>
              </a:spcBef>
              <a:buClr>
                <a:schemeClr val="accent1">
                  <a:lumOff val="44000"/>
                </a:schemeClr>
              </a:buClr>
              <a:buSzTx/>
              <a:buFont typeface="Wingdings"/>
              <a:buNone/>
              <a:defRPr sz="3132"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t>
            </a:r>
            <a:r>
              <a:rPr sz="3480" dirty="0"/>
              <a:t>For you did not receive the spirit of slavery to fall back into fear, but you have received the Spirit of adoption as sons, by whom we cry, “Abba! Father!” (Romans 8:15)</a:t>
            </a:r>
          </a:p>
          <a:p>
            <a:pPr marL="0" lvl="1" indent="298322"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t>
            </a:r>
          </a:p>
          <a:p>
            <a:pPr marL="0" lvl="1" indent="298322" defTabSz="1508556">
              <a:lnSpc>
                <a:spcPct val="110000"/>
              </a:lnSpc>
              <a:spcBef>
                <a:spcPts val="0"/>
              </a:spcBef>
              <a:buClr>
                <a:schemeClr val="accent1">
                  <a:lumOff val="44000"/>
                </a:schemeClr>
              </a:buClr>
              <a:buSzTx/>
              <a:buFont typeface="Wingdings"/>
              <a:buNone/>
              <a:defRPr sz="3480" i="1">
                <a:solidFill>
                  <a:schemeClr val="accent1">
                    <a:lumOff val="44000"/>
                  </a:schemeClr>
                </a:solidFill>
                <a:effectLst>
                  <a:outerShdw blurRad="11049" dist="22098" dir="2700000" rotWithShape="0">
                    <a:srgbClr val="000000"/>
                  </a:outerShdw>
                </a:effectLst>
                <a:latin typeface="Book Antiqua"/>
                <a:ea typeface="Book Antiqua"/>
                <a:cs typeface="Book Antiqua"/>
                <a:sym typeface="Book Antiqua"/>
              </a:defRPr>
            </a:pPr>
            <a:r>
              <a:rPr dirty="0"/>
              <a:t>	And because you are sons, God has sent the Spirit of His Son into our hearts, crying, “Abba! Father!” (Galatians 4:6)</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He glorifies Christ by . . ."/>
          <p:cNvSpPr txBox="1">
            <a:spLocks noGrp="1"/>
          </p:cNvSpPr>
          <p:nvPr>
            <p:ph type="title" idx="4294967295"/>
          </p:nvPr>
        </p:nvSpPr>
        <p:spPr>
          <a:xfrm>
            <a:off x="1312897" y="379346"/>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63" name="Motivating and empowering our worship of the Father through Christ…"/>
          <p:cNvSpPr txBox="1">
            <a:spLocks noGrp="1"/>
          </p:cNvSpPr>
          <p:nvPr>
            <p:ph type="body" idx="4294967295"/>
          </p:nvPr>
        </p:nvSpPr>
        <p:spPr>
          <a:xfrm>
            <a:off x="684106" y="3190239"/>
            <a:ext cx="12083628" cy="4967113"/>
          </a:xfrm>
          <a:prstGeom prst="rect">
            <a:avLst/>
          </a:prstGeom>
        </p:spPr>
        <p:txBody>
          <a:bodyPr>
            <a:normAutofit lnSpcReduction="10000"/>
          </a:bodyPr>
          <a:lstStyle/>
          <a:p>
            <a:pPr marL="504748" indent="-504748" defTabSz="1387178">
              <a:lnSpc>
                <a:spcPct val="90000"/>
              </a:lnSpc>
              <a:spcBef>
                <a:spcPts val="900"/>
              </a:spcBef>
              <a:buChar char="●"/>
              <a:defRPr sz="3680" b="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t>Motivating and empowering our worship of the Father through Christ</a:t>
            </a:r>
          </a:p>
          <a:p>
            <a:pPr marL="520192" indent="-520192" defTabSz="1387178">
              <a:lnSpc>
                <a:spcPct val="90000"/>
              </a:lnSpc>
              <a:spcBef>
                <a:spcPts val="900"/>
              </a:spcBef>
              <a:buClr>
                <a:schemeClr val="accent1">
                  <a:lumOff val="44000"/>
                </a:schemeClr>
              </a:buClr>
              <a:buSzTx/>
              <a:buFont typeface="Wingdings"/>
              <a:buNone/>
              <a:defRPr sz="1760">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a:p>
          <a:p>
            <a:pPr marL="0" lvl="1" indent="274320" defTabSz="1387178">
              <a:lnSpc>
                <a:spcPct val="90000"/>
              </a:lnSpc>
              <a:spcBef>
                <a:spcPts val="0"/>
              </a:spcBef>
              <a:buClr>
                <a:schemeClr val="accent1">
                  <a:lumOff val="44000"/>
                </a:schemeClr>
              </a:buClr>
              <a:buSzTx/>
              <a:buFont typeface="Wingdings"/>
              <a:buNone/>
              <a:defRPr sz="336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t>	</a:t>
            </a:r>
            <a:r>
              <a:rPr sz="3680"/>
              <a:t>For we are the true circumcision, who worship by the Spirit of God and glory in Christ Jesus and put no confidence in the flesh. (Philippians 3:3)</a:t>
            </a:r>
          </a:p>
          <a:p>
            <a:pPr marL="0" lvl="1" indent="274320" defTabSz="1387178">
              <a:lnSpc>
                <a:spcPct val="90000"/>
              </a:lnSpc>
              <a:spcBef>
                <a:spcPts val="0"/>
              </a:spcBef>
              <a:buClr>
                <a:schemeClr val="accent1">
                  <a:lumOff val="44000"/>
                </a:schemeClr>
              </a:buClr>
              <a:buSzTx/>
              <a:buFont typeface="Wingdings"/>
              <a:buNone/>
              <a:defRPr sz="272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endParaRPr sz="3680"/>
          </a:p>
          <a:p>
            <a:pPr marL="0" lvl="1" indent="274320" defTabSz="1387178">
              <a:lnSpc>
                <a:spcPct val="90000"/>
              </a:lnSpc>
              <a:spcBef>
                <a:spcPts val="0"/>
              </a:spcBef>
              <a:buClr>
                <a:schemeClr val="accent1">
                  <a:lumOff val="44000"/>
                </a:schemeClr>
              </a:buClr>
              <a:buSzTx/>
              <a:buFont typeface="Wingdings"/>
              <a:buNone/>
              <a:defRPr sz="3680" i="1">
                <a:solidFill>
                  <a:schemeClr val="accent1">
                    <a:lumOff val="44000"/>
                  </a:schemeClr>
                </a:solidFill>
                <a:effectLst>
                  <a:outerShdw blurRad="10160" dist="20320" dir="2700000" rotWithShape="0">
                    <a:srgbClr val="000000"/>
                  </a:outerShdw>
                </a:effectLst>
                <a:latin typeface="Book Antiqua"/>
                <a:ea typeface="Book Antiqua"/>
                <a:cs typeface="Book Antiqua"/>
                <a:sym typeface="Book Antiqua"/>
              </a:defRPr>
            </a:pPr>
            <a:r>
              <a:t> 	Be filled with the Spirit, addressing one another in psalms and hymns and spiritual songs, singing and making melody to the Lord with your heart. (Ephesians 5:18-19)</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1. Important Themes"/>
          <p:cNvSpPr txBox="1">
            <a:spLocks noGrp="1"/>
          </p:cNvSpPr>
          <p:nvPr>
            <p:ph type="title" idx="4294967295"/>
          </p:nvPr>
        </p:nvSpPr>
        <p:spPr>
          <a:xfrm>
            <a:off x="650239" y="13927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65" name="Inward worship…"/>
          <p:cNvSpPr txBox="1">
            <a:spLocks noGrp="1"/>
          </p:cNvSpPr>
          <p:nvPr>
            <p:ph type="body" idx="4294967295"/>
          </p:nvPr>
        </p:nvSpPr>
        <p:spPr>
          <a:xfrm>
            <a:off x="650239" y="1571889"/>
            <a:ext cx="11704322" cy="8314827"/>
          </a:xfrm>
          <a:prstGeom prst="rect">
            <a:avLst/>
          </a:prstGeom>
        </p:spPr>
        <p:txBody>
          <a:bodyPr>
            <a:normAutofit/>
          </a:bodyPr>
          <a:lstStyle/>
          <a:p>
            <a:pPr marL="321468" indent="-321468" defTabSz="866986">
              <a:spcBef>
                <a:spcPts val="700"/>
              </a:spcBef>
              <a:buClr>
                <a:srgbClr val="FFCC00"/>
              </a:buClr>
              <a:buSzPct val="120000"/>
              <a:buChar char="•"/>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a:p>
          <a:p>
            <a:pPr marL="321468" indent="-321468" defTabSz="866986">
              <a:spcBef>
                <a:spcPts val="700"/>
              </a:spcBef>
              <a:buClr>
                <a:srgbClr val="FFCC00"/>
              </a:buClr>
              <a:buSzPct val="120000"/>
              <a:buChar char="•"/>
              <a:defRPr sz="4500">
                <a:solidFill>
                  <a:schemeClr val="accent1">
                    <a:lumOff val="44000"/>
                  </a:schemeClr>
                </a:solidFill>
                <a:effectLst>
                  <a:outerShdw blurRad="6350" dist="12700" dir="2700000" rotWithShape="0">
                    <a:srgbClr val="000000"/>
                  </a:outerShdw>
                </a:effectLst>
                <a:latin typeface="+mj-lt"/>
                <a:ea typeface="+mj-ea"/>
                <a:cs typeface="+mj-cs"/>
                <a:sym typeface="Bell MT"/>
              </a:defRPr>
            </a:pPr>
            <a:r>
              <a:t>Inward worship</a:t>
            </a:r>
          </a:p>
          <a:p>
            <a:pPr marL="321468" indent="-321468" defTabSz="866986">
              <a:spcBef>
                <a:spcPts val="700"/>
              </a:spcBef>
              <a:buClr>
                <a:srgbClr val="FFCC00"/>
              </a:buClr>
              <a:buSzPct val="120000"/>
              <a:buChar char="•"/>
              <a:defRPr sz="215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a:p>
          <a:p>
            <a:pPr marL="0" lvl="2" indent="228600" algn="ctr" defTabSz="866986">
              <a:spcBef>
                <a:spcPts val="700"/>
              </a:spcBef>
              <a:buSzTx/>
              <a:buNone/>
              <a:defRPr sz="3000">
                <a:solidFill>
                  <a:schemeClr val="accent1">
                    <a:lumOff val="44000"/>
                  </a:schemeClr>
                </a:solidFill>
                <a:effectLst>
                  <a:outerShdw blurRad="6350" dist="12700" dir="2700000" rotWithShape="0">
                    <a:srgbClr val="000000"/>
                  </a:outerShdw>
                </a:effectLst>
                <a:latin typeface="+mj-lt"/>
                <a:ea typeface="+mj-ea"/>
                <a:cs typeface="+mj-cs"/>
                <a:sym typeface="Bell MT"/>
              </a:defRPr>
            </a:pPr>
            <a:r>
              <a:t>“In the NT there is a stunning degree of indifference to worship as an outward form and a radical intensification of worship as an inward experience of the heart.” (John Piper)</a:t>
            </a:r>
          </a:p>
          <a:p>
            <a:pPr marL="0" indent="0" defTabSz="866986">
              <a:spcBef>
                <a:spcPts val="700"/>
              </a:spcBef>
              <a:buSzTx/>
              <a:buNone/>
              <a:defRPr sz="1500">
                <a:solidFill>
                  <a:schemeClr val="accent1">
                    <a:lumOff val="44000"/>
                  </a:schemeClr>
                </a:solidFill>
                <a:effectLst>
                  <a:outerShdw blurRad="6350" dist="12700" dir="2700000" rotWithShape="0">
                    <a:srgbClr val="000000"/>
                  </a:outerShdw>
                </a:effectLst>
                <a:latin typeface="+mj-lt"/>
                <a:ea typeface="+mj-ea"/>
                <a:cs typeface="+mj-cs"/>
                <a:sym typeface="Bell MT"/>
              </a:defRPr>
            </a:pPr>
            <a:endParaRPr/>
          </a:p>
          <a:p>
            <a:pPr marL="0" indent="0" algn="ctr" defTabSz="866986">
              <a:spcBef>
                <a:spcPts val="700"/>
              </a:spcBef>
              <a:buSzTx/>
              <a:buNone/>
              <a:defRPr sz="3550" i="1">
                <a:solidFill>
                  <a:schemeClr val="accent1">
                    <a:lumOff val="44000"/>
                  </a:schemeClr>
                </a:solidFill>
                <a:effectLst>
                  <a:outerShdw blurRad="6350" dist="12700" dir="2700000" rotWithShape="0">
                    <a:srgbClr val="000000"/>
                  </a:outerShdw>
                </a:effectLst>
                <a:latin typeface="+mj-lt"/>
                <a:ea typeface="+mj-ea"/>
                <a:cs typeface="+mj-cs"/>
                <a:sym typeface="Bell MT"/>
              </a:defRPr>
            </a:pPr>
            <a:r>
              <a:t>Jesus said to her, “Woman, believe me, the hour is coming when neither on this mountain nor in Jerusalem will you worship the Father. . . . But the hour is coming, and is now here, when the true worshipers will worship the Father in spirit and truth, for the Father is seeking such people to worship Him. God is spirit, and those who worship Him must worship in spirit and truth.” (John 4:21,23-24)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66"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630936" indent="-630936" defTabSz="1733973">
              <a:lnSpc>
                <a:spcPct val="90000"/>
              </a:lnSpc>
              <a:spcBef>
                <a:spcPts val="1100"/>
              </a:spcBef>
              <a:buChar char="●"/>
              <a:defRPr sz="4600" b="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r>
              <a:t>Motivating and empowering our worship of the Father through Christ</a:t>
            </a:r>
          </a:p>
          <a:p>
            <a:pPr marL="630936" indent="-630936" defTabSz="1733973">
              <a:lnSpc>
                <a:spcPct val="90000"/>
              </a:lnSpc>
              <a:spcBef>
                <a:spcPts val="1100"/>
              </a:spcBef>
              <a:buChar char="●"/>
              <a:defRPr sz="4700" b="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endParaRPr/>
          </a:p>
          <a:p>
            <a:pPr marL="1125938" lvl="1" indent="-783038" defTabSz="1733973">
              <a:lnSpc>
                <a:spcPct val="90000"/>
              </a:lnSpc>
              <a:spcBef>
                <a:spcPts val="0"/>
              </a:spcBef>
              <a:buChar char="◇"/>
              <a:defRPr sz="3800" i="1">
                <a:solidFill>
                  <a:schemeClr val="accent1">
                    <a:lumOff val="44000"/>
                  </a:schemeClr>
                </a:solidFill>
                <a:effectLst>
                  <a:outerShdw blurRad="12700" dist="25400" dir="2700000" rotWithShape="0">
                    <a:srgbClr val="000000"/>
                  </a:outerShdw>
                </a:effectLst>
                <a:latin typeface="Book Antiqua"/>
                <a:ea typeface="Book Antiqua"/>
                <a:cs typeface="Book Antiqua"/>
                <a:sym typeface="Book Antiqua"/>
              </a:defRPr>
            </a:pPr>
            <a:r>
              <a:rPr sz="4700"/>
              <a:t>Con</a:t>
            </a:r>
            <a:r>
              <a:rPr sz="4800"/>
              <a:t>necting Revelation and Response/Head and Heart</a:t>
            </a:r>
            <a:r>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Revelation                                         Response"/>
          <p:cNvSpPr txBox="1">
            <a:spLocks noGrp="1"/>
          </p:cNvSpPr>
          <p:nvPr>
            <p:ph type="title" idx="4294967295"/>
          </p:nvPr>
        </p:nvSpPr>
        <p:spPr>
          <a:xfrm>
            <a:off x="-1" y="1304995"/>
            <a:ext cx="13004802" cy="1510454"/>
          </a:xfrm>
          <a:prstGeom prst="rect">
            <a:avLst/>
          </a:prstGeom>
        </p:spPr>
        <p:txBody>
          <a:bodyPr>
            <a:normAutofit/>
          </a:bodyPr>
          <a:lstStyle>
            <a:lvl1pPr defTabSz="1335159">
              <a:defRPr sz="5236">
                <a:solidFill>
                  <a:srgbClr val="194431"/>
                </a:solidFill>
                <a:effectLst>
                  <a:outerShdw blurRad="9779" dist="19558" dir="2700000" rotWithShape="0">
                    <a:srgbClr val="000000"/>
                  </a:outerShdw>
                </a:effectLst>
                <a:latin typeface="Book Antiqua"/>
                <a:ea typeface="Book Antiqua"/>
                <a:cs typeface="Book Antiqua"/>
                <a:sym typeface="Book Antiqua"/>
              </a:defRPr>
            </a:lvl1pPr>
          </a:lstStyle>
          <a:p>
            <a:r>
              <a:t>Revelation                                         Response</a:t>
            </a:r>
          </a:p>
        </p:txBody>
      </p:sp>
      <p:sp>
        <p:nvSpPr>
          <p:cNvPr id="670" name="Shape"/>
          <p:cNvSpPr/>
          <p:nvPr/>
        </p:nvSpPr>
        <p:spPr>
          <a:xfrm rot="10800000">
            <a:off x="8735342" y="1557866"/>
            <a:ext cx="1571414" cy="5183859"/>
          </a:xfrm>
          <a:custGeom>
            <a:avLst/>
            <a:gdLst/>
            <a:ahLst/>
            <a:cxnLst>
              <a:cxn ang="0">
                <a:pos x="wd2" y="hd2"/>
              </a:cxn>
              <a:cxn ang="5400000">
                <a:pos x="wd2" y="hd2"/>
              </a:cxn>
              <a:cxn ang="10800000">
                <a:pos x="wd2" y="hd2"/>
              </a:cxn>
              <a:cxn ang="16200000">
                <a:pos x="wd2" y="hd2"/>
              </a:cxn>
            </a:cxnLst>
            <a:rect l="0" t="0" r="r" b="b"/>
            <a:pathLst>
              <a:path w="21600" h="21600" extrusionOk="0">
                <a:moveTo>
                  <a:pt x="0" y="13861"/>
                </a:moveTo>
                <a:lnTo>
                  <a:pt x="5400" y="13861"/>
                </a:lnTo>
                <a:lnTo>
                  <a:pt x="5400" y="0"/>
                </a:lnTo>
                <a:lnTo>
                  <a:pt x="16200" y="0"/>
                </a:lnTo>
                <a:lnTo>
                  <a:pt x="16200" y="13861"/>
                </a:lnTo>
                <a:lnTo>
                  <a:pt x="21600" y="13861"/>
                </a:lnTo>
                <a:lnTo>
                  <a:pt x="10800" y="21600"/>
                </a:lnTo>
                <a:close/>
              </a:path>
            </a:pathLst>
          </a:custGeom>
          <a:solidFill>
            <a:srgbClr val="000000"/>
          </a:solidFill>
          <a:ln w="12700">
            <a:solidFill>
              <a:srgbClr val="000000"/>
            </a:solidFill>
          </a:ln>
        </p:spPr>
        <p:txBody>
          <a:bodyPr lIns="65023" tIns="65023" rIns="65023" bIns="65023" anchor="ctr"/>
          <a:lstStyle/>
          <a:p>
            <a:pPr defTabSz="866986">
              <a:defRPr sz="3400">
                <a:latin typeface="+mj-lt"/>
                <a:ea typeface="+mj-ea"/>
                <a:cs typeface="+mj-cs"/>
                <a:sym typeface="Bell MT"/>
              </a:defRPr>
            </a:pPr>
            <a:endParaRPr/>
          </a:p>
        </p:txBody>
      </p:sp>
      <p:grpSp>
        <p:nvGrpSpPr>
          <p:cNvPr id="674" name="Group"/>
          <p:cNvGrpSpPr/>
          <p:nvPr/>
        </p:nvGrpSpPr>
        <p:grpSpPr>
          <a:xfrm>
            <a:off x="3718559" y="6897511"/>
            <a:ext cx="6078814" cy="1317315"/>
            <a:chOff x="0" y="0"/>
            <a:chExt cx="6078812" cy="1317313"/>
          </a:xfrm>
        </p:grpSpPr>
        <p:sp>
          <p:nvSpPr>
            <p:cNvPr id="671" name="Shape"/>
            <p:cNvSpPr/>
            <p:nvPr/>
          </p:nvSpPr>
          <p:spPr>
            <a:xfrm>
              <a:off x="0" y="0"/>
              <a:ext cx="6078813"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623" y="21600"/>
                    <a:pt x="10325" y="21600"/>
                  </a:cubicBezTo>
                  <a:lnTo>
                    <a:pt x="11589" y="21600"/>
                  </a:lnTo>
                  <a:cubicBezTo>
                    <a:pt x="15731" y="21600"/>
                    <a:pt x="19471" y="16424"/>
                    <a:pt x="21091" y="8452"/>
                  </a:cubicBezTo>
                  <a:lnTo>
                    <a:pt x="21600" y="8452"/>
                  </a:lnTo>
                  <a:lnTo>
                    <a:pt x="21282" y="0"/>
                  </a:lnTo>
                  <a:lnTo>
                    <a:pt x="19318" y="8452"/>
                  </a:lnTo>
                  <a:lnTo>
                    <a:pt x="19827" y="8452"/>
                  </a:lnTo>
                  <a:cubicBezTo>
                    <a:pt x="18296" y="15984"/>
                    <a:pt x="14862" y="21058"/>
                    <a:pt x="10957" y="21559"/>
                  </a:cubicBezTo>
                  <a:lnTo>
                    <a:pt x="10957" y="21559"/>
                  </a:lnTo>
                  <a:cubicBezTo>
                    <a:pt x="5511" y="20860"/>
                    <a:pt x="1264" y="11416"/>
                    <a:pt x="1264" y="0"/>
                  </a:cubicBezTo>
                  <a:close/>
                </a:path>
              </a:pathLst>
            </a:custGeom>
            <a:solidFill>
              <a:srgbClr val="CF9E07"/>
            </a:solidFill>
            <a:ln w="12700" cap="flat">
              <a:solidFill>
                <a:srgbClr val="F3BA00"/>
              </a:solidFill>
              <a:prstDash val="solid"/>
              <a:round/>
            </a:ln>
            <a:effectLst>
              <a:outerShdw blurRad="114300" rotWithShape="0">
                <a:srgbClr val="808080">
                  <a:alpha val="39997"/>
                </a:srgbClr>
              </a:outerShdw>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p>
          </p:txBody>
        </p:sp>
        <p:sp>
          <p:nvSpPr>
            <p:cNvPr id="672" name="Shape"/>
            <p:cNvSpPr/>
            <p:nvPr/>
          </p:nvSpPr>
          <p:spPr>
            <a:xfrm>
              <a:off x="0" y="0"/>
              <a:ext cx="3261589" cy="1309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8616" y="21600"/>
                    <a:pt x="19243" y="21600"/>
                  </a:cubicBezTo>
                  <a:lnTo>
                    <a:pt x="21600" y="21600"/>
                  </a:lnTo>
                  <a:cubicBezTo>
                    <a:pt x="10972" y="21600"/>
                    <a:pt x="2357" y="11929"/>
                    <a:pt x="2357" y="0"/>
                  </a:cubicBezTo>
                  <a:close/>
                </a:path>
              </a:pathLst>
            </a:custGeom>
            <a:solidFill>
              <a:srgbClr val="A67E06"/>
            </a:solidFill>
            <a:ln w="12700" cap="flat">
              <a:noFill/>
              <a:miter lim="400000"/>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p>
          </p:txBody>
        </p:sp>
        <p:sp>
          <p:nvSpPr>
            <p:cNvPr id="673" name="Line"/>
            <p:cNvSpPr/>
            <p:nvPr/>
          </p:nvSpPr>
          <p:spPr>
            <a:xfrm>
              <a:off x="3083663" y="1299251"/>
              <a:ext cx="177926" cy="180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395" y="21600"/>
                    <a:pt x="7192" y="14397"/>
                    <a:pt x="0" y="0"/>
                  </a:cubicBezTo>
                </a:path>
              </a:pathLst>
            </a:custGeom>
            <a:noFill/>
            <a:ln w="12700" cap="flat">
              <a:solidFill>
                <a:srgbClr val="F3BA00"/>
              </a:solidFill>
              <a:prstDash val="solid"/>
              <a:round/>
            </a:ln>
            <a:effectLst/>
          </p:spPr>
          <p:txBody>
            <a:bodyPr wrap="square" lIns="65023" tIns="65023" rIns="65023" bIns="65023" numCol="1" anchor="ctr">
              <a:noAutofit/>
            </a:bodyPr>
            <a:lstStyle/>
            <a:p>
              <a:pPr algn="ctr" defTabSz="866986">
                <a:defRPr sz="3400">
                  <a:latin typeface="Book Antiqua"/>
                  <a:ea typeface="Book Antiqua"/>
                  <a:cs typeface="Book Antiqua"/>
                  <a:sym typeface="Book Antiqua"/>
                </a:defRPr>
              </a:pPr>
              <a:endParaRPr/>
            </a:p>
          </p:txBody>
        </p:sp>
      </p:grpSp>
      <p:sp>
        <p:nvSpPr>
          <p:cNvPr id="675" name="Holy Spirit"/>
          <p:cNvSpPr txBox="1"/>
          <p:nvPr/>
        </p:nvSpPr>
        <p:spPr>
          <a:xfrm>
            <a:off x="5122446" y="7132319"/>
            <a:ext cx="3313064" cy="803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866986">
              <a:defRPr>
                <a:solidFill>
                  <a:schemeClr val="accent1">
                    <a:lumOff val="44000"/>
                  </a:schemeClr>
                </a:solidFill>
                <a:latin typeface="Book Antiqua"/>
                <a:ea typeface="Book Antiqua"/>
                <a:cs typeface="Book Antiqua"/>
                <a:sym typeface="Book Antiqua"/>
              </a:defRPr>
            </a:lvl1pPr>
          </a:lstStyle>
          <a:p>
            <a:r>
              <a:rPr dirty="0"/>
              <a:t>Holy Spirit</a:t>
            </a:r>
          </a:p>
        </p:txBody>
      </p:sp>
      <p:sp>
        <p:nvSpPr>
          <p:cNvPr id="2" name="Shape">
            <a:extLst>
              <a:ext uri="{FF2B5EF4-FFF2-40B4-BE49-F238E27FC236}">
                <a16:creationId xmlns:a16="http://schemas.microsoft.com/office/drawing/2014/main" id="{DF3BB79C-629F-122C-434C-0C5C90962BDE}"/>
              </a:ext>
            </a:extLst>
          </p:cNvPr>
          <p:cNvSpPr/>
          <p:nvPr/>
        </p:nvSpPr>
        <p:spPr>
          <a:xfrm>
            <a:off x="3136819" y="1557866"/>
            <a:ext cx="1571414" cy="5183859"/>
          </a:xfrm>
          <a:custGeom>
            <a:avLst/>
            <a:gdLst/>
            <a:ahLst/>
            <a:cxnLst>
              <a:cxn ang="0">
                <a:pos x="wd2" y="hd2"/>
              </a:cxn>
              <a:cxn ang="5400000">
                <a:pos x="wd2" y="hd2"/>
              </a:cxn>
              <a:cxn ang="10800000">
                <a:pos x="wd2" y="hd2"/>
              </a:cxn>
              <a:cxn ang="16200000">
                <a:pos x="wd2" y="hd2"/>
              </a:cxn>
            </a:cxnLst>
            <a:rect l="0" t="0" r="r" b="b"/>
            <a:pathLst>
              <a:path w="21600" h="21600" extrusionOk="0">
                <a:moveTo>
                  <a:pt x="0" y="13861"/>
                </a:moveTo>
                <a:lnTo>
                  <a:pt x="5400" y="13861"/>
                </a:lnTo>
                <a:lnTo>
                  <a:pt x="5400" y="0"/>
                </a:lnTo>
                <a:lnTo>
                  <a:pt x="16200" y="0"/>
                </a:lnTo>
                <a:lnTo>
                  <a:pt x="16200" y="13861"/>
                </a:lnTo>
                <a:lnTo>
                  <a:pt x="21600" y="13861"/>
                </a:lnTo>
                <a:lnTo>
                  <a:pt x="10800" y="21600"/>
                </a:lnTo>
                <a:close/>
              </a:path>
            </a:pathLst>
          </a:custGeom>
          <a:solidFill>
            <a:srgbClr val="000000"/>
          </a:solidFill>
          <a:ln w="12700">
            <a:solidFill>
              <a:srgbClr val="000000"/>
            </a:solidFill>
          </a:ln>
        </p:spPr>
        <p:txBody>
          <a:bodyPr lIns="65023" tIns="65023" rIns="65023" bIns="65023" anchor="ctr"/>
          <a:lstStyle/>
          <a:p>
            <a:pPr defTabSz="866986">
              <a:defRPr sz="3400">
                <a:latin typeface="+mj-lt"/>
                <a:ea typeface="+mj-ea"/>
                <a:cs typeface="+mj-cs"/>
                <a:sym typeface="Bell MT"/>
              </a:defRPr>
            </a:pPr>
            <a:endParaRPr/>
          </a:p>
        </p:txBody>
      </p:sp>
      <p:sp>
        <p:nvSpPr>
          <p:cNvPr id="3" name="TextBox 2">
            <a:extLst>
              <a:ext uri="{FF2B5EF4-FFF2-40B4-BE49-F238E27FC236}">
                <a16:creationId xmlns:a16="http://schemas.microsoft.com/office/drawing/2014/main" id="{0BB17EE8-5F74-652A-8E52-9B48ABD0466D}"/>
              </a:ext>
            </a:extLst>
          </p:cNvPr>
          <p:cNvSpPr txBox="1"/>
          <p:nvPr/>
        </p:nvSpPr>
        <p:spPr>
          <a:xfrm>
            <a:off x="3718560" y="8801100"/>
            <a:ext cx="6323512" cy="685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indent="0" algn="l" defTabSz="1733973"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EFF98"/>
                </a:solidFill>
                <a:effectLst/>
                <a:uFillTx/>
                <a:latin typeface="Book Antiqua" panose="02040602050305030304" pitchFamily="18" charset="0"/>
                <a:sym typeface="Arial"/>
              </a:rPr>
              <a:t>(Romans 8; 1 Corinthians 2:12)</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He glorifies Christ by . . ."/>
          <p:cNvSpPr txBox="1">
            <a:spLocks noGrp="1"/>
          </p:cNvSpPr>
          <p:nvPr>
            <p:ph type="title" idx="4294967295"/>
          </p:nvPr>
        </p:nvSpPr>
        <p:spPr>
          <a:xfrm>
            <a:off x="108937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78" name="Motivating and empowering our worship of the Father through Christ…"/>
          <p:cNvSpPr txBox="1">
            <a:spLocks noGrp="1"/>
          </p:cNvSpPr>
          <p:nvPr>
            <p:ph type="body" idx="4294967295"/>
          </p:nvPr>
        </p:nvSpPr>
        <p:spPr>
          <a:xfrm>
            <a:off x="684106" y="3190239"/>
            <a:ext cx="12083628" cy="5206437"/>
          </a:xfrm>
          <a:prstGeom prst="rect">
            <a:avLst/>
          </a:prstGeom>
        </p:spPr>
        <p:txBody>
          <a:bodyPr>
            <a:normAutofit/>
          </a:bodyPr>
          <a:lstStyle/>
          <a:p>
            <a:pPr marL="460583" indent="-460583" defTabSz="1265800">
              <a:lnSpc>
                <a:spcPct val="90000"/>
              </a:lnSpc>
              <a:spcBef>
                <a:spcPts val="800"/>
              </a:spcBef>
              <a:buChar char="●"/>
              <a:defRPr sz="3358" b="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t>Motivating and empowering our worship of the Father through Christ</a:t>
            </a:r>
          </a:p>
          <a:p>
            <a:pPr marL="474675" indent="-474675" defTabSz="1265800">
              <a:lnSpc>
                <a:spcPct val="90000"/>
              </a:lnSpc>
              <a:spcBef>
                <a:spcPts val="800"/>
              </a:spcBef>
              <a:buClr>
                <a:schemeClr val="accent1">
                  <a:lumOff val="44000"/>
                </a:schemeClr>
              </a:buClr>
              <a:buSzTx/>
              <a:buFont typeface="Wingdings"/>
              <a:buNone/>
              <a:defRPr sz="3504">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a:p>
          <a:p>
            <a:pPr marL="822470" lvl="1" indent="-572153" defTabSz="1265800">
              <a:lnSpc>
                <a:spcPct val="90000"/>
              </a:lnSpc>
              <a:spcBef>
                <a:spcPts val="0"/>
              </a:spcBef>
              <a:buChar char="◇"/>
              <a:defRPr sz="277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rPr sz="3504"/>
              <a:t>      Connecting Revelation and Response/Head and Heart</a:t>
            </a:r>
          </a:p>
          <a:p>
            <a:pPr marL="0" lvl="1" indent="166878" defTabSz="1265800">
              <a:lnSpc>
                <a:spcPct val="90000"/>
              </a:lnSpc>
              <a:spcBef>
                <a:spcPts val="0"/>
              </a:spcBef>
              <a:buSzTx/>
              <a:buNone/>
              <a:defRPr sz="277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sz="3504"/>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t>   Christ is the </a:t>
            </a:r>
            <a:r>
              <a:rPr b="1" i="0"/>
              <a:t>Way</a:t>
            </a:r>
            <a:r>
              <a:t> – the Holy Spirit is the </a:t>
            </a:r>
            <a:r>
              <a:rPr b="1" i="0"/>
              <a:t>Guide</a:t>
            </a:r>
          </a:p>
          <a:p>
            <a:pPr marL="688371" lvl="1" indent="-438054" defTabSz="1265800">
              <a:lnSpc>
                <a:spcPct val="90000"/>
              </a:lnSpc>
              <a:spcBef>
                <a:spcPts val="0"/>
              </a:spcBef>
              <a:buChar char="◇"/>
              <a:defRPr sz="1022"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i="0"/>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endParaRPr b="1" i="0"/>
          </a:p>
          <a:p>
            <a:pPr marL="712440" lvl="1" indent="-462123" defTabSz="1265800">
              <a:lnSpc>
                <a:spcPct val="90000"/>
              </a:lnSpc>
              <a:spcBef>
                <a:spcPts val="0"/>
              </a:spcBef>
              <a:buChar char="◇"/>
              <a:defRPr sz="3504" i="1">
                <a:solidFill>
                  <a:schemeClr val="accent1">
                    <a:lumOff val="44000"/>
                  </a:schemeClr>
                </a:solidFill>
                <a:effectLst>
                  <a:outerShdw blurRad="9271" dist="18542" dir="2700000" rotWithShape="0">
                    <a:srgbClr val="000000"/>
                  </a:outerShdw>
                </a:effectLst>
                <a:latin typeface="Book Antiqua"/>
                <a:ea typeface="Book Antiqua"/>
                <a:cs typeface="Book Antiqua"/>
                <a:sym typeface="Book Antiqua"/>
              </a:defRPr>
            </a:pPr>
            <a:r>
              <a:t>   We CAN come to the Father in worship because of the ministry of  Christ; we WANT to come to the Father in worship because of the  ministry of the Holy Spirit.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He glorifies Christ by . . ."/>
          <p:cNvSpPr txBox="1">
            <a:spLocks noGrp="1"/>
          </p:cNvSpPr>
          <p:nvPr>
            <p:ph type="title" idx="4294967295"/>
          </p:nvPr>
        </p:nvSpPr>
        <p:spPr>
          <a:xfrm>
            <a:off x="1170657" y="362204"/>
            <a:ext cx="10826046" cy="1510454"/>
          </a:xfrm>
          <a:prstGeom prst="rect">
            <a:avLst/>
          </a:prstGeom>
        </p:spPr>
        <p:txBody>
          <a:bodyPr>
            <a:normAutofit/>
          </a:bodyPr>
          <a:lstStyle>
            <a:lvl1pPr defTabSz="1473877">
              <a:defRPr sz="7650">
                <a:solidFill>
                  <a:srgbClr val="194431"/>
                </a:solidFill>
                <a:effectLst>
                  <a:outerShdw blurRad="10795" dist="21590" dir="2700000" rotWithShape="0">
                    <a:srgbClr val="000000"/>
                  </a:outerShdw>
                </a:effectLst>
                <a:latin typeface="Book Antiqua"/>
                <a:ea typeface="Book Antiqua"/>
                <a:cs typeface="Book Antiqua"/>
                <a:sym typeface="Book Antiqua"/>
              </a:defRPr>
            </a:lvl1pPr>
          </a:lstStyle>
          <a:p>
            <a:r>
              <a:t>He glorifies Christ by . . .</a:t>
            </a:r>
          </a:p>
        </p:txBody>
      </p:sp>
      <p:sp>
        <p:nvSpPr>
          <p:cNvPr id="681" name="Producing growth in Christlikeness in us individually and as a Church.…"/>
          <p:cNvSpPr txBox="1">
            <a:spLocks noGrp="1"/>
          </p:cNvSpPr>
          <p:nvPr>
            <p:ph type="body" idx="4294967295"/>
          </p:nvPr>
        </p:nvSpPr>
        <p:spPr>
          <a:xfrm>
            <a:off x="541866" y="3034453"/>
            <a:ext cx="12083628" cy="5310294"/>
          </a:xfrm>
          <a:prstGeom prst="rect">
            <a:avLst/>
          </a:prstGeom>
        </p:spPr>
        <p:txBody>
          <a:bodyPr>
            <a:normAutofit/>
          </a:bodyPr>
          <a:lstStyle/>
          <a:p>
            <a:pPr marL="536295" indent="-536295" defTabSz="1473877">
              <a:lnSpc>
                <a:spcPct val="90000"/>
              </a:lnSpc>
              <a:spcBef>
                <a:spcPts val="900"/>
              </a:spcBef>
              <a:buChar char="●"/>
              <a:defRPr sz="3910" b="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dirty="0"/>
              <a:t>Producing growth in Christlikeness in us individually and as a Church.</a:t>
            </a:r>
            <a:r>
              <a:rPr lang="en-US" dirty="0"/>
              <a:t> (Spiritual gifts)</a:t>
            </a:r>
            <a:endParaRPr dirty="0"/>
          </a:p>
          <a:p>
            <a:pPr marL="552704" indent="-552704" defTabSz="1473877">
              <a:lnSpc>
                <a:spcPct val="90000"/>
              </a:lnSpc>
              <a:spcBef>
                <a:spcPts val="900"/>
              </a:spcBef>
              <a:buClr>
                <a:schemeClr val="accent1">
                  <a:lumOff val="44000"/>
                </a:schemeClr>
              </a:buClr>
              <a:buSzTx/>
              <a:buFont typeface="Wingdings"/>
              <a:buNone/>
              <a:defRPr sz="1020">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dirty="0"/>
          </a:p>
          <a:p>
            <a:pPr marL="0" lvl="1" indent="291465" defTabSz="1473877">
              <a:lnSpc>
                <a:spcPct val="90000"/>
              </a:lnSpc>
              <a:spcBef>
                <a:spcPts val="0"/>
              </a:spcBef>
              <a:buClr>
                <a:schemeClr val="accent1">
                  <a:lumOff val="44000"/>
                </a:schemeClr>
              </a:buClr>
              <a:buSzTx/>
              <a:buFont typeface="Wingdings"/>
              <a:buNone/>
              <a:defRPr sz="22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dirty="0"/>
              <a:t>	</a:t>
            </a:r>
            <a:r>
              <a:rPr sz="3910" dirty="0"/>
              <a:t>And we all, with unveiled face, beholding the glory of the Lord, are being transformed into the same image from one degree of glory to another. For this comes from the Lord who is the Spirit. (2 Corinthians 3:18)</a:t>
            </a:r>
          </a:p>
          <a:p>
            <a:pPr marL="0" lvl="1" indent="291465"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endParaRPr sz="3910" dirty="0"/>
          </a:p>
          <a:p>
            <a:pPr marL="0" lvl="1" indent="291465" defTabSz="1473877">
              <a:lnSpc>
                <a:spcPct val="90000"/>
              </a:lnSpc>
              <a:spcBef>
                <a:spcPts val="0"/>
              </a:spcBef>
              <a:buClr>
                <a:schemeClr val="accent1">
                  <a:lumOff val="44000"/>
                </a:schemeClr>
              </a:buClr>
              <a:buSzTx/>
              <a:buFont typeface="Wingdings"/>
              <a:buNone/>
              <a:defRPr sz="3910" i="1">
                <a:solidFill>
                  <a:schemeClr val="accent1">
                    <a:lumOff val="44000"/>
                  </a:schemeClr>
                </a:solidFill>
                <a:effectLst>
                  <a:outerShdw blurRad="10795" dist="21590" dir="2700000" rotWithShape="0">
                    <a:srgbClr val="000000"/>
                  </a:outerShdw>
                </a:effectLst>
                <a:latin typeface="Book Antiqua"/>
                <a:ea typeface="Book Antiqua"/>
                <a:cs typeface="Book Antiqua"/>
                <a:sym typeface="Book Antiqua"/>
              </a:defRPr>
            </a:pPr>
            <a:r>
              <a:rPr dirty="0"/>
              <a:t>	In Christ you also are being built together into a dwelling place for God by the Spirit. (Ephesians 2:22)</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4" name="The utter Christ-centeredness…"/>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t> The utter Christ-centeredness </a:t>
            </a:r>
          </a:p>
          <a:p>
            <a:pPr marL="0" indent="0" algn="ctr" defTabSz="1352499">
              <a:lnSpc>
                <a:spcPct val="110000"/>
              </a:lnSpc>
              <a:spcBef>
                <a:spcPts val="800"/>
              </a:spcBef>
              <a:buClr>
                <a:schemeClr val="accent1">
                  <a:lumOff val="44000"/>
                </a:schemeClr>
              </a:buClr>
              <a:buSzTx/>
              <a:buFont typeface="Wingdings"/>
              <a:buNone/>
              <a:defRPr sz="7019">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r>
              <a:t>of all the Spirit’s work</a:t>
            </a:r>
          </a:p>
          <a:p>
            <a:pPr marL="0" indent="0" algn="ctr" defTabSz="1352499">
              <a:lnSpc>
                <a:spcPct val="110000"/>
              </a:lnSpc>
              <a:spcBef>
                <a:spcPts val="800"/>
              </a:spcBef>
              <a:buClr>
                <a:schemeClr val="accent1">
                  <a:lumOff val="44000"/>
                </a:schemeClr>
              </a:buClr>
              <a:buSzTx/>
              <a:buFont typeface="Wingdings"/>
              <a:buNone/>
              <a:defRPr sz="5303">
                <a:solidFill>
                  <a:schemeClr val="accent1">
                    <a:lumOff val="44000"/>
                  </a:schemeClr>
                </a:solidFill>
                <a:effectLst>
                  <a:outerShdw blurRad="9906" dist="19812" dir="2700000" rotWithShape="0">
                    <a:srgbClr val="000000"/>
                  </a:outerShdw>
                </a:effectLst>
                <a:latin typeface="Book Antiqua"/>
                <a:ea typeface="Book Antiqua"/>
                <a:cs typeface="Book Antiqua"/>
                <a:sym typeface="Book Antiqua"/>
              </a:defRPr>
            </a:pPr>
            <a:br>
              <a:rPr sz="7019"/>
            </a:br>
            <a:r>
              <a:t>(J. I. Packer)</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Double-click to edit"/>
          <p:cNvSpPr txBox="1">
            <a:spLocks noGrp="1"/>
          </p:cNvSpPr>
          <p:nvPr>
            <p:ph type="title" idx="4294967295"/>
          </p:nvPr>
        </p:nvSpPr>
        <p:spPr>
          <a:xfrm>
            <a:off x="1089377" y="619329"/>
            <a:ext cx="10826046" cy="1510454"/>
          </a:xfrm>
          <a:prstGeom prst="rect">
            <a:avLst/>
          </a:prstGeom>
        </p:spPr>
        <p:txBody>
          <a:bodyPr>
            <a:normAutofit/>
          </a:bodyPr>
          <a:lstStyle>
            <a:lvl1pPr defTabSz="1733973">
              <a:defRPr sz="9000">
                <a:solidFill>
                  <a:srgbClr val="194431"/>
                </a:solidFill>
                <a:effectLst>
                  <a:outerShdw blurRad="12700" dist="25400" dir="2700000" rotWithShape="0">
                    <a:srgbClr val="000000"/>
                  </a:outerShdw>
                </a:effectLst>
                <a:latin typeface="Book Antiqua"/>
                <a:ea typeface="Book Antiqua"/>
                <a:cs typeface="Book Antiqua"/>
                <a:sym typeface="Book Antiqua"/>
              </a:defRPr>
            </a:lvl1pPr>
          </a:lstStyle>
          <a:p>
            <a:r>
              <a:t> </a:t>
            </a:r>
          </a:p>
        </p:txBody>
      </p:sp>
      <p:sp>
        <p:nvSpPr>
          <p:cNvPr id="687" name="1. How would you describe the Holy Spirit’s unique role?…"/>
          <p:cNvSpPr txBox="1">
            <a:spLocks noGrp="1"/>
          </p:cNvSpPr>
          <p:nvPr>
            <p:ph type="body" idx="4294967295"/>
          </p:nvPr>
        </p:nvSpPr>
        <p:spPr>
          <a:xfrm>
            <a:off x="541866" y="3034453"/>
            <a:ext cx="12083628" cy="5310294"/>
          </a:xfrm>
          <a:prstGeom prst="rect">
            <a:avLst/>
          </a:prstGeom>
        </p:spPr>
        <p:txBody>
          <a:bodyPr>
            <a:normAutofit/>
          </a:bodyPr>
          <a:lstStyle/>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t> 1. How would you describe the Holy Spirit’s unique role?</a:t>
            </a:r>
          </a:p>
          <a:p>
            <a:pPr marL="0" indent="0" algn="ctr" defTabSz="953685">
              <a:lnSpc>
                <a:spcPct val="110000"/>
              </a:lnSpc>
              <a:spcBef>
                <a:spcPts val="600"/>
              </a:spcBef>
              <a:buClr>
                <a:schemeClr val="accent1">
                  <a:lumOff val="44000"/>
                </a:schemeClr>
              </a:buClr>
              <a:buSzTx/>
              <a:buFont typeface="Wingdings"/>
              <a:buNone/>
              <a:defRPr sz="495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r>
              <a:t>2. Do you think we should worship the Holy Spirit?</a:t>
            </a:r>
          </a:p>
          <a:p>
            <a:pPr marL="0" indent="0" algn="ctr" defTabSz="953685">
              <a:lnSpc>
                <a:spcPct val="110000"/>
              </a:lnSpc>
              <a:spcBef>
                <a:spcPts val="600"/>
              </a:spcBef>
              <a:buClr>
                <a:schemeClr val="accent1">
                  <a:lumOff val="44000"/>
                </a:schemeClr>
              </a:buClr>
              <a:buSzTx/>
              <a:buFont typeface="Wingdings"/>
              <a:buNone/>
              <a:defRPr sz="3740">
                <a:solidFill>
                  <a:schemeClr val="accent1">
                    <a:lumOff val="44000"/>
                  </a:schemeClr>
                </a:solidFill>
                <a:effectLst>
                  <a:outerShdw blurRad="6985" dist="13970" dir="2700000" rotWithShape="0">
                    <a:srgbClr val="000000"/>
                  </a:outerShdw>
                </a:effectLst>
                <a:latin typeface="Book Antiqua"/>
                <a:ea typeface="Book Antiqua"/>
                <a:cs typeface="Book Antiqua"/>
                <a:sym typeface="Book Antiqua"/>
              </a:defRPr>
            </a:pPr>
            <a:br>
              <a:rPr sz="4950"/>
            </a:br>
            <a:endParaRPr sz="495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1" name="Image Gallery"/>
          <p:cNvGrpSpPr/>
          <p:nvPr/>
        </p:nvGrpSpPr>
        <p:grpSpPr>
          <a:xfrm>
            <a:off x="-20800" y="22282"/>
            <a:ext cx="13046400" cy="10277188"/>
            <a:chOff x="0" y="0"/>
            <a:chExt cx="13046399" cy="10277186"/>
          </a:xfrm>
        </p:grpSpPr>
        <p:pic>
          <p:nvPicPr>
            <p:cNvPr id="689" name="Bartolome-esteban-murillo-jacob-s-dream.Jpg" descr="Bartolome-esteban-murillo-jacob-s-dream.Jpg"/>
            <p:cNvPicPr>
              <a:picLocks noChangeAspect="1"/>
            </p:cNvPicPr>
            <p:nvPr/>
          </p:nvPicPr>
          <p:blipFill>
            <a:blip r:embed="rId2"/>
            <a:srcRect l="4644" r="4644"/>
            <a:stretch>
              <a:fillRect/>
            </a:stretch>
          </p:blipFill>
          <p:spPr>
            <a:xfrm>
              <a:off x="0" y="0"/>
              <a:ext cx="13046400" cy="9718387"/>
            </a:xfrm>
            <a:prstGeom prst="rect">
              <a:avLst/>
            </a:prstGeom>
            <a:ln w="12700" cap="flat">
              <a:noFill/>
              <a:miter lim="400000"/>
            </a:ln>
            <a:effectLst/>
          </p:spPr>
        </p:pic>
        <p:sp>
          <p:nvSpPr>
            <p:cNvPr id="690" name="Type to enter a caption."/>
            <p:cNvSpPr/>
            <p:nvPr/>
          </p:nvSpPr>
          <p:spPr>
            <a:xfrm>
              <a:off x="0" y="9794586"/>
              <a:ext cx="13046400" cy="482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algn="ctr">
                <a:defRPr sz="2200">
                  <a:solidFill>
                    <a:srgbClr val="194431"/>
                  </a:solidFill>
                  <a:latin typeface="Book Antiqua"/>
                  <a:ea typeface="Book Antiqua"/>
                  <a:cs typeface="Book Antiqua"/>
                  <a:sym typeface="Book Antiqua"/>
                </a:defRPr>
              </a:lvl1pPr>
            </a:lstStyle>
            <a:p>
              <a:r>
                <a:t>Type to enter a caption.</a:t>
              </a:r>
            </a:p>
          </p:txBody>
        </p:sp>
      </p:grpSp>
      <p:sp>
        <p:nvSpPr>
          <p:cNvPr id="692" name="6. The Role of Jesus Christ in Worship"/>
          <p:cNvSpPr txBox="1"/>
          <p:nvPr/>
        </p:nvSpPr>
        <p:spPr>
          <a:xfrm>
            <a:off x="1236601" y="3567176"/>
            <a:ext cx="10531599" cy="24088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a:solidFill>
                  <a:schemeClr val="accent1">
                    <a:lumOff val="44000"/>
                  </a:schemeClr>
                </a:solidFill>
                <a:effectLst>
                  <a:outerShdw blurRad="12700" dist="25400" dir="2700000" rotWithShape="0">
                    <a:srgbClr val="000000"/>
                  </a:outerShdw>
                </a:effectLst>
                <a:latin typeface="+mj-lt"/>
                <a:ea typeface="+mj-ea"/>
                <a:cs typeface="+mj-cs"/>
                <a:sym typeface="Bell MT"/>
              </a:defRPr>
            </a:lvl1pPr>
          </a:lstStyle>
          <a:p>
            <a:r>
              <a:rPr dirty="0"/>
              <a:t>6. The Role of Jesus Christ</a:t>
            </a:r>
            <a:endParaRPr lang="en-US" dirty="0"/>
          </a:p>
          <a:p>
            <a:r>
              <a:rPr dirty="0"/>
              <a:t>in Worship</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4" name="“Truly, truly, I say to you, you will see heaven opened, and the angels of God ascending and descending on the Son of Man.”…"/>
          <p:cNvSpPr txBox="1"/>
          <p:nvPr/>
        </p:nvSpPr>
        <p:spPr>
          <a:xfrm>
            <a:off x="1435495" y="1524931"/>
            <a:ext cx="10133811" cy="61371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6700">
                <a:solidFill>
                  <a:schemeClr val="accent1">
                    <a:lumOff val="44000"/>
                  </a:schemeClr>
                </a:solidFill>
                <a:latin typeface="Garamond"/>
                <a:ea typeface="Garamond"/>
                <a:cs typeface="Garamond"/>
                <a:sym typeface="Garamond"/>
              </a:defRPr>
            </a:pPr>
            <a:r>
              <a:t>“Truly, truly, I say to you, you will see heaven opened, and the angels of God ascending and descending on the Son of Man.”</a:t>
            </a:r>
          </a:p>
          <a:p>
            <a:pPr algn="ctr">
              <a:defRPr sz="6800">
                <a:solidFill>
                  <a:schemeClr val="accent1">
                    <a:lumOff val="44000"/>
                  </a:schemeClr>
                </a:solidFill>
                <a:latin typeface="Garamond"/>
                <a:ea typeface="Garamond"/>
                <a:cs typeface="Garamond"/>
                <a:sym typeface="Garamond"/>
              </a:defRPr>
            </a:pPr>
            <a:r>
              <a:rPr sz="6700"/>
              <a:t>John 1:51</a:t>
            </a:r>
            <a:r>
              <a:rPr sz="8200">
                <a:solidFill>
                  <a:srgbClr val="000000"/>
                </a:solidFill>
              </a:rPr>
              <a:t>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6" name="Double-click to edit"/>
          <p:cNvSpPr txBox="1">
            <a:spLocks noGrp="1"/>
          </p:cNvSpPr>
          <p:nvPr>
            <p:ph type="title" idx="4294967295"/>
          </p:nvPr>
        </p:nvSpPr>
        <p:spPr>
          <a:xfrm>
            <a:off x="975359" y="3657600"/>
            <a:ext cx="11054082" cy="1219200"/>
          </a:xfrm>
          <a:prstGeom prst="rect">
            <a:avLst/>
          </a:prstGeom>
        </p:spPr>
        <p:txBody>
          <a:bodyPr lIns="65476" tIns="65476" rIns="65476" bIns="65476">
            <a:normAutofit/>
          </a:bodyPr>
          <a:lstStyle>
            <a:lvl1pPr algn="l" defTabSz="1352499">
              <a:defRPr sz="6396">
                <a:effectLst>
                  <a:outerShdw blurRad="9906" dist="19812" dir="2700000" rotWithShape="0">
                    <a:schemeClr val="accent1">
                      <a:lumOff val="44000"/>
                    </a:schemeClr>
                  </a:outerShdw>
                </a:effectLst>
                <a:latin typeface="+mj-lt"/>
                <a:ea typeface="+mj-ea"/>
                <a:cs typeface="+mj-cs"/>
                <a:sym typeface="Bell MT"/>
              </a:defRPr>
            </a:lvl1pPr>
          </a:lstStyle>
          <a:p>
            <a:r>
              <a:t> </a:t>
            </a:r>
          </a:p>
        </p:txBody>
      </p:sp>
      <p:sp>
        <p:nvSpPr>
          <p:cNvPr id="697" name="Double-click to edit"/>
          <p:cNvSpPr txBox="1">
            <a:spLocks noGrp="1"/>
          </p:cNvSpPr>
          <p:nvPr>
            <p:ph type="body" sz="quarter" idx="4294967295"/>
          </p:nvPr>
        </p:nvSpPr>
        <p:spPr>
          <a:xfrm>
            <a:off x="2926079" y="5608320"/>
            <a:ext cx="9103361" cy="1869441"/>
          </a:xfrm>
          <a:prstGeom prst="rect">
            <a:avLst/>
          </a:prstGeom>
        </p:spPr>
        <p:txBody>
          <a:bodyPr lIns="65476" tIns="65476" rIns="65476" bIns="65476">
            <a:normAutofit/>
          </a:bodyPr>
          <a:lstStyle>
            <a:lvl1pPr marL="0" indent="0" algn="ctr" defTabSz="1733973">
              <a:spcBef>
                <a:spcPts val="1400"/>
              </a:spcBef>
              <a:buClr>
                <a:schemeClr val="accent1">
                  <a:lumOff val="44000"/>
                </a:schemeClr>
              </a:buClr>
              <a:buSzTx/>
              <a:buFont typeface="Wingdings"/>
              <a:buNone/>
              <a:defRPr sz="6000">
                <a:latin typeface="+mj-lt"/>
                <a:ea typeface="+mj-ea"/>
                <a:cs typeface="+mj-cs"/>
                <a:sym typeface="Bell MT"/>
              </a:defRPr>
            </a:lvl1pPr>
          </a:lstStyle>
          <a:p>
            <a:r>
              <a:t> </a:t>
            </a:r>
          </a:p>
        </p:txBody>
      </p:sp>
      <p:pic>
        <p:nvPicPr>
          <p:cNvPr id="698" name="The Meaning" descr="The Meaning"/>
          <p:cNvPicPr>
            <a:picLocks noChangeAspect="1"/>
          </p:cNvPicPr>
          <p:nvPr/>
        </p:nvPicPr>
        <p:blipFill>
          <a:blip r:embed="rId3"/>
          <a:srcRect l="2044" t="4136" r="33312" b="21966"/>
          <a:stretch>
            <a:fillRect/>
          </a:stretch>
        </p:blipFill>
        <p:spPr>
          <a:xfrm>
            <a:off x="4009813" y="1517226"/>
            <a:ext cx="4443307" cy="6664961"/>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itle 1"/>
          <p:cNvSpPr txBox="1">
            <a:spLocks noGrp="1"/>
          </p:cNvSpPr>
          <p:nvPr>
            <p:ph type="title"/>
          </p:nvPr>
        </p:nvSpPr>
        <p:spPr>
          <a:xfrm>
            <a:off x="975358" y="4532773"/>
            <a:ext cx="11054082" cy="123142"/>
          </a:xfrm>
          <a:prstGeom prst="rect">
            <a:avLst/>
          </a:prstGeom>
        </p:spPr>
        <p:txBody>
          <a:bodyPr>
            <a:normAutofit fontScale="90000"/>
          </a:bodyPr>
          <a:lstStyle/>
          <a:p>
            <a:pPr algn="ctr">
              <a:defRPr sz="8400"/>
            </a:pPr>
            <a:r>
              <a:rPr dirty="0"/>
              <a:t>WHAT MAKES WORSHIP “GOOD”?</a:t>
            </a:r>
            <a:br>
              <a:rPr dirty="0"/>
            </a:br>
            <a:br>
              <a:rPr dirty="0"/>
            </a:br>
            <a:br>
              <a:rPr dirty="0"/>
            </a:br>
            <a:br>
              <a:rPr dirty="0"/>
            </a:br>
            <a:endParaRPr dirty="0"/>
          </a:p>
        </p:txBody>
      </p:sp>
      <p:sp>
        <p:nvSpPr>
          <p:cNvPr id="701" name="TextBox 2"/>
          <p:cNvSpPr txBox="1"/>
          <p:nvPr/>
        </p:nvSpPr>
        <p:spPr>
          <a:xfrm>
            <a:off x="1140113" y="4105156"/>
            <a:ext cx="9674235" cy="3209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buSzPct val="100000"/>
              <a:buFont typeface="Arial"/>
              <a:buChar char="•"/>
              <a:defRPr sz="5000">
                <a:latin typeface="+mj-lt"/>
                <a:ea typeface="+mj-ea"/>
                <a:cs typeface="+mj-cs"/>
                <a:sym typeface="Bell MT"/>
              </a:defRPr>
            </a:pPr>
            <a:r>
              <a:rPr dirty="0"/>
              <a:t> the right song</a:t>
            </a:r>
            <a:r>
              <a:rPr lang="en-US" dirty="0"/>
              <a:t>?</a:t>
            </a:r>
            <a:endParaRPr dirty="0"/>
          </a:p>
          <a:p>
            <a:pPr algn="ctr" defTabSz="1300480">
              <a:buSzPct val="100000"/>
              <a:buFont typeface="Arial"/>
              <a:buChar char="•"/>
              <a:defRPr sz="5000">
                <a:latin typeface="+mj-lt"/>
                <a:ea typeface="+mj-ea"/>
                <a:cs typeface="+mj-cs"/>
                <a:sym typeface="Bell MT"/>
              </a:defRPr>
            </a:pPr>
            <a:r>
              <a:rPr dirty="0"/>
              <a:t>the right worship leader?</a:t>
            </a:r>
          </a:p>
          <a:p>
            <a:pPr algn="ctr" defTabSz="1300480">
              <a:buSzPct val="100000"/>
              <a:buFont typeface="Arial"/>
              <a:buChar char="•"/>
              <a:defRPr sz="5000">
                <a:latin typeface="+mj-lt"/>
                <a:ea typeface="+mj-ea"/>
                <a:cs typeface="+mj-cs"/>
                <a:sym typeface="Bell MT"/>
              </a:defRPr>
            </a:pPr>
            <a:r>
              <a:rPr dirty="0"/>
              <a:t>the right group of talent?</a:t>
            </a:r>
          </a:p>
          <a:p>
            <a:pPr algn="ctr" defTabSz="1300480">
              <a:buSzPct val="100000"/>
              <a:buFont typeface="Arial"/>
              <a:buChar char="•"/>
              <a:defRPr sz="5000">
                <a:latin typeface="+mj-lt"/>
                <a:ea typeface="+mj-ea"/>
                <a:cs typeface="+mj-cs"/>
                <a:sym typeface="Bell MT"/>
              </a:defRPr>
            </a:pPr>
            <a:r>
              <a:rPr dirty="0"/>
              <a:t>the right amount of sincerity?</a:t>
            </a:r>
          </a:p>
        </p:txBody>
      </p:sp>
      <p:sp>
        <p:nvSpPr>
          <p:cNvPr id="702" name="WHAT MAKES WORSHIP “GOOD”?"/>
          <p:cNvSpPr txBox="1"/>
          <p:nvPr/>
        </p:nvSpPr>
        <p:spPr>
          <a:xfrm>
            <a:off x="6436709" y="2677940"/>
            <a:ext cx="131381" cy="1977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defTabSz="914400">
              <a:defRPr sz="6000">
                <a:effectLst>
                  <a:outerShdw blurRad="38100" dist="38100" dir="2700000" rotWithShape="0">
                    <a:schemeClr val="accent1">
                      <a:lumOff val="44000"/>
                    </a:schemeClr>
                  </a:outerShdw>
                </a:effectLst>
                <a:latin typeface="+mj-lt"/>
                <a:ea typeface="+mj-ea"/>
                <a:cs typeface="+mj-cs"/>
                <a:sym typeface="Bell MT"/>
              </a:defRPr>
            </a:pPr>
            <a:br>
              <a:rPr dirty="0"/>
            </a:b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1. Important Themes"/>
          <p:cNvSpPr txBox="1">
            <a:spLocks noGrp="1"/>
          </p:cNvSpPr>
          <p:nvPr>
            <p:ph type="title" idx="4294967295"/>
          </p:nvPr>
        </p:nvSpPr>
        <p:spPr>
          <a:xfrm>
            <a:off x="650239" y="482108"/>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68" name="Whole-life worship…"/>
          <p:cNvSpPr txBox="1">
            <a:spLocks noGrp="1"/>
          </p:cNvSpPr>
          <p:nvPr>
            <p:ph type="body" idx="4294967295"/>
          </p:nvPr>
        </p:nvSpPr>
        <p:spPr>
          <a:xfrm>
            <a:off x="836621" y="959872"/>
            <a:ext cx="11331558" cy="7833857"/>
          </a:xfrm>
          <a:prstGeom prst="rect">
            <a:avLst/>
          </a:prstGeom>
        </p:spPr>
        <p:txBody>
          <a:bodyPr>
            <a:normAutofit/>
          </a:bodyPr>
          <a:lstStyle/>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a:p>
          <a:p>
            <a:pPr marL="385762" indent="-385762" defTabSz="1040384">
              <a:spcBef>
                <a:spcPts val="800"/>
              </a:spcBef>
              <a:buClr>
                <a:srgbClr val="FFCC00"/>
              </a:buClr>
              <a:buSzPct val="120000"/>
              <a:buChar char="•"/>
              <a:defRPr sz="4620">
                <a:solidFill>
                  <a:schemeClr val="accent1">
                    <a:lumOff val="44000"/>
                  </a:schemeClr>
                </a:solidFill>
                <a:effectLst>
                  <a:outerShdw blurRad="7620" dist="15240" dir="2700000" rotWithShape="0">
                    <a:srgbClr val="000000"/>
                  </a:outerShdw>
                </a:effectLst>
                <a:latin typeface="+mj-lt"/>
                <a:ea typeface="+mj-ea"/>
                <a:cs typeface="+mj-cs"/>
                <a:sym typeface="Bell MT"/>
              </a:defRPr>
            </a:pPr>
            <a:r>
              <a:t>Whole-life worship</a:t>
            </a:r>
          </a:p>
          <a:p>
            <a:pPr marL="385762" indent="-385762" defTabSz="1040384">
              <a:spcBef>
                <a:spcPts val="800"/>
              </a:spcBef>
              <a:buClr>
                <a:srgbClr val="FFCC00"/>
              </a:buClr>
              <a:buSzPct val="120000"/>
              <a:buChar char="•"/>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a:p>
          <a:p>
            <a:pPr marL="0" lvl="4" indent="548640" defTabSz="1040384">
              <a:spcBef>
                <a:spcPts val="800"/>
              </a:spcBef>
              <a:buSzTx/>
              <a:buNone/>
              <a:defRPr sz="3600">
                <a:solidFill>
                  <a:schemeClr val="accent1">
                    <a:lumOff val="44000"/>
                  </a:schemeClr>
                </a:solidFill>
                <a:effectLst>
                  <a:outerShdw blurRad="7620" dist="15240" dir="2700000" rotWithShape="0">
                    <a:srgbClr val="000000"/>
                  </a:outerShdw>
                </a:effectLst>
                <a:latin typeface="+mj-lt"/>
                <a:ea typeface="+mj-ea"/>
                <a:cs typeface="+mj-cs"/>
                <a:sym typeface="Bell MT"/>
              </a:defRPr>
            </a:pPr>
            <a:r>
              <a:t>I</a:t>
            </a:r>
            <a:r>
              <a:rPr i="1"/>
              <a:t> appeal to you therefore, brethren, by the mercies of God, to present your bodies as a living sacrifice, holy and acceptable to God, which is your spiritual worship. (Romans 12:1)</a:t>
            </a:r>
          </a:p>
          <a:p>
            <a:pPr marL="0" indent="0" defTabSz="1040384">
              <a:spcBef>
                <a:spcPts val="800"/>
              </a:spcBef>
              <a:buSzTx/>
              <a:buNone/>
              <a:defRPr sz="3600" i="1">
                <a:solidFill>
                  <a:schemeClr val="accent1">
                    <a:lumOff val="44000"/>
                  </a:schemeClr>
                </a:solidFill>
                <a:effectLst>
                  <a:outerShdw blurRad="7620" dist="15240" dir="2700000" rotWithShape="0">
                    <a:srgbClr val="000000"/>
                  </a:outerShdw>
                </a:effectLst>
                <a:latin typeface="+mj-lt"/>
                <a:ea typeface="+mj-ea"/>
                <a:cs typeface="+mj-cs"/>
                <a:sym typeface="Bell MT"/>
              </a:defRPr>
            </a:pPr>
            <a:endParaRPr i="1"/>
          </a:p>
          <a:p>
            <a:pPr marL="0" lvl="3" indent="411480" defTabSz="1040384">
              <a:spcBef>
                <a:spcPts val="800"/>
              </a:spcBef>
              <a:buSzTx/>
              <a:buNone/>
              <a:defRPr sz="3600" i="1">
                <a:solidFill>
                  <a:schemeClr val="accent1">
                    <a:lumOff val="44000"/>
                  </a:schemeClr>
                </a:solidFill>
                <a:effectLst>
                  <a:outerShdw blurRad="7620" dist="15240" dir="2700000" rotWithShape="0">
                    <a:srgbClr val="000000"/>
                  </a:outerShdw>
                </a:effectLst>
                <a:latin typeface="+mj-lt"/>
                <a:ea typeface="+mj-ea"/>
                <a:cs typeface="+mj-cs"/>
                <a:sym typeface="Bell MT"/>
              </a:defRPr>
            </a:pPr>
            <a:r>
              <a:t>“And you shall love the Lord your God with all your heart and with all your soul and with all your mind and with all your strength.” (Mark 12:30)</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itle 1"/>
          <p:cNvSpPr txBox="1">
            <a:spLocks noGrp="1"/>
          </p:cNvSpPr>
          <p:nvPr>
            <p:ph type="title"/>
          </p:nvPr>
        </p:nvSpPr>
        <p:spPr>
          <a:xfrm>
            <a:off x="975359" y="3576320"/>
            <a:ext cx="11054082" cy="1625601"/>
          </a:xfrm>
          <a:prstGeom prst="rect">
            <a:avLst/>
          </a:prstGeom>
        </p:spPr>
        <p:txBody>
          <a:bodyPr/>
          <a:lstStyle>
            <a:lvl1pPr algn="ctr" defTabSz="663244">
              <a:defRPr sz="4284">
                <a:effectLst>
                  <a:outerShdw blurRad="19431" dist="19431" dir="2700000" rotWithShape="0">
                    <a:schemeClr val="accent1">
                      <a:lumOff val="44000"/>
                    </a:schemeClr>
                  </a:outerShdw>
                </a:effectLst>
              </a:defRPr>
            </a:lvl1pPr>
          </a:lstStyle>
          <a:p>
            <a:r>
              <a:t>the sin of trying to do worship in our own strength</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06" name="Are you so foolish?…"/>
          <p:cNvSpPr txBox="1"/>
          <p:nvPr/>
        </p:nvSpPr>
        <p:spPr>
          <a:xfrm>
            <a:off x="591391" y="2500376"/>
            <a:ext cx="11822017" cy="3332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sz="5400">
                <a:solidFill>
                  <a:schemeClr val="accent1">
                    <a:lumOff val="44000"/>
                  </a:schemeClr>
                </a:solidFill>
                <a:latin typeface="+mj-lt"/>
                <a:ea typeface="+mj-ea"/>
                <a:cs typeface="+mj-cs"/>
                <a:sym typeface="Bell MT"/>
              </a:defRPr>
            </a:pPr>
            <a:r>
              <a:rPr dirty="0"/>
              <a:t>Are you so foolish?</a:t>
            </a:r>
          </a:p>
          <a:p>
            <a:pPr algn="ctr">
              <a:defRPr sz="5400">
                <a:solidFill>
                  <a:schemeClr val="accent1">
                    <a:lumOff val="44000"/>
                  </a:schemeClr>
                </a:solidFill>
                <a:latin typeface="+mj-lt"/>
                <a:ea typeface="+mj-ea"/>
                <a:cs typeface="+mj-cs"/>
                <a:sym typeface="Bell MT"/>
              </a:defRPr>
            </a:pPr>
            <a:r>
              <a:rPr dirty="0"/>
              <a:t>Having begun by the Spirit,</a:t>
            </a:r>
            <a:endParaRPr lang="en-US" dirty="0"/>
          </a:p>
          <a:p>
            <a:pPr algn="ctr">
              <a:defRPr sz="5400">
                <a:solidFill>
                  <a:schemeClr val="accent1">
                    <a:lumOff val="44000"/>
                  </a:schemeClr>
                </a:solidFill>
                <a:latin typeface="+mj-lt"/>
                <a:ea typeface="+mj-ea"/>
                <a:cs typeface="+mj-cs"/>
                <a:sym typeface="Bell MT"/>
              </a:defRPr>
            </a:pPr>
            <a:r>
              <a:rPr dirty="0"/>
              <a:t>are you now being perfected by the flesh?</a:t>
            </a:r>
            <a:br>
              <a:rPr dirty="0"/>
            </a:br>
            <a:r>
              <a:rPr sz="4600" dirty="0"/>
              <a:t>(Galatians 3:3)</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0" name="How God works"/>
          <p:cNvSpPr txBox="1"/>
          <p:nvPr/>
        </p:nvSpPr>
        <p:spPr>
          <a:xfrm>
            <a:off x="3537974" y="3486668"/>
            <a:ext cx="5928852" cy="1374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defRPr sz="7400" i="1">
                <a:solidFill>
                  <a:schemeClr val="accent1">
                    <a:lumOff val="44000"/>
                  </a:schemeClr>
                </a:solidFill>
                <a:latin typeface="+mj-lt"/>
                <a:ea typeface="+mj-ea"/>
                <a:cs typeface="+mj-cs"/>
                <a:sym typeface="Bell MT"/>
              </a:defRPr>
            </a:lvl1pPr>
          </a:lstStyle>
          <a:p>
            <a:pPr>
              <a:defRPr i="0">
                <a:solidFill>
                  <a:srgbClr val="000000"/>
                </a:solidFill>
              </a:defRPr>
            </a:pPr>
            <a:r>
              <a:rPr i="1">
                <a:solidFill>
                  <a:schemeClr val="accent1">
                    <a:lumOff val="44000"/>
                  </a:schemeClr>
                </a:solidFill>
              </a:rPr>
              <a:t>How God works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4" name="Romans 8:26…"/>
          <p:cNvSpPr txBox="1"/>
          <p:nvPr/>
        </p:nvSpPr>
        <p:spPr>
          <a:xfrm>
            <a:off x="6879583" y="2561476"/>
            <a:ext cx="5291954" cy="4244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p>
            <a:pPr algn="ctr">
              <a:defRPr sz="4000">
                <a:latin typeface="+mj-lt"/>
                <a:ea typeface="+mj-ea"/>
                <a:cs typeface="+mj-cs"/>
                <a:sym typeface="Bell MT"/>
              </a:defRPr>
            </a:pPr>
            <a:r>
              <a:rPr>
                <a:solidFill>
                  <a:schemeClr val="accent1">
                    <a:lumOff val="44000"/>
                  </a:schemeClr>
                </a:solidFill>
              </a:rPr>
              <a:t>Romans 8:26</a:t>
            </a:r>
          </a:p>
          <a:p>
            <a:pPr algn="ctr">
              <a:defRPr sz="4000">
                <a:latin typeface="+mj-lt"/>
                <a:ea typeface="+mj-ea"/>
                <a:cs typeface="+mj-cs"/>
                <a:sym typeface="Bell MT"/>
              </a:defRPr>
            </a:pPr>
            <a:r>
              <a:rPr>
                <a:solidFill>
                  <a:schemeClr val="accent1">
                    <a:lumOff val="44000"/>
                  </a:schemeClr>
                </a:solidFill>
              </a:rPr>
              <a:t>Philippians 2:12-13</a:t>
            </a:r>
          </a:p>
          <a:p>
            <a:pPr algn="ctr">
              <a:defRPr sz="4000">
                <a:latin typeface="+mj-lt"/>
                <a:ea typeface="+mj-ea"/>
                <a:cs typeface="+mj-cs"/>
                <a:sym typeface="Bell MT"/>
              </a:defRPr>
            </a:pPr>
            <a:r>
              <a:rPr>
                <a:solidFill>
                  <a:schemeClr val="accent1">
                    <a:lumOff val="44000"/>
                  </a:schemeClr>
                </a:solidFill>
              </a:rPr>
              <a:t>1 Corinthians 15:10</a:t>
            </a:r>
          </a:p>
          <a:p>
            <a:pPr algn="ctr">
              <a:defRPr sz="4000">
                <a:latin typeface="+mj-lt"/>
                <a:ea typeface="+mj-ea"/>
                <a:cs typeface="+mj-cs"/>
                <a:sym typeface="Bell MT"/>
              </a:defRPr>
            </a:pPr>
            <a:r>
              <a:rPr>
                <a:solidFill>
                  <a:schemeClr val="accent1">
                    <a:lumOff val="44000"/>
                  </a:schemeClr>
                </a:solidFill>
              </a:rPr>
              <a:t>Colossians 1:29</a:t>
            </a:r>
          </a:p>
          <a:p>
            <a:pPr algn="ctr">
              <a:defRPr sz="4000">
                <a:latin typeface="+mj-lt"/>
                <a:ea typeface="+mj-ea"/>
                <a:cs typeface="+mj-cs"/>
                <a:sym typeface="Bell MT"/>
              </a:defRPr>
            </a:pPr>
            <a:r>
              <a:rPr>
                <a:solidFill>
                  <a:schemeClr val="accent1">
                    <a:lumOff val="44000"/>
                  </a:schemeClr>
                </a:solidFill>
              </a:rPr>
              <a:t>1 Thessalonians 5:21-24</a:t>
            </a:r>
          </a:p>
          <a:p>
            <a:pPr algn="ctr">
              <a:defRPr sz="4000">
                <a:latin typeface="+mj-lt"/>
                <a:ea typeface="+mj-ea"/>
                <a:cs typeface="+mj-cs"/>
                <a:sym typeface="Bell MT"/>
              </a:defRPr>
            </a:pPr>
            <a:r>
              <a:rPr>
                <a:solidFill>
                  <a:schemeClr val="accent1">
                    <a:lumOff val="44000"/>
                  </a:schemeClr>
                </a:solidFill>
              </a:rPr>
              <a:t>Hebrews 13:20-21</a:t>
            </a:r>
          </a:p>
        </p:txBody>
      </p:sp>
      <p:sp>
        <p:nvSpPr>
          <p:cNvPr id="715" name="BREAKOUT…"/>
          <p:cNvSpPr txBox="1"/>
          <p:nvPr/>
        </p:nvSpPr>
        <p:spPr>
          <a:xfrm>
            <a:off x="833263" y="1556651"/>
            <a:ext cx="4096698" cy="808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defRPr>
                <a:solidFill>
                  <a:schemeClr val="accent1">
                    <a:lumOff val="44000"/>
                  </a:schemeClr>
                </a:solidFill>
                <a:latin typeface="+mj-lt"/>
                <a:ea typeface="+mj-ea"/>
                <a:cs typeface="+mj-cs"/>
                <a:sym typeface="Bell MT"/>
              </a:defRPr>
            </a:pPr>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19" name="In the same way the Spirit also helps our weakness; for we do not know how to pray as we should, but the Spirit Himself intercedes for us with groanings too deep for words.  (Romans 8:26)"/>
          <p:cNvSpPr txBox="1"/>
          <p:nvPr/>
        </p:nvSpPr>
        <p:spPr>
          <a:xfrm>
            <a:off x="1399244" y="2467482"/>
            <a:ext cx="10206312" cy="4321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4200">
                <a:latin typeface="+mj-lt"/>
                <a:ea typeface="+mj-ea"/>
                <a:cs typeface="+mj-cs"/>
                <a:sym typeface="Bell MT"/>
              </a:defRPr>
            </a:pPr>
            <a:r>
              <a:rPr>
                <a:solidFill>
                  <a:schemeClr val="accent1">
                    <a:lumOff val="44000"/>
                  </a:schemeClr>
                </a:solidFill>
              </a:rPr>
              <a:t>In the same way the Spirit also helps our weakness; for we do not know how to pray as we should, but the Spirit Himself </a:t>
            </a:r>
            <a:r>
              <a:rPr i="1">
                <a:solidFill>
                  <a:schemeClr val="accent1">
                    <a:lumOff val="44000"/>
                  </a:schemeClr>
                </a:solidFill>
              </a:rPr>
              <a:t>intercedes</a:t>
            </a:r>
            <a:r>
              <a:rPr>
                <a:solidFill>
                  <a:schemeClr val="accent1">
                    <a:lumOff val="44000"/>
                  </a:schemeClr>
                </a:solidFill>
              </a:rPr>
              <a:t> for us</a:t>
            </a:r>
            <a:r>
              <a:rPr i="1">
                <a:solidFill>
                  <a:schemeClr val="accent1">
                    <a:lumOff val="44000"/>
                  </a:schemeClr>
                </a:solidFill>
              </a:rPr>
              <a:t> </a:t>
            </a:r>
            <a:r>
              <a:rPr>
                <a:solidFill>
                  <a:schemeClr val="accent1">
                    <a:lumOff val="44000"/>
                  </a:schemeClr>
                </a:solidFill>
              </a:rPr>
              <a:t>with groanings too deep for words.</a:t>
            </a:r>
            <a:br>
              <a:rPr>
                <a:solidFill>
                  <a:schemeClr val="accent1">
                    <a:lumOff val="44000"/>
                  </a:schemeClr>
                </a:solidFill>
              </a:rPr>
            </a:br>
            <a:br>
              <a:rPr>
                <a:solidFill>
                  <a:schemeClr val="accent1">
                    <a:lumOff val="44000"/>
                  </a:schemeClr>
                </a:solidFill>
              </a:rPr>
            </a:br>
            <a:r>
              <a:rPr>
                <a:solidFill>
                  <a:schemeClr val="accent1">
                    <a:lumOff val="44000"/>
                  </a:schemeClr>
                </a:solidFill>
              </a:rPr>
              <a:t>(Romans 8:26)</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3" name="So then, my beloved, just as you have always obeyed, not as in my presence only, but now much more in my absence, work out your salvation with fear and trembling; FOR it is God who is at work in you, both to will and to work for His good pleasure.  (Phil"/>
          <p:cNvSpPr txBox="1">
            <a:spLocks noGrp="1"/>
          </p:cNvSpPr>
          <p:nvPr>
            <p:ph type="title" idx="4294967295"/>
          </p:nvPr>
        </p:nvSpPr>
        <p:spPr>
          <a:xfrm>
            <a:off x="901316" y="1038667"/>
            <a:ext cx="10930237" cy="6639428"/>
          </a:xfrm>
          <a:prstGeom prst="rect">
            <a:avLst/>
          </a:prstGeom>
        </p:spPr>
        <p:txBody>
          <a:bodyPr lIns="65476" tIns="65476" rIns="65476" bIns="65476">
            <a:normAutofit/>
          </a:bodyPr>
          <a:lstStyle/>
          <a:p>
            <a:pPr defTabSz="1231121">
              <a:defRPr sz="5253">
                <a:latin typeface="+mj-lt"/>
                <a:ea typeface="+mj-ea"/>
                <a:cs typeface="+mj-cs"/>
                <a:sym typeface="Bell MT"/>
              </a:defRPr>
            </a:pPr>
            <a:br/>
            <a:br/>
            <a:r>
              <a:rPr sz="3834">
                <a:solidFill>
                  <a:schemeClr val="accent1">
                    <a:lumOff val="44000"/>
                  </a:schemeClr>
                </a:solidFill>
              </a:rPr>
              <a:t>So then, my beloved, just as you have always obeyed, not as in my presence only, but now much more in my absence, work out your salvation with fear and trembling; FOR it is God who is </a:t>
            </a:r>
            <a:r>
              <a:rPr sz="3834" i="1">
                <a:solidFill>
                  <a:schemeClr val="accent1">
                    <a:lumOff val="44000"/>
                  </a:schemeClr>
                </a:solidFill>
              </a:rPr>
              <a:t>at work in you</a:t>
            </a:r>
            <a:r>
              <a:rPr sz="3834">
                <a:solidFill>
                  <a:schemeClr val="accent1">
                    <a:lumOff val="44000"/>
                  </a:schemeClr>
                </a:solidFill>
              </a:rPr>
              <a:t>, both to will and to work for His</a:t>
            </a:r>
            <a:r>
              <a:rPr sz="3834" i="1">
                <a:solidFill>
                  <a:schemeClr val="accent1">
                    <a:lumOff val="44000"/>
                  </a:schemeClr>
                </a:solidFill>
              </a:rPr>
              <a:t> </a:t>
            </a:r>
            <a:r>
              <a:rPr sz="3834">
                <a:solidFill>
                  <a:schemeClr val="accent1">
                    <a:lumOff val="44000"/>
                  </a:schemeClr>
                </a:solidFill>
              </a:rPr>
              <a:t>good pleasure.</a:t>
            </a:r>
            <a:br>
              <a:rPr sz="3834">
                <a:solidFill>
                  <a:schemeClr val="accent1">
                    <a:lumOff val="44000"/>
                  </a:schemeClr>
                </a:solidFill>
              </a:rPr>
            </a:br>
            <a:br>
              <a:rPr sz="3834">
                <a:solidFill>
                  <a:schemeClr val="accent1">
                    <a:lumOff val="44000"/>
                  </a:schemeClr>
                </a:solidFill>
              </a:rPr>
            </a:br>
            <a:r>
              <a:rPr sz="3834">
                <a:solidFill>
                  <a:schemeClr val="accent1">
                    <a:lumOff val="44000"/>
                  </a:schemeClr>
                </a:solidFill>
              </a:rPr>
              <a:t>(Philippians 2:12-13)</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27" name="But by the grace of God I am what I am, and His grace toward me did not prove vain; but I labored even more than all of them, yet not I, but the grace of God with me.  (1 Corin. 15:10)"/>
          <p:cNvSpPr txBox="1">
            <a:spLocks noGrp="1"/>
          </p:cNvSpPr>
          <p:nvPr>
            <p:ph type="title" idx="4294967295"/>
          </p:nvPr>
        </p:nvSpPr>
        <p:spPr>
          <a:xfrm>
            <a:off x="916848" y="2183320"/>
            <a:ext cx="11171104" cy="5696269"/>
          </a:xfrm>
          <a:prstGeom prst="rect">
            <a:avLst/>
          </a:prstGeom>
        </p:spPr>
        <p:txBody>
          <a:bodyPr lIns="65476" tIns="65476" rIns="65476" bIns="65476">
            <a:normAutofit/>
          </a:bodyPr>
          <a:lstStyle/>
          <a:p>
            <a:pPr defTabSz="1057723">
              <a:defRPr sz="4514">
                <a:latin typeface="+mj-lt"/>
                <a:ea typeface="+mj-ea"/>
                <a:cs typeface="+mj-cs"/>
                <a:sym typeface="Bell MT"/>
              </a:defRPr>
            </a:pPr>
            <a:br/>
            <a:br/>
            <a:r>
              <a:rPr sz="4148">
                <a:solidFill>
                  <a:schemeClr val="accent1">
                    <a:lumOff val="44000"/>
                  </a:schemeClr>
                </a:solidFill>
              </a:rPr>
              <a:t>But by the grace of God I am what I am, and His grace toward me did not prove vain; but I labored even more than all of them, </a:t>
            </a:r>
            <a:r>
              <a:rPr sz="4148" i="1">
                <a:solidFill>
                  <a:schemeClr val="accent1">
                    <a:lumOff val="44000"/>
                  </a:schemeClr>
                </a:solidFill>
              </a:rPr>
              <a:t>yet not I, but the grace of God with me</a:t>
            </a:r>
            <a:r>
              <a:rPr sz="4148">
                <a:solidFill>
                  <a:schemeClr val="accent1">
                    <a:lumOff val="44000"/>
                  </a:schemeClr>
                </a:solidFill>
              </a:rPr>
              <a:t>.</a:t>
            </a:r>
            <a:br>
              <a:rPr sz="4148">
                <a:solidFill>
                  <a:schemeClr val="accent1">
                    <a:lumOff val="44000"/>
                  </a:schemeClr>
                </a:solidFill>
              </a:rPr>
            </a:br>
            <a:br>
              <a:rPr sz="4148">
                <a:solidFill>
                  <a:schemeClr val="accent1">
                    <a:lumOff val="44000"/>
                  </a:schemeClr>
                </a:solidFill>
              </a:rPr>
            </a:br>
            <a:r>
              <a:rPr sz="3172">
                <a:solidFill>
                  <a:schemeClr val="accent1">
                    <a:lumOff val="44000"/>
                  </a:schemeClr>
                </a:solidFill>
              </a:rPr>
              <a:t>(1 Corin. 15:10)</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1" name="For this purpose also I labor, striving according to His power, which mightily works within me.  (Col. 1:29)"/>
          <p:cNvSpPr txBox="1">
            <a:spLocks noGrp="1"/>
          </p:cNvSpPr>
          <p:nvPr>
            <p:ph type="title" idx="4294967295"/>
          </p:nvPr>
        </p:nvSpPr>
        <p:spPr>
          <a:xfrm>
            <a:off x="886001" y="2248475"/>
            <a:ext cx="11232798" cy="4896805"/>
          </a:xfrm>
          <a:prstGeom prst="rect">
            <a:avLst/>
          </a:prstGeom>
        </p:spPr>
        <p:txBody>
          <a:bodyPr lIns="65476" tIns="65476" rIns="65476" bIns="65476">
            <a:normAutofit/>
          </a:bodyPr>
          <a:lstStyle/>
          <a:p>
            <a:pPr defTabSz="1144422">
              <a:defRPr sz="4884">
                <a:latin typeface="+mj-lt"/>
                <a:ea typeface="+mj-ea"/>
                <a:cs typeface="+mj-cs"/>
                <a:sym typeface="Bell MT"/>
              </a:defRPr>
            </a:pPr>
            <a:br/>
            <a:br/>
            <a:r>
              <a:rPr sz="4488">
                <a:solidFill>
                  <a:schemeClr val="accent1">
                    <a:lumOff val="44000"/>
                  </a:schemeClr>
                </a:solidFill>
              </a:rPr>
              <a:t>For this purpose also I labor, striving according to </a:t>
            </a:r>
            <a:r>
              <a:rPr sz="4488" i="1">
                <a:solidFill>
                  <a:schemeClr val="accent1">
                    <a:lumOff val="44000"/>
                  </a:schemeClr>
                </a:solidFill>
              </a:rPr>
              <a:t>His power</a:t>
            </a:r>
            <a:r>
              <a:rPr sz="4488">
                <a:solidFill>
                  <a:schemeClr val="accent1">
                    <a:lumOff val="44000"/>
                  </a:schemeClr>
                </a:solidFill>
              </a:rPr>
              <a:t>, which mightily works within me.</a:t>
            </a:r>
            <a:br>
              <a:rPr sz="4488">
                <a:solidFill>
                  <a:schemeClr val="accent1">
                    <a:lumOff val="44000"/>
                  </a:schemeClr>
                </a:solidFill>
              </a:rPr>
            </a:br>
            <a:br>
              <a:rPr sz="4488">
                <a:solidFill>
                  <a:schemeClr val="accent1">
                    <a:lumOff val="44000"/>
                  </a:schemeClr>
                </a:solidFill>
              </a:rPr>
            </a:br>
            <a:r>
              <a:rPr sz="3432">
                <a:solidFill>
                  <a:schemeClr val="accent1">
                    <a:lumOff val="44000"/>
                  </a:schemeClr>
                </a:solidFill>
              </a:rPr>
              <a:t>(Col. 1:29)</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5" name="Test everything; hold fast what is good. Abstain from every form of evil.…"/>
          <p:cNvSpPr txBox="1">
            <a:spLocks noGrp="1"/>
          </p:cNvSpPr>
          <p:nvPr>
            <p:ph type="title" idx="4294967295"/>
          </p:nvPr>
        </p:nvSpPr>
        <p:spPr>
          <a:xfrm>
            <a:off x="398527" y="-602189"/>
            <a:ext cx="11921067" cy="8465062"/>
          </a:xfrm>
          <a:prstGeom prst="rect">
            <a:avLst/>
          </a:prstGeom>
        </p:spPr>
        <p:txBody>
          <a:bodyPr lIns="65476" tIns="65476" rIns="65476" bIns="65476">
            <a:normAutofit/>
          </a:bodyPr>
          <a:lstStyle/>
          <a:p>
            <a:pPr defTabSz="1127082">
              <a:defRPr sz="4810">
                <a:latin typeface="+mj-lt"/>
                <a:ea typeface="+mj-ea"/>
                <a:cs typeface="+mj-cs"/>
                <a:sym typeface="Bell MT"/>
              </a:defRPr>
            </a:pPr>
            <a:br/>
            <a:br/>
            <a:br/>
            <a:r>
              <a:rPr sz="3900">
                <a:solidFill>
                  <a:schemeClr val="accent1">
                    <a:lumOff val="44000"/>
                  </a:schemeClr>
                </a:solidFill>
              </a:rPr>
              <a:t>Test everything; hold fast what is good. Abstain from every form of evil.</a:t>
            </a:r>
          </a:p>
          <a:p>
            <a:pPr defTabSz="1127082">
              <a:defRPr sz="4810">
                <a:latin typeface="+mj-lt"/>
                <a:ea typeface="+mj-ea"/>
                <a:cs typeface="+mj-cs"/>
                <a:sym typeface="Bell MT"/>
              </a:defRPr>
            </a:pPr>
            <a:endParaRPr sz="3900">
              <a:solidFill>
                <a:schemeClr val="accent1">
                  <a:lumOff val="44000"/>
                </a:schemeClr>
              </a:solidFill>
            </a:endParaRPr>
          </a:p>
          <a:p>
            <a:pPr defTabSz="1127082">
              <a:defRPr sz="4810">
                <a:latin typeface="+mj-lt"/>
                <a:ea typeface="+mj-ea"/>
                <a:cs typeface="+mj-cs"/>
                <a:sym typeface="Bell MT"/>
              </a:defRPr>
            </a:pPr>
            <a:r>
              <a:rPr sz="3900">
                <a:solidFill>
                  <a:schemeClr val="accent1">
                    <a:lumOff val="44000"/>
                  </a:schemeClr>
                </a:solidFill>
              </a:rPr>
              <a:t>Now may the God of peace himself sanctify you completely, and may your whole spirit and soul and body be kept blameless at the coming of our Lord Jesus Christ. He who calls you is faithful; he will surely do it.</a:t>
            </a:r>
            <a:br>
              <a:rPr sz="3900">
                <a:solidFill>
                  <a:schemeClr val="accent1">
                    <a:lumOff val="44000"/>
                  </a:schemeClr>
                </a:solidFill>
              </a:rPr>
            </a:br>
            <a:endParaRPr sz="3900">
              <a:solidFill>
                <a:schemeClr val="accent1">
                  <a:lumOff val="44000"/>
                </a:schemeClr>
              </a:solidFill>
            </a:endParaRPr>
          </a:p>
          <a:p>
            <a:pPr defTabSz="1127082">
              <a:defRPr sz="4810">
                <a:latin typeface="+mj-lt"/>
                <a:ea typeface="+mj-ea"/>
                <a:cs typeface="+mj-cs"/>
                <a:sym typeface="Bell MT"/>
              </a:defRPr>
            </a:pPr>
            <a:r>
              <a:rPr sz="2859">
                <a:solidFill>
                  <a:schemeClr val="accent1">
                    <a:lumOff val="44000"/>
                  </a:schemeClr>
                </a:solidFill>
              </a:rPr>
              <a:t>(1 Thessalonians 5:21-24)</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39" name="Now may the God of peace who brought again from the dead our Lord Jesus, the great Shepherd of the sheep, by the blood of the eternal covenant, equip you with everything good that you may do His will, working in us that which is pleasing in His sight, th"/>
          <p:cNvSpPr txBox="1">
            <a:spLocks noGrp="1"/>
          </p:cNvSpPr>
          <p:nvPr>
            <p:ph type="title" idx="4294967295"/>
          </p:nvPr>
        </p:nvSpPr>
        <p:spPr>
          <a:xfrm>
            <a:off x="541866" y="-367634"/>
            <a:ext cx="11921068" cy="7857753"/>
          </a:xfrm>
          <a:prstGeom prst="rect">
            <a:avLst/>
          </a:prstGeom>
        </p:spPr>
        <p:txBody>
          <a:bodyPr lIns="65476" tIns="65476" rIns="65476" bIns="65476">
            <a:normAutofit/>
          </a:bodyPr>
          <a:lstStyle/>
          <a:p>
            <a:pPr defTabSz="1144422">
              <a:defRPr sz="4884">
                <a:latin typeface="+mj-lt"/>
                <a:ea typeface="+mj-ea"/>
                <a:cs typeface="+mj-cs"/>
                <a:sym typeface="Bell MT"/>
              </a:defRPr>
            </a:pPr>
            <a:br/>
            <a:br/>
            <a:br/>
            <a:r>
              <a:rPr sz="3960">
                <a:solidFill>
                  <a:schemeClr val="accent1">
                    <a:lumOff val="44000"/>
                  </a:schemeClr>
                </a:solidFill>
              </a:rPr>
              <a:t>Now may the God of peace who brought again from the dead our Lord Jesus, the great Shepherd of the sheep, by the blood of the eternal covenant, equip you with everything good that you may do His will, working in us that which is pleasing in His sight, through Jesus Christ, to whom be glory forever and ever. Amen.</a:t>
            </a:r>
            <a:br>
              <a:rPr sz="3960">
                <a:solidFill>
                  <a:schemeClr val="accent1">
                    <a:lumOff val="44000"/>
                  </a:schemeClr>
                </a:solidFill>
              </a:rPr>
            </a:br>
            <a:br>
              <a:rPr sz="3960">
                <a:solidFill>
                  <a:schemeClr val="accent1">
                    <a:lumOff val="44000"/>
                  </a:schemeClr>
                </a:solidFill>
              </a:rPr>
            </a:br>
            <a:r>
              <a:rPr sz="2904">
                <a:solidFill>
                  <a:schemeClr val="accent1">
                    <a:lumOff val="44000"/>
                  </a:schemeClr>
                </a:solidFill>
              </a:rPr>
              <a:t>(Hebrews 13:20-21)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1. Important Themes"/>
          <p:cNvSpPr txBox="1">
            <a:spLocks noGrp="1"/>
          </p:cNvSpPr>
          <p:nvPr>
            <p:ph type="title" idx="4294967295"/>
          </p:nvPr>
        </p:nvSpPr>
        <p:spPr>
          <a:xfrm>
            <a:off x="650239" y="242125"/>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71" name="Freedom of form…"/>
          <p:cNvSpPr txBox="1">
            <a:spLocks noGrp="1"/>
          </p:cNvSpPr>
          <p:nvPr>
            <p:ph type="body" idx="4294967295"/>
          </p:nvPr>
        </p:nvSpPr>
        <p:spPr>
          <a:xfrm>
            <a:off x="773469" y="1160489"/>
            <a:ext cx="11704321" cy="7795490"/>
          </a:xfrm>
          <a:prstGeom prst="rect">
            <a:avLst/>
          </a:prstGeom>
        </p:spPr>
        <p:txBody>
          <a:bodyPr>
            <a:normAutofit/>
          </a:bodyPr>
          <a:lstStyle/>
          <a:p>
            <a:pPr marL="0" indent="0" defTabSz="1057723">
              <a:spcBef>
                <a:spcPts val="800"/>
              </a:spcBef>
              <a:buSzTx/>
              <a:buNone/>
              <a:defRPr sz="3660">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a:p>
          <a:p>
            <a:pPr marL="392191" indent="-392191" defTabSz="1057723">
              <a:spcBef>
                <a:spcPts val="800"/>
              </a:spcBef>
              <a:buClr>
                <a:srgbClr val="FFCC00"/>
              </a:buClr>
              <a:buSzPct val="120000"/>
              <a:buChar char="•"/>
              <a:defRPr sz="4331">
                <a:solidFill>
                  <a:schemeClr val="accent1">
                    <a:lumOff val="44000"/>
                  </a:schemeClr>
                </a:solidFill>
                <a:effectLst>
                  <a:outerShdw blurRad="7747" dist="15494" dir="2700000" rotWithShape="0">
                    <a:srgbClr val="000000"/>
                  </a:outerShdw>
                </a:effectLst>
                <a:latin typeface="+mj-lt"/>
                <a:ea typeface="+mj-ea"/>
                <a:cs typeface="+mj-cs"/>
                <a:sym typeface="Bell MT"/>
              </a:defRPr>
            </a:pPr>
            <a:r>
              <a:t>Freedom of form</a:t>
            </a:r>
          </a:p>
          <a:p>
            <a:pPr marL="392191" indent="-392191" defTabSz="1057723">
              <a:spcBef>
                <a:spcPts val="800"/>
              </a:spcBef>
              <a:buClr>
                <a:srgbClr val="FFCC00"/>
              </a:buClr>
              <a:buSzPct val="120000"/>
              <a:buChar char="•"/>
              <a:defRPr sz="1464">
                <a:solidFill>
                  <a:schemeClr val="accent1">
                    <a:lumOff val="44000"/>
                  </a:schemeClr>
                </a:solidFill>
                <a:effectLst>
                  <a:outerShdw blurRad="7747" dist="15494" dir="2700000" rotWithShape="0">
                    <a:srgbClr val="000000"/>
                  </a:outerShdw>
                </a:effectLst>
                <a:latin typeface="+mj-lt"/>
                <a:ea typeface="+mj-ea"/>
                <a:cs typeface="+mj-cs"/>
                <a:sym typeface="Bell MT"/>
              </a:defRPr>
            </a:pPr>
            <a:endParaRP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r>
              <a:t>In the New Testament, all the focus is on the reality of the glory of Christ, not the shadow and copy of religious objects and forms. It is stunning how indifferent the New Testament is to such things: there is no authorization in the New Testament for worship buildings, or worship dress, or worship times, or worship music, or worship liturgy or worship size or thirty-five-minute sermons, or Advent poems or choirs or instruments or candles. . . . Almost every worship tradition we have is culturally shaped rather than Biblically commanded. . . . [We are] free to find place and time and dress and size and music and elements and objects that help us orient radically toward the supremacy of God in Christ.</a:t>
            </a:r>
          </a:p>
          <a:p>
            <a:pPr marL="0" indent="0" algn="ctr" defTabSz="557784">
              <a:lnSpc>
                <a:spcPct val="80000"/>
              </a:lnSpc>
              <a:spcBef>
                <a:spcPts val="0"/>
              </a:spcBef>
              <a:buSzTx/>
              <a:buNone/>
              <a:defRPr sz="3233">
                <a:solidFill>
                  <a:schemeClr val="accent1">
                    <a:lumOff val="44000"/>
                  </a:schemeClr>
                </a:solidFill>
                <a:latin typeface="+mj-lt"/>
                <a:ea typeface="+mj-ea"/>
                <a:cs typeface="+mj-cs"/>
                <a:sym typeface="Bell MT"/>
              </a:defRPr>
            </a:pPr>
            <a:br/>
            <a:r>
              <a:t>(John Piper)</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3" name="GRACE"/>
          <p:cNvSpPr txBox="1"/>
          <p:nvPr/>
        </p:nvSpPr>
        <p:spPr>
          <a:xfrm>
            <a:off x="2531548" y="2687777"/>
            <a:ext cx="7672834" cy="2670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a:spcBef>
                <a:spcPts val="9100"/>
              </a:spcBef>
              <a:defRPr sz="15000">
                <a:solidFill>
                  <a:schemeClr val="accent1">
                    <a:lumOff val="44000"/>
                  </a:schemeClr>
                </a:solidFill>
                <a:latin typeface="+mj-lt"/>
                <a:ea typeface="+mj-ea"/>
                <a:cs typeface="+mj-cs"/>
                <a:sym typeface="Bell MT"/>
              </a:defRPr>
            </a:lvl1pPr>
          </a:lstStyle>
          <a:p>
            <a:r>
              <a:t>GRACE</a:t>
            </a:r>
          </a:p>
        </p:txBody>
      </p:sp>
      <p:sp>
        <p:nvSpPr>
          <p:cNvPr id="744" name="God doing for us what we could never do for ourselves."/>
          <p:cNvSpPr txBox="1"/>
          <p:nvPr/>
        </p:nvSpPr>
        <p:spPr>
          <a:xfrm>
            <a:off x="1582250" y="4958079"/>
            <a:ext cx="9840300" cy="2136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t>God doing for us what we could never do for ourselves.</a:t>
            </a:r>
          </a:p>
        </p:txBody>
      </p:sp>
      <p:sp>
        <p:nvSpPr>
          <p:cNvPr id="745" name="in a word:"/>
          <p:cNvSpPr txBox="1"/>
          <p:nvPr/>
        </p:nvSpPr>
        <p:spPr>
          <a:xfrm>
            <a:off x="4748778" y="1926563"/>
            <a:ext cx="3238374" cy="1133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65023" tIns="65023" rIns="65023" bIns="65023">
            <a:spAutoFit/>
          </a:bodyPr>
          <a:lstStyle>
            <a:lvl1pPr algn="ctr">
              <a:spcBef>
                <a:spcPts val="3600"/>
              </a:spcBef>
              <a:defRPr sz="6000">
                <a:solidFill>
                  <a:schemeClr val="accent1">
                    <a:lumOff val="44000"/>
                  </a:schemeClr>
                </a:solidFill>
                <a:latin typeface="+mj-lt"/>
                <a:ea typeface="+mj-ea"/>
                <a:cs typeface="+mj-cs"/>
                <a:sym typeface="Bell MT"/>
              </a:defRPr>
            </a:lvl1pPr>
          </a:lstStyle>
          <a:p>
            <a:r>
              <a:t>in a word: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43">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7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1"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49" name="What God requires, He provides."/>
          <p:cNvSpPr txBox="1">
            <a:spLocks noGrp="1"/>
          </p:cNvSpPr>
          <p:nvPr>
            <p:ph type="title" idx="4294967295"/>
          </p:nvPr>
        </p:nvSpPr>
        <p:spPr>
          <a:xfrm>
            <a:off x="1122491" y="2913049"/>
            <a:ext cx="10759818" cy="2882315"/>
          </a:xfrm>
          <a:prstGeom prst="rect">
            <a:avLst/>
          </a:prstGeom>
        </p:spPr>
        <p:txBody>
          <a:bodyPr lIns="65476" tIns="65476" rIns="65476" bIns="65476">
            <a:normAutofit/>
          </a:bodyPr>
          <a:lstStyle/>
          <a:p>
            <a:pPr defTabSz="936345">
              <a:defRPr sz="3996">
                <a:latin typeface="+mj-lt"/>
                <a:ea typeface="+mj-ea"/>
                <a:cs typeface="+mj-cs"/>
                <a:sym typeface="Bell MT"/>
              </a:defRPr>
            </a:pPr>
            <a:br/>
            <a:r>
              <a:rPr sz="6048">
                <a:solidFill>
                  <a:schemeClr val="accent1">
                    <a:lumOff val="44000"/>
                  </a:schemeClr>
                </a:solidFill>
              </a:rPr>
              <a:t>What God requires,</a:t>
            </a:r>
            <a:br>
              <a:rPr sz="6048">
                <a:solidFill>
                  <a:schemeClr val="accent1">
                    <a:lumOff val="44000"/>
                  </a:schemeClr>
                </a:solidFill>
              </a:rPr>
            </a:br>
            <a:r>
              <a:rPr sz="6048">
                <a:solidFill>
                  <a:schemeClr val="accent1">
                    <a:lumOff val="44000"/>
                  </a:schemeClr>
                </a:solidFill>
              </a:rPr>
              <a:t>He provides.</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3" name="Why does God works that way?"/>
          <p:cNvSpPr txBox="1">
            <a:spLocks noGrp="1"/>
          </p:cNvSpPr>
          <p:nvPr>
            <p:ph type="title" idx="4294967295"/>
          </p:nvPr>
        </p:nvSpPr>
        <p:spPr>
          <a:xfrm>
            <a:off x="1024200" y="3186697"/>
            <a:ext cx="10956400" cy="1624684"/>
          </a:xfrm>
          <a:prstGeom prst="rect">
            <a:avLst/>
          </a:prstGeom>
        </p:spPr>
        <p:txBody>
          <a:bodyPr lIns="65476" tIns="65476" rIns="65476" bIns="65476">
            <a:normAutofit/>
          </a:bodyPr>
          <a:lstStyle/>
          <a:p>
            <a:pPr defTabSz="988364">
              <a:defRPr sz="4218">
                <a:latin typeface="+mj-lt"/>
                <a:ea typeface="+mj-ea"/>
                <a:cs typeface="+mj-cs"/>
                <a:sym typeface="Bell MT"/>
              </a:defRPr>
            </a:pPr>
            <a:br/>
            <a:r>
              <a:rPr sz="4674" i="1">
                <a:solidFill>
                  <a:schemeClr val="accent1">
                    <a:lumOff val="44000"/>
                  </a:schemeClr>
                </a:solidFill>
              </a:rPr>
              <a:t>Why does God works that way?</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57" name="Whoever speaks, is to do so as one who is speaking the utterances of God; whoever serves is to do so as one who is serving by the strength which God supplies;…"/>
          <p:cNvSpPr txBox="1"/>
          <p:nvPr/>
        </p:nvSpPr>
        <p:spPr>
          <a:xfrm>
            <a:off x="764131" y="-222807"/>
            <a:ext cx="11476538" cy="8207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3900">
                <a:latin typeface="+mj-lt"/>
                <a:ea typeface="+mj-ea"/>
                <a:cs typeface="+mj-cs"/>
                <a:sym typeface="Bell MT"/>
              </a:defRPr>
            </a:pPr>
            <a:br/>
            <a:br/>
            <a:br/>
            <a:br/>
            <a:r>
              <a:rPr>
                <a:solidFill>
                  <a:schemeClr val="accent1">
                    <a:lumOff val="44000"/>
                  </a:schemeClr>
                </a:solidFill>
              </a:rPr>
              <a:t>Whoever speaks, is to do so as one who is speaking the utterances of God; whoever serves is to do so as one who is serving by the strength which God supplies;</a:t>
            </a:r>
          </a:p>
          <a:p>
            <a:pPr algn="ctr">
              <a:defRPr sz="3900">
                <a:latin typeface="+mj-lt"/>
                <a:ea typeface="+mj-ea"/>
                <a:cs typeface="+mj-cs"/>
                <a:sym typeface="Bell MT"/>
              </a:defRPr>
            </a:pPr>
            <a:r>
              <a:rPr>
                <a:solidFill>
                  <a:schemeClr val="accent1">
                    <a:lumOff val="44000"/>
                  </a:schemeClr>
                </a:solidFill>
              </a:rPr>
              <a:t>SO THAT in all things God may be glorified through Jesus Christ, to whom belongs the glory and dominion forever and ever. Amen.</a:t>
            </a:r>
            <a:br>
              <a:rPr>
                <a:solidFill>
                  <a:schemeClr val="accent1">
                    <a:lumOff val="44000"/>
                  </a:schemeClr>
                </a:solidFill>
              </a:rPr>
            </a:br>
            <a:br>
              <a:rPr>
                <a:solidFill>
                  <a:schemeClr val="accent1">
                    <a:lumOff val="44000"/>
                  </a:schemeClr>
                </a:solidFill>
              </a:rPr>
            </a:br>
            <a:r>
              <a:rPr>
                <a:solidFill>
                  <a:schemeClr val="accent1">
                    <a:lumOff val="44000"/>
                  </a:schemeClr>
                </a:solidFill>
              </a:rPr>
              <a:t>(1 Peter 4:11)</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1" name="What God requires, He provides—in Jesus Christ.  Apart from Me you can do nothing. (John 15:5)  I can do all things through him who strengthens me. (Philippians 4:13)"/>
          <p:cNvSpPr txBox="1">
            <a:spLocks noGrp="1"/>
          </p:cNvSpPr>
          <p:nvPr>
            <p:ph type="title" idx="4294967295"/>
          </p:nvPr>
        </p:nvSpPr>
        <p:spPr>
          <a:xfrm>
            <a:off x="884143" y="1769265"/>
            <a:ext cx="11054082" cy="5626320"/>
          </a:xfrm>
          <a:prstGeom prst="rect">
            <a:avLst/>
          </a:prstGeom>
        </p:spPr>
        <p:txBody>
          <a:bodyPr lIns="65476" tIns="65476" rIns="65476" bIns="65476">
            <a:normAutofit/>
          </a:bodyPr>
          <a:lstStyle/>
          <a:p>
            <a:pPr defTabSz="901666">
              <a:defRPr sz="4680">
                <a:solidFill>
                  <a:schemeClr val="accent1">
                    <a:lumOff val="44000"/>
                  </a:schemeClr>
                </a:solidFill>
                <a:latin typeface="+mj-lt"/>
                <a:ea typeface="+mj-ea"/>
                <a:cs typeface="+mj-cs"/>
                <a:sym typeface="Bell MT"/>
              </a:defRPr>
            </a:pPr>
            <a:r>
              <a:t>What God requires,</a:t>
            </a:r>
            <a:br/>
            <a:r>
              <a:t>He provides</a:t>
            </a:r>
            <a:r>
              <a:rPr sz="4264"/>
              <a:t>—</a:t>
            </a:r>
            <a:r>
              <a:t>in Jesus Christ.</a:t>
            </a:r>
            <a:br/>
            <a:br/>
            <a:r>
              <a:rPr sz="3848"/>
              <a:t>Apart from Me you can do nothing.</a:t>
            </a:r>
            <a:br>
              <a:rPr sz="3848"/>
            </a:br>
            <a:r>
              <a:rPr sz="2704"/>
              <a:t>(John 15:5)</a:t>
            </a:r>
            <a:br>
              <a:rPr sz="2704"/>
            </a:br>
            <a:br>
              <a:rPr sz="2704"/>
            </a:br>
            <a:r>
              <a:rPr sz="3848"/>
              <a:t>I can do all things through him who strengthens me.</a:t>
            </a:r>
            <a:br>
              <a:rPr sz="3848"/>
            </a:br>
            <a:r>
              <a:rPr sz="2704"/>
              <a:t>(Philippians 4:13)</a:t>
            </a:r>
            <a:br>
              <a:rPr sz="2704"/>
            </a:br>
            <a:endParaRPr sz="2704"/>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65" name="What God requires, He provides—in Jesus Christ.  salvation  sanctification  worship"/>
          <p:cNvSpPr txBox="1">
            <a:spLocks noGrp="1"/>
          </p:cNvSpPr>
          <p:nvPr>
            <p:ph type="title" idx="4294967295"/>
          </p:nvPr>
        </p:nvSpPr>
        <p:spPr>
          <a:xfrm>
            <a:off x="1076780" y="1813672"/>
            <a:ext cx="10851240" cy="6126256"/>
          </a:xfrm>
          <a:prstGeom prst="rect">
            <a:avLst/>
          </a:prstGeom>
        </p:spPr>
        <p:txBody>
          <a:bodyPr lIns="65476" tIns="65476" rIns="65476" bIns="65476">
            <a:normAutofit/>
          </a:bodyPr>
          <a:lstStyle/>
          <a:p>
            <a:pPr defTabSz="849646">
              <a:defRPr sz="4410">
                <a:solidFill>
                  <a:schemeClr val="accent1">
                    <a:lumOff val="44000"/>
                  </a:schemeClr>
                </a:solidFill>
                <a:latin typeface="+mj-lt"/>
                <a:ea typeface="+mj-ea"/>
                <a:cs typeface="+mj-cs"/>
                <a:sym typeface="Bell MT"/>
              </a:defRPr>
            </a:pPr>
            <a:r>
              <a:t>What God requires,</a:t>
            </a:r>
            <a:br/>
            <a:r>
              <a:t>He provides</a:t>
            </a:r>
            <a:r>
              <a:rPr sz="4018"/>
              <a:t>—</a:t>
            </a:r>
            <a:r>
              <a:t>in Jesus Christ.</a:t>
            </a:r>
            <a:br/>
            <a:br/>
            <a:r>
              <a:rPr sz="3626"/>
              <a:t>salvation</a:t>
            </a:r>
            <a:br>
              <a:rPr sz="3626"/>
            </a:br>
            <a:br>
              <a:rPr sz="3626"/>
            </a:br>
            <a:r>
              <a:rPr sz="3626"/>
              <a:t>sanctification</a:t>
            </a:r>
            <a:br>
              <a:rPr sz="3626"/>
            </a:br>
            <a:br>
              <a:rPr sz="3626"/>
            </a:br>
            <a:r>
              <a:rPr sz="3626"/>
              <a:t>worship</a:t>
            </a:r>
            <a:br>
              <a:rPr sz="3626"/>
            </a:br>
            <a:endParaRPr sz="3626"/>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69" name="Three Common Misunderstandings"/>
          <p:cNvSpPr txBox="1">
            <a:spLocks noGrp="1"/>
          </p:cNvSpPr>
          <p:nvPr>
            <p:ph type="title" idx="4294967295"/>
          </p:nvPr>
        </p:nvSpPr>
        <p:spPr>
          <a:xfrm>
            <a:off x="433493" y="2174687"/>
            <a:ext cx="12137814" cy="1219201"/>
          </a:xfrm>
          <a:prstGeom prst="rect">
            <a:avLst/>
          </a:prstGeom>
        </p:spPr>
        <p:txBody>
          <a:bodyPr lIns="65476" tIns="65476" rIns="65476" bIns="65476">
            <a:normAutofit/>
          </a:bodyPr>
          <a:lstStyle>
            <a:lvl1pPr defTabSz="1231121">
              <a:defRPr sz="6390">
                <a:solidFill>
                  <a:schemeClr val="accent1">
                    <a:lumOff val="44000"/>
                  </a:schemeClr>
                </a:solidFill>
                <a:latin typeface="+mj-lt"/>
                <a:ea typeface="+mj-ea"/>
                <a:cs typeface="+mj-cs"/>
                <a:sym typeface="Bell MT"/>
              </a:defRPr>
            </a:lvl1pPr>
          </a:lstStyle>
          <a:p>
            <a:r>
              <a:t>Three Common Misunderstandings</a:t>
            </a:r>
          </a:p>
        </p:txBody>
      </p:sp>
      <p:sp>
        <p:nvSpPr>
          <p:cNvPr id="770" name="Jesus is gone…"/>
          <p:cNvSpPr txBox="1">
            <a:spLocks noGrp="1"/>
          </p:cNvSpPr>
          <p:nvPr>
            <p:ph type="body" sz="half" idx="4294967295"/>
          </p:nvPr>
        </p:nvSpPr>
        <p:spPr>
          <a:xfrm>
            <a:off x="1517226" y="3820159"/>
            <a:ext cx="10187095" cy="4389122"/>
          </a:xfrm>
          <a:prstGeom prst="rect">
            <a:avLst/>
          </a:prstGeom>
        </p:spPr>
        <p:txBody>
          <a:bodyPr lIns="65476" tIns="65476" rIns="65476" bIns="65476">
            <a:normAutofit/>
          </a:bodyPr>
          <a:lstStyle/>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Jesus is gone</a:t>
            </a:r>
          </a:p>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Jesus is no longer a man</a:t>
            </a:r>
          </a:p>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Jesus is no longer a High Priest</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2" name="Jesus is here!  “I am with you always, to the end of the age.” (Matthew 28:20)…"/>
          <p:cNvSpPr txBox="1">
            <a:spLocks noGrp="1"/>
          </p:cNvSpPr>
          <p:nvPr>
            <p:ph type="title" idx="4294967295"/>
          </p:nvPr>
        </p:nvSpPr>
        <p:spPr>
          <a:xfrm>
            <a:off x="567880" y="2522367"/>
            <a:ext cx="11869040" cy="4865144"/>
          </a:xfrm>
          <a:prstGeom prst="rect">
            <a:avLst/>
          </a:prstGeom>
        </p:spPr>
        <p:txBody>
          <a:bodyPr lIns="65476" tIns="65476" rIns="65476" bIns="65476">
            <a:normAutofit/>
          </a:bodyPr>
          <a:lstStyle/>
          <a:p>
            <a:pPr defTabSz="1005704">
              <a:defRPr sz="5219">
                <a:solidFill>
                  <a:schemeClr val="accent1">
                    <a:lumOff val="44000"/>
                  </a:schemeClr>
                </a:solidFill>
                <a:latin typeface="+mj-lt"/>
                <a:ea typeface="+mj-ea"/>
                <a:cs typeface="+mj-cs"/>
                <a:sym typeface="Bell MT"/>
              </a:defRPr>
            </a:pPr>
            <a:r>
              <a:t>Jesus is here!</a:t>
            </a:r>
            <a:br/>
            <a:br/>
            <a:r>
              <a:rPr sz="3480"/>
              <a:t>“I am with you always, to the end of the age.”</a:t>
            </a:r>
            <a:br>
              <a:rPr sz="3480"/>
            </a:br>
            <a:r>
              <a:rPr sz="3480"/>
              <a:t>(Matthew 28:20)</a:t>
            </a:r>
          </a:p>
          <a:p>
            <a:pPr defTabSz="1005704">
              <a:defRPr sz="5219">
                <a:solidFill>
                  <a:schemeClr val="accent1">
                    <a:lumOff val="44000"/>
                  </a:schemeClr>
                </a:solidFill>
                <a:latin typeface="+mj-lt"/>
                <a:ea typeface="+mj-ea"/>
                <a:cs typeface="+mj-cs"/>
                <a:sym typeface="Bell MT"/>
              </a:defRPr>
            </a:pPr>
            <a:endParaRPr sz="3480"/>
          </a:p>
          <a:p>
            <a:pPr defTabSz="1005704">
              <a:defRPr sz="5219">
                <a:solidFill>
                  <a:schemeClr val="accent1">
                    <a:lumOff val="44000"/>
                  </a:schemeClr>
                </a:solidFill>
                <a:latin typeface="+mj-lt"/>
                <a:ea typeface="+mj-ea"/>
                <a:cs typeface="+mj-cs"/>
                <a:sym typeface="Bell MT"/>
              </a:defRPr>
            </a:pPr>
            <a:r>
              <a:rPr sz="3480"/>
              <a:t>“I will never leave you nor forsake you.”</a:t>
            </a:r>
          </a:p>
          <a:p>
            <a:pPr defTabSz="1005704">
              <a:defRPr sz="5219">
                <a:solidFill>
                  <a:schemeClr val="accent1">
                    <a:lumOff val="44000"/>
                  </a:schemeClr>
                </a:solidFill>
                <a:latin typeface="+mj-lt"/>
                <a:ea typeface="+mj-ea"/>
                <a:cs typeface="+mj-cs"/>
                <a:sym typeface="Bell MT"/>
              </a:defRPr>
            </a:pPr>
            <a:r>
              <a:rPr sz="3480"/>
              <a:t>(Hebrews 13:5)</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4" name="Jesus is still a man   For there is one God, and there is one mediator…"/>
          <p:cNvSpPr txBox="1">
            <a:spLocks noGrp="1"/>
          </p:cNvSpPr>
          <p:nvPr>
            <p:ph type="title" idx="4294967295"/>
          </p:nvPr>
        </p:nvSpPr>
        <p:spPr>
          <a:xfrm>
            <a:off x="1062045" y="2164588"/>
            <a:ext cx="10880710" cy="5129173"/>
          </a:xfrm>
          <a:prstGeom prst="rect">
            <a:avLst/>
          </a:prstGeom>
        </p:spPr>
        <p:txBody>
          <a:bodyPr lIns="65476" tIns="65476" rIns="65476" bIns="65476">
            <a:normAutofit/>
          </a:bodyPr>
          <a:lstStyle/>
          <a:p>
            <a:pPr defTabSz="988364">
              <a:defRPr sz="5130">
                <a:solidFill>
                  <a:schemeClr val="accent1">
                    <a:lumOff val="44000"/>
                  </a:schemeClr>
                </a:solidFill>
                <a:latin typeface="+mj-lt"/>
                <a:ea typeface="+mj-ea"/>
                <a:cs typeface="+mj-cs"/>
                <a:sym typeface="Bell MT"/>
              </a:defRPr>
            </a:pPr>
            <a:r>
              <a:t>Jesus is still a man</a:t>
            </a:r>
            <a:br/>
            <a:br/>
            <a:br/>
            <a:r>
              <a:rPr sz="3420"/>
              <a:t>For there is one God, and there is one mediator</a:t>
            </a:r>
          </a:p>
          <a:p>
            <a:pPr defTabSz="988364">
              <a:defRPr sz="5130">
                <a:solidFill>
                  <a:schemeClr val="accent1">
                    <a:lumOff val="44000"/>
                  </a:schemeClr>
                </a:solidFill>
                <a:latin typeface="+mj-lt"/>
                <a:ea typeface="+mj-ea"/>
                <a:cs typeface="+mj-cs"/>
                <a:sym typeface="Bell MT"/>
              </a:defRPr>
            </a:pPr>
            <a:r>
              <a:rPr sz="3420"/>
              <a:t>between God and men, the MAN Christ Jesus.</a:t>
            </a:r>
            <a:br>
              <a:rPr sz="3420"/>
            </a:br>
            <a:br>
              <a:rPr sz="3420"/>
            </a:br>
            <a:r>
              <a:rPr sz="3420"/>
              <a:t>(1 Timothy 2:5)</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6" name="Jesus is still a High Priest  We have such a high priest. (Hebrews 8:1; also 4:14-15; 7:26; 10:21)  “You are a priest forever. . . ” (Hebrews 5:6; also 6:20; 7:17,21)"/>
          <p:cNvSpPr txBox="1">
            <a:spLocks noGrp="1"/>
          </p:cNvSpPr>
          <p:nvPr>
            <p:ph type="title" idx="4294967295"/>
          </p:nvPr>
        </p:nvSpPr>
        <p:spPr>
          <a:xfrm>
            <a:off x="541335" y="2103181"/>
            <a:ext cx="11922130" cy="5059182"/>
          </a:xfrm>
          <a:prstGeom prst="rect">
            <a:avLst/>
          </a:prstGeom>
        </p:spPr>
        <p:txBody>
          <a:bodyPr lIns="65476" tIns="65476" rIns="65476" bIns="65476">
            <a:normAutofit/>
          </a:bodyPr>
          <a:lstStyle/>
          <a:p>
            <a:pPr defTabSz="1040384">
              <a:defRPr sz="5400">
                <a:solidFill>
                  <a:schemeClr val="accent1">
                    <a:lumOff val="44000"/>
                  </a:schemeClr>
                </a:solidFill>
                <a:latin typeface="+mj-lt"/>
                <a:ea typeface="+mj-ea"/>
                <a:cs typeface="+mj-cs"/>
                <a:sym typeface="Bell MT"/>
              </a:defRPr>
            </a:pPr>
            <a:r>
              <a:t>Jesus is still a High Priest</a:t>
            </a:r>
            <a:br/>
            <a:br/>
            <a:r>
              <a:rPr sz="3600"/>
              <a:t>We </a:t>
            </a:r>
            <a:r>
              <a:rPr sz="3600" i="1"/>
              <a:t>have</a:t>
            </a:r>
            <a:r>
              <a:rPr sz="3600"/>
              <a:t> such a high priest.</a:t>
            </a:r>
            <a:br>
              <a:rPr sz="3600"/>
            </a:br>
            <a:r>
              <a:rPr sz="3600"/>
              <a:t>(Hebrews 8:1; also 4:14-15; 7:26; 10:21)</a:t>
            </a:r>
            <a:br>
              <a:rPr sz="3600"/>
            </a:br>
            <a:br>
              <a:rPr sz="3600"/>
            </a:br>
            <a:r>
              <a:rPr sz="3600"/>
              <a:t>“You are a priest </a:t>
            </a:r>
            <a:r>
              <a:rPr sz="3600" i="1"/>
              <a:t>forever</a:t>
            </a:r>
            <a:r>
              <a:rPr sz="3600"/>
              <a:t>. . . ”</a:t>
            </a:r>
            <a:br>
              <a:rPr sz="3600"/>
            </a:br>
            <a:r>
              <a:rPr sz="3600"/>
              <a:t>(Hebrews 5:6; also 6:20; 7:17,21)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1. Important Themes"/>
          <p:cNvSpPr txBox="1">
            <a:spLocks noGrp="1"/>
          </p:cNvSpPr>
          <p:nvPr>
            <p:ph type="title" idx="4294967295"/>
          </p:nvPr>
        </p:nvSpPr>
        <p:spPr>
          <a:xfrm>
            <a:off x="650239" y="293550"/>
            <a:ext cx="11704322" cy="1476588"/>
          </a:xfrm>
          <a:prstGeom prst="rect">
            <a:avLst/>
          </a:prstGeom>
        </p:spPr>
        <p:txBody>
          <a:bodyPr>
            <a:normAutofit/>
          </a:bodyPr>
          <a:lstStyle>
            <a:lvl1pPr defTabSz="1664614">
              <a:defRPr sz="7872">
                <a:solidFill>
                  <a:schemeClr val="accent1">
                    <a:lumOff val="44000"/>
                  </a:schemeClr>
                </a:solidFill>
                <a:effectLst>
                  <a:outerShdw blurRad="12192" dist="24384" dir="2700000" rotWithShape="0">
                    <a:srgbClr val="000000"/>
                  </a:outerShdw>
                </a:effectLst>
                <a:latin typeface="+mj-lt"/>
                <a:ea typeface="+mj-ea"/>
                <a:cs typeface="+mj-cs"/>
                <a:sym typeface="Bell MT"/>
              </a:defRPr>
            </a:lvl1pPr>
          </a:lstStyle>
          <a:p>
            <a:r>
              <a:t>1. Important Themes</a:t>
            </a:r>
          </a:p>
        </p:txBody>
      </p:sp>
      <p:sp>
        <p:nvSpPr>
          <p:cNvPr id="574" name="Access…"/>
          <p:cNvSpPr txBox="1">
            <a:spLocks noGrp="1"/>
          </p:cNvSpPr>
          <p:nvPr>
            <p:ph type="body" idx="4294967295"/>
          </p:nvPr>
        </p:nvSpPr>
        <p:spPr>
          <a:xfrm>
            <a:off x="1133444" y="1383330"/>
            <a:ext cx="10851523" cy="6677064"/>
          </a:xfrm>
          <a:prstGeom prst="rect">
            <a:avLst/>
          </a:prstGeom>
        </p:spPr>
        <p:txBody>
          <a:bodyPr>
            <a:normAutofit/>
          </a:bodyPr>
          <a:lstStyle/>
          <a:p>
            <a:pPr marL="360045" indent="-360045" defTabSz="971025">
              <a:spcBef>
                <a:spcPts val="800"/>
              </a:spcBef>
              <a:buClr>
                <a:srgbClr val="FFCC00"/>
              </a:buClr>
              <a:buSzPct val="120000"/>
              <a:buChar char="•"/>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a:p>
          <a:p>
            <a:pPr marL="360045" indent="-360045" defTabSz="971025">
              <a:spcBef>
                <a:spcPts val="800"/>
              </a:spcBef>
              <a:buClr>
                <a:srgbClr val="FFCC00"/>
              </a:buClr>
              <a:buSzPct val="120000"/>
              <a:buChar char="•"/>
              <a:defRPr sz="4536">
                <a:solidFill>
                  <a:schemeClr val="accent1">
                    <a:lumOff val="44000"/>
                  </a:schemeClr>
                </a:solidFill>
                <a:effectLst>
                  <a:outerShdw blurRad="7112" dist="14224" dir="2700000" rotWithShape="0">
                    <a:srgbClr val="000000"/>
                  </a:outerShdw>
                </a:effectLst>
                <a:latin typeface="+mj-lt"/>
                <a:ea typeface="+mj-ea"/>
                <a:cs typeface="+mj-cs"/>
                <a:sym typeface="Bell MT"/>
              </a:defRPr>
            </a:pPr>
            <a:r>
              <a:t>Access</a:t>
            </a:r>
          </a:p>
          <a:p>
            <a:pPr marL="0" indent="0" defTabSz="971025">
              <a:spcBef>
                <a:spcPts val="800"/>
              </a:spcBef>
              <a:buSzTx/>
              <a:buNone/>
              <a:defRPr sz="3359">
                <a:solidFill>
                  <a:schemeClr val="accent1">
                    <a:lumOff val="44000"/>
                  </a:schemeClr>
                </a:solidFill>
                <a:effectLst>
                  <a:outerShdw blurRad="7112" dist="14224" dir="2700000" rotWithShape="0">
                    <a:srgbClr val="000000"/>
                  </a:outerShdw>
                </a:effectLst>
                <a:latin typeface="+mj-lt"/>
                <a:ea typeface="+mj-ea"/>
                <a:cs typeface="+mj-cs"/>
                <a:sym typeface="Bell MT"/>
              </a:defRPr>
            </a:pPr>
            <a:endParaRP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t>Therefore, brethren, since we have confidence</a:t>
            </a: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t>to </a:t>
            </a:r>
            <a:r>
              <a:rPr i="0"/>
              <a:t>enter</a:t>
            </a:r>
            <a:r>
              <a:t> the holy places by the blood of Jesus, by the new and living way that He opened for us through the curtain, that is, through his flesh, and since we have a great priest over the house of God, </a:t>
            </a:r>
            <a:r>
              <a:rPr i="0"/>
              <a:t>let us draw near</a:t>
            </a:r>
            <a:r>
              <a:t> with a true heart in full assurance of faith, with our hearts sprinkled clean from an evil conscience and our bodies washed with pure water.</a:t>
            </a:r>
          </a:p>
          <a:p>
            <a:pPr marL="0" lvl="3" indent="384047" algn="ctr" defTabSz="971025">
              <a:lnSpc>
                <a:spcPct val="90000"/>
              </a:lnSpc>
              <a:spcBef>
                <a:spcPts val="800"/>
              </a:spcBef>
              <a:buSzTx/>
              <a:buNone/>
              <a:defRPr sz="3359" i="1">
                <a:solidFill>
                  <a:schemeClr val="accent1">
                    <a:lumOff val="44000"/>
                  </a:schemeClr>
                </a:solidFill>
                <a:effectLst>
                  <a:outerShdw blurRad="7112" dist="14224" dir="2700000" rotWithShape="0">
                    <a:srgbClr val="000000"/>
                  </a:outerShdw>
                </a:effectLst>
                <a:latin typeface="+mj-lt"/>
                <a:ea typeface="+mj-ea"/>
                <a:cs typeface="+mj-cs"/>
                <a:sym typeface="Bell MT"/>
              </a:defRPr>
            </a:pPr>
            <a:r>
              <a:t>(Hebrews 10:19-22)</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78" name="Jesus is still a High Priest  The former priests, on the one hand, existed in greater numbers because they were prevented by death from continuing, but Jesus, on the other hand, because He continues forever, holds His priesthood permanently. Therefore He"/>
          <p:cNvSpPr txBox="1">
            <a:spLocks noGrp="1"/>
          </p:cNvSpPr>
          <p:nvPr>
            <p:ph type="title" idx="4294967295"/>
          </p:nvPr>
        </p:nvSpPr>
        <p:spPr>
          <a:xfrm>
            <a:off x="458163" y="2114257"/>
            <a:ext cx="12088474" cy="6388839"/>
          </a:xfrm>
          <a:prstGeom prst="rect">
            <a:avLst/>
          </a:prstGeom>
        </p:spPr>
        <p:txBody>
          <a:bodyPr lIns="65476" tIns="65476" rIns="65476" bIns="65476">
            <a:normAutofit/>
          </a:bodyPr>
          <a:lstStyle/>
          <a:p>
            <a:pPr defTabSz="884326">
              <a:defRPr sz="4590">
                <a:solidFill>
                  <a:schemeClr val="accent1">
                    <a:lumOff val="44000"/>
                  </a:schemeClr>
                </a:solidFill>
                <a:latin typeface="+mj-lt"/>
                <a:ea typeface="+mj-ea"/>
                <a:cs typeface="+mj-cs"/>
                <a:sym typeface="Bell MT"/>
              </a:defRPr>
            </a:pPr>
            <a:r>
              <a:t>Jesus is still a High Priest</a:t>
            </a:r>
            <a:br/>
            <a:br/>
            <a:r>
              <a:rPr sz="3059"/>
              <a:t>The former</a:t>
            </a:r>
            <a:r>
              <a:rPr sz="3059" i="1"/>
              <a:t> </a:t>
            </a:r>
            <a:r>
              <a:rPr sz="3059"/>
              <a:t>priests, on the one hand, existed in greater numbers because they were prevented by death from continuing, but Jesus, on the other hand, because He continues forever, holds His priesthood permanently. Therefore He is able also to save forever those who draw near to God through Him, since He always lives to make intercession for them.</a:t>
            </a:r>
            <a:br>
              <a:rPr sz="3059"/>
            </a:br>
            <a:br>
              <a:rPr sz="3059"/>
            </a:br>
            <a:r>
              <a:rPr sz="3059"/>
              <a:t>(Hebrews 7:23-25)</a:t>
            </a:r>
            <a:br>
              <a:rPr sz="3059"/>
            </a:br>
            <a:br>
              <a:rPr sz="3059"/>
            </a:br>
            <a:endParaRPr sz="3059"/>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0" name="Shape"/>
          <p:cNvSpPr/>
          <p:nvPr/>
        </p:nvSpPr>
        <p:spPr>
          <a:xfrm>
            <a:off x="1382791" y="3465883"/>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p>
        </p:txBody>
      </p:sp>
      <p:sp>
        <p:nvSpPr>
          <p:cNvPr id="781" name="Shape"/>
          <p:cNvSpPr/>
          <p:nvPr/>
        </p:nvSpPr>
        <p:spPr>
          <a:xfrm rot="10800000">
            <a:off x="10313275" y="2906859"/>
            <a:ext cx="1192108" cy="4226561"/>
          </a:xfrm>
          <a:custGeom>
            <a:avLst/>
            <a:gdLst/>
            <a:ahLst/>
            <a:cxnLst>
              <a:cxn ang="0">
                <a:pos x="wd2" y="hd2"/>
              </a:cxn>
              <a:cxn ang="5400000">
                <a:pos x="wd2" y="hd2"/>
              </a:cxn>
              <a:cxn ang="10800000">
                <a:pos x="wd2" y="hd2"/>
              </a:cxn>
              <a:cxn ang="16200000">
                <a:pos x="wd2" y="hd2"/>
              </a:cxn>
            </a:cxnLst>
            <a:rect l="0" t="0" r="r" b="b"/>
            <a:pathLst>
              <a:path w="21600" h="21600" extrusionOk="0">
                <a:moveTo>
                  <a:pt x="0" y="14400"/>
                </a:moveTo>
                <a:lnTo>
                  <a:pt x="5400" y="14400"/>
                </a:lnTo>
                <a:lnTo>
                  <a:pt x="5400" y="0"/>
                </a:lnTo>
                <a:lnTo>
                  <a:pt x="16200" y="0"/>
                </a:lnTo>
                <a:lnTo>
                  <a:pt x="16200" y="14400"/>
                </a:lnTo>
                <a:lnTo>
                  <a:pt x="21600" y="14400"/>
                </a:lnTo>
                <a:lnTo>
                  <a:pt x="10800" y="21600"/>
                </a:lnTo>
                <a:close/>
              </a:path>
            </a:pathLst>
          </a:custGeom>
          <a:solidFill>
            <a:srgbClr val="FF9966"/>
          </a:solidFill>
          <a:ln w="12700">
            <a:solidFill>
              <a:srgbClr val="000000"/>
            </a:solidFill>
          </a:ln>
        </p:spPr>
        <p:txBody>
          <a:bodyPr lIns="65023" tIns="65023" rIns="65023" bIns="65023" anchor="ctr"/>
          <a:lstStyle/>
          <a:p>
            <a:pPr>
              <a:defRPr>
                <a:latin typeface="+mj-lt"/>
                <a:ea typeface="+mj-ea"/>
                <a:cs typeface="+mj-cs"/>
                <a:sym typeface="Bell MT"/>
              </a:defRPr>
            </a:pPr>
            <a:endParaRPr/>
          </a:p>
        </p:txBody>
      </p:sp>
      <p:sp>
        <p:nvSpPr>
          <p:cNvPr id="782" name="The Pattern of Biblical Worship: REVELATION AND RESPONSE"/>
          <p:cNvSpPr txBox="1">
            <a:spLocks noGrp="1"/>
          </p:cNvSpPr>
          <p:nvPr>
            <p:ph type="title" idx="4294967295"/>
          </p:nvPr>
        </p:nvSpPr>
        <p:spPr>
          <a:xfrm>
            <a:off x="355181" y="1074557"/>
            <a:ext cx="12294438" cy="2419007"/>
          </a:xfrm>
          <a:prstGeom prst="rect">
            <a:avLst/>
          </a:prstGeom>
        </p:spPr>
        <p:txBody>
          <a:bodyPr lIns="65476" tIns="65476" rIns="65476" bIns="65476">
            <a:normAutofit/>
          </a:bodyPr>
          <a:lstStyle/>
          <a:p>
            <a:pPr defTabSz="1040384">
              <a:defRPr sz="4440">
                <a:solidFill>
                  <a:schemeClr val="accent1">
                    <a:lumOff val="44000"/>
                  </a:schemeClr>
                </a:solidFill>
                <a:latin typeface="+mj-lt"/>
                <a:ea typeface="+mj-ea"/>
                <a:cs typeface="+mj-cs"/>
                <a:sym typeface="Bell MT"/>
              </a:defRPr>
            </a:pPr>
            <a:r>
              <a:t>The Pattern of Biblical Worship:</a:t>
            </a:r>
            <a:br/>
            <a:r>
              <a:t>REVELATION AND RESPONSE</a:t>
            </a:r>
            <a:br/>
            <a:endParaRPr/>
          </a:p>
        </p:txBody>
      </p:sp>
      <p:sp>
        <p:nvSpPr>
          <p:cNvPr id="783" name="Moses     &amp;   Aaron…"/>
          <p:cNvSpPr txBox="1">
            <a:spLocks noGrp="1"/>
          </p:cNvSpPr>
          <p:nvPr>
            <p:ph type="body" sz="half" idx="4294967295"/>
          </p:nvPr>
        </p:nvSpPr>
        <p:spPr>
          <a:xfrm>
            <a:off x="1460976" y="3384603"/>
            <a:ext cx="9861974" cy="4389121"/>
          </a:xfrm>
          <a:prstGeom prst="rect">
            <a:avLst/>
          </a:prstGeom>
        </p:spPr>
        <p:txBody>
          <a:bodyPr lIns="65476" tIns="65476" rIns="65476" bIns="65476">
            <a:normAutofit/>
          </a:bodyPr>
          <a:lstStyle/>
          <a:p>
            <a:pPr marL="513689" indent="-513689" algn="ctr" defTabSz="1369839">
              <a:spcBef>
                <a:spcPts val="1100"/>
              </a:spcBef>
              <a:buClr>
                <a:schemeClr val="accent1">
                  <a:lumOff val="44000"/>
                </a:schemeClr>
              </a:buClr>
              <a:buSzTx/>
              <a:buFont typeface="Wingdings"/>
              <a:buNone/>
              <a:defRPr sz="1422">
                <a:latin typeface="+mj-lt"/>
                <a:ea typeface="+mj-ea"/>
                <a:cs typeface="+mj-cs"/>
                <a:sym typeface="Bell MT"/>
              </a:defRPr>
            </a:pPr>
            <a:endParaRPr/>
          </a:p>
          <a:p>
            <a:pPr marL="513689" indent="-513689" algn="ctr" defTabSz="1369839">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t>Moses     &amp;   Aaron</a:t>
            </a:r>
          </a:p>
          <a:p>
            <a:pPr marL="513689" indent="-513689" defTabSz="1369839">
              <a:lnSpc>
                <a:spcPct val="150000"/>
              </a:lnSpc>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t>    </a:t>
            </a:r>
            <a:r>
              <a:rPr sz="2844"/>
              <a:t>            </a:t>
            </a:r>
            <a:r>
              <a:t>Prophet   &amp;   Priest</a:t>
            </a:r>
          </a:p>
          <a:p>
            <a:pPr marL="513689" indent="-513689" defTabSz="1369839">
              <a:lnSpc>
                <a:spcPct val="150000"/>
              </a:lnSpc>
              <a:spcBef>
                <a:spcPts val="1400"/>
              </a:spcBef>
              <a:buClr>
                <a:schemeClr val="accent1">
                  <a:lumOff val="44000"/>
                </a:schemeClr>
              </a:buClr>
              <a:buSzTx/>
              <a:buFont typeface="Wingdings"/>
              <a:buNone/>
              <a:defRPr sz="5846">
                <a:solidFill>
                  <a:schemeClr val="accent1">
                    <a:lumOff val="44000"/>
                  </a:schemeClr>
                </a:solidFill>
                <a:latin typeface="+mj-lt"/>
                <a:ea typeface="+mj-ea"/>
                <a:cs typeface="+mj-cs"/>
                <a:sym typeface="Bell MT"/>
              </a:defRPr>
            </a:pPr>
            <a:r>
              <a:t>   J  E  S  U  S    C  H  R  I  S  T</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787" name="Proclamation &amp; Praise  (Hebrews 2:12)"/>
          <p:cNvSpPr txBox="1">
            <a:spLocks noGrp="1"/>
          </p:cNvSpPr>
          <p:nvPr>
            <p:ph type="title" idx="4294967295"/>
          </p:nvPr>
        </p:nvSpPr>
        <p:spPr>
          <a:xfrm>
            <a:off x="433493" y="1687007"/>
            <a:ext cx="12137814" cy="1219201"/>
          </a:xfrm>
          <a:prstGeom prst="rect">
            <a:avLst/>
          </a:prstGeom>
        </p:spPr>
        <p:txBody>
          <a:bodyPr lIns="65476" tIns="65476" rIns="65476" bIns="65476">
            <a:normAutofit fontScale="90000"/>
          </a:bodyPr>
          <a:lstStyle/>
          <a:p>
            <a:pPr defTabSz="1439197">
              <a:defRPr sz="6142">
                <a:solidFill>
                  <a:schemeClr val="accent1">
                    <a:lumOff val="44000"/>
                  </a:schemeClr>
                </a:solidFill>
                <a:latin typeface="+mj-lt"/>
                <a:ea typeface="+mj-ea"/>
                <a:cs typeface="+mj-cs"/>
                <a:sym typeface="Bell MT"/>
              </a:defRPr>
            </a:pPr>
            <a:r>
              <a:t>Proclamation &amp; Praise  </a:t>
            </a:r>
            <a:r>
              <a:rPr sz="5644"/>
              <a:t>(Hebrews 2:12)</a:t>
            </a:r>
          </a:p>
        </p:txBody>
      </p:sp>
      <p:sp>
        <p:nvSpPr>
          <p:cNvPr id="788" name="&quot;I WILL PROCLAIM YOUR NAME TO MY BRETHREN;…"/>
          <p:cNvSpPr txBox="1">
            <a:spLocks noGrp="1"/>
          </p:cNvSpPr>
          <p:nvPr>
            <p:ph type="body" sz="half" idx="4294967295"/>
          </p:nvPr>
        </p:nvSpPr>
        <p:spPr>
          <a:xfrm>
            <a:off x="1192106" y="3332479"/>
            <a:ext cx="10837335" cy="4389122"/>
          </a:xfrm>
          <a:prstGeom prst="rect">
            <a:avLst/>
          </a:prstGeom>
        </p:spPr>
        <p:txBody>
          <a:bodyPr lIns="65476" tIns="65476" rIns="65476" bIns="65476">
            <a:normAutofit/>
          </a:bodyPr>
          <a:lstStyle/>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t>"I WILL PROCLAIM YOUR NAME TO MY BRETHREN;</a:t>
            </a:r>
          </a:p>
          <a:p>
            <a:pPr marL="422655" indent="-422655" algn="ctr" defTabSz="1127082">
              <a:spcBef>
                <a:spcPts val="1100"/>
              </a:spcBef>
              <a:buClr>
                <a:schemeClr val="accent1">
                  <a:lumOff val="44000"/>
                </a:schemeClr>
              </a:buClr>
              <a:buSzTx/>
              <a:buFont typeface="Wingdings"/>
              <a:buNone/>
              <a:defRPr sz="4810">
                <a:solidFill>
                  <a:schemeClr val="accent1">
                    <a:lumOff val="44000"/>
                  </a:schemeClr>
                </a:solidFill>
                <a:latin typeface="+mj-lt"/>
                <a:ea typeface="+mj-ea"/>
                <a:cs typeface="+mj-cs"/>
                <a:sym typeface="Bell MT"/>
              </a:defRPr>
            </a:pPr>
            <a:r>
              <a:t>IN THE MIDST OF THE CONGREGATION I WILL SING YOUR PRAISE."</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pic>
        <p:nvPicPr>
          <p:cNvPr id="792" name="image.png" descr="image.png"/>
          <p:cNvPicPr>
            <a:picLocks noChangeAspect="1"/>
          </p:cNvPicPr>
          <p:nvPr/>
        </p:nvPicPr>
        <p:blipFill>
          <a:blip r:embed="rId4"/>
          <a:srcRect l="17500" r="17500"/>
          <a:stretch>
            <a:fillRect/>
          </a:stretch>
        </p:blipFill>
        <p:spPr>
          <a:xfrm>
            <a:off x="3793066" y="1408853"/>
            <a:ext cx="5201921" cy="6990081"/>
          </a:xfrm>
          <a:prstGeom prst="rect">
            <a:avLst/>
          </a:prstGeom>
          <a:ln w="12700">
            <a:miter lim="400000"/>
          </a:ln>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6" name="Text Box 2"/>
          <p:cNvSpPr txBox="1"/>
          <p:nvPr/>
        </p:nvSpPr>
        <p:spPr>
          <a:xfrm>
            <a:off x="1517226" y="7694508"/>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Revelation</a:t>
            </a:r>
          </a:p>
        </p:txBody>
      </p:sp>
      <p:sp>
        <p:nvSpPr>
          <p:cNvPr id="797" name="Text Box 3"/>
          <p:cNvSpPr txBox="1"/>
          <p:nvPr/>
        </p:nvSpPr>
        <p:spPr>
          <a:xfrm>
            <a:off x="7369386" y="7694508"/>
            <a:ext cx="4009814"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Response</a:t>
            </a:r>
          </a:p>
        </p:txBody>
      </p:sp>
      <p:sp>
        <p:nvSpPr>
          <p:cNvPr id="798" name="AutoShape 4"/>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799" name="AutoShape 5"/>
          <p:cNvSpPr/>
          <p:nvPr/>
        </p:nvSpPr>
        <p:spPr>
          <a:xfrm rot="10800000">
            <a:off x="8778240" y="975359"/>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800" name="Text Box 8"/>
          <p:cNvSpPr txBox="1"/>
          <p:nvPr/>
        </p:nvSpPr>
        <p:spPr>
          <a:xfrm>
            <a:off x="3099477" y="866987"/>
            <a:ext cx="6805846" cy="980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t>HEBREWS 2:12</a:t>
            </a:r>
          </a:p>
        </p:txBody>
      </p:sp>
      <p:sp>
        <p:nvSpPr>
          <p:cNvPr id="801" name="Text Box 10"/>
          <p:cNvSpPr txBox="1"/>
          <p:nvPr/>
        </p:nvSpPr>
        <p:spPr>
          <a:xfrm>
            <a:off x="1798997" y="3034453"/>
            <a:ext cx="3771393" cy="1882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I will proclaim Your Name to my brethren . . .</a:t>
            </a:r>
          </a:p>
        </p:txBody>
      </p:sp>
      <p:sp>
        <p:nvSpPr>
          <p:cNvPr id="802" name="Text Box 12"/>
          <p:cNvSpPr txBox="1"/>
          <p:nvPr/>
        </p:nvSpPr>
        <p:spPr>
          <a:xfrm>
            <a:off x="7434410" y="2817706"/>
            <a:ext cx="3771393" cy="24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and in the midst of the congre-gation I will sing Your praise.</a:t>
            </a:r>
          </a:p>
        </p:txBody>
      </p:sp>
      <p:sp>
        <p:nvSpPr>
          <p:cNvPr id="803" name="Text Box 14"/>
          <p:cNvSpPr txBox="1"/>
          <p:nvPr/>
        </p:nvSpPr>
        <p:spPr>
          <a:xfrm>
            <a:off x="281770" y="4009813"/>
            <a:ext cx="1712300" cy="498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t>3:1</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AutoShape 4"/>
          <p:cNvSpPr/>
          <p:nvPr/>
        </p:nvSpPr>
        <p:spPr>
          <a:xfrm>
            <a:off x="2926079" y="2167466"/>
            <a:ext cx="1192108" cy="563541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08" name="AutoShape 5"/>
          <p:cNvSpPr/>
          <p:nvPr/>
        </p:nvSpPr>
        <p:spPr>
          <a:xfrm rot="10800000">
            <a:off x="8886613" y="2059093"/>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809" name="Text Box 6"/>
          <p:cNvSpPr txBox="1"/>
          <p:nvPr/>
        </p:nvSpPr>
        <p:spPr>
          <a:xfrm>
            <a:off x="65023" y="4334933"/>
            <a:ext cx="6589100" cy="1285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t>REVELATION</a:t>
            </a:r>
          </a:p>
        </p:txBody>
      </p:sp>
      <p:sp>
        <p:nvSpPr>
          <p:cNvPr id="810" name="Text Box 6"/>
          <p:cNvSpPr txBox="1"/>
          <p:nvPr/>
        </p:nvSpPr>
        <p:spPr>
          <a:xfrm>
            <a:off x="6892544" y="4321386"/>
            <a:ext cx="5288620" cy="1285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600"/>
              </a:spcBef>
              <a:defRPr sz="7600">
                <a:solidFill>
                  <a:srgbClr val="FFFF99"/>
                </a:solidFill>
                <a:latin typeface="Maiandra GD"/>
                <a:ea typeface="Maiandra GD"/>
                <a:cs typeface="Maiandra GD"/>
                <a:sym typeface="Maiandra GD"/>
              </a:defRPr>
            </a:lvl1pPr>
          </a:lstStyle>
          <a:p>
            <a:r>
              <a:t>RESPONSE</a:t>
            </a:r>
          </a:p>
        </p:txBody>
      </p:sp>
      <p:sp>
        <p:nvSpPr>
          <p:cNvPr id="811" name="TextBox 1"/>
          <p:cNvSpPr txBox="1"/>
          <p:nvPr/>
        </p:nvSpPr>
        <p:spPr>
          <a:xfrm>
            <a:off x="2557610" y="1844124"/>
            <a:ext cx="2037420" cy="2035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t>as</a:t>
            </a:r>
            <a:endParaRPr>
              <a:latin typeface="+mj-lt"/>
              <a:ea typeface="+mj-ea"/>
              <a:cs typeface="+mj-cs"/>
              <a:sym typeface="Bell MT"/>
            </a:endParaRPr>
          </a:p>
          <a:p>
            <a:pPr algn="ctr" defTabSz="1300480">
              <a:defRPr sz="6200">
                <a:solidFill>
                  <a:srgbClr val="FFFF99"/>
                </a:solidFill>
                <a:latin typeface="Maiandra GD"/>
                <a:ea typeface="Maiandra GD"/>
                <a:cs typeface="Maiandra GD"/>
                <a:sym typeface="Maiandra GD"/>
              </a:defRPr>
            </a:pPr>
            <a:r>
              <a:t>God</a:t>
            </a:r>
          </a:p>
        </p:txBody>
      </p:sp>
      <p:sp>
        <p:nvSpPr>
          <p:cNvPr id="812" name="TextBox 7"/>
          <p:cNvSpPr txBox="1"/>
          <p:nvPr/>
        </p:nvSpPr>
        <p:spPr>
          <a:xfrm>
            <a:off x="8518144" y="5743786"/>
            <a:ext cx="2037420" cy="2035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rgbClr val="FFFF99"/>
                </a:solidFill>
                <a:latin typeface="Maiandra GD"/>
                <a:ea typeface="Maiandra GD"/>
                <a:cs typeface="Maiandra GD"/>
                <a:sym typeface="Maiandra GD"/>
              </a:defRPr>
            </a:pPr>
            <a:r>
              <a:t>as</a:t>
            </a:r>
            <a:endParaRPr>
              <a:latin typeface="+mj-lt"/>
              <a:ea typeface="+mj-ea"/>
              <a:cs typeface="+mj-cs"/>
              <a:sym typeface="Bell MT"/>
            </a:endParaRPr>
          </a:p>
          <a:p>
            <a:pPr algn="ctr" defTabSz="1300480">
              <a:defRPr sz="6200">
                <a:solidFill>
                  <a:srgbClr val="FFFF99"/>
                </a:solidFill>
                <a:latin typeface="Maiandra GD"/>
                <a:ea typeface="Maiandra GD"/>
                <a:cs typeface="Maiandra GD"/>
                <a:sym typeface="Maiandra GD"/>
              </a:defRPr>
            </a:pPr>
            <a:r>
              <a:t>man</a:t>
            </a:r>
          </a:p>
        </p:txBody>
      </p:sp>
      <p:sp>
        <p:nvSpPr>
          <p:cNvPr id="813" name="TextBox 2"/>
          <p:cNvSpPr txBox="1"/>
          <p:nvPr/>
        </p:nvSpPr>
        <p:spPr>
          <a:xfrm>
            <a:off x="1365503" y="325119"/>
            <a:ext cx="10273794" cy="790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defRPr>
                <a:solidFill>
                  <a:srgbClr val="FFFF99"/>
                </a:solidFill>
                <a:latin typeface="Maiandra GD"/>
                <a:ea typeface="Maiandra GD"/>
                <a:cs typeface="Maiandra GD"/>
                <a:sym typeface="Maiandra GD"/>
              </a:defRPr>
            </a:lvl1pPr>
          </a:lstStyle>
          <a:p>
            <a:r>
              <a:t>Jesus’ dual, two-way mediating ministry</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7" name="AutoShape 2"/>
          <p:cNvSpPr/>
          <p:nvPr/>
        </p:nvSpPr>
        <p:spPr>
          <a:xfrm>
            <a:off x="2926079" y="260096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p>
        </p:txBody>
      </p:sp>
      <p:sp>
        <p:nvSpPr>
          <p:cNvPr id="818" name="AutoShape 3"/>
          <p:cNvSpPr/>
          <p:nvPr/>
        </p:nvSpPr>
        <p:spPr>
          <a:xfrm rot="10800000">
            <a:off x="8778240" y="2492586"/>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p>
        </p:txBody>
      </p:sp>
      <p:sp>
        <p:nvSpPr>
          <p:cNvPr id="819" name="Text Box 4"/>
          <p:cNvSpPr txBox="1"/>
          <p:nvPr/>
        </p:nvSpPr>
        <p:spPr>
          <a:xfrm>
            <a:off x="444330" y="1264356"/>
            <a:ext cx="12116140" cy="4354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3000"/>
              </a:spcBef>
              <a:defRPr sz="5000">
                <a:solidFill>
                  <a:srgbClr val="FFFF99"/>
                </a:solidFill>
                <a:latin typeface="Maiandra GD"/>
                <a:ea typeface="Maiandra GD"/>
                <a:cs typeface="Maiandra GD"/>
                <a:sym typeface="Maiandra GD"/>
              </a:defRPr>
            </a:pPr>
            <a:r>
              <a:t>JESUS HIMSELF</a:t>
            </a:r>
          </a:p>
          <a:p>
            <a:pPr algn="ctr" defTabSz="1300480">
              <a:defRPr sz="5600">
                <a:solidFill>
                  <a:srgbClr val="FFFF99"/>
                </a:solidFill>
                <a:latin typeface="Maiandra GD"/>
                <a:ea typeface="Maiandra GD"/>
                <a:cs typeface="Maiandra GD"/>
                <a:sym typeface="Maiandra GD"/>
              </a:defRPr>
            </a:pPr>
            <a:endParaRPr/>
          </a:p>
          <a:p>
            <a:pPr algn="ctr" defTabSz="1300480">
              <a:spcBef>
                <a:spcPts val="800"/>
              </a:spcBef>
              <a:defRPr sz="5000">
                <a:solidFill>
                  <a:srgbClr val="FFFF99"/>
                </a:solidFill>
                <a:latin typeface="Maiandra GD"/>
                <a:ea typeface="Maiandra GD"/>
                <a:cs typeface="Maiandra GD"/>
                <a:sym typeface="Maiandra GD"/>
              </a:defRPr>
            </a:pPr>
            <a:r>
              <a:t>is the ultimate fulfillment</a:t>
            </a:r>
          </a:p>
          <a:p>
            <a:pPr algn="ctr" defTabSz="1300480">
              <a:spcBef>
                <a:spcPts val="800"/>
              </a:spcBef>
              <a:defRPr sz="5000">
                <a:solidFill>
                  <a:srgbClr val="FFFF99"/>
                </a:solidFill>
                <a:latin typeface="Maiandra GD"/>
                <a:ea typeface="Maiandra GD"/>
                <a:cs typeface="Maiandra GD"/>
                <a:sym typeface="Maiandra GD"/>
              </a:defRPr>
            </a:pPr>
            <a:r>
              <a:t>of the biblical pattern of</a:t>
            </a:r>
          </a:p>
          <a:p>
            <a:pPr algn="ctr" defTabSz="1300480">
              <a:spcBef>
                <a:spcPts val="800"/>
              </a:spcBef>
              <a:defRPr sz="5000">
                <a:solidFill>
                  <a:srgbClr val="FFFF99"/>
                </a:solidFill>
                <a:latin typeface="Maiandra GD"/>
                <a:ea typeface="Maiandra GD"/>
                <a:cs typeface="Maiandra GD"/>
                <a:sym typeface="Maiandra GD"/>
              </a:defRPr>
            </a:pPr>
            <a:r>
              <a:t>REVELATION AND RESPONSE</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285F2345-75BD-2007-0E57-765BA933E4EC}"/>
              </a:ext>
            </a:extLst>
          </p:cNvPr>
          <p:cNvSpPr/>
          <p:nvPr/>
        </p:nvSpPr>
        <p:spPr>
          <a:xfrm>
            <a:off x="3024051" y="1671292"/>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p>
        </p:txBody>
      </p:sp>
      <p:sp>
        <p:nvSpPr>
          <p:cNvPr id="823" name="&quot;I WILL PROCLAIM YOUR NAME TO MY BRETHREN&quot;"/>
          <p:cNvSpPr txBox="1">
            <a:spLocks noGrp="1"/>
          </p:cNvSpPr>
          <p:nvPr>
            <p:ph type="title" idx="4294967295"/>
          </p:nvPr>
        </p:nvSpPr>
        <p:spPr>
          <a:xfrm>
            <a:off x="870475" y="2672792"/>
            <a:ext cx="11263850" cy="3632415"/>
          </a:xfrm>
          <a:prstGeom prst="rect">
            <a:avLst/>
          </a:prstGeom>
        </p:spPr>
        <p:txBody>
          <a:bodyPr lIns="65476" tIns="65476" rIns="65476" bIns="65476">
            <a:normAutofit/>
          </a:bodyPr>
          <a:lstStyle/>
          <a:p>
            <a:pPr defTabSz="936345">
              <a:defRPr sz="3996">
                <a:latin typeface="+mj-lt"/>
                <a:ea typeface="+mj-ea"/>
                <a:cs typeface="+mj-cs"/>
                <a:sym typeface="Bell MT"/>
              </a:defRPr>
            </a:pPr>
            <a:br/>
            <a:r>
              <a:rPr sz="5508">
                <a:solidFill>
                  <a:schemeClr val="accent1">
                    <a:lumOff val="44000"/>
                  </a:schemeClr>
                </a:solidFill>
              </a:rPr>
              <a:t>"I WILL PROCLAIM YOUR NAME TO MY BRETHREN"</a:t>
            </a:r>
            <a:br>
              <a:rPr sz="5508">
                <a:solidFill>
                  <a:schemeClr val="accent1">
                    <a:lumOff val="44000"/>
                  </a:schemeClr>
                </a:solidFill>
              </a:rPr>
            </a:br>
            <a:endParaRPr sz="5508">
              <a:solidFill>
                <a:schemeClr val="accent1">
                  <a:lumOff val="44000"/>
                </a:schemeClr>
              </a:solidFill>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7"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28" name="Rectangle 2"/>
          <p:cNvSpPr txBox="1">
            <a:spLocks noGrp="1"/>
          </p:cNvSpPr>
          <p:nvPr>
            <p:ph type="title"/>
          </p:nvPr>
        </p:nvSpPr>
        <p:spPr>
          <a:xfrm>
            <a:off x="541866" y="1147584"/>
            <a:ext cx="11921068" cy="7891925"/>
          </a:xfrm>
          <a:prstGeom prst="rect">
            <a:avLst/>
          </a:prstGeom>
        </p:spPr>
        <p:txBody>
          <a:bodyPr/>
          <a:lstStyle/>
          <a:p>
            <a:pPr algn="ctr" defTabSz="923340">
              <a:defRPr sz="3478" b="1">
                <a:solidFill>
                  <a:schemeClr val="accent1">
                    <a:lumOff val="44000"/>
                  </a:schemeClr>
                </a:solidFill>
                <a:effectLst>
                  <a:outerShdw blurRad="27050" dist="27050" dir="2700000" rotWithShape="0">
                    <a:srgbClr val="000000"/>
                  </a:outerShdw>
                </a:effectLst>
              </a:defRPr>
            </a:pPr>
            <a:br/>
            <a:r>
              <a:rPr b="0"/>
              <a:t>“No one knows the Father except the Son and anyone to whom the Son chooses to reveal Him.”</a:t>
            </a:r>
            <a:br>
              <a:rPr b="0"/>
            </a:br>
            <a:r>
              <a:rPr b="0"/>
              <a:t>(Matthew 11:27b)</a:t>
            </a:r>
            <a:br>
              <a:rPr b="0"/>
            </a:br>
            <a:br>
              <a:rPr b="0"/>
            </a:br>
            <a:r>
              <a:rPr b="0"/>
              <a:t> No one has ever seen God; the only God, who is at the Father’s side, He has made Him known.</a:t>
            </a:r>
            <a:br>
              <a:rPr b="0"/>
            </a:br>
            <a:r>
              <a:rPr b="0"/>
              <a:t>(John 1:18)</a:t>
            </a:r>
          </a:p>
          <a:p>
            <a:pPr algn="ctr" defTabSz="923340">
              <a:defRPr sz="3478" b="1">
                <a:solidFill>
                  <a:schemeClr val="accent1">
                    <a:lumOff val="44000"/>
                  </a:schemeClr>
                </a:solidFill>
                <a:effectLst>
                  <a:outerShdw blurRad="27050" dist="27050" dir="2700000" rotWithShape="0">
                    <a:srgbClr val="000000"/>
                  </a:outerShdw>
                </a:effectLst>
              </a:defRPr>
            </a:pPr>
            <a:endParaRPr b="0"/>
          </a:p>
          <a:p>
            <a:pPr algn="ctr" defTabSz="923340">
              <a:defRPr sz="3478">
                <a:solidFill>
                  <a:schemeClr val="accent1">
                    <a:lumOff val="44000"/>
                  </a:schemeClr>
                </a:solidFill>
                <a:effectLst/>
              </a:defRPr>
            </a:pPr>
            <a:r>
              <a:t>“I have manifested </a:t>
            </a:r>
            <a:r>
              <a:rPr i="1"/>
              <a:t>Your name </a:t>
            </a:r>
            <a:r>
              <a:t>to the people whom You gave Me out of the world.” </a:t>
            </a:r>
            <a:br/>
            <a:r>
              <a:t>(John 17:6)</a:t>
            </a:r>
            <a:br/>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32" name="“I made known to them Your name, and I will continue to make it known, that the love with which You have loved Me may be in them, and I in them.” (John 17:26)  In the first book, O Theophilus, I have dealt with all that Jesus began to do and teach . . . "/>
          <p:cNvSpPr txBox="1">
            <a:spLocks noGrp="1"/>
          </p:cNvSpPr>
          <p:nvPr>
            <p:ph type="title" idx="4294967295"/>
          </p:nvPr>
        </p:nvSpPr>
        <p:spPr>
          <a:xfrm>
            <a:off x="541866" y="2324217"/>
            <a:ext cx="11921068" cy="5376371"/>
          </a:xfrm>
          <a:prstGeom prst="rect">
            <a:avLst/>
          </a:prstGeom>
        </p:spPr>
        <p:txBody>
          <a:bodyPr lIns="65476" tIns="65476" rIns="65476" bIns="65476">
            <a:normAutofit/>
          </a:bodyPr>
          <a:lstStyle/>
          <a:p>
            <a:pPr defTabSz="1109742">
              <a:defRPr sz="3839">
                <a:solidFill>
                  <a:schemeClr val="accent1">
                    <a:lumOff val="44000"/>
                  </a:schemeClr>
                </a:solidFill>
                <a:latin typeface="+mj-lt"/>
                <a:ea typeface="+mj-ea"/>
                <a:cs typeface="+mj-cs"/>
                <a:sym typeface="Bell MT"/>
              </a:defRPr>
            </a:pPr>
            <a:r>
              <a:t>“I made known to them Your name, and I will continue to make it known, that the love with which You have loved Me may be in them, and I in them.”</a:t>
            </a:r>
            <a:br/>
            <a:r>
              <a:t>(John 17:26)</a:t>
            </a:r>
            <a:br/>
            <a:br/>
            <a:r>
              <a:t>In the first book, O Theophilus, I have dealt with all that Jesus </a:t>
            </a:r>
            <a:r>
              <a:rPr i="1"/>
              <a:t>began</a:t>
            </a:r>
            <a:r>
              <a:t> to do and teach . . .</a:t>
            </a:r>
            <a:br/>
            <a:r>
              <a:t>(Acts 1:1)</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Double-click to edit"/>
          <p:cNvSpPr txBox="1">
            <a:spLocks noGrp="1"/>
          </p:cNvSpPr>
          <p:nvPr>
            <p:ph type="title"/>
          </p:nvPr>
        </p:nvSpPr>
        <p:spPr>
          <a:prstGeom prst="rect">
            <a:avLst/>
          </a:prstGeom>
        </p:spPr>
        <p:txBody>
          <a:bodyPr/>
          <a:lstStyle/>
          <a:p>
            <a:r>
              <a:t> </a:t>
            </a:r>
          </a:p>
        </p:txBody>
      </p:sp>
      <p:pic>
        <p:nvPicPr>
          <p:cNvPr id="577" name="Picture Placeholder 2" descr="Picture Placeholder 2"/>
          <p:cNvPicPr>
            <a:picLocks noGrp="1" noChangeAspect="1"/>
          </p:cNvPicPr>
          <p:nvPr>
            <p:ph type="pic" idx="13"/>
          </p:nvPr>
        </p:nvPicPr>
        <p:blipFill>
          <a:blip r:embed="rId2"/>
          <a:stretch>
            <a:fillRect/>
          </a:stretch>
        </p:blipFill>
        <p:spPr>
          <a:prstGeom prst="rect">
            <a:avLst/>
          </a:prstGeom>
        </p:spPr>
      </p:pic>
      <p:sp>
        <p:nvSpPr>
          <p:cNvPr id="578" name="Double-click to edit"/>
          <p:cNvSpPr txBox="1">
            <a:spLocks noGrp="1"/>
          </p:cNvSpPr>
          <p:nvPr>
            <p:ph type="body" sz="quarter" idx="1"/>
          </p:nvPr>
        </p:nvSpPr>
        <p:spPr>
          <a:prstGeom prst="rect">
            <a:avLst/>
          </a:prstGeom>
        </p:spPr>
        <p:txBody>
          <a:bodyPr/>
          <a:lstStyle/>
          <a:p>
            <a:r>
              <a:t> </a:t>
            </a:r>
          </a:p>
        </p:txBody>
      </p:sp>
      <p:pic>
        <p:nvPicPr>
          <p:cNvPr id="579" name="tab2.jpg" descr="tab2.jpg"/>
          <p:cNvPicPr>
            <a:picLocks noChangeAspect="1"/>
          </p:cNvPicPr>
          <p:nvPr/>
        </p:nvPicPr>
        <p:blipFill>
          <a:blip r:embed="rId3"/>
          <a:stretch>
            <a:fillRect/>
          </a:stretch>
        </p:blipFill>
        <p:spPr>
          <a:xfrm>
            <a:off x="3529050" y="1864210"/>
            <a:ext cx="5868808" cy="4457607"/>
          </a:xfrm>
          <a:prstGeom prst="rect">
            <a:avLst/>
          </a:prstGeom>
          <a:ln w="12700">
            <a:miter lim="400000"/>
          </a:ln>
        </p:spPr>
      </p:pic>
      <p:sp>
        <p:nvSpPr>
          <p:cNvPr id="580" name="Text Box 6"/>
          <p:cNvSpPr txBox="1"/>
          <p:nvPr/>
        </p:nvSpPr>
        <p:spPr>
          <a:xfrm>
            <a:off x="2041821" y="6666487"/>
            <a:ext cx="8843265" cy="2463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8767" tIns="48767" rIns="48767" bIns="48767">
            <a:spAutoFit/>
          </a:bodyPr>
          <a:lstStyle/>
          <a:p>
            <a:pPr algn="ctr" defTabSz="1300480">
              <a:spcBef>
                <a:spcPts val="2700"/>
              </a:spcBef>
              <a:defRPr b="1">
                <a:latin typeface="Book Antiqua"/>
                <a:ea typeface="Book Antiqua"/>
                <a:cs typeface="Book Antiqua"/>
                <a:sym typeface="Book Antiqua"/>
              </a:defRPr>
            </a:pPr>
            <a:r>
              <a:t>Barriers between the individual and God</a:t>
            </a:r>
          </a:p>
          <a:p>
            <a:pPr algn="ctr" defTabSz="1300480">
              <a:spcBef>
                <a:spcPts val="2700"/>
              </a:spcBef>
              <a:defRPr b="1">
                <a:latin typeface="Book Antiqua"/>
                <a:ea typeface="Book Antiqua"/>
                <a:cs typeface="Book Antiqua"/>
                <a:sym typeface="Book Antiqua"/>
              </a:defRPr>
            </a:pPr>
            <a:r>
              <a:t>under the Old Covenant</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6" name="Picture 3" descr="Picture 3"/>
          <p:cNvPicPr>
            <a:picLocks noChangeAspect="1"/>
          </p:cNvPicPr>
          <p:nvPr/>
        </p:nvPicPr>
        <p:blipFill>
          <a:blip r:embed="rId3"/>
          <a:stretch>
            <a:fillRect/>
          </a:stretch>
        </p:blipFill>
        <p:spPr>
          <a:xfrm>
            <a:off x="-1" y="1129"/>
            <a:ext cx="13004801" cy="9751342"/>
          </a:xfrm>
          <a:prstGeom prst="rect">
            <a:avLst/>
          </a:prstGeom>
          <a:ln w="12700">
            <a:miter lim="400000"/>
          </a:ln>
        </p:spPr>
      </p:pic>
      <p:sp>
        <p:nvSpPr>
          <p:cNvPr id="837" name="Rectangle 2"/>
          <p:cNvSpPr txBox="1">
            <a:spLocks noGrp="1"/>
          </p:cNvSpPr>
          <p:nvPr>
            <p:ph type="title"/>
          </p:nvPr>
        </p:nvSpPr>
        <p:spPr>
          <a:xfrm>
            <a:off x="216746" y="975359"/>
            <a:ext cx="12571308" cy="7062895"/>
          </a:xfrm>
          <a:prstGeom prst="rect">
            <a:avLst/>
          </a:prstGeom>
        </p:spPr>
        <p:txBody>
          <a:bodyPr/>
          <a:lstStyle/>
          <a:p>
            <a:pPr algn="ctr" defTabSz="923340">
              <a:defRPr sz="3550" b="1">
                <a:solidFill>
                  <a:schemeClr val="accent1">
                    <a:lumOff val="44000"/>
                  </a:schemeClr>
                </a:solidFill>
                <a:effectLst>
                  <a:outerShdw blurRad="27050" dist="27050" dir="2700000" rotWithShape="0">
                    <a:srgbClr val="000000"/>
                  </a:outerShdw>
                </a:effectLst>
              </a:defRPr>
            </a:pPr>
            <a:br/>
            <a:r>
              <a:rPr sz="3975" b="0"/>
              <a:t>PREACHING AND TEACHING THE WORD OF GOD:</a:t>
            </a:r>
            <a:br>
              <a:rPr sz="3975" b="0"/>
            </a:br>
            <a:r>
              <a:rPr sz="3975" b="0" i="1"/>
              <a:t>Christ’s ministry</a:t>
            </a:r>
            <a:br>
              <a:rPr sz="3975" b="0" i="1"/>
            </a:br>
            <a:br>
              <a:rPr sz="3975" b="0" i="1"/>
            </a:br>
            <a:r>
              <a:rPr b="0"/>
              <a:t>“Let the </a:t>
            </a:r>
            <a:r>
              <a:rPr b="0" i="1"/>
              <a:t>Word of Christ</a:t>
            </a:r>
            <a:br>
              <a:rPr b="0" i="1"/>
            </a:br>
            <a:r>
              <a:rPr b="0"/>
              <a:t>dwell richly among you.”</a:t>
            </a:r>
            <a:br>
              <a:rPr b="0"/>
            </a:br>
            <a:r>
              <a:rPr b="0"/>
              <a:t>(Colossians 3:16)</a:t>
            </a:r>
          </a:p>
          <a:p>
            <a:pPr algn="ctr" defTabSz="923340">
              <a:defRPr sz="3550" b="1">
                <a:solidFill>
                  <a:schemeClr val="accent1">
                    <a:lumOff val="44000"/>
                  </a:schemeClr>
                </a:solidFill>
                <a:effectLst>
                  <a:outerShdw blurRad="27050" dist="27050" dir="2700000" rotWithShape="0">
                    <a:srgbClr val="000000"/>
                  </a:outerShdw>
                </a:effectLst>
              </a:defRPr>
            </a:pPr>
            <a:endParaRPr b="0"/>
          </a:p>
          <a:p>
            <a:pPr algn="ctr" defTabSz="923340">
              <a:defRPr sz="3550" b="1">
                <a:solidFill>
                  <a:schemeClr val="accent1">
                    <a:lumOff val="44000"/>
                  </a:schemeClr>
                </a:solidFill>
                <a:effectLst>
                  <a:outerShdw blurRad="27050" dist="27050" dir="2700000" rotWithShape="0">
                    <a:srgbClr val="000000"/>
                  </a:outerShdw>
                </a:effectLst>
              </a:defRPr>
            </a:pPr>
            <a:r>
              <a:rPr b="0"/>
              <a:t>“The sheep hear </a:t>
            </a:r>
            <a:r>
              <a:rPr b="0" i="1"/>
              <a:t>His voice</a:t>
            </a:r>
            <a:r>
              <a:rPr b="0"/>
              <a:t>. . . . </a:t>
            </a:r>
          </a:p>
          <a:p>
            <a:pPr algn="ctr" defTabSz="923340">
              <a:defRPr sz="3550" b="1">
                <a:solidFill>
                  <a:schemeClr val="accent1">
                    <a:lumOff val="44000"/>
                  </a:schemeClr>
                </a:solidFill>
                <a:effectLst>
                  <a:outerShdw blurRad="27050" dist="27050" dir="2700000" rotWithShape="0">
                    <a:srgbClr val="000000"/>
                  </a:outerShdw>
                </a:effectLst>
              </a:defRPr>
            </a:pPr>
            <a:r>
              <a:rPr b="0"/>
              <a:t>The sheep follow Him, for they know </a:t>
            </a:r>
            <a:r>
              <a:rPr b="0" i="1"/>
              <a:t>His voice</a:t>
            </a:r>
            <a:r>
              <a:rPr b="0"/>
              <a:t>.”</a:t>
            </a:r>
            <a:br>
              <a:rPr b="0"/>
            </a:br>
            <a:r>
              <a:rPr b="0"/>
              <a:t>(John 10:3,4)</a:t>
            </a:r>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E4F2C9C1-699D-E177-4DB3-5CF014E7B570}"/>
              </a:ext>
            </a:extLst>
          </p:cNvPr>
          <p:cNvSpPr/>
          <p:nvPr/>
        </p:nvSpPr>
        <p:spPr>
          <a:xfrm rot="10800000">
            <a:off x="7912826" y="1512872"/>
            <a:ext cx="1192107"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j-lt"/>
                <a:ea typeface="+mj-ea"/>
                <a:cs typeface="+mj-cs"/>
                <a:sym typeface="Bell MT"/>
              </a:defRPr>
            </a:pPr>
            <a:endParaRPr/>
          </a:p>
        </p:txBody>
      </p:sp>
      <p:sp>
        <p:nvSpPr>
          <p:cNvPr id="860" name="&quot;IN THE MIDST OF THE CONGREGATION I WILL SING YOUR PRAISE.&quot;"/>
          <p:cNvSpPr txBox="1">
            <a:spLocks noGrp="1"/>
          </p:cNvSpPr>
          <p:nvPr>
            <p:ph type="title" idx="4294967295"/>
          </p:nvPr>
        </p:nvSpPr>
        <p:spPr>
          <a:xfrm>
            <a:off x="975359" y="2970934"/>
            <a:ext cx="11054082" cy="3811732"/>
          </a:xfrm>
          <a:prstGeom prst="rect">
            <a:avLst/>
          </a:prstGeom>
        </p:spPr>
        <p:txBody>
          <a:bodyPr lIns="65476" tIns="65476" rIns="65476" bIns="65476">
            <a:normAutofit/>
          </a:bodyPr>
          <a:lstStyle/>
          <a:p>
            <a:pPr defTabSz="780288">
              <a:defRPr sz="3330">
                <a:latin typeface="+mj-lt"/>
                <a:ea typeface="+mj-ea"/>
                <a:cs typeface="+mj-cs"/>
                <a:sym typeface="Bell MT"/>
              </a:defRPr>
            </a:pPr>
            <a:br>
              <a:rPr dirty="0"/>
            </a:br>
            <a:r>
              <a:rPr dirty="0"/>
              <a:t> </a:t>
            </a:r>
            <a:r>
              <a:rPr sz="4590" dirty="0">
                <a:solidFill>
                  <a:schemeClr val="accent1">
                    <a:lumOff val="44000"/>
                  </a:schemeClr>
                </a:solidFill>
              </a:rPr>
              <a:t>"IN THE MIDST OF THE CONGREGATION I WILL SING YOUR PRAISE."</a:t>
            </a:r>
            <a:r>
              <a:rPr sz="4590" dirty="0">
                <a:solidFill>
                  <a:schemeClr val="accent1">
                    <a:lumOff val="44000"/>
                  </a:schemeClr>
                </a:solidFill>
                <a:effectLst>
                  <a:outerShdw blurRad="5715" dist="17144" dir="2700000" rotWithShape="0">
                    <a:srgbClr val="000000"/>
                  </a:outerShdw>
                </a:effectLst>
              </a:rPr>
              <a:t> </a:t>
            </a:r>
            <a:br>
              <a:rPr sz="4590" dirty="0">
                <a:solidFill>
                  <a:schemeClr val="accent1">
                    <a:lumOff val="44000"/>
                  </a:schemeClr>
                </a:solidFill>
                <a:effectLst>
                  <a:outerShdw blurRad="5715" dist="17144" dir="2700000" rotWithShape="0">
                    <a:srgbClr val="000000"/>
                  </a:outerShdw>
                </a:effectLst>
              </a:rPr>
            </a:br>
            <a:endParaRPr sz="4590" dirty="0">
              <a:solidFill>
                <a:schemeClr val="accent1">
                  <a:lumOff val="44000"/>
                </a:schemeClr>
              </a:solidFill>
              <a:effectLst>
                <a:outerShdw blurRad="5715" dist="17144" dir="2700000" rotWithShape="0">
                  <a:srgbClr val="000000"/>
                </a:outerShdw>
              </a:effectLst>
            </a:endParaRPr>
          </a:p>
        </p:txBody>
      </p:sp>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64" name="album blurb:…"/>
          <p:cNvSpPr txBox="1"/>
          <p:nvPr/>
        </p:nvSpPr>
        <p:spPr>
          <a:xfrm>
            <a:off x="1676442" y="1431607"/>
            <a:ext cx="9651916" cy="7137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defRPr sz="4200">
                <a:solidFill>
                  <a:schemeClr val="accent1">
                    <a:lumOff val="44000"/>
                  </a:schemeClr>
                </a:solidFill>
                <a:latin typeface="+mj-lt"/>
                <a:ea typeface="+mj-ea"/>
                <a:cs typeface="+mj-cs"/>
                <a:sym typeface="Bell MT"/>
              </a:defRPr>
            </a:pPr>
            <a:r>
              <a:t>album blurb:</a:t>
            </a:r>
          </a:p>
          <a:p>
            <a:pPr algn="ctr">
              <a:defRPr sz="4200">
                <a:solidFill>
                  <a:schemeClr val="accent1">
                    <a:lumOff val="44000"/>
                  </a:schemeClr>
                </a:solidFill>
                <a:latin typeface="+mj-lt"/>
                <a:ea typeface="+mj-ea"/>
                <a:cs typeface="+mj-cs"/>
                <a:sym typeface="Bell MT"/>
              </a:defRPr>
            </a:pPr>
            <a:endParaRPr/>
          </a:p>
          <a:p>
            <a:pPr algn="ctr">
              <a:defRPr sz="4200">
                <a:solidFill>
                  <a:schemeClr val="accent1">
                    <a:lumOff val="44000"/>
                  </a:schemeClr>
                </a:solidFill>
                <a:latin typeface="+mj-lt"/>
                <a:ea typeface="+mj-ea"/>
                <a:cs typeface="+mj-cs"/>
                <a:sym typeface="Bell MT"/>
              </a:defRPr>
            </a:pPr>
            <a:r>
              <a:t>“</a:t>
            </a:r>
            <a:r>
              <a:rPr>
                <a:latin typeface="Times New Roman"/>
                <a:ea typeface="Times New Roman"/>
                <a:cs typeface="Times New Roman"/>
                <a:sym typeface="Times New Roman"/>
              </a:rPr>
              <a:t>[</a:t>
            </a:r>
            <a:r>
              <a:t>The artist</a:t>
            </a:r>
            <a:r>
              <a:rPr>
                <a:latin typeface="Times New Roman"/>
                <a:ea typeface="Times New Roman"/>
                <a:cs typeface="Times New Roman"/>
                <a:sym typeface="Times New Roman"/>
              </a:rPr>
              <a:t>]</a:t>
            </a:r>
            <a:r>
              <a:t> ushered the crowd into His Presence</a:t>
            </a:r>
          </a:p>
          <a:p>
            <a:pPr algn="ctr">
              <a:defRPr sz="4200">
                <a:solidFill>
                  <a:schemeClr val="accent1">
                    <a:lumOff val="44000"/>
                  </a:schemeClr>
                </a:solidFill>
                <a:latin typeface="+mj-lt"/>
                <a:ea typeface="+mj-ea"/>
                <a:cs typeface="+mj-cs"/>
                <a:sym typeface="Bell MT"/>
              </a:defRPr>
            </a:pPr>
            <a:r>
              <a:t>with uplifting praise and worship melodies throughout the night.”</a:t>
            </a:r>
          </a:p>
          <a:p>
            <a:pPr algn="ctr">
              <a:defRPr sz="4200">
                <a:solidFill>
                  <a:schemeClr val="accent1">
                    <a:lumOff val="44000"/>
                  </a:schemeClr>
                </a:solidFill>
                <a:latin typeface="+mj-lt"/>
                <a:ea typeface="+mj-ea"/>
                <a:cs typeface="+mj-cs"/>
                <a:sym typeface="Bell MT"/>
              </a:defRPr>
            </a:pPr>
            <a:endParaRPr/>
          </a:p>
          <a:p>
            <a:pPr algn="ctr">
              <a:defRPr sz="4200">
                <a:solidFill>
                  <a:schemeClr val="accent1">
                    <a:lumOff val="44000"/>
                  </a:schemeClr>
                </a:solidFill>
                <a:latin typeface="+mj-lt"/>
                <a:ea typeface="+mj-ea"/>
                <a:cs typeface="+mj-cs"/>
                <a:sym typeface="Bell MT"/>
              </a:defRPr>
            </a:pPr>
            <a:r>
              <a:t>NOT!</a:t>
            </a:r>
          </a:p>
          <a:p>
            <a:pPr>
              <a:defRPr sz="4200">
                <a:latin typeface="+mj-lt"/>
                <a:ea typeface="+mj-ea"/>
                <a:cs typeface="+mj-cs"/>
                <a:sym typeface="Bell MT"/>
              </a:defRPr>
            </a:pPr>
            <a:br>
              <a:rPr>
                <a:solidFill>
                  <a:schemeClr val="accent1">
                    <a:lumOff val="44000"/>
                  </a:schemeClr>
                </a:solidFill>
              </a:rPr>
            </a:br>
            <a:endParaRPr>
              <a:solidFill>
                <a:schemeClr val="accent1">
                  <a:lumOff val="44000"/>
                </a:schemeClr>
              </a:solidFill>
            </a:endParaRP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8" name="Picture 2" descr="Picture 2"/>
          <p:cNvPicPr>
            <a:picLocks noChangeAspect="1"/>
          </p:cNvPicPr>
          <p:nvPr/>
        </p:nvPicPr>
        <p:blipFill>
          <a:blip r:embed="rId2"/>
          <a:stretch>
            <a:fillRect/>
          </a:stretch>
        </p:blipFill>
        <p:spPr>
          <a:xfrm>
            <a:off x="-1" y="-1"/>
            <a:ext cx="13004801" cy="9751345"/>
          </a:xfrm>
          <a:prstGeom prst="rect">
            <a:avLst/>
          </a:prstGeom>
          <a:ln w="12700">
            <a:miter lim="400000"/>
          </a:ln>
        </p:spPr>
      </p:pic>
      <p:sp>
        <p:nvSpPr>
          <p:cNvPr id="869" name="Text Box 3"/>
          <p:cNvSpPr txBox="1"/>
          <p:nvPr/>
        </p:nvSpPr>
        <p:spPr>
          <a:xfrm>
            <a:off x="823637" y="647982"/>
            <a:ext cx="11465899" cy="8689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3400">
                <a:solidFill>
                  <a:schemeClr val="accent1">
                    <a:lumOff val="44000"/>
                  </a:schemeClr>
                </a:solidFill>
                <a:latin typeface="+mj-lt"/>
                <a:ea typeface="+mj-ea"/>
                <a:cs typeface="+mj-cs"/>
                <a:sym typeface="Bell MT"/>
              </a:defRPr>
            </a:pPr>
            <a:endParaRPr/>
          </a:p>
          <a:p>
            <a:pPr algn="ctr" defTabSz="1300480">
              <a:defRPr sz="3400">
                <a:solidFill>
                  <a:schemeClr val="accent1">
                    <a:lumOff val="44000"/>
                  </a:schemeClr>
                </a:solidFill>
                <a:latin typeface="+mj-lt"/>
                <a:ea typeface="+mj-ea"/>
                <a:cs typeface="+mj-cs"/>
                <a:sym typeface="Bell MT"/>
              </a:defRPr>
            </a:pPr>
            <a:endParaRPr/>
          </a:p>
          <a:p>
            <a:pPr algn="ctr" defTabSz="1300480">
              <a:defRPr sz="5000">
                <a:solidFill>
                  <a:schemeClr val="accent1">
                    <a:lumOff val="44000"/>
                  </a:schemeClr>
                </a:solidFill>
                <a:latin typeface="+mj-lt"/>
                <a:ea typeface="+mj-ea"/>
                <a:cs typeface="+mj-cs"/>
                <a:sym typeface="Bell MT"/>
              </a:defRPr>
            </a:pPr>
            <a:r>
              <a:t>“No worship leader, pastor, band, or song will ever bring us close to God. . . . Worship itself cannot lead us into God’s presence. </a:t>
            </a:r>
            <a:r>
              <a:rPr i="1"/>
              <a:t>Only Jesus himself</a:t>
            </a:r>
            <a:r>
              <a:t> can bring us into God’s presence.”</a:t>
            </a:r>
          </a:p>
          <a:p>
            <a:pPr algn="ctr" defTabSz="1300480">
              <a:defRPr sz="5000">
                <a:solidFill>
                  <a:schemeClr val="accent1">
                    <a:lumOff val="44000"/>
                  </a:schemeClr>
                </a:solidFill>
                <a:latin typeface="+mj-lt"/>
                <a:ea typeface="+mj-ea"/>
                <a:cs typeface="+mj-cs"/>
                <a:sym typeface="Bell MT"/>
              </a:defRPr>
            </a:pPr>
            <a:endParaRPr/>
          </a:p>
          <a:p>
            <a:pPr algn="ctr" defTabSz="1300480">
              <a:defRPr sz="3400">
                <a:solidFill>
                  <a:schemeClr val="accent1">
                    <a:lumOff val="44000"/>
                  </a:schemeClr>
                </a:solidFill>
                <a:latin typeface="+mj-lt"/>
                <a:ea typeface="+mj-ea"/>
                <a:cs typeface="+mj-cs"/>
                <a:sym typeface="Bell MT"/>
              </a:defRPr>
            </a:pPr>
            <a:r>
              <a:t>(Bob Kauflin)</a:t>
            </a:r>
            <a:endParaRPr sz="5000"/>
          </a:p>
          <a:p>
            <a:pPr defTabSz="1300480">
              <a:defRPr sz="3400">
                <a:latin typeface="+mj-lt"/>
                <a:ea typeface="+mj-ea"/>
                <a:cs typeface="+mj-cs"/>
                <a:sym typeface="Bell MT"/>
              </a:defRPr>
            </a:pPr>
            <a:br>
              <a:rPr sz="5000">
                <a:solidFill>
                  <a:schemeClr val="accent1">
                    <a:lumOff val="44000"/>
                  </a:schemeClr>
                </a:solidFill>
              </a:rPr>
            </a:br>
            <a:endParaRPr sz="5000">
              <a:solidFill>
                <a:schemeClr val="accent1">
                  <a:lumOff val="44000"/>
                </a:schemeClr>
              </a:solidFill>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1" name="Picture 3" descr="Picture 3"/>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872" name="Rectangle 2"/>
          <p:cNvSpPr txBox="1">
            <a:spLocks noGrp="1"/>
          </p:cNvSpPr>
          <p:nvPr>
            <p:ph type="title"/>
          </p:nvPr>
        </p:nvSpPr>
        <p:spPr>
          <a:xfrm>
            <a:off x="541866" y="1083733"/>
            <a:ext cx="11921068" cy="5310294"/>
          </a:xfrm>
          <a:prstGeom prst="rect">
            <a:avLst/>
          </a:prstGeom>
        </p:spPr>
        <p:txBody>
          <a:bodyPr/>
          <a:lstStyle/>
          <a:p>
            <a:pPr algn="ctr" defTabSz="949350">
              <a:defRPr sz="3650" b="1">
                <a:solidFill>
                  <a:schemeClr val="accent1">
                    <a:lumOff val="44000"/>
                  </a:schemeClr>
                </a:solidFill>
                <a:effectLst>
                  <a:outerShdw blurRad="27813" dist="27813" dir="2700000" rotWithShape="0">
                    <a:srgbClr val="000000"/>
                  </a:outerShdw>
                </a:effectLst>
              </a:defRPr>
            </a:pPr>
            <a:br/>
            <a:br/>
            <a:r>
              <a:rPr sz="4088" b="0"/>
              <a:t>LEADING WORSHIP:</a:t>
            </a:r>
            <a:br>
              <a:rPr sz="4088" b="0"/>
            </a:br>
            <a:r>
              <a:rPr sz="4088" b="0" i="1"/>
              <a:t>Christ’s ministry</a:t>
            </a:r>
            <a:br>
              <a:rPr sz="4088" b="0" i="1"/>
            </a:br>
            <a:br>
              <a:rPr sz="4088" b="0" i="1"/>
            </a:br>
            <a:r>
              <a:rPr b="0"/>
              <a:t>“In the midst of the congregation</a:t>
            </a:r>
            <a:br>
              <a:rPr b="0"/>
            </a:br>
            <a:r>
              <a:rPr b="0"/>
              <a:t>I will sing Your praise.”</a:t>
            </a:r>
            <a:br>
              <a:rPr b="0"/>
            </a:br>
            <a:r>
              <a:rPr b="0"/>
              <a:t>(Hebrews 2:12)</a:t>
            </a: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 name="Picture 2" descr="Picture 2"/>
          <p:cNvPicPr>
            <a:picLocks noChangeAspect="1"/>
          </p:cNvPicPr>
          <p:nvPr/>
        </p:nvPicPr>
        <p:blipFill>
          <a:blip r:embed="rId3"/>
          <a:stretch>
            <a:fillRect/>
          </a:stretch>
        </p:blipFill>
        <p:spPr>
          <a:xfrm>
            <a:off x="-1" y="12330"/>
            <a:ext cx="13004801" cy="9753601"/>
          </a:xfrm>
          <a:prstGeom prst="rect">
            <a:avLst/>
          </a:prstGeom>
          <a:ln w="12700">
            <a:miter lim="400000"/>
          </a:ln>
        </p:spPr>
      </p:pic>
      <p:sp>
        <p:nvSpPr>
          <p:cNvPr id="881" name="Text Box 3"/>
          <p:cNvSpPr txBox="1"/>
          <p:nvPr/>
        </p:nvSpPr>
        <p:spPr>
          <a:xfrm>
            <a:off x="359696" y="-2934"/>
            <a:ext cx="12285406" cy="9744204"/>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5023" tIns="65023" rIns="65023" bIns="65023">
            <a:spAutoFit/>
          </a:bodyPr>
          <a:lstStyle/>
          <a:p>
            <a:pPr marL="650240" marR="0" lvl="0" indent="-650240" algn="ctr" defTabSz="1300480" rtl="0" eaLnBrk="1" fontAlgn="auto" latinLnBrk="0" hangingPunct="0">
              <a:lnSpc>
                <a:spcPct val="100000"/>
              </a:lnSpc>
              <a:spcBef>
                <a:spcPts val="4000"/>
              </a:spcBef>
              <a:spcAft>
                <a:spcPts val="0"/>
              </a:spcAft>
              <a:buClrTx/>
              <a:buSzTx/>
              <a:buFontTx/>
              <a:buNone/>
              <a:tabLst/>
              <a:defRPr sz="6800">
                <a:solidFill>
                  <a:srgbClr val="FFFF00"/>
                </a:solidFill>
                <a:latin typeface="Maiandra GD"/>
                <a:ea typeface="Maiandra GD"/>
                <a:cs typeface="Maiandra GD"/>
                <a:sym typeface="Maiandra GD"/>
              </a:defRPr>
            </a:pPr>
            <a:r>
              <a:rPr kumimoji="0" sz="6800" b="0" i="0" u="none" strike="noStrike" kern="0" cap="none" spc="0" normalizeH="0" baseline="0" noProof="0" dirty="0">
                <a:ln>
                  <a:noFill/>
                </a:ln>
                <a:solidFill>
                  <a:srgbClr val="FFFF00"/>
                </a:solidFill>
                <a:effectLst/>
                <a:uLnTx/>
                <a:uFillTx/>
                <a:latin typeface="Maiandra GD"/>
                <a:sym typeface="Maiandra GD"/>
              </a:rPr>
              <a:t>III. A BETTER WORSHIP  </a:t>
            </a:r>
            <a:br>
              <a:rPr kumimoji="0" lang="en-US" sz="6800" b="0" i="0" u="none" strike="noStrike" kern="0" cap="none" spc="0" normalizeH="0" baseline="0" noProof="0" dirty="0">
                <a:ln>
                  <a:noFill/>
                </a:ln>
                <a:solidFill>
                  <a:srgbClr val="FFFF00"/>
                </a:solidFill>
                <a:effectLst/>
                <a:uLnTx/>
                <a:uFillTx/>
                <a:latin typeface="Maiandra GD"/>
                <a:sym typeface="Maiandra GD"/>
              </a:rPr>
            </a:br>
            <a:r>
              <a:rPr kumimoji="0" sz="5000" b="0" i="0" u="none" strike="noStrike" kern="0" cap="none" spc="0" normalizeH="0" baseline="0" noProof="0" dirty="0">
                <a:ln>
                  <a:noFill/>
                </a:ln>
                <a:solidFill>
                  <a:srgbClr val="FFFF00"/>
                </a:solidFill>
                <a:effectLst/>
                <a:uLnTx/>
                <a:uFillTx/>
                <a:latin typeface="Maiandra GD"/>
                <a:sym typeface="Maiandra GD"/>
              </a:rPr>
              <a:t>(10:19-22)</a:t>
            </a:r>
          </a:p>
          <a:p>
            <a:pPr marL="650240" marR="0" lvl="0" indent="-650240" algn="ctr" defTabSz="1300480" rtl="0" eaLnBrk="1" fontAlgn="auto" latinLnBrk="0" hangingPunct="0">
              <a:lnSpc>
                <a:spcPct val="100000"/>
              </a:lnSpc>
              <a:spcBef>
                <a:spcPts val="4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Therefore, brethren,</a:t>
            </a:r>
          </a:p>
          <a:p>
            <a:pPr marL="650240" marR="0" lvl="0" indent="-650240" algn="ctr" defTabSz="1300480" rtl="0" eaLnBrk="1" fontAlgn="auto" latinLnBrk="0" hangingPunct="0">
              <a:lnSpc>
                <a:spcPct val="100000"/>
              </a:lnSpc>
              <a:spcBef>
                <a:spcPts val="600"/>
              </a:spcBef>
              <a:spcAft>
                <a:spcPts val="0"/>
              </a:spcAft>
              <a:buClrTx/>
              <a:buSzTx/>
              <a:buFontTx/>
              <a:buNone/>
              <a:tabLst/>
              <a:defRPr sz="5600">
                <a:latin typeface="Maiandra GD"/>
                <a:ea typeface="Maiandra GD"/>
                <a:cs typeface="Maiandra GD"/>
                <a:sym typeface="Maiandra GD"/>
              </a:defRPr>
            </a:pPr>
            <a:r>
              <a:rPr kumimoji="0" sz="5600" b="0" i="0" u="none" strike="noStrike" kern="0" cap="none" spc="0" normalizeH="0" baseline="0" noProof="0" dirty="0">
                <a:ln>
                  <a:noFill/>
                </a:ln>
                <a:solidFill>
                  <a:srgbClr val="FFFFFF"/>
                </a:solidFill>
                <a:effectLst/>
                <a:uLnTx/>
                <a:uFillTx/>
                <a:latin typeface="Maiandra GD"/>
                <a:sym typeface="Maiandra GD"/>
              </a:rPr>
              <a:t>SINCE</a:t>
            </a:r>
            <a:r>
              <a:rPr kumimoji="0" sz="3800" b="0" i="0" u="none" strike="noStrike" kern="0" cap="none" spc="0" normalizeH="0" baseline="0" noProof="0" dirty="0">
                <a:ln>
                  <a:noFill/>
                </a:ln>
                <a:solidFill>
                  <a:srgbClr val="FFFFFF"/>
                </a:solidFill>
                <a:effectLst/>
                <a:uLnTx/>
                <a:uFillTx/>
                <a:latin typeface="Maiandra GD"/>
                <a:sym typeface="Maiandra GD"/>
              </a:rPr>
              <a:t> we have confidence to enter the holy place by the blood of Jesus,</a:t>
            </a:r>
          </a:p>
          <a:p>
            <a:pPr marL="650240" marR="0" lvl="0" indent="-650240" algn="ctr" defTabSz="1300480" rtl="0" eaLnBrk="1" fontAlgn="auto" latinLnBrk="0" hangingPunct="0">
              <a:lnSpc>
                <a:spcPct val="100000"/>
              </a:lnSpc>
              <a:spcBef>
                <a:spcPts val="600"/>
              </a:spcBef>
              <a:spcAft>
                <a:spcPts val="0"/>
              </a:spcAft>
              <a:buClrTx/>
              <a:buSzTx/>
              <a:buFontTx/>
              <a:buNone/>
              <a:tabLst/>
              <a:defRPr sz="56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by the new and living way that He opened for us</a:t>
            </a:r>
          </a:p>
          <a:p>
            <a:pPr marL="650240" marR="0" lvl="0" indent="-650240" algn="ctr" defTabSz="1300480" rtl="0" eaLnBrk="1" fontAlgn="auto" latinLnBrk="0" hangingPunct="0">
              <a:lnSpc>
                <a:spcPct val="100000"/>
              </a:lnSpc>
              <a:spcBef>
                <a:spcPts val="600"/>
              </a:spcBef>
              <a:spcAft>
                <a:spcPts val="0"/>
              </a:spcAft>
              <a:buClrTx/>
              <a:buSzTx/>
              <a:buFontTx/>
              <a:buNone/>
              <a:tabLst/>
              <a:defRPr sz="56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through the curtain, that is, through His flesh, </a:t>
            </a:r>
            <a:br>
              <a:rPr kumimoji="0" sz="3800" b="0" i="0" u="none" strike="noStrike" kern="0" cap="none" spc="0" normalizeH="0" baseline="0" noProof="0" dirty="0">
                <a:ln>
                  <a:noFill/>
                </a:ln>
                <a:solidFill>
                  <a:srgbClr val="FFFFFF"/>
                </a:solidFill>
                <a:effectLst/>
                <a:uLnTx/>
                <a:uFillTx/>
                <a:latin typeface="Maiandra GD"/>
                <a:sym typeface="Maiandra GD"/>
              </a:rPr>
            </a:br>
            <a:r>
              <a:rPr kumimoji="0" sz="2800" b="0" i="0" u="none" strike="noStrike" kern="0" cap="none" spc="0" normalizeH="0" baseline="0" noProof="0" dirty="0">
                <a:ln>
                  <a:noFill/>
                </a:ln>
                <a:solidFill>
                  <a:srgbClr val="FFFFFF"/>
                </a:solidFill>
                <a:effectLst/>
                <a:uLnTx/>
                <a:uFillTx/>
                <a:latin typeface="Maiandra GD"/>
                <a:sym typeface="Maiandra GD"/>
              </a:rPr>
              <a:t>                   </a:t>
            </a:r>
            <a:r>
              <a:rPr kumimoji="0" sz="3800" b="0" i="0" u="none" strike="noStrike" kern="0" cap="none" spc="0" normalizeH="0" baseline="0" noProof="0" dirty="0">
                <a:ln>
                  <a:noFill/>
                </a:ln>
                <a:solidFill>
                  <a:srgbClr val="FFFFFF"/>
                </a:solidFill>
                <a:effectLst/>
                <a:uLnTx/>
                <a:uFillTx/>
                <a:latin typeface="Maiandra GD"/>
                <a:sym typeface="Maiandra GD"/>
              </a:rPr>
              <a:t>          </a:t>
            </a:r>
          </a:p>
          <a:p>
            <a:pPr marL="650240" marR="0" lvl="0" indent="-650240" algn="ctr" defTabSz="1300480" rtl="0" eaLnBrk="1" fontAlgn="auto" latinLnBrk="0" hangingPunct="0">
              <a:lnSpc>
                <a:spcPct val="100000"/>
              </a:lnSpc>
              <a:spcBef>
                <a:spcPts val="6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and </a:t>
            </a:r>
            <a:r>
              <a:rPr kumimoji="0" sz="5600" b="0" i="0" u="none" strike="noStrike" kern="0" cap="none" spc="0" normalizeH="0" baseline="0" noProof="0" dirty="0">
                <a:ln>
                  <a:noFill/>
                </a:ln>
                <a:solidFill>
                  <a:srgbClr val="FFFFFF"/>
                </a:solidFill>
                <a:effectLst/>
                <a:uLnTx/>
                <a:uFillTx/>
                <a:latin typeface="Maiandra GD"/>
                <a:sym typeface="Maiandra GD"/>
              </a:rPr>
              <a:t>SINCE</a:t>
            </a:r>
            <a:r>
              <a:rPr kumimoji="0" sz="3800" b="0" i="0" u="none" strike="noStrike" kern="0" cap="none" spc="0" normalizeH="0" baseline="0" noProof="0" dirty="0">
                <a:ln>
                  <a:noFill/>
                </a:ln>
                <a:solidFill>
                  <a:srgbClr val="FFFFFF"/>
                </a:solidFill>
                <a:effectLst/>
                <a:uLnTx/>
                <a:uFillTx/>
                <a:latin typeface="Maiandra GD"/>
                <a:sym typeface="Maiandra GD"/>
              </a:rPr>
              <a:t> we have a great priest over the house of</a:t>
            </a:r>
          </a:p>
          <a:p>
            <a:pPr marL="650240" marR="0" lvl="0" indent="-650240" algn="ctr" defTabSz="1300480" rtl="0" eaLnBrk="1" fontAlgn="auto" latinLnBrk="0" hangingPunct="0">
              <a:lnSpc>
                <a:spcPct val="100000"/>
              </a:lnSpc>
              <a:spcBef>
                <a:spcPts val="6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   </a:t>
            </a:r>
            <a:r>
              <a:rPr kumimoji="0" lang="en-US" sz="3800" b="0" i="0" u="none" strike="noStrike" kern="0" cap="none" spc="0" normalizeH="0" baseline="0" noProof="0" dirty="0">
                <a:ln>
                  <a:noFill/>
                </a:ln>
                <a:solidFill>
                  <a:srgbClr val="FFFFFF"/>
                </a:solidFill>
                <a:effectLst/>
                <a:uLnTx/>
                <a:uFillTx/>
                <a:latin typeface="Maiandra GD"/>
                <a:sym typeface="Maiandra GD"/>
              </a:rPr>
              <a:t>         </a:t>
            </a:r>
            <a:r>
              <a:rPr kumimoji="0" sz="3800" b="0" i="0" u="none" strike="noStrike" kern="0" cap="none" spc="0" normalizeH="0" baseline="0" noProof="0" dirty="0">
                <a:ln>
                  <a:noFill/>
                </a:ln>
                <a:solidFill>
                  <a:srgbClr val="FFFFFF"/>
                </a:solidFill>
                <a:effectLst/>
                <a:uLnTx/>
                <a:uFillTx/>
                <a:latin typeface="Maiandra GD"/>
                <a:sym typeface="Maiandra GD"/>
              </a:rPr>
              <a:t>God,</a:t>
            </a:r>
          </a:p>
          <a:p>
            <a:pPr marL="650240" marR="0" lvl="0" indent="-650240" algn="ctr" defTabSz="1300480" rtl="0" eaLnBrk="1" fontAlgn="auto" latinLnBrk="0" hangingPunct="0">
              <a:lnSpc>
                <a:spcPct val="100000"/>
              </a:lnSpc>
              <a:spcBef>
                <a:spcPts val="600"/>
              </a:spcBef>
              <a:spcAft>
                <a:spcPts val="0"/>
              </a:spcAft>
              <a:buClrTx/>
              <a:buSzTx/>
              <a:buFontTx/>
              <a:buNone/>
              <a:tabLst/>
              <a:defRPr sz="1600">
                <a:latin typeface="Maiandra GD"/>
                <a:ea typeface="Maiandra GD"/>
                <a:cs typeface="Maiandra GD"/>
                <a:sym typeface="Maiandra GD"/>
              </a:defRPr>
            </a:pPr>
            <a:endParaRPr kumimoji="0" sz="1600" b="0" i="0" u="none" strike="noStrike" kern="0" cap="none" spc="0" normalizeH="0" baseline="0" noProof="0" dirty="0">
              <a:ln>
                <a:noFill/>
              </a:ln>
              <a:solidFill>
                <a:srgbClr val="FFFFFF"/>
              </a:solidFill>
              <a:effectLst/>
              <a:uLnTx/>
              <a:uFillTx/>
              <a:latin typeface="Maiandra GD"/>
              <a:sym typeface="Maiandra GD"/>
            </a:endParaRPr>
          </a:p>
          <a:p>
            <a:pPr marL="650240" marR="0" lvl="0" indent="-650240" algn="ctr" defTabSz="1300480" rtl="0" eaLnBrk="1" fontAlgn="auto" latinLnBrk="0" hangingPunct="0">
              <a:lnSpc>
                <a:spcPct val="100000"/>
              </a:lnSpc>
              <a:spcBef>
                <a:spcPts val="400"/>
              </a:spcBef>
              <a:spcAft>
                <a:spcPts val="0"/>
              </a:spcAft>
              <a:buClrTx/>
              <a:buSzTx/>
              <a:buFontTx/>
              <a:buNone/>
              <a:tabLst/>
              <a:defRPr sz="3800">
                <a:latin typeface="Maiandra GD"/>
                <a:ea typeface="Maiandra GD"/>
                <a:cs typeface="Maiandra GD"/>
                <a:sym typeface="Maiandra GD"/>
              </a:defRPr>
            </a:pPr>
            <a:r>
              <a:rPr kumimoji="0" sz="3800" b="0" i="0" u="none" strike="noStrike" kern="0" cap="none" spc="0" normalizeH="0" baseline="0" noProof="0" dirty="0">
                <a:ln>
                  <a:noFill/>
                </a:ln>
                <a:solidFill>
                  <a:srgbClr val="FFFFFF"/>
                </a:solidFill>
                <a:effectLst/>
                <a:uLnTx/>
                <a:uFillTx/>
                <a:latin typeface="Maiandra GD"/>
                <a:sym typeface="Maiandra GD"/>
              </a:rPr>
              <a:t>let us draw near with a true heart in full assurance of faith, with our hearts sprinkled clean from an evil conscience and our bodies washed with pure water.</a:t>
            </a:r>
            <a:r>
              <a:rPr kumimoji="0" sz="2400" b="0" i="0" u="none" strike="noStrike" kern="0" cap="none" spc="0" normalizeH="0" baseline="0" noProof="0" dirty="0">
                <a:ln>
                  <a:noFill/>
                </a:ln>
                <a:solidFill>
                  <a:srgbClr val="FFFFFF"/>
                </a:solidFill>
                <a:effectLst/>
                <a:uLnTx/>
                <a:uFillTx/>
                <a:latin typeface="Arial"/>
                <a:ea typeface="Arial"/>
                <a:cs typeface="Arial"/>
                <a:sym typeface="Arial"/>
              </a:rPr>
              <a:t> </a:t>
            </a:r>
          </a:p>
        </p:txBody>
      </p:sp>
      <p:sp>
        <p:nvSpPr>
          <p:cNvPr id="882" name="Text Box 6"/>
          <p:cNvSpPr txBox="1"/>
          <p:nvPr/>
        </p:nvSpPr>
        <p:spPr>
          <a:xfrm>
            <a:off x="-2" y="6741879"/>
            <a:ext cx="6697473" cy="1082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pPr marL="0" marR="0" lvl="0" indent="0" algn="ctr" defTabSz="1300480" rtl="0" eaLnBrk="1" fontAlgn="auto" latinLnBrk="0" hangingPunct="0">
              <a:lnSpc>
                <a:spcPct val="100000"/>
              </a:lnSpc>
              <a:spcBef>
                <a:spcPts val="3700"/>
              </a:spcBef>
              <a:spcAft>
                <a:spcPts val="0"/>
              </a:spcAft>
              <a:buClrTx/>
              <a:buSzTx/>
              <a:buFontTx/>
              <a:buNone/>
              <a:tabLst/>
              <a:defRPr/>
            </a:pPr>
            <a:r>
              <a:rPr kumimoji="0" sz="6200" b="0" i="0" u="none" strike="noStrike" kern="0" cap="none" spc="0" normalizeH="0" baseline="0" noProof="0" dirty="0">
                <a:ln>
                  <a:noFill/>
                </a:ln>
                <a:solidFill>
                  <a:srgbClr val="FFFF00"/>
                </a:solidFill>
                <a:effectLst/>
                <a:uLnTx/>
                <a:uFillTx/>
                <a:latin typeface="Maiandra GD"/>
                <a:sym typeface="Maiandra GD"/>
              </a:rPr>
              <a:t>PRESENT WORK</a:t>
            </a:r>
            <a:r>
              <a:rPr kumimoji="0" lang="en-US" sz="6200" b="0" i="0" u="none" strike="noStrike" kern="0" cap="none" spc="0" normalizeH="0" baseline="0" noProof="0" dirty="0">
                <a:ln>
                  <a:noFill/>
                </a:ln>
                <a:solidFill>
                  <a:srgbClr val="FFFF00"/>
                </a:solidFill>
                <a:effectLst/>
                <a:uLnTx/>
                <a:uFillTx/>
                <a:latin typeface="Maiandra GD"/>
                <a:sym typeface="Maiandra GD"/>
              </a:rPr>
              <a:t>  </a:t>
            </a:r>
            <a:r>
              <a:rPr kumimoji="0" sz="6200" b="0" i="0" u="none" strike="noStrike" kern="0" cap="none" spc="0" normalizeH="0" baseline="0" noProof="0" dirty="0">
                <a:ln>
                  <a:noFill/>
                </a:ln>
                <a:solidFill>
                  <a:srgbClr val="FFFF00"/>
                </a:solidFill>
                <a:effectLst/>
                <a:uLnTx/>
                <a:uFillTx/>
                <a:latin typeface="Maiandra GD"/>
                <a:sym typeface="Maiandra GD"/>
              </a:rPr>
              <a:t>  </a:t>
            </a:r>
          </a:p>
        </p:txBody>
      </p:sp>
      <p:sp>
        <p:nvSpPr>
          <p:cNvPr id="883" name="Text Box 4"/>
          <p:cNvSpPr txBox="1"/>
          <p:nvPr/>
        </p:nvSpPr>
        <p:spPr>
          <a:xfrm>
            <a:off x="-1049515" y="3232747"/>
            <a:ext cx="7347713" cy="1082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700"/>
              </a:spcBef>
              <a:defRPr sz="6200">
                <a:solidFill>
                  <a:srgbClr val="FFFF00"/>
                </a:solidFill>
                <a:latin typeface="Maiandra GD"/>
                <a:ea typeface="Maiandra GD"/>
                <a:cs typeface="Maiandra GD"/>
                <a:sym typeface="Maiandra GD"/>
              </a:defRPr>
            </a:lvl1pPr>
          </a:lstStyle>
          <a:p>
            <a:pPr marL="0" marR="0" lvl="0" indent="0" algn="ctr" defTabSz="1300480" rtl="0" eaLnBrk="1" fontAlgn="auto" latinLnBrk="0" hangingPunct="0">
              <a:lnSpc>
                <a:spcPct val="100000"/>
              </a:lnSpc>
              <a:spcBef>
                <a:spcPts val="3700"/>
              </a:spcBef>
              <a:spcAft>
                <a:spcPts val="0"/>
              </a:spcAft>
              <a:buClrTx/>
              <a:buSzTx/>
              <a:buFontTx/>
              <a:buNone/>
              <a:tabLst/>
              <a:defRPr/>
            </a:pPr>
            <a:r>
              <a:rPr kumimoji="0" sz="6200" b="0" i="0" u="none" strike="noStrike" kern="0" cap="none" spc="0" normalizeH="0" baseline="0" noProof="0" dirty="0">
                <a:ln>
                  <a:noFill/>
                </a:ln>
                <a:solidFill>
                  <a:srgbClr val="FFFF00"/>
                </a:solidFill>
                <a:effectLst/>
                <a:uLnTx/>
                <a:uFillTx/>
                <a:latin typeface="Maiandra GD"/>
                <a:sym typeface="Maiandra GD"/>
              </a:rPr>
              <a:t>PAST WORK</a:t>
            </a: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892" name="New Testament worship IS Christ.  There is ONE Mediator between God and man:…"/>
          <p:cNvSpPr txBox="1">
            <a:spLocks noGrp="1"/>
          </p:cNvSpPr>
          <p:nvPr>
            <p:ph type="title" idx="4294967295"/>
          </p:nvPr>
        </p:nvSpPr>
        <p:spPr>
          <a:xfrm>
            <a:off x="488808" y="2427649"/>
            <a:ext cx="12027184" cy="4738297"/>
          </a:xfrm>
          <a:prstGeom prst="rect">
            <a:avLst/>
          </a:prstGeom>
        </p:spPr>
        <p:txBody>
          <a:bodyPr lIns="65476" tIns="65476" rIns="65476" bIns="65476">
            <a:normAutofit/>
          </a:bodyPr>
          <a:lstStyle/>
          <a:p>
            <a:pPr defTabSz="971025">
              <a:defRPr sz="4144">
                <a:latin typeface="+mj-lt"/>
                <a:ea typeface="+mj-ea"/>
                <a:cs typeface="+mj-cs"/>
                <a:sym typeface="Bell MT"/>
              </a:defRPr>
            </a:pPr>
            <a:br/>
            <a:r>
              <a:rPr sz="5712">
                <a:solidFill>
                  <a:schemeClr val="accent1">
                    <a:lumOff val="44000"/>
                  </a:schemeClr>
                </a:solidFill>
              </a:rPr>
              <a:t>New Testament worship IS Christ.</a:t>
            </a:r>
            <a:br>
              <a:rPr sz="5712">
                <a:solidFill>
                  <a:schemeClr val="accent1">
                    <a:lumOff val="44000"/>
                  </a:schemeClr>
                </a:solidFill>
              </a:rPr>
            </a:br>
            <a:br>
              <a:rPr sz="5712">
                <a:solidFill>
                  <a:schemeClr val="accent1">
                    <a:lumOff val="44000"/>
                  </a:schemeClr>
                </a:solidFill>
              </a:rPr>
            </a:br>
            <a:r>
              <a:rPr sz="3808">
                <a:solidFill>
                  <a:schemeClr val="accent1">
                    <a:lumOff val="44000"/>
                  </a:schemeClr>
                </a:solidFill>
              </a:rPr>
              <a:t>There is ONE Mediator between God and man:</a:t>
            </a:r>
          </a:p>
          <a:p>
            <a:pPr defTabSz="971025">
              <a:defRPr sz="4144">
                <a:latin typeface="+mj-lt"/>
                <a:ea typeface="+mj-ea"/>
                <a:cs typeface="+mj-cs"/>
                <a:sym typeface="Bell MT"/>
              </a:defRPr>
            </a:pPr>
            <a:r>
              <a:rPr sz="3808">
                <a:solidFill>
                  <a:schemeClr val="accent1">
                    <a:lumOff val="44000"/>
                  </a:schemeClr>
                </a:solidFill>
              </a:rPr>
              <a:t>the Man Christ Jesus.</a:t>
            </a:r>
            <a:br>
              <a:rPr sz="3808">
                <a:solidFill>
                  <a:schemeClr val="accent1">
                    <a:lumOff val="44000"/>
                  </a:schemeClr>
                </a:solidFill>
              </a:rPr>
            </a:br>
            <a:r>
              <a:rPr sz="3808">
                <a:solidFill>
                  <a:schemeClr val="accent1">
                    <a:lumOff val="44000"/>
                  </a:schemeClr>
                </a:solidFill>
              </a:rPr>
              <a:t>(1 Tim. 2</a:t>
            </a:r>
            <a:r>
              <a:rPr>
                <a:solidFill>
                  <a:schemeClr val="accent1">
                    <a:lumOff val="44000"/>
                  </a:schemeClr>
                </a:solidFill>
              </a:rPr>
              <a:t>:5)</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6" name="Text Box 2"/>
          <p:cNvSpPr txBox="1"/>
          <p:nvPr/>
        </p:nvSpPr>
        <p:spPr>
          <a:xfrm>
            <a:off x="1517226" y="7694508"/>
            <a:ext cx="4226561"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Revelation</a:t>
            </a:r>
          </a:p>
        </p:txBody>
      </p:sp>
      <p:sp>
        <p:nvSpPr>
          <p:cNvPr id="897" name="Text Box 3"/>
          <p:cNvSpPr txBox="1"/>
          <p:nvPr/>
        </p:nvSpPr>
        <p:spPr>
          <a:xfrm>
            <a:off x="7369386" y="7694508"/>
            <a:ext cx="4009814" cy="892049"/>
          </a:xfrm>
          <a:prstGeom prst="rect">
            <a:avLst/>
          </a:prstGeom>
          <a:solidFill>
            <a:srgbClr val="009999"/>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000"/>
              </a:spcBef>
              <a:defRPr sz="5000">
                <a:solidFill>
                  <a:srgbClr val="008582"/>
                </a:solidFill>
                <a:latin typeface="Maiandra GD"/>
                <a:ea typeface="Maiandra GD"/>
                <a:cs typeface="Maiandra GD"/>
                <a:sym typeface="Maiandra GD"/>
              </a:defRPr>
            </a:lvl1pPr>
          </a:lstStyle>
          <a:p>
            <a:r>
              <a:t>Response</a:t>
            </a:r>
          </a:p>
        </p:txBody>
      </p:sp>
      <p:sp>
        <p:nvSpPr>
          <p:cNvPr id="898" name="AutoShape 4"/>
          <p:cNvSpPr/>
          <p:nvPr/>
        </p:nvSpPr>
        <p:spPr>
          <a:xfrm>
            <a:off x="3034453" y="975359"/>
            <a:ext cx="1192107" cy="65024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899" name="AutoShape 5"/>
          <p:cNvSpPr/>
          <p:nvPr/>
        </p:nvSpPr>
        <p:spPr>
          <a:xfrm rot="10800000">
            <a:off x="8778240" y="975359"/>
            <a:ext cx="1192107" cy="650240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3400">
                <a:latin typeface="Maiandra GD"/>
                <a:ea typeface="Maiandra GD"/>
                <a:cs typeface="Maiandra GD"/>
                <a:sym typeface="Maiandra GD"/>
              </a:defRPr>
            </a:pPr>
            <a:endParaRPr/>
          </a:p>
        </p:txBody>
      </p:sp>
      <p:sp>
        <p:nvSpPr>
          <p:cNvPr id="900" name="Text Box 8"/>
          <p:cNvSpPr txBox="1"/>
          <p:nvPr/>
        </p:nvSpPr>
        <p:spPr>
          <a:xfrm>
            <a:off x="3099477" y="866987"/>
            <a:ext cx="6805846" cy="9809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3400"/>
              </a:spcBef>
              <a:defRPr sz="5600">
                <a:solidFill>
                  <a:srgbClr val="FFFF99"/>
                </a:solidFill>
                <a:latin typeface="Maiandra GD"/>
                <a:ea typeface="Maiandra GD"/>
                <a:cs typeface="Maiandra GD"/>
                <a:sym typeface="Maiandra GD"/>
              </a:defRPr>
            </a:lvl1pPr>
          </a:lstStyle>
          <a:p>
            <a:r>
              <a:t>HEBREWS 2:12</a:t>
            </a:r>
          </a:p>
        </p:txBody>
      </p:sp>
      <p:sp>
        <p:nvSpPr>
          <p:cNvPr id="901" name="Text Box 10"/>
          <p:cNvSpPr txBox="1"/>
          <p:nvPr/>
        </p:nvSpPr>
        <p:spPr>
          <a:xfrm>
            <a:off x="1798997" y="3034453"/>
            <a:ext cx="3771393" cy="1882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I will proclaim Your Name to my brethren . . .</a:t>
            </a:r>
          </a:p>
        </p:txBody>
      </p:sp>
      <p:sp>
        <p:nvSpPr>
          <p:cNvPr id="902" name="Text Box 12"/>
          <p:cNvSpPr txBox="1"/>
          <p:nvPr/>
        </p:nvSpPr>
        <p:spPr>
          <a:xfrm>
            <a:off x="7434410" y="2817706"/>
            <a:ext cx="3771393" cy="24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2300"/>
              </a:spcBef>
              <a:defRPr sz="3800">
                <a:solidFill>
                  <a:srgbClr val="FFFF99"/>
                </a:solidFill>
                <a:latin typeface="Maiandra GD"/>
                <a:ea typeface="Maiandra GD"/>
                <a:cs typeface="Maiandra GD"/>
                <a:sym typeface="Maiandra GD"/>
              </a:defRPr>
            </a:lvl1pPr>
          </a:lstStyle>
          <a:p>
            <a:r>
              <a:t>and in the midst of the congre-gation I will sing Your praise.</a:t>
            </a:r>
          </a:p>
        </p:txBody>
      </p:sp>
      <p:sp>
        <p:nvSpPr>
          <p:cNvPr id="903" name="Text Box 14"/>
          <p:cNvSpPr txBox="1"/>
          <p:nvPr/>
        </p:nvSpPr>
        <p:spPr>
          <a:xfrm>
            <a:off x="281770" y="4009813"/>
            <a:ext cx="1712300" cy="498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defTabSz="1300480">
              <a:spcBef>
                <a:spcPts val="1500"/>
              </a:spcBef>
              <a:defRPr sz="2400">
                <a:latin typeface="Maiandra GD"/>
                <a:ea typeface="Maiandra GD"/>
                <a:cs typeface="Maiandra GD"/>
                <a:sym typeface="Maiandra GD"/>
              </a:defRPr>
            </a:lvl1pPr>
          </a:lstStyle>
          <a:p>
            <a:r>
              <a:t>3:1</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AutoShape 4"/>
          <p:cNvSpPr/>
          <p:nvPr/>
        </p:nvSpPr>
        <p:spPr>
          <a:xfrm>
            <a:off x="2926079" y="3576320"/>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908" name="AutoShape 5"/>
          <p:cNvSpPr/>
          <p:nvPr/>
        </p:nvSpPr>
        <p:spPr>
          <a:xfrm rot="10800000">
            <a:off x="8886613" y="3467946"/>
            <a:ext cx="1192108" cy="563541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rgbClr val="009999"/>
          </a:solidFill>
          <a:ln w="12700">
            <a:solidFill>
              <a:srgbClr val="000000"/>
            </a:solidFill>
            <a:miter/>
          </a:ln>
        </p:spPr>
        <p:txBody>
          <a:bodyPr lIns="65023" tIns="65023" rIns="65023" bIns="65023" anchor="ctr"/>
          <a:lstStyle/>
          <a:p>
            <a:pPr defTabSz="1300480">
              <a:defRPr sz="2400">
                <a:latin typeface="Maiandra GD"/>
                <a:ea typeface="Maiandra GD"/>
                <a:cs typeface="Maiandra GD"/>
                <a:sym typeface="Maiandra GD"/>
              </a:defRPr>
            </a:pPr>
            <a:endParaRPr/>
          </a:p>
        </p:txBody>
      </p:sp>
      <p:sp>
        <p:nvSpPr>
          <p:cNvPr id="909" name="Text Box 6"/>
          <p:cNvSpPr txBox="1"/>
          <p:nvPr/>
        </p:nvSpPr>
        <p:spPr>
          <a:xfrm>
            <a:off x="65023" y="5201920"/>
            <a:ext cx="7564460" cy="1158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000"/>
              </a:spcBef>
              <a:defRPr sz="6800">
                <a:solidFill>
                  <a:srgbClr val="FFFF99"/>
                </a:solidFill>
                <a:latin typeface="Maiandra GD"/>
                <a:ea typeface="Maiandra GD"/>
                <a:cs typeface="Maiandra GD"/>
                <a:sym typeface="Maiandra GD"/>
              </a:defRPr>
            </a:lvl1pPr>
          </a:lstStyle>
          <a:p>
            <a:r>
              <a:t>REVELATION and</a:t>
            </a:r>
          </a:p>
        </p:txBody>
      </p:sp>
      <p:sp>
        <p:nvSpPr>
          <p:cNvPr id="910" name="Text Box 6"/>
          <p:cNvSpPr txBox="1"/>
          <p:nvPr/>
        </p:nvSpPr>
        <p:spPr>
          <a:xfrm>
            <a:off x="7326037" y="5201920"/>
            <a:ext cx="5288619" cy="1158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gn="ctr" defTabSz="1300480">
              <a:spcBef>
                <a:spcPts val="4000"/>
              </a:spcBef>
              <a:defRPr sz="6800">
                <a:solidFill>
                  <a:srgbClr val="FFFF99"/>
                </a:solidFill>
                <a:latin typeface="Maiandra GD"/>
                <a:ea typeface="Maiandra GD"/>
                <a:cs typeface="Maiandra GD"/>
                <a:sym typeface="Maiandra GD"/>
              </a:defRPr>
            </a:lvl1pPr>
          </a:lstStyle>
          <a:p>
            <a:r>
              <a:t>RESPONSE</a:t>
            </a:r>
          </a:p>
        </p:txBody>
      </p:sp>
      <p:sp>
        <p:nvSpPr>
          <p:cNvPr id="911" name="TextBox 2"/>
          <p:cNvSpPr txBox="1"/>
          <p:nvPr/>
        </p:nvSpPr>
        <p:spPr>
          <a:xfrm>
            <a:off x="2882730" y="650239"/>
            <a:ext cx="7130967" cy="3292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defRPr sz="6200">
                <a:solidFill>
                  <a:schemeClr val="accent1">
                    <a:lumOff val="44000"/>
                  </a:schemeClr>
                </a:solidFill>
                <a:latin typeface="+mj-lt"/>
                <a:ea typeface="+mj-ea"/>
                <a:cs typeface="+mj-cs"/>
                <a:sym typeface="Bell MT"/>
              </a:defRPr>
            </a:pPr>
            <a:r>
              <a:t>JESUS HIMSELF</a:t>
            </a:r>
          </a:p>
          <a:p>
            <a:pPr algn="ctr" defTabSz="1300480">
              <a:defRPr sz="6200">
                <a:solidFill>
                  <a:schemeClr val="accent1">
                    <a:lumOff val="44000"/>
                  </a:schemeClr>
                </a:solidFill>
                <a:latin typeface="+mj-lt"/>
                <a:ea typeface="+mj-ea"/>
                <a:cs typeface="+mj-cs"/>
                <a:sym typeface="Bell MT"/>
              </a:defRPr>
            </a:pPr>
            <a:r>
              <a:t>is the fulfillment of the biblical pattern of</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15" name="The presence of Christ"/>
          <p:cNvSpPr txBox="1">
            <a:spLocks noGrp="1"/>
          </p:cNvSpPr>
          <p:nvPr>
            <p:ph type="body" sz="quarter" idx="4294967295"/>
          </p:nvPr>
        </p:nvSpPr>
        <p:spPr>
          <a:xfrm>
            <a:off x="2600959" y="3738879"/>
            <a:ext cx="9470835" cy="1219201"/>
          </a:xfrm>
          <a:prstGeom prst="rect">
            <a:avLst/>
          </a:prstGeom>
        </p:spPr>
        <p:txBody>
          <a:bodyPr lIns="65476" tIns="65476" rIns="65476" bIns="65476">
            <a:normAutofit/>
          </a:bodyPr>
          <a:lstStyle/>
          <a:p>
            <a:pPr marL="551897" indent="-551897" defTabSz="1508556">
              <a:spcBef>
                <a:spcPts val="1500"/>
              </a:spcBef>
              <a:buClr>
                <a:schemeClr val="accent1">
                  <a:lumOff val="44000"/>
                </a:schemeClr>
              </a:buClr>
              <a:buSzPct val="80000"/>
              <a:buChar char="▪"/>
              <a:defRPr sz="6437">
                <a:solidFill>
                  <a:schemeClr val="accent1">
                    <a:lumOff val="44000"/>
                  </a:schemeClr>
                </a:solidFill>
                <a:latin typeface="+mj-lt"/>
                <a:ea typeface="+mj-ea"/>
                <a:cs typeface="+mj-cs"/>
                <a:sym typeface="Bell MT"/>
              </a:defRPr>
            </a:pPr>
            <a:r>
              <a:t>The </a:t>
            </a:r>
            <a:r>
              <a:rPr i="1"/>
              <a:t>presence</a:t>
            </a:r>
            <a:r>
              <a:t> of Christ</a:t>
            </a:r>
          </a:p>
        </p:txBody>
      </p:sp>
      <p:sp>
        <p:nvSpPr>
          <p:cNvPr id="916"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t>Implications for Our Worship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915"/>
                                        </p:tgtEl>
                                        <p:attrNameLst>
                                          <p:attrName>style.visibility</p:attrName>
                                        </p:attrNameLst>
                                      </p:cBhvr>
                                      <p:to>
                                        <p:strVal val="visible"/>
                                      </p:to>
                                    </p:set>
                                    <p:animEffect transition="in" filter="fade">
                                      <p:cBhvr>
                                        <p:cTn id="7" dur="500"/>
                                        <p:tgtEl>
                                          <p:spTgt spid="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 name="Worship is . . .the gift of participating…"/>
          <p:cNvSpPr txBox="1"/>
          <p:nvPr/>
        </p:nvSpPr>
        <p:spPr>
          <a:xfrm>
            <a:off x="361335" y="3178100"/>
            <a:ext cx="12282130" cy="2768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a:lnSpc>
                <a:spcPct val="70000"/>
              </a:lnSpc>
              <a:defRPr>
                <a:solidFill>
                  <a:schemeClr val="accent1">
                    <a:lumOff val="44000"/>
                  </a:schemeClr>
                </a:solidFill>
              </a:defRPr>
            </a:pPr>
            <a:r>
              <a:rPr dirty="0"/>
              <a:t>    </a:t>
            </a:r>
            <a:r>
              <a:rPr dirty="0">
                <a:latin typeface="+mj-lt"/>
                <a:ea typeface="+mj-ea"/>
                <a:cs typeface="+mj-cs"/>
                <a:sym typeface="Bell MT"/>
              </a:rPr>
              <a:t>Worship is . . .the gift of participating</a:t>
            </a:r>
          </a:p>
          <a:p>
            <a:pPr algn="ctr">
              <a:lnSpc>
                <a:spcPct val="70000"/>
              </a:lnSpc>
              <a:defRPr>
                <a:solidFill>
                  <a:schemeClr val="accent1">
                    <a:lumOff val="44000"/>
                  </a:schemeClr>
                </a:solidFill>
                <a:latin typeface="+mj-lt"/>
                <a:ea typeface="+mj-ea"/>
                <a:cs typeface="+mj-cs"/>
                <a:sym typeface="Bell MT"/>
              </a:defRPr>
            </a:pPr>
            <a:r>
              <a:rPr dirty="0"/>
              <a:t>through the Spirit in the incarnate Son's</a:t>
            </a:r>
            <a:br>
              <a:rPr dirty="0"/>
            </a:br>
            <a:r>
              <a:rPr dirty="0"/>
              <a:t>communion with the Father.</a:t>
            </a:r>
            <a:br>
              <a:rPr dirty="0"/>
            </a:br>
            <a:br>
              <a:rPr sz="2300" dirty="0"/>
            </a:br>
            <a:r>
              <a:rPr sz="3700" dirty="0"/>
              <a:t>(James Torrance) </a:t>
            </a:r>
          </a:p>
          <a:p>
            <a:pPr algn="ctr">
              <a:defRPr sz="3600">
                <a:solidFill>
                  <a:schemeClr val="accent1">
                    <a:lumOff val="44000"/>
                  </a:schemeClr>
                </a:solidFill>
              </a:defRPr>
            </a:pPr>
            <a:endParaRPr sz="3700" dirty="0"/>
          </a:p>
        </p:txBody>
      </p:sp>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2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t>Implications for Our Worship</a:t>
            </a:r>
          </a:p>
        </p:txBody>
      </p:sp>
      <p:sp>
        <p:nvSpPr>
          <p:cNvPr id="929" name="The presence of Christ…"/>
          <p:cNvSpPr txBox="1"/>
          <p:nvPr/>
        </p:nvSpPr>
        <p:spPr>
          <a:xfrm>
            <a:off x="2398548" y="3791003"/>
            <a:ext cx="9536855" cy="4389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476" tIns="65476" rIns="65476" bIns="65476">
            <a:normAutofit/>
          </a:bodyPr>
          <a:lstStyle/>
          <a:p>
            <a:pPr marL="494804" indent="-494804" defTabSz="1352499">
              <a:spcBef>
                <a:spcPts val="1400"/>
              </a:spcBef>
              <a:buClr>
                <a:schemeClr val="accent1">
                  <a:lumOff val="44000"/>
                </a:schemeClr>
              </a:buClr>
              <a:buSzPct val="80000"/>
              <a:buChar char="▪"/>
              <a:defRPr sz="5771">
                <a:solidFill>
                  <a:schemeClr val="accent1">
                    <a:lumOff val="44000"/>
                  </a:schemeClr>
                </a:solidFill>
                <a:latin typeface="+mj-lt"/>
                <a:ea typeface="+mj-ea"/>
                <a:cs typeface="+mj-cs"/>
                <a:sym typeface="Bell MT"/>
              </a:defRPr>
            </a:pPr>
            <a:r>
              <a:t>The </a:t>
            </a:r>
            <a:r>
              <a:rPr i="1"/>
              <a:t>presence</a:t>
            </a:r>
            <a:r>
              <a:t> of Christ</a:t>
            </a:r>
            <a:endParaRPr i="1"/>
          </a:p>
          <a:p>
            <a:pPr marL="498451" indent="-498451" defTabSz="1352499">
              <a:buClr>
                <a:schemeClr val="accent1">
                  <a:lumOff val="44000"/>
                </a:schemeClr>
              </a:buClr>
              <a:buSzPct val="80000"/>
              <a:buChar char="▪"/>
              <a:defRPr sz="6396">
                <a:solidFill>
                  <a:schemeClr val="accent1">
                    <a:lumOff val="44000"/>
                  </a:schemeClr>
                </a:solidFill>
                <a:latin typeface="+mj-lt"/>
                <a:ea typeface="+mj-ea"/>
                <a:cs typeface="+mj-cs"/>
                <a:sym typeface="Bell MT"/>
              </a:defRPr>
            </a:pPr>
            <a:r>
              <a:t>The </a:t>
            </a:r>
            <a:r>
              <a:rPr i="1"/>
              <a:t>constant</a:t>
            </a:r>
            <a:r>
              <a:t> of Christ (not </a:t>
            </a:r>
          </a:p>
          <a:p>
            <a:pPr marL="507187" indent="-507187" defTabSz="1352499">
              <a:buClr>
                <a:schemeClr val="accent1">
                  <a:lumOff val="44000"/>
                </a:schemeClr>
              </a:buClr>
              <a:buFont typeface="Wingdings"/>
              <a:defRPr sz="6396">
                <a:solidFill>
                  <a:schemeClr val="accent1">
                    <a:lumOff val="44000"/>
                  </a:schemeClr>
                </a:solidFill>
                <a:latin typeface="+mj-lt"/>
                <a:ea typeface="+mj-ea"/>
                <a:cs typeface="+mj-cs"/>
                <a:sym typeface="Bell MT"/>
              </a:defRPr>
            </a:pPr>
            <a:r>
              <a:t>			form or style)</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44" name="Rectangle 3"/>
          <p:cNvSpPr txBox="1">
            <a:spLocks noGrp="1"/>
          </p:cNvSpPr>
          <p:nvPr>
            <p:ph type="title"/>
          </p:nvPr>
        </p:nvSpPr>
        <p:spPr>
          <a:xfrm>
            <a:off x="1100890" y="2077119"/>
            <a:ext cx="10620588" cy="4828205"/>
          </a:xfrm>
          <a:prstGeom prst="rect">
            <a:avLst/>
          </a:prstGeom>
        </p:spPr>
        <p:txBody>
          <a:bodyPr/>
          <a:lstStyle/>
          <a:p>
            <a:pPr algn="ctr" defTabSz="988364">
              <a:defRPr sz="2888">
                <a:solidFill>
                  <a:schemeClr val="accent1">
                    <a:lumOff val="44000"/>
                  </a:schemeClr>
                </a:solidFill>
                <a:effectLst/>
              </a:defRPr>
            </a:pPr>
            <a:br/>
            <a:r>
              <a:t> </a:t>
            </a:r>
            <a:r>
              <a:rPr sz="3800">
                <a:effectLst>
                  <a:outerShdw blurRad="28956" dist="28956" dir="2700000" rotWithShape="0">
                    <a:srgbClr val="000000"/>
                  </a:outerShdw>
                </a:effectLst>
              </a:rPr>
              <a:t>There is only ONE WAY to come to the Father, namely, through Christ in the communion of the Spirit, in the communion of saints, whatever outward form our worship may take.</a:t>
            </a:r>
            <a:br>
              <a:rPr sz="3800">
                <a:effectLst>
                  <a:outerShdw blurRad="28956" dist="28956" dir="2700000" rotWithShape="0">
                    <a:srgbClr val="000000"/>
                  </a:outerShdw>
                </a:effectLst>
              </a:rPr>
            </a:br>
            <a:br>
              <a:rPr sz="3800">
                <a:effectLst>
                  <a:outerShdw blurRad="28956" dist="28956" dir="2700000" rotWithShape="0">
                    <a:srgbClr val="000000"/>
                  </a:outerShdw>
                </a:effectLst>
              </a:rPr>
            </a:br>
            <a:r>
              <a:rPr>
                <a:effectLst>
                  <a:outerShdw blurRad="28956" dist="28956" dir="2700000" rotWithShape="0">
                    <a:srgbClr val="000000"/>
                  </a:outerShdw>
                </a:effectLst>
              </a:rPr>
              <a:t>(James Torrance)</a:t>
            </a:r>
            <a:br>
              <a:rPr>
                <a:effectLst>
                  <a:outerShdw blurRad="28956" dist="28956" dir="2700000" rotWithShape="0">
                    <a:srgbClr val="000000"/>
                  </a:outerShdw>
                </a:effectLst>
              </a:rPr>
            </a:br>
            <a:endParaRPr>
              <a:effectLst>
                <a:outerShdw blurRad="28956" dist="28956" dir="2700000" rotWithShape="0">
                  <a:srgbClr val="000000"/>
                </a:outerShdw>
              </a:effectLst>
            </a:endParaRPr>
          </a:p>
        </p:txBody>
      </p:sp>
    </p:spTree>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48" name="Implications for Our Worship"/>
          <p:cNvSpPr txBox="1">
            <a:spLocks noGrp="1"/>
          </p:cNvSpPr>
          <p:nvPr>
            <p:ph type="title" idx="4294967295"/>
          </p:nvPr>
        </p:nvSpPr>
        <p:spPr>
          <a:xfrm>
            <a:off x="433493" y="1869439"/>
            <a:ext cx="12137814" cy="1219201"/>
          </a:xfrm>
          <a:prstGeom prst="rect">
            <a:avLst/>
          </a:prstGeom>
        </p:spPr>
        <p:txBody>
          <a:bodyPr lIns="65476" tIns="65476" rIns="65476" bIns="65476">
            <a:normAutofit/>
          </a:bodyPr>
          <a:lstStyle>
            <a:lvl1pPr defTabSz="1508556">
              <a:defRPr sz="6437">
                <a:solidFill>
                  <a:schemeClr val="accent1">
                    <a:lumOff val="44000"/>
                  </a:schemeClr>
                </a:solidFill>
                <a:latin typeface="+mj-lt"/>
                <a:ea typeface="+mj-ea"/>
                <a:cs typeface="+mj-cs"/>
                <a:sym typeface="Bell MT"/>
              </a:defRPr>
            </a:lvl1pPr>
          </a:lstStyle>
          <a:p>
            <a:r>
              <a:t>Implications for Our Worship</a:t>
            </a:r>
          </a:p>
        </p:txBody>
      </p:sp>
      <p:sp>
        <p:nvSpPr>
          <p:cNvPr id="949" name="The presence of Christ…"/>
          <p:cNvSpPr txBox="1">
            <a:spLocks noGrp="1"/>
          </p:cNvSpPr>
          <p:nvPr>
            <p:ph type="body" sz="half" idx="4294967295"/>
          </p:nvPr>
        </p:nvSpPr>
        <p:spPr>
          <a:xfrm>
            <a:off x="2600959" y="3738879"/>
            <a:ext cx="9536855" cy="4389122"/>
          </a:xfrm>
          <a:prstGeom prst="rect">
            <a:avLst/>
          </a:prstGeom>
        </p:spPr>
        <p:txBody>
          <a:bodyPr lIns="65476" tIns="65476" rIns="65476" bIns="65476">
            <a:normAutofit/>
          </a:bodyPr>
          <a:lstStyle/>
          <a:p>
            <a:pPr marL="520179" indent="-520179" defTabSz="1421858">
              <a:spcBef>
                <a:spcPts val="140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t>The </a:t>
            </a:r>
            <a:r>
              <a:rPr i="1"/>
              <a:t>presence</a:t>
            </a:r>
            <a:r>
              <a:t> of Christ</a:t>
            </a:r>
            <a:endParaRPr i="1"/>
          </a:p>
          <a:p>
            <a:pPr marL="520179" indent="-520179" defTabSz="1421858">
              <a:spcBef>
                <a:spcPts val="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t>The </a:t>
            </a:r>
            <a:r>
              <a:rPr i="1"/>
              <a:t>constant</a:t>
            </a:r>
            <a:r>
              <a:t> of Christ (not </a:t>
            </a:r>
          </a:p>
          <a:p>
            <a:pPr marL="533196" indent="-533196" defTabSz="1421858">
              <a:spcBef>
                <a:spcPts val="0"/>
              </a:spcBef>
              <a:buClr>
                <a:schemeClr val="accent1">
                  <a:lumOff val="44000"/>
                </a:schemeClr>
              </a:buClr>
              <a:buSzTx/>
              <a:buFont typeface="Wingdings"/>
              <a:buNone/>
              <a:defRPr sz="6068">
                <a:solidFill>
                  <a:schemeClr val="accent1">
                    <a:lumOff val="44000"/>
                  </a:schemeClr>
                </a:solidFill>
                <a:latin typeface="+mj-lt"/>
                <a:ea typeface="+mj-ea"/>
                <a:cs typeface="+mj-cs"/>
                <a:sym typeface="Bell MT"/>
              </a:defRPr>
            </a:pPr>
            <a:r>
              <a:t>			form or style)</a:t>
            </a:r>
          </a:p>
          <a:p>
            <a:pPr marL="520179" indent="-520179" defTabSz="1421858">
              <a:spcBef>
                <a:spcPts val="1400"/>
              </a:spcBef>
              <a:buClr>
                <a:schemeClr val="accent1">
                  <a:lumOff val="44000"/>
                </a:schemeClr>
              </a:buClr>
              <a:buSzPct val="80000"/>
              <a:buChar char="▪"/>
              <a:defRPr sz="6068">
                <a:solidFill>
                  <a:schemeClr val="accent1">
                    <a:lumOff val="44000"/>
                  </a:schemeClr>
                </a:solidFill>
                <a:latin typeface="+mj-lt"/>
                <a:ea typeface="+mj-ea"/>
                <a:cs typeface="+mj-cs"/>
                <a:sym typeface="Bell MT"/>
              </a:defRPr>
            </a:pPr>
            <a:r>
              <a:t>The </a:t>
            </a:r>
            <a:r>
              <a:rPr i="1"/>
              <a:t>excellence</a:t>
            </a:r>
            <a:r>
              <a:t> of Christ</a:t>
            </a:r>
          </a:p>
        </p:txBody>
      </p:sp>
    </p:spTree>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4" name="Text Box 7"/>
          <p:cNvSpPr txBox="1"/>
          <p:nvPr/>
        </p:nvSpPr>
        <p:spPr>
          <a:xfrm>
            <a:off x="877823" y="1792829"/>
            <a:ext cx="11249154" cy="545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3000"/>
              </a:spcBef>
              <a:defRPr sz="3700">
                <a:solidFill>
                  <a:schemeClr val="accent1">
                    <a:lumOff val="44000"/>
                  </a:schemeClr>
                </a:solidFill>
                <a:latin typeface="+mj-lt"/>
                <a:ea typeface="+mj-ea"/>
                <a:cs typeface="+mj-cs"/>
                <a:sym typeface="Bell MT"/>
              </a:defRPr>
            </a:pPr>
            <a:r>
              <a:t>God does not accept us because we have offered worthy worship.  In His love, He accepts us freely and the Person of His beloved Son, who in our name and on our behalf, in our humanity, has made the One offering to the Father, which alone is acceptable to God for all humanity, for all nations, for all times, and who unites us with Himself in the One Body, in His communion with the Father.</a:t>
            </a:r>
          </a:p>
          <a:p>
            <a:pPr algn="ctr" defTabSz="1300480">
              <a:spcBef>
                <a:spcPts val="2700"/>
              </a:spcBef>
              <a:defRPr sz="3700">
                <a:solidFill>
                  <a:schemeClr val="accent1">
                    <a:lumOff val="44000"/>
                  </a:schemeClr>
                </a:solidFill>
                <a:latin typeface="+mj-lt"/>
                <a:ea typeface="+mj-ea"/>
                <a:cs typeface="+mj-cs"/>
                <a:sym typeface="Bell MT"/>
              </a:defRPr>
            </a:pPr>
            <a:r>
              <a:t>(James Torrance)      </a:t>
            </a:r>
          </a:p>
        </p:txBody>
      </p:sp>
    </p:spTree>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8"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59" name="Text Box 7"/>
          <p:cNvSpPr txBox="1"/>
          <p:nvPr/>
        </p:nvSpPr>
        <p:spPr>
          <a:xfrm>
            <a:off x="390143" y="975359"/>
            <a:ext cx="12332887" cy="6948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4000"/>
              </a:spcBef>
              <a:defRPr sz="6800" i="1">
                <a:solidFill>
                  <a:schemeClr val="accent1">
                    <a:lumOff val="44000"/>
                  </a:schemeClr>
                </a:solidFill>
                <a:latin typeface="+mj-lt"/>
                <a:ea typeface="+mj-ea"/>
                <a:cs typeface="+mj-cs"/>
                <a:sym typeface="Bell MT"/>
              </a:defRPr>
            </a:pPr>
            <a:r>
              <a:t>God’s grace for our worship!</a:t>
            </a:r>
          </a:p>
          <a:p>
            <a:pPr algn="ctr" defTabSz="1300480">
              <a:spcBef>
                <a:spcPts val="2000"/>
              </a:spcBef>
              <a:defRPr sz="2800" i="1">
                <a:solidFill>
                  <a:schemeClr val="accent1">
                    <a:lumOff val="44000"/>
                  </a:schemeClr>
                </a:solidFill>
                <a:latin typeface="+mj-lt"/>
                <a:ea typeface="+mj-ea"/>
                <a:cs typeface="+mj-cs"/>
                <a:sym typeface="Bell MT"/>
              </a:defRPr>
            </a:pPr>
            <a:endParaRPr/>
          </a:p>
          <a:p>
            <a:pPr algn="ctr" defTabSz="1300480">
              <a:spcBef>
                <a:spcPts val="3000"/>
              </a:spcBef>
              <a:defRPr sz="5000">
                <a:solidFill>
                  <a:schemeClr val="accent1">
                    <a:lumOff val="44000"/>
                  </a:schemeClr>
                </a:solidFill>
                <a:latin typeface="+mj-lt"/>
                <a:ea typeface="+mj-ea"/>
                <a:cs typeface="+mj-cs"/>
                <a:sym typeface="Bell MT"/>
              </a:defRPr>
            </a:pPr>
            <a:r>
              <a:t>TRUE FREEDOM: we don’t have to worry:</a:t>
            </a:r>
          </a:p>
          <a:p>
            <a:pPr algn="ctr" defTabSz="1300480">
              <a:spcBef>
                <a:spcPts val="3000"/>
              </a:spcBef>
              <a:defRPr sz="2000">
                <a:solidFill>
                  <a:schemeClr val="accent1">
                    <a:lumOff val="44000"/>
                  </a:schemeClr>
                </a:solidFill>
                <a:latin typeface="+mj-lt"/>
                <a:ea typeface="+mj-ea"/>
                <a:cs typeface="+mj-cs"/>
                <a:sym typeface="Bell MT"/>
              </a:defRPr>
            </a:pPr>
            <a:endParaRPr/>
          </a:p>
          <a:p>
            <a:pPr marL="1155700" defTabSz="1300480">
              <a:spcBef>
                <a:spcPts val="1100"/>
              </a:spcBef>
              <a:buSzPct val="100000"/>
              <a:buFont typeface="Arial"/>
              <a:buChar char="•"/>
              <a:defRPr sz="5000">
                <a:solidFill>
                  <a:schemeClr val="accent1">
                    <a:lumOff val="44000"/>
                  </a:schemeClr>
                </a:solidFill>
                <a:latin typeface="+mj-lt"/>
                <a:ea typeface="+mj-ea"/>
                <a:cs typeface="+mj-cs"/>
                <a:sym typeface="Bell MT"/>
              </a:defRPr>
            </a:pPr>
            <a:r>
              <a:t>  If our worship was good enough</a:t>
            </a:r>
          </a:p>
          <a:p>
            <a:pPr marL="1155700" defTabSz="1300480">
              <a:spcBef>
                <a:spcPts val="1100"/>
              </a:spcBef>
              <a:buSzPct val="100000"/>
              <a:buFont typeface="Arial"/>
              <a:buChar char="•"/>
              <a:defRPr sz="5000">
                <a:solidFill>
                  <a:schemeClr val="accent1">
                    <a:lumOff val="44000"/>
                  </a:schemeClr>
                </a:solidFill>
                <a:latin typeface="+mj-lt"/>
                <a:ea typeface="+mj-ea"/>
                <a:cs typeface="+mj-cs"/>
                <a:sym typeface="Bell MT"/>
              </a:defRPr>
            </a:pPr>
            <a:r>
              <a:t>  If my attitude was good enough</a:t>
            </a:r>
          </a:p>
          <a:p>
            <a:pPr marL="1155700" defTabSz="1300480">
              <a:spcBef>
                <a:spcPts val="1100"/>
              </a:spcBef>
              <a:buSzPct val="100000"/>
              <a:buFont typeface="Arial"/>
              <a:buChar char="•"/>
              <a:defRPr sz="5000">
                <a:solidFill>
                  <a:schemeClr val="accent1">
                    <a:lumOff val="44000"/>
                  </a:schemeClr>
                </a:solidFill>
                <a:latin typeface="+mj-lt"/>
                <a:ea typeface="+mj-ea"/>
                <a:cs typeface="+mj-cs"/>
                <a:sym typeface="Bell MT"/>
              </a:defRPr>
            </a:pPr>
            <a:r>
              <a:t>  If our musicians were good enough</a:t>
            </a:r>
          </a:p>
        </p:txBody>
      </p:sp>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3" name="Picture 2" descr="Picture 2"/>
          <p:cNvPicPr>
            <a:picLocks noChangeAspect="1"/>
          </p:cNvPicPr>
          <p:nvPr/>
        </p:nvPicPr>
        <p:blipFill>
          <a:blip r:embed="rId3"/>
          <a:stretch>
            <a:fillRect/>
          </a:stretch>
        </p:blipFill>
        <p:spPr>
          <a:xfrm>
            <a:off x="-1" y="2258"/>
            <a:ext cx="13004801" cy="9751342"/>
          </a:xfrm>
          <a:prstGeom prst="rect">
            <a:avLst/>
          </a:prstGeom>
          <a:ln w="12700">
            <a:miter lim="400000"/>
          </a:ln>
        </p:spPr>
      </p:pic>
      <p:sp>
        <p:nvSpPr>
          <p:cNvPr id="964" name="Text Box 7"/>
          <p:cNvSpPr txBox="1"/>
          <p:nvPr/>
        </p:nvSpPr>
        <p:spPr>
          <a:xfrm>
            <a:off x="390143" y="975359"/>
            <a:ext cx="12332887" cy="68468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gn="ctr" defTabSz="1300480">
              <a:spcBef>
                <a:spcPts val="4000"/>
              </a:spcBef>
              <a:defRPr sz="4300" i="1">
                <a:solidFill>
                  <a:schemeClr val="accent1">
                    <a:lumOff val="44000"/>
                  </a:schemeClr>
                </a:solidFill>
                <a:latin typeface="+mj-lt"/>
                <a:ea typeface="+mj-ea"/>
                <a:cs typeface="+mj-cs"/>
                <a:sym typeface="Bell MT"/>
              </a:defRPr>
            </a:pPr>
            <a:r>
              <a:t>Give Him our best</a:t>
            </a:r>
          </a:p>
          <a:p>
            <a:pPr algn="ctr" defTabSz="1300480">
              <a:spcBef>
                <a:spcPts val="4000"/>
              </a:spcBef>
              <a:defRPr sz="4300">
                <a:solidFill>
                  <a:schemeClr val="accent1">
                    <a:lumOff val="44000"/>
                  </a:schemeClr>
                </a:solidFill>
                <a:latin typeface="+mj-lt"/>
                <a:ea typeface="+mj-ea"/>
                <a:cs typeface="+mj-cs"/>
                <a:sym typeface="Bell MT"/>
              </a:defRPr>
            </a:pPr>
            <a:r>
              <a:t>BUT</a:t>
            </a:r>
          </a:p>
          <a:p>
            <a:pPr algn="ctr" defTabSz="1300480">
              <a:spcBef>
                <a:spcPts val="2000"/>
              </a:spcBef>
              <a:defRPr sz="4300" i="1">
                <a:solidFill>
                  <a:schemeClr val="accent1">
                    <a:lumOff val="44000"/>
                  </a:schemeClr>
                </a:solidFill>
                <a:latin typeface="+mj-lt"/>
                <a:ea typeface="+mj-ea"/>
                <a:cs typeface="+mj-cs"/>
                <a:sym typeface="Bell MT"/>
              </a:defRPr>
            </a:pPr>
            <a:endParaRPr/>
          </a:p>
          <a:p>
            <a:pPr algn="ctr" defTabSz="1300480">
              <a:spcBef>
                <a:spcPts val="3000"/>
              </a:spcBef>
              <a:defRPr sz="4300">
                <a:solidFill>
                  <a:schemeClr val="accent1">
                    <a:lumOff val="44000"/>
                  </a:schemeClr>
                </a:solidFill>
                <a:latin typeface="+mj-lt"/>
                <a:ea typeface="+mj-ea"/>
                <a:cs typeface="+mj-cs"/>
                <a:sym typeface="Bell MT"/>
              </a:defRPr>
            </a:pPr>
            <a:r>
              <a:t>that is NOT why He accepts and delights in our worship</a:t>
            </a:r>
          </a:p>
          <a:p>
            <a:pPr algn="ctr" defTabSz="1300480">
              <a:spcBef>
                <a:spcPts val="3000"/>
              </a:spcBef>
              <a:defRPr sz="4300">
                <a:solidFill>
                  <a:schemeClr val="accent1">
                    <a:lumOff val="44000"/>
                  </a:schemeClr>
                </a:solidFill>
                <a:latin typeface="+mj-lt"/>
                <a:ea typeface="+mj-ea"/>
                <a:cs typeface="+mj-cs"/>
                <a:sym typeface="Bell MT"/>
              </a:defRPr>
            </a:pPr>
            <a:r>
              <a:rPr>
                <a:latin typeface="Wingdings"/>
                <a:ea typeface="Wingdings"/>
                <a:cs typeface="Wingdings"/>
                <a:sym typeface="Wingdings"/>
              </a:rPr>
              <a:t></a:t>
            </a:r>
            <a:r>
              <a:t>He delights in His Son, whose worship is </a:t>
            </a:r>
            <a:r>
              <a:rPr i="1"/>
              <a:t>always</a:t>
            </a:r>
            <a:r>
              <a:t> good enough</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68" name="Who can love God with his heart, mind, and soul?…"/>
          <p:cNvSpPr txBox="1"/>
          <p:nvPr/>
        </p:nvSpPr>
        <p:spPr>
          <a:xfrm>
            <a:off x="1275782" y="829055"/>
            <a:ext cx="10739916" cy="809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nSpc>
                <a:spcPct val="80000"/>
              </a:lnSpc>
              <a:defRPr sz="4700">
                <a:solidFill>
                  <a:schemeClr val="accent1">
                    <a:lumOff val="44000"/>
                  </a:schemeClr>
                </a:solidFill>
                <a:latin typeface="+mj-lt"/>
                <a:ea typeface="+mj-ea"/>
                <a:cs typeface="+mj-cs"/>
                <a:sym typeface="Bell MT"/>
              </a:defRPr>
            </a:pPr>
            <a:r>
              <a:t>Who can love God with his heart, mind, and soul?</a:t>
            </a:r>
          </a:p>
          <a:p>
            <a:pPr>
              <a:lnSpc>
                <a:spcPct val="80000"/>
              </a:lnSpc>
              <a:defRPr sz="4700">
                <a:solidFill>
                  <a:schemeClr val="accent1">
                    <a:lumOff val="44000"/>
                  </a:schemeClr>
                </a:solidFill>
                <a:latin typeface="+mj-lt"/>
                <a:ea typeface="+mj-ea"/>
                <a:cs typeface="+mj-cs"/>
                <a:sym typeface="Bell MT"/>
              </a:defRPr>
            </a:pPr>
            <a:r>
              <a:t>Who can achieve perfect union with God?</a:t>
            </a:r>
          </a:p>
          <a:p>
            <a:pPr>
              <a:lnSpc>
                <a:spcPct val="80000"/>
              </a:lnSpc>
              <a:defRPr sz="4700">
                <a:solidFill>
                  <a:schemeClr val="accent1">
                    <a:lumOff val="44000"/>
                  </a:schemeClr>
                </a:solidFill>
                <a:latin typeface="+mj-lt"/>
                <a:ea typeface="+mj-ea"/>
                <a:cs typeface="+mj-cs"/>
                <a:sym typeface="Bell MT"/>
              </a:defRPr>
            </a:pPr>
            <a:r>
              <a:t>Who can worship God with a pure and unstained heart?</a:t>
            </a:r>
          </a:p>
          <a:p>
            <a:pPr>
              <a:lnSpc>
                <a:spcPct val="80000"/>
              </a:lnSpc>
              <a:defRPr sz="4700">
                <a:solidFill>
                  <a:schemeClr val="accent1">
                    <a:lumOff val="44000"/>
                  </a:schemeClr>
                </a:solidFill>
                <a:latin typeface="+mj-lt"/>
                <a:ea typeface="+mj-ea"/>
                <a:cs typeface="+mj-cs"/>
                <a:sym typeface="Bell MT"/>
              </a:defRPr>
            </a:pPr>
            <a:r>
              <a:t>Not me! . . .</a:t>
            </a:r>
          </a:p>
          <a:p>
            <a:pPr>
              <a:lnSpc>
                <a:spcPct val="80000"/>
              </a:lnSpc>
              <a:defRPr sz="4700">
                <a:solidFill>
                  <a:schemeClr val="accent1">
                    <a:lumOff val="44000"/>
                  </a:schemeClr>
                </a:solidFill>
                <a:latin typeface="+mj-lt"/>
                <a:ea typeface="+mj-ea"/>
                <a:cs typeface="+mj-cs"/>
                <a:sym typeface="Bell MT"/>
              </a:defRPr>
            </a:pPr>
            <a:r>
              <a:t>Not you. Not Billy Graham. Not Matt Redman . . .</a:t>
            </a:r>
          </a:p>
          <a:p>
            <a:pPr>
              <a:lnSpc>
                <a:spcPct val="80000"/>
              </a:lnSpc>
              <a:defRPr sz="4700">
                <a:solidFill>
                  <a:schemeClr val="accent1">
                    <a:lumOff val="44000"/>
                  </a:schemeClr>
                </a:solidFill>
                <a:latin typeface="+mj-lt"/>
                <a:ea typeface="+mj-ea"/>
                <a:cs typeface="+mj-cs"/>
                <a:sym typeface="Bell MT"/>
              </a:defRPr>
            </a:pPr>
            <a:r>
              <a:t>Not anybody I know or you know.</a:t>
            </a:r>
          </a:p>
          <a:p>
            <a:pPr>
              <a:lnSpc>
                <a:spcPct val="80000"/>
              </a:lnSpc>
              <a:defRPr sz="4700">
                <a:solidFill>
                  <a:schemeClr val="accent1">
                    <a:lumOff val="44000"/>
                  </a:schemeClr>
                </a:solidFill>
                <a:latin typeface="+mj-lt"/>
                <a:ea typeface="+mj-ea"/>
                <a:cs typeface="+mj-cs"/>
                <a:sym typeface="Bell MT"/>
              </a:defRPr>
            </a:pPr>
            <a:r>
              <a:t>Only Jesus can. And He does for me and for you what neither of us can do for ourselves.</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2" name="This is the message that is missing in the literature of contemporary worship. It is too much about what I ought to do and too little about what God has done for me. God has done for me what I cannot do for myself. He did it in Jesus Christ. Therefore my"/>
          <p:cNvSpPr txBox="1"/>
          <p:nvPr/>
        </p:nvSpPr>
        <p:spPr>
          <a:xfrm>
            <a:off x="498517" y="983992"/>
            <a:ext cx="12007766" cy="82072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lvl1pPr>
              <a:lnSpc>
                <a:spcPct val="80000"/>
              </a:lnSpc>
              <a:spcBef>
                <a:spcPts val="3100"/>
              </a:spcBef>
              <a:defRPr sz="4500">
                <a:solidFill>
                  <a:schemeClr val="accent1">
                    <a:lumOff val="44000"/>
                  </a:schemeClr>
                </a:solidFill>
                <a:latin typeface="+mj-lt"/>
                <a:ea typeface="+mj-ea"/>
                <a:cs typeface="+mj-cs"/>
                <a:sym typeface="Bell MT"/>
              </a:defRPr>
            </a:lvl1pPr>
          </a:lstStyle>
          <a:p>
            <a:r>
              <a:t>This is the message that is missing in the literature of contemporary worship. It is too much about what I ought to do and too little about what God has done for me. God has done for me what I cannot do for myself. He did it in Jesus Christ. Therefore my worship is offered in a broken vessel that is in the process of being healed, but is not yet capable of fullness of joy, endless intense passion, absolute exaltation, and celebration. But Jesus, who shares in my humanity yet without sin, is not only my Savior—He is also my complete and eternal worship, doing for me, in my place, what I cannot do. . . .</a:t>
            </a:r>
          </a:p>
        </p:txBody>
      </p:sp>
    </p:spTree>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76" name="He is eternally interceding to the Father on our behalf. And for this reason, our worship is always in and through Christ. . . .…"/>
          <p:cNvSpPr txBox="1"/>
          <p:nvPr/>
        </p:nvSpPr>
        <p:spPr>
          <a:xfrm>
            <a:off x="1040383" y="1611917"/>
            <a:ext cx="10924034" cy="7107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5023" tIns="65023" rIns="65023" bIns="65023">
            <a:spAutoFit/>
          </a:bodyPr>
          <a:lstStyle/>
          <a:p>
            <a:pPr>
              <a:lnSpc>
                <a:spcPct val="80000"/>
              </a:lnSpc>
              <a:defRPr sz="5000">
                <a:solidFill>
                  <a:schemeClr val="accent1">
                    <a:lumOff val="44000"/>
                  </a:schemeClr>
                </a:solidFill>
                <a:latin typeface="+mj-lt"/>
                <a:ea typeface="+mj-ea"/>
                <a:cs typeface="+mj-cs"/>
                <a:sym typeface="Bell MT"/>
              </a:defRPr>
            </a:pPr>
            <a:r>
              <a:t>He is eternally interceding to the Father on our behalf. And for this reason, our worship is always in and through Christ. . . .</a:t>
            </a:r>
          </a:p>
          <a:p>
            <a:pPr>
              <a:lnSpc>
                <a:spcPct val="80000"/>
              </a:lnSpc>
              <a:defRPr sz="5000">
                <a:solidFill>
                  <a:schemeClr val="accent1">
                    <a:lumOff val="44000"/>
                  </a:schemeClr>
                </a:solidFill>
                <a:latin typeface="+mj-lt"/>
                <a:ea typeface="+mj-ea"/>
                <a:cs typeface="+mj-cs"/>
                <a:sym typeface="Bell MT"/>
              </a:defRPr>
            </a:pPr>
            <a:r>
              <a:t>Thanks for Jesus Christ, who is my worship. We are free! And in gratitude, we offer our stumbling worship in the name of Jesus with thanksgiving. </a:t>
            </a:r>
          </a:p>
          <a:p>
            <a:pPr algn="ctr">
              <a:lnSpc>
                <a:spcPct val="80000"/>
              </a:lnSpc>
              <a:defRPr sz="5000">
                <a:solidFill>
                  <a:schemeClr val="accent1">
                    <a:lumOff val="44000"/>
                  </a:schemeClr>
                </a:solidFill>
                <a:latin typeface="+mj-lt"/>
                <a:ea typeface="+mj-ea"/>
                <a:cs typeface="+mj-cs"/>
                <a:sym typeface="Bell MT"/>
              </a:defRPr>
            </a:pPr>
            <a:endParaRPr/>
          </a:p>
          <a:p>
            <a:pPr algn="ctr">
              <a:lnSpc>
                <a:spcPct val="80000"/>
              </a:lnSpc>
              <a:defRPr sz="5000">
                <a:solidFill>
                  <a:schemeClr val="accent1">
                    <a:lumOff val="44000"/>
                  </a:schemeClr>
                </a:solidFill>
                <a:latin typeface="+mj-lt"/>
                <a:ea typeface="+mj-ea"/>
                <a:cs typeface="+mj-cs"/>
                <a:sym typeface="Bell MT"/>
              </a:defRPr>
            </a:pPr>
            <a:r>
              <a:t>(Robert Webber)</a:t>
            </a:r>
          </a:p>
        </p:txBody>
      </p:sp>
    </p:spTree>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980" name="ALL OF GRACE  What God requires, He provides."/>
          <p:cNvSpPr txBox="1">
            <a:spLocks noGrp="1"/>
          </p:cNvSpPr>
          <p:nvPr>
            <p:ph type="title" idx="4294967295"/>
          </p:nvPr>
        </p:nvSpPr>
        <p:spPr>
          <a:xfrm>
            <a:off x="1011932" y="904504"/>
            <a:ext cx="10980936" cy="5249809"/>
          </a:xfrm>
          <a:prstGeom prst="rect">
            <a:avLst/>
          </a:prstGeom>
        </p:spPr>
        <p:txBody>
          <a:bodyPr lIns="65476" tIns="65476" rIns="65476" bIns="65476">
            <a:normAutofit/>
          </a:bodyPr>
          <a:lstStyle/>
          <a:p>
            <a:pPr defTabSz="988364">
              <a:defRPr sz="4218">
                <a:latin typeface="+mj-lt"/>
                <a:ea typeface="+mj-ea"/>
                <a:cs typeface="+mj-cs"/>
                <a:sym typeface="Bell MT"/>
              </a:defRPr>
            </a:pPr>
            <a:br/>
            <a:br/>
            <a:br/>
            <a:r>
              <a:rPr sz="6384">
                <a:solidFill>
                  <a:schemeClr val="accent1">
                    <a:lumOff val="44000"/>
                  </a:schemeClr>
                </a:solidFill>
              </a:rPr>
              <a:t>ALL OF GRACE</a:t>
            </a:r>
            <a:br>
              <a:rPr sz="6384">
                <a:solidFill>
                  <a:schemeClr val="accent1">
                    <a:lumOff val="44000"/>
                  </a:schemeClr>
                </a:solidFill>
              </a:rPr>
            </a:br>
            <a:br>
              <a:rPr sz="6384">
                <a:solidFill>
                  <a:schemeClr val="accent1">
                    <a:lumOff val="44000"/>
                  </a:schemeClr>
                </a:solidFill>
              </a:rPr>
            </a:br>
            <a:r>
              <a:rPr>
                <a:solidFill>
                  <a:schemeClr val="accent1">
                    <a:lumOff val="44000"/>
                  </a:schemeClr>
                </a:solidFill>
              </a:rPr>
              <a:t>What God requires, He provides.</a:t>
            </a:r>
          </a:p>
        </p:txBody>
      </p:sp>
    </p:spTree>
  </p:cSld>
  <p:clrMapOvr>
    <a:masterClrMapping/>
  </p:clrMapOvr>
  <p:transition spd="med"/>
</p:sld>
</file>

<file path=ppt/theme/theme1.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a:themeElements>
    <a:clrScheme name="Project Overview">
      <a:dk1>
        <a:srgbClr val="000000"/>
      </a:dk1>
      <a:lt1>
        <a:srgbClr val="FFFFFF"/>
      </a:lt1>
      <a:dk2>
        <a:srgbClr val="A7A7A7"/>
      </a:dk2>
      <a:lt2>
        <a:srgbClr val="535353"/>
      </a:lt2>
      <a:accent1>
        <a:srgbClr val="8F8F8F"/>
      </a:accent1>
      <a:accent2>
        <a:srgbClr val="6E6E6E"/>
      </a:accent2>
      <a:accent3>
        <a:srgbClr val="9BBB59"/>
      </a:accent3>
      <a:accent4>
        <a:srgbClr val="8064A2"/>
      </a:accent4>
      <a:accent5>
        <a:srgbClr val="4BACC6"/>
      </a:accent5>
      <a:accent6>
        <a:srgbClr val="F79646"/>
      </a:accent6>
      <a:hlink>
        <a:srgbClr val="0000FF"/>
      </a:hlink>
      <a:folHlink>
        <a:srgbClr val="FF00FF"/>
      </a:folHlink>
    </a:clrScheme>
    <a:fontScheme name="Project Overview">
      <a:majorFont>
        <a:latin typeface="Bell MT"/>
        <a:ea typeface="Bell MT"/>
        <a:cs typeface="Bell MT"/>
      </a:majorFont>
      <a:minorFont>
        <a:latin typeface="Helvetica"/>
        <a:ea typeface="Helvetica"/>
        <a:cs typeface="Helvetica"/>
      </a:minorFont>
    </a:fontScheme>
    <a:fmtScheme name="Project Overvi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508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lumOff val="44000"/>
            </a:schemeClr>
          </a:solidFill>
          <a:prstDash val="solid"/>
          <a:round/>
        </a:ln>
        <a:effectLst>
          <a:outerShdw blurRad="508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733973"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TotalTime>
  <Words>14582</Words>
  <Application>Microsoft Macintosh PowerPoint</Application>
  <PresentationFormat>Custom</PresentationFormat>
  <Paragraphs>734</Paragraphs>
  <Slides>104</Slides>
  <Notes>53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104</vt:i4>
      </vt:variant>
    </vt:vector>
  </HeadingPairs>
  <TitlesOfParts>
    <vt:vector size="121" baseType="lpstr">
      <vt:lpstr>ＭＳ Ｐゴシック</vt:lpstr>
      <vt:lpstr>Arial</vt:lpstr>
      <vt:lpstr>Avenir Medium</vt:lpstr>
      <vt:lpstr>Bell MT</vt:lpstr>
      <vt:lpstr>Bodoni SvtyTwo ITC TT-Book</vt:lpstr>
      <vt:lpstr>Bodoni SvtyTwo ITC TT-BookIta</vt:lpstr>
      <vt:lpstr>Book Antiqua</vt:lpstr>
      <vt:lpstr>Calibri</vt:lpstr>
      <vt:lpstr>Maiandra GD</vt:lpstr>
      <vt:lpstr>Tahoma</vt:lpstr>
      <vt:lpstr>Times New Roman</vt:lpstr>
      <vt:lpstr>Wingdings</vt:lpstr>
      <vt:lpstr>Wingdings 2</vt:lpstr>
      <vt:lpstr>Project Overview</vt:lpstr>
      <vt:lpstr>1_Project Overview</vt:lpstr>
      <vt:lpstr>2_Project Overview</vt:lpstr>
      <vt:lpstr>Orbit</vt:lpstr>
      <vt:lpstr>Unit 4</vt:lpstr>
      <vt:lpstr>Similarities/Differences between OT and NT Worship</vt:lpstr>
      <vt:lpstr>1. Important Themes in New Testament Worship</vt:lpstr>
      <vt:lpstr>1. Important Themes</vt:lpstr>
      <vt:lpstr>1. Important Themes</vt:lpstr>
      <vt:lpstr>1. Important Themes</vt:lpstr>
      <vt:lpstr>1. Important Themes</vt:lpstr>
      <vt:lpstr> </vt:lpstr>
      <vt:lpstr>PowerPoint Presentation</vt:lpstr>
      <vt:lpstr>PowerPoint Presentation</vt:lpstr>
      <vt:lpstr>2. Important Vocabulary in New Testament Worship</vt:lpstr>
      <vt:lpstr>2. Important Vocabulary in New Testament Worship</vt:lpstr>
      <vt:lpstr>2. Important Vocabulary in New Testament Worship</vt:lpstr>
      <vt:lpstr>3. Important NT Passages on Worship</vt:lpstr>
      <vt:lpstr>3. Important NT Passages on Worship</vt:lpstr>
      <vt:lpstr>3. Important NT Passages on Worship</vt:lpstr>
      <vt:lpstr>PowerPoint Presentation</vt:lpstr>
      <vt:lpstr>The Ministry of Song (Ephesians 5:18-20)</vt:lpstr>
      <vt:lpstr>A Spirit-filled ministry</vt:lpstr>
      <vt:lpstr>A mutual ministry</vt:lpstr>
      <vt:lpstr>A varied ministry</vt:lpstr>
      <vt:lpstr>A God-focused ministry</vt:lpstr>
      <vt:lpstr>An internal ministry</vt:lpstr>
      <vt:lpstr>A responsive ministry</vt:lpstr>
      <vt:lpstr>A Christ-empowered ministry</vt:lpstr>
      <vt:lpstr>A Trinitarian ministry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The Holy Spirit and Worship</vt:lpstr>
      <vt:lpstr>The main focus of His ministry is to glorify Christ</vt:lpstr>
      <vt:lpstr>He glorifies Christ by . . .</vt:lpstr>
      <vt:lpstr>He glorifies Christ by . . .</vt:lpstr>
      <vt:lpstr>He glorifies Christ by . . .</vt:lpstr>
      <vt:lpstr>He glorifies Christ by . . .</vt:lpstr>
      <vt:lpstr>He glorifies Christ by . . .</vt:lpstr>
      <vt:lpstr>Revelation                                         Response</vt:lpstr>
      <vt:lpstr>He glorifies Christ by . . .</vt:lpstr>
      <vt:lpstr>He glorifies Christ by . . .</vt:lpstr>
      <vt:lpstr> </vt:lpstr>
      <vt:lpstr> </vt:lpstr>
      <vt:lpstr>PowerPoint Presentation</vt:lpstr>
      <vt:lpstr>PowerPoint Presentation</vt:lpstr>
      <vt:lpstr> </vt:lpstr>
      <vt:lpstr>WHAT MAKES WORSHIP “GOOD”?    </vt:lpstr>
      <vt:lpstr>the sin of trying to do worship in our own strength</vt:lpstr>
      <vt:lpstr>PowerPoint Presentation</vt:lpstr>
      <vt:lpstr>PowerPoint Presentation</vt:lpstr>
      <vt:lpstr>PowerPoint Presentation</vt:lpstr>
      <vt:lpstr>PowerPoint Presentation</vt:lpstr>
      <vt:lpstr>  So then, my beloved, just as you have always obeyed, not as in my presence only, but now much more in my absence, work out your salvation with fear and trembling; FOR it is God who is at work in you, both to will and to work for His good pleasure.  (Philippians 2:12-13)</vt:lpstr>
      <vt:lpstr>  But by the grace of God I am what I am, and His grace toward me did not prove vain; but I labored even more than all of them, yet not I, but the grace of God with me.  (1 Corin. 15:10)</vt:lpstr>
      <vt:lpstr>  For this purpose also I labor, striving according to His power, which mightily works within me.  (Col. 1:29)</vt:lpstr>
      <vt:lpstr>   Test everything; hold fast what is good. Abstain from every form of evil.  Now may the God of peace himself sanctify you completely, and may your whole spirit and soul and body be kept blameless at the coming of our Lord Jesus Christ. He who calls you is faithful; he will surely do it.  (1 Thessalonians 5:21-24)</vt:lpstr>
      <vt:lpstr>   Now may the God of peace who brought again from the dead our Lord Jesus, the great Shepherd of the sheep, by the blood of the eternal covenant, equip you with everything good that you may do His will, working in us that which is pleasing in His sight, through Jesus Christ, to whom be glory forever and ever. Amen.  (Hebrews 13:20-21)</vt:lpstr>
      <vt:lpstr>PowerPoint Presentation</vt:lpstr>
      <vt:lpstr> What God requires, He provides.</vt:lpstr>
      <vt:lpstr> Why does God works that way?</vt:lpstr>
      <vt:lpstr>PowerPoint Presentation</vt:lpstr>
      <vt:lpstr>What God requires, He provides—in Jesus Christ.  Apart from Me you can do nothing. (John 15:5)  I can do all things through him who strengthens me. (Philippians 4:13) </vt:lpstr>
      <vt:lpstr>What God requires, He provides—in Jesus Christ.  salvation  sanctification  worship </vt:lpstr>
      <vt:lpstr>Three Common Misunderstandings</vt:lpstr>
      <vt:lpstr>Jesus is here!  “I am with you always, to the end of the age.” (Matthew 28:20)  “I will never leave you nor forsake you.” (Hebrews 13:5)</vt:lpstr>
      <vt:lpstr>Jesus is still a man   For there is one God, and there is one mediator between God and men, the MAN Christ Jesus.  (1 Timothy 2:5)</vt:lpstr>
      <vt:lpstr>Jesus is still a High Priest  We have such a high priest. (Hebrews 8:1; also 4:14-15; 7:26; 10:21)  “You are a priest forever. . . ” (Hebrews 5:6; also 6:20; 7:17,21)</vt:lpstr>
      <vt:lpstr>Jesus is still a High Priest  The former priests, on the one hand, existed in greater numbers because they were prevented by death from continuing, but Jesus, on the other hand, because He continues forever, holds His priesthood permanently. Therefore He is able also to save forever those who draw near to God through Him, since He always lives to make intercession for them.  (Hebrews 7:23-25)  </vt:lpstr>
      <vt:lpstr>The Pattern of Biblical Worship: REVELATION AND RESPONSE </vt:lpstr>
      <vt:lpstr>Proclamation &amp; Praise  (Hebrews 2:12)</vt:lpstr>
      <vt:lpstr>PowerPoint Presentation</vt:lpstr>
      <vt:lpstr>PowerPoint Presentation</vt:lpstr>
      <vt:lpstr>PowerPoint Presentation</vt:lpstr>
      <vt:lpstr>PowerPoint Presentation</vt:lpstr>
      <vt:lpstr> "I WILL PROCLAIM YOUR NAME TO MY BRETHREN" </vt:lpstr>
      <vt:lpstr> “No one knows the Father except the Son and anyone to whom the Son chooses to reveal Him.” (Matthew 11:27b)   No one has ever seen God; the only God, who is at the Father’s side, He has made Him known. (John 1:18)  “I have manifested Your name to the people whom You gave Me out of the world.”  (John 17:6) </vt:lpstr>
      <vt:lpstr>“I made known to them Your name, and I will continue to make it known, that the love with which You have loved Me may be in them, and I in them.” (John 17:26)  In the first book, O Theophilus, I have dealt with all that Jesus began to do and teach . . . (Acts 1:1)</vt:lpstr>
      <vt:lpstr> PREACHING AND TEACHING THE WORD OF GOD: Christ’s ministry  “Let the Word of Christ dwell richly among you.” (Colossians 3:16)  “The sheep hear His voice. . . .  The sheep follow Him, for they know His voice.” (John 10:3,4)</vt:lpstr>
      <vt:lpstr>  "IN THE MIDST OF THE CONGREGATION I WILL SING YOUR PRAISE."  </vt:lpstr>
      <vt:lpstr>PowerPoint Presentation</vt:lpstr>
      <vt:lpstr>PowerPoint Presentation</vt:lpstr>
      <vt:lpstr>  LEADING WORSHIP: Christ’s ministry  “In the midst of the congregation I will sing Your praise.” (Hebrews 2:12)</vt:lpstr>
      <vt:lpstr>PowerPoint Presentation</vt:lpstr>
      <vt:lpstr> New Testament worship IS Christ.  There is ONE Mediator between God and man: the Man Christ Jesus. (1 Tim. 2:5)</vt:lpstr>
      <vt:lpstr>PowerPoint Presentation</vt:lpstr>
      <vt:lpstr>PowerPoint Presentation</vt:lpstr>
      <vt:lpstr>Implications for Our Worship</vt:lpstr>
      <vt:lpstr>Implications for Our Worship</vt:lpstr>
      <vt:lpstr>  There is only ONE WAY to come to the Father, namely, through Christ in the communion of the Spirit, in the communion of saints, whatever outward form our worship may take.  (James Torrance) </vt:lpstr>
      <vt:lpstr>Implications for Our Worship</vt:lpstr>
      <vt:lpstr>PowerPoint Presentation</vt:lpstr>
      <vt:lpstr>PowerPoint Presentation</vt:lpstr>
      <vt:lpstr>PowerPoint Presentation</vt:lpstr>
      <vt:lpstr>PowerPoint Presentation</vt:lpstr>
      <vt:lpstr>PowerPoint Presentation</vt:lpstr>
      <vt:lpstr>PowerPoint Presentation</vt:lpstr>
      <vt:lpstr>   ALL OF GRACE  What God requires, He provides.</vt:lpstr>
      <vt:lpstr> THROUGH HIM then, let us continually offer up a sacrifice of praise to God, that is, the fruit of lips that give thanks to His name.  (Hebrews 13:15) </vt:lpstr>
      <vt:lpstr>PowerPoint Presentation</vt:lpstr>
      <vt:lpstr>PowerPoint Presentation</vt:lpstr>
      <vt:lpstr>Black</vt:lpstr>
      <vt:lpstr>Worship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13</cp:revision>
  <dcterms:modified xsi:type="dcterms:W3CDTF">2024-07-03T18:57:47Z</dcterms:modified>
</cp:coreProperties>
</file>