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8" r:id="rId2"/>
    <p:sldMasterId id="2147483768" r:id="rId3"/>
    <p:sldMasterId id="2147483828" r:id="rId4"/>
  </p:sldMasterIdLst>
  <p:notesMasterIdLst>
    <p:notesMasterId r:id="rId11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64" r:id="rId30"/>
    <p:sldId id="365"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63"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499" r:id="rId111"/>
    <p:sldId id="500" r:id="rId1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5pPr>
    <a:lvl6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6pPr>
    <a:lvl7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7pPr>
    <a:lvl8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8pPr>
    <a:lvl9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Row>
  </a:tblStyle>
  <a:tblStyle styleId="{C7B018BB-80A7-4F77-B60F-C8B233D01FF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Row>
  </a:tblStyle>
  <a:tblStyle styleId="{EEE7283C-3CF3-47DC-8721-378D4A62B22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Row>
  </a:tblStyle>
  <a:tblStyle styleId="{CF821DB8-F4EB-4A41-A1BA-3FCAFE7338EE}" styleName="">
    <a:tblBg/>
    <a:wholeTb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Row>
  </a:tblStyle>
  <a:tblStyle styleId="{2708684C-4D16-4618-839F-0558EEFCDFE6}" styleName="">
    <a:tblBg/>
    <a:wholeTb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1">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919"/>
    <p:restoredTop sz="94694"/>
  </p:normalViewPr>
  <p:slideViewPr>
    <p:cSldViewPr snapToGrid="0" snapToObjects="1">
      <p:cViewPr varScale="1">
        <p:scale>
          <a:sx n="62" d="100"/>
          <a:sy n="62" d="100"/>
        </p:scale>
        <p:origin x="208" y="1584"/>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7" name="Shape 547"/>
          <p:cNvSpPr>
            <a:spLocks noGrp="1" noRot="1" noChangeAspect="1"/>
          </p:cNvSpPr>
          <p:nvPr>
            <p:ph type="sldImg"/>
          </p:nvPr>
        </p:nvSpPr>
        <p:spPr>
          <a:xfrm>
            <a:off x="1143000" y="685800"/>
            <a:ext cx="4572000" cy="3429000"/>
          </a:xfrm>
          <a:prstGeom prst="rect">
            <a:avLst/>
          </a:prstGeom>
        </p:spPr>
        <p:txBody>
          <a:bodyPr/>
          <a:lstStyle/>
          <a:p>
            <a:endParaRPr/>
          </a:p>
        </p:txBody>
      </p:sp>
      <p:sp>
        <p:nvSpPr>
          <p:cNvPr id="548" name="Shape 5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33973" latinLnBrk="0">
      <a:spcBef>
        <a:spcPts val="800"/>
      </a:spcBef>
      <a:defRPr sz="2200">
        <a:latin typeface="+mj-lt"/>
        <a:ea typeface="+mj-ea"/>
        <a:cs typeface="+mj-cs"/>
        <a:sym typeface="Bell MT"/>
      </a:defRPr>
    </a:lvl1pPr>
    <a:lvl2pPr indent="228600" defTabSz="1733973" latinLnBrk="0">
      <a:spcBef>
        <a:spcPts val="800"/>
      </a:spcBef>
      <a:defRPr sz="2200">
        <a:latin typeface="+mj-lt"/>
        <a:ea typeface="+mj-ea"/>
        <a:cs typeface="+mj-cs"/>
        <a:sym typeface="Bell MT"/>
      </a:defRPr>
    </a:lvl2pPr>
    <a:lvl3pPr indent="457200" defTabSz="1733973" latinLnBrk="0">
      <a:spcBef>
        <a:spcPts val="800"/>
      </a:spcBef>
      <a:defRPr sz="2200">
        <a:latin typeface="+mj-lt"/>
        <a:ea typeface="+mj-ea"/>
        <a:cs typeface="+mj-cs"/>
        <a:sym typeface="Bell MT"/>
      </a:defRPr>
    </a:lvl3pPr>
    <a:lvl4pPr indent="685800" defTabSz="1733973" latinLnBrk="0">
      <a:spcBef>
        <a:spcPts val="800"/>
      </a:spcBef>
      <a:defRPr sz="2200">
        <a:latin typeface="+mj-lt"/>
        <a:ea typeface="+mj-ea"/>
        <a:cs typeface="+mj-cs"/>
        <a:sym typeface="Bell MT"/>
      </a:defRPr>
    </a:lvl4pPr>
    <a:lvl5pPr indent="914400" defTabSz="1733973" latinLnBrk="0">
      <a:spcBef>
        <a:spcPts val="800"/>
      </a:spcBef>
      <a:defRPr sz="2200">
        <a:latin typeface="+mj-lt"/>
        <a:ea typeface="+mj-ea"/>
        <a:cs typeface="+mj-cs"/>
        <a:sym typeface="Bell MT"/>
      </a:defRPr>
    </a:lvl5pPr>
    <a:lvl6pPr indent="1143000" defTabSz="1733973" latinLnBrk="0">
      <a:spcBef>
        <a:spcPts val="800"/>
      </a:spcBef>
      <a:defRPr sz="2200">
        <a:latin typeface="+mj-lt"/>
        <a:ea typeface="+mj-ea"/>
        <a:cs typeface="+mj-cs"/>
        <a:sym typeface="Bell MT"/>
      </a:defRPr>
    </a:lvl6pPr>
    <a:lvl7pPr indent="1371600" defTabSz="1733973" latinLnBrk="0">
      <a:spcBef>
        <a:spcPts val="800"/>
      </a:spcBef>
      <a:defRPr sz="2200">
        <a:latin typeface="+mj-lt"/>
        <a:ea typeface="+mj-ea"/>
        <a:cs typeface="+mj-cs"/>
        <a:sym typeface="Bell MT"/>
      </a:defRPr>
    </a:lvl7pPr>
    <a:lvl8pPr indent="1600200" defTabSz="1733973" latinLnBrk="0">
      <a:spcBef>
        <a:spcPts val="800"/>
      </a:spcBef>
      <a:defRPr sz="2200">
        <a:latin typeface="+mj-lt"/>
        <a:ea typeface="+mj-ea"/>
        <a:cs typeface="+mj-cs"/>
        <a:sym typeface="Bell MT"/>
      </a:defRPr>
    </a:lvl8pPr>
    <a:lvl9pPr indent="1828800" defTabSz="1733973" latinLnBrk="0">
      <a:spcBef>
        <a:spcPts val="800"/>
      </a:spcBef>
      <a:defRPr sz="2200">
        <a:latin typeface="+mj-lt"/>
        <a:ea typeface="+mj-ea"/>
        <a:cs typeface="+mj-cs"/>
        <a:sym typeface="Bell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lvl1pPr defTabSz="914400">
              <a:defRPr sz="1200"/>
            </a:lvl1pPr>
          </a:lstStyle>
          <a:p>
            <a:r>
              <a:t>Grace means God doing for us what we could never do for ourselves. We are not capable of living the Christian life by oruselves…but we don‘t have to by ourselves! God in His grace has made provision for our need. And that grace is not just a past provision for our salvation, but a present provision for our sanctification as well.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a:spLocks noGrp="1" noRot="1" noChangeAspect="1"/>
          </p:cNvSpPr>
          <p:nvPr>
            <p:ph type="sldImg"/>
          </p:nvPr>
        </p:nvSpPr>
        <p:spPr>
          <a:prstGeom prst="rect">
            <a:avLst/>
          </a:prstGeom>
        </p:spPr>
        <p:txBody>
          <a:bodyPr/>
          <a:lstStyle/>
          <a:p>
            <a:endParaRPr/>
          </a:p>
        </p:txBody>
      </p:sp>
      <p:sp>
        <p:nvSpPr>
          <p:cNvPr id="755" name="Shape 755"/>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p>
            <a:pPr defTabSz="914400">
              <a:defRPr sz="1200"/>
            </a:pPr>
            <a:r>
              <a:t>But, we might ask, WHY does God choose to work in this way, to provide what He requires, to do for us what we can‘t do for ourselves. The answer is found in 1 Pet. 4:8-11. (READ)</a:t>
            </a:r>
          </a:p>
          <a:p>
            <a:pPr defTabSz="914400">
              <a:defRPr sz="1200"/>
            </a:pPr>
            <a:endParaRPr/>
          </a:p>
          <a:p>
            <a:pPr defTabSz="914400">
              <a:defRPr sz="1200"/>
            </a:pPr>
            <a:r>
              <a:t>And we come again to the theme of God‘s glory: it‘s the hub around which all these other truths turn. He made all things for His glory, so all things inevitably lead back to His glory. (I‘m sorry if you‘re tired of that theme, but it‘s the most important biblical theme of all– all roads lead from it and back to it again.)</a:t>
            </a:r>
          </a:p>
          <a:p>
            <a:pPr defTabSz="914400">
              <a:defRPr sz="1200"/>
            </a:pPr>
            <a:endParaRPr/>
          </a:p>
          <a:p>
            <a:pPr defTabSz="914400">
              <a:defRPr sz="1200"/>
            </a:pPr>
            <a:r>
              <a:t>God makes gracious provision for us, He provides what He requires of us, so that ultimately all glory would go to Him as the One who alone is fully sufficient. It‘s like what Paul says in 1 Cor. 1: God chose the weak and foolish of the world, so that he who boasts would boast in the LORD. As John Piper has put it, WE get the grace; HE gets the glory!  </a:t>
            </a:r>
          </a:p>
          <a:p>
            <a:pPr defTabSz="914400">
              <a:defRPr sz="1200"/>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a:spLocks noGrp="1" noRot="1" noChangeAspect="1"/>
          </p:cNvSpPr>
          <p:nvPr>
            <p:ph type="sldImg"/>
          </p:nvPr>
        </p:nvSpPr>
        <p:spPr>
          <a:prstGeom prst="rect">
            <a:avLst/>
          </a:prstGeom>
        </p:spPr>
        <p:txBody>
          <a:bodyPr/>
          <a:lstStyle/>
          <a:p>
            <a:endParaRPr/>
          </a:p>
        </p:txBody>
      </p:sp>
      <p:sp>
        <p:nvSpPr>
          <p:cNvPr id="763" name="Shape 763"/>
          <p:cNvSpPr>
            <a:spLocks noGrp="1"/>
          </p:cNvSpPr>
          <p:nvPr>
            <p:ph type="body" sz="quarter" idx="1"/>
          </p:nvPr>
        </p:nvSpPr>
        <p:spPr>
          <a:prstGeom prst="rect">
            <a:avLst/>
          </a:prstGeom>
        </p:spPr>
        <p:txBody>
          <a:bodyPr/>
          <a:lstStyle/>
          <a:p>
            <a:pPr defTabSz="914400">
              <a:defRPr sz="1200"/>
            </a:pPr>
            <a:r>
              <a:t>So what God requires, He provides… and He provides throuhg His Son, who said….Apart….</a:t>
            </a:r>
          </a:p>
          <a:p>
            <a:pPr defTabSz="914400">
              <a:defRPr sz="1200"/>
            </a:pPr>
            <a:endParaRPr/>
          </a:p>
          <a:p>
            <a:pPr defTabSz="914400">
              <a:defRPr sz="1200"/>
            </a:pPr>
            <a:r>
              <a:t>Paul stated the same thing in opposite way around when he wrote….I can..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pPr defTabSz="914400">
              <a:defRPr sz="1200"/>
            </a:pPr>
            <a:r>
              <a:t>God requires perfect holiness to enter heaven… we are not capable of that, but He provides it in Jesus Christ.</a:t>
            </a:r>
          </a:p>
          <a:p>
            <a:pPr defTabSz="914400">
              <a:defRPr sz="1200"/>
            </a:pPr>
            <a:endParaRPr/>
          </a:p>
          <a:p>
            <a:pPr defTabSz="914400">
              <a:defRPr sz="1200"/>
            </a:pPr>
            <a:r>
              <a:t>God requires a sanctified life.. And,as we have seen, though we are not capable of it, He has provided for that in Jesus Christ.</a:t>
            </a:r>
          </a:p>
          <a:p>
            <a:pPr defTabSz="914400">
              <a:defRPr sz="1200"/>
            </a:pPr>
            <a:endParaRPr/>
          </a:p>
          <a:p>
            <a:pPr defTabSz="914400">
              <a:defRPr sz="1200"/>
            </a:pPr>
            <a:r>
              <a:t>God requires and deserves perfect worship…  we are certianly not capable of that, but we want to see this morning how God has indeed in His grace provided for that as well in Jesus Christ.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a:spLocks noGrp="1" noRot="1" noChangeAspect="1"/>
          </p:cNvSpPr>
          <p:nvPr>
            <p:ph type="sldImg"/>
          </p:nvPr>
        </p:nvSpPr>
        <p:spPr>
          <a:prstGeom prst="rect">
            <a:avLst/>
          </a:prstGeom>
        </p:spPr>
        <p:txBody>
          <a:bodyPr/>
          <a:lstStyle/>
          <a:p>
            <a:endParaRPr/>
          </a:p>
        </p:txBody>
      </p:sp>
      <p:sp>
        <p:nvSpPr>
          <p:cNvPr id="790" name="Shape 790"/>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noRot="1" noChangeAspect="1"/>
          </p:cNvSpPr>
          <p:nvPr>
            <p:ph type="sldImg"/>
          </p:nvPr>
        </p:nvSpPr>
        <p:spPr>
          <a:prstGeom prst="rect">
            <a:avLst/>
          </a:prstGeom>
        </p:spPr>
        <p:txBody>
          <a:bodyPr/>
          <a:lstStyle/>
          <a:p>
            <a:endParaRPr/>
          </a:p>
        </p:txBody>
      </p:sp>
      <p:sp>
        <p:nvSpPr>
          <p:cNvPr id="794" name="Shape 794"/>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pPr defTabSz="914400">
              <a:defRPr sz="1200"/>
            </a:pPr>
            <a:r>
              <a:t>Paul wrote these words to the Galatians. (READ) Now this is a RHETORICAL question, a question the answer to which the answer should be SO obvious that the question merely serves to emphasize the point.</a:t>
            </a:r>
          </a:p>
          <a:p>
            <a:pPr defTabSz="914400">
              <a:defRPr sz="1200"/>
            </a:pPr>
            <a:endParaRPr/>
          </a:p>
          <a:p>
            <a:pPr defTabSz="914400">
              <a:defRPr sz="1200"/>
            </a:pPr>
            <a:r>
              <a:t>Paul is saying, having begun by the Spirit, OF COURSE you are not now being perfected by the flesh! In fact, Paul says that it would FOOLISH for them to think otherwise!</a:t>
            </a:r>
          </a:p>
          <a:p>
            <a:pPr defTabSz="914400">
              <a:defRPr sz="1200"/>
            </a:pPr>
            <a:endParaRPr/>
          </a:p>
          <a:p>
            <a:pPr defTabSz="914400">
              <a:defRPr sz="1200"/>
            </a:pPr>
            <a:r>
              <a:t>God commits Himself to complete the good work He has begun in us. Iwant to show you a number of other NT verses which show pretty much the same thing, s that you can see what a common theme it 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prstGeom prst="rect">
            <a:avLst/>
          </a:prstGeom>
        </p:spPr>
        <p:txBody>
          <a:bodyPr/>
          <a:lstStyle/>
          <a:p>
            <a:endParaRPr/>
          </a:p>
        </p:txBody>
      </p:sp>
      <p:sp>
        <p:nvSpPr>
          <p:cNvPr id="815" name="Shape 81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a:spLocks noGrp="1" noRot="1" noChangeAspect="1"/>
          </p:cNvSpPr>
          <p:nvPr>
            <p:ph type="sldImg"/>
          </p:nvPr>
        </p:nvSpPr>
        <p:spPr>
          <a:prstGeom prst="rect">
            <a:avLst/>
          </a:prstGeom>
        </p:spPr>
        <p:txBody>
          <a:bodyPr/>
          <a:lstStyle/>
          <a:p>
            <a:endParaRPr/>
          </a:p>
        </p:txBody>
      </p:sp>
      <p:sp>
        <p:nvSpPr>
          <p:cNvPr id="821" name="Shape 821"/>
          <p:cNvSpPr>
            <a:spLocks noGrp="1"/>
          </p:cNvSpPr>
          <p:nvPr>
            <p:ph type="body" sz="quarter" idx="1"/>
          </p:nvPr>
        </p:nvSpPr>
        <p:spPr>
          <a:prstGeom prst="rect">
            <a:avLst/>
          </a:prstGeom>
        </p:spPr>
        <p:txBody>
          <a:bodyPr/>
          <a:lstStyle/>
          <a:p>
            <a:pPr defTabSz="914400">
              <a:spcBef>
                <a:spcPts val="400"/>
              </a:spcBef>
              <a:defRPr sz="1200">
                <a:latin typeface="Arial"/>
                <a:ea typeface="Arial"/>
                <a:cs typeface="Arial"/>
                <a:sym typeface="Arial"/>
              </a:defRPr>
            </a:pPr>
            <a:r>
              <a:t>God reveals His glory, worship is our response</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Order is important: God always initiates</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Arial"/>
                <a:ea typeface="Arial"/>
                <a:cs typeface="Arial"/>
                <a:sym typeface="Arial"/>
              </a:defRPr>
            </a:pPr>
            <a:r>
              <a:t>Worship services to be a dialogue betw, God and man, a dialogue of revel. &amp; response</a:t>
            </a:r>
          </a:p>
          <a:p>
            <a:pPr defTabSz="914400">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noRot="1" noChangeAspect="1"/>
          </p:cNvSpPr>
          <p:nvPr>
            <p:ph type="sldImg"/>
          </p:nvPr>
        </p:nvSpPr>
        <p:spPr>
          <a:prstGeom prst="rect">
            <a:avLst/>
          </a:prstGeom>
        </p:spPr>
        <p:txBody>
          <a:bodyPr/>
          <a:lstStyle/>
          <a:p>
            <a:endParaRPr/>
          </a:p>
        </p:txBody>
      </p:sp>
      <p:sp>
        <p:nvSpPr>
          <p:cNvPr id="830" name="Shape 830"/>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a:spLocks noGrp="1" noRot="1" noChangeAspect="1"/>
          </p:cNvSpPr>
          <p:nvPr>
            <p:ph type="sldImg"/>
          </p:nvPr>
        </p:nvSpPr>
        <p:spPr>
          <a:prstGeom prst="rect">
            <a:avLst/>
          </a:prstGeom>
        </p:spPr>
        <p:txBody>
          <a:bodyPr/>
          <a:lstStyle/>
          <a:p>
            <a:endParaRPr/>
          </a:p>
        </p:txBody>
      </p:sp>
      <p:sp>
        <p:nvSpPr>
          <p:cNvPr id="834" name="Shape 834"/>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prstGeom prst="rect">
            <a:avLst/>
          </a:prstGeom>
        </p:spPr>
        <p:txBody>
          <a:bodyPr/>
          <a:lstStyle/>
          <a:p>
            <a:endParaRPr/>
          </a:p>
        </p:txBody>
      </p:sp>
      <p:sp>
        <p:nvSpPr>
          <p:cNvPr id="839" name="Shape 839"/>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lvl1pPr marL="228600" indent="-228600" defTabSz="914400">
              <a:spcBef>
                <a:spcPts val="400"/>
              </a:spcBef>
              <a:defRPr sz="1200"/>
            </a:lvl1pPr>
          </a:lstStyle>
          <a:p>
            <a:r>
              <a:t>Dr. Rylersdaam--plnary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prstGeom prst="rect">
            <a:avLst/>
          </a:prstGeom>
        </p:spPr>
        <p:txBody>
          <a:bodyPr/>
          <a:lstStyle/>
          <a:p>
            <a:endParaRPr/>
          </a:p>
        </p:txBody>
      </p:sp>
      <p:sp>
        <p:nvSpPr>
          <p:cNvPr id="858" name="Shape 858"/>
          <p:cNvSpPr>
            <a:spLocks noGrp="1"/>
          </p:cNvSpPr>
          <p:nvPr>
            <p:ph type="body" sz="quarter" idx="1"/>
          </p:nvPr>
        </p:nvSpPr>
        <p:spPr>
          <a:prstGeom prst="rect">
            <a:avLst/>
          </a:prstGeom>
        </p:spPr>
        <p:txBody>
          <a:bodyPr/>
          <a:lstStyle>
            <a:lvl1pPr defTabSz="914400">
              <a:spcBef>
                <a:spcPts val="400"/>
              </a:spcBef>
              <a:defRPr sz="1200">
                <a:latin typeface="Maiandra GD"/>
                <a:ea typeface="Maiandra GD"/>
                <a:cs typeface="Maiandra GD"/>
                <a:sym typeface="Maiandra GD"/>
              </a:defRPr>
            </a:lvl1pPr>
          </a:lstStyle>
          <a:p>
            <a:r>
              <a:t>The Proclamation of Mission: Jesus speaking through us (by the Spirit)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a:p>
        </p:txBody>
      </p:sp>
      <p:sp>
        <p:nvSpPr>
          <p:cNvPr id="862" name="Shape 862"/>
          <p:cNvSpPr>
            <a:spLocks noGrp="1"/>
          </p:cNvSpPr>
          <p:nvPr>
            <p:ph type="body" sz="quarter" idx="1"/>
          </p:nvPr>
        </p:nvSpPr>
        <p:spPr>
          <a:prstGeom prst="rect">
            <a:avLst/>
          </a:prstGeom>
        </p:spPr>
        <p:txBody>
          <a:bodyPr/>
          <a:lstStyle/>
          <a:p>
            <a:pPr defTabSz="914400">
              <a:defRPr sz="1200"/>
            </a:pPr>
            <a:r>
              <a:t>The second half is just as important, though perhaps a little surprising.</a:t>
            </a:r>
          </a:p>
          <a:p>
            <a:pPr defTabSz="914400">
              <a:defRPr sz="1200"/>
            </a:pPr>
            <a:endParaRPr/>
          </a:p>
          <a:p>
            <a:pPr defTabSz="914400">
              <a:defRPr sz="1200"/>
            </a:pPr>
            <a:r>
              <a:t>Jesus SINGS the Father‘s praise in our midst when we gather for worship. He mediates our response to the Father. He LEADS US in our worship! Calvin in his commentary on this passge calls Christ „the chief Conductor of our hymns“!</a:t>
            </a:r>
          </a:p>
          <a:p>
            <a:pPr defTabSz="914400">
              <a:defRPr sz="1200"/>
            </a:pPr>
            <a:endParaRPr/>
          </a:p>
          <a:p>
            <a:pPr defTabSz="914400">
              <a:defRPr sz="1200"/>
            </a:pPr>
            <a:r>
              <a:t>There some preachers and others who think that the singing, the music, the so-called „Worship“ part of the service is not that important, is just preliminary to the main event, which is the sermon, and serves only to „warm the people up“ for that.</a:t>
            </a:r>
          </a:p>
          <a:p>
            <a:pPr defTabSz="914400">
              <a:defRPr sz="1200"/>
            </a:pPr>
            <a:endParaRPr/>
          </a:p>
          <a:p>
            <a:pPr defTabSz="914400">
              <a:defRPr sz="1200"/>
            </a:pPr>
            <a:r>
              <a:t>Well, Jesus Himself disagrees with that assessment– it‘s important to HIM!! So much so that He‘s in the middle of it, leading it! Jesus Christ Himself leads us into taking part in that Communion which He himself has with the Father. We come IN CHRIST, and He leads the way.</a:t>
            </a:r>
          </a:p>
          <a:p>
            <a:pPr defTabSz="914400">
              <a:defRPr sz="1200"/>
            </a:pPr>
            <a:endParaRPr/>
          </a:p>
          <a:p>
            <a:pPr defTabSz="914400">
              <a:defRPr sz="1200"/>
            </a:pPr>
            <a:r>
              <a:t>Thomas Torrance: „From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[place].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 </a:t>
            </a:r>
          </a:p>
          <a:p>
            <a:pPr defTabSz="914400">
              <a:defRPr sz="1200"/>
            </a:pPr>
            <a:endParaRPr/>
          </a:p>
          <a:p>
            <a:pPr defTabSz="914400">
              <a:defRPr sz="1200"/>
            </a:pPr>
            <a:r>
              <a:t>This gives a whole new understand, I think, to what we mean when we say that in worship we come through Christ; it is not just because of His past work opening the way for us, but also because He presently and actively goes before us and leads the way. And that‘s what the author of Hebrews says in chapter 10 (TURN). </a:t>
            </a:r>
          </a:p>
          <a:p>
            <a:pPr defTabSz="914400">
              <a:defRPr sz="1200"/>
            </a:pPr>
            <a:endParaRPr/>
          </a:p>
          <a:p>
            <a:pPr defTabSz="914400">
              <a:defRPr sz="1200"/>
            </a:pPr>
            <a:r>
              <a:t>Summarizing what he‘s been saying about the superiority of Christ and the New Covenant, the writer says „therefore“… LET US DRAW NEAR. Two reasons we can: v. 20 Christ‘s PAST work; v. 21 Christ‘s PRESENT work.</a:t>
            </a:r>
          </a:p>
          <a:p>
            <a:pPr defTabSz="914400">
              <a:defRPr sz="1200"/>
            </a:pPr>
            <a:endParaRPr/>
          </a:p>
          <a:p>
            <a:pPr defTabSz="914400">
              <a:defRPr sz="1200"/>
            </a:pPr>
            <a:r>
              <a:t>Likewise, when we say we „pray in Jesus‘s name,“ it‘s not just a formula which tacks on His name as sort of an insurance policy to get what we want– rather we pray IN JESUS, we come through Him and allow Him as our Mediator and Intercessor to offer our requests to the Father for us. </a:t>
            </a:r>
          </a:p>
          <a:p>
            <a:pPr defTabSz="914400">
              <a:defRPr sz="12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noRot="1" noChangeAspect="1"/>
          </p:cNvSpPr>
          <p:nvPr>
            <p:ph type="sldImg"/>
          </p:nvPr>
        </p:nvSpPr>
        <p:spPr>
          <a:prstGeom prst="rect">
            <a:avLst/>
          </a:prstGeom>
        </p:spPr>
        <p:txBody>
          <a:bodyPr/>
          <a:lstStyle/>
          <a:p>
            <a:endParaRPr/>
          </a:p>
        </p:txBody>
      </p:sp>
      <p:sp>
        <p:nvSpPr>
          <p:cNvPr id="874" name="Shape 874"/>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p>
            <a:pPr defTabSz="914400">
              <a:defRPr sz="1200"/>
            </a:pPr>
            <a:r>
              <a:t>The second half is just as important, though perhaps a little surprising.</a:t>
            </a:r>
          </a:p>
          <a:p>
            <a:pPr defTabSz="914400">
              <a:defRPr sz="1200"/>
            </a:pPr>
            <a:endParaRPr/>
          </a:p>
          <a:p>
            <a:pPr defTabSz="914400">
              <a:defRPr sz="1200"/>
            </a:pPr>
            <a:r>
              <a:t>Jesus SINGS the Father‘s praise in our midst when we gather for worship. He mediates our response to the Father. He LEADS US in our worship! Calvin in his commentary on this passge calls Christ „the chief Conductor of our hymns“!</a:t>
            </a:r>
          </a:p>
          <a:p>
            <a:pPr defTabSz="914400">
              <a:defRPr sz="1200"/>
            </a:pPr>
            <a:endParaRPr/>
          </a:p>
          <a:p>
            <a:pPr defTabSz="914400">
              <a:defRPr sz="1200"/>
            </a:pPr>
            <a:r>
              <a:t>There some preachers and others who think that the singing, the music, the so-called „Worship“ part of the service is not that important, is just preliminary to the main event, which is the sermon, and serves only to „warm the people up“ for that.</a:t>
            </a:r>
          </a:p>
          <a:p>
            <a:pPr defTabSz="914400">
              <a:defRPr sz="1200"/>
            </a:pPr>
            <a:endParaRPr/>
          </a:p>
          <a:p>
            <a:pPr defTabSz="914400">
              <a:defRPr sz="1200"/>
            </a:pPr>
            <a:r>
              <a:t>Well, Jesus Himself disagrees with that assessment– it‘s important to HIM!! So much so that He‘s in the middle of it, leading it! Jesus Christ Himself leads us into taking part in that Communion which He himself has with the Father. We come IN CHRIST, and He leads the way.</a:t>
            </a:r>
          </a:p>
          <a:p>
            <a:pPr defTabSz="914400">
              <a:defRPr sz="1200"/>
            </a:pPr>
            <a:endParaRPr/>
          </a:p>
          <a:p>
            <a:pPr defTabSz="914400">
              <a:defRPr sz="1200"/>
            </a:pPr>
            <a:r>
              <a:t>Thomas Torrance: „From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[place].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 </a:t>
            </a:r>
          </a:p>
          <a:p>
            <a:pPr defTabSz="914400">
              <a:defRPr sz="1200"/>
            </a:pPr>
            <a:endParaRPr/>
          </a:p>
          <a:p>
            <a:pPr defTabSz="914400">
              <a:defRPr sz="1200"/>
            </a:pPr>
            <a:r>
              <a:t>This gives a whole new understand, I think, to what we mean when we say that in worship we come through Christ; it is not just because of His past work opening the way for us, but also because He presently and actively goes before us and leads the way. And that‘s what the author of Hebrews says in chapter 10 (TURN). </a:t>
            </a:r>
          </a:p>
          <a:p>
            <a:pPr defTabSz="914400">
              <a:defRPr sz="1200"/>
            </a:pPr>
            <a:endParaRPr/>
          </a:p>
          <a:p>
            <a:pPr defTabSz="914400">
              <a:defRPr sz="1200"/>
            </a:pPr>
            <a:r>
              <a:t>Summarizing what he‘s been saying about the superiority of Christ and the New Covenant, the writer says „therefore“… LET US DRAW NEAR. Two reasons we can: v. 20 Christ‘s PAST work; v. 21 Christ‘s PRESENT work.</a:t>
            </a:r>
          </a:p>
          <a:p>
            <a:pPr defTabSz="914400">
              <a:defRPr sz="1200"/>
            </a:pPr>
            <a:endParaRPr/>
          </a:p>
          <a:p>
            <a:pPr defTabSz="914400">
              <a:defRPr sz="1200"/>
            </a:pPr>
            <a:r>
              <a:t>Likewise, when we say we „pray in Jesus‘s name,“ it‘s not just a formula which tacks on His name as sort of an insurance policy to get what we want– rather we pray IN JESUS, we come through Him and allow Him as our Mediator and Intercessor to offer our requests to the Father for us. </a:t>
            </a:r>
          </a:p>
          <a:p>
            <a:pPr defTabSz="914400">
              <a:defRPr sz="1200"/>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Shape 884"/>
          <p:cNvSpPr>
            <a:spLocks noGrp="1" noRot="1" noChangeAspect="1"/>
          </p:cNvSpPr>
          <p:nvPr>
            <p:ph type="sldImg"/>
          </p:nvPr>
        </p:nvSpPr>
        <p:spPr>
          <a:prstGeom prst="rect">
            <a:avLst/>
          </a:prstGeom>
        </p:spPr>
        <p:txBody>
          <a:bodyPr/>
          <a:lstStyle/>
          <a:p>
            <a:endParaRPr/>
          </a:p>
        </p:txBody>
      </p:sp>
      <p:sp>
        <p:nvSpPr>
          <p:cNvPr id="885" name="Shape 885"/>
          <p:cNvSpPr>
            <a:spLocks noGrp="1"/>
          </p:cNvSpPr>
          <p:nvPr>
            <p:ph type="body" sz="quarter" idx="1"/>
          </p:nvPr>
        </p:nvSpPr>
        <p:spPr>
          <a:prstGeom prst="rect">
            <a:avLst/>
          </a:prstGeom>
        </p:spPr>
        <p:txBody>
          <a:bodyPr/>
          <a:lstStyle>
            <a:lvl1pPr defTabSz="914400">
              <a:spcBef>
                <a:spcPts val="400"/>
              </a:spcBef>
              <a:defRPr sz="1200">
                <a:latin typeface="Arial"/>
                <a:ea typeface="Arial"/>
                <a:cs typeface="Arial"/>
                <a:sym typeface="Arial"/>
              </a:defRPr>
            </a:lvl1pPr>
          </a:lstStyle>
          <a:p>
            <a:r>
              <a:t>WHY we can draw near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hape 889"/>
          <p:cNvSpPr>
            <a:spLocks noGrp="1" noRot="1" noChangeAspect="1"/>
          </p:cNvSpPr>
          <p:nvPr>
            <p:ph type="sldImg"/>
          </p:nvPr>
        </p:nvSpPr>
        <p:spPr>
          <a:prstGeom prst="rect">
            <a:avLst/>
          </a:prstGeom>
        </p:spPr>
        <p:txBody>
          <a:bodyPr/>
          <a:lstStyle/>
          <a:p>
            <a:endParaRPr/>
          </a:p>
        </p:txBody>
      </p:sp>
      <p:sp>
        <p:nvSpPr>
          <p:cNvPr id="890" name="Shape 890"/>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Shape 893"/>
          <p:cNvSpPr>
            <a:spLocks noGrp="1" noRot="1" noChangeAspect="1"/>
          </p:cNvSpPr>
          <p:nvPr>
            <p:ph type="sldImg"/>
          </p:nvPr>
        </p:nvSpPr>
        <p:spPr>
          <a:prstGeom prst="rect">
            <a:avLst/>
          </a:prstGeom>
        </p:spPr>
        <p:txBody>
          <a:bodyPr/>
          <a:lstStyle/>
          <a:p>
            <a:endParaRPr/>
          </a:p>
        </p:txBody>
      </p:sp>
      <p:sp>
        <p:nvSpPr>
          <p:cNvPr id="894" name="Shape 894"/>
          <p:cNvSpPr>
            <a:spLocks noGrp="1"/>
          </p:cNvSpPr>
          <p:nvPr>
            <p:ph type="body" sz="quarter" idx="1"/>
          </p:nvPr>
        </p:nvSpPr>
        <p:spPr>
          <a:prstGeom prst="rect">
            <a:avLst/>
          </a:prstGeom>
        </p:spPr>
        <p:txBody>
          <a:bodyPr/>
          <a:lstStyle/>
          <a:p>
            <a:pPr defTabSz="914400">
              <a:defRPr sz="1200"/>
            </a:pPr>
            <a:r>
              <a:t>[READ whole slide]</a:t>
            </a:r>
          </a:p>
          <a:p>
            <a:pPr defTabSz="914400">
              <a:defRPr sz="1200"/>
            </a:pPr>
            <a:endParaRPr/>
          </a:p>
          <a:p>
            <a:pPr defTabSz="914400">
              <a:defRPr sz="1200"/>
            </a:pPr>
            <a:r>
              <a:t>Christ mediates God‘s revelation to us, in the preaching and the Scripture readings and the Scripture songs, everything in the service which speaks to us of the Father and His nature.</a:t>
            </a:r>
          </a:p>
          <a:p>
            <a:pPr defTabSz="914400">
              <a:defRPr sz="1200"/>
            </a:pPr>
            <a:endParaRPr/>
          </a:p>
          <a:p>
            <a:pPr defTabSz="914400">
              <a:defRPr sz="1200"/>
            </a:pPr>
            <a:r>
              <a:t>AND Christ‘s mediates our response back to God, leading us in our praises and singing and prayers and meditations and at the Lord‘s Supper.</a:t>
            </a:r>
          </a:p>
          <a:p>
            <a:pPr defTabSz="914400">
              <a:defRPr sz="1200"/>
            </a:pPr>
            <a:endParaRPr/>
          </a:p>
          <a:p>
            <a:pPr defTabSz="914400">
              <a:defRPr sz="1200"/>
            </a:pPr>
            <a:r>
              <a:t>He‘s the One Mediator between God and man. NT Worship IS Christ. He‘s in and through it all, leads it all, empowers it all.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noRot="1" noChangeAspect="1"/>
          </p:cNvSpPr>
          <p:nvPr>
            <p:ph type="sldImg"/>
          </p:nvPr>
        </p:nvSpPr>
        <p:spPr>
          <a:prstGeom prst="rect">
            <a:avLst/>
          </a:prstGeom>
        </p:spPr>
        <p:txBody>
          <a:bodyPr/>
          <a:lstStyle/>
          <a:p>
            <a:endParaRPr/>
          </a:p>
        </p:txBody>
      </p:sp>
      <p:sp>
        <p:nvSpPr>
          <p:cNvPr id="913" name="Shape 913"/>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Shape 925"/>
          <p:cNvSpPr>
            <a:spLocks noGrp="1" noRot="1" noChangeAspect="1"/>
          </p:cNvSpPr>
          <p:nvPr>
            <p:ph type="sldImg"/>
          </p:nvPr>
        </p:nvSpPr>
        <p:spPr>
          <a:prstGeom prst="rect">
            <a:avLst/>
          </a:prstGeom>
        </p:spPr>
        <p:txBody>
          <a:bodyPr/>
          <a:lstStyle/>
          <a:p>
            <a:endParaRPr/>
          </a:p>
        </p:txBody>
      </p:sp>
      <p:sp>
        <p:nvSpPr>
          <p:cNvPr id="926" name="Shape 92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prstGeom prst="rect">
            <a:avLst/>
          </a:prstGeom>
        </p:spPr>
        <p:txBody>
          <a:bodyPr/>
          <a:lstStyle/>
          <a:p>
            <a:endParaRPr/>
          </a:p>
        </p:txBody>
      </p:sp>
      <p:sp>
        <p:nvSpPr>
          <p:cNvPr id="931" name="Shape 93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Shape 935"/>
          <p:cNvSpPr>
            <a:spLocks noGrp="1" noRot="1" noChangeAspect="1"/>
          </p:cNvSpPr>
          <p:nvPr>
            <p:ph type="sldImg"/>
          </p:nvPr>
        </p:nvSpPr>
        <p:spPr>
          <a:prstGeom prst="rect">
            <a:avLst/>
          </a:prstGeom>
        </p:spPr>
        <p:txBody>
          <a:bodyPr/>
          <a:lstStyle/>
          <a:p>
            <a:endParaRPr/>
          </a:p>
        </p:txBody>
      </p:sp>
      <p:sp>
        <p:nvSpPr>
          <p:cNvPr id="936" name="Shape 936"/>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noRot="1" noChangeAspect="1"/>
          </p:cNvSpPr>
          <p:nvPr>
            <p:ph type="sldImg"/>
          </p:nvPr>
        </p:nvSpPr>
        <p:spPr>
          <a:prstGeom prst="rect">
            <a:avLst/>
          </a:prstGeom>
        </p:spPr>
        <p:txBody>
          <a:bodyPr/>
          <a:lstStyle/>
          <a:p>
            <a:endParaRPr/>
          </a:p>
        </p:txBody>
      </p:sp>
      <p:sp>
        <p:nvSpPr>
          <p:cNvPr id="941" name="Shape 941"/>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a:spLocks noGrp="1" noRot="1" noChangeAspect="1"/>
          </p:cNvSpPr>
          <p:nvPr>
            <p:ph type="sldImg"/>
          </p:nvPr>
        </p:nvSpPr>
        <p:spPr>
          <a:prstGeom prst="rect">
            <a:avLst/>
          </a:prstGeom>
        </p:spPr>
        <p:txBody>
          <a:bodyPr/>
          <a:lstStyle/>
          <a:p>
            <a:endParaRPr/>
          </a:p>
        </p:txBody>
      </p:sp>
      <p:sp>
        <p:nvSpPr>
          <p:cNvPr id="951" name="Shape 95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955"/>
          <p:cNvSpPr>
            <a:spLocks noGrp="1" noRot="1" noChangeAspect="1"/>
          </p:cNvSpPr>
          <p:nvPr>
            <p:ph type="sldImg"/>
          </p:nvPr>
        </p:nvSpPr>
        <p:spPr>
          <a:prstGeom prst="rect">
            <a:avLst/>
          </a:prstGeom>
        </p:spPr>
        <p:txBody>
          <a:bodyPr/>
          <a:lstStyle/>
          <a:p>
            <a:endParaRPr/>
          </a:p>
        </p:txBody>
      </p:sp>
      <p:sp>
        <p:nvSpPr>
          <p:cNvPr id="956" name="Shape 95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965"/>
          <p:cNvSpPr>
            <a:spLocks noGrp="1" noRot="1" noChangeAspect="1"/>
          </p:cNvSpPr>
          <p:nvPr>
            <p:ph type="sldImg"/>
          </p:nvPr>
        </p:nvSpPr>
        <p:spPr>
          <a:prstGeom prst="rect">
            <a:avLst/>
          </a:prstGeom>
        </p:spPr>
        <p:txBody>
          <a:bodyPr/>
          <a:lstStyle/>
          <a:p>
            <a:endParaRPr/>
          </a:p>
        </p:txBody>
      </p:sp>
      <p:sp>
        <p:nvSpPr>
          <p:cNvPr id="966" name="Shape 96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hape 969"/>
          <p:cNvSpPr>
            <a:spLocks noGrp="1" noRot="1" noChangeAspect="1"/>
          </p:cNvSpPr>
          <p:nvPr>
            <p:ph type="sldImg"/>
          </p:nvPr>
        </p:nvSpPr>
        <p:spPr>
          <a:prstGeom prst="rect">
            <a:avLst/>
          </a:prstGeom>
        </p:spPr>
        <p:txBody>
          <a:bodyPr/>
          <a:lstStyle/>
          <a:p>
            <a:endParaRPr/>
          </a:p>
        </p:txBody>
      </p:sp>
      <p:sp>
        <p:nvSpPr>
          <p:cNvPr id="970" name="Shape 970"/>
          <p:cNvSpPr>
            <a:spLocks noGrp="1"/>
          </p:cNvSpPr>
          <p:nvPr>
            <p:ph type="body" sz="quarter" idx="1"/>
          </p:nvPr>
        </p:nvSpPr>
        <p:spPr>
          <a:prstGeom prst="rect">
            <a:avLst/>
          </a:prstGeom>
        </p:spPr>
        <p:txBody>
          <a:bodyPr/>
          <a:lstStyle/>
          <a:p>
            <a:pPr marL="228600" indent="-228600" defTabSz="914400">
              <a:defRPr sz="1200"/>
            </a:pPr>
            <a:r>
              <a:t>There are some crucial implications that come from this understanding of Christ‘s role in our worship:</a:t>
            </a:r>
          </a:p>
          <a:p>
            <a:pPr marL="228600" indent="-228600" defTabSz="914400">
              <a:buSzPct val="100000"/>
              <a:buAutoNum type="arabicPeriod"/>
              <a:defRPr sz="1200"/>
            </a:pPr>
            <a:endParaRPr/>
          </a:p>
          <a:p>
            <a:pPr marL="228600" indent="-228600" defTabSz="914400">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buSzPct val="100000"/>
              <a:buAutoNum type="arabicPeriod"/>
              <a:defRPr sz="1200"/>
            </a:pPr>
            <a:endParaRPr/>
          </a:p>
          <a:p>
            <a:pPr marL="228600" indent="-228600" defTabSz="914400">
              <a:defRPr sz="1200"/>
            </a:pPr>
            <a:r>
              <a:t>We need to remind ourselves, over and over, that the focus of Sunday worship must be upon </a:t>
            </a:r>
            <a:r>
              <a:rPr u="sng"/>
              <a:t>the living Christ among us.</a:t>
            </a:r>
          </a:p>
          <a:p>
            <a:pPr marL="228600" indent="-228600" defTabSz="914400">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defRPr sz="1200"/>
            </a:pPr>
            <a:r>
              <a:t>Yet, the startling truth is that Christ is present, through His Holy Spirit, in our churches; it is we who must develop eyes to see and ears to hear Him.</a:t>
            </a:r>
          </a:p>
          <a:p>
            <a:pPr marL="228600" indent="-228600" defTabSz="914400">
              <a:defRPr sz="1200"/>
            </a:pPr>
            <a:endParaRPr/>
          </a:p>
          <a:p>
            <a:pPr marL="228600" indent="-228600" defTabSz="914400">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defRPr sz="1200"/>
            </a:pPr>
            <a:endParaRPr/>
          </a:p>
          <a:p>
            <a:pPr marL="228600" lvl="1" defTabSz="914400">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defRPr sz="1200"/>
            </a:pPr>
            <a:endParaRPr/>
          </a:p>
          <a:p>
            <a:pPr marL="228600" lvl="1" defTabSz="914400">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defRPr sz="1200"/>
            </a:pPr>
            <a:r>
              <a:t>T.Torrance,  "The Mind of Christ in Worship"  p. 213</a:t>
            </a:r>
          </a:p>
          <a:p>
            <a:pPr marL="228600" indent="-228600" defTabSz="914400">
              <a:defRPr sz="1200"/>
            </a:pPr>
            <a:endParaRPr/>
          </a:p>
          <a:p>
            <a:pPr marL="228600" indent="-228600" defTabSz="914400">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defRPr sz="1200"/>
            </a:pPr>
            <a:endParaRPr/>
          </a:p>
          <a:p>
            <a:pPr marL="228600" indent="-228600" defTabSz="914400">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defRPr sz="1200"/>
            </a:pPr>
            <a:endParaRPr/>
          </a:p>
          <a:p>
            <a:pPr marL="228600" indent="-228600" defTabSz="914400">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buSzPct val="100000"/>
              <a:buAutoNum type="arabicPeriod"/>
              <a:defRPr sz="1200"/>
            </a:pPr>
            <a:endParaRPr/>
          </a:p>
          <a:p>
            <a:pPr marL="228600" indent="-228600" defTabSz="914400">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defRPr sz="1200"/>
            </a:pPr>
            <a:endParaRPr/>
          </a:p>
          <a:p>
            <a:pPr marL="228600" indent="-228600" defTabSz="914400">
              <a:defRPr sz="1200"/>
            </a:pPr>
            <a:r>
              <a:t>Who can love God with his heart, mind, and soul?</a:t>
            </a:r>
          </a:p>
          <a:p>
            <a:pPr marL="228600" indent="-228600" defTabSz="914400">
              <a:defRPr sz="1200"/>
            </a:pPr>
            <a:r>
              <a:t>Who can achieve perfect union with God?</a:t>
            </a:r>
          </a:p>
          <a:p>
            <a:pPr marL="228600" indent="-228600" defTabSz="914400">
              <a:defRPr sz="1200"/>
            </a:pPr>
            <a:r>
              <a:t>Who can worship God with a pure and unstained heart?</a:t>
            </a:r>
          </a:p>
          <a:p>
            <a:pPr marL="228600" indent="-228600" defTabSz="914400">
              <a:defRPr sz="1200"/>
            </a:pPr>
            <a:r>
              <a:t>Not me! . . .</a:t>
            </a:r>
          </a:p>
          <a:p>
            <a:pPr marL="228600" indent="-228600" defTabSz="914400">
              <a:defRPr sz="1200"/>
            </a:pPr>
            <a:r>
              <a:t>Not you. Not Billy Graham. . . .</a:t>
            </a:r>
          </a:p>
          <a:p>
            <a:pPr marL="228600" indent="-228600" defTabSz="914400">
              <a:defRPr sz="1200"/>
            </a:pPr>
            <a:r>
              <a:t>Not anybody I know or you know.</a:t>
            </a:r>
          </a:p>
          <a:p>
            <a:pPr marL="228600" indent="-228600" defTabSz="914400">
              <a:defRPr sz="1200"/>
            </a:pPr>
            <a:r>
              <a:t>Only Jesus can. And he does for me and for you what neither of us can do for ourselves.</a:t>
            </a:r>
          </a:p>
          <a:p>
            <a:pPr marL="228600" indent="-228600" defTabSz="914400">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defRPr sz="1200"/>
            </a:pPr>
            <a:endParaRPr/>
          </a:p>
          <a:p>
            <a:pPr marL="228600" indent="-228600" defTabSz="914400">
              <a:defRPr sz="1200"/>
            </a:pPr>
            <a:r>
              <a:t>He is eternally interceding to the Father on our behalf. And for this reason, our worship is always in and through Christ. . . .</a:t>
            </a:r>
          </a:p>
          <a:p>
            <a:pPr marL="228600" indent="-228600" defTabSz="914400">
              <a:defRPr sz="1200"/>
            </a:pPr>
            <a:endParaRPr/>
          </a:p>
          <a:p>
            <a:pPr marL="228600" indent="-228600" defTabSz="914400">
              <a:defRPr sz="1200"/>
            </a:pPr>
            <a:r>
              <a:t>Thanks for Jesus Christ, who is my worship. We are free! And in gratitude, we offer our stumbling worship in the name of Jesus with thanksgiving.</a:t>
            </a:r>
          </a:p>
          <a:p>
            <a:pPr marL="228600" indent="-228600" defTabSz="914400">
              <a:defRPr sz="1200"/>
            </a:pPr>
            <a:endParaRPr/>
          </a:p>
          <a:p>
            <a:pPr marL="228600" indent="-228600" defTabSz="914400">
              <a:defRPr sz="1200"/>
            </a:pPr>
            <a:r>
              <a:t>(Robert E. Webber in Exploring</a:t>
            </a:r>
            <a:r>
              <a:rPr i="1"/>
              <a:t> the Worship Spectrum</a:t>
            </a:r>
            <a:r>
              <a:t>, p. 130)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a:spLocks noGrp="1" noRot="1" noChangeAspect="1"/>
          </p:cNvSpPr>
          <p:nvPr>
            <p:ph type="sldImg"/>
          </p:nvPr>
        </p:nvSpPr>
        <p:spPr>
          <a:prstGeom prst="rect">
            <a:avLst/>
          </a:prstGeom>
        </p:spPr>
        <p:txBody>
          <a:bodyPr/>
          <a:lstStyle/>
          <a:p>
            <a:endParaRPr/>
          </a:p>
        </p:txBody>
      </p:sp>
      <p:sp>
        <p:nvSpPr>
          <p:cNvPr id="974" name="Shape 97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Shape 989"/>
          <p:cNvSpPr>
            <a:spLocks noGrp="1" noRot="1" noChangeAspect="1"/>
          </p:cNvSpPr>
          <p:nvPr>
            <p:ph type="sldImg"/>
          </p:nvPr>
        </p:nvSpPr>
        <p:spPr>
          <a:prstGeom prst="rect">
            <a:avLst/>
          </a:prstGeom>
        </p:spPr>
        <p:txBody>
          <a:bodyPr/>
          <a:lstStyle/>
          <a:p>
            <a:endParaRPr/>
          </a:p>
        </p:txBody>
      </p:sp>
      <p:sp>
        <p:nvSpPr>
          <p:cNvPr id="990" name="Shape 990"/>
          <p:cNvSpPr>
            <a:spLocks noGrp="1"/>
          </p:cNvSpPr>
          <p:nvPr>
            <p:ph type="body" sz="quarter" idx="1"/>
          </p:nvPr>
        </p:nvSpPr>
        <p:spPr>
          <a:prstGeom prst="rect">
            <a:avLst/>
          </a:prstGeom>
        </p:spPr>
        <p:txBody>
          <a:bodyPr/>
          <a:lstStyle/>
          <a:p>
            <a:pPr defTabSz="914400">
              <a:defRPr sz="1200"/>
            </a:pPr>
            <a:r>
              <a:t>At the end of his letter, the writer of Hebrews sums it all up for us, and I‘d like to close with that thought too, found in Hebrews 13:15 [READ]</a:t>
            </a:r>
          </a:p>
          <a:p>
            <a:pPr defTabSz="914400">
              <a:defRPr sz="1200"/>
            </a:pPr>
            <a:r>
              <a:t>LUTHER: von Staupitz</a:t>
            </a:r>
          </a:p>
          <a:p>
            <a:pPr defTabSz="914400">
              <a:defRPr sz="1200"/>
            </a:pPr>
            <a:endParaRPr/>
          </a:p>
          <a:p>
            <a:pPr defTabSz="914400">
              <a:defRPr sz="1200"/>
            </a:pPr>
            <a:endParaRPr/>
          </a:p>
          <a:p>
            <a:pPr defTabSz="914400">
              <a:defRPr sz="1200"/>
            </a:pPr>
            <a:r>
              <a:t>Let‘s pray:</a:t>
            </a:r>
          </a:p>
          <a:p>
            <a:pPr defTabSz="914400">
              <a:defRPr sz="1200"/>
            </a:pPr>
            <a:endParaRPr/>
          </a:p>
          <a:p>
            <a:pPr defTabSz="914400">
              <a:defRPr sz="1200"/>
            </a:pPr>
            <a:r>
              <a:t>Praise the Father for His grace, providing what He requires for our salv, sanc, worship</a:t>
            </a:r>
          </a:p>
          <a:p>
            <a:pPr defTabSz="914400">
              <a:defRPr sz="1200"/>
            </a:pPr>
            <a:endParaRPr/>
          </a:p>
          <a:p>
            <a:pPr defTabSz="914400">
              <a:defRPr sz="1200"/>
            </a:pPr>
            <a:r>
              <a:t>Praise the Father for a living Savior, who‘s with us, who ever lives to intercede for us, who is the great go-between between heaven and earth, between God and man. </a:t>
            </a:r>
          </a:p>
          <a:p>
            <a:pPr defTabSz="914400">
              <a:defRPr sz="1200"/>
            </a:pPr>
            <a:endParaRPr/>
          </a:p>
          <a:p>
            <a:pPr defTabSz="914400">
              <a:defRPr sz="1200"/>
            </a:pPr>
            <a:r>
              <a:t>Rejoice now in Jesus‘ presence among us, proclaiming to us the Father‘s name, leading us into the Father‘s presence with our praises, beckoning us to His table…</a:t>
            </a:r>
          </a:p>
          <a:p>
            <a:pPr defTabSz="914400">
              <a:defRPr sz="1200"/>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lvl1pPr defTabSz="914400">
              <a:defRPr sz="1200"/>
            </a:lvl1pPr>
          </a:lstStyle>
          <a:p>
            <a:r>
              <a:t>Paul labored, but saw the source of his strength as the grace of God working in Him.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noRot="1" noChangeAspect="1"/>
          </p:cNvSpPr>
          <p:nvPr>
            <p:ph type="sldImg"/>
          </p:nvPr>
        </p:nvSpPr>
        <p:spPr>
          <a:prstGeom prst="rect">
            <a:avLst/>
          </a:prstGeom>
        </p:spPr>
        <p:txBody>
          <a:bodyPr/>
          <a:lstStyle/>
          <a:p>
            <a:endParaRPr/>
          </a:p>
        </p:txBody>
      </p:sp>
      <p:sp>
        <p:nvSpPr>
          <p:cNvPr id="737" name="Shape 737"/>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3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8739088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4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56698695"/>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4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994139289"/>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4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85305274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4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37670483"/>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44_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409862038"/>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1_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24774525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51978933"/>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1837282045"/>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547598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696547"/>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09665809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252870" y="316088"/>
            <a:ext cx="2616767" cy="2447433"/>
          </a:xfrm>
          <a:prstGeom prst="rect">
            <a:avLst/>
          </a:prstGeom>
          <a:ln w="12700">
            <a:miter lim="400000"/>
          </a:ln>
        </p:spPr>
      </p:pic>
      <p:sp>
        <p:nvSpPr>
          <p:cNvPr id="476" name="Title Text"/>
          <p:cNvSpPr txBox="1">
            <a:spLocks noGrp="1"/>
          </p:cNvSpPr>
          <p:nvPr>
            <p:ph type="title"/>
          </p:nvPr>
        </p:nvSpPr>
        <p:spPr>
          <a:xfrm>
            <a:off x="650239" y="390596"/>
            <a:ext cx="11704322" cy="1625601"/>
          </a:xfrm>
          <a:prstGeom prst="rect">
            <a:avLst/>
          </a:prstGeom>
        </p:spPr>
        <p:txBody>
          <a:bodyPr>
            <a:normAutofit/>
          </a:bodyPr>
          <a:lstStyle>
            <a:lvl1pPr defTabSz="650240">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650239" y="2275839"/>
            <a:ext cx="11704322" cy="6436927"/>
          </a:xfrm>
          <a:prstGeom prst="rect">
            <a:avLst/>
          </a:prstGeom>
        </p:spPr>
        <p:txBody>
          <a:bodyPr>
            <a:normAutofit/>
          </a:bodyPr>
          <a:lstStyle>
            <a:lvl1pPr defTabSz="650240">
              <a:buFont typeface="Arial"/>
              <a:buChar char="•"/>
              <a:defRPr>
                <a:solidFill>
                  <a:schemeClr val="accent1">
                    <a:lumOff val="44000"/>
                  </a:schemeClr>
                </a:solidFill>
                <a:latin typeface="Avenir Medium"/>
                <a:ea typeface="Avenir Medium"/>
                <a:cs typeface="Avenir Medium"/>
                <a:sym typeface="Avenir Medium"/>
              </a:defRPr>
            </a:lvl1pPr>
            <a:lvl2pPr defTabSz="650240">
              <a:buFont typeface="Arial"/>
              <a:defRPr>
                <a:solidFill>
                  <a:schemeClr val="accent1">
                    <a:lumOff val="44000"/>
                  </a:schemeClr>
                </a:solidFill>
                <a:latin typeface="Avenir Medium"/>
                <a:ea typeface="Avenir Medium"/>
                <a:cs typeface="Avenir Medium"/>
                <a:sym typeface="Avenir Medium"/>
              </a:defRPr>
            </a:lvl2pPr>
            <a:lvl3pPr defTabSz="650240">
              <a:buFont typeface="Arial"/>
              <a:defRPr>
                <a:solidFill>
                  <a:schemeClr val="accent1">
                    <a:lumOff val="44000"/>
                  </a:schemeClr>
                </a:solidFill>
                <a:latin typeface="Avenir Medium"/>
                <a:ea typeface="Avenir Medium"/>
                <a:cs typeface="Avenir Medium"/>
                <a:sym typeface="Avenir Medium"/>
              </a:defRPr>
            </a:lvl3pPr>
            <a:lvl4pPr defTabSz="650240">
              <a:buFont typeface="Arial"/>
              <a:defRPr>
                <a:solidFill>
                  <a:schemeClr val="accent1">
                    <a:lumOff val="44000"/>
                  </a:schemeClr>
                </a:solidFill>
                <a:latin typeface="Avenir Medium"/>
                <a:ea typeface="Avenir Medium"/>
                <a:cs typeface="Avenir Medium"/>
                <a:sym typeface="Avenir Medium"/>
              </a:defRPr>
            </a:lvl4pPr>
            <a:lvl5pPr marL="2331720" indent="-502920" defTabSz="650240">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985853" y="9095062"/>
            <a:ext cx="368707" cy="409449"/>
          </a:xfrm>
          <a:prstGeom prst="rect">
            <a:avLst/>
          </a:prstGeom>
        </p:spPr>
        <p:txBody>
          <a:bodyPr anchor="ctr"/>
          <a:lstStyle>
            <a:lvl1pPr defTabSz="1300480">
              <a:defRPr sz="1600">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extLst>
      <p:ext uri="{BB962C8B-B14F-4D97-AF65-F5344CB8AC3E}">
        <p14:creationId xmlns:p14="http://schemas.microsoft.com/office/powerpoint/2010/main" val="4139619655"/>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848892411"/>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988428081"/>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650134005"/>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17474135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71882360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1_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12246912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39346635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11567136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968828701"/>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692708007"/>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78491099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632950668"/>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02029224"/>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6_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72537411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7_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878742577"/>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1908794387"/>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126808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1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718519039"/>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1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9707435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1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7930564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1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86616999"/>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1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7654323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1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13198612"/>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234013264"/>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958181542"/>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1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5515391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1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6701527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2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345713523"/>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335404870"/>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2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874317131"/>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23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289462332"/>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2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687283717"/>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25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01329277"/>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26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7483902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2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795102335"/>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2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054984201"/>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29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8366851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3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27268682"/>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3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046224842"/>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3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82452457"/>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3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64830205"/>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3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38791558"/>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3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467493280"/>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3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60330017"/>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3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00290738"/>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3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30922421"/>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3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501233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4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47138713"/>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4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14221132"/>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4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539714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4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91466447"/>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44_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4003886017"/>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1_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637356091"/>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52957917"/>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437166986"/>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1955930"/>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5203231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243824939"/>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252870" y="316088"/>
            <a:ext cx="2616767" cy="2447433"/>
          </a:xfrm>
          <a:prstGeom prst="rect">
            <a:avLst/>
          </a:prstGeom>
          <a:ln w="12700">
            <a:miter lim="400000"/>
          </a:ln>
        </p:spPr>
      </p:pic>
      <p:sp>
        <p:nvSpPr>
          <p:cNvPr id="476" name="Title Text"/>
          <p:cNvSpPr txBox="1">
            <a:spLocks noGrp="1"/>
          </p:cNvSpPr>
          <p:nvPr>
            <p:ph type="title"/>
          </p:nvPr>
        </p:nvSpPr>
        <p:spPr>
          <a:xfrm>
            <a:off x="650239" y="390596"/>
            <a:ext cx="11704322" cy="1625601"/>
          </a:xfrm>
          <a:prstGeom prst="rect">
            <a:avLst/>
          </a:prstGeom>
        </p:spPr>
        <p:txBody>
          <a:bodyPr>
            <a:normAutofit/>
          </a:bodyPr>
          <a:lstStyle>
            <a:lvl1pPr defTabSz="650240">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650239" y="2275839"/>
            <a:ext cx="11704322" cy="6436927"/>
          </a:xfrm>
          <a:prstGeom prst="rect">
            <a:avLst/>
          </a:prstGeom>
        </p:spPr>
        <p:txBody>
          <a:bodyPr>
            <a:normAutofit/>
          </a:bodyPr>
          <a:lstStyle>
            <a:lvl1pPr defTabSz="650240">
              <a:buFont typeface="Arial"/>
              <a:buChar char="•"/>
              <a:defRPr>
                <a:solidFill>
                  <a:schemeClr val="accent1">
                    <a:lumOff val="44000"/>
                  </a:schemeClr>
                </a:solidFill>
                <a:latin typeface="Avenir Medium"/>
                <a:ea typeface="Avenir Medium"/>
                <a:cs typeface="Avenir Medium"/>
                <a:sym typeface="Avenir Medium"/>
              </a:defRPr>
            </a:lvl1pPr>
            <a:lvl2pPr defTabSz="650240">
              <a:buFont typeface="Arial"/>
              <a:defRPr>
                <a:solidFill>
                  <a:schemeClr val="accent1">
                    <a:lumOff val="44000"/>
                  </a:schemeClr>
                </a:solidFill>
                <a:latin typeface="Avenir Medium"/>
                <a:ea typeface="Avenir Medium"/>
                <a:cs typeface="Avenir Medium"/>
                <a:sym typeface="Avenir Medium"/>
              </a:defRPr>
            </a:lvl2pPr>
            <a:lvl3pPr defTabSz="650240">
              <a:buFont typeface="Arial"/>
              <a:defRPr>
                <a:solidFill>
                  <a:schemeClr val="accent1">
                    <a:lumOff val="44000"/>
                  </a:schemeClr>
                </a:solidFill>
                <a:latin typeface="Avenir Medium"/>
                <a:ea typeface="Avenir Medium"/>
                <a:cs typeface="Avenir Medium"/>
                <a:sym typeface="Avenir Medium"/>
              </a:defRPr>
            </a:lvl3pPr>
            <a:lvl4pPr defTabSz="650240">
              <a:buFont typeface="Arial"/>
              <a:defRPr>
                <a:solidFill>
                  <a:schemeClr val="accent1">
                    <a:lumOff val="44000"/>
                  </a:schemeClr>
                </a:solidFill>
                <a:latin typeface="Avenir Medium"/>
                <a:ea typeface="Avenir Medium"/>
                <a:cs typeface="Avenir Medium"/>
                <a:sym typeface="Avenir Medium"/>
              </a:defRPr>
            </a:lvl4pPr>
            <a:lvl5pPr marL="2331720" indent="-502920" defTabSz="650240">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985853" y="9095062"/>
            <a:ext cx="368707" cy="409449"/>
          </a:xfrm>
          <a:prstGeom prst="rect">
            <a:avLst/>
          </a:prstGeom>
        </p:spPr>
        <p:txBody>
          <a:bodyPr anchor="ctr"/>
          <a:lstStyle>
            <a:lvl1pPr defTabSz="1300480">
              <a:defRPr sz="1600">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extLst>
      <p:ext uri="{BB962C8B-B14F-4D97-AF65-F5344CB8AC3E}">
        <p14:creationId xmlns:p14="http://schemas.microsoft.com/office/powerpoint/2010/main" val="3599980320"/>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416639255"/>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241171793"/>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488778246"/>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602207989"/>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4267401279"/>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1_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903018308"/>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9952616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lvl1pPr>
            <a:lvl2pPr marL="650159" indent="0">
              <a:buNone/>
              <a:defRPr sz="2560"/>
            </a:lvl2pPr>
            <a:lvl3pPr marL="1300317" indent="0">
              <a:buNone/>
              <a:defRPr sz="2276"/>
            </a:lvl3pPr>
            <a:lvl4pPr marL="1950476" indent="0">
              <a:buNone/>
              <a:defRPr sz="1991"/>
            </a:lvl4pPr>
            <a:lvl5pPr marL="2600635" indent="0">
              <a:buNone/>
              <a:defRPr sz="1991"/>
            </a:lvl5pPr>
            <a:lvl6pPr marL="3250794" indent="0">
              <a:buNone/>
              <a:defRPr sz="1991"/>
            </a:lvl6pPr>
            <a:lvl7pPr marL="3900951" indent="0">
              <a:buNone/>
              <a:defRPr sz="1991"/>
            </a:lvl7pPr>
            <a:lvl8pPr marL="4551107" indent="0">
              <a:buNone/>
              <a:defRPr sz="1991"/>
            </a:lvl8pPr>
            <a:lvl9pPr marL="5201268" indent="0">
              <a:buNone/>
              <a:defRPr sz="1991"/>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406830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8"/>
            <a:ext cx="5743787" cy="644369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8"/>
            <a:ext cx="5743787" cy="644369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09917486"/>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6" y="2183272"/>
            <a:ext cx="5748302" cy="909884"/>
          </a:xfrm>
        </p:spPr>
        <p:txBody>
          <a:bodyPr anchor="b"/>
          <a:lstStyle>
            <a:lvl1pPr marL="0" indent="0">
              <a:buNone/>
              <a:defRPr sz="3413" b="1"/>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66"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3394275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400839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4761551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46"/>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6"/>
            <a:ext cx="4278490" cy="6671734"/>
          </a:xfrm>
        </p:spPr>
        <p:txBody>
          <a:bodyPr/>
          <a:lstStyle>
            <a:lvl1pPr marL="0" indent="0">
              <a:buNone/>
              <a:defRPr sz="1991"/>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5614672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159" indent="0">
              <a:buNone/>
              <a:defRPr sz="3982"/>
            </a:lvl2pPr>
            <a:lvl3pPr marL="1300317" indent="0">
              <a:buNone/>
              <a:defRPr sz="3413"/>
            </a:lvl3pPr>
            <a:lvl4pPr marL="1950476" indent="0">
              <a:buNone/>
              <a:defRPr sz="2844"/>
            </a:lvl4pPr>
            <a:lvl5pPr marL="2600635" indent="0">
              <a:buNone/>
              <a:defRPr sz="2844"/>
            </a:lvl5pPr>
            <a:lvl6pPr marL="3250794" indent="0">
              <a:buNone/>
              <a:defRPr sz="2844"/>
            </a:lvl6pPr>
            <a:lvl7pPr marL="3900951" indent="0">
              <a:buNone/>
              <a:defRPr sz="2844"/>
            </a:lvl7pPr>
            <a:lvl8pPr marL="4551107" indent="0">
              <a:buNone/>
              <a:defRPr sz="2844"/>
            </a:lvl8pPr>
            <a:lvl9pPr marL="5201268" indent="0">
              <a:buNone/>
              <a:defRPr sz="2844"/>
            </a:lvl9pPr>
          </a:lstStyle>
          <a:p>
            <a:pPr lvl="0"/>
            <a:endParaRPr lang="en-US"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2034099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34864545"/>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30926275"/>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lvl1pPr>
            <a:lvl2pPr marL="650159" indent="0" algn="ctr">
              <a:buNone/>
              <a:defRPr/>
            </a:lvl2pPr>
            <a:lvl3pPr marL="1300317" indent="0" algn="ctr">
              <a:buNone/>
              <a:defRPr/>
            </a:lvl3pPr>
            <a:lvl4pPr marL="1950476" indent="0" algn="ctr">
              <a:buNone/>
              <a:defRPr/>
            </a:lvl4pPr>
            <a:lvl5pPr marL="2600635" indent="0" algn="ctr">
              <a:buNone/>
              <a:defRPr/>
            </a:lvl5pPr>
            <a:lvl6pPr marL="3250794" indent="0" algn="ctr">
              <a:buNone/>
              <a:defRPr/>
            </a:lvl6pPr>
            <a:lvl7pPr marL="3900951" indent="0" algn="ctr">
              <a:buNone/>
              <a:defRPr/>
            </a:lvl7pPr>
            <a:lvl8pPr marL="4551107" indent="0" algn="ctr">
              <a:buNone/>
              <a:defRPr/>
            </a:lvl8pPr>
            <a:lvl9pPr marL="520126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884409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252870" y="316088"/>
            <a:ext cx="2616767" cy="2447433"/>
          </a:xfrm>
          <a:prstGeom prst="rect">
            <a:avLst/>
          </a:prstGeom>
          <a:ln w="12700">
            <a:miter lim="400000"/>
          </a:ln>
        </p:spPr>
      </p:pic>
      <p:sp>
        <p:nvSpPr>
          <p:cNvPr id="476" name="Title Text"/>
          <p:cNvSpPr txBox="1">
            <a:spLocks noGrp="1"/>
          </p:cNvSpPr>
          <p:nvPr>
            <p:ph type="title"/>
          </p:nvPr>
        </p:nvSpPr>
        <p:spPr>
          <a:xfrm>
            <a:off x="650239" y="390596"/>
            <a:ext cx="11704322" cy="1625601"/>
          </a:xfrm>
          <a:prstGeom prst="rect">
            <a:avLst/>
          </a:prstGeom>
        </p:spPr>
        <p:txBody>
          <a:bodyPr>
            <a:normAutofit/>
          </a:bodyPr>
          <a:lstStyle>
            <a:lvl1pPr defTabSz="650240">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650239" y="2275839"/>
            <a:ext cx="11704322" cy="6436927"/>
          </a:xfrm>
          <a:prstGeom prst="rect">
            <a:avLst/>
          </a:prstGeom>
        </p:spPr>
        <p:txBody>
          <a:bodyPr>
            <a:normAutofit/>
          </a:bodyPr>
          <a:lstStyle>
            <a:lvl1pPr defTabSz="650240">
              <a:buFont typeface="Arial"/>
              <a:buChar char="•"/>
              <a:defRPr>
                <a:solidFill>
                  <a:schemeClr val="accent1">
                    <a:lumOff val="44000"/>
                  </a:schemeClr>
                </a:solidFill>
                <a:latin typeface="Avenir Medium"/>
                <a:ea typeface="Avenir Medium"/>
                <a:cs typeface="Avenir Medium"/>
                <a:sym typeface="Avenir Medium"/>
              </a:defRPr>
            </a:lvl1pPr>
            <a:lvl2pPr defTabSz="650240">
              <a:buFont typeface="Arial"/>
              <a:defRPr>
                <a:solidFill>
                  <a:schemeClr val="accent1">
                    <a:lumOff val="44000"/>
                  </a:schemeClr>
                </a:solidFill>
                <a:latin typeface="Avenir Medium"/>
                <a:ea typeface="Avenir Medium"/>
                <a:cs typeface="Avenir Medium"/>
                <a:sym typeface="Avenir Medium"/>
              </a:defRPr>
            </a:lvl2pPr>
            <a:lvl3pPr defTabSz="650240">
              <a:buFont typeface="Arial"/>
              <a:defRPr>
                <a:solidFill>
                  <a:schemeClr val="accent1">
                    <a:lumOff val="44000"/>
                  </a:schemeClr>
                </a:solidFill>
                <a:latin typeface="Avenir Medium"/>
                <a:ea typeface="Avenir Medium"/>
                <a:cs typeface="Avenir Medium"/>
                <a:sym typeface="Avenir Medium"/>
              </a:defRPr>
            </a:lvl3pPr>
            <a:lvl4pPr defTabSz="650240">
              <a:buFont typeface="Arial"/>
              <a:defRPr>
                <a:solidFill>
                  <a:schemeClr val="accent1">
                    <a:lumOff val="44000"/>
                  </a:schemeClr>
                </a:solidFill>
                <a:latin typeface="Avenir Medium"/>
                <a:ea typeface="Avenir Medium"/>
                <a:cs typeface="Avenir Medium"/>
                <a:sym typeface="Avenir Medium"/>
              </a:defRPr>
            </a:lvl4pPr>
            <a:lvl5pPr marL="2331720" indent="-502920" defTabSz="650240">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985853" y="9095062"/>
            <a:ext cx="368707" cy="409449"/>
          </a:xfrm>
          <a:prstGeom prst="rect">
            <a:avLst/>
          </a:prstGeom>
        </p:spPr>
        <p:txBody>
          <a:bodyPr anchor="ctr"/>
          <a:lstStyle>
            <a:lvl1pPr defTabSz="1300480">
              <a:defRPr sz="1600">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26564845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437734154"/>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0171044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57647688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89133452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90921902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7598500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6_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24704751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7_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39376120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36089669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3573161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1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6408637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7138492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1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6138032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1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975897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1746040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8388425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1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1872029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1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5276682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3884964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5587571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76961935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08455331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2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78273924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23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75557069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2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66245063"/>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25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579760304"/>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26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94086885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2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56363714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2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6878884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29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07107286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3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82964695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3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23756888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3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19575416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3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8908894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3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34796324"/>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3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3418803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3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02178203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3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491112667"/>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3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7829322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slideLayout" Target="../slideLayouts/slideLayout118.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5" Type="http://schemas.openxmlformats.org/officeDocument/2006/relationships/slideLayout" Target="../slideLayouts/slideLayout123.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4.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extLst>
      <p:ext uri="{BB962C8B-B14F-4D97-AF65-F5344CB8AC3E}">
        <p14:creationId xmlns:p14="http://schemas.microsoft.com/office/powerpoint/2010/main" val="116995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 id="2147483758" r:id="rId50"/>
    <p:sldLayoutId id="2147483759" r:id="rId51"/>
    <p:sldLayoutId id="2147483760" r:id="rId52"/>
    <p:sldLayoutId id="2147483761" r:id="rId53"/>
    <p:sldLayoutId id="2147483762" r:id="rId54"/>
    <p:sldLayoutId id="2147483763" r:id="rId55"/>
    <p:sldLayoutId id="2147483764" r:id="rId56"/>
    <p:sldLayoutId id="2147483765" r:id="rId57"/>
    <p:sldLayoutId id="2147483766" r:id="rId58"/>
    <p:sldLayoutId id="2147483767" r:id="rId59"/>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extLst>
      <p:ext uri="{BB962C8B-B14F-4D97-AF65-F5344CB8AC3E}">
        <p14:creationId xmlns:p14="http://schemas.microsoft.com/office/powerpoint/2010/main" val="24118889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 id="2147483826" r:id="rId58"/>
    <p:sldLayoutId id="2147483827" r:id="rId59"/>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5549626"/>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0"/>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50240" y="2275848"/>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a:solidFill>
                  <a:srgbClr val="FFFFFF"/>
                </a:solidFill>
                <a:effectLst>
                  <a:outerShdw blurRad="38100" dist="38100" dir="2700000" algn="tl">
                    <a:srgbClr val="000000"/>
                  </a:outerShdw>
                </a:effectLst>
                <a:latin typeface="Arial" pitchFamily="-112" charset="0"/>
                <a:ea typeface="+mn-ea"/>
                <a:cs typeface="+mn-cs"/>
              </a:defRPr>
            </a:lvl1pPr>
          </a:lstStyle>
          <a:p>
            <a:pPr defTabSz="1300317"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443307"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a:solidFill>
                  <a:srgbClr val="FFFFFF"/>
                </a:solidFill>
                <a:effectLst>
                  <a:outerShdw blurRad="38100" dist="38100" dir="2700000" algn="tl">
                    <a:srgbClr val="000000"/>
                  </a:outerShdw>
                </a:effectLst>
                <a:latin typeface="Arial" pitchFamily="-112" charset="0"/>
                <a:ea typeface="+mn-ea"/>
                <a:cs typeface="+mn-cs"/>
              </a:defRPr>
            </a:lvl1pPr>
          </a:lstStyle>
          <a:p>
            <a:pPr defTabSz="1300317"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300317" fontAlgn="base">
              <a:spcBef>
                <a:spcPct val="0"/>
              </a:spcBef>
              <a:spcAft>
                <a:spcPct val="0"/>
              </a:spcAft>
              <a:defRPr/>
            </a:pPr>
            <a:fld id="{61F442D0-A11F-2640-8129-5D1BEF7A3C1E}" type="slidenum">
              <a:rPr lang="en-US" smtClean="0"/>
              <a:pPr defTabSz="1300317" fontAlgn="base">
                <a:spcBef>
                  <a:spcPct val="0"/>
                </a:spcBef>
                <a:spcAft>
                  <a:spcPct val="0"/>
                </a:spcAft>
                <a:defRPr/>
              </a:pPr>
              <a:t>‹#›</a:t>
            </a:fld>
            <a:endParaRPr lang="en-US"/>
          </a:p>
        </p:txBody>
      </p:sp>
    </p:spTree>
    <p:extLst>
      <p:ext uri="{BB962C8B-B14F-4D97-AF65-F5344CB8AC3E}">
        <p14:creationId xmlns:p14="http://schemas.microsoft.com/office/powerpoint/2010/main" val="2820261929"/>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59"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31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47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635"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618" indent="-487618" algn="l" rtl="0" eaLnBrk="0" fontAlgn="base" hangingPunct="0">
        <a:spcBef>
          <a:spcPct val="20000"/>
        </a:spcBef>
        <a:spcAft>
          <a:spcPct val="0"/>
        </a:spcAft>
        <a:buClr>
          <a:schemeClr val="hlink"/>
        </a:buClr>
        <a:buSzPct val="75000"/>
        <a:buFont typeface="Wingdings" charset="0"/>
        <a:buChar char="l"/>
        <a:defRPr sz="4551">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1056508" indent="-406351" algn="l" rtl="0" eaLnBrk="0" fontAlgn="base" hangingPunct="0">
        <a:spcBef>
          <a:spcPct val="20000"/>
        </a:spcBef>
        <a:spcAft>
          <a:spcPct val="0"/>
        </a:spcAft>
        <a:buClr>
          <a:schemeClr val="tx2"/>
        </a:buClr>
        <a:buSzPct val="75000"/>
        <a:buFont typeface="Wingdings" charset="0"/>
        <a:buChar char="l"/>
        <a:defRPr sz="3982">
          <a:solidFill>
            <a:schemeClr val="tx1"/>
          </a:solidFill>
          <a:effectLst>
            <a:outerShdw blurRad="38100" dist="38100" dir="2700000" algn="tl">
              <a:srgbClr val="000000"/>
            </a:outerShdw>
          </a:effectLst>
          <a:latin typeface="+mn-lt"/>
          <a:ea typeface="ＭＳ Ｐゴシック" pitchFamily="-111" charset="-128"/>
        </a:defRPr>
      </a:lvl2pPr>
      <a:lvl3pPr marL="1625397" indent="-325079" algn="l" rtl="0" eaLnBrk="0" fontAlgn="base" hangingPunct="0">
        <a:spcBef>
          <a:spcPct val="20000"/>
        </a:spcBef>
        <a:spcAft>
          <a:spcPct val="0"/>
        </a:spcAft>
        <a:buClr>
          <a:schemeClr val="accent2"/>
        </a:buClr>
        <a:buSzPct val="75000"/>
        <a:buFont typeface="Wingdings" charset="0"/>
        <a:buChar char="l"/>
        <a:defRPr sz="3413">
          <a:solidFill>
            <a:schemeClr val="tx1"/>
          </a:solidFill>
          <a:effectLst>
            <a:outerShdw blurRad="38100" dist="38100" dir="2700000" algn="tl">
              <a:srgbClr val="000000"/>
            </a:outerShdw>
          </a:effectLst>
          <a:latin typeface="+mn-lt"/>
          <a:ea typeface="ＭＳ Ｐゴシック" charset="0"/>
          <a:cs typeface="Geneva" charset="0"/>
        </a:defRPr>
      </a:lvl3pPr>
      <a:lvl4pPr marL="2275556" indent="-325079" algn="l" rtl="0" eaLnBrk="0" fontAlgn="base" hangingPunct="0">
        <a:spcBef>
          <a:spcPct val="20000"/>
        </a:spcBef>
        <a:spcAft>
          <a:spcPct val="0"/>
        </a:spcAft>
        <a:buClr>
          <a:schemeClr val="folHlink"/>
        </a:buClr>
        <a:buSzPct val="75000"/>
        <a:buFont typeface="Wingdings" charset="0"/>
        <a:buChar char="l"/>
        <a:defRPr sz="2844">
          <a:solidFill>
            <a:schemeClr val="tx1"/>
          </a:solidFill>
          <a:effectLst>
            <a:outerShdw blurRad="38100" dist="38100" dir="2700000" algn="tl">
              <a:srgbClr val="000000"/>
            </a:outerShdw>
          </a:effectLst>
          <a:latin typeface="+mn-lt"/>
          <a:ea typeface="Geneva" charset="-128"/>
          <a:cs typeface="Geneva" charset="0"/>
        </a:defRPr>
      </a:lvl4pPr>
      <a:lvl5pPr marL="2925714" indent="-325079" algn="l" rtl="0" eaLnBrk="0" fontAlgn="base" hangingPunct="0">
        <a:spcBef>
          <a:spcPct val="20000"/>
        </a:spcBef>
        <a:spcAft>
          <a:spcPct val="0"/>
        </a:spcAft>
        <a:buClr>
          <a:schemeClr val="tx1"/>
        </a:buClr>
        <a:buSzPct val="75000"/>
        <a:buFont typeface="Wingdings" charset="0"/>
        <a:buChar char="l"/>
        <a:defRPr sz="2844">
          <a:solidFill>
            <a:schemeClr val="tx1"/>
          </a:solidFill>
          <a:effectLst>
            <a:outerShdw blurRad="38100" dist="38100" dir="2700000" algn="tl">
              <a:srgbClr val="000000"/>
            </a:outerShdw>
          </a:effectLst>
          <a:latin typeface="+mn-lt"/>
          <a:ea typeface="Geneva" charset="-128"/>
          <a:cs typeface="Geneva" charset="0"/>
        </a:defRPr>
      </a:lvl5pPr>
      <a:lvl6pPr marL="3575873"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6030"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6188"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345"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59" rtl="0" eaLnBrk="1" latinLnBrk="0" hangingPunct="1">
        <a:defRPr sz="2560" kern="1200">
          <a:solidFill>
            <a:schemeClr val="tx1"/>
          </a:solidFill>
          <a:latin typeface="+mn-lt"/>
          <a:ea typeface="+mn-ea"/>
          <a:cs typeface="+mn-cs"/>
        </a:defRPr>
      </a:lvl1pPr>
      <a:lvl2pPr marL="650159" algn="l" defTabSz="650159" rtl="0" eaLnBrk="1" latinLnBrk="0" hangingPunct="1">
        <a:defRPr sz="2560" kern="1200">
          <a:solidFill>
            <a:schemeClr val="tx1"/>
          </a:solidFill>
          <a:latin typeface="+mn-lt"/>
          <a:ea typeface="+mn-ea"/>
          <a:cs typeface="+mn-cs"/>
        </a:defRPr>
      </a:lvl2pPr>
      <a:lvl3pPr marL="1300317" algn="l" defTabSz="650159" rtl="0" eaLnBrk="1" latinLnBrk="0" hangingPunct="1">
        <a:defRPr sz="2560" kern="1200">
          <a:solidFill>
            <a:schemeClr val="tx1"/>
          </a:solidFill>
          <a:latin typeface="+mn-lt"/>
          <a:ea typeface="+mn-ea"/>
          <a:cs typeface="+mn-cs"/>
        </a:defRPr>
      </a:lvl3pPr>
      <a:lvl4pPr marL="1950476" algn="l" defTabSz="650159" rtl="0" eaLnBrk="1" latinLnBrk="0" hangingPunct="1">
        <a:defRPr sz="2560" kern="1200">
          <a:solidFill>
            <a:schemeClr val="tx1"/>
          </a:solidFill>
          <a:latin typeface="+mn-lt"/>
          <a:ea typeface="+mn-ea"/>
          <a:cs typeface="+mn-cs"/>
        </a:defRPr>
      </a:lvl4pPr>
      <a:lvl5pPr marL="2600635" algn="l" defTabSz="650159" rtl="0" eaLnBrk="1" latinLnBrk="0" hangingPunct="1">
        <a:defRPr sz="2560" kern="1200">
          <a:solidFill>
            <a:schemeClr val="tx1"/>
          </a:solidFill>
          <a:latin typeface="+mn-lt"/>
          <a:ea typeface="+mn-ea"/>
          <a:cs typeface="+mn-cs"/>
        </a:defRPr>
      </a:lvl5pPr>
      <a:lvl6pPr marL="3250794" algn="l" defTabSz="650159" rtl="0" eaLnBrk="1" latinLnBrk="0" hangingPunct="1">
        <a:defRPr sz="2560" kern="1200">
          <a:solidFill>
            <a:schemeClr val="tx1"/>
          </a:solidFill>
          <a:latin typeface="+mn-lt"/>
          <a:ea typeface="+mn-ea"/>
          <a:cs typeface="+mn-cs"/>
        </a:defRPr>
      </a:lvl6pPr>
      <a:lvl7pPr marL="3900951" algn="l" defTabSz="650159" rtl="0" eaLnBrk="1" latinLnBrk="0" hangingPunct="1">
        <a:defRPr sz="2560" kern="1200">
          <a:solidFill>
            <a:schemeClr val="tx1"/>
          </a:solidFill>
          <a:latin typeface="+mn-lt"/>
          <a:ea typeface="+mn-ea"/>
          <a:cs typeface="+mn-cs"/>
        </a:defRPr>
      </a:lvl7pPr>
      <a:lvl8pPr marL="4551107" algn="l" defTabSz="650159" rtl="0" eaLnBrk="1" latinLnBrk="0" hangingPunct="1">
        <a:defRPr sz="2560" kern="1200">
          <a:solidFill>
            <a:schemeClr val="tx1"/>
          </a:solidFill>
          <a:latin typeface="+mn-lt"/>
          <a:ea typeface="+mn-ea"/>
          <a:cs typeface="+mn-cs"/>
        </a:defRPr>
      </a:lvl8pPr>
      <a:lvl9pPr marL="5201268" algn="l" defTabSz="650159"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8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Biblical Worship"/>
          <p:cNvSpPr txBox="1">
            <a:spLocks noGrp="1"/>
          </p:cNvSpPr>
          <p:nvPr>
            <p:ph type="body" idx="13"/>
          </p:nvPr>
        </p:nvSpPr>
        <p:spPr>
          <a:xfrm>
            <a:off x="507999" y="3282950"/>
            <a:ext cx="7200901" cy="952500"/>
          </a:xfrm>
          <a:prstGeom prst="rect">
            <a:avLst/>
          </a:prstGeom>
        </p:spPr>
        <p:txBody>
          <a:bodyPr/>
          <a:lstStyle>
            <a:lvl1pPr>
              <a:lnSpc>
                <a:spcPct val="90000"/>
              </a:lnSpc>
              <a:spcBef>
                <a:spcPts val="1600"/>
              </a:spcBef>
              <a:defRPr sz="5600">
                <a:solidFill>
                  <a:srgbClr val="A42D1F"/>
                </a:solidFill>
                <a:latin typeface="Bodoni SvtyTwo ITC TT-Book"/>
                <a:ea typeface="Bodoni SvtyTwo ITC TT-Book"/>
                <a:cs typeface="Bodoni SvtyTwo ITC TT-Book"/>
                <a:sym typeface="Bodoni SvtyTwo ITC TT-Book"/>
              </a:defRPr>
            </a:lvl1pPr>
          </a:lstStyle>
          <a:p>
            <a:r>
              <a:t>Biblical Worship</a:t>
            </a:r>
          </a:p>
        </p:txBody>
      </p:sp>
      <p:sp>
        <p:nvSpPr>
          <p:cNvPr id="554" name="Unit 4"/>
          <p:cNvSpPr txBox="1">
            <a:spLocks noGrp="1"/>
          </p:cNvSpPr>
          <p:nvPr>
            <p:ph type="title"/>
          </p:nvPr>
        </p:nvSpPr>
        <p:spPr>
          <a:prstGeom prst="rect">
            <a:avLst/>
          </a:prstGeom>
        </p:spPr>
        <p:txBody>
          <a:bodyPr/>
          <a:lstStyle>
            <a:lvl1pPr>
              <a:defRPr>
                <a:solidFill>
                  <a:srgbClr val="46532E"/>
                </a:solidFill>
              </a:defRPr>
            </a:lvl1pPr>
          </a:lstStyle>
          <a:p>
            <a:r>
              <a:t>Unit 4</a:t>
            </a:r>
          </a:p>
        </p:txBody>
      </p:sp>
      <p:sp>
        <p:nvSpPr>
          <p:cNvPr id="555" name="WORSHIP IN THE NEW TESTAMENT"/>
          <p:cNvSpPr txBox="1">
            <a:spLocks noGrp="1"/>
          </p:cNvSpPr>
          <p:nvPr>
            <p:ph type="body" sz="quarter" idx="1"/>
          </p:nvPr>
        </p:nvSpPr>
        <p:spPr>
          <a:xfrm>
            <a:off x="4070561" y="3986159"/>
            <a:ext cx="7847483" cy="2722952"/>
          </a:xfrm>
          <a:prstGeom prst="rect">
            <a:avLst/>
          </a:prstGeom>
        </p:spPr>
        <p:txBody>
          <a:bodyPr/>
          <a:lstStyle>
            <a:lvl1pPr algn="ctr">
              <a:defRPr sz="7000"/>
            </a:lvl1pPr>
          </a:lstStyle>
          <a:p>
            <a:r>
              <a:t>WORSHIP IN THE NEW TESTAMENT</a:t>
            </a:r>
          </a:p>
        </p:txBody>
      </p:sp>
      <p:grpSp>
        <p:nvGrpSpPr>
          <p:cNvPr id="558" name="Image Gallery"/>
          <p:cNvGrpSpPr/>
          <p:nvPr/>
        </p:nvGrpSpPr>
        <p:grpSpPr>
          <a:xfrm>
            <a:off x="9091463" y="423532"/>
            <a:ext cx="3973690" cy="4168380"/>
            <a:chOff x="0" y="0"/>
            <a:chExt cx="3973688" cy="4168378"/>
          </a:xfrm>
        </p:grpSpPr>
        <p:pic>
          <p:nvPicPr>
            <p:cNvPr id="556" name="alleluia2.jpg" descr="alleluia2.jpg"/>
            <p:cNvPicPr>
              <a:picLocks noChangeAspect="1"/>
            </p:cNvPicPr>
            <p:nvPr/>
          </p:nvPicPr>
          <p:blipFill>
            <a:blip r:embed="rId2"/>
            <a:srcRect l="9290" r="9290"/>
            <a:stretch>
              <a:fillRect/>
            </a:stretch>
          </p:blipFill>
          <p:spPr>
            <a:xfrm>
              <a:off x="0" y="0"/>
              <a:ext cx="3973689" cy="3660379"/>
            </a:xfrm>
            <a:prstGeom prst="rect">
              <a:avLst/>
            </a:prstGeom>
            <a:ln w="12700" cap="flat">
              <a:noFill/>
              <a:miter lim="400000"/>
            </a:ln>
            <a:effectLst/>
          </p:spPr>
        </p:pic>
        <p:sp>
          <p:nvSpPr>
            <p:cNvPr id="557" name="Rectangle"/>
            <p:cNvSpPr/>
            <p:nvPr/>
          </p:nvSpPr>
          <p:spPr>
            <a:xfrm>
              <a:off x="0" y="3736578"/>
              <a:ext cx="3973689"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defTabSz="584200">
                <a:defRPr sz="1800">
                  <a:solidFill>
                    <a:srgbClr val="414141"/>
                  </a:solidFill>
                  <a:latin typeface="Bodoni SvtyTwo ITC TT-Book"/>
                  <a:ea typeface="Bodoni SvtyTwo ITC TT-Book"/>
                  <a:cs typeface="Bodoni SvtyTwo ITC TT-Book"/>
                  <a:sym typeface="Bodoni SvtyTwo ITC TT-Book"/>
                </a:defRPr>
              </a:lvl1pPr>
            </a:lstStyle>
            <a:p>
              <a:r>
                <a:t> </a:t>
              </a:r>
            </a:p>
          </p:txBody>
        </p:sp>
      </p:grpSp>
      <p:sp>
        <p:nvSpPr>
          <p:cNvPr id="2" name="Rectangle 1">
            <a:extLst>
              <a:ext uri="{FF2B5EF4-FFF2-40B4-BE49-F238E27FC236}">
                <a16:creationId xmlns:a16="http://schemas.microsoft.com/office/drawing/2014/main" id="{BD04BB5C-5406-3A53-8C3C-3EF39A5C243E}"/>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Draw near . . ."/>
          <p:cNvSpPr txBox="1"/>
          <p:nvPr/>
        </p:nvSpPr>
        <p:spPr>
          <a:xfrm>
            <a:off x="361335" y="3170380"/>
            <a:ext cx="12282130" cy="980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lnSpc>
                <a:spcPct val="70000"/>
              </a:lnSpc>
              <a:defRPr sz="5000">
                <a:solidFill>
                  <a:schemeClr val="accent1">
                    <a:lumOff val="44000"/>
                  </a:schemeClr>
                </a:solidFill>
              </a:defRPr>
            </a:pPr>
            <a:r>
              <a:t>    </a:t>
            </a:r>
            <a:r>
              <a:rPr>
                <a:latin typeface="+mj-lt"/>
                <a:ea typeface="+mj-ea"/>
                <a:cs typeface="+mj-cs"/>
                <a:sym typeface="Bell MT"/>
              </a:rPr>
              <a:t>Draw near . . . </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2" name="This is the message that is missing in the literature of contemporary worship. It is too much about what I ought to do and too little about what God has done for me. God has done for me what I cannot do for myself. He did it in Jesus Christ. Therefore my"/>
          <p:cNvSpPr txBox="1"/>
          <p:nvPr/>
        </p:nvSpPr>
        <p:spPr>
          <a:xfrm>
            <a:off x="498517" y="983992"/>
            <a:ext cx="12007766" cy="8207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nSpc>
                <a:spcPct val="80000"/>
              </a:lnSpc>
              <a:spcBef>
                <a:spcPts val="3100"/>
              </a:spcBef>
              <a:defRPr sz="4500">
                <a:solidFill>
                  <a:schemeClr val="accent1">
                    <a:lumOff val="44000"/>
                  </a:schemeClr>
                </a:solidFill>
                <a:latin typeface="+mj-lt"/>
                <a:ea typeface="+mj-ea"/>
                <a:cs typeface="+mj-cs"/>
                <a:sym typeface="Bell MT"/>
              </a:defRPr>
            </a:lvl1pPr>
          </a:lstStyle>
          <a:p>
            <a:r>
              <a:t>This is the message that is missing in the literature of contemporary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Savior—He is also my complete and eternal worship, doing for me, in my place, what I cannot do. . . .</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6" name="He is eternally interceding to the Father on our behalf. And for this reason, our worship is always in and through Christ. . . .…"/>
          <p:cNvSpPr txBox="1"/>
          <p:nvPr/>
        </p:nvSpPr>
        <p:spPr>
          <a:xfrm>
            <a:off x="1040383" y="1611917"/>
            <a:ext cx="10924034" cy="710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nSpc>
                <a:spcPct val="80000"/>
              </a:lnSpc>
              <a:defRPr sz="5000">
                <a:solidFill>
                  <a:schemeClr val="accent1">
                    <a:lumOff val="44000"/>
                  </a:schemeClr>
                </a:solidFill>
                <a:latin typeface="+mj-lt"/>
                <a:ea typeface="+mj-ea"/>
                <a:cs typeface="+mj-cs"/>
                <a:sym typeface="Bell MT"/>
              </a:defRPr>
            </a:pPr>
            <a:r>
              <a:t>He is eternally interceding to the Father on our behalf. And for this reason, our worship is always in and through Christ. . . .</a:t>
            </a:r>
          </a:p>
          <a:p>
            <a:pPr>
              <a:lnSpc>
                <a:spcPct val="80000"/>
              </a:lnSpc>
              <a:defRPr sz="5000">
                <a:solidFill>
                  <a:schemeClr val="accent1">
                    <a:lumOff val="44000"/>
                  </a:schemeClr>
                </a:solidFill>
                <a:latin typeface="+mj-lt"/>
                <a:ea typeface="+mj-ea"/>
                <a:cs typeface="+mj-cs"/>
                <a:sym typeface="Bell MT"/>
              </a:defRPr>
            </a:pPr>
            <a:r>
              <a:t>Thanks for Jesus Christ, who is my worship. We are free! And in gratitude, we offer our stumbling worship in the name of Jesus with thanksgiving. </a:t>
            </a:r>
          </a:p>
          <a:p>
            <a:pPr algn="ctr">
              <a:lnSpc>
                <a:spcPct val="80000"/>
              </a:lnSpc>
              <a:defRPr sz="5000">
                <a:solidFill>
                  <a:schemeClr val="accent1">
                    <a:lumOff val="44000"/>
                  </a:schemeClr>
                </a:solidFill>
                <a:latin typeface="+mj-lt"/>
                <a:ea typeface="+mj-ea"/>
                <a:cs typeface="+mj-cs"/>
                <a:sym typeface="Bell MT"/>
              </a:defRPr>
            </a:pPr>
            <a:endParaRPr/>
          </a:p>
          <a:p>
            <a:pPr algn="ctr">
              <a:lnSpc>
                <a:spcPct val="80000"/>
              </a:lnSpc>
              <a:defRPr sz="5000">
                <a:solidFill>
                  <a:schemeClr val="accent1">
                    <a:lumOff val="44000"/>
                  </a:schemeClr>
                </a:solidFill>
                <a:latin typeface="+mj-lt"/>
                <a:ea typeface="+mj-ea"/>
                <a:cs typeface="+mj-cs"/>
                <a:sym typeface="Bell MT"/>
              </a:defRPr>
            </a:pPr>
            <a:r>
              <a:t>(Robert Webber)</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0" name="ALL OF GRACE  What God requires, He provides."/>
          <p:cNvSpPr txBox="1">
            <a:spLocks noGrp="1"/>
          </p:cNvSpPr>
          <p:nvPr>
            <p:ph type="title" idx="4294967295"/>
          </p:nvPr>
        </p:nvSpPr>
        <p:spPr>
          <a:xfrm>
            <a:off x="1011932" y="904504"/>
            <a:ext cx="10980936" cy="5249809"/>
          </a:xfrm>
          <a:prstGeom prst="rect">
            <a:avLst/>
          </a:prstGeom>
        </p:spPr>
        <p:txBody>
          <a:bodyPr lIns="65476" tIns="65476" rIns="65476" bIns="65476">
            <a:normAutofit/>
          </a:bodyPr>
          <a:lstStyle/>
          <a:p>
            <a:pPr defTabSz="988364">
              <a:defRPr sz="4218">
                <a:latin typeface="+mj-lt"/>
                <a:ea typeface="+mj-ea"/>
                <a:cs typeface="+mj-cs"/>
                <a:sym typeface="Bell MT"/>
              </a:defRPr>
            </a:pPr>
            <a:br/>
            <a:br/>
            <a:br/>
            <a:r>
              <a:rPr sz="6384">
                <a:solidFill>
                  <a:schemeClr val="accent1">
                    <a:lumOff val="44000"/>
                  </a:schemeClr>
                </a:solidFill>
              </a:rPr>
              <a:t>ALL OF GRACE</a:t>
            </a:r>
            <a:br>
              <a:rPr sz="6384">
                <a:solidFill>
                  <a:schemeClr val="accent1">
                    <a:lumOff val="44000"/>
                  </a:schemeClr>
                </a:solidFill>
              </a:rPr>
            </a:br>
            <a:br>
              <a:rPr sz="6384">
                <a:solidFill>
                  <a:schemeClr val="accent1">
                    <a:lumOff val="44000"/>
                  </a:schemeClr>
                </a:solidFill>
              </a:rPr>
            </a:br>
            <a:r>
              <a:rPr>
                <a:solidFill>
                  <a:schemeClr val="accent1">
                    <a:lumOff val="44000"/>
                  </a:schemeClr>
                </a:solidFill>
              </a:rPr>
              <a:t>What God requires, He provides.</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4" name="BREAKOUT…"/>
          <p:cNvSpPr txBox="1"/>
          <p:nvPr/>
        </p:nvSpPr>
        <p:spPr>
          <a:xfrm>
            <a:off x="2424929" y="2563876"/>
            <a:ext cx="8154942" cy="4625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a:solidFill>
                  <a:schemeClr val="accent1">
                    <a:lumOff val="44000"/>
                  </a:schemeClr>
                </a:solidFill>
                <a:latin typeface="+mj-lt"/>
                <a:ea typeface="+mj-ea"/>
                <a:cs typeface="+mj-cs"/>
                <a:sym typeface="Bell MT"/>
              </a:defRPr>
            </a:pPr>
            <a:r>
              <a:t>BREAKOUT</a:t>
            </a:r>
          </a:p>
          <a:p>
            <a:pPr>
              <a:defRPr>
                <a:solidFill>
                  <a:schemeClr val="accent1">
                    <a:lumOff val="44000"/>
                  </a:schemeClr>
                </a:solidFill>
                <a:latin typeface="+mj-lt"/>
                <a:ea typeface="+mj-ea"/>
                <a:cs typeface="+mj-cs"/>
                <a:sym typeface="Bell MT"/>
              </a:defRPr>
            </a:pPr>
            <a:endParaRPr/>
          </a:p>
          <a:p>
            <a:pPr marL="588210" indent="-588210">
              <a:buSzPct val="100000"/>
              <a:buAutoNum type="arabicPeriod"/>
              <a:defRPr>
                <a:solidFill>
                  <a:schemeClr val="accent1">
                    <a:lumOff val="44000"/>
                  </a:schemeClr>
                </a:solidFill>
                <a:latin typeface="+mj-lt"/>
                <a:ea typeface="+mj-ea"/>
                <a:cs typeface="+mj-cs"/>
                <a:sym typeface="Bell MT"/>
              </a:defRPr>
            </a:pPr>
            <a:r>
              <a:t>What might the implications be for your church?</a:t>
            </a:r>
          </a:p>
          <a:p>
            <a:pPr marL="588210" indent="-588210">
              <a:buSzPct val="100000"/>
              <a:buAutoNum type="arabicPeriod"/>
              <a:defRPr>
                <a:solidFill>
                  <a:schemeClr val="accent1">
                    <a:lumOff val="44000"/>
                  </a:schemeClr>
                </a:solidFill>
                <a:latin typeface="+mj-lt"/>
                <a:ea typeface="+mj-ea"/>
                <a:cs typeface="+mj-cs"/>
                <a:sym typeface="Bell MT"/>
              </a:defRPr>
            </a:pPr>
            <a:r>
              <a:t>How would you explain/teach this truth to others?</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8" name="THROUGH HIM then, let us continually offer up a sacrifice of praise to God, that is, the fruit of lips that give thanks to His name.  (Hebrews 13:15)"/>
          <p:cNvSpPr txBox="1">
            <a:spLocks noGrp="1"/>
          </p:cNvSpPr>
          <p:nvPr>
            <p:ph type="title" idx="4294967295"/>
          </p:nvPr>
        </p:nvSpPr>
        <p:spPr>
          <a:xfrm>
            <a:off x="1262522" y="2366658"/>
            <a:ext cx="10479756" cy="5345403"/>
          </a:xfrm>
          <a:prstGeom prst="rect">
            <a:avLst/>
          </a:prstGeom>
        </p:spPr>
        <p:txBody>
          <a:bodyPr lIns="65476" tIns="65476" rIns="65476" bIns="65476">
            <a:normAutofit/>
          </a:bodyPr>
          <a:lstStyle/>
          <a:p>
            <a:pPr defTabSz="832307">
              <a:defRPr sz="4320">
                <a:effectLst>
                  <a:outerShdw blurRad="6096" dist="12192" dir="2700000" rotWithShape="0">
                    <a:schemeClr val="accent1">
                      <a:lumOff val="44000"/>
                    </a:schemeClr>
                  </a:outerShdw>
                </a:effectLst>
                <a:latin typeface="Times New Roman"/>
                <a:ea typeface="Times New Roman"/>
                <a:cs typeface="Times New Roman"/>
                <a:sym typeface="Times New Roman"/>
              </a:defRPr>
            </a:pPr>
            <a:br/>
            <a:r>
              <a:rPr>
                <a:solidFill>
                  <a:schemeClr val="accent1">
                    <a:lumOff val="44000"/>
                  </a:schemeClr>
                </a:solidFill>
                <a:latin typeface="+mj-lt"/>
                <a:ea typeface="+mj-ea"/>
                <a:cs typeface="+mj-cs"/>
                <a:sym typeface="Bell MT"/>
              </a:rPr>
              <a:t>THROUGH HIM then,</a:t>
            </a:r>
            <a:br>
              <a:rPr>
                <a:solidFill>
                  <a:schemeClr val="accent1">
                    <a:lumOff val="44000"/>
                  </a:schemeClr>
                </a:solidFill>
                <a:latin typeface="+mj-lt"/>
                <a:ea typeface="+mj-ea"/>
                <a:cs typeface="+mj-cs"/>
                <a:sym typeface="Bell MT"/>
              </a:rPr>
            </a:br>
            <a:r>
              <a:rPr>
                <a:solidFill>
                  <a:schemeClr val="accent1">
                    <a:lumOff val="44000"/>
                  </a:schemeClr>
                </a:solidFill>
                <a:latin typeface="+mj-lt"/>
                <a:ea typeface="+mj-ea"/>
                <a:cs typeface="+mj-cs"/>
                <a:sym typeface="Bell MT"/>
              </a:rPr>
              <a:t>let us continually offer up a sacrifice of praise to God, that is, the fruit of lips that give thanks to His name.</a:t>
            </a:r>
            <a:br>
              <a:rPr>
                <a:solidFill>
                  <a:schemeClr val="accent1">
                    <a:lumOff val="44000"/>
                  </a:schemeClr>
                </a:solidFill>
                <a:latin typeface="+mj-lt"/>
                <a:ea typeface="+mj-ea"/>
                <a:cs typeface="+mj-cs"/>
                <a:sym typeface="Bell MT"/>
              </a:rPr>
            </a:br>
            <a:br>
              <a:rPr>
                <a:solidFill>
                  <a:schemeClr val="accent1">
                    <a:lumOff val="44000"/>
                  </a:schemeClr>
                </a:solidFill>
                <a:latin typeface="+mj-lt"/>
                <a:ea typeface="+mj-ea"/>
                <a:cs typeface="+mj-cs"/>
                <a:sym typeface="Bell MT"/>
              </a:rPr>
            </a:br>
            <a:r>
              <a:rPr sz="2496">
                <a:solidFill>
                  <a:schemeClr val="accent1">
                    <a:lumOff val="44000"/>
                  </a:schemeClr>
                </a:solidFill>
                <a:latin typeface="+mj-lt"/>
                <a:ea typeface="+mj-ea"/>
                <a:cs typeface="+mj-cs"/>
                <a:sym typeface="Bell MT"/>
              </a:rPr>
              <a:t>(Hebrews 13:15)</a:t>
            </a:r>
            <a:br>
              <a:rPr sz="2496">
                <a:solidFill>
                  <a:schemeClr val="accent1">
                    <a:lumOff val="44000"/>
                  </a:schemeClr>
                </a:solidFill>
                <a:latin typeface="+mj-lt"/>
                <a:ea typeface="+mj-ea"/>
                <a:cs typeface="+mj-cs"/>
                <a:sym typeface="Bell MT"/>
              </a:rPr>
            </a:br>
            <a:endParaRPr sz="2496">
              <a:solidFill>
                <a:schemeClr val="accent1">
                  <a:lumOff val="44000"/>
                </a:schemeClr>
              </a:solidFill>
              <a:latin typeface="+mj-lt"/>
              <a:ea typeface="+mj-ea"/>
              <a:cs typeface="+mj-cs"/>
              <a:sym typeface="Bell MT"/>
            </a:endParaRP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92" name="Martin Luther and…"/>
          <p:cNvSpPr txBox="1"/>
          <p:nvPr/>
        </p:nvSpPr>
        <p:spPr>
          <a:xfrm>
            <a:off x="3852394" y="3620575"/>
            <a:ext cx="4726109" cy="1628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a:solidFill>
                  <a:schemeClr val="accent1">
                    <a:lumOff val="44000"/>
                  </a:schemeClr>
                </a:solidFill>
                <a:latin typeface="+mj-lt"/>
                <a:ea typeface="+mj-ea"/>
                <a:cs typeface="+mj-cs"/>
                <a:sym typeface="Bell MT"/>
              </a:defRPr>
            </a:pPr>
            <a:r>
              <a:t>Martin Luther and</a:t>
            </a:r>
          </a:p>
          <a:p>
            <a:pPr algn="ctr">
              <a:defRPr>
                <a:solidFill>
                  <a:schemeClr val="accent1">
                    <a:lumOff val="44000"/>
                  </a:schemeClr>
                </a:solidFill>
                <a:latin typeface="+mj-lt"/>
                <a:ea typeface="+mj-ea"/>
                <a:cs typeface="+mj-cs"/>
                <a:sym typeface="Bell MT"/>
              </a:defRPr>
            </a:pPr>
            <a:r>
              <a:t>Johann von Staupitz</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4"/>
            <a:ext cx="3809954" cy="3587059"/>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eaLnBrk="1" hangingPunct="1">
              <a:defRPr/>
            </a:pPr>
            <a:r>
              <a:rPr lang="en-US" sz="4400" b="1" dirty="0">
                <a:solidFill>
                  <a:srgbClr val="FFFFFF"/>
                </a:solidFill>
                <a:latin typeface="Arial" charset="0"/>
                <a:ea typeface="ＭＳ Ｐゴシック" charset="0"/>
              </a:rPr>
              <a:t>Worship link at BibleStudyDownloads.org</a:t>
            </a:r>
            <a:endParaRPr lang="en-US" sz="2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300317" rtl="0" eaLnBrk="1" fontAlgn="base" latinLnBrk="0" hangingPunct="1">
              <a:lnSpc>
                <a:spcPct val="100000"/>
              </a:lnSpc>
              <a:spcBef>
                <a:spcPct val="0"/>
              </a:spcBef>
              <a:spcAft>
                <a:spcPct val="0"/>
              </a:spcAft>
              <a:buClrTx/>
              <a:buSzTx/>
              <a:buFontTx/>
              <a:buNone/>
              <a:tabLst/>
              <a:defRPr/>
            </a:pPr>
            <a:r>
              <a:rPr kumimoji="0" lang="en-US" sz="5689"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rPr>
              <a:t>Get this presentation for free!</a:t>
            </a:r>
            <a:endParaRPr kumimoji="0" lang="en-US" sz="1991"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22"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2. Important Vocabulary…"/>
          <p:cNvSpPr txBox="1">
            <a:spLocks noGrp="1"/>
          </p:cNvSpPr>
          <p:nvPr>
            <p:ph type="title" idx="4294967295"/>
          </p:nvPr>
        </p:nvSpPr>
        <p:spPr>
          <a:xfrm>
            <a:off x="650239" y="382282"/>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2. Important Vocabulary</a:t>
            </a:r>
          </a:p>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in New Testament Worship</a:t>
            </a:r>
          </a:p>
        </p:txBody>
      </p:sp>
      <p:sp>
        <p:nvSpPr>
          <p:cNvPr id="587" name="a. “to bow down one’s self in honor, to pay homage, to do reverence, to worship”…"/>
          <p:cNvSpPr txBox="1"/>
          <p:nvPr/>
        </p:nvSpPr>
        <p:spPr>
          <a:xfrm>
            <a:off x="379935" y="2686401"/>
            <a:ext cx="12244931" cy="6731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t>a. “to bow down one’s self in honor,</a:t>
            </a:r>
            <a:br/>
            <a:r>
              <a:t>to pay homage, to do reverence, to worship”</a:t>
            </a:r>
          </a:p>
          <a:p>
            <a:pPr lvl="8" algn="ctr" defTabSz="914400">
              <a:lnSpc>
                <a:spcPct val="90000"/>
              </a:lnSpc>
              <a:spcBef>
                <a:spcPts val="700"/>
              </a:spcBef>
              <a:defRPr sz="3800">
                <a:solidFill>
                  <a:schemeClr val="accent1">
                    <a:lumOff val="44000"/>
                  </a:schemeClr>
                </a:solidFill>
                <a:latin typeface="Bodoni SvtyTwo ITC TT-Book"/>
                <a:ea typeface="Bodoni SvtyTwo ITC TT-Book"/>
                <a:cs typeface="Bodoni SvtyTwo ITC TT-Book"/>
                <a:sym typeface="Bodoni SvtyTwo ITC TT-Book"/>
              </a:defRPr>
            </a:pPr>
            <a:br>
              <a:rPr sz="1600"/>
            </a:br>
            <a:r>
              <a:rPr sz="4700">
                <a:latin typeface="Bodoni SvtyTwo ITC TT-BookIta"/>
                <a:ea typeface="Bodoni SvtyTwo ITC TT-BookIta"/>
                <a:cs typeface="Bodoni SvtyTwo ITC TT-BookIta"/>
                <a:sym typeface="Bodoni SvtyTwo ITC TT-BookIta"/>
              </a:rPr>
              <a:t>proskuneō</a:t>
            </a:r>
            <a:endParaRPr>
              <a:latin typeface="Bodoni SvtyTwo ITC TT-BookIta"/>
              <a:ea typeface="Bodoni SvtyTwo ITC TT-BookIta"/>
              <a:cs typeface="Bodoni SvtyTwo ITC TT-BookIta"/>
              <a:sym typeface="Bodoni SvtyTwo ITC TT-BookIta"/>
            </a:endParaRPr>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a:latin typeface="Bodoni SvtyTwo ITC TT-BookIta"/>
              <a:ea typeface="Bodoni SvtyTwo ITC TT-BookIta"/>
              <a:cs typeface="Bodoni SvtyTwo ITC TT-BookIta"/>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t>(similar to OT:  </a:t>
            </a:r>
            <a:r>
              <a:rPr>
                <a:latin typeface="Bodoni SvtyTwo ITC TT-BookIta"/>
                <a:ea typeface="Bodoni SvtyTwo ITC TT-BookIta"/>
                <a:cs typeface="Bodoni SvtyTwo ITC TT-BookIta"/>
                <a:sym typeface="Bodoni SvtyTwo ITC TT-BookIta"/>
              </a:rPr>
              <a:t>ḥistahavah)</a:t>
            </a:r>
          </a:p>
          <a:p>
            <a:pPr>
              <a:defRPr sz="2900" i="1">
                <a:solidFill>
                  <a:schemeClr val="accent1">
                    <a:lumOff val="44000"/>
                  </a:schemeClr>
                </a:solidFill>
                <a:latin typeface="+mj-lt"/>
                <a:ea typeface="+mj-ea"/>
                <a:cs typeface="+mj-cs"/>
                <a:sym typeface="Bell MT"/>
              </a:defRPr>
            </a:pPr>
            <a:endParaRPr>
              <a:latin typeface="Bodoni SvtyTwo ITC TT-BookIta"/>
              <a:ea typeface="Bodoni SvtyTwo ITC TT-BookIta"/>
              <a:cs typeface="Bodoni SvtyTwo ITC TT-BookIta"/>
              <a:sym typeface="Bodoni SvtyTwo ITC TT-BookIta"/>
            </a:endParaRPr>
          </a:p>
          <a:p>
            <a:pPr algn="ctr">
              <a:defRPr sz="2900" i="1">
                <a:solidFill>
                  <a:schemeClr val="accent1">
                    <a:lumOff val="44000"/>
                  </a:schemeClr>
                </a:solidFill>
                <a:latin typeface="+mj-lt"/>
                <a:ea typeface="+mj-ea"/>
                <a:cs typeface="+mj-cs"/>
                <a:sym typeface="Bell MT"/>
              </a:defRPr>
            </a:pPr>
            <a:r>
              <a:t>“</a:t>
            </a:r>
            <a:r>
              <a:rPr sz="3600"/>
              <a:t>God is spirit, and those who worship Him</a:t>
            </a:r>
            <a:br>
              <a:rPr sz="3600"/>
            </a:br>
            <a:r>
              <a:rPr sz="3600"/>
              <a:t>must worship in spirit and truth.” (John 4:24)</a:t>
            </a:r>
          </a:p>
          <a:p>
            <a:pPr algn="ctr">
              <a:defRPr sz="2300" i="1">
                <a:solidFill>
                  <a:schemeClr val="accent1">
                    <a:lumOff val="44000"/>
                  </a:schemeClr>
                </a:solidFill>
                <a:latin typeface="+mj-lt"/>
                <a:ea typeface="+mj-ea"/>
                <a:cs typeface="+mj-cs"/>
                <a:sym typeface="Bell MT"/>
              </a:defRPr>
            </a:pPr>
            <a:endParaRPr sz="3600"/>
          </a:p>
          <a:p>
            <a:pPr algn="ctr">
              <a:defRPr sz="3600" i="1">
                <a:solidFill>
                  <a:schemeClr val="accent1">
                    <a:lumOff val="44000"/>
                  </a:schemeClr>
                </a:solidFill>
                <a:latin typeface="+mj-lt"/>
                <a:ea typeface="+mj-ea"/>
                <a:cs typeface="+mj-cs"/>
                <a:sym typeface="Bell MT"/>
              </a:defRPr>
            </a:pPr>
            <a:r>
              <a:t>BUT: “Where is he who has been born king of the Jews?</a:t>
            </a:r>
            <a:br/>
            <a:r>
              <a:t>For we saw his star when it rose and have come to pay homage to him.”</a:t>
            </a:r>
            <a:br/>
            <a:r>
              <a:t>(Matthew 2:2)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2. Important Vocabulary…"/>
          <p:cNvSpPr txBox="1">
            <a:spLocks noGrp="1"/>
          </p:cNvSpPr>
          <p:nvPr>
            <p:ph type="title" idx="4294967295"/>
          </p:nvPr>
        </p:nvSpPr>
        <p:spPr>
          <a:xfrm>
            <a:off x="650239" y="0"/>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dirty="0"/>
              <a:t>2. Important Vocabulary</a:t>
            </a:r>
          </a:p>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dirty="0"/>
              <a:t>in New Testament Worship</a:t>
            </a:r>
          </a:p>
        </p:txBody>
      </p:sp>
      <p:sp>
        <p:nvSpPr>
          <p:cNvPr id="590" name="b. “to serve, worship”…"/>
          <p:cNvSpPr txBox="1"/>
          <p:nvPr/>
        </p:nvSpPr>
        <p:spPr>
          <a:xfrm>
            <a:off x="1268362" y="2203249"/>
            <a:ext cx="9996390" cy="7628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dirty="0"/>
              <a:t>b. “to serve, worship”</a:t>
            </a:r>
            <a:endParaRPr sz="1600" dirty="0"/>
          </a:p>
          <a:p>
            <a:pPr lvl="8" algn="ctr" defTabSz="914400">
              <a:lnSpc>
                <a:spcPct val="90000"/>
              </a:lnSpc>
              <a:spcBef>
                <a:spcPts val="700"/>
              </a:spcBef>
              <a:defRPr sz="3800">
                <a:solidFill>
                  <a:schemeClr val="accent1">
                    <a:lumOff val="44000"/>
                  </a:schemeClr>
                </a:solidFill>
                <a:latin typeface="Bodoni SvtyTwo ITC TT-BookIta"/>
                <a:ea typeface="Bodoni SvtyTwo ITC TT-BookIta"/>
                <a:cs typeface="Bodoni SvtyTwo ITC TT-BookIta"/>
                <a:sym typeface="Bodoni SvtyTwo ITC TT-BookIta"/>
              </a:defRPr>
            </a:pPr>
            <a:r>
              <a:rPr sz="1600" dirty="0"/>
              <a:t> </a:t>
            </a:r>
            <a:r>
              <a:rPr sz="4700" dirty="0" err="1"/>
              <a:t>latreuō</a:t>
            </a:r>
            <a:endParaRPr sz="4700" dirty="0"/>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Bodoni SvtyTwo ITC TT-BookIta"/>
              <a:ea typeface="Bodoni SvtyTwo ITC TT-BookIta"/>
              <a:cs typeface="Bodoni SvtyTwo ITC TT-BookIta"/>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t>(similar to OT: </a:t>
            </a:r>
            <a:r>
              <a:rPr dirty="0">
                <a:latin typeface="Bodoni SvtyTwo ITC TT-BookIta"/>
                <a:ea typeface="Bodoni SvtyTwo ITC TT-BookIta"/>
                <a:cs typeface="Bodoni SvtyTwo ITC TT-BookIta"/>
                <a:sym typeface="Bodoni SvtyTwo ITC TT-BookIta"/>
              </a:rPr>
              <a:t>‘</a:t>
            </a:r>
            <a:r>
              <a:rPr dirty="0" err="1">
                <a:latin typeface="Bodoni SvtyTwo ITC TT-BookIta"/>
                <a:ea typeface="Bodoni SvtyTwo ITC TT-BookIta"/>
                <a:cs typeface="Bodoni SvtyTwo ITC TT-BookIta"/>
                <a:sym typeface="Bodoni SvtyTwo ITC TT-BookIta"/>
              </a:rPr>
              <a:t>abad</a:t>
            </a:r>
            <a:r>
              <a:rPr dirty="0"/>
              <a:t>)</a:t>
            </a:r>
          </a:p>
          <a:p>
            <a:pPr algn="ctr">
              <a:defRPr sz="2900" i="1">
                <a:solidFill>
                  <a:schemeClr val="accent1">
                    <a:lumOff val="44000"/>
                  </a:schemeClr>
                </a:solidFill>
                <a:latin typeface="+mj-lt"/>
                <a:ea typeface="+mj-ea"/>
                <a:cs typeface="+mj-cs"/>
                <a:sym typeface="Bell MT"/>
              </a:defRPr>
            </a:pPr>
            <a:endParaRPr dirty="0"/>
          </a:p>
          <a:p>
            <a:pPr algn="ctr">
              <a:defRPr sz="3000" i="1">
                <a:solidFill>
                  <a:schemeClr val="accent1">
                    <a:lumOff val="44000"/>
                  </a:schemeClr>
                </a:solidFill>
                <a:latin typeface="+mj-lt"/>
                <a:ea typeface="+mj-ea"/>
                <a:cs typeface="+mj-cs"/>
                <a:sym typeface="Bell MT"/>
              </a:defRPr>
            </a:pPr>
            <a:r>
              <a:rPr dirty="0"/>
              <a:t>I appeal to you therefore, brethren, by the mercies of God, to present your bodies as a living sacrifice, holy and acceptable to God, which is your spiritual </a:t>
            </a:r>
            <a:r>
              <a:rPr i="0" dirty="0"/>
              <a:t>worship</a:t>
            </a:r>
            <a:r>
              <a:rPr dirty="0"/>
              <a:t>. (Romans 12:1)</a:t>
            </a:r>
          </a:p>
          <a:p>
            <a:pPr algn="ctr">
              <a:defRPr sz="3000" i="1">
                <a:solidFill>
                  <a:schemeClr val="accent1">
                    <a:lumOff val="44000"/>
                  </a:schemeClr>
                </a:solidFill>
                <a:latin typeface="+mj-lt"/>
                <a:ea typeface="+mj-ea"/>
                <a:cs typeface="+mj-cs"/>
                <a:sym typeface="Bell MT"/>
              </a:defRPr>
            </a:pPr>
            <a:endParaRPr dirty="0"/>
          </a:p>
          <a:p>
            <a:pPr algn="ctr">
              <a:defRPr sz="3000" i="1">
                <a:solidFill>
                  <a:schemeClr val="accent1">
                    <a:lumOff val="44000"/>
                  </a:schemeClr>
                </a:solidFill>
                <a:latin typeface="+mj-lt"/>
                <a:ea typeface="+mj-ea"/>
                <a:cs typeface="+mj-cs"/>
                <a:sym typeface="Bell MT"/>
              </a:defRPr>
            </a:pPr>
            <a:r>
              <a:rPr dirty="0"/>
              <a:t>For we are the circumcision, who </a:t>
            </a:r>
            <a:r>
              <a:rPr i="0" dirty="0"/>
              <a:t>worship</a:t>
            </a:r>
            <a:r>
              <a:rPr dirty="0"/>
              <a:t> by the Spirit of God and glory in Christ Jesus and put no confidence in the flesh. (Philippians 3:3)</a:t>
            </a:r>
          </a:p>
          <a:p>
            <a:pPr algn="ctr">
              <a:defRPr sz="3000" i="1">
                <a:solidFill>
                  <a:schemeClr val="accent1">
                    <a:lumOff val="44000"/>
                  </a:schemeClr>
                </a:solidFill>
                <a:latin typeface="+mj-lt"/>
                <a:ea typeface="+mj-ea"/>
                <a:cs typeface="+mj-cs"/>
                <a:sym typeface="Bell MT"/>
              </a:defRPr>
            </a:pPr>
            <a:endParaRPr dirty="0"/>
          </a:p>
          <a:p>
            <a:pPr algn="ctr">
              <a:defRPr sz="3000" i="1">
                <a:solidFill>
                  <a:schemeClr val="accent1">
                    <a:lumOff val="44000"/>
                  </a:schemeClr>
                </a:solidFill>
                <a:latin typeface="+mj-lt"/>
                <a:ea typeface="+mj-ea"/>
                <a:cs typeface="+mj-cs"/>
                <a:sym typeface="Bell MT"/>
              </a:defRPr>
            </a:pPr>
            <a:r>
              <a:rPr dirty="0"/>
              <a:t>Therefore let us be grateful for receiving a kingdom that cannot be shaken, and thus let us offer to God acceptable </a:t>
            </a:r>
            <a:r>
              <a:rPr i="0" dirty="0"/>
              <a:t>worship</a:t>
            </a:r>
            <a:r>
              <a:rPr dirty="0"/>
              <a:t>, with reverence and awe. (Hebrews 12:28)</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2. Important Vocabulary…"/>
          <p:cNvSpPr txBox="1">
            <a:spLocks noGrp="1"/>
          </p:cNvSpPr>
          <p:nvPr>
            <p:ph type="title" idx="4294967295"/>
          </p:nvPr>
        </p:nvSpPr>
        <p:spPr>
          <a:xfrm>
            <a:off x="650239" y="159441"/>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2. Important Vocabulary</a:t>
            </a:r>
          </a:p>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in New Testament Worship</a:t>
            </a:r>
          </a:p>
        </p:txBody>
      </p:sp>
      <p:sp>
        <p:nvSpPr>
          <p:cNvPr id="593" name="c. OT sacrificial language…"/>
          <p:cNvSpPr txBox="1"/>
          <p:nvPr/>
        </p:nvSpPr>
        <p:spPr>
          <a:xfrm>
            <a:off x="570708" y="2754968"/>
            <a:ext cx="11863384" cy="6010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914400">
              <a:lnSpc>
                <a:spcPct val="90000"/>
              </a:lnSpc>
              <a:spcBef>
                <a:spcPts val="700"/>
              </a:spcBef>
              <a:defRPr sz="4100">
                <a:solidFill>
                  <a:schemeClr val="accent1">
                    <a:lumOff val="44000"/>
                  </a:schemeClr>
                </a:solidFill>
                <a:latin typeface="+mj-lt"/>
                <a:ea typeface="+mj-ea"/>
                <a:cs typeface="+mj-cs"/>
                <a:sym typeface="Bell MT"/>
              </a:defRPr>
            </a:pPr>
            <a:r>
              <a:rPr dirty="0"/>
              <a:t>c. OT sacrificial language</a:t>
            </a:r>
            <a:endParaRPr sz="1600" dirty="0"/>
          </a:p>
          <a:p>
            <a:pPr lvl="8" algn="ctr" defTabSz="914400">
              <a:lnSpc>
                <a:spcPct val="90000"/>
              </a:lnSpc>
              <a:spcBef>
                <a:spcPts val="700"/>
              </a:spcBef>
              <a:defRPr sz="3800" i="1">
                <a:solidFill>
                  <a:schemeClr val="accent1">
                    <a:lumOff val="44000"/>
                  </a:schemeClr>
                </a:solidFill>
                <a:latin typeface="+mj-lt"/>
                <a:ea typeface="+mj-ea"/>
                <a:cs typeface="+mj-cs"/>
                <a:sym typeface="Bell MT"/>
              </a:defRPr>
            </a:pPr>
            <a:endParaRPr sz="1600"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(living, spiritual) sacrifice  (Rom 12:1;</a:t>
            </a:r>
            <a:endParaRPr lang="en-US"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1 Pet 2:5;</a:t>
            </a:r>
            <a:r>
              <a:rPr lang="en-US" dirty="0"/>
              <a:t> </a:t>
            </a:r>
            <a:r>
              <a:rPr dirty="0"/>
              <a:t>Heb 13:15)</a:t>
            </a:r>
            <a:br>
              <a:rPr lang="en-US" dirty="0"/>
            </a:br>
            <a:endParaRPr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priesthood (1 Pet 2:5)</a:t>
            </a:r>
            <a:br>
              <a:rPr lang="en-US" dirty="0"/>
            </a:br>
            <a:endParaRPr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temple (1 Cor 3:16; </a:t>
            </a:r>
            <a:r>
              <a:rPr dirty="0" err="1"/>
              <a:t>Ephes</a:t>
            </a:r>
            <a:r>
              <a:rPr dirty="0"/>
              <a:t> 2:21)</a:t>
            </a:r>
            <a:br>
              <a:rPr lang="en-US" dirty="0"/>
            </a:br>
            <a:endParaRPr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drink offering (Phil 2:17)</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3. Important NT Passages on Worship"/>
          <p:cNvSpPr txBox="1">
            <a:spLocks noGrp="1"/>
          </p:cNvSpPr>
          <p:nvPr>
            <p:ph type="title" idx="4294967295"/>
          </p:nvPr>
        </p:nvSpPr>
        <p:spPr>
          <a:xfrm>
            <a:off x="650239" y="1530773"/>
            <a:ext cx="11704322" cy="1476587"/>
          </a:xfrm>
          <a:prstGeom prst="rect">
            <a:avLst/>
          </a:prstGeom>
        </p:spPr>
        <p:txBody>
          <a:bodyPr>
            <a:normAutofit fontScale="90000"/>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r>
              <a:t>3. Important NT Passages on Worship</a:t>
            </a:r>
          </a:p>
        </p:txBody>
      </p:sp>
      <p:sp>
        <p:nvSpPr>
          <p:cNvPr id="596" name="Matthew…"/>
          <p:cNvSpPr txBox="1">
            <a:spLocks noGrp="1"/>
          </p:cNvSpPr>
          <p:nvPr>
            <p:ph type="body" sz="half" idx="4294967295"/>
          </p:nvPr>
        </p:nvSpPr>
        <p:spPr>
          <a:xfrm>
            <a:off x="838798" y="2956506"/>
            <a:ext cx="5805527" cy="5700792"/>
          </a:xfrm>
          <a:prstGeom prst="rect">
            <a:avLst/>
          </a:prstGeom>
        </p:spPr>
        <p:txBody>
          <a:bodyPr>
            <a:normAutofit/>
          </a:bodyPr>
          <a:lstStyle/>
          <a:p>
            <a:pPr marL="405050" indent="-405050" defTabSz="1092403">
              <a:spcBef>
                <a:spcPts val="900"/>
              </a:spcBef>
              <a:buClr>
                <a:srgbClr val="FFCC00"/>
              </a:buClr>
              <a:buSzPct val="120000"/>
              <a:buChar char="•"/>
              <a:defRPr sz="4725">
                <a:solidFill>
                  <a:schemeClr val="accent1">
                    <a:lumOff val="44000"/>
                  </a:schemeClr>
                </a:solidFill>
                <a:effectLst>
                  <a:outerShdw blurRad="8001" dist="16002" dir="2700000" rotWithShape="0">
                    <a:srgbClr val="000000"/>
                  </a:outerShdw>
                </a:effectLst>
                <a:latin typeface="+mj-lt"/>
                <a:ea typeface="+mj-ea"/>
                <a:cs typeface="+mj-cs"/>
                <a:sym typeface="Bell MT"/>
              </a:defRPr>
            </a:pPr>
            <a:r>
              <a:t>Matthew</a:t>
            </a:r>
          </a:p>
          <a:p>
            <a:pPr marL="622363" lvl="1" indent="-334327" defTabSz="1092403">
              <a:spcBef>
                <a:spcPts val="0"/>
              </a:spcBef>
              <a:buFont typeface="Tahoma"/>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endParaRPr/>
          </a:p>
          <a:p>
            <a:pPr marL="341376" lvl="1" indent="-53340" defTabSz="1092403">
              <a:spcBef>
                <a:spcPts val="0"/>
              </a:spcBef>
              <a:buClr>
                <a:schemeClr val="accent1">
                  <a:lumOff val="44000"/>
                </a:schemeClr>
              </a:buClr>
              <a:buSzTx/>
              <a:buFont typeface="Wingdings"/>
              <a:buNone/>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r>
              <a:t>			</a:t>
            </a:r>
            <a:r>
              <a:rPr sz="4914"/>
              <a:t>4:10</a:t>
            </a:r>
          </a:p>
          <a:p>
            <a:pPr marL="341376" lvl="1" indent="-53340"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			6:7</a:t>
            </a:r>
          </a:p>
          <a:p>
            <a:pPr marL="341376" lvl="1" indent="-53340"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			6:9</a:t>
            </a:r>
          </a:p>
          <a:p>
            <a:pPr marL="341376" lvl="1" indent="-53340"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			6:33</a:t>
            </a:r>
          </a:p>
          <a:p>
            <a:pPr marL="341376" lvl="4" indent="1434845"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11:28-30</a:t>
            </a:r>
          </a:p>
        </p:txBody>
      </p:sp>
      <p:sp>
        <p:nvSpPr>
          <p:cNvPr id="597" name="15:8-9…"/>
          <p:cNvSpPr txBox="1"/>
          <p:nvPr/>
        </p:nvSpPr>
        <p:spPr>
          <a:xfrm>
            <a:off x="7269088" y="4449401"/>
            <a:ext cx="3337900" cy="493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15:8-9</a:t>
            </a:r>
          </a:p>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16:25</a:t>
            </a:r>
          </a:p>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23:12</a:t>
            </a:r>
          </a:p>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26:39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3. Important NT Passages on Worship"/>
          <p:cNvSpPr txBox="1">
            <a:spLocks noGrp="1"/>
          </p:cNvSpPr>
          <p:nvPr>
            <p:ph type="title" idx="4294967295"/>
          </p:nvPr>
        </p:nvSpPr>
        <p:spPr>
          <a:xfrm>
            <a:off x="650239" y="1530773"/>
            <a:ext cx="11704322" cy="1476587"/>
          </a:xfrm>
          <a:prstGeom prst="rect">
            <a:avLst/>
          </a:prstGeom>
        </p:spPr>
        <p:txBody>
          <a:bodyPr>
            <a:normAutofit fontScale="90000"/>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r>
              <a:t>3. Important NT Passages on Worship</a:t>
            </a:r>
          </a:p>
        </p:txBody>
      </p:sp>
      <p:sp>
        <p:nvSpPr>
          <p:cNvPr id="600" name="Mark 12:28-34"/>
          <p:cNvSpPr txBox="1">
            <a:spLocks noGrp="1"/>
          </p:cNvSpPr>
          <p:nvPr>
            <p:ph type="body" sz="half" idx="4294967295"/>
          </p:nvPr>
        </p:nvSpPr>
        <p:spPr>
          <a:xfrm>
            <a:off x="1593030" y="3470755"/>
            <a:ext cx="5805528" cy="5700793"/>
          </a:xfrm>
          <a:prstGeom prst="rect">
            <a:avLst/>
          </a:prstGeom>
        </p:spPr>
        <p:txBody>
          <a:bodyPr>
            <a:normAutofit/>
          </a:bodyPr>
          <a:lstStyle/>
          <a:p>
            <a:pPr marL="642937" indent="-642937" defTabSz="1733973">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Mark 12:28-34</a:t>
            </a:r>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3. Important NT Passages on Worship"/>
          <p:cNvSpPr txBox="1">
            <a:spLocks noGrp="1"/>
          </p:cNvSpPr>
          <p:nvPr>
            <p:ph type="title" idx="4294967295"/>
          </p:nvPr>
        </p:nvSpPr>
        <p:spPr>
          <a:xfrm>
            <a:off x="650239" y="1530773"/>
            <a:ext cx="11704322" cy="1476587"/>
          </a:xfrm>
          <a:prstGeom prst="rect">
            <a:avLst/>
          </a:prstGeom>
        </p:spPr>
        <p:txBody>
          <a:bodyPr>
            <a:normAutofit fontScale="90000"/>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r>
              <a:t>3. Important NT Passages on Worship</a:t>
            </a:r>
          </a:p>
        </p:txBody>
      </p:sp>
      <p:sp>
        <p:nvSpPr>
          <p:cNvPr id="603" name="Mark 14:3-9"/>
          <p:cNvSpPr txBox="1">
            <a:spLocks noGrp="1"/>
          </p:cNvSpPr>
          <p:nvPr>
            <p:ph type="body" sz="half" idx="4294967295"/>
          </p:nvPr>
        </p:nvSpPr>
        <p:spPr>
          <a:xfrm>
            <a:off x="1593030" y="3470755"/>
            <a:ext cx="5805528" cy="5700793"/>
          </a:xfrm>
          <a:prstGeom prst="rect">
            <a:avLst/>
          </a:prstGeom>
        </p:spPr>
        <p:txBody>
          <a:bodyPr>
            <a:normAutofit/>
          </a:bodyPr>
          <a:lstStyle/>
          <a:p>
            <a:pPr marL="642937" indent="-642937" defTabSz="1733973">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Mark 14:3-9</a:t>
            </a:r>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606"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607"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608"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609" name="2 CORINTHIANS 1:20"/>
          <p:cNvSpPr txBox="1"/>
          <p:nvPr/>
        </p:nvSpPr>
        <p:spPr>
          <a:xfrm>
            <a:off x="3262037" y="1604648"/>
            <a:ext cx="6480726" cy="1831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latin typeface="Maiandra GD"/>
                <a:ea typeface="Maiandra GD"/>
                <a:cs typeface="Maiandra GD"/>
                <a:sym typeface="Maiandra GD"/>
              </a:defRPr>
            </a:lvl1pPr>
          </a:lstStyle>
          <a:p>
            <a:r>
              <a:t>2 CORINTHIANS 1:20</a:t>
            </a:r>
          </a:p>
        </p:txBody>
      </p:sp>
      <p:sp>
        <p:nvSpPr>
          <p:cNvPr id="610" name="For as many as are the promises of God,…"/>
          <p:cNvSpPr txBox="1"/>
          <p:nvPr/>
        </p:nvSpPr>
        <p:spPr>
          <a:xfrm>
            <a:off x="1907370" y="3059175"/>
            <a:ext cx="3446273" cy="3635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3800">
                <a:latin typeface="Maiandra GD"/>
                <a:ea typeface="Maiandra GD"/>
                <a:cs typeface="Maiandra GD"/>
                <a:sym typeface="Maiandra GD"/>
              </a:defRPr>
            </a:pPr>
            <a:r>
              <a:t>For as many as are the promises of God,</a:t>
            </a:r>
          </a:p>
          <a:p>
            <a:pPr algn="ctr" defTabSz="1300480">
              <a:defRPr sz="3800">
                <a:solidFill>
                  <a:srgbClr val="FFFF99"/>
                </a:solidFill>
                <a:latin typeface="Maiandra GD"/>
                <a:ea typeface="Maiandra GD"/>
                <a:cs typeface="Maiandra GD"/>
                <a:sym typeface="Maiandra GD"/>
              </a:defRPr>
            </a:pPr>
            <a:r>
              <a:rPr>
                <a:solidFill>
                  <a:srgbClr val="000000"/>
                </a:solidFill>
              </a:rPr>
              <a:t>in Him they are YES; </a:t>
            </a:r>
          </a:p>
        </p:txBody>
      </p:sp>
      <p:sp>
        <p:nvSpPr>
          <p:cNvPr id="611" name="therefore also through Him is our AMEN to the glory of God through us."/>
          <p:cNvSpPr txBox="1"/>
          <p:nvPr/>
        </p:nvSpPr>
        <p:spPr>
          <a:xfrm>
            <a:off x="7651157" y="3059175"/>
            <a:ext cx="3446273" cy="3635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sz="3800">
                <a:latin typeface="Maiandra GD"/>
                <a:ea typeface="Maiandra GD"/>
                <a:cs typeface="Maiandra GD"/>
                <a:sym typeface="Maiandra GD"/>
              </a:defRPr>
            </a:lvl1pPr>
          </a:lstStyle>
          <a:p>
            <a:r>
              <a:t>therefore also through Him is our AMEN to the glory of God through us. </a:t>
            </a:r>
          </a:p>
        </p:txBody>
      </p:sp>
      <p:sp>
        <p:nvSpPr>
          <p:cNvPr id="612" name="3. Important NT Passages on Worship"/>
          <p:cNvSpPr txBox="1"/>
          <p:nvPr/>
        </p:nvSpPr>
        <p:spPr>
          <a:xfrm>
            <a:off x="1027344" y="35995"/>
            <a:ext cx="11361512" cy="1069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5600">
                <a:effectLst>
                  <a:outerShdw blurRad="12700" dist="25400" dir="2700000" rotWithShape="0">
                    <a:srgbClr val="000000"/>
                  </a:outerShdw>
                </a:effectLst>
                <a:latin typeface="+mj-lt"/>
                <a:ea typeface="+mj-ea"/>
                <a:cs typeface="+mj-cs"/>
                <a:sym typeface="Bell MT"/>
              </a:defRPr>
            </a:lvl1pPr>
          </a:lstStyle>
          <a:p>
            <a:r>
              <a:t>3. Important NT Passages on Worship</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16" name="The Ministry of Song (Ephesians 5:18-20)"/>
          <p:cNvSpPr txBox="1">
            <a:spLocks noGrp="1"/>
          </p:cNvSpPr>
          <p:nvPr>
            <p:ph type="title" idx="4294967295"/>
          </p:nvPr>
        </p:nvSpPr>
        <p:spPr>
          <a:xfrm>
            <a:off x="975359" y="3492782"/>
            <a:ext cx="11054082" cy="1566898"/>
          </a:xfrm>
          <a:prstGeom prst="rect">
            <a:avLst/>
          </a:prstGeom>
        </p:spPr>
        <p:txBody>
          <a:bodyPr>
            <a:normAutofit/>
          </a:bodyPr>
          <a:lstStyle/>
          <a:p>
            <a:pPr defTabSz="485512">
              <a:defRPr sz="4592">
                <a:latin typeface="Calibri"/>
                <a:ea typeface="Calibri"/>
                <a:cs typeface="Calibri"/>
                <a:sym typeface="Calibri"/>
              </a:defRPr>
            </a:pPr>
            <a:r>
              <a:t>The Ministry of Song</a:t>
            </a:r>
            <a:br/>
            <a:r>
              <a:t>(Ephesians 5:18-20)</a:t>
            </a:r>
          </a:p>
        </p:txBody>
      </p:sp>
      <p:sp>
        <p:nvSpPr>
          <p:cNvPr id="61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
        <p:nvSpPr>
          <p:cNvPr id="618" name="3. Important NT Passages on Worship"/>
          <p:cNvSpPr txBox="1"/>
          <p:nvPr/>
        </p:nvSpPr>
        <p:spPr>
          <a:xfrm>
            <a:off x="1319156" y="430253"/>
            <a:ext cx="10366489" cy="2408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dirty="0"/>
              <a:t>3. Important NT Passages</a:t>
            </a:r>
            <a:endParaRPr lang="en-US" dirty="0"/>
          </a:p>
          <a:p>
            <a:r>
              <a:rPr dirty="0"/>
              <a:t>on Worship</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0" name="A Spirit-fill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Spirit-filled ministry</a:t>
            </a:r>
          </a:p>
        </p:txBody>
      </p:sp>
      <p:sp>
        <p:nvSpPr>
          <p:cNvPr id="621"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imilarities/Differences…"/>
          <p:cNvSpPr txBox="1">
            <a:spLocks noGrp="1"/>
          </p:cNvSpPr>
          <p:nvPr>
            <p:ph type="title" idx="4294967295"/>
          </p:nvPr>
        </p:nvSpPr>
        <p:spPr>
          <a:xfrm>
            <a:off x="821084" y="2245230"/>
            <a:ext cx="11081200" cy="2572503"/>
          </a:xfrm>
          <a:prstGeom prst="rect">
            <a:avLst/>
          </a:prstGeom>
        </p:spPr>
        <p:txBody>
          <a:bodyPr anchor="b">
            <a:normAutofit/>
          </a:bodyPr>
          <a:lstStyle/>
          <a:p>
            <a:pPr defTabSz="1473877">
              <a:defRPr sz="6970">
                <a:solidFill>
                  <a:schemeClr val="accent1">
                    <a:lumOff val="44000"/>
                  </a:schemeClr>
                </a:solidFill>
                <a:effectLst>
                  <a:outerShdw blurRad="10795" dist="21590" dir="2700000" rotWithShape="0">
                    <a:srgbClr val="000000"/>
                  </a:outerShdw>
                </a:effectLst>
                <a:latin typeface="+mj-lt"/>
                <a:ea typeface="+mj-ea"/>
                <a:cs typeface="+mj-cs"/>
                <a:sym typeface="Bell MT"/>
              </a:defRPr>
            </a:pPr>
            <a:r>
              <a:t>Similarities/Differences</a:t>
            </a:r>
          </a:p>
          <a:p>
            <a:pPr defTabSz="1473877">
              <a:defRPr sz="6970">
                <a:solidFill>
                  <a:schemeClr val="accent1">
                    <a:lumOff val="44000"/>
                  </a:schemeClr>
                </a:solidFill>
                <a:effectLst>
                  <a:outerShdw blurRad="10795" dist="21590" dir="2700000" rotWithShape="0">
                    <a:srgbClr val="000000"/>
                  </a:outerShdw>
                </a:effectLst>
                <a:latin typeface="+mj-lt"/>
                <a:ea typeface="+mj-ea"/>
                <a:cs typeface="+mj-cs"/>
                <a:sym typeface="Bell MT"/>
              </a:defRPr>
            </a:pPr>
            <a:r>
              <a:t>between OT and NT Worship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3" name="A mutu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mutual ministry</a:t>
            </a:r>
          </a:p>
        </p:txBody>
      </p:sp>
      <p:sp>
        <p:nvSpPr>
          <p:cNvPr id="624"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6" name="A vari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varied ministry</a:t>
            </a:r>
          </a:p>
        </p:txBody>
      </p:sp>
      <p:sp>
        <p:nvSpPr>
          <p:cNvPr id="62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9" name="A God-focus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God-focused ministry</a:t>
            </a:r>
          </a:p>
        </p:txBody>
      </p:sp>
      <p:sp>
        <p:nvSpPr>
          <p:cNvPr id="630"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2" name="An intern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An internal ministry</a:t>
            </a:r>
          </a:p>
        </p:txBody>
      </p:sp>
      <p:sp>
        <p:nvSpPr>
          <p:cNvPr id="633"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5" name="A responsive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responsive ministry</a:t>
            </a:r>
          </a:p>
        </p:txBody>
      </p:sp>
      <p:sp>
        <p:nvSpPr>
          <p:cNvPr id="636" name="Double-click to edit"/>
          <p:cNvSpPr txBox="1">
            <a:spLocks noGrp="1"/>
          </p:cNvSpPr>
          <p:nvPr>
            <p:ph type="body" sz="quarter" idx="4294967295"/>
          </p:nvPr>
        </p:nvSpPr>
        <p:spPr>
          <a:xfrm>
            <a:off x="1950719" y="5381621"/>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8" name="A Christ-empowered ministry"/>
          <p:cNvSpPr txBox="1">
            <a:spLocks noGrp="1"/>
          </p:cNvSpPr>
          <p:nvPr>
            <p:ph type="title" idx="4294967295"/>
          </p:nvPr>
        </p:nvSpPr>
        <p:spPr>
          <a:xfrm>
            <a:off x="975359" y="3492782"/>
            <a:ext cx="11054082" cy="1566898"/>
          </a:xfrm>
          <a:prstGeom prst="rect">
            <a:avLst/>
          </a:prstGeom>
        </p:spPr>
        <p:txBody>
          <a:bodyPr>
            <a:normAutofit fontScale="90000"/>
          </a:bodyPr>
          <a:lstStyle>
            <a:lvl1pPr defTabSz="762948">
              <a:defRPr sz="7215">
                <a:latin typeface="Calibri"/>
                <a:ea typeface="Calibri"/>
                <a:cs typeface="Calibri"/>
                <a:sym typeface="Calibri"/>
              </a:defRPr>
            </a:lvl1pPr>
          </a:lstStyle>
          <a:p>
            <a:r>
              <a:t>A Christ-empowered ministry</a:t>
            </a:r>
          </a:p>
        </p:txBody>
      </p:sp>
      <p:sp>
        <p:nvSpPr>
          <p:cNvPr id="639"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2" name="4. WORSHIP IN HEBREWS"/>
          <p:cNvSpPr txBox="1"/>
          <p:nvPr/>
        </p:nvSpPr>
        <p:spPr>
          <a:xfrm>
            <a:off x="-1" y="-49283"/>
            <a:ext cx="13004802" cy="9836537"/>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marL="866986" marR="0" lvl="0" indent="-866986" algn="ctr"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endParaRPr kumimoji="0" sz="6800" b="0" i="0" u="none" strike="noStrike" kern="0" cap="none" spc="0" normalizeH="0" baseline="0" noProof="0" dirty="0">
              <a:ln>
                <a:noFill/>
              </a:ln>
              <a:solidFill>
                <a:srgbClr val="FFFFFF"/>
              </a:solidFill>
              <a:effectLst/>
              <a:uLnTx/>
              <a:uFillTx/>
              <a:latin typeface="Maiandra GD"/>
              <a:sym typeface="Maiandra GD"/>
            </a:endParaRPr>
          </a:p>
          <a:p>
            <a:pPr marL="866986" marR="0" lvl="0" indent="-866986" algn="ctr"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endParaRPr kumimoji="0" sz="6800" b="0" i="0" u="none" strike="noStrike" kern="0" cap="none" spc="0" normalizeH="0" baseline="0" noProof="0" dirty="0">
              <a:ln>
                <a:noFill/>
              </a:ln>
              <a:solidFill>
                <a:srgbClr val="FFFFFF"/>
              </a:solidFill>
              <a:effectLst/>
              <a:uLnTx/>
              <a:uFillTx/>
              <a:latin typeface="Maiandra GD"/>
              <a:sym typeface="Maiandra GD"/>
            </a:endParaRPr>
          </a:p>
          <a:p>
            <a:pPr marL="866986" marR="0" lvl="0" indent="-866986" algn="ctr"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r>
              <a:rPr kumimoji="0" sz="6800" b="0" i="0" u="none" strike="noStrike" kern="0" cap="none" spc="0" normalizeH="0" baseline="0" noProof="0" dirty="0">
                <a:ln>
                  <a:noFill/>
                </a:ln>
                <a:solidFill>
                  <a:srgbClr val="FFFFFF"/>
                </a:solidFill>
                <a:effectLst/>
                <a:uLnTx/>
                <a:uFillTx/>
                <a:latin typeface="Maiandra GD"/>
                <a:sym typeface="Maiandra GD"/>
              </a:rPr>
              <a:t>4. WORSHIP IN HEBREWS</a:t>
            </a:r>
            <a:r>
              <a:rPr kumimoji="0" sz="30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3000" b="0" i="0" u="none" strike="noStrike" kern="0" cap="none" spc="0" normalizeH="0" baseline="0" noProof="0" dirty="0">
              <a:ln>
                <a:noFill/>
              </a:ln>
              <a:solidFill>
                <a:srgbClr val="FFFFFF"/>
              </a:solidFill>
              <a:effectLst/>
              <a:uLnTx/>
              <a:uFillTx/>
              <a:latin typeface="Maiandra GD"/>
              <a:sym typeface="Maiandra GD"/>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5" name="A BETTER WORSHIP…"/>
          <p:cNvSpPr txBox="1"/>
          <p:nvPr/>
        </p:nvSpPr>
        <p:spPr>
          <a:xfrm>
            <a:off x="0" y="0"/>
            <a:ext cx="13004801" cy="856182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866986" marR="0" lvl="0" indent="-866986" algn="ctr" defTabSz="1733973" rtl="0" eaLnBrk="1" fontAlgn="auto" latinLnBrk="0" hangingPunct="0">
              <a:lnSpc>
                <a:spcPct val="100000"/>
              </a:lnSpc>
              <a:spcBef>
                <a:spcPts val="0"/>
              </a:spcBef>
              <a:spcAft>
                <a:spcPts val="0"/>
              </a:spcAft>
              <a:buClrTx/>
              <a:buSzTx/>
              <a:buFontTx/>
              <a:buNone/>
              <a:tabLst/>
              <a:defRPr sz="7400">
                <a:solidFill>
                  <a:srgbClr val="FFFF00"/>
                </a:solidFill>
                <a:latin typeface="Maiandra GD"/>
                <a:ea typeface="Maiandra GD"/>
                <a:cs typeface="Maiandra GD"/>
                <a:sym typeface="Maiandra GD"/>
              </a:defRPr>
            </a:pPr>
            <a:r>
              <a:rPr kumimoji="0" sz="7400" b="0" i="0" u="none" strike="noStrike" kern="0" cap="none" spc="0" normalizeH="0" baseline="0" noProof="0" dirty="0">
                <a:ln>
                  <a:noFill/>
                </a:ln>
                <a:solidFill>
                  <a:srgbClr val="FFFF00"/>
                </a:solidFill>
                <a:effectLst/>
                <a:uLnTx/>
                <a:uFillTx/>
                <a:latin typeface="Maiandra GD"/>
                <a:sym typeface="Maiandra GD"/>
              </a:rPr>
              <a:t>A BETTER WORSHIP </a:t>
            </a:r>
          </a:p>
          <a:p>
            <a:pPr marL="866986" marR="0" lvl="0" indent="-866986" algn="ctr" defTabSz="1733973" rtl="0" eaLnBrk="1" fontAlgn="auto" latinLnBrk="0" hangingPunct="0">
              <a:lnSpc>
                <a:spcPct val="100000"/>
              </a:lnSpc>
              <a:spcBef>
                <a:spcPts val="0"/>
              </a:spcBef>
              <a:spcAft>
                <a:spcPts val="0"/>
              </a:spcAft>
              <a:buClrTx/>
              <a:buSzTx/>
              <a:buFontTx/>
              <a:buNone/>
              <a:tabLst/>
              <a:defRPr sz="5200">
                <a:solidFill>
                  <a:srgbClr val="FFFF00"/>
                </a:solidFill>
                <a:latin typeface="Maiandra GD"/>
                <a:ea typeface="Maiandra GD"/>
                <a:cs typeface="Maiandra GD"/>
                <a:sym typeface="Maiandra GD"/>
              </a:defRPr>
            </a:pPr>
            <a:r>
              <a:rPr kumimoji="0" sz="5200" b="0" i="0" u="none" strike="noStrike" kern="0" cap="none" spc="0" normalizeH="0" baseline="0" noProof="0" dirty="0">
                <a:ln>
                  <a:noFill/>
                </a:ln>
                <a:solidFill>
                  <a:srgbClr val="FFFF00"/>
                </a:solidFill>
                <a:effectLst/>
                <a:uLnTx/>
                <a:uFillTx/>
                <a:latin typeface="Maiandra GD"/>
                <a:sym typeface="Maiandra GD"/>
              </a:rPr>
              <a:t>(Hebrews 10:19-22)</a:t>
            </a:r>
          </a:p>
          <a:p>
            <a:pPr marL="866986" marR="0" lvl="0" indent="-866986" algn="l" defTabSz="1733973" rtl="0" eaLnBrk="1" fontAlgn="auto" latinLnBrk="0" hangingPunct="0">
              <a:lnSpc>
                <a:spcPct val="100000"/>
              </a:lnSpc>
              <a:spcBef>
                <a:spcPts val="27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Therefore, brethren,</a:t>
            </a:r>
            <a:br>
              <a:rPr kumimoji="0" lang="en-US" sz="3600" b="0" i="0" u="none" strike="noStrike" kern="0" cap="none" spc="0" normalizeH="0" baseline="0" noProof="0" dirty="0">
                <a:ln>
                  <a:noFill/>
                </a:ln>
                <a:solidFill>
                  <a:srgbClr val="FFFFFF"/>
                </a:solidFill>
                <a:effectLst/>
                <a:uLnTx/>
                <a:uFillTx/>
                <a:latin typeface="Maiandra GD"/>
                <a:sym typeface="Maiandra GD"/>
              </a:rPr>
            </a:br>
            <a:r>
              <a:rPr kumimoji="0" sz="3600" b="0" i="0" u="none" strike="noStrike" kern="0" cap="none" spc="0" normalizeH="0" baseline="0" noProof="0" dirty="0">
                <a:ln>
                  <a:noFill/>
                </a:ln>
                <a:solidFill>
                  <a:srgbClr val="FFFFFF"/>
                </a:solidFill>
                <a:effectLst/>
                <a:uLnTx/>
                <a:uFillTx/>
                <a:latin typeface="Maiandra GD"/>
                <a:sym typeface="Maiandra GD"/>
              </a:rPr>
              <a:t>since we have confidence to enter the holy place by the blood of Jesus, by the new and living way that he opened for us through the curtain that is, through his flesh, and since we have a great priest over the house of God,</a:t>
            </a:r>
          </a:p>
          <a:p>
            <a:pPr marL="866986" marR="0" lvl="0" indent="-866986" algn="l"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r>
              <a:rPr kumimoji="0" sz="6000" b="0" i="0" u="none" strike="noStrike" kern="0" cap="none" spc="0" normalizeH="0" baseline="0" noProof="0" dirty="0">
                <a:ln>
                  <a:noFill/>
                </a:ln>
                <a:solidFill>
                  <a:srgbClr val="FFFFFF"/>
                </a:solidFill>
                <a:effectLst/>
                <a:uLnTx/>
                <a:uFillTx/>
                <a:latin typeface="Maiandra GD"/>
                <a:sym typeface="Maiandra GD"/>
              </a:rPr>
              <a:t>LET US DRAW NEAR</a:t>
            </a:r>
            <a:r>
              <a:rPr kumimoji="0" sz="3600" b="0" i="0" u="none" strike="noStrike" kern="0" cap="none" spc="0" normalizeH="0" baseline="0" noProof="0" dirty="0">
                <a:ln>
                  <a:noFill/>
                </a:ln>
                <a:solidFill>
                  <a:srgbClr val="FFFFFF"/>
                </a:solidFill>
                <a:effectLst/>
                <a:uLnTx/>
                <a:uFillTx/>
                <a:latin typeface="Maiandra GD"/>
                <a:sym typeface="Maiandra GD"/>
              </a:rPr>
              <a:t>                                                                        with a true heart in full assurance of faith,                                with our hearts sprinkled clean from an evil conscience and our bodies washed with pure water.</a:t>
            </a:r>
            <a:r>
              <a:rPr kumimoji="0" sz="24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2400" b="0" i="0" u="none" strike="noStrike" kern="0" cap="none" spc="0" normalizeH="0" baseline="0" noProof="0" dirty="0">
              <a:ln>
                <a:noFill/>
              </a:ln>
              <a:solidFill>
                <a:srgbClr val="FFFFFF"/>
              </a:solidFill>
              <a:effectLst/>
              <a:uLnTx/>
              <a:uFillTx/>
              <a:latin typeface="Maiandra GD"/>
              <a:sym typeface="Maiandra G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5. The Holy Spirit and Worship"/>
          <p:cNvSpPr txBox="1">
            <a:spLocks noGrp="1"/>
          </p:cNvSpPr>
          <p:nvPr>
            <p:ph type="title" idx="4294967295"/>
          </p:nvPr>
        </p:nvSpPr>
        <p:spPr>
          <a:xfrm>
            <a:off x="650239" y="4985173"/>
            <a:ext cx="10567967" cy="1569156"/>
          </a:xfrm>
          <a:prstGeom prst="rect">
            <a:avLst/>
          </a:prstGeom>
        </p:spPr>
        <p:txBody>
          <a:bodyPr anchor="b">
            <a:normAutofit fontScale="90000"/>
          </a:bodyPr>
          <a:lstStyle>
            <a:lvl1pPr algn="l" defTabSz="1144422">
              <a:defRPr sz="5940">
                <a:solidFill>
                  <a:srgbClr val="194431"/>
                </a:solidFill>
                <a:effectLst>
                  <a:outerShdw blurRad="8382" dist="16764" dir="2700000" rotWithShape="0">
                    <a:srgbClr val="000000"/>
                  </a:outerShdw>
                </a:effectLst>
                <a:latin typeface="Book Antiqua"/>
                <a:ea typeface="Book Antiqua"/>
                <a:cs typeface="Book Antiqua"/>
                <a:sym typeface="Book Antiqua"/>
              </a:defRPr>
            </a:lvl1pPr>
          </a:lstStyle>
          <a:p>
            <a:r>
              <a:t>5. The Holy Spirit and Worship</a:t>
            </a:r>
          </a:p>
        </p:txBody>
      </p:sp>
      <p:sp>
        <p:nvSpPr>
          <p:cNvPr id="648" name="Double-click to edit"/>
          <p:cNvSpPr txBox="1">
            <a:spLocks noGrp="1"/>
          </p:cNvSpPr>
          <p:nvPr>
            <p:ph type="body" sz="quarter" idx="4294967295"/>
          </p:nvPr>
        </p:nvSpPr>
        <p:spPr>
          <a:xfrm>
            <a:off x="702168" y="6827519"/>
            <a:ext cx="10234508" cy="1054383"/>
          </a:xfrm>
          <a:prstGeom prst="rect">
            <a:avLst/>
          </a:prstGeom>
        </p:spPr>
        <p:txBody>
          <a:bodyPr>
            <a:normAutofit/>
          </a:bodyPr>
          <a:lstStyle>
            <a:lvl1pPr marL="0" indent="0" defTabSz="1733973">
              <a:spcBef>
                <a:spcPts val="0"/>
              </a:spcBef>
              <a:buClr>
                <a:schemeClr val="accent1">
                  <a:lumOff val="44000"/>
                </a:schemeClr>
              </a:buClr>
              <a:buSzTx/>
              <a:buFont typeface="Wingdings"/>
              <a:buNone/>
              <a:defRPr sz="34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he main focus of His ministry is to glorify Christ"/>
          <p:cNvSpPr txBox="1">
            <a:spLocks noGrp="1"/>
          </p:cNvSpPr>
          <p:nvPr>
            <p:ph type="title" idx="4294967295"/>
          </p:nvPr>
        </p:nvSpPr>
        <p:spPr>
          <a:xfrm>
            <a:off x="891492" y="527264"/>
            <a:ext cx="10826046" cy="1512712"/>
          </a:xfrm>
          <a:prstGeom prst="rect">
            <a:avLst/>
          </a:prstGeom>
        </p:spPr>
        <p:txBody>
          <a:bodyPr>
            <a:normAutofit/>
          </a:bodyPr>
          <a:lstStyle/>
          <a:p>
            <a:pPr defTabSz="1040384">
              <a:defRPr sz="4440">
                <a:solidFill>
                  <a:srgbClr val="194431"/>
                </a:solidFill>
                <a:effectLst>
                  <a:outerShdw blurRad="7620" dist="15240" dir="2700000" rotWithShape="0">
                    <a:srgbClr val="000000"/>
                  </a:outerShdw>
                </a:effectLst>
                <a:latin typeface="Book Antiqua"/>
                <a:ea typeface="Book Antiqua"/>
                <a:cs typeface="Book Antiqua"/>
                <a:sym typeface="Book Antiqua"/>
              </a:defRPr>
            </a:pPr>
            <a:r>
              <a:t>The main focus of His ministry is to </a:t>
            </a:r>
            <a:r>
              <a:rPr i="1"/>
              <a:t>glorify Christ</a:t>
            </a:r>
          </a:p>
        </p:txBody>
      </p:sp>
      <p:sp>
        <p:nvSpPr>
          <p:cNvPr id="651" name="“When the Spirit of truth comes . . . He will glorify Me.”…"/>
          <p:cNvSpPr txBox="1">
            <a:spLocks noGrp="1"/>
          </p:cNvSpPr>
          <p:nvPr>
            <p:ph type="body" sz="half" idx="4294967295"/>
          </p:nvPr>
        </p:nvSpPr>
        <p:spPr>
          <a:xfrm>
            <a:off x="1089377" y="3307576"/>
            <a:ext cx="10826046" cy="4461370"/>
          </a:xfrm>
          <a:prstGeom prst="rect">
            <a:avLst/>
          </a:prstGeom>
        </p:spPr>
        <p:txBody>
          <a:bodyPr>
            <a:normAutofit/>
          </a:bodyPr>
          <a:lstStyle/>
          <a:p>
            <a:pPr marL="501148" indent="-501148" algn="ctr" defTabSz="1369839">
              <a:spcBef>
                <a:spcPts val="2900"/>
              </a:spcBef>
              <a:buChar char="●"/>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a:p>
          <a:p>
            <a:pPr marL="0" indent="0" algn="ctr" defTabSz="1369839">
              <a:spcBef>
                <a:spcPts val="2900"/>
              </a:spcBef>
              <a:buSzTx/>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“When the Spirit of truth comes . . . He will glorify Me.”</a:t>
            </a:r>
          </a:p>
          <a:p>
            <a:pPr marL="513689" indent="-513689" algn="ctr" defTabSz="1369839">
              <a:spcBef>
                <a:spcPts val="2900"/>
              </a:spcBef>
              <a:buClr>
                <a:schemeClr val="accent1">
                  <a:lumOff val="44000"/>
                </a:schemeClr>
              </a:buClr>
              <a:buSzTx/>
              <a:buFont typeface="Wingdings"/>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(John 16:13-14)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1. Important Themes…"/>
          <p:cNvSpPr txBox="1">
            <a:spLocks noGrp="1"/>
          </p:cNvSpPr>
          <p:nvPr>
            <p:ph type="title" idx="4294967295"/>
          </p:nvPr>
        </p:nvSpPr>
        <p:spPr>
          <a:xfrm>
            <a:off x="650239" y="499250"/>
            <a:ext cx="11704322" cy="2157433"/>
          </a:xfrm>
          <a:prstGeom prst="rect">
            <a:avLst/>
          </a:prstGeom>
        </p:spPr>
        <p:txBody>
          <a:bodyPr>
            <a:normAutofit/>
          </a:bodyPr>
          <a:lstStyle/>
          <a:p>
            <a:pPr defTabSz="1265800">
              <a:defRPr sz="5986">
                <a:solidFill>
                  <a:schemeClr val="accent1">
                    <a:lumOff val="44000"/>
                  </a:schemeClr>
                </a:solidFill>
                <a:effectLst>
                  <a:outerShdw blurRad="9271" dist="18542" dir="2700000" rotWithShape="0">
                    <a:srgbClr val="000000"/>
                  </a:outerShdw>
                </a:effectLst>
                <a:latin typeface="+mj-lt"/>
                <a:ea typeface="+mj-ea"/>
                <a:cs typeface="+mj-cs"/>
                <a:sym typeface="Bell MT"/>
              </a:defRPr>
            </a:pPr>
            <a:r>
              <a:t>1. Important Themes</a:t>
            </a:r>
          </a:p>
          <a:p>
            <a:pPr defTabSz="1265800">
              <a:defRPr sz="5986">
                <a:solidFill>
                  <a:schemeClr val="accent1">
                    <a:lumOff val="44000"/>
                  </a:schemeClr>
                </a:solidFill>
                <a:effectLst>
                  <a:outerShdw blurRad="9271" dist="18542" dir="2700000" rotWithShape="0">
                    <a:srgbClr val="000000"/>
                  </a:outerShdw>
                </a:effectLst>
                <a:latin typeface="+mj-lt"/>
                <a:ea typeface="+mj-ea"/>
                <a:cs typeface="+mj-cs"/>
                <a:sym typeface="Bell MT"/>
              </a:defRPr>
            </a:pPr>
            <a:r>
              <a:t>in New Testament Worship</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itle 1"/>
          <p:cNvSpPr txBox="1">
            <a:spLocks noGrp="1"/>
          </p:cNvSpPr>
          <p:nvPr>
            <p:ph type="title"/>
          </p:nvPr>
        </p:nvSpPr>
        <p:spPr>
          <a:xfrm>
            <a:off x="1088247" y="113021"/>
            <a:ext cx="10826047" cy="2016197"/>
          </a:xfrm>
          <a:prstGeom prst="rect">
            <a:avLst/>
          </a:prstGeom>
        </p:spPr>
        <p:txBody>
          <a:bodyPr/>
          <a:lstStyle/>
          <a:p>
            <a:r>
              <a:t>He glorifies Christ by . . .</a:t>
            </a:r>
          </a:p>
        </p:txBody>
      </p:sp>
      <p:sp>
        <p:nvSpPr>
          <p:cNvPr id="654" name="Content Placeholder 2"/>
          <p:cNvSpPr txBox="1">
            <a:spLocks noGrp="1"/>
          </p:cNvSpPr>
          <p:nvPr>
            <p:ph type="body" idx="1"/>
          </p:nvPr>
        </p:nvSpPr>
        <p:spPr>
          <a:xfrm>
            <a:off x="683500" y="2945203"/>
            <a:ext cx="12083296" cy="6622296"/>
          </a:xfrm>
          <a:prstGeom prst="rect">
            <a:avLst/>
          </a:prstGeom>
        </p:spPr>
        <p:txBody>
          <a:bodyPr/>
          <a:lstStyle/>
          <a:p>
            <a:pPr>
              <a:lnSpc>
                <a:spcPct val="80000"/>
              </a:lnSpc>
              <a:defRPr b="1"/>
            </a:pPr>
            <a:r>
              <a:t>Acting in Christ’s earthly ministry (conception, baptism, miracles, death, resurrection)</a:t>
            </a:r>
            <a:endParaRPr sz="1200"/>
          </a:p>
          <a:p>
            <a:pPr>
              <a:lnSpc>
                <a:spcPct val="80000"/>
              </a:lnSpc>
              <a:defRPr b="1"/>
            </a:pPr>
            <a:r>
              <a:t>Continuing Christ’s earthly ministry (Christ-centeredness of all His activities in the New Testament)</a:t>
            </a:r>
            <a:endParaRPr sz="1200"/>
          </a:p>
          <a:p>
            <a:pPr marL="0" indent="0" algn="ctr">
              <a:lnSpc>
                <a:spcPct val="80000"/>
              </a:lnSpc>
              <a:buSzTx/>
              <a:buFont typeface="Wingdings 2"/>
              <a:buNone/>
              <a:defRPr sz="1800"/>
            </a:pPr>
            <a:r>
              <a:rPr sz="3200" i="1"/>
              <a:t>“And I will ask the Father, and He will give you</a:t>
            </a:r>
            <a:r>
              <a:rPr sz="3200" b="1" i="1"/>
              <a:t> </a:t>
            </a:r>
            <a:r>
              <a:rPr sz="3200" i="1"/>
              <a:t>another Helper, to be with you forever.” (John 14:16)</a:t>
            </a:r>
            <a:endParaRPr sz="1200"/>
          </a:p>
          <a:p>
            <a:pPr marL="0" indent="0" algn="ctr">
              <a:lnSpc>
                <a:spcPct val="90000"/>
              </a:lnSpc>
              <a:buSzTx/>
              <a:buFont typeface="Wingdings 2"/>
              <a:buNone/>
              <a:defRPr sz="3200" i="1"/>
            </a:pPr>
            <a:r>
              <a:t>When the Spirit of truth comes, He will guide you into all 	  </a:t>
            </a:r>
            <a:br/>
            <a:r>
              <a:t>the truth, for He will not speak on his own authority, but     </a:t>
            </a:r>
            <a:br/>
            <a:r>
              <a:t>whatever He hears He will speak, and He will declare to you the </a:t>
            </a:r>
            <a:br/>
            <a:r>
              <a:t>things that are to come. He will glorify me, for He will take </a:t>
            </a:r>
            <a:br/>
            <a:r>
              <a:t>what is mine and declare it to you. (John 16:13-14)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He glorifies Christ by . . ."/>
          <p:cNvSpPr txBox="1">
            <a:spLocks noGrp="1"/>
          </p:cNvSpPr>
          <p:nvPr>
            <p:ph type="title" idx="4294967295"/>
          </p:nvPr>
        </p:nvSpPr>
        <p:spPr>
          <a:xfrm>
            <a:off x="1089377" y="48219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57" name="Bringing us to faith in Christ…"/>
          <p:cNvSpPr txBox="1">
            <a:spLocks noGrp="1"/>
          </p:cNvSpPr>
          <p:nvPr>
            <p:ph type="body" idx="4294967295"/>
          </p:nvPr>
        </p:nvSpPr>
        <p:spPr>
          <a:xfrm>
            <a:off x="684106" y="3190239"/>
            <a:ext cx="12083628" cy="4967113"/>
          </a:xfrm>
          <a:prstGeom prst="rect">
            <a:avLst/>
          </a:prstGeom>
        </p:spPr>
        <p:txBody>
          <a:bodyPr>
            <a:normAutofit/>
          </a:bodyPr>
          <a:lstStyle/>
          <a:p>
            <a:pPr marL="498439" indent="-498439" defTabSz="1369839">
              <a:lnSpc>
                <a:spcPct val="90000"/>
              </a:lnSpc>
              <a:spcBef>
                <a:spcPts val="800"/>
              </a:spcBef>
              <a:buChar char="●"/>
              <a:defRPr sz="3634" b="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Bringing us to faith in Christ</a:t>
            </a:r>
          </a:p>
          <a:p>
            <a:pPr marL="513689" indent="-513689" defTabSz="1369839">
              <a:lnSpc>
                <a:spcPct val="90000"/>
              </a:lnSpc>
              <a:spcBef>
                <a:spcPts val="800"/>
              </a:spcBef>
              <a:buClr>
                <a:schemeClr val="accent1">
                  <a:lumOff val="44000"/>
                </a:schemeClr>
              </a:buClr>
              <a:buSzTx/>
              <a:buFont typeface="Wingdings"/>
              <a:buNone/>
              <a:defRPr sz="1422">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a:p>
          <a:p>
            <a:pPr marL="0" lvl="1" indent="270890" defTabSz="1369839">
              <a:lnSpc>
                <a:spcPct val="90000"/>
              </a:lnSpc>
              <a:spcBef>
                <a:spcPts val="0"/>
              </a:spcBef>
              <a:buClr>
                <a:schemeClr val="accent1">
                  <a:lumOff val="44000"/>
                </a:schemeClr>
              </a:buClr>
              <a:buSzTx/>
              <a:buFont typeface="Wingdings"/>
              <a:buNone/>
              <a:defRPr sz="2844"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	</a:t>
            </a:r>
            <a:r>
              <a:rPr sz="3160"/>
              <a:t>And when He comes, He will convict the world concerning sin and righteousness and judgment. (John 16:8)</a:t>
            </a: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3160"/>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	Jesus answered, “Truly, truly, I say to you, unless one is born of water and the Spirit, he cannot enter the kingdom of God. (John 3:5)</a:t>
            </a: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	But when the goodness and loving kindness of God our Savior appeared, He saved us . . . by the washing of regeneration and renewal of the Holy Spirit. (Titus 3:4-5)</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He glorifies Christ by . . ."/>
          <p:cNvSpPr txBox="1">
            <a:spLocks noGrp="1"/>
          </p:cNvSpPr>
          <p:nvPr>
            <p:ph type="title" idx="4294967295"/>
          </p:nvPr>
        </p:nvSpPr>
        <p:spPr>
          <a:xfrm>
            <a:off x="1089377" y="46505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60" name="Giving us assurance of our relationship to God in Christ…"/>
          <p:cNvSpPr txBox="1">
            <a:spLocks noGrp="1"/>
          </p:cNvSpPr>
          <p:nvPr>
            <p:ph type="body" idx="4294967295"/>
          </p:nvPr>
        </p:nvSpPr>
        <p:spPr>
          <a:xfrm>
            <a:off x="650239" y="3034453"/>
            <a:ext cx="12083628" cy="4967112"/>
          </a:xfrm>
          <a:prstGeom prst="rect">
            <a:avLst/>
          </a:prstGeom>
        </p:spPr>
        <p:txBody>
          <a:bodyPr>
            <a:normAutofit/>
          </a:bodyPr>
          <a:lstStyle/>
          <a:p>
            <a:pPr marL="548914" indent="-548914" defTabSz="1508556">
              <a:lnSpc>
                <a:spcPct val="110000"/>
              </a:lnSpc>
              <a:spcBef>
                <a:spcPts val="900"/>
              </a:spcBef>
              <a:buChar char="●"/>
              <a:defRPr sz="4002" b="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Giving us assurance of our relationship to God in Christ</a:t>
            </a:r>
          </a:p>
          <a:p>
            <a:pPr marL="0" lvl="1" indent="298322" defTabSz="1508556">
              <a:lnSpc>
                <a:spcPct val="110000"/>
              </a:lnSpc>
              <a:spcBef>
                <a:spcPts val="0"/>
              </a:spcBef>
              <a:buClr>
                <a:schemeClr val="accent1">
                  <a:lumOff val="44000"/>
                </a:schemeClr>
              </a:buClr>
              <a:buSzTx/>
              <a:buFont typeface="Wingdings"/>
              <a:buNone/>
              <a:defRPr sz="3132"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t>
            </a:r>
            <a:r>
              <a:rPr sz="3480" dirty="0"/>
              <a:t>For you did not receive the spirit of slavery to fall back into fear, but you have received the Spirit of adoption as sons, by whom we cry, “Abba! Father!” (Romans 8:15)</a:t>
            </a:r>
          </a:p>
          <a:p>
            <a:pPr marL="0" lvl="1" indent="298322"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t>
            </a:r>
          </a:p>
          <a:p>
            <a:pPr marL="0" lvl="1" indent="298322"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And because you are sons, God has sent the Spirit of His Son into our hearts, crying, “Abba! Father!” (Galatians 4:6)</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He glorifies Christ by . . ."/>
          <p:cNvSpPr txBox="1">
            <a:spLocks noGrp="1"/>
          </p:cNvSpPr>
          <p:nvPr>
            <p:ph type="title" idx="4294967295"/>
          </p:nvPr>
        </p:nvSpPr>
        <p:spPr>
          <a:xfrm>
            <a:off x="1312897" y="37934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63" name="Motivating and empowering our worship of the Father through Christ…"/>
          <p:cNvSpPr txBox="1">
            <a:spLocks noGrp="1"/>
          </p:cNvSpPr>
          <p:nvPr>
            <p:ph type="body" idx="4294967295"/>
          </p:nvPr>
        </p:nvSpPr>
        <p:spPr>
          <a:xfrm>
            <a:off x="684106" y="3190239"/>
            <a:ext cx="12083628" cy="4967113"/>
          </a:xfrm>
          <a:prstGeom prst="rect">
            <a:avLst/>
          </a:prstGeom>
        </p:spPr>
        <p:txBody>
          <a:bodyPr>
            <a:normAutofit lnSpcReduction="10000"/>
          </a:bodyPr>
          <a:lstStyle/>
          <a:p>
            <a:pPr marL="504748" indent="-504748" defTabSz="1387178">
              <a:lnSpc>
                <a:spcPct val="90000"/>
              </a:lnSpc>
              <a:spcBef>
                <a:spcPts val="900"/>
              </a:spcBef>
              <a:buChar char="●"/>
              <a:defRPr sz="3680" b="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t>Motivating and empowering our worship of the Father through Christ</a:t>
            </a:r>
          </a:p>
          <a:p>
            <a:pPr marL="520192" indent="-520192" defTabSz="1387178">
              <a:lnSpc>
                <a:spcPct val="90000"/>
              </a:lnSpc>
              <a:spcBef>
                <a:spcPts val="900"/>
              </a:spcBef>
              <a:buClr>
                <a:schemeClr val="accent1">
                  <a:lumOff val="44000"/>
                </a:schemeClr>
              </a:buClr>
              <a:buSzTx/>
              <a:buFont typeface="Wingdings"/>
              <a:buNone/>
              <a:defRPr sz="1760">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a:p>
          <a:p>
            <a:pPr marL="0" lvl="1" indent="274320" defTabSz="1387178">
              <a:lnSpc>
                <a:spcPct val="90000"/>
              </a:lnSpc>
              <a:spcBef>
                <a:spcPts val="0"/>
              </a:spcBef>
              <a:buClr>
                <a:schemeClr val="accent1">
                  <a:lumOff val="44000"/>
                </a:schemeClr>
              </a:buClr>
              <a:buSzTx/>
              <a:buFont typeface="Wingdings"/>
              <a:buNone/>
              <a:defRPr sz="336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t>	</a:t>
            </a:r>
            <a:r>
              <a:rPr sz="3680"/>
              <a:t>For we are the true circumcision, who worship by the Spirit of God and glory in Christ Jesus and put no confidence in the flesh. (Philippians 3:3)</a:t>
            </a:r>
          </a:p>
          <a:p>
            <a:pPr marL="0" lvl="1" indent="274320" defTabSz="1387178">
              <a:lnSpc>
                <a:spcPct val="90000"/>
              </a:lnSpc>
              <a:spcBef>
                <a:spcPts val="0"/>
              </a:spcBef>
              <a:buClr>
                <a:schemeClr val="accent1">
                  <a:lumOff val="44000"/>
                </a:schemeClr>
              </a:buClr>
              <a:buSzTx/>
              <a:buFont typeface="Wingdings"/>
              <a:buNone/>
              <a:defRPr sz="272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sz="3680"/>
          </a:p>
          <a:p>
            <a:pPr marL="0" lvl="1" indent="274320" defTabSz="1387178">
              <a:lnSpc>
                <a:spcPct val="90000"/>
              </a:lnSpc>
              <a:spcBef>
                <a:spcPts val="0"/>
              </a:spcBef>
              <a:buClr>
                <a:schemeClr val="accent1">
                  <a:lumOff val="44000"/>
                </a:schemeClr>
              </a:buClr>
              <a:buSzTx/>
              <a:buFont typeface="Wingdings"/>
              <a:buNone/>
              <a:defRPr sz="368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t> 	Be filled with the Spirit, addressing one another in psalms and hymns and spiritual songs, singing and making melody to the Lord with your heart. (Ephesians 5:18-19)</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66"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630936" indent="-630936" defTabSz="1733973">
              <a:lnSpc>
                <a:spcPct val="90000"/>
              </a:lnSpc>
              <a:spcBef>
                <a:spcPts val="1100"/>
              </a:spcBef>
              <a:buChar char="●"/>
              <a:defRPr sz="4600" b="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r>
              <a:t>Motivating and empowering our worship of the Father through Christ</a:t>
            </a:r>
          </a:p>
          <a:p>
            <a:pPr marL="630936" indent="-630936" defTabSz="1733973">
              <a:lnSpc>
                <a:spcPct val="90000"/>
              </a:lnSpc>
              <a:spcBef>
                <a:spcPts val="1100"/>
              </a:spcBef>
              <a:buChar char="●"/>
              <a:defRPr sz="4700" b="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endParaRPr/>
          </a:p>
          <a:p>
            <a:pPr marL="1125938" lvl="1" indent="-783038" defTabSz="1733973">
              <a:lnSpc>
                <a:spcPct val="90000"/>
              </a:lnSpc>
              <a:spcBef>
                <a:spcPts val="0"/>
              </a:spcBef>
              <a:buChar char="◇"/>
              <a:defRPr sz="3800" i="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r>
              <a:rPr sz="4700"/>
              <a:t>Con</a:t>
            </a:r>
            <a:r>
              <a:rPr sz="4800"/>
              <a:t>necting Revelation and Response/Head and Heart</a:t>
            </a:r>
            <a: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Revelation                                         Response"/>
          <p:cNvSpPr txBox="1">
            <a:spLocks noGrp="1"/>
          </p:cNvSpPr>
          <p:nvPr>
            <p:ph type="title" idx="4294967295"/>
          </p:nvPr>
        </p:nvSpPr>
        <p:spPr>
          <a:xfrm>
            <a:off x="-1" y="1304995"/>
            <a:ext cx="13004802" cy="1510454"/>
          </a:xfrm>
          <a:prstGeom prst="rect">
            <a:avLst/>
          </a:prstGeom>
        </p:spPr>
        <p:txBody>
          <a:bodyPr>
            <a:normAutofit/>
          </a:bodyPr>
          <a:lstStyle>
            <a:lvl1pPr defTabSz="1335159">
              <a:defRPr sz="5236">
                <a:solidFill>
                  <a:srgbClr val="194431"/>
                </a:solidFill>
                <a:effectLst>
                  <a:outerShdw blurRad="9779" dist="19558" dir="2700000" rotWithShape="0">
                    <a:srgbClr val="000000"/>
                  </a:outerShdw>
                </a:effectLst>
                <a:latin typeface="Book Antiqua"/>
                <a:ea typeface="Book Antiqua"/>
                <a:cs typeface="Book Antiqua"/>
                <a:sym typeface="Book Antiqua"/>
              </a:defRPr>
            </a:lvl1pPr>
          </a:lstStyle>
          <a:p>
            <a:r>
              <a:t>Revelation                                         Response</a:t>
            </a:r>
          </a:p>
        </p:txBody>
      </p:sp>
      <p:sp>
        <p:nvSpPr>
          <p:cNvPr id="669" name="Double-click to edit"/>
          <p:cNvSpPr txBox="1">
            <a:spLocks noGrp="1"/>
          </p:cNvSpPr>
          <p:nvPr>
            <p:ph type="body" sz="quarter" idx="4294967295"/>
          </p:nvPr>
        </p:nvSpPr>
        <p:spPr>
          <a:xfrm>
            <a:off x="3587044" y="1557866"/>
            <a:ext cx="816187" cy="4375049"/>
          </a:xfrm>
          <a:prstGeom prst="rect">
            <a:avLst/>
          </a:prstGeom>
          <a:solidFill>
            <a:srgbClr val="000000"/>
          </a:solidFill>
          <a:ln>
            <a:solidFill>
              <a:srgbClr val="000000"/>
            </a:solidFill>
            <a:miter lim="800000"/>
          </a:ln>
        </p:spPr>
        <p:txBody>
          <a:bodyPr anchor="ctr">
            <a:normAutofit/>
          </a:bodyPr>
          <a:lstStyle/>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r>
              <a:t>          </a:t>
            </a:r>
          </a:p>
        </p:txBody>
      </p:sp>
      <p:sp>
        <p:nvSpPr>
          <p:cNvPr id="670" name="Shape"/>
          <p:cNvSpPr/>
          <p:nvPr/>
        </p:nvSpPr>
        <p:spPr>
          <a:xfrm rot="10800000">
            <a:off x="8735342" y="1557866"/>
            <a:ext cx="1571414" cy="5183859"/>
          </a:xfrm>
          <a:custGeom>
            <a:avLst/>
            <a:gdLst/>
            <a:ahLst/>
            <a:cxnLst>
              <a:cxn ang="0">
                <a:pos x="wd2" y="hd2"/>
              </a:cxn>
              <a:cxn ang="5400000">
                <a:pos x="wd2" y="hd2"/>
              </a:cxn>
              <a:cxn ang="10800000">
                <a:pos x="wd2" y="hd2"/>
              </a:cxn>
              <a:cxn ang="16200000">
                <a:pos x="wd2" y="hd2"/>
              </a:cxn>
            </a:cxnLst>
            <a:rect l="0" t="0" r="r" b="b"/>
            <a:pathLst>
              <a:path w="21600" h="21600" extrusionOk="0">
                <a:moveTo>
                  <a:pt x="0" y="13861"/>
                </a:moveTo>
                <a:lnTo>
                  <a:pt x="5400" y="13861"/>
                </a:lnTo>
                <a:lnTo>
                  <a:pt x="5400" y="0"/>
                </a:lnTo>
                <a:lnTo>
                  <a:pt x="16200" y="0"/>
                </a:lnTo>
                <a:lnTo>
                  <a:pt x="16200" y="13861"/>
                </a:lnTo>
                <a:lnTo>
                  <a:pt x="21600" y="13861"/>
                </a:lnTo>
                <a:lnTo>
                  <a:pt x="10800" y="21600"/>
                </a:lnTo>
                <a:close/>
              </a:path>
            </a:pathLst>
          </a:custGeom>
          <a:solidFill>
            <a:srgbClr val="000000"/>
          </a:solidFill>
          <a:ln w="12700">
            <a:solidFill>
              <a:srgbClr val="000000"/>
            </a:solidFill>
          </a:ln>
        </p:spPr>
        <p:txBody>
          <a:bodyPr lIns="65023" tIns="65023" rIns="65023" bIns="65023" anchor="ctr"/>
          <a:lstStyle/>
          <a:p>
            <a:pPr defTabSz="866986">
              <a:defRPr sz="3400">
                <a:latin typeface="+mj-lt"/>
                <a:ea typeface="+mj-ea"/>
                <a:cs typeface="+mj-cs"/>
                <a:sym typeface="Bell MT"/>
              </a:defRPr>
            </a:pPr>
            <a:endParaRPr/>
          </a:p>
        </p:txBody>
      </p:sp>
      <p:grpSp>
        <p:nvGrpSpPr>
          <p:cNvPr id="674" name="Group"/>
          <p:cNvGrpSpPr/>
          <p:nvPr/>
        </p:nvGrpSpPr>
        <p:grpSpPr>
          <a:xfrm>
            <a:off x="3718559" y="6897511"/>
            <a:ext cx="6078814" cy="1317315"/>
            <a:chOff x="0" y="0"/>
            <a:chExt cx="6078812" cy="1317313"/>
          </a:xfrm>
        </p:grpSpPr>
        <p:sp>
          <p:nvSpPr>
            <p:cNvPr id="671" name="Shape"/>
            <p:cNvSpPr/>
            <p:nvPr/>
          </p:nvSpPr>
          <p:spPr>
            <a:xfrm>
              <a:off x="0" y="0"/>
              <a:ext cx="6078813"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623" y="21600"/>
                    <a:pt x="10325" y="21600"/>
                  </a:cubicBezTo>
                  <a:lnTo>
                    <a:pt x="11589" y="21600"/>
                  </a:lnTo>
                  <a:cubicBezTo>
                    <a:pt x="15731" y="21600"/>
                    <a:pt x="19471" y="16424"/>
                    <a:pt x="21091" y="8452"/>
                  </a:cubicBezTo>
                  <a:lnTo>
                    <a:pt x="21600" y="8452"/>
                  </a:lnTo>
                  <a:lnTo>
                    <a:pt x="21282" y="0"/>
                  </a:lnTo>
                  <a:lnTo>
                    <a:pt x="19318" y="8452"/>
                  </a:lnTo>
                  <a:lnTo>
                    <a:pt x="19827" y="8452"/>
                  </a:lnTo>
                  <a:cubicBezTo>
                    <a:pt x="18296" y="15984"/>
                    <a:pt x="14862" y="21058"/>
                    <a:pt x="10957" y="21559"/>
                  </a:cubicBezTo>
                  <a:lnTo>
                    <a:pt x="10957" y="21559"/>
                  </a:lnTo>
                  <a:cubicBezTo>
                    <a:pt x="5511" y="20860"/>
                    <a:pt x="1264" y="11416"/>
                    <a:pt x="1264" y="0"/>
                  </a:cubicBezTo>
                  <a:close/>
                </a:path>
              </a:pathLst>
            </a:custGeom>
            <a:solidFill>
              <a:srgbClr val="CF9E07"/>
            </a:solidFill>
            <a:ln w="12700" cap="flat">
              <a:solidFill>
                <a:srgbClr val="F3BA00"/>
              </a:solidFill>
              <a:prstDash val="solid"/>
              <a:round/>
            </a:ln>
            <a:effectLst>
              <a:outerShdw blurRad="114300" rotWithShape="0">
                <a:srgbClr val="808080">
                  <a:alpha val="39997"/>
                </a:srgbClr>
              </a:outerShdw>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p>
          </p:txBody>
        </p:sp>
        <p:sp>
          <p:nvSpPr>
            <p:cNvPr id="672" name="Shape"/>
            <p:cNvSpPr/>
            <p:nvPr/>
          </p:nvSpPr>
          <p:spPr>
            <a:xfrm>
              <a:off x="0" y="0"/>
              <a:ext cx="3261589"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8616" y="21600"/>
                    <a:pt x="19243" y="21600"/>
                  </a:cubicBezTo>
                  <a:lnTo>
                    <a:pt x="21600" y="21600"/>
                  </a:lnTo>
                  <a:cubicBezTo>
                    <a:pt x="10972" y="21600"/>
                    <a:pt x="2357" y="11929"/>
                    <a:pt x="2357" y="0"/>
                  </a:cubicBezTo>
                  <a:close/>
                </a:path>
              </a:pathLst>
            </a:custGeom>
            <a:solidFill>
              <a:srgbClr val="A67E06"/>
            </a:solidFill>
            <a:ln w="12700" cap="flat">
              <a:noFill/>
              <a:miter lim="400000"/>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p>
          </p:txBody>
        </p:sp>
        <p:sp>
          <p:nvSpPr>
            <p:cNvPr id="673" name="Line"/>
            <p:cNvSpPr/>
            <p:nvPr/>
          </p:nvSpPr>
          <p:spPr>
            <a:xfrm>
              <a:off x="3083663" y="1299251"/>
              <a:ext cx="177926" cy="180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95" y="21600"/>
                    <a:pt x="7192" y="14397"/>
                    <a:pt x="0" y="0"/>
                  </a:cubicBezTo>
                </a:path>
              </a:pathLst>
            </a:custGeom>
            <a:noFill/>
            <a:ln w="12700" cap="flat">
              <a:solidFill>
                <a:srgbClr val="F3BA00"/>
              </a:solidFill>
              <a:prstDash val="solid"/>
              <a:round/>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p>
          </p:txBody>
        </p:sp>
      </p:grpSp>
      <p:sp>
        <p:nvSpPr>
          <p:cNvPr id="675" name="Holy Spirit"/>
          <p:cNvSpPr txBox="1"/>
          <p:nvPr/>
        </p:nvSpPr>
        <p:spPr>
          <a:xfrm>
            <a:off x="5122446" y="7132319"/>
            <a:ext cx="3313064" cy="803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866986">
              <a:defRPr>
                <a:solidFill>
                  <a:schemeClr val="accent1">
                    <a:lumOff val="44000"/>
                  </a:schemeClr>
                </a:solidFill>
                <a:latin typeface="Book Antiqua"/>
                <a:ea typeface="Book Antiqua"/>
                <a:cs typeface="Book Antiqua"/>
                <a:sym typeface="Book Antiqua"/>
              </a:defRPr>
            </a:lvl1pPr>
          </a:lstStyle>
          <a:p>
            <a:r>
              <a:t>Holy Spirit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78"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460583" indent="-460583" defTabSz="1265800">
              <a:lnSpc>
                <a:spcPct val="90000"/>
              </a:lnSpc>
              <a:spcBef>
                <a:spcPts val="800"/>
              </a:spcBef>
              <a:buChar char="●"/>
              <a:defRPr sz="3358" b="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t>Motivating and empowering our worship of the Father through Christ</a:t>
            </a:r>
          </a:p>
          <a:p>
            <a:pPr marL="474675" indent="-474675" defTabSz="1265800">
              <a:lnSpc>
                <a:spcPct val="90000"/>
              </a:lnSpc>
              <a:spcBef>
                <a:spcPts val="800"/>
              </a:spcBef>
              <a:buClr>
                <a:schemeClr val="accent1">
                  <a:lumOff val="44000"/>
                </a:schemeClr>
              </a:buClr>
              <a:buSzTx/>
              <a:buFont typeface="Wingdings"/>
              <a:buNone/>
              <a:defRPr sz="3504">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a:p>
          <a:p>
            <a:pPr marL="822470" lvl="1" indent="-572153" defTabSz="1265800">
              <a:lnSpc>
                <a:spcPct val="90000"/>
              </a:lnSpc>
              <a:spcBef>
                <a:spcPts val="0"/>
              </a:spcBef>
              <a:buChar char="◇"/>
              <a:defRPr sz="277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rPr sz="3504"/>
              <a:t>      Connecting Revelation and Response/Head and Heart</a:t>
            </a:r>
          </a:p>
          <a:p>
            <a:pPr marL="0" lvl="1" indent="166878" defTabSz="1265800">
              <a:lnSpc>
                <a:spcPct val="90000"/>
              </a:lnSpc>
              <a:spcBef>
                <a:spcPts val="0"/>
              </a:spcBef>
              <a:buSzTx/>
              <a:buNone/>
              <a:defRPr sz="277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sz="3504"/>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t>   Christ is the </a:t>
            </a:r>
            <a:r>
              <a:rPr b="1" i="0"/>
              <a:t>Way</a:t>
            </a:r>
            <a:r>
              <a:t> – the Holy Spirit is the </a:t>
            </a:r>
            <a:r>
              <a:rPr b="1" i="0"/>
              <a:t>Guide</a:t>
            </a:r>
          </a:p>
          <a:p>
            <a:pPr marL="688371" lvl="1" indent="-438054" defTabSz="1265800">
              <a:lnSpc>
                <a:spcPct val="90000"/>
              </a:lnSpc>
              <a:spcBef>
                <a:spcPts val="0"/>
              </a:spcBef>
              <a:buChar char="◇"/>
              <a:defRPr sz="1022"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i="0"/>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i="0"/>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t>   We CAN come to the Father in worship because of the ministry of  Christ; we WANT to come to the Father in worship because of the  ministry of the Holy Spirit.</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He glorifies Christ by . . ."/>
          <p:cNvSpPr txBox="1">
            <a:spLocks noGrp="1"/>
          </p:cNvSpPr>
          <p:nvPr>
            <p:ph type="title" idx="4294967295"/>
          </p:nvPr>
        </p:nvSpPr>
        <p:spPr>
          <a:xfrm>
            <a:off x="117065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81" name="Producing growth in Christlikeness in us individually and as a Church.…"/>
          <p:cNvSpPr txBox="1">
            <a:spLocks noGrp="1"/>
          </p:cNvSpPr>
          <p:nvPr>
            <p:ph type="body" idx="4294967295"/>
          </p:nvPr>
        </p:nvSpPr>
        <p:spPr>
          <a:xfrm>
            <a:off x="541866" y="3034453"/>
            <a:ext cx="12083628" cy="5310294"/>
          </a:xfrm>
          <a:prstGeom prst="rect">
            <a:avLst/>
          </a:prstGeom>
        </p:spPr>
        <p:txBody>
          <a:bodyPr>
            <a:normAutofit/>
          </a:bodyPr>
          <a:lstStyle/>
          <a:p>
            <a:pPr marL="536295" indent="-536295" defTabSz="1473877">
              <a:lnSpc>
                <a:spcPct val="90000"/>
              </a:lnSpc>
              <a:spcBef>
                <a:spcPts val="900"/>
              </a:spcBef>
              <a:buChar char="●"/>
              <a:defRPr sz="3910" b="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t>Producing growth in Christlikeness in us individually and as a Church.</a:t>
            </a:r>
          </a:p>
          <a:p>
            <a:pPr marL="552704" indent="-552704" defTabSz="1473877">
              <a:lnSpc>
                <a:spcPct val="90000"/>
              </a:lnSpc>
              <a:spcBef>
                <a:spcPts val="900"/>
              </a:spcBef>
              <a:buClr>
                <a:schemeClr val="accent1">
                  <a:lumOff val="44000"/>
                </a:schemeClr>
              </a:buClr>
              <a:buSzTx/>
              <a:buFont typeface="Wingdings"/>
              <a:buNone/>
              <a:defRPr sz="1020">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a:p>
          <a:p>
            <a:pPr marL="0" lvl="1" indent="291465" defTabSz="1473877">
              <a:lnSpc>
                <a:spcPct val="90000"/>
              </a:lnSpc>
              <a:spcBef>
                <a:spcPts val="0"/>
              </a:spcBef>
              <a:buClr>
                <a:schemeClr val="accent1">
                  <a:lumOff val="44000"/>
                </a:schemeClr>
              </a:buClr>
              <a:buSzTx/>
              <a:buFont typeface="Wingdings"/>
              <a:buNone/>
              <a:defRPr sz="22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t>	</a:t>
            </a:r>
            <a:r>
              <a:rPr sz="3910"/>
              <a:t>And we all, with unveiled face, beholding the glory of the Lord, are being transformed into the same image from one degree of glory to another. For this comes from the Lord who is the Spirit. (2 Corinthians 3:18)</a:t>
            </a:r>
          </a:p>
          <a:p>
            <a:pPr marL="0" lvl="1" indent="291465"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sz="3910"/>
          </a:p>
          <a:p>
            <a:pPr marL="0" lvl="1" indent="291465"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t>	In Christ you also are being built together into a dwelling place for God by the Spirit. (Ephesians 2:22)</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4" name="The utter Christ-centeredness…"/>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t> The utter Christ-centeredness </a:t>
            </a:r>
          </a:p>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t>of all the Spirit’s work</a:t>
            </a:r>
          </a:p>
          <a:p>
            <a:pPr marL="0" indent="0" algn="ctr" defTabSz="1352499">
              <a:lnSpc>
                <a:spcPct val="110000"/>
              </a:lnSpc>
              <a:spcBef>
                <a:spcPts val="800"/>
              </a:spcBef>
              <a:buClr>
                <a:schemeClr val="accent1">
                  <a:lumOff val="44000"/>
                </a:schemeClr>
              </a:buClr>
              <a:buSzTx/>
              <a:buFont typeface="Wingdings"/>
              <a:buNone/>
              <a:defRPr sz="5303">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br>
              <a:rPr sz="7019"/>
            </a:br>
            <a:r>
              <a:t>(J. I. Packer)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7" name="1. How would you describe the Holy Spirit’s unique role?…"/>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t> 1. How would you describe the Holy Spirit’s unique role?</a:t>
            </a:r>
          </a:p>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t>2. Do you think we should worship the Holy Spirit?</a:t>
            </a:r>
          </a:p>
          <a:p>
            <a:pPr marL="0" indent="0" algn="ctr" defTabSz="953685">
              <a:lnSpc>
                <a:spcPct val="110000"/>
              </a:lnSpc>
              <a:spcBef>
                <a:spcPts val="600"/>
              </a:spcBef>
              <a:buClr>
                <a:schemeClr val="accent1">
                  <a:lumOff val="44000"/>
                </a:schemeClr>
              </a:buClr>
              <a:buSzTx/>
              <a:buFont typeface="Wingdings"/>
              <a:buNone/>
              <a:defRPr sz="374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br>
              <a:rPr sz="4950"/>
            </a:br>
            <a:endParaRPr sz="495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1. Important Themes"/>
          <p:cNvSpPr txBox="1">
            <a:spLocks noGrp="1"/>
          </p:cNvSpPr>
          <p:nvPr>
            <p:ph type="title" idx="4294967295"/>
          </p:nvPr>
        </p:nvSpPr>
        <p:spPr>
          <a:xfrm>
            <a:off x="650239" y="13927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65" name="Inward worship…"/>
          <p:cNvSpPr txBox="1">
            <a:spLocks noGrp="1"/>
          </p:cNvSpPr>
          <p:nvPr>
            <p:ph type="body" idx="4294967295"/>
          </p:nvPr>
        </p:nvSpPr>
        <p:spPr>
          <a:xfrm>
            <a:off x="650239" y="1571889"/>
            <a:ext cx="11704322" cy="8314827"/>
          </a:xfrm>
          <a:prstGeom prst="rect">
            <a:avLst/>
          </a:prstGeom>
        </p:spPr>
        <p:txBody>
          <a:bodyPr>
            <a:normAutofit/>
          </a:bodyPr>
          <a:lstStyle/>
          <a:p>
            <a:pPr marL="321468" indent="-321468" defTabSz="866986">
              <a:spcBef>
                <a:spcPts val="700"/>
              </a:spcBef>
              <a:buClr>
                <a:srgbClr val="FFCC00"/>
              </a:buClr>
              <a:buSzPct val="120000"/>
              <a:buChar char="•"/>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a:p>
          <a:p>
            <a:pPr marL="321468" indent="-321468" defTabSz="866986">
              <a:spcBef>
                <a:spcPts val="700"/>
              </a:spcBef>
              <a:buClr>
                <a:srgbClr val="FFCC00"/>
              </a:buClr>
              <a:buSzPct val="120000"/>
              <a:buChar char="•"/>
              <a:defRPr sz="4500">
                <a:solidFill>
                  <a:schemeClr val="accent1">
                    <a:lumOff val="44000"/>
                  </a:schemeClr>
                </a:solidFill>
                <a:effectLst>
                  <a:outerShdw blurRad="6350" dist="12700" dir="2700000" rotWithShape="0">
                    <a:srgbClr val="000000"/>
                  </a:outerShdw>
                </a:effectLst>
                <a:latin typeface="+mj-lt"/>
                <a:ea typeface="+mj-ea"/>
                <a:cs typeface="+mj-cs"/>
                <a:sym typeface="Bell MT"/>
              </a:defRPr>
            </a:pPr>
            <a:r>
              <a:t>Inward worship</a:t>
            </a:r>
          </a:p>
          <a:p>
            <a:pPr marL="321468" indent="-321468" defTabSz="866986">
              <a:spcBef>
                <a:spcPts val="700"/>
              </a:spcBef>
              <a:buClr>
                <a:srgbClr val="FFCC00"/>
              </a:buClr>
              <a:buSzPct val="120000"/>
              <a:buChar char="•"/>
              <a:defRPr sz="215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t>“In the NT there is a stunning degree of indifference to worship as an outward form and a radical intensification of worship as an inward experience of the heart.” (John Piper)</a:t>
            </a:r>
          </a:p>
          <a:p>
            <a:pPr marL="0" indent="0" defTabSz="866986">
              <a:spcBef>
                <a:spcPts val="700"/>
              </a:spcBef>
              <a:buSzTx/>
              <a:buNone/>
              <a:defRPr sz="15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a:p>
          <a:p>
            <a:pPr marL="0" indent="0" algn="ctr" defTabSz="866986">
              <a:spcBef>
                <a:spcPts val="700"/>
              </a:spcBef>
              <a:buSzTx/>
              <a:buNone/>
              <a:defRPr sz="3550" i="1">
                <a:solidFill>
                  <a:schemeClr val="accent1">
                    <a:lumOff val="44000"/>
                  </a:schemeClr>
                </a:solidFill>
                <a:effectLst>
                  <a:outerShdw blurRad="6350" dist="12700" dir="2700000" rotWithShape="0">
                    <a:srgbClr val="000000"/>
                  </a:outerShdw>
                </a:effectLst>
                <a:latin typeface="+mj-lt"/>
                <a:ea typeface="+mj-ea"/>
                <a:cs typeface="+mj-cs"/>
                <a:sym typeface="Bell MT"/>
              </a:defRPr>
            </a:pPr>
            <a:r>
              <a:t>Jesus said to her, “Woman, believe me, the hour is coming when neither on this mountain nor in Jerusalem will you worship the Father. . . . But the hour is coming, and is now here, when the true worshipers will worship the Father in spirit and truth, for the Father is seeking such people to worship Him. God is spirit, and those who worship Him must worship in spirit and truth.” (John 4:21,23-24)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1" name="Image Gallery"/>
          <p:cNvGrpSpPr/>
          <p:nvPr/>
        </p:nvGrpSpPr>
        <p:grpSpPr>
          <a:xfrm>
            <a:off x="-20800" y="22282"/>
            <a:ext cx="13046400" cy="10277188"/>
            <a:chOff x="0" y="0"/>
            <a:chExt cx="13046399" cy="10277186"/>
          </a:xfrm>
        </p:grpSpPr>
        <p:pic>
          <p:nvPicPr>
            <p:cNvPr id="689" name="Bartolome-esteban-murillo-jacob-s-dream.Jpg" descr="Bartolome-esteban-murillo-jacob-s-dream.Jpg"/>
            <p:cNvPicPr>
              <a:picLocks noChangeAspect="1"/>
            </p:cNvPicPr>
            <p:nvPr/>
          </p:nvPicPr>
          <p:blipFill>
            <a:blip r:embed="rId2"/>
            <a:srcRect l="4644" r="4644"/>
            <a:stretch>
              <a:fillRect/>
            </a:stretch>
          </p:blipFill>
          <p:spPr>
            <a:xfrm>
              <a:off x="0" y="0"/>
              <a:ext cx="13046400" cy="9718387"/>
            </a:xfrm>
            <a:prstGeom prst="rect">
              <a:avLst/>
            </a:prstGeom>
            <a:ln w="12700" cap="flat">
              <a:noFill/>
              <a:miter lim="400000"/>
            </a:ln>
            <a:effectLst/>
          </p:spPr>
        </p:pic>
        <p:sp>
          <p:nvSpPr>
            <p:cNvPr id="690" name="Type to enter a caption."/>
            <p:cNvSpPr/>
            <p:nvPr/>
          </p:nvSpPr>
          <p:spPr>
            <a:xfrm>
              <a:off x="0" y="9794586"/>
              <a:ext cx="13046400"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a:defRPr sz="2200">
                  <a:solidFill>
                    <a:srgbClr val="194431"/>
                  </a:solidFill>
                  <a:latin typeface="Book Antiqua"/>
                  <a:ea typeface="Book Antiqua"/>
                  <a:cs typeface="Book Antiqua"/>
                  <a:sym typeface="Book Antiqua"/>
                </a:defRPr>
              </a:lvl1pPr>
            </a:lstStyle>
            <a:p>
              <a:r>
                <a:t>Type to enter a caption.</a:t>
              </a:r>
            </a:p>
          </p:txBody>
        </p:sp>
      </p:grpSp>
      <p:sp>
        <p:nvSpPr>
          <p:cNvPr id="692" name="6. The Role of Jesus Christ in Worship"/>
          <p:cNvSpPr txBox="1"/>
          <p:nvPr/>
        </p:nvSpPr>
        <p:spPr>
          <a:xfrm>
            <a:off x="1236601" y="3567176"/>
            <a:ext cx="10531599" cy="2408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dirty="0"/>
              <a:t>6. The Role of Jesus Christ</a:t>
            </a:r>
            <a:endParaRPr lang="en-US" dirty="0"/>
          </a:p>
          <a:p>
            <a:r>
              <a:rPr dirty="0"/>
              <a:t>in Worship</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4" name="“Truly, truly, I say to you, you will see heaven opened, and the angels of God ascending and descending on the Son of Man.”…"/>
          <p:cNvSpPr txBox="1"/>
          <p:nvPr/>
        </p:nvSpPr>
        <p:spPr>
          <a:xfrm>
            <a:off x="1435495" y="1524931"/>
            <a:ext cx="10133811" cy="6137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6700">
                <a:solidFill>
                  <a:schemeClr val="accent1">
                    <a:lumOff val="44000"/>
                  </a:schemeClr>
                </a:solidFill>
                <a:latin typeface="Garamond"/>
                <a:ea typeface="Garamond"/>
                <a:cs typeface="Garamond"/>
                <a:sym typeface="Garamond"/>
              </a:defRPr>
            </a:pPr>
            <a:r>
              <a:t>“Truly, truly, I say to you, you will see heaven opened, and the angels of God ascending and descending on the Son of Man.”</a:t>
            </a:r>
          </a:p>
          <a:p>
            <a:pPr algn="ctr">
              <a:defRPr sz="6800">
                <a:solidFill>
                  <a:schemeClr val="accent1">
                    <a:lumOff val="44000"/>
                  </a:schemeClr>
                </a:solidFill>
                <a:latin typeface="Garamond"/>
                <a:ea typeface="Garamond"/>
                <a:cs typeface="Garamond"/>
                <a:sym typeface="Garamond"/>
              </a:defRPr>
            </a:pPr>
            <a:r>
              <a:rPr sz="6700"/>
              <a:t>John 1:51</a:t>
            </a:r>
            <a:r>
              <a:rPr sz="8200">
                <a:solidFill>
                  <a:srgbClr val="000000"/>
                </a:solidFill>
              </a:rPr>
              <a:t>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6" name="Double-click to edit"/>
          <p:cNvSpPr txBox="1">
            <a:spLocks noGrp="1"/>
          </p:cNvSpPr>
          <p:nvPr>
            <p:ph type="title" idx="4294967295"/>
          </p:nvPr>
        </p:nvSpPr>
        <p:spPr>
          <a:xfrm>
            <a:off x="975359" y="3657600"/>
            <a:ext cx="11054082" cy="1219200"/>
          </a:xfrm>
          <a:prstGeom prst="rect">
            <a:avLst/>
          </a:prstGeom>
        </p:spPr>
        <p:txBody>
          <a:bodyPr lIns="65476" tIns="65476" rIns="65476" bIns="65476">
            <a:normAutofit/>
          </a:bodyPr>
          <a:lstStyle>
            <a:lvl1pPr algn="l" defTabSz="1352499">
              <a:defRPr sz="6396">
                <a:effectLst>
                  <a:outerShdw blurRad="9906" dist="19812" dir="2700000" rotWithShape="0">
                    <a:schemeClr val="accent1">
                      <a:lumOff val="44000"/>
                    </a:schemeClr>
                  </a:outerShdw>
                </a:effectLst>
                <a:latin typeface="+mj-lt"/>
                <a:ea typeface="+mj-ea"/>
                <a:cs typeface="+mj-cs"/>
                <a:sym typeface="Bell MT"/>
              </a:defRPr>
            </a:lvl1pPr>
          </a:lstStyle>
          <a:p>
            <a:r>
              <a:t> </a:t>
            </a:r>
          </a:p>
        </p:txBody>
      </p:sp>
      <p:sp>
        <p:nvSpPr>
          <p:cNvPr id="697" name="Double-click to edit"/>
          <p:cNvSpPr txBox="1">
            <a:spLocks noGrp="1"/>
          </p:cNvSpPr>
          <p:nvPr>
            <p:ph type="body" sz="quarter" idx="4294967295"/>
          </p:nvPr>
        </p:nvSpPr>
        <p:spPr>
          <a:xfrm>
            <a:off x="2926079" y="5608320"/>
            <a:ext cx="9103361" cy="1869441"/>
          </a:xfrm>
          <a:prstGeom prst="rect">
            <a:avLst/>
          </a:prstGeom>
        </p:spPr>
        <p:txBody>
          <a:bodyPr lIns="65476" tIns="65476" rIns="65476" bIns="65476">
            <a:normAutofit/>
          </a:bodyPr>
          <a:lstStyle>
            <a:lvl1pPr marL="0" indent="0" algn="ctr" defTabSz="1733973">
              <a:spcBef>
                <a:spcPts val="1400"/>
              </a:spcBef>
              <a:buClr>
                <a:schemeClr val="accent1">
                  <a:lumOff val="44000"/>
                </a:schemeClr>
              </a:buClr>
              <a:buSzTx/>
              <a:buFont typeface="Wingdings"/>
              <a:buNone/>
              <a:defRPr sz="6000">
                <a:latin typeface="+mj-lt"/>
                <a:ea typeface="+mj-ea"/>
                <a:cs typeface="+mj-cs"/>
                <a:sym typeface="Bell MT"/>
              </a:defRPr>
            </a:lvl1pPr>
          </a:lstStyle>
          <a:p>
            <a:r>
              <a:t> </a:t>
            </a:r>
          </a:p>
        </p:txBody>
      </p:sp>
      <p:pic>
        <p:nvPicPr>
          <p:cNvPr id="698" name="The Meaning" descr="The Meaning"/>
          <p:cNvPicPr>
            <a:picLocks noChangeAspect="1"/>
          </p:cNvPicPr>
          <p:nvPr/>
        </p:nvPicPr>
        <p:blipFill>
          <a:blip r:embed="rId3"/>
          <a:srcRect l="2044" t="4136" r="33312" b="21966"/>
          <a:stretch>
            <a:fillRect/>
          </a:stretch>
        </p:blipFill>
        <p:spPr>
          <a:xfrm>
            <a:off x="4009813" y="1517226"/>
            <a:ext cx="4443307" cy="666496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itle 1"/>
          <p:cNvSpPr txBox="1">
            <a:spLocks noGrp="1"/>
          </p:cNvSpPr>
          <p:nvPr>
            <p:ph type="title"/>
          </p:nvPr>
        </p:nvSpPr>
        <p:spPr>
          <a:xfrm>
            <a:off x="975358" y="4532773"/>
            <a:ext cx="11054082" cy="123142"/>
          </a:xfrm>
          <a:prstGeom prst="rect">
            <a:avLst/>
          </a:prstGeom>
        </p:spPr>
        <p:txBody>
          <a:bodyPr>
            <a:normAutofit fontScale="90000"/>
          </a:bodyPr>
          <a:lstStyle/>
          <a:p>
            <a:pPr algn="ctr">
              <a:defRPr sz="8400"/>
            </a:pPr>
            <a:r>
              <a:rPr dirty="0"/>
              <a:t>WHAT MAKES WORSHIP “GOOD”?</a:t>
            </a:r>
            <a:br>
              <a:rPr dirty="0"/>
            </a:br>
            <a:br>
              <a:rPr dirty="0"/>
            </a:br>
            <a:br>
              <a:rPr dirty="0"/>
            </a:br>
            <a:br>
              <a:rPr dirty="0"/>
            </a:br>
            <a:endParaRPr dirty="0"/>
          </a:p>
        </p:txBody>
      </p:sp>
      <p:sp>
        <p:nvSpPr>
          <p:cNvPr id="701" name="TextBox 2"/>
          <p:cNvSpPr txBox="1"/>
          <p:nvPr/>
        </p:nvSpPr>
        <p:spPr>
          <a:xfrm>
            <a:off x="1140113" y="4105156"/>
            <a:ext cx="9674235" cy="320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buSzPct val="100000"/>
              <a:buFont typeface="Arial"/>
              <a:buChar char="•"/>
              <a:defRPr sz="5000">
                <a:latin typeface="+mj-lt"/>
                <a:ea typeface="+mj-ea"/>
                <a:cs typeface="+mj-cs"/>
                <a:sym typeface="Bell MT"/>
              </a:defRPr>
            </a:pPr>
            <a:r>
              <a:rPr dirty="0"/>
              <a:t> the right song</a:t>
            </a:r>
            <a:r>
              <a:rPr lang="en-US" dirty="0"/>
              <a:t>?</a:t>
            </a:r>
            <a:endParaRPr dirty="0"/>
          </a:p>
          <a:p>
            <a:pPr algn="ctr" defTabSz="1300480">
              <a:buSzPct val="100000"/>
              <a:buFont typeface="Arial"/>
              <a:buChar char="•"/>
              <a:defRPr sz="5000">
                <a:latin typeface="+mj-lt"/>
                <a:ea typeface="+mj-ea"/>
                <a:cs typeface="+mj-cs"/>
                <a:sym typeface="Bell MT"/>
              </a:defRPr>
            </a:pPr>
            <a:r>
              <a:rPr dirty="0"/>
              <a:t>the right worship leader?</a:t>
            </a:r>
          </a:p>
          <a:p>
            <a:pPr algn="ctr" defTabSz="1300480">
              <a:buSzPct val="100000"/>
              <a:buFont typeface="Arial"/>
              <a:buChar char="•"/>
              <a:defRPr sz="5000">
                <a:latin typeface="+mj-lt"/>
                <a:ea typeface="+mj-ea"/>
                <a:cs typeface="+mj-cs"/>
                <a:sym typeface="Bell MT"/>
              </a:defRPr>
            </a:pPr>
            <a:r>
              <a:rPr dirty="0"/>
              <a:t>the right group of talent?</a:t>
            </a:r>
          </a:p>
          <a:p>
            <a:pPr algn="ctr" defTabSz="1300480">
              <a:buSzPct val="100000"/>
              <a:buFont typeface="Arial"/>
              <a:buChar char="•"/>
              <a:defRPr sz="5000">
                <a:latin typeface="+mj-lt"/>
                <a:ea typeface="+mj-ea"/>
                <a:cs typeface="+mj-cs"/>
                <a:sym typeface="Bell MT"/>
              </a:defRPr>
            </a:pPr>
            <a:r>
              <a:rPr dirty="0"/>
              <a:t>the right amount of sincerity?</a:t>
            </a:r>
          </a:p>
        </p:txBody>
      </p:sp>
      <p:sp>
        <p:nvSpPr>
          <p:cNvPr id="702" name="WHAT MAKES WORSHIP “GOOD”?"/>
          <p:cNvSpPr txBox="1"/>
          <p:nvPr/>
        </p:nvSpPr>
        <p:spPr>
          <a:xfrm>
            <a:off x="6436709" y="2677940"/>
            <a:ext cx="131381" cy="1977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defTabSz="914400">
              <a:defRPr sz="6000">
                <a:effectLst>
                  <a:outerShdw blurRad="38100" dist="38100" dir="2700000" rotWithShape="0">
                    <a:schemeClr val="accent1">
                      <a:lumOff val="44000"/>
                    </a:schemeClr>
                  </a:outerShdw>
                </a:effectLst>
                <a:latin typeface="+mj-lt"/>
                <a:ea typeface="+mj-ea"/>
                <a:cs typeface="+mj-cs"/>
                <a:sym typeface="Bell MT"/>
              </a:defRPr>
            </a:pPr>
            <a:br>
              <a:rPr dirty="0"/>
            </a:b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xfrm>
            <a:off x="975359" y="3576320"/>
            <a:ext cx="11054082" cy="1625601"/>
          </a:xfrm>
          <a:prstGeom prst="rect">
            <a:avLst/>
          </a:prstGeom>
        </p:spPr>
        <p:txBody>
          <a:bodyPr/>
          <a:lstStyle>
            <a:lvl1pPr algn="ctr" defTabSz="663244">
              <a:defRPr sz="4284">
                <a:effectLst>
                  <a:outerShdw blurRad="19431" dist="19431" dir="2700000" rotWithShape="0">
                    <a:schemeClr val="accent1">
                      <a:lumOff val="44000"/>
                    </a:schemeClr>
                  </a:outerShdw>
                </a:effectLst>
              </a:defRPr>
            </a:lvl1pPr>
          </a:lstStyle>
          <a:p>
            <a:r>
              <a:t>the sin of trying to do worship in our own strength</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06" name="Are you so foolish?…"/>
          <p:cNvSpPr txBox="1"/>
          <p:nvPr/>
        </p:nvSpPr>
        <p:spPr>
          <a:xfrm>
            <a:off x="591391" y="2500376"/>
            <a:ext cx="11822017" cy="3332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sz="5400">
                <a:solidFill>
                  <a:schemeClr val="accent1">
                    <a:lumOff val="44000"/>
                  </a:schemeClr>
                </a:solidFill>
                <a:latin typeface="+mj-lt"/>
                <a:ea typeface="+mj-ea"/>
                <a:cs typeface="+mj-cs"/>
                <a:sym typeface="Bell MT"/>
              </a:defRPr>
            </a:pPr>
            <a:r>
              <a:rPr dirty="0"/>
              <a:t>Are you so foolish?</a:t>
            </a:r>
          </a:p>
          <a:p>
            <a:pPr algn="ctr">
              <a:defRPr sz="5400">
                <a:solidFill>
                  <a:schemeClr val="accent1">
                    <a:lumOff val="44000"/>
                  </a:schemeClr>
                </a:solidFill>
                <a:latin typeface="+mj-lt"/>
                <a:ea typeface="+mj-ea"/>
                <a:cs typeface="+mj-cs"/>
                <a:sym typeface="Bell MT"/>
              </a:defRPr>
            </a:pPr>
            <a:r>
              <a:rPr dirty="0"/>
              <a:t>Having begun by the Spirit,</a:t>
            </a:r>
            <a:endParaRPr lang="en-US" dirty="0"/>
          </a:p>
          <a:p>
            <a:pPr algn="ctr">
              <a:defRPr sz="5400">
                <a:solidFill>
                  <a:schemeClr val="accent1">
                    <a:lumOff val="44000"/>
                  </a:schemeClr>
                </a:solidFill>
                <a:latin typeface="+mj-lt"/>
                <a:ea typeface="+mj-ea"/>
                <a:cs typeface="+mj-cs"/>
                <a:sym typeface="Bell MT"/>
              </a:defRPr>
            </a:pPr>
            <a:r>
              <a:rPr dirty="0"/>
              <a:t>are you now being perfected by the flesh?</a:t>
            </a:r>
            <a:br>
              <a:rPr dirty="0"/>
            </a:br>
            <a:r>
              <a:rPr sz="4600" dirty="0"/>
              <a:t>(Galatians 3:3)</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0" name="How God works"/>
          <p:cNvSpPr txBox="1"/>
          <p:nvPr/>
        </p:nvSpPr>
        <p:spPr>
          <a:xfrm>
            <a:off x="3537974" y="3486668"/>
            <a:ext cx="5928852" cy="1374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i="1">
                <a:solidFill>
                  <a:schemeClr val="accent1">
                    <a:lumOff val="44000"/>
                  </a:schemeClr>
                </a:solidFill>
                <a:latin typeface="+mj-lt"/>
                <a:ea typeface="+mj-ea"/>
                <a:cs typeface="+mj-cs"/>
                <a:sym typeface="Bell MT"/>
              </a:defRPr>
            </a:lvl1pPr>
          </a:lstStyle>
          <a:p>
            <a:pPr>
              <a:defRPr i="0">
                <a:solidFill>
                  <a:srgbClr val="000000"/>
                </a:solidFill>
              </a:defRPr>
            </a:pPr>
            <a:r>
              <a:rPr i="1">
                <a:solidFill>
                  <a:schemeClr val="accent1">
                    <a:lumOff val="44000"/>
                  </a:schemeClr>
                </a:solidFill>
              </a:rPr>
              <a:t>How God works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4" name="Romans 8:26…"/>
          <p:cNvSpPr txBox="1"/>
          <p:nvPr/>
        </p:nvSpPr>
        <p:spPr>
          <a:xfrm>
            <a:off x="6879583" y="2561476"/>
            <a:ext cx="5291954" cy="4244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sz="4000">
                <a:latin typeface="+mj-lt"/>
                <a:ea typeface="+mj-ea"/>
                <a:cs typeface="+mj-cs"/>
                <a:sym typeface="Bell MT"/>
              </a:defRPr>
            </a:pPr>
            <a:r>
              <a:rPr>
                <a:solidFill>
                  <a:schemeClr val="accent1">
                    <a:lumOff val="44000"/>
                  </a:schemeClr>
                </a:solidFill>
              </a:rPr>
              <a:t>Romans 8:26</a:t>
            </a:r>
          </a:p>
          <a:p>
            <a:pPr algn="ctr">
              <a:defRPr sz="4000">
                <a:latin typeface="+mj-lt"/>
                <a:ea typeface="+mj-ea"/>
                <a:cs typeface="+mj-cs"/>
                <a:sym typeface="Bell MT"/>
              </a:defRPr>
            </a:pPr>
            <a:r>
              <a:rPr>
                <a:solidFill>
                  <a:schemeClr val="accent1">
                    <a:lumOff val="44000"/>
                  </a:schemeClr>
                </a:solidFill>
              </a:rPr>
              <a:t>Philippians 2:12-13</a:t>
            </a:r>
          </a:p>
          <a:p>
            <a:pPr algn="ctr">
              <a:defRPr sz="4000">
                <a:latin typeface="+mj-lt"/>
                <a:ea typeface="+mj-ea"/>
                <a:cs typeface="+mj-cs"/>
                <a:sym typeface="Bell MT"/>
              </a:defRPr>
            </a:pPr>
            <a:r>
              <a:rPr>
                <a:solidFill>
                  <a:schemeClr val="accent1">
                    <a:lumOff val="44000"/>
                  </a:schemeClr>
                </a:solidFill>
              </a:rPr>
              <a:t>1 Corinthians 15:10</a:t>
            </a:r>
          </a:p>
          <a:p>
            <a:pPr algn="ctr">
              <a:defRPr sz="4000">
                <a:latin typeface="+mj-lt"/>
                <a:ea typeface="+mj-ea"/>
                <a:cs typeface="+mj-cs"/>
                <a:sym typeface="Bell MT"/>
              </a:defRPr>
            </a:pPr>
            <a:r>
              <a:rPr>
                <a:solidFill>
                  <a:schemeClr val="accent1">
                    <a:lumOff val="44000"/>
                  </a:schemeClr>
                </a:solidFill>
              </a:rPr>
              <a:t>Colossians 1:29</a:t>
            </a:r>
          </a:p>
          <a:p>
            <a:pPr algn="ctr">
              <a:defRPr sz="4000">
                <a:latin typeface="+mj-lt"/>
                <a:ea typeface="+mj-ea"/>
                <a:cs typeface="+mj-cs"/>
                <a:sym typeface="Bell MT"/>
              </a:defRPr>
            </a:pPr>
            <a:r>
              <a:rPr>
                <a:solidFill>
                  <a:schemeClr val="accent1">
                    <a:lumOff val="44000"/>
                  </a:schemeClr>
                </a:solidFill>
              </a:rPr>
              <a:t>1 Thessalonians 5:21-24</a:t>
            </a:r>
          </a:p>
          <a:p>
            <a:pPr algn="ctr">
              <a:defRPr sz="4000">
                <a:latin typeface="+mj-lt"/>
                <a:ea typeface="+mj-ea"/>
                <a:cs typeface="+mj-cs"/>
                <a:sym typeface="Bell MT"/>
              </a:defRPr>
            </a:pPr>
            <a:r>
              <a:rPr>
                <a:solidFill>
                  <a:schemeClr val="accent1">
                    <a:lumOff val="44000"/>
                  </a:schemeClr>
                </a:solidFill>
              </a:rPr>
              <a:t>Hebrews 13:20-21</a:t>
            </a:r>
          </a:p>
        </p:txBody>
      </p:sp>
      <p:sp>
        <p:nvSpPr>
          <p:cNvPr id="715" name="BREAKOUT…"/>
          <p:cNvSpPr txBox="1"/>
          <p:nvPr/>
        </p:nvSpPr>
        <p:spPr>
          <a:xfrm>
            <a:off x="833263" y="1556651"/>
            <a:ext cx="4096698" cy="3127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defRPr>
                <a:solidFill>
                  <a:schemeClr val="accent1">
                    <a:lumOff val="44000"/>
                  </a:schemeClr>
                </a:solidFill>
                <a:latin typeface="+mj-lt"/>
                <a:ea typeface="+mj-ea"/>
                <a:cs typeface="+mj-cs"/>
                <a:sym typeface="Bell MT"/>
              </a:defRPr>
            </a:pPr>
            <a:r>
              <a:rPr dirty="0"/>
              <a:t>BREAKOUT</a:t>
            </a:r>
          </a:p>
          <a:p>
            <a:pPr>
              <a:defRPr i="1">
                <a:solidFill>
                  <a:schemeClr val="accent1">
                    <a:lumOff val="44000"/>
                  </a:schemeClr>
                </a:solidFill>
                <a:latin typeface="+mj-lt"/>
                <a:ea typeface="+mj-ea"/>
                <a:cs typeface="+mj-cs"/>
                <a:sym typeface="Bell MT"/>
              </a:defRPr>
            </a:pPr>
            <a:r>
              <a:rPr dirty="0"/>
              <a:t>What is the common theme in these passages?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9" name="In the same way the Spirit also helps our weakness; for we do not know how to pray as we should, but the Spirit Himself intercedes for us with groanings too deep for words.  (Romans 8:26)"/>
          <p:cNvSpPr txBox="1"/>
          <p:nvPr/>
        </p:nvSpPr>
        <p:spPr>
          <a:xfrm>
            <a:off x="1399244" y="2467482"/>
            <a:ext cx="10206312" cy="4321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4200">
                <a:latin typeface="+mj-lt"/>
                <a:ea typeface="+mj-ea"/>
                <a:cs typeface="+mj-cs"/>
                <a:sym typeface="Bell MT"/>
              </a:defRPr>
            </a:pPr>
            <a:r>
              <a:rPr>
                <a:solidFill>
                  <a:schemeClr val="accent1">
                    <a:lumOff val="44000"/>
                  </a:schemeClr>
                </a:solidFill>
              </a:rPr>
              <a:t>In the same way the Spirit also helps our weakness; for we do not know how to pray as we should, but the Spirit Himself </a:t>
            </a:r>
            <a:r>
              <a:rPr i="1">
                <a:solidFill>
                  <a:schemeClr val="accent1">
                    <a:lumOff val="44000"/>
                  </a:schemeClr>
                </a:solidFill>
              </a:rPr>
              <a:t>intercedes</a:t>
            </a:r>
            <a:r>
              <a:rPr>
                <a:solidFill>
                  <a:schemeClr val="accent1">
                    <a:lumOff val="44000"/>
                  </a:schemeClr>
                </a:solidFill>
              </a:rPr>
              <a:t> for us</a:t>
            </a:r>
            <a:r>
              <a:rPr i="1">
                <a:solidFill>
                  <a:schemeClr val="accent1">
                    <a:lumOff val="44000"/>
                  </a:schemeClr>
                </a:solidFill>
              </a:rPr>
              <a:t> </a:t>
            </a:r>
            <a:r>
              <a:rPr>
                <a:solidFill>
                  <a:schemeClr val="accent1">
                    <a:lumOff val="44000"/>
                  </a:schemeClr>
                </a:solidFill>
              </a:rPr>
              <a:t>with groanings too deep for words.</a:t>
            </a:r>
            <a:br>
              <a:rPr>
                <a:solidFill>
                  <a:schemeClr val="accent1">
                    <a:lumOff val="44000"/>
                  </a:schemeClr>
                </a:solidFill>
              </a:rPr>
            </a:br>
            <a:br>
              <a:rPr>
                <a:solidFill>
                  <a:schemeClr val="accent1">
                    <a:lumOff val="44000"/>
                  </a:schemeClr>
                </a:solidFill>
              </a:rPr>
            </a:br>
            <a:r>
              <a:rPr>
                <a:solidFill>
                  <a:schemeClr val="accent1">
                    <a:lumOff val="44000"/>
                  </a:schemeClr>
                </a:solidFill>
              </a:rPr>
              <a:t>(Romans 8:26)</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3" name="So then, my beloved, just as you have always obeyed, not as in my presence only, but now much more in my absence, work out your salvation with fear and trembling; FOR it is God who is at work in you, both to will and to work for His good pleasure.  (Phil"/>
          <p:cNvSpPr txBox="1">
            <a:spLocks noGrp="1"/>
          </p:cNvSpPr>
          <p:nvPr>
            <p:ph type="title" idx="4294967295"/>
          </p:nvPr>
        </p:nvSpPr>
        <p:spPr>
          <a:xfrm>
            <a:off x="901316" y="1038667"/>
            <a:ext cx="10930237" cy="6639428"/>
          </a:xfrm>
          <a:prstGeom prst="rect">
            <a:avLst/>
          </a:prstGeom>
        </p:spPr>
        <p:txBody>
          <a:bodyPr lIns="65476" tIns="65476" rIns="65476" bIns="65476">
            <a:normAutofit/>
          </a:bodyPr>
          <a:lstStyle/>
          <a:p>
            <a:pPr defTabSz="1231121">
              <a:defRPr sz="5253">
                <a:latin typeface="+mj-lt"/>
                <a:ea typeface="+mj-ea"/>
                <a:cs typeface="+mj-cs"/>
                <a:sym typeface="Bell MT"/>
              </a:defRPr>
            </a:pPr>
            <a:br/>
            <a:br/>
            <a:r>
              <a:rPr sz="3834">
                <a:solidFill>
                  <a:schemeClr val="accent1">
                    <a:lumOff val="44000"/>
                  </a:schemeClr>
                </a:solidFill>
              </a:rPr>
              <a:t>So then, my beloved, just as you have always obeyed, not as in my presence only, but now much more in my absence, work out your salvation with fear and trembling; FOR it is God who is </a:t>
            </a:r>
            <a:r>
              <a:rPr sz="3834" i="1">
                <a:solidFill>
                  <a:schemeClr val="accent1">
                    <a:lumOff val="44000"/>
                  </a:schemeClr>
                </a:solidFill>
              </a:rPr>
              <a:t>at work in you</a:t>
            </a:r>
            <a:r>
              <a:rPr sz="3834">
                <a:solidFill>
                  <a:schemeClr val="accent1">
                    <a:lumOff val="44000"/>
                  </a:schemeClr>
                </a:solidFill>
              </a:rPr>
              <a:t>, both to will and to work for His</a:t>
            </a:r>
            <a:r>
              <a:rPr sz="3834" i="1">
                <a:solidFill>
                  <a:schemeClr val="accent1">
                    <a:lumOff val="44000"/>
                  </a:schemeClr>
                </a:solidFill>
              </a:rPr>
              <a:t> </a:t>
            </a:r>
            <a:r>
              <a:rPr sz="3834">
                <a:solidFill>
                  <a:schemeClr val="accent1">
                    <a:lumOff val="44000"/>
                  </a:schemeClr>
                </a:solidFill>
              </a:rPr>
              <a:t>good pleasure.</a:t>
            </a:r>
            <a:br>
              <a:rPr sz="3834">
                <a:solidFill>
                  <a:schemeClr val="accent1">
                    <a:lumOff val="44000"/>
                  </a:schemeClr>
                </a:solidFill>
              </a:rPr>
            </a:br>
            <a:br>
              <a:rPr sz="3834">
                <a:solidFill>
                  <a:schemeClr val="accent1">
                    <a:lumOff val="44000"/>
                  </a:schemeClr>
                </a:solidFill>
              </a:rPr>
            </a:br>
            <a:r>
              <a:rPr sz="3834">
                <a:solidFill>
                  <a:schemeClr val="accent1">
                    <a:lumOff val="44000"/>
                  </a:schemeClr>
                </a:solidFill>
              </a:rPr>
              <a:t>(Philippians 2:12-13)</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1. Important Themes"/>
          <p:cNvSpPr txBox="1">
            <a:spLocks noGrp="1"/>
          </p:cNvSpPr>
          <p:nvPr>
            <p:ph type="title" idx="4294967295"/>
          </p:nvPr>
        </p:nvSpPr>
        <p:spPr>
          <a:xfrm>
            <a:off x="650239" y="482108"/>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68" name="Whole-life worship…"/>
          <p:cNvSpPr txBox="1">
            <a:spLocks noGrp="1"/>
          </p:cNvSpPr>
          <p:nvPr>
            <p:ph type="body" idx="4294967295"/>
          </p:nvPr>
        </p:nvSpPr>
        <p:spPr>
          <a:xfrm>
            <a:off x="836621" y="959872"/>
            <a:ext cx="11331558" cy="7833857"/>
          </a:xfrm>
          <a:prstGeom prst="rect">
            <a:avLst/>
          </a:prstGeom>
        </p:spPr>
        <p:txBody>
          <a:bodyPr>
            <a:normAutofit/>
          </a:bodyPr>
          <a:lstStyle/>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a:p>
          <a:p>
            <a:pPr marL="385762" indent="-385762" defTabSz="1040384">
              <a:spcBef>
                <a:spcPts val="800"/>
              </a:spcBef>
              <a:buClr>
                <a:srgbClr val="FFCC00"/>
              </a:buClr>
              <a:buSzPct val="120000"/>
              <a:buChar char="•"/>
              <a:defRPr sz="4620">
                <a:solidFill>
                  <a:schemeClr val="accent1">
                    <a:lumOff val="44000"/>
                  </a:schemeClr>
                </a:solidFill>
                <a:effectLst>
                  <a:outerShdw blurRad="7620" dist="15240" dir="2700000" rotWithShape="0">
                    <a:srgbClr val="000000"/>
                  </a:outerShdw>
                </a:effectLst>
                <a:latin typeface="+mj-lt"/>
                <a:ea typeface="+mj-ea"/>
                <a:cs typeface="+mj-cs"/>
                <a:sym typeface="Bell MT"/>
              </a:defRPr>
            </a:pPr>
            <a:r>
              <a:t>Whole-life worship</a:t>
            </a: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a:p>
          <a:p>
            <a:pPr marL="0" lvl="4" indent="548640" defTabSz="1040384">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r>
              <a:t>I</a:t>
            </a:r>
            <a:r>
              <a:rPr i="1"/>
              <a:t> appeal to you therefore, brethren, by the mercies of God, to present your bodies as a living sacrifice, holy and acceptable to God, which is your spiritual worship. (Romans 12:1)</a:t>
            </a:r>
          </a:p>
          <a:p>
            <a:pPr marL="0" indent="0"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i="1"/>
          </a:p>
          <a:p>
            <a:pPr marL="0" lvl="3" indent="411480"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r>
              <a:t>“And you shall love the Lord your God with all your heart and with all your soul and with all your mind and with all your strength.” (Mark 12:30)</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7" name="But by the grace of God I am what I am, and His grace toward me did not prove vain; but I labored even more than all of them, yet not I, but the grace of God with me.  (1 Corin. 15:10)"/>
          <p:cNvSpPr txBox="1">
            <a:spLocks noGrp="1"/>
          </p:cNvSpPr>
          <p:nvPr>
            <p:ph type="title" idx="4294967295"/>
          </p:nvPr>
        </p:nvSpPr>
        <p:spPr>
          <a:xfrm>
            <a:off x="916848" y="2183320"/>
            <a:ext cx="11171104" cy="5696269"/>
          </a:xfrm>
          <a:prstGeom prst="rect">
            <a:avLst/>
          </a:prstGeom>
        </p:spPr>
        <p:txBody>
          <a:bodyPr lIns="65476" tIns="65476" rIns="65476" bIns="65476">
            <a:normAutofit/>
          </a:bodyPr>
          <a:lstStyle/>
          <a:p>
            <a:pPr defTabSz="1057723">
              <a:defRPr sz="4514">
                <a:latin typeface="+mj-lt"/>
                <a:ea typeface="+mj-ea"/>
                <a:cs typeface="+mj-cs"/>
                <a:sym typeface="Bell MT"/>
              </a:defRPr>
            </a:pPr>
            <a:br/>
            <a:br/>
            <a:r>
              <a:rPr sz="4148">
                <a:solidFill>
                  <a:schemeClr val="accent1">
                    <a:lumOff val="44000"/>
                  </a:schemeClr>
                </a:solidFill>
              </a:rPr>
              <a:t>But by the grace of God I am what I am, and His grace toward me did not prove vain; but I labored even more than all of them, </a:t>
            </a:r>
            <a:r>
              <a:rPr sz="4148" i="1">
                <a:solidFill>
                  <a:schemeClr val="accent1">
                    <a:lumOff val="44000"/>
                  </a:schemeClr>
                </a:solidFill>
              </a:rPr>
              <a:t>yet not I, but the grace of God with me</a:t>
            </a:r>
            <a:r>
              <a:rPr sz="4148">
                <a:solidFill>
                  <a:schemeClr val="accent1">
                    <a:lumOff val="44000"/>
                  </a:schemeClr>
                </a:solidFill>
              </a:rPr>
              <a:t>.</a:t>
            </a:r>
            <a:br>
              <a:rPr sz="4148">
                <a:solidFill>
                  <a:schemeClr val="accent1">
                    <a:lumOff val="44000"/>
                  </a:schemeClr>
                </a:solidFill>
              </a:rPr>
            </a:br>
            <a:br>
              <a:rPr sz="4148">
                <a:solidFill>
                  <a:schemeClr val="accent1">
                    <a:lumOff val="44000"/>
                  </a:schemeClr>
                </a:solidFill>
              </a:rPr>
            </a:br>
            <a:r>
              <a:rPr sz="3172">
                <a:solidFill>
                  <a:schemeClr val="accent1">
                    <a:lumOff val="44000"/>
                  </a:schemeClr>
                </a:solidFill>
              </a:rPr>
              <a:t>(1 Corin. 15:10)</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1" name="For this purpose also I labor, striving according to His power, which mightily works within me.  (Col. 1:29)"/>
          <p:cNvSpPr txBox="1">
            <a:spLocks noGrp="1"/>
          </p:cNvSpPr>
          <p:nvPr>
            <p:ph type="title" idx="4294967295"/>
          </p:nvPr>
        </p:nvSpPr>
        <p:spPr>
          <a:xfrm>
            <a:off x="886001" y="2248475"/>
            <a:ext cx="11232798" cy="4896805"/>
          </a:xfrm>
          <a:prstGeom prst="rect">
            <a:avLst/>
          </a:prstGeom>
        </p:spPr>
        <p:txBody>
          <a:bodyPr lIns="65476" tIns="65476" rIns="65476" bIns="65476">
            <a:normAutofit/>
          </a:bodyPr>
          <a:lstStyle/>
          <a:p>
            <a:pPr defTabSz="1144422">
              <a:defRPr sz="4884">
                <a:latin typeface="+mj-lt"/>
                <a:ea typeface="+mj-ea"/>
                <a:cs typeface="+mj-cs"/>
                <a:sym typeface="Bell MT"/>
              </a:defRPr>
            </a:pPr>
            <a:br/>
            <a:br/>
            <a:r>
              <a:rPr sz="4488">
                <a:solidFill>
                  <a:schemeClr val="accent1">
                    <a:lumOff val="44000"/>
                  </a:schemeClr>
                </a:solidFill>
              </a:rPr>
              <a:t>For this purpose also I labor, striving according to </a:t>
            </a:r>
            <a:r>
              <a:rPr sz="4488" i="1">
                <a:solidFill>
                  <a:schemeClr val="accent1">
                    <a:lumOff val="44000"/>
                  </a:schemeClr>
                </a:solidFill>
              </a:rPr>
              <a:t>His power</a:t>
            </a:r>
            <a:r>
              <a:rPr sz="4488">
                <a:solidFill>
                  <a:schemeClr val="accent1">
                    <a:lumOff val="44000"/>
                  </a:schemeClr>
                </a:solidFill>
              </a:rPr>
              <a:t>, which mightily works within me.</a:t>
            </a:r>
            <a:br>
              <a:rPr sz="4488">
                <a:solidFill>
                  <a:schemeClr val="accent1">
                    <a:lumOff val="44000"/>
                  </a:schemeClr>
                </a:solidFill>
              </a:rPr>
            </a:br>
            <a:br>
              <a:rPr sz="4488">
                <a:solidFill>
                  <a:schemeClr val="accent1">
                    <a:lumOff val="44000"/>
                  </a:schemeClr>
                </a:solidFill>
              </a:rPr>
            </a:br>
            <a:r>
              <a:rPr sz="3432">
                <a:solidFill>
                  <a:schemeClr val="accent1">
                    <a:lumOff val="44000"/>
                  </a:schemeClr>
                </a:solidFill>
              </a:rPr>
              <a:t>(Col. 1:29)</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5" name="Test everything; hold fast what is good. Abstain from every form of evil.…"/>
          <p:cNvSpPr txBox="1">
            <a:spLocks noGrp="1"/>
          </p:cNvSpPr>
          <p:nvPr>
            <p:ph type="title" idx="4294967295"/>
          </p:nvPr>
        </p:nvSpPr>
        <p:spPr>
          <a:xfrm>
            <a:off x="398527" y="-602189"/>
            <a:ext cx="11921067" cy="8465062"/>
          </a:xfrm>
          <a:prstGeom prst="rect">
            <a:avLst/>
          </a:prstGeom>
        </p:spPr>
        <p:txBody>
          <a:bodyPr lIns="65476" tIns="65476" rIns="65476" bIns="65476">
            <a:normAutofit/>
          </a:bodyPr>
          <a:lstStyle/>
          <a:p>
            <a:pPr defTabSz="1127082">
              <a:defRPr sz="4810">
                <a:latin typeface="+mj-lt"/>
                <a:ea typeface="+mj-ea"/>
                <a:cs typeface="+mj-cs"/>
                <a:sym typeface="Bell MT"/>
              </a:defRPr>
            </a:pPr>
            <a:br/>
            <a:br/>
            <a:br/>
            <a:r>
              <a:rPr sz="3900">
                <a:solidFill>
                  <a:schemeClr val="accent1">
                    <a:lumOff val="44000"/>
                  </a:schemeClr>
                </a:solidFill>
              </a:rPr>
              <a:t>Test everything; hold fast what is good. Abstain from every form of evil.</a:t>
            </a:r>
          </a:p>
          <a:p>
            <a:pPr defTabSz="1127082">
              <a:defRPr sz="4810">
                <a:latin typeface="+mj-lt"/>
                <a:ea typeface="+mj-ea"/>
                <a:cs typeface="+mj-cs"/>
                <a:sym typeface="Bell MT"/>
              </a:defRPr>
            </a:pPr>
            <a:endParaRPr sz="3900">
              <a:solidFill>
                <a:schemeClr val="accent1">
                  <a:lumOff val="44000"/>
                </a:schemeClr>
              </a:solidFill>
            </a:endParaRPr>
          </a:p>
          <a:p>
            <a:pPr defTabSz="1127082">
              <a:defRPr sz="4810">
                <a:latin typeface="+mj-lt"/>
                <a:ea typeface="+mj-ea"/>
                <a:cs typeface="+mj-cs"/>
                <a:sym typeface="Bell MT"/>
              </a:defRPr>
            </a:pPr>
            <a:r>
              <a:rPr sz="3900">
                <a:solidFill>
                  <a:schemeClr val="accent1">
                    <a:lumOff val="44000"/>
                  </a:schemeClr>
                </a:solidFill>
              </a:rPr>
              <a:t>Now may the God of peace himself sanctify you completely, and may your whole spirit and soul and body be kept blameless at the coming of our Lord Jesus Christ. He who calls you is faithful; he will surely do it.</a:t>
            </a:r>
            <a:br>
              <a:rPr sz="3900">
                <a:solidFill>
                  <a:schemeClr val="accent1">
                    <a:lumOff val="44000"/>
                  </a:schemeClr>
                </a:solidFill>
              </a:rPr>
            </a:br>
            <a:endParaRPr sz="3900">
              <a:solidFill>
                <a:schemeClr val="accent1">
                  <a:lumOff val="44000"/>
                </a:schemeClr>
              </a:solidFill>
            </a:endParaRPr>
          </a:p>
          <a:p>
            <a:pPr defTabSz="1127082">
              <a:defRPr sz="4810">
                <a:latin typeface="+mj-lt"/>
                <a:ea typeface="+mj-ea"/>
                <a:cs typeface="+mj-cs"/>
                <a:sym typeface="Bell MT"/>
              </a:defRPr>
            </a:pPr>
            <a:r>
              <a:rPr sz="2859">
                <a:solidFill>
                  <a:schemeClr val="accent1">
                    <a:lumOff val="44000"/>
                  </a:schemeClr>
                </a:solidFill>
              </a:rPr>
              <a:t>(1 Thessalonians 5:21-24)</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9" name="Now may the God of peace who brought again from the dead our Lord Jesus, the great Shepherd of the sheep, by the blood of the eternal covenant, equip you with everything good that you may do His will, working in us that which is pleasing in His sight, th"/>
          <p:cNvSpPr txBox="1">
            <a:spLocks noGrp="1"/>
          </p:cNvSpPr>
          <p:nvPr>
            <p:ph type="title" idx="4294967295"/>
          </p:nvPr>
        </p:nvSpPr>
        <p:spPr>
          <a:xfrm>
            <a:off x="541866" y="-367634"/>
            <a:ext cx="11921068" cy="7857753"/>
          </a:xfrm>
          <a:prstGeom prst="rect">
            <a:avLst/>
          </a:prstGeom>
        </p:spPr>
        <p:txBody>
          <a:bodyPr lIns="65476" tIns="65476" rIns="65476" bIns="65476">
            <a:normAutofit/>
          </a:bodyPr>
          <a:lstStyle/>
          <a:p>
            <a:pPr defTabSz="1144422">
              <a:defRPr sz="4884">
                <a:latin typeface="+mj-lt"/>
                <a:ea typeface="+mj-ea"/>
                <a:cs typeface="+mj-cs"/>
                <a:sym typeface="Bell MT"/>
              </a:defRPr>
            </a:pPr>
            <a:br/>
            <a:br/>
            <a:br/>
            <a:r>
              <a:rPr sz="3960">
                <a:solidFill>
                  <a:schemeClr val="accent1">
                    <a:lumOff val="44000"/>
                  </a:schemeClr>
                </a:solidFill>
              </a:rPr>
              <a:t>Now may the God of peace who brought again from the dead our Lord Jesus, the great Shepherd of the sheep, by the blood of the eternal covenant, equip you with everything good that you may do His will, working in us that which is pleasing in His sight, through Jesus Christ, to whom be glory forever and ever. Amen.</a:t>
            </a:r>
            <a:br>
              <a:rPr sz="3960">
                <a:solidFill>
                  <a:schemeClr val="accent1">
                    <a:lumOff val="44000"/>
                  </a:schemeClr>
                </a:solidFill>
              </a:rPr>
            </a:br>
            <a:br>
              <a:rPr sz="3960">
                <a:solidFill>
                  <a:schemeClr val="accent1">
                    <a:lumOff val="44000"/>
                  </a:schemeClr>
                </a:solidFill>
              </a:rPr>
            </a:br>
            <a:r>
              <a:rPr sz="2904">
                <a:solidFill>
                  <a:schemeClr val="accent1">
                    <a:lumOff val="44000"/>
                  </a:schemeClr>
                </a:solidFill>
              </a:rPr>
              <a:t>(Hebrews 13:20-21)</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3" name="GRACE"/>
          <p:cNvSpPr txBox="1"/>
          <p:nvPr/>
        </p:nvSpPr>
        <p:spPr>
          <a:xfrm>
            <a:off x="2531548" y="2687777"/>
            <a:ext cx="7672834" cy="2670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a:spcBef>
                <a:spcPts val="9100"/>
              </a:spcBef>
              <a:defRPr sz="15000">
                <a:solidFill>
                  <a:schemeClr val="accent1">
                    <a:lumOff val="44000"/>
                  </a:schemeClr>
                </a:solidFill>
                <a:latin typeface="+mj-lt"/>
                <a:ea typeface="+mj-ea"/>
                <a:cs typeface="+mj-cs"/>
                <a:sym typeface="Bell MT"/>
              </a:defRPr>
            </a:lvl1pPr>
          </a:lstStyle>
          <a:p>
            <a:r>
              <a:t>GRACE</a:t>
            </a:r>
          </a:p>
        </p:txBody>
      </p:sp>
      <p:sp>
        <p:nvSpPr>
          <p:cNvPr id="744" name="God doing for us what we could never do for ourselves."/>
          <p:cNvSpPr txBox="1"/>
          <p:nvPr/>
        </p:nvSpPr>
        <p:spPr>
          <a:xfrm>
            <a:off x="1582250" y="4958079"/>
            <a:ext cx="9840300" cy="2136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t>God doing for us what we could never do for ourselves.</a:t>
            </a:r>
          </a:p>
        </p:txBody>
      </p:sp>
      <p:sp>
        <p:nvSpPr>
          <p:cNvPr id="745" name="in a word:"/>
          <p:cNvSpPr txBox="1"/>
          <p:nvPr/>
        </p:nvSpPr>
        <p:spPr>
          <a:xfrm>
            <a:off x="4748778" y="1926563"/>
            <a:ext cx="3238374" cy="1133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t>in a word: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9" name="What God requires, He provides."/>
          <p:cNvSpPr txBox="1">
            <a:spLocks noGrp="1"/>
          </p:cNvSpPr>
          <p:nvPr>
            <p:ph type="title" idx="4294967295"/>
          </p:nvPr>
        </p:nvSpPr>
        <p:spPr>
          <a:xfrm>
            <a:off x="1122491" y="2913049"/>
            <a:ext cx="10759818" cy="2882315"/>
          </a:xfrm>
          <a:prstGeom prst="rect">
            <a:avLst/>
          </a:prstGeom>
        </p:spPr>
        <p:txBody>
          <a:bodyPr lIns="65476" tIns="65476" rIns="65476" bIns="65476">
            <a:normAutofit/>
          </a:bodyPr>
          <a:lstStyle/>
          <a:p>
            <a:pPr defTabSz="936345">
              <a:defRPr sz="3996">
                <a:latin typeface="+mj-lt"/>
                <a:ea typeface="+mj-ea"/>
                <a:cs typeface="+mj-cs"/>
                <a:sym typeface="Bell MT"/>
              </a:defRPr>
            </a:pPr>
            <a:br/>
            <a:r>
              <a:rPr sz="6048">
                <a:solidFill>
                  <a:schemeClr val="accent1">
                    <a:lumOff val="44000"/>
                  </a:schemeClr>
                </a:solidFill>
              </a:rPr>
              <a:t>What God requires,</a:t>
            </a:r>
            <a:br>
              <a:rPr sz="6048">
                <a:solidFill>
                  <a:schemeClr val="accent1">
                    <a:lumOff val="44000"/>
                  </a:schemeClr>
                </a:solidFill>
              </a:rPr>
            </a:br>
            <a:r>
              <a:rPr sz="6048">
                <a:solidFill>
                  <a:schemeClr val="accent1">
                    <a:lumOff val="44000"/>
                  </a:schemeClr>
                </a:solidFill>
              </a:rPr>
              <a:t>He provides.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3" name="Why does God works that way?"/>
          <p:cNvSpPr txBox="1">
            <a:spLocks noGrp="1"/>
          </p:cNvSpPr>
          <p:nvPr>
            <p:ph type="title" idx="4294967295"/>
          </p:nvPr>
        </p:nvSpPr>
        <p:spPr>
          <a:xfrm>
            <a:off x="1024200" y="3186697"/>
            <a:ext cx="10956400" cy="1624684"/>
          </a:xfrm>
          <a:prstGeom prst="rect">
            <a:avLst/>
          </a:prstGeom>
        </p:spPr>
        <p:txBody>
          <a:bodyPr lIns="65476" tIns="65476" rIns="65476" bIns="65476">
            <a:normAutofit/>
          </a:bodyPr>
          <a:lstStyle/>
          <a:p>
            <a:pPr defTabSz="988364">
              <a:defRPr sz="4218">
                <a:latin typeface="+mj-lt"/>
                <a:ea typeface="+mj-ea"/>
                <a:cs typeface="+mj-cs"/>
                <a:sym typeface="Bell MT"/>
              </a:defRPr>
            </a:pPr>
            <a:br/>
            <a:r>
              <a:rPr sz="4674" i="1">
                <a:solidFill>
                  <a:schemeClr val="accent1">
                    <a:lumOff val="44000"/>
                  </a:schemeClr>
                </a:solidFill>
              </a:rPr>
              <a:t>Why does God works that way?</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7" name="Whoever speaks, is to do so as one who is speaking the utterances of God; whoever serves is to do so as one who is serving by the strength which God supplies;…"/>
          <p:cNvSpPr txBox="1"/>
          <p:nvPr/>
        </p:nvSpPr>
        <p:spPr>
          <a:xfrm>
            <a:off x="764131" y="-222807"/>
            <a:ext cx="11476538" cy="8207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3900">
                <a:latin typeface="+mj-lt"/>
                <a:ea typeface="+mj-ea"/>
                <a:cs typeface="+mj-cs"/>
                <a:sym typeface="Bell MT"/>
              </a:defRPr>
            </a:pPr>
            <a:br/>
            <a:br/>
            <a:br/>
            <a:br/>
            <a:r>
              <a:rPr>
                <a:solidFill>
                  <a:schemeClr val="accent1">
                    <a:lumOff val="44000"/>
                  </a:schemeClr>
                </a:solidFill>
              </a:rPr>
              <a:t>Whoever speaks, is to do so as one who is speaking the utterances of God; whoever serves is to do so as one who is serving by the strength which God supplies;</a:t>
            </a:r>
          </a:p>
          <a:p>
            <a:pPr algn="ctr">
              <a:defRPr sz="3900">
                <a:latin typeface="+mj-lt"/>
                <a:ea typeface="+mj-ea"/>
                <a:cs typeface="+mj-cs"/>
                <a:sym typeface="Bell MT"/>
              </a:defRPr>
            </a:pPr>
            <a:r>
              <a:rPr>
                <a:solidFill>
                  <a:schemeClr val="accent1">
                    <a:lumOff val="44000"/>
                  </a:schemeClr>
                </a:solidFill>
              </a:rPr>
              <a:t>SO THAT in all things God may be glorified through Jesus Christ, to whom belongs the glory and dominion forever and ever. Amen.</a:t>
            </a:r>
            <a:br>
              <a:rPr>
                <a:solidFill>
                  <a:schemeClr val="accent1">
                    <a:lumOff val="44000"/>
                  </a:schemeClr>
                </a:solidFill>
              </a:rPr>
            </a:br>
            <a:br>
              <a:rPr>
                <a:solidFill>
                  <a:schemeClr val="accent1">
                    <a:lumOff val="44000"/>
                  </a:schemeClr>
                </a:solidFill>
              </a:rPr>
            </a:br>
            <a:r>
              <a:rPr>
                <a:solidFill>
                  <a:schemeClr val="accent1">
                    <a:lumOff val="44000"/>
                  </a:schemeClr>
                </a:solidFill>
              </a:rPr>
              <a:t>(1 Peter 4:11)</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1" name="What God requires, He provides—in Jesus Christ.  Apart from Me you can do nothing. (John 15:5)  I can do all things through him who strengthens me. (Philippians 4:13)"/>
          <p:cNvSpPr txBox="1">
            <a:spLocks noGrp="1"/>
          </p:cNvSpPr>
          <p:nvPr>
            <p:ph type="title" idx="4294967295"/>
          </p:nvPr>
        </p:nvSpPr>
        <p:spPr>
          <a:xfrm>
            <a:off x="884143" y="1769265"/>
            <a:ext cx="11054082" cy="5626320"/>
          </a:xfrm>
          <a:prstGeom prst="rect">
            <a:avLst/>
          </a:prstGeom>
        </p:spPr>
        <p:txBody>
          <a:bodyPr lIns="65476" tIns="65476" rIns="65476" bIns="65476">
            <a:normAutofit/>
          </a:bodyPr>
          <a:lstStyle/>
          <a:p>
            <a:pPr defTabSz="901666">
              <a:defRPr sz="4680">
                <a:solidFill>
                  <a:schemeClr val="accent1">
                    <a:lumOff val="44000"/>
                  </a:schemeClr>
                </a:solidFill>
                <a:latin typeface="+mj-lt"/>
                <a:ea typeface="+mj-ea"/>
                <a:cs typeface="+mj-cs"/>
                <a:sym typeface="Bell MT"/>
              </a:defRPr>
            </a:pPr>
            <a:r>
              <a:t>What God requires,</a:t>
            </a:r>
            <a:br/>
            <a:r>
              <a:t>He provides</a:t>
            </a:r>
            <a:r>
              <a:rPr sz="4264"/>
              <a:t>—</a:t>
            </a:r>
            <a:r>
              <a:t>in Jesus Christ.</a:t>
            </a:r>
            <a:br/>
            <a:br/>
            <a:r>
              <a:rPr sz="3848"/>
              <a:t>Apart from Me you can do nothing.</a:t>
            </a:r>
            <a:br>
              <a:rPr sz="3848"/>
            </a:br>
            <a:r>
              <a:rPr sz="2704"/>
              <a:t>(John 15:5)</a:t>
            </a:r>
            <a:br>
              <a:rPr sz="2704"/>
            </a:br>
            <a:br>
              <a:rPr sz="2704"/>
            </a:br>
            <a:r>
              <a:rPr sz="3848"/>
              <a:t>I can do all things through him who strengthens me.</a:t>
            </a:r>
            <a:br>
              <a:rPr sz="3848"/>
            </a:br>
            <a:r>
              <a:rPr sz="2704"/>
              <a:t>(Philippians 4:13)</a:t>
            </a:r>
            <a:br>
              <a:rPr sz="2704"/>
            </a:br>
            <a:endParaRPr sz="2704"/>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5" name="What God requires, He provides—in Jesus Christ.  salvation  sanctification  worship"/>
          <p:cNvSpPr txBox="1">
            <a:spLocks noGrp="1"/>
          </p:cNvSpPr>
          <p:nvPr>
            <p:ph type="title" idx="4294967295"/>
          </p:nvPr>
        </p:nvSpPr>
        <p:spPr>
          <a:xfrm>
            <a:off x="1076780" y="1813672"/>
            <a:ext cx="10851240" cy="6126256"/>
          </a:xfrm>
          <a:prstGeom prst="rect">
            <a:avLst/>
          </a:prstGeom>
        </p:spPr>
        <p:txBody>
          <a:bodyPr lIns="65476" tIns="65476" rIns="65476" bIns="65476">
            <a:normAutofit/>
          </a:bodyPr>
          <a:lstStyle/>
          <a:p>
            <a:pPr defTabSz="849646">
              <a:defRPr sz="4410">
                <a:solidFill>
                  <a:schemeClr val="accent1">
                    <a:lumOff val="44000"/>
                  </a:schemeClr>
                </a:solidFill>
                <a:latin typeface="+mj-lt"/>
                <a:ea typeface="+mj-ea"/>
                <a:cs typeface="+mj-cs"/>
                <a:sym typeface="Bell MT"/>
              </a:defRPr>
            </a:pPr>
            <a:r>
              <a:t>What God requires,</a:t>
            </a:r>
            <a:br/>
            <a:r>
              <a:t>He provides</a:t>
            </a:r>
            <a:r>
              <a:rPr sz="4018"/>
              <a:t>—</a:t>
            </a:r>
            <a:r>
              <a:t>in Jesus Christ.</a:t>
            </a:r>
            <a:br/>
            <a:br/>
            <a:r>
              <a:rPr sz="3626"/>
              <a:t>salvation</a:t>
            </a:r>
            <a:br>
              <a:rPr sz="3626"/>
            </a:br>
            <a:br>
              <a:rPr sz="3626"/>
            </a:br>
            <a:r>
              <a:rPr sz="3626"/>
              <a:t>sanctification</a:t>
            </a:r>
            <a:br>
              <a:rPr sz="3626"/>
            </a:br>
            <a:br>
              <a:rPr sz="3626"/>
            </a:br>
            <a:r>
              <a:rPr sz="3626"/>
              <a:t>worship</a:t>
            </a:r>
            <a:br>
              <a:rPr sz="3626"/>
            </a:br>
            <a:endParaRPr sz="3626"/>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1. Important Themes"/>
          <p:cNvSpPr txBox="1">
            <a:spLocks noGrp="1"/>
          </p:cNvSpPr>
          <p:nvPr>
            <p:ph type="title" idx="4294967295"/>
          </p:nvPr>
        </p:nvSpPr>
        <p:spPr>
          <a:xfrm>
            <a:off x="650239" y="24212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71" name="Freedom of form…"/>
          <p:cNvSpPr txBox="1">
            <a:spLocks noGrp="1"/>
          </p:cNvSpPr>
          <p:nvPr>
            <p:ph type="body" idx="4294967295"/>
          </p:nvPr>
        </p:nvSpPr>
        <p:spPr>
          <a:xfrm>
            <a:off x="773469" y="1160489"/>
            <a:ext cx="11704321" cy="7795490"/>
          </a:xfrm>
          <a:prstGeom prst="rect">
            <a:avLst/>
          </a:prstGeom>
        </p:spPr>
        <p:txBody>
          <a:bodyPr>
            <a:normAutofit/>
          </a:bodyPr>
          <a:lstStyle/>
          <a:p>
            <a:pPr marL="0" indent="0" defTabSz="1057723">
              <a:spcBef>
                <a:spcPts val="800"/>
              </a:spcBef>
              <a:buSzTx/>
              <a:buNone/>
              <a:defRPr sz="3660">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a:p>
          <a:p>
            <a:pPr marL="392191" indent="-392191" defTabSz="1057723">
              <a:spcBef>
                <a:spcPts val="800"/>
              </a:spcBef>
              <a:buClr>
                <a:srgbClr val="FFCC00"/>
              </a:buClr>
              <a:buSzPct val="120000"/>
              <a:buChar char="•"/>
              <a:defRPr sz="4331">
                <a:solidFill>
                  <a:schemeClr val="accent1">
                    <a:lumOff val="44000"/>
                  </a:schemeClr>
                </a:solidFill>
                <a:effectLst>
                  <a:outerShdw blurRad="7747" dist="15494" dir="2700000" rotWithShape="0">
                    <a:srgbClr val="000000"/>
                  </a:outerShdw>
                </a:effectLst>
                <a:latin typeface="+mj-lt"/>
                <a:ea typeface="+mj-ea"/>
                <a:cs typeface="+mj-cs"/>
                <a:sym typeface="Bell MT"/>
              </a:defRPr>
            </a:pPr>
            <a:r>
              <a:t>Freedom of form</a:t>
            </a:r>
          </a:p>
          <a:p>
            <a:pPr marL="392191" indent="-392191" defTabSz="1057723">
              <a:spcBef>
                <a:spcPts val="800"/>
              </a:spcBef>
              <a:buClr>
                <a:srgbClr val="FFCC00"/>
              </a:buClr>
              <a:buSzPct val="120000"/>
              <a:buChar char="•"/>
              <a:defRPr sz="1464">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r>
              <a:t>In the New Testament, all the focus is on the reality of the glory of Christ, not the shadow and copy of religious objects and forms. It is stunning how indifferent the New Testament is to such things: there is no authorization in the New Testament for worship buildings, or worship dress, or worship times, or worship music, or worship liturgy or worship size or thirty-five-minute sermons, or Advent poems or choirs or instruments or candles. . . . Almost every worship tradition we have is culturally shaped rather than Biblically commanded. . . . [We are] free to find place and time and dress and size and music and elements and objects that help us orient radically toward the supremacy of God in Christ.</a:t>
            </a: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br/>
            <a:r>
              <a:t>(John Piper)</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9" name="Three Common Misunderstandings"/>
          <p:cNvSpPr txBox="1">
            <a:spLocks noGrp="1"/>
          </p:cNvSpPr>
          <p:nvPr>
            <p:ph type="title" idx="4294967295"/>
          </p:nvPr>
        </p:nvSpPr>
        <p:spPr>
          <a:xfrm>
            <a:off x="433493" y="2174687"/>
            <a:ext cx="12137814" cy="1219201"/>
          </a:xfrm>
          <a:prstGeom prst="rect">
            <a:avLst/>
          </a:prstGeom>
        </p:spPr>
        <p:txBody>
          <a:bodyPr lIns="65476" tIns="65476" rIns="65476" bIns="65476">
            <a:normAutofit/>
          </a:bodyPr>
          <a:lstStyle>
            <a:lvl1pPr defTabSz="1231121">
              <a:defRPr sz="6390">
                <a:solidFill>
                  <a:schemeClr val="accent1">
                    <a:lumOff val="44000"/>
                  </a:schemeClr>
                </a:solidFill>
                <a:latin typeface="+mj-lt"/>
                <a:ea typeface="+mj-ea"/>
                <a:cs typeface="+mj-cs"/>
                <a:sym typeface="Bell MT"/>
              </a:defRPr>
            </a:lvl1pPr>
          </a:lstStyle>
          <a:p>
            <a:r>
              <a:t>Three Common Misunderstandings</a:t>
            </a:r>
          </a:p>
        </p:txBody>
      </p:sp>
      <p:sp>
        <p:nvSpPr>
          <p:cNvPr id="770" name="Jesus is gone…"/>
          <p:cNvSpPr txBox="1">
            <a:spLocks noGrp="1"/>
          </p:cNvSpPr>
          <p:nvPr>
            <p:ph type="body" sz="half" idx="4294967295"/>
          </p:nvPr>
        </p:nvSpPr>
        <p:spPr>
          <a:xfrm>
            <a:off x="1517226" y="3820159"/>
            <a:ext cx="10187095" cy="4389122"/>
          </a:xfrm>
          <a:prstGeom prst="rect">
            <a:avLst/>
          </a:prstGeom>
        </p:spPr>
        <p:txBody>
          <a:bodyPr lIns="65476" tIns="65476" rIns="65476" bIns="65476">
            <a:normAutofit/>
          </a:bodyPr>
          <a:lstStyle/>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Jesus is gone</a:t>
            </a:r>
          </a:p>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Jesus is no longer a man</a:t>
            </a:r>
          </a:p>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Jesus is no longer a High Priest</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2" name="Jesus is here!  “I am with you always, to the end of the age.” (Matthew 28:20)…"/>
          <p:cNvSpPr txBox="1">
            <a:spLocks noGrp="1"/>
          </p:cNvSpPr>
          <p:nvPr>
            <p:ph type="title" idx="4294967295"/>
          </p:nvPr>
        </p:nvSpPr>
        <p:spPr>
          <a:xfrm>
            <a:off x="567880" y="2522367"/>
            <a:ext cx="11869040" cy="4865144"/>
          </a:xfrm>
          <a:prstGeom prst="rect">
            <a:avLst/>
          </a:prstGeom>
        </p:spPr>
        <p:txBody>
          <a:bodyPr lIns="65476" tIns="65476" rIns="65476" bIns="65476">
            <a:normAutofit/>
          </a:bodyPr>
          <a:lstStyle/>
          <a:p>
            <a:pPr defTabSz="1005704">
              <a:defRPr sz="5219">
                <a:solidFill>
                  <a:schemeClr val="accent1">
                    <a:lumOff val="44000"/>
                  </a:schemeClr>
                </a:solidFill>
                <a:latin typeface="+mj-lt"/>
                <a:ea typeface="+mj-ea"/>
                <a:cs typeface="+mj-cs"/>
                <a:sym typeface="Bell MT"/>
              </a:defRPr>
            </a:pPr>
            <a:r>
              <a:t>Jesus is here!</a:t>
            </a:r>
            <a:br/>
            <a:br/>
            <a:r>
              <a:rPr sz="3480"/>
              <a:t>“I am with you always, to the end of the age.”</a:t>
            </a:r>
            <a:br>
              <a:rPr sz="3480"/>
            </a:br>
            <a:r>
              <a:rPr sz="3480"/>
              <a:t>(Matthew 28:20)</a:t>
            </a:r>
          </a:p>
          <a:p>
            <a:pPr defTabSz="1005704">
              <a:defRPr sz="5219">
                <a:solidFill>
                  <a:schemeClr val="accent1">
                    <a:lumOff val="44000"/>
                  </a:schemeClr>
                </a:solidFill>
                <a:latin typeface="+mj-lt"/>
                <a:ea typeface="+mj-ea"/>
                <a:cs typeface="+mj-cs"/>
                <a:sym typeface="Bell MT"/>
              </a:defRPr>
            </a:pPr>
            <a:endParaRPr sz="3480"/>
          </a:p>
          <a:p>
            <a:pPr defTabSz="1005704">
              <a:defRPr sz="5219">
                <a:solidFill>
                  <a:schemeClr val="accent1">
                    <a:lumOff val="44000"/>
                  </a:schemeClr>
                </a:solidFill>
                <a:latin typeface="+mj-lt"/>
                <a:ea typeface="+mj-ea"/>
                <a:cs typeface="+mj-cs"/>
                <a:sym typeface="Bell MT"/>
              </a:defRPr>
            </a:pPr>
            <a:r>
              <a:rPr sz="3480"/>
              <a:t>“I will never leave you nor forsake you.”</a:t>
            </a:r>
          </a:p>
          <a:p>
            <a:pPr defTabSz="1005704">
              <a:defRPr sz="5219">
                <a:solidFill>
                  <a:schemeClr val="accent1">
                    <a:lumOff val="44000"/>
                  </a:schemeClr>
                </a:solidFill>
                <a:latin typeface="+mj-lt"/>
                <a:ea typeface="+mj-ea"/>
                <a:cs typeface="+mj-cs"/>
                <a:sym typeface="Bell MT"/>
              </a:defRPr>
            </a:pPr>
            <a:r>
              <a:rPr sz="3480"/>
              <a:t>(Hebrews 13:5)</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4" name="Jesus is still a man   For there is one God, and there is one mediator…"/>
          <p:cNvSpPr txBox="1">
            <a:spLocks noGrp="1"/>
          </p:cNvSpPr>
          <p:nvPr>
            <p:ph type="title" idx="4294967295"/>
          </p:nvPr>
        </p:nvSpPr>
        <p:spPr>
          <a:xfrm>
            <a:off x="1062045" y="2164588"/>
            <a:ext cx="10880710" cy="5129173"/>
          </a:xfrm>
          <a:prstGeom prst="rect">
            <a:avLst/>
          </a:prstGeom>
        </p:spPr>
        <p:txBody>
          <a:bodyPr lIns="65476" tIns="65476" rIns="65476" bIns="65476">
            <a:normAutofit/>
          </a:bodyPr>
          <a:lstStyle/>
          <a:p>
            <a:pPr defTabSz="988364">
              <a:defRPr sz="5130">
                <a:solidFill>
                  <a:schemeClr val="accent1">
                    <a:lumOff val="44000"/>
                  </a:schemeClr>
                </a:solidFill>
                <a:latin typeface="+mj-lt"/>
                <a:ea typeface="+mj-ea"/>
                <a:cs typeface="+mj-cs"/>
                <a:sym typeface="Bell MT"/>
              </a:defRPr>
            </a:pPr>
            <a:r>
              <a:t>Jesus is still a man</a:t>
            </a:r>
            <a:br/>
            <a:br/>
            <a:br/>
            <a:r>
              <a:rPr sz="3420"/>
              <a:t>For there is one God, and there is one mediator</a:t>
            </a:r>
          </a:p>
          <a:p>
            <a:pPr defTabSz="988364">
              <a:defRPr sz="5130">
                <a:solidFill>
                  <a:schemeClr val="accent1">
                    <a:lumOff val="44000"/>
                  </a:schemeClr>
                </a:solidFill>
                <a:latin typeface="+mj-lt"/>
                <a:ea typeface="+mj-ea"/>
                <a:cs typeface="+mj-cs"/>
                <a:sym typeface="Bell MT"/>
              </a:defRPr>
            </a:pPr>
            <a:r>
              <a:rPr sz="3420"/>
              <a:t>between God and men, the MAN Christ Jesus.</a:t>
            </a:r>
            <a:br>
              <a:rPr sz="3420"/>
            </a:br>
            <a:br>
              <a:rPr sz="3420"/>
            </a:br>
            <a:r>
              <a:rPr sz="3420"/>
              <a:t>(1 Timothy 2:5)</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6" name="Jesus is still a High Priest  We have such a high priest. (Hebrews 8:1; also 4:14-15; 7:26; 10:21)  “You are a priest forever. . . ” (Hebrews 5:6; also 6:20; 7:17,21)"/>
          <p:cNvSpPr txBox="1">
            <a:spLocks noGrp="1"/>
          </p:cNvSpPr>
          <p:nvPr>
            <p:ph type="title" idx="4294967295"/>
          </p:nvPr>
        </p:nvSpPr>
        <p:spPr>
          <a:xfrm>
            <a:off x="541335" y="2103181"/>
            <a:ext cx="11922130" cy="5059182"/>
          </a:xfrm>
          <a:prstGeom prst="rect">
            <a:avLst/>
          </a:prstGeom>
        </p:spPr>
        <p:txBody>
          <a:bodyPr lIns="65476" tIns="65476" rIns="65476" bIns="65476">
            <a:normAutofit/>
          </a:bodyPr>
          <a:lstStyle/>
          <a:p>
            <a:pPr defTabSz="1040384">
              <a:defRPr sz="5400">
                <a:solidFill>
                  <a:schemeClr val="accent1">
                    <a:lumOff val="44000"/>
                  </a:schemeClr>
                </a:solidFill>
                <a:latin typeface="+mj-lt"/>
                <a:ea typeface="+mj-ea"/>
                <a:cs typeface="+mj-cs"/>
                <a:sym typeface="Bell MT"/>
              </a:defRPr>
            </a:pPr>
            <a:r>
              <a:t>Jesus is still a High Priest</a:t>
            </a:r>
            <a:br/>
            <a:br/>
            <a:r>
              <a:rPr sz="3600"/>
              <a:t>We </a:t>
            </a:r>
            <a:r>
              <a:rPr sz="3600" i="1"/>
              <a:t>have</a:t>
            </a:r>
            <a:r>
              <a:rPr sz="3600"/>
              <a:t> such a high priest.</a:t>
            </a:r>
            <a:br>
              <a:rPr sz="3600"/>
            </a:br>
            <a:r>
              <a:rPr sz="3600"/>
              <a:t>(Hebrews 8:1; also 4:14-15; 7:26; 10:21)</a:t>
            </a:r>
            <a:br>
              <a:rPr sz="3600"/>
            </a:br>
            <a:br>
              <a:rPr sz="3600"/>
            </a:br>
            <a:r>
              <a:rPr sz="3600"/>
              <a:t>“You are a priest </a:t>
            </a:r>
            <a:r>
              <a:rPr sz="3600" i="1"/>
              <a:t>forever</a:t>
            </a:r>
            <a:r>
              <a:rPr sz="3600"/>
              <a:t>. . . ”</a:t>
            </a:r>
            <a:br>
              <a:rPr sz="3600"/>
            </a:br>
            <a:r>
              <a:rPr sz="3600"/>
              <a:t>(Hebrews 5:6; also 6:20; 7:17,21)</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8" name="Jesus is still a High Priest  The former priests, on the one hand, existed in greater numbers because they were prevented by death from continuing, but Jesus, on the other hand, because He continues forever, holds His priesthood permanently. Therefore He"/>
          <p:cNvSpPr txBox="1">
            <a:spLocks noGrp="1"/>
          </p:cNvSpPr>
          <p:nvPr>
            <p:ph type="title" idx="4294967295"/>
          </p:nvPr>
        </p:nvSpPr>
        <p:spPr>
          <a:xfrm>
            <a:off x="458163" y="2114257"/>
            <a:ext cx="12088474" cy="6388839"/>
          </a:xfrm>
          <a:prstGeom prst="rect">
            <a:avLst/>
          </a:prstGeom>
        </p:spPr>
        <p:txBody>
          <a:bodyPr lIns="65476" tIns="65476" rIns="65476" bIns="65476">
            <a:normAutofit/>
          </a:bodyPr>
          <a:lstStyle/>
          <a:p>
            <a:pPr defTabSz="884326">
              <a:defRPr sz="4590">
                <a:solidFill>
                  <a:schemeClr val="accent1">
                    <a:lumOff val="44000"/>
                  </a:schemeClr>
                </a:solidFill>
                <a:latin typeface="+mj-lt"/>
                <a:ea typeface="+mj-ea"/>
                <a:cs typeface="+mj-cs"/>
                <a:sym typeface="Bell MT"/>
              </a:defRPr>
            </a:pPr>
            <a:r>
              <a:t>Jesus is still a High Priest</a:t>
            </a:r>
            <a:br/>
            <a:br/>
            <a:r>
              <a:rPr sz="3059"/>
              <a:t>The former</a:t>
            </a:r>
            <a:r>
              <a:rPr sz="3059" i="1"/>
              <a:t> </a:t>
            </a:r>
            <a:r>
              <a:rPr sz="3059"/>
              <a:t>priests, on the one hand, existed in greater numbers because they were prevented by death from continuing, but Jesus, on the other hand, because He continues forever, holds His priesthood permanently. Therefore He is able also to save forever those who draw near to God through Him, since He always lives to make intercession for them.</a:t>
            </a:r>
            <a:br>
              <a:rPr sz="3059"/>
            </a:br>
            <a:br>
              <a:rPr sz="3059"/>
            </a:br>
            <a:r>
              <a:rPr sz="3059"/>
              <a:t>(Hebrews 7:23-25)</a:t>
            </a:r>
            <a:br>
              <a:rPr sz="3059"/>
            </a:br>
            <a:br>
              <a:rPr sz="3059"/>
            </a:br>
            <a:endParaRPr sz="3059"/>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0" name="Shape"/>
          <p:cNvSpPr/>
          <p:nvPr/>
        </p:nvSpPr>
        <p:spPr>
          <a:xfrm>
            <a:off x="1382791" y="3465883"/>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p>
        </p:txBody>
      </p:sp>
      <p:sp>
        <p:nvSpPr>
          <p:cNvPr id="781" name="Shape"/>
          <p:cNvSpPr/>
          <p:nvPr/>
        </p:nvSpPr>
        <p:spPr>
          <a:xfrm rot="10800000">
            <a:off x="10313275" y="2906859"/>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p>
        </p:txBody>
      </p:sp>
      <p:sp>
        <p:nvSpPr>
          <p:cNvPr id="782" name="The Pattern of Biblical Worship: REVELATION AND RESPONSE"/>
          <p:cNvSpPr txBox="1">
            <a:spLocks noGrp="1"/>
          </p:cNvSpPr>
          <p:nvPr>
            <p:ph type="title" idx="4294967295"/>
          </p:nvPr>
        </p:nvSpPr>
        <p:spPr>
          <a:xfrm>
            <a:off x="355181" y="1074557"/>
            <a:ext cx="12294438" cy="2419007"/>
          </a:xfrm>
          <a:prstGeom prst="rect">
            <a:avLst/>
          </a:prstGeom>
        </p:spPr>
        <p:txBody>
          <a:bodyPr lIns="65476" tIns="65476" rIns="65476" bIns="65476">
            <a:normAutofit/>
          </a:bodyPr>
          <a:lstStyle/>
          <a:p>
            <a:pPr defTabSz="1040384">
              <a:defRPr sz="4440">
                <a:solidFill>
                  <a:schemeClr val="accent1">
                    <a:lumOff val="44000"/>
                  </a:schemeClr>
                </a:solidFill>
                <a:latin typeface="+mj-lt"/>
                <a:ea typeface="+mj-ea"/>
                <a:cs typeface="+mj-cs"/>
                <a:sym typeface="Bell MT"/>
              </a:defRPr>
            </a:pPr>
            <a:r>
              <a:t>The Pattern of Biblical Worship:</a:t>
            </a:r>
            <a:br/>
            <a:r>
              <a:t>REVELATION AND RESPONSE</a:t>
            </a:r>
            <a:br/>
            <a:endParaRPr/>
          </a:p>
        </p:txBody>
      </p:sp>
      <p:sp>
        <p:nvSpPr>
          <p:cNvPr id="783" name="Moses     &amp;   Aaron…"/>
          <p:cNvSpPr txBox="1">
            <a:spLocks noGrp="1"/>
          </p:cNvSpPr>
          <p:nvPr>
            <p:ph type="body" sz="half" idx="4294967295"/>
          </p:nvPr>
        </p:nvSpPr>
        <p:spPr>
          <a:xfrm>
            <a:off x="1460976" y="3384603"/>
            <a:ext cx="9861974" cy="4389121"/>
          </a:xfrm>
          <a:prstGeom prst="rect">
            <a:avLst/>
          </a:prstGeom>
        </p:spPr>
        <p:txBody>
          <a:bodyPr lIns="65476" tIns="65476" rIns="65476" bIns="65476">
            <a:normAutofit/>
          </a:bodyPr>
          <a:lstStyle/>
          <a:p>
            <a:pPr marL="513689" indent="-513689" algn="ctr" defTabSz="1369839">
              <a:spcBef>
                <a:spcPts val="1100"/>
              </a:spcBef>
              <a:buClr>
                <a:schemeClr val="accent1">
                  <a:lumOff val="44000"/>
                </a:schemeClr>
              </a:buClr>
              <a:buSzTx/>
              <a:buFont typeface="Wingdings"/>
              <a:buNone/>
              <a:defRPr sz="1422">
                <a:latin typeface="+mj-lt"/>
                <a:ea typeface="+mj-ea"/>
                <a:cs typeface="+mj-cs"/>
                <a:sym typeface="Bell MT"/>
              </a:defRPr>
            </a:pPr>
            <a:endParaRPr/>
          </a:p>
          <a:p>
            <a:pPr marL="513689" indent="-513689" algn="ctr" defTabSz="1369839">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t>Moses     &amp;   Aaron</a:t>
            </a:r>
          </a:p>
          <a:p>
            <a:pPr marL="513689" indent="-513689" defTabSz="1369839">
              <a:lnSpc>
                <a:spcPct val="150000"/>
              </a:lnSpc>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t>    </a:t>
            </a:r>
            <a:r>
              <a:rPr sz="2844"/>
              <a:t>            </a:t>
            </a:r>
            <a:r>
              <a:t>Prophet   &amp;   Priest</a:t>
            </a:r>
          </a:p>
          <a:p>
            <a:pPr marL="513689" indent="-513689" defTabSz="1369839">
              <a:lnSpc>
                <a:spcPct val="150000"/>
              </a:lnSpc>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t>   J  E  S  U  S    C  H  R  I  S  T</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7" name="Proclamation &amp; Praise  (Hebrews 2:12)"/>
          <p:cNvSpPr txBox="1">
            <a:spLocks noGrp="1"/>
          </p:cNvSpPr>
          <p:nvPr>
            <p:ph type="title" idx="4294967295"/>
          </p:nvPr>
        </p:nvSpPr>
        <p:spPr>
          <a:xfrm>
            <a:off x="433493" y="1687007"/>
            <a:ext cx="12137814" cy="1219201"/>
          </a:xfrm>
          <a:prstGeom prst="rect">
            <a:avLst/>
          </a:prstGeom>
        </p:spPr>
        <p:txBody>
          <a:bodyPr lIns="65476" tIns="65476" rIns="65476" bIns="65476">
            <a:normAutofit fontScale="90000"/>
          </a:bodyPr>
          <a:lstStyle/>
          <a:p>
            <a:pPr defTabSz="1439197">
              <a:defRPr sz="6142">
                <a:solidFill>
                  <a:schemeClr val="accent1">
                    <a:lumOff val="44000"/>
                  </a:schemeClr>
                </a:solidFill>
                <a:latin typeface="+mj-lt"/>
                <a:ea typeface="+mj-ea"/>
                <a:cs typeface="+mj-cs"/>
                <a:sym typeface="Bell MT"/>
              </a:defRPr>
            </a:pPr>
            <a:r>
              <a:t>Proclamation &amp; Praise  </a:t>
            </a:r>
            <a:r>
              <a:rPr sz="5644"/>
              <a:t>(Hebrews 2:12)</a:t>
            </a:r>
          </a:p>
        </p:txBody>
      </p:sp>
      <p:sp>
        <p:nvSpPr>
          <p:cNvPr id="788" name="&quot;I WILL PROCLAIM YOUR NAME TO MY BRETHREN;…"/>
          <p:cNvSpPr txBox="1">
            <a:spLocks noGrp="1"/>
          </p:cNvSpPr>
          <p:nvPr>
            <p:ph type="body" sz="half" idx="4294967295"/>
          </p:nvPr>
        </p:nvSpPr>
        <p:spPr>
          <a:xfrm>
            <a:off x="1192106" y="3332479"/>
            <a:ext cx="10837335" cy="4389122"/>
          </a:xfrm>
          <a:prstGeom prst="rect">
            <a:avLst/>
          </a:prstGeom>
        </p:spPr>
        <p:txBody>
          <a:bodyPr lIns="65476" tIns="65476" rIns="65476" bIns="65476">
            <a:normAutofit/>
          </a:bodyPr>
          <a:lstStyle/>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t>"I WILL PROCLAIM YOUR NAME TO MY BRETHREN;</a:t>
            </a:r>
          </a:p>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t>IN THE MIDST OF THE CONGREGATION I WILL SING YOUR PRAISE."</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792" name="image.png" descr="image.png"/>
          <p:cNvPicPr>
            <a:picLocks noChangeAspect="1"/>
          </p:cNvPicPr>
          <p:nvPr/>
        </p:nvPicPr>
        <p:blipFill>
          <a:blip r:embed="rId4"/>
          <a:srcRect l="17500" r="17500"/>
          <a:stretch>
            <a:fillRect/>
          </a:stretch>
        </p:blipFill>
        <p:spPr>
          <a:xfrm>
            <a:off x="3793066" y="1408853"/>
            <a:ext cx="5201921" cy="6990081"/>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6" name="Text Box 2"/>
          <p:cNvSpPr txBox="1"/>
          <p:nvPr/>
        </p:nvSpPr>
        <p:spPr>
          <a:xfrm>
            <a:off x="1517226" y="769450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Revelation</a:t>
            </a:r>
          </a:p>
        </p:txBody>
      </p:sp>
      <p:sp>
        <p:nvSpPr>
          <p:cNvPr id="797" name="Text Box 3"/>
          <p:cNvSpPr txBox="1"/>
          <p:nvPr/>
        </p:nvSpPr>
        <p:spPr>
          <a:xfrm>
            <a:off x="7369386" y="7694508"/>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Response</a:t>
            </a:r>
          </a:p>
        </p:txBody>
      </p:sp>
      <p:sp>
        <p:nvSpPr>
          <p:cNvPr id="798" name="AutoShape 4"/>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799" name="AutoShape 5"/>
          <p:cNvSpPr/>
          <p:nvPr/>
        </p:nvSpPr>
        <p:spPr>
          <a:xfrm rot="10800000">
            <a:off x="8778240" y="97535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800" name="Text Box 8"/>
          <p:cNvSpPr txBox="1"/>
          <p:nvPr/>
        </p:nvSpPr>
        <p:spPr>
          <a:xfrm>
            <a:off x="3099477" y="866987"/>
            <a:ext cx="6805846" cy="980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t>HEBREWS 2:12</a:t>
            </a:r>
          </a:p>
        </p:txBody>
      </p:sp>
      <p:sp>
        <p:nvSpPr>
          <p:cNvPr id="801" name="Text Box 10"/>
          <p:cNvSpPr txBox="1"/>
          <p:nvPr/>
        </p:nvSpPr>
        <p:spPr>
          <a:xfrm>
            <a:off x="1798997" y="3034453"/>
            <a:ext cx="3771393" cy="1882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I will proclaim Your Name to my brethren . . .</a:t>
            </a:r>
          </a:p>
        </p:txBody>
      </p:sp>
      <p:sp>
        <p:nvSpPr>
          <p:cNvPr id="802" name="Text Box 12"/>
          <p:cNvSpPr txBox="1"/>
          <p:nvPr/>
        </p:nvSpPr>
        <p:spPr>
          <a:xfrm>
            <a:off x="7434410" y="2817706"/>
            <a:ext cx="3771393" cy="24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and in the midst of the congre-gation I will sing Your praise.</a:t>
            </a:r>
          </a:p>
        </p:txBody>
      </p:sp>
      <p:sp>
        <p:nvSpPr>
          <p:cNvPr id="803" name="Text Box 14"/>
          <p:cNvSpPr txBox="1"/>
          <p:nvPr/>
        </p:nvSpPr>
        <p:spPr>
          <a:xfrm>
            <a:off x="281770" y="4009813"/>
            <a:ext cx="1712300" cy="498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t>3:1</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AutoShape 4"/>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08" name="AutoShape 5"/>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09" name="Text Box 6"/>
          <p:cNvSpPr txBox="1"/>
          <p:nvPr/>
        </p:nvSpPr>
        <p:spPr>
          <a:xfrm>
            <a:off x="65023" y="4334933"/>
            <a:ext cx="6589100" cy="1285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t>REVELATION</a:t>
            </a:r>
          </a:p>
        </p:txBody>
      </p:sp>
      <p:sp>
        <p:nvSpPr>
          <p:cNvPr id="810" name="Text Box 6"/>
          <p:cNvSpPr txBox="1"/>
          <p:nvPr/>
        </p:nvSpPr>
        <p:spPr>
          <a:xfrm>
            <a:off x="6892544" y="4321386"/>
            <a:ext cx="5288620" cy="1285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t>RESPONSE</a:t>
            </a:r>
          </a:p>
        </p:txBody>
      </p:sp>
      <p:sp>
        <p:nvSpPr>
          <p:cNvPr id="811" name="TextBox 1"/>
          <p:cNvSpPr txBox="1"/>
          <p:nvPr/>
        </p:nvSpPr>
        <p:spPr>
          <a:xfrm>
            <a:off x="2557610" y="1844124"/>
            <a:ext cx="2037420" cy="203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t>as</a:t>
            </a:r>
            <a:endParaRPr>
              <a:latin typeface="+mj-lt"/>
              <a:ea typeface="+mj-ea"/>
              <a:cs typeface="+mj-cs"/>
              <a:sym typeface="Bell MT"/>
            </a:endParaRPr>
          </a:p>
          <a:p>
            <a:pPr algn="ctr" defTabSz="1300480">
              <a:defRPr sz="6200">
                <a:solidFill>
                  <a:srgbClr val="FFFF99"/>
                </a:solidFill>
                <a:latin typeface="Maiandra GD"/>
                <a:ea typeface="Maiandra GD"/>
                <a:cs typeface="Maiandra GD"/>
                <a:sym typeface="Maiandra GD"/>
              </a:defRPr>
            </a:pPr>
            <a:r>
              <a:t>God</a:t>
            </a:r>
          </a:p>
        </p:txBody>
      </p:sp>
      <p:sp>
        <p:nvSpPr>
          <p:cNvPr id="812" name="TextBox 7"/>
          <p:cNvSpPr txBox="1"/>
          <p:nvPr/>
        </p:nvSpPr>
        <p:spPr>
          <a:xfrm>
            <a:off x="8518144" y="5743786"/>
            <a:ext cx="2037420" cy="203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t>as</a:t>
            </a:r>
            <a:endParaRPr>
              <a:latin typeface="+mj-lt"/>
              <a:ea typeface="+mj-ea"/>
              <a:cs typeface="+mj-cs"/>
              <a:sym typeface="Bell MT"/>
            </a:endParaRPr>
          </a:p>
          <a:p>
            <a:pPr algn="ctr" defTabSz="1300480">
              <a:defRPr sz="6200">
                <a:solidFill>
                  <a:srgbClr val="FFFF99"/>
                </a:solidFill>
                <a:latin typeface="Maiandra GD"/>
                <a:ea typeface="Maiandra GD"/>
                <a:cs typeface="Maiandra GD"/>
                <a:sym typeface="Maiandra GD"/>
              </a:defRPr>
            </a:pPr>
            <a:r>
              <a:t>man</a:t>
            </a:r>
          </a:p>
        </p:txBody>
      </p:sp>
      <p:sp>
        <p:nvSpPr>
          <p:cNvPr id="813" name="TextBox 2"/>
          <p:cNvSpPr txBox="1"/>
          <p:nvPr/>
        </p:nvSpPr>
        <p:spPr>
          <a:xfrm>
            <a:off x="1365503" y="325119"/>
            <a:ext cx="10273794" cy="79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a:solidFill>
                  <a:srgbClr val="FFFF99"/>
                </a:solidFill>
                <a:latin typeface="Maiandra GD"/>
                <a:ea typeface="Maiandra GD"/>
                <a:cs typeface="Maiandra GD"/>
                <a:sym typeface="Maiandra GD"/>
              </a:defRPr>
            </a:lvl1pPr>
          </a:lstStyle>
          <a:p>
            <a:r>
              <a:t>Jesus’ dual, two-way mediating ministry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1. Important Themes"/>
          <p:cNvSpPr txBox="1">
            <a:spLocks noGrp="1"/>
          </p:cNvSpPr>
          <p:nvPr>
            <p:ph type="title" idx="4294967295"/>
          </p:nvPr>
        </p:nvSpPr>
        <p:spPr>
          <a:xfrm>
            <a:off x="650239" y="293550"/>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74" name="Access…"/>
          <p:cNvSpPr txBox="1">
            <a:spLocks noGrp="1"/>
          </p:cNvSpPr>
          <p:nvPr>
            <p:ph type="body" idx="4294967295"/>
          </p:nvPr>
        </p:nvSpPr>
        <p:spPr>
          <a:xfrm>
            <a:off x="1133444" y="1383330"/>
            <a:ext cx="10851523" cy="6677064"/>
          </a:xfrm>
          <a:prstGeom prst="rect">
            <a:avLst/>
          </a:prstGeom>
        </p:spPr>
        <p:txBody>
          <a:bodyPr>
            <a:normAutofit/>
          </a:bodyPr>
          <a:lstStyle/>
          <a:p>
            <a:pPr marL="360045" indent="-360045" defTabSz="971025">
              <a:spcBef>
                <a:spcPts val="800"/>
              </a:spcBef>
              <a:buClr>
                <a:srgbClr val="FFCC00"/>
              </a:buClr>
              <a:buSzPct val="120000"/>
              <a:buChar char="•"/>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a:p>
          <a:p>
            <a:pPr marL="360045" indent="-360045" defTabSz="971025">
              <a:spcBef>
                <a:spcPts val="800"/>
              </a:spcBef>
              <a:buClr>
                <a:srgbClr val="FFCC00"/>
              </a:buClr>
              <a:buSzPct val="120000"/>
              <a:buChar char="•"/>
              <a:defRPr sz="4536">
                <a:solidFill>
                  <a:schemeClr val="accent1">
                    <a:lumOff val="44000"/>
                  </a:schemeClr>
                </a:solidFill>
                <a:effectLst>
                  <a:outerShdw blurRad="7112" dist="14224" dir="2700000" rotWithShape="0">
                    <a:srgbClr val="000000"/>
                  </a:outerShdw>
                </a:effectLst>
                <a:latin typeface="+mj-lt"/>
                <a:ea typeface="+mj-ea"/>
                <a:cs typeface="+mj-cs"/>
                <a:sym typeface="Bell MT"/>
              </a:defRPr>
            </a:pPr>
            <a:r>
              <a:t>Access</a:t>
            </a:r>
          </a:p>
          <a:p>
            <a:pPr marL="0" indent="0" defTabSz="971025">
              <a:spcBef>
                <a:spcPts val="800"/>
              </a:spcBef>
              <a:buSzTx/>
              <a:buNone/>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t>Therefore, brethren, since we have confidence</a:t>
            </a: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t>to </a:t>
            </a:r>
            <a:r>
              <a:rPr i="0"/>
              <a:t>enter</a:t>
            </a:r>
            <a:r>
              <a:t> the holy places by the blood of Jesus, by the new and living way that He opened for us through the curtain, that is, through his flesh, and since we have a great priest over the house of God, </a:t>
            </a:r>
            <a:r>
              <a:rPr i="0"/>
              <a:t>let us draw near</a:t>
            </a:r>
            <a:r>
              <a:t> with a true heart in full assurance of faith, with our hearts sprinkled clean from an evil conscience and our bodies washed with pure water.</a:t>
            </a: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t>(Hebrews 10:19-22)</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7" name="AutoShape 2"/>
          <p:cNvSpPr/>
          <p:nvPr/>
        </p:nvSpPr>
        <p:spPr>
          <a:xfrm>
            <a:off x="2926079" y="260096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p>
        </p:txBody>
      </p:sp>
      <p:sp>
        <p:nvSpPr>
          <p:cNvPr id="818" name="AutoShape 3"/>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p>
        </p:txBody>
      </p:sp>
      <p:sp>
        <p:nvSpPr>
          <p:cNvPr id="819" name="Text Box 4"/>
          <p:cNvSpPr txBox="1"/>
          <p:nvPr/>
        </p:nvSpPr>
        <p:spPr>
          <a:xfrm>
            <a:off x="444330" y="1264356"/>
            <a:ext cx="12116140" cy="4354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3000"/>
              </a:spcBef>
              <a:defRPr sz="5000">
                <a:solidFill>
                  <a:srgbClr val="FFFF99"/>
                </a:solidFill>
                <a:latin typeface="Maiandra GD"/>
                <a:ea typeface="Maiandra GD"/>
                <a:cs typeface="Maiandra GD"/>
                <a:sym typeface="Maiandra GD"/>
              </a:defRPr>
            </a:pPr>
            <a:r>
              <a:t>JESUS HIMSELF</a:t>
            </a:r>
          </a:p>
          <a:p>
            <a:pPr algn="ctr" defTabSz="1300480">
              <a:defRPr sz="5600">
                <a:solidFill>
                  <a:srgbClr val="FFFF99"/>
                </a:solidFill>
                <a:latin typeface="Maiandra GD"/>
                <a:ea typeface="Maiandra GD"/>
                <a:cs typeface="Maiandra GD"/>
                <a:sym typeface="Maiandra GD"/>
              </a:defRPr>
            </a:pPr>
            <a:endParaRPr/>
          </a:p>
          <a:p>
            <a:pPr algn="ctr" defTabSz="1300480">
              <a:spcBef>
                <a:spcPts val="800"/>
              </a:spcBef>
              <a:defRPr sz="5000">
                <a:solidFill>
                  <a:srgbClr val="FFFF99"/>
                </a:solidFill>
                <a:latin typeface="Maiandra GD"/>
                <a:ea typeface="Maiandra GD"/>
                <a:cs typeface="Maiandra GD"/>
                <a:sym typeface="Maiandra GD"/>
              </a:defRPr>
            </a:pPr>
            <a:r>
              <a:t>is the ultimate fulfillment</a:t>
            </a:r>
          </a:p>
          <a:p>
            <a:pPr algn="ctr" defTabSz="1300480">
              <a:spcBef>
                <a:spcPts val="800"/>
              </a:spcBef>
              <a:defRPr sz="5000">
                <a:solidFill>
                  <a:srgbClr val="FFFF99"/>
                </a:solidFill>
                <a:latin typeface="Maiandra GD"/>
                <a:ea typeface="Maiandra GD"/>
                <a:cs typeface="Maiandra GD"/>
                <a:sym typeface="Maiandra GD"/>
              </a:defRPr>
            </a:pPr>
            <a:r>
              <a:t>of the biblical pattern of</a:t>
            </a:r>
          </a:p>
          <a:p>
            <a:pPr algn="ctr" defTabSz="1300480">
              <a:spcBef>
                <a:spcPts val="800"/>
              </a:spcBef>
              <a:defRPr sz="5000">
                <a:solidFill>
                  <a:srgbClr val="FFFF99"/>
                </a:solidFill>
                <a:latin typeface="Maiandra GD"/>
                <a:ea typeface="Maiandra GD"/>
                <a:cs typeface="Maiandra GD"/>
                <a:sym typeface="Maiandra GD"/>
              </a:defRPr>
            </a:pPr>
            <a:r>
              <a:t>REVELATION AND RESPONSE</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23" name="&quot;I WILL PROCLAIM YOUR NAME TO MY BRETHREN&quot;"/>
          <p:cNvSpPr txBox="1">
            <a:spLocks noGrp="1"/>
          </p:cNvSpPr>
          <p:nvPr>
            <p:ph type="title" idx="4294967295"/>
          </p:nvPr>
        </p:nvSpPr>
        <p:spPr>
          <a:xfrm>
            <a:off x="870475" y="2672792"/>
            <a:ext cx="11263850" cy="3632415"/>
          </a:xfrm>
          <a:prstGeom prst="rect">
            <a:avLst/>
          </a:prstGeom>
        </p:spPr>
        <p:txBody>
          <a:bodyPr lIns="65476" tIns="65476" rIns="65476" bIns="65476">
            <a:normAutofit/>
          </a:bodyPr>
          <a:lstStyle/>
          <a:p>
            <a:pPr defTabSz="936345">
              <a:defRPr sz="3996">
                <a:latin typeface="+mj-lt"/>
                <a:ea typeface="+mj-ea"/>
                <a:cs typeface="+mj-cs"/>
                <a:sym typeface="Bell MT"/>
              </a:defRPr>
            </a:pPr>
            <a:br/>
            <a:r>
              <a:rPr sz="5508">
                <a:solidFill>
                  <a:schemeClr val="accent1">
                    <a:lumOff val="44000"/>
                  </a:schemeClr>
                </a:solidFill>
              </a:rPr>
              <a:t>"I WILL PROCLAIM YOUR NAME TO MY BRETHREN"</a:t>
            </a:r>
            <a:br>
              <a:rPr sz="5508">
                <a:solidFill>
                  <a:schemeClr val="accent1">
                    <a:lumOff val="44000"/>
                  </a:schemeClr>
                </a:solidFill>
              </a:rPr>
            </a:br>
            <a:endParaRPr sz="5508">
              <a:solidFill>
                <a:schemeClr val="accent1">
                  <a:lumOff val="44000"/>
                </a:schemeClr>
              </a:solidFill>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28" name="Rectangle 2"/>
          <p:cNvSpPr txBox="1">
            <a:spLocks noGrp="1"/>
          </p:cNvSpPr>
          <p:nvPr>
            <p:ph type="title"/>
          </p:nvPr>
        </p:nvSpPr>
        <p:spPr>
          <a:xfrm>
            <a:off x="541866" y="1147584"/>
            <a:ext cx="11921068" cy="7891925"/>
          </a:xfrm>
          <a:prstGeom prst="rect">
            <a:avLst/>
          </a:prstGeom>
        </p:spPr>
        <p:txBody>
          <a:bodyPr/>
          <a:lstStyle/>
          <a:p>
            <a:pPr algn="ctr" defTabSz="923340">
              <a:defRPr sz="3478" b="1">
                <a:solidFill>
                  <a:schemeClr val="accent1">
                    <a:lumOff val="44000"/>
                  </a:schemeClr>
                </a:solidFill>
                <a:effectLst>
                  <a:outerShdw blurRad="27050" dist="27050" dir="2700000" rotWithShape="0">
                    <a:srgbClr val="000000"/>
                  </a:outerShdw>
                </a:effectLst>
              </a:defRPr>
            </a:pPr>
            <a:br/>
            <a:r>
              <a:rPr b="0"/>
              <a:t>“No one knows the Father except the Son and anyone to whom the Son chooses to reveal Him.”</a:t>
            </a:r>
            <a:br>
              <a:rPr b="0"/>
            </a:br>
            <a:r>
              <a:rPr b="0"/>
              <a:t>(Matthew 11:27b)</a:t>
            </a:r>
            <a:br>
              <a:rPr b="0"/>
            </a:br>
            <a:br>
              <a:rPr b="0"/>
            </a:br>
            <a:r>
              <a:rPr b="0"/>
              <a:t> No one has ever seen God; the only God, who is at the Father’s side, He has made Him known.</a:t>
            </a:r>
            <a:br>
              <a:rPr b="0"/>
            </a:br>
            <a:r>
              <a:rPr b="0"/>
              <a:t>(John 1:18)</a:t>
            </a:r>
          </a:p>
          <a:p>
            <a:pPr algn="ctr" defTabSz="923340">
              <a:defRPr sz="3478" b="1">
                <a:solidFill>
                  <a:schemeClr val="accent1">
                    <a:lumOff val="44000"/>
                  </a:schemeClr>
                </a:solidFill>
                <a:effectLst>
                  <a:outerShdw blurRad="27050" dist="27050" dir="2700000" rotWithShape="0">
                    <a:srgbClr val="000000"/>
                  </a:outerShdw>
                </a:effectLst>
              </a:defRPr>
            </a:pPr>
            <a:endParaRPr b="0"/>
          </a:p>
          <a:p>
            <a:pPr algn="ctr" defTabSz="923340">
              <a:defRPr sz="3478">
                <a:solidFill>
                  <a:schemeClr val="accent1">
                    <a:lumOff val="44000"/>
                  </a:schemeClr>
                </a:solidFill>
                <a:effectLst/>
              </a:defRPr>
            </a:pPr>
            <a:r>
              <a:t>“I have manifested </a:t>
            </a:r>
            <a:r>
              <a:rPr i="1"/>
              <a:t>Your name </a:t>
            </a:r>
            <a:r>
              <a:t>to the people whom You gave Me out of the world.” </a:t>
            </a:r>
            <a:br/>
            <a:r>
              <a:t>(John 17:6)</a:t>
            </a:r>
            <a:br/>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32" name="“I made known to them Your name, and I will continue to make it known, that the love with which You have loved Me may be in them, and I in them.” (John 17:26)  In the first book, O Theophilus, I have dealt with all that Jesus began to do and teach . . . "/>
          <p:cNvSpPr txBox="1">
            <a:spLocks noGrp="1"/>
          </p:cNvSpPr>
          <p:nvPr>
            <p:ph type="title" idx="4294967295"/>
          </p:nvPr>
        </p:nvSpPr>
        <p:spPr>
          <a:xfrm>
            <a:off x="541866" y="2324217"/>
            <a:ext cx="11921068" cy="5376371"/>
          </a:xfrm>
          <a:prstGeom prst="rect">
            <a:avLst/>
          </a:prstGeom>
        </p:spPr>
        <p:txBody>
          <a:bodyPr lIns="65476" tIns="65476" rIns="65476" bIns="65476">
            <a:normAutofit/>
          </a:bodyPr>
          <a:lstStyle/>
          <a:p>
            <a:pPr defTabSz="1109742">
              <a:defRPr sz="3839">
                <a:solidFill>
                  <a:schemeClr val="accent1">
                    <a:lumOff val="44000"/>
                  </a:schemeClr>
                </a:solidFill>
                <a:latin typeface="+mj-lt"/>
                <a:ea typeface="+mj-ea"/>
                <a:cs typeface="+mj-cs"/>
                <a:sym typeface="Bell MT"/>
              </a:defRPr>
            </a:pPr>
            <a:r>
              <a:t>“I made known to them Your name, and I will continue to make it known, that the love with which You have loved Me may be in them, and I in them.”</a:t>
            </a:r>
            <a:br/>
            <a:r>
              <a:t>(John 17:26)</a:t>
            </a:r>
            <a:br/>
            <a:br/>
            <a:r>
              <a:t>In the first book, O Theophilus, I have dealt with all that Jesus </a:t>
            </a:r>
            <a:r>
              <a:rPr i="1"/>
              <a:t>began</a:t>
            </a:r>
            <a:r>
              <a:t> to do and teach . . .</a:t>
            </a:r>
            <a:br/>
            <a:r>
              <a:t>(Acts 1:1)</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 name="Picture 3" descr="Picture 3"/>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837" name="Rectangle 2"/>
          <p:cNvSpPr txBox="1">
            <a:spLocks noGrp="1"/>
          </p:cNvSpPr>
          <p:nvPr>
            <p:ph type="title"/>
          </p:nvPr>
        </p:nvSpPr>
        <p:spPr>
          <a:xfrm>
            <a:off x="216746" y="975359"/>
            <a:ext cx="12571308" cy="7062895"/>
          </a:xfrm>
          <a:prstGeom prst="rect">
            <a:avLst/>
          </a:prstGeom>
        </p:spPr>
        <p:txBody>
          <a:bodyPr/>
          <a:lstStyle/>
          <a:p>
            <a:pPr algn="ctr" defTabSz="923340">
              <a:defRPr sz="3550" b="1">
                <a:solidFill>
                  <a:schemeClr val="accent1">
                    <a:lumOff val="44000"/>
                  </a:schemeClr>
                </a:solidFill>
                <a:effectLst>
                  <a:outerShdw blurRad="27050" dist="27050" dir="2700000" rotWithShape="0">
                    <a:srgbClr val="000000"/>
                  </a:outerShdw>
                </a:effectLst>
              </a:defRPr>
            </a:pPr>
            <a:br/>
            <a:r>
              <a:rPr sz="3975" b="0"/>
              <a:t>PREACHING AND TEACHING THE WORD OF GOD:</a:t>
            </a:r>
            <a:br>
              <a:rPr sz="3975" b="0"/>
            </a:br>
            <a:r>
              <a:rPr sz="3975" b="0" i="1"/>
              <a:t>Christ’s ministry</a:t>
            </a:r>
            <a:br>
              <a:rPr sz="3975" b="0" i="1"/>
            </a:br>
            <a:br>
              <a:rPr sz="3975" b="0" i="1"/>
            </a:br>
            <a:r>
              <a:rPr b="0"/>
              <a:t>“Let the </a:t>
            </a:r>
            <a:r>
              <a:rPr b="0" i="1"/>
              <a:t>Word of Christ</a:t>
            </a:r>
            <a:br>
              <a:rPr b="0" i="1"/>
            </a:br>
            <a:r>
              <a:rPr b="0"/>
              <a:t>dwell richly among you.”</a:t>
            </a:r>
            <a:br>
              <a:rPr b="0"/>
            </a:br>
            <a:r>
              <a:rPr b="0"/>
              <a:t>(Colossians 3:16)</a:t>
            </a:r>
          </a:p>
          <a:p>
            <a:pPr algn="ctr" defTabSz="923340">
              <a:defRPr sz="3550" b="1">
                <a:solidFill>
                  <a:schemeClr val="accent1">
                    <a:lumOff val="44000"/>
                  </a:schemeClr>
                </a:solidFill>
                <a:effectLst>
                  <a:outerShdw blurRad="27050" dist="27050" dir="2700000" rotWithShape="0">
                    <a:srgbClr val="000000"/>
                  </a:outerShdw>
                </a:effectLst>
              </a:defRPr>
            </a:pPr>
            <a:endParaRPr b="0"/>
          </a:p>
          <a:p>
            <a:pPr algn="ctr" defTabSz="923340">
              <a:defRPr sz="3550" b="1">
                <a:solidFill>
                  <a:schemeClr val="accent1">
                    <a:lumOff val="44000"/>
                  </a:schemeClr>
                </a:solidFill>
                <a:effectLst>
                  <a:outerShdw blurRad="27050" dist="27050" dir="2700000" rotWithShape="0">
                    <a:srgbClr val="000000"/>
                  </a:outerShdw>
                </a:effectLst>
              </a:defRPr>
            </a:pPr>
            <a:r>
              <a:rPr b="0"/>
              <a:t>“The sheep hear </a:t>
            </a:r>
            <a:r>
              <a:rPr b="0" i="1"/>
              <a:t>His voice</a:t>
            </a:r>
            <a:r>
              <a:rPr b="0"/>
              <a:t>. . . . </a:t>
            </a:r>
          </a:p>
          <a:p>
            <a:pPr algn="ctr" defTabSz="923340">
              <a:defRPr sz="3550" b="1">
                <a:solidFill>
                  <a:schemeClr val="accent1">
                    <a:lumOff val="44000"/>
                  </a:schemeClr>
                </a:solidFill>
                <a:effectLst>
                  <a:outerShdw blurRad="27050" dist="27050" dir="2700000" rotWithShape="0">
                    <a:srgbClr val="000000"/>
                  </a:outerShdw>
                </a:effectLst>
              </a:defRPr>
            </a:pPr>
            <a:r>
              <a:rPr b="0"/>
              <a:t>The sheep follow Him, for they know </a:t>
            </a:r>
            <a:r>
              <a:rPr b="0" i="1"/>
              <a:t>His voice</a:t>
            </a:r>
            <a:r>
              <a:rPr b="0"/>
              <a:t>.”</a:t>
            </a:r>
            <a:br>
              <a:rPr b="0"/>
            </a:br>
            <a:r>
              <a:rPr b="0"/>
              <a:t>(John 10:3,4)</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42" name="Rectangle 2"/>
          <p:cNvSpPr txBox="1">
            <a:spLocks noGrp="1"/>
          </p:cNvSpPr>
          <p:nvPr>
            <p:ph type="title"/>
          </p:nvPr>
        </p:nvSpPr>
        <p:spPr>
          <a:xfrm>
            <a:off x="758613" y="1300479"/>
            <a:ext cx="11921068" cy="5310295"/>
          </a:xfrm>
          <a:prstGeom prst="rect">
            <a:avLst/>
          </a:prstGeom>
        </p:spPr>
        <p:txBody>
          <a:bodyPr/>
          <a:lstStyle/>
          <a:p>
            <a:pPr algn="ctr">
              <a:defRPr sz="5000" b="1">
                <a:solidFill>
                  <a:schemeClr val="accent1">
                    <a:lumOff val="44000"/>
                  </a:schemeClr>
                </a:solidFill>
                <a:effectLst>
                  <a:outerShdw blurRad="38100" dist="38100" dir="2700000" rotWithShape="0">
                    <a:srgbClr val="000000"/>
                  </a:outerShdw>
                </a:effectLst>
              </a:defRPr>
            </a:pPr>
            <a:br/>
            <a:br/>
            <a:r>
              <a:rPr sz="4300"/>
              <a:t>“</a:t>
            </a:r>
            <a:r>
              <a:rPr sz="4300" b="0"/>
              <a:t>God [in and through Christ]</a:t>
            </a:r>
            <a:br>
              <a:rPr sz="4300" b="0"/>
            </a:br>
            <a:r>
              <a:rPr sz="4300" b="0"/>
              <a:t>is the Real Teacher.</a:t>
            </a:r>
            <a:br>
              <a:rPr sz="4300" b="0"/>
            </a:br>
            <a:r>
              <a:rPr sz="4300" b="0"/>
              <a:t>The preacher is a teaching assistant.”</a:t>
            </a:r>
            <a:br>
              <a:rPr sz="4300" b="0"/>
            </a:br>
            <a:r>
              <a:rPr sz="4300" b="0"/>
              <a:t>(Augustine)</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TextBox 1"/>
          <p:cNvSpPr txBox="1"/>
          <p:nvPr/>
        </p:nvSpPr>
        <p:spPr>
          <a:xfrm>
            <a:off x="621639" y="1154983"/>
            <a:ext cx="12007766" cy="8223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62" tIns="18062" rIns="18062" bIns="18062">
            <a:spAutoFit/>
          </a:bodyPr>
          <a:lstStyle/>
          <a:p>
            <a:pPr lvl="2" defTabSz="1300480">
              <a:defRPr sz="7600" baseline="30578">
                <a:latin typeface="+mj-lt"/>
                <a:ea typeface="+mj-ea"/>
                <a:cs typeface="+mj-cs"/>
                <a:sym typeface="Bell MT"/>
              </a:defRPr>
            </a:pPr>
            <a:r>
              <a:rPr dirty="0"/>
              <a:t>More about Jesus in His Word</a:t>
            </a:r>
            <a:br>
              <a:rPr lang="en-US" dirty="0"/>
            </a:br>
            <a:r>
              <a:rPr lang="en-US" dirty="0"/>
              <a:t>	</a:t>
            </a:r>
            <a:r>
              <a:rPr dirty="0"/>
              <a:t>holding communion with my Lord;</a:t>
            </a:r>
            <a:br>
              <a:rPr dirty="0"/>
            </a:br>
            <a:r>
              <a:rPr lang="en-US" dirty="0"/>
              <a:t>      </a:t>
            </a:r>
            <a:r>
              <a:rPr b="1" dirty="0"/>
              <a:t>Hearing His voice </a:t>
            </a:r>
            <a:r>
              <a:rPr dirty="0"/>
              <a:t>in every line,</a:t>
            </a:r>
          </a:p>
          <a:p>
            <a:pPr defTabSz="1300480">
              <a:defRPr sz="7600" baseline="30578">
                <a:latin typeface="+mj-lt"/>
                <a:ea typeface="+mj-ea"/>
                <a:cs typeface="+mj-cs"/>
                <a:sym typeface="Bell MT"/>
              </a:defRPr>
            </a:pPr>
            <a:r>
              <a:rPr dirty="0"/>
              <a:t>	making each faithful saying mine. </a:t>
            </a:r>
          </a:p>
          <a:p>
            <a:pPr lvl="2" defTabSz="1300480">
              <a:defRPr sz="7600" i="1" baseline="30578">
                <a:latin typeface="+mj-lt"/>
                <a:ea typeface="+mj-ea"/>
                <a:cs typeface="+mj-cs"/>
                <a:sym typeface="Bell MT"/>
              </a:defRPr>
            </a:pPr>
            <a:r>
              <a:rPr dirty="0"/>
              <a:t>	</a:t>
            </a:r>
            <a:endParaRPr lang="en-US" dirty="0"/>
          </a:p>
          <a:p>
            <a:pPr lvl="2" defTabSz="1300480">
              <a:defRPr sz="7600" i="1" baseline="30578">
                <a:latin typeface="+mj-lt"/>
                <a:ea typeface="+mj-ea"/>
                <a:cs typeface="+mj-cs"/>
                <a:sym typeface="Bell MT"/>
              </a:defRPr>
            </a:pPr>
            <a:r>
              <a:rPr lang="en-US" i="0" dirty="0"/>
              <a:t>   </a:t>
            </a:r>
            <a:r>
              <a:rPr i="0" dirty="0"/>
              <a:t>More, more about Jesus,</a:t>
            </a:r>
            <a:br>
              <a:rPr lang="en-US" dirty="0"/>
            </a:br>
            <a:r>
              <a:rPr lang="en-US" dirty="0"/>
              <a:t>	</a:t>
            </a:r>
            <a:r>
              <a:rPr i="0" dirty="0"/>
              <a:t>More, more about Jesus;</a:t>
            </a:r>
            <a:r>
              <a:rPr i="0" baseline="0" dirty="0"/>
              <a:t>               	</a:t>
            </a:r>
            <a:r>
              <a:rPr i="0" dirty="0"/>
              <a:t>More of</a:t>
            </a:r>
            <a:r>
              <a:rPr i="0" baseline="0" dirty="0"/>
              <a:t> </a:t>
            </a:r>
            <a:r>
              <a:rPr i="0" dirty="0"/>
              <a:t>His saving fullness see,</a:t>
            </a:r>
            <a:br>
              <a:rPr i="0" dirty="0"/>
            </a:br>
            <a:r>
              <a:rPr i="0" dirty="0"/>
              <a:t>	More of</a:t>
            </a:r>
            <a:r>
              <a:rPr i="0" baseline="0" dirty="0"/>
              <a:t> </a:t>
            </a:r>
            <a:r>
              <a:rPr i="0" dirty="0"/>
              <a:t>His love who died for me.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AutoShape 4"/>
          <p:cNvSpPr/>
          <p:nvPr/>
        </p:nvSpPr>
        <p:spPr>
          <a:xfrm>
            <a:off x="758613" y="151722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49" name="AutoShape 5"/>
          <p:cNvSpPr/>
          <p:nvPr/>
        </p:nvSpPr>
        <p:spPr>
          <a:xfrm rot="10800000">
            <a:off x="3034453" y="140885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50" name="TextBox 1"/>
          <p:cNvSpPr txBox="1"/>
          <p:nvPr/>
        </p:nvSpPr>
        <p:spPr>
          <a:xfrm>
            <a:off x="173397" y="7152640"/>
            <a:ext cx="2579286" cy="76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3800">
                <a:solidFill>
                  <a:schemeClr val="accent1">
                    <a:lumOff val="44000"/>
                  </a:schemeClr>
                </a:solidFill>
                <a:latin typeface="+mj-lt"/>
                <a:ea typeface="+mj-ea"/>
                <a:cs typeface="+mj-cs"/>
                <a:sym typeface="Bell MT"/>
              </a:defRPr>
            </a:lvl1pPr>
          </a:lstStyle>
          <a:p>
            <a:r>
              <a:t>Revelation</a:t>
            </a:r>
          </a:p>
        </p:txBody>
      </p:sp>
      <p:sp>
        <p:nvSpPr>
          <p:cNvPr id="851" name="TextBox 6"/>
          <p:cNvSpPr txBox="1"/>
          <p:nvPr/>
        </p:nvSpPr>
        <p:spPr>
          <a:xfrm>
            <a:off x="2665983" y="7152640"/>
            <a:ext cx="2579287" cy="76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3800">
                <a:solidFill>
                  <a:schemeClr val="accent1">
                    <a:lumOff val="44000"/>
                  </a:schemeClr>
                </a:solidFill>
                <a:latin typeface="+mj-lt"/>
                <a:ea typeface="+mj-ea"/>
                <a:cs typeface="+mj-cs"/>
                <a:sym typeface="Bell MT"/>
              </a:defRPr>
            </a:lvl1pPr>
          </a:lstStyle>
          <a:p>
            <a:r>
              <a:t>Response</a:t>
            </a:r>
          </a:p>
        </p:txBody>
      </p:sp>
      <p:sp>
        <p:nvSpPr>
          <p:cNvPr id="852" name="AutoShape 5"/>
          <p:cNvSpPr/>
          <p:nvPr/>
        </p:nvSpPr>
        <p:spPr>
          <a:xfrm rot="16200000">
            <a:off x="7748693" y="384725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53" name="TextBox 8"/>
          <p:cNvSpPr txBox="1"/>
          <p:nvPr/>
        </p:nvSpPr>
        <p:spPr>
          <a:xfrm>
            <a:off x="6242304" y="6810768"/>
            <a:ext cx="2579286" cy="76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sz="3800">
                <a:solidFill>
                  <a:schemeClr val="accent1">
                    <a:lumOff val="44000"/>
                  </a:schemeClr>
                </a:solidFill>
                <a:latin typeface="+mj-lt"/>
                <a:ea typeface="+mj-ea"/>
                <a:cs typeface="+mj-cs"/>
                <a:sym typeface="Bell MT"/>
              </a:defRPr>
            </a:lvl1pPr>
          </a:lstStyle>
          <a:p>
            <a:r>
              <a:t>Mission</a:t>
            </a:r>
          </a:p>
        </p:txBody>
      </p:sp>
      <p:sp>
        <p:nvSpPr>
          <p:cNvPr id="854" name="TextBox 2"/>
          <p:cNvSpPr txBox="1"/>
          <p:nvPr/>
        </p:nvSpPr>
        <p:spPr>
          <a:xfrm>
            <a:off x="4508330" y="4551679"/>
            <a:ext cx="4638380" cy="1628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a:solidFill>
                  <a:schemeClr val="accent1">
                    <a:lumOff val="44000"/>
                  </a:schemeClr>
                </a:solidFill>
                <a:latin typeface="+mj-lt"/>
                <a:ea typeface="+mj-ea"/>
                <a:cs typeface="+mj-cs"/>
                <a:sym typeface="Bell MT"/>
              </a:defRPr>
            </a:lvl1pPr>
          </a:lstStyle>
          <a:p>
            <a:r>
              <a:t>Jesus speaking through us!</a:t>
            </a:r>
          </a:p>
        </p:txBody>
      </p:sp>
      <p:sp>
        <p:nvSpPr>
          <p:cNvPr id="855" name="AutoShape 5"/>
          <p:cNvSpPr/>
          <p:nvPr/>
        </p:nvSpPr>
        <p:spPr>
          <a:xfrm rot="17573666">
            <a:off x="5946988" y="-1257583"/>
            <a:ext cx="1192107" cy="10173547"/>
          </a:xfrm>
          <a:custGeom>
            <a:avLst/>
            <a:gdLst/>
            <a:ahLst/>
            <a:cxnLst>
              <a:cxn ang="0">
                <a:pos x="wd2" y="hd2"/>
              </a:cxn>
              <a:cxn ang="5400000">
                <a:pos x="wd2" y="hd2"/>
              </a:cxn>
              <a:cxn ang="10800000">
                <a:pos x="wd2" y="hd2"/>
              </a:cxn>
              <a:cxn ang="16200000">
                <a:pos x="wd2" y="hd2"/>
              </a:cxn>
            </a:cxnLst>
            <a:rect l="0" t="0" r="r" b="b"/>
            <a:pathLst>
              <a:path w="21600" h="21600" extrusionOk="0">
                <a:moveTo>
                  <a:pt x="0" y="18608"/>
                </a:moveTo>
                <a:lnTo>
                  <a:pt x="5400" y="18608"/>
                </a:lnTo>
                <a:lnTo>
                  <a:pt x="5400" y="0"/>
                </a:lnTo>
                <a:lnTo>
                  <a:pt x="16200" y="0"/>
                </a:lnTo>
                <a:lnTo>
                  <a:pt x="16200" y="18608"/>
                </a:lnTo>
                <a:lnTo>
                  <a:pt x="21600" y="18608"/>
                </a:lnTo>
                <a:lnTo>
                  <a:pt x="10800" y="21600"/>
                </a:lnTo>
                <a:close/>
              </a:path>
            </a:pathLst>
          </a:custGeom>
          <a:blipFill>
            <a:blip r:embed="rId3"/>
          </a:blip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56" name="Rectangle 3"/>
          <p:cNvSpPr txBox="1"/>
          <p:nvPr/>
        </p:nvSpPr>
        <p:spPr>
          <a:xfrm>
            <a:off x="6242304" y="36124"/>
            <a:ext cx="6372353" cy="3203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1400">
                <a:latin typeface="+mj-lt"/>
                <a:ea typeface="+mj-ea"/>
                <a:cs typeface="+mj-cs"/>
                <a:sym typeface="Bell MT"/>
              </a:defRPr>
            </a:pPr>
            <a:br>
              <a:rPr dirty="0"/>
            </a:br>
            <a:r>
              <a:rPr sz="4400" dirty="0">
                <a:solidFill>
                  <a:srgbClr val="F1FF4F"/>
                </a:solidFill>
              </a:rPr>
              <a:t>“Faith comes from hearing, and hearing through the </a:t>
            </a:r>
            <a:r>
              <a:rPr sz="4400" i="1" dirty="0">
                <a:solidFill>
                  <a:srgbClr val="F1FF4F"/>
                </a:solidFill>
              </a:rPr>
              <a:t>word of Christ</a:t>
            </a:r>
            <a:r>
              <a:rPr sz="4400" dirty="0">
                <a:solidFill>
                  <a:srgbClr val="F1FF4F"/>
                </a:solidFill>
              </a:rPr>
              <a:t>.”</a:t>
            </a:r>
          </a:p>
          <a:p>
            <a:pPr algn="ctr" defTabSz="1300480">
              <a:defRPr sz="3400">
                <a:solidFill>
                  <a:srgbClr val="F1FF4F"/>
                </a:solidFill>
                <a:latin typeface="+mj-lt"/>
                <a:ea typeface="+mj-ea"/>
                <a:cs typeface="+mj-cs"/>
                <a:sym typeface="Bell MT"/>
              </a:defRPr>
            </a:pPr>
            <a:r>
              <a:rPr dirty="0"/>
              <a:t>(Romans 10:17)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52"/>
                                        </p:tgtEl>
                                        <p:attrNameLst>
                                          <p:attrName>style.visibility</p:attrName>
                                        </p:attrNameLst>
                                      </p:cBhvr>
                                      <p:to>
                                        <p:strVal val="visible"/>
                                      </p:to>
                                    </p:set>
                                    <p:animEffect transition="in" filter="fade">
                                      <p:cBhvr>
                                        <p:cTn id="7" dur="600"/>
                                        <p:tgtEl>
                                          <p:spTgt spid="852"/>
                                        </p:tgtEl>
                                      </p:cBhvr>
                                    </p:animEffect>
                                  </p:childTnLst>
                                </p:cTn>
                              </p:par>
                            </p:childTnLst>
                          </p:cTn>
                        </p:par>
                        <p:par>
                          <p:cTn id="8" fill="hold">
                            <p:stCondLst>
                              <p:cond delay="600"/>
                            </p:stCondLst>
                            <p:childTnLst>
                              <p:par>
                                <p:cTn id="9" presetID="1" presetClass="entr" presetSubtype="0" fill="hold" grpId="2" nodeType="afterEffect">
                                  <p:stCondLst>
                                    <p:cond delay="0"/>
                                  </p:stCondLst>
                                  <p:iterate>
                                    <p:tmAbs val="0"/>
                                  </p:iterate>
                                  <p:childTnLst>
                                    <p:set>
                                      <p:cBhvr>
                                        <p:cTn id="10" fill="hold"/>
                                        <p:tgtEl>
                                          <p:spTgt spid="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855"/>
                                        </p:tgtEl>
                                        <p:attrNameLst>
                                          <p:attrName>style.visibility</p:attrName>
                                        </p:attrNameLst>
                                      </p:cBhvr>
                                      <p:to>
                                        <p:strVal val="visible"/>
                                      </p:to>
                                    </p:set>
                                    <p:animEffect transition="in" filter="fade">
                                      <p:cBhvr>
                                        <p:cTn id="15" dur="500"/>
                                        <p:tgtEl>
                                          <p:spTgt spid="855"/>
                                        </p:tgtEl>
                                      </p:cBhvr>
                                    </p:animEffect>
                                  </p:childTnLst>
                                </p:cTn>
                              </p:par>
                            </p:childTnLst>
                          </p:cTn>
                        </p:par>
                        <p:par>
                          <p:cTn id="16" fill="hold">
                            <p:stCondLst>
                              <p:cond delay="500"/>
                            </p:stCondLst>
                            <p:childTnLst>
                              <p:par>
                                <p:cTn id="17" presetID="1" presetClass="entr" presetSubtype="0" fill="hold" grpId="4" nodeType="afterEffect">
                                  <p:stCondLst>
                                    <p:cond delay="0"/>
                                  </p:stCondLst>
                                  <p:iterate>
                                    <p:tmAbs val="0"/>
                                  </p:iterate>
                                  <p:childTnLst>
                                    <p:set>
                                      <p:cBhvr>
                                        <p:cTn id="18" fill="hold"/>
                                        <p:tgtEl>
                                          <p:spTgt spid="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1" animBg="1" advAuto="0"/>
      <p:bldP spid="853" grpId="2" animBg="1" advAuto="0"/>
      <p:bldP spid="854" grpId="4" animBg="1" advAuto="0"/>
      <p:bldP spid="855" grpId="3" animBg="1" advAuto="0"/>
      <p:bldP spid="856" grpId="5"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0" name="&quot;IN THE MIDST OF THE CONGREGATION I WILL SING YOUR PRAISE.&quot;"/>
          <p:cNvSpPr txBox="1">
            <a:spLocks noGrp="1"/>
          </p:cNvSpPr>
          <p:nvPr>
            <p:ph type="title" idx="4294967295"/>
          </p:nvPr>
        </p:nvSpPr>
        <p:spPr>
          <a:xfrm>
            <a:off x="975359" y="2970934"/>
            <a:ext cx="11054082" cy="3811732"/>
          </a:xfrm>
          <a:prstGeom prst="rect">
            <a:avLst/>
          </a:prstGeom>
        </p:spPr>
        <p:txBody>
          <a:bodyPr lIns="65476" tIns="65476" rIns="65476" bIns="65476">
            <a:normAutofit/>
          </a:bodyPr>
          <a:lstStyle/>
          <a:p>
            <a:pPr defTabSz="780288">
              <a:defRPr sz="3330">
                <a:latin typeface="+mj-lt"/>
                <a:ea typeface="+mj-ea"/>
                <a:cs typeface="+mj-cs"/>
                <a:sym typeface="Bell MT"/>
              </a:defRPr>
            </a:pPr>
            <a:br/>
            <a:r>
              <a:t> </a:t>
            </a:r>
            <a:r>
              <a:rPr sz="4590">
                <a:solidFill>
                  <a:schemeClr val="accent1">
                    <a:lumOff val="44000"/>
                  </a:schemeClr>
                </a:solidFill>
              </a:rPr>
              <a:t>"IN THE MIDST OF THE CONGREGATION I WILL SING YOUR PRAISE."</a:t>
            </a:r>
            <a:r>
              <a:rPr sz="4590">
                <a:solidFill>
                  <a:schemeClr val="accent1">
                    <a:lumOff val="44000"/>
                  </a:schemeClr>
                </a:solidFill>
                <a:effectLst>
                  <a:outerShdw blurRad="5715" dist="17144" dir="2700000" rotWithShape="0">
                    <a:srgbClr val="000000"/>
                  </a:outerShdw>
                </a:effectLst>
              </a:rPr>
              <a:t> </a:t>
            </a:r>
            <a:br>
              <a:rPr sz="4590">
                <a:solidFill>
                  <a:schemeClr val="accent1">
                    <a:lumOff val="44000"/>
                  </a:schemeClr>
                </a:solidFill>
                <a:effectLst>
                  <a:outerShdw blurRad="5715" dist="17144" dir="2700000" rotWithShape="0">
                    <a:srgbClr val="000000"/>
                  </a:outerShdw>
                </a:effectLst>
              </a:rPr>
            </a:br>
            <a:endParaRPr sz="4590">
              <a:solidFill>
                <a:schemeClr val="accent1">
                  <a:lumOff val="44000"/>
                </a:schemeClr>
              </a:solidFill>
              <a:effectLst>
                <a:outerShdw blurRad="5715" dist="17144" dir="2700000" rotWithShape="0">
                  <a:srgbClr val="000000"/>
                </a:outerShdw>
              </a:effectLst>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4" name="album blurb:…"/>
          <p:cNvSpPr txBox="1"/>
          <p:nvPr/>
        </p:nvSpPr>
        <p:spPr>
          <a:xfrm>
            <a:off x="1676442" y="1431607"/>
            <a:ext cx="9651916" cy="7137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4200">
                <a:solidFill>
                  <a:schemeClr val="accent1">
                    <a:lumOff val="44000"/>
                  </a:schemeClr>
                </a:solidFill>
                <a:latin typeface="+mj-lt"/>
                <a:ea typeface="+mj-ea"/>
                <a:cs typeface="+mj-cs"/>
                <a:sym typeface="Bell MT"/>
              </a:defRPr>
            </a:pPr>
            <a:r>
              <a:t>album blurb:</a:t>
            </a:r>
          </a:p>
          <a:p>
            <a:pPr algn="ctr">
              <a:defRPr sz="4200">
                <a:solidFill>
                  <a:schemeClr val="accent1">
                    <a:lumOff val="44000"/>
                  </a:schemeClr>
                </a:solidFill>
                <a:latin typeface="+mj-lt"/>
                <a:ea typeface="+mj-ea"/>
                <a:cs typeface="+mj-cs"/>
                <a:sym typeface="Bell MT"/>
              </a:defRPr>
            </a:pPr>
            <a:endParaRPr/>
          </a:p>
          <a:p>
            <a:pPr algn="ctr">
              <a:defRPr sz="4200">
                <a:solidFill>
                  <a:schemeClr val="accent1">
                    <a:lumOff val="44000"/>
                  </a:schemeClr>
                </a:solidFill>
                <a:latin typeface="+mj-lt"/>
                <a:ea typeface="+mj-ea"/>
                <a:cs typeface="+mj-cs"/>
                <a:sym typeface="Bell MT"/>
              </a:defRPr>
            </a:pPr>
            <a:r>
              <a:t>“</a:t>
            </a:r>
            <a:r>
              <a:rPr>
                <a:latin typeface="Times New Roman"/>
                <a:ea typeface="Times New Roman"/>
                <a:cs typeface="Times New Roman"/>
                <a:sym typeface="Times New Roman"/>
              </a:rPr>
              <a:t>[</a:t>
            </a:r>
            <a:r>
              <a:t>The artist</a:t>
            </a:r>
            <a:r>
              <a:rPr>
                <a:latin typeface="Times New Roman"/>
                <a:ea typeface="Times New Roman"/>
                <a:cs typeface="Times New Roman"/>
                <a:sym typeface="Times New Roman"/>
              </a:rPr>
              <a:t>]</a:t>
            </a:r>
            <a:r>
              <a:t> ushered the crowd into His Presence</a:t>
            </a:r>
          </a:p>
          <a:p>
            <a:pPr algn="ctr">
              <a:defRPr sz="4200">
                <a:solidFill>
                  <a:schemeClr val="accent1">
                    <a:lumOff val="44000"/>
                  </a:schemeClr>
                </a:solidFill>
                <a:latin typeface="+mj-lt"/>
                <a:ea typeface="+mj-ea"/>
                <a:cs typeface="+mj-cs"/>
                <a:sym typeface="Bell MT"/>
              </a:defRPr>
            </a:pPr>
            <a:r>
              <a:t>with uplifting praise and worship melodies throughout the night.”</a:t>
            </a:r>
          </a:p>
          <a:p>
            <a:pPr algn="ctr">
              <a:defRPr sz="4200">
                <a:solidFill>
                  <a:schemeClr val="accent1">
                    <a:lumOff val="44000"/>
                  </a:schemeClr>
                </a:solidFill>
                <a:latin typeface="+mj-lt"/>
                <a:ea typeface="+mj-ea"/>
                <a:cs typeface="+mj-cs"/>
                <a:sym typeface="Bell MT"/>
              </a:defRPr>
            </a:pPr>
            <a:endParaRPr/>
          </a:p>
          <a:p>
            <a:pPr algn="ctr">
              <a:defRPr sz="4200">
                <a:solidFill>
                  <a:schemeClr val="accent1">
                    <a:lumOff val="44000"/>
                  </a:schemeClr>
                </a:solidFill>
                <a:latin typeface="+mj-lt"/>
                <a:ea typeface="+mj-ea"/>
                <a:cs typeface="+mj-cs"/>
                <a:sym typeface="Bell MT"/>
              </a:defRPr>
            </a:pPr>
            <a:r>
              <a:t>NOT!</a:t>
            </a:r>
          </a:p>
          <a:p>
            <a:pPr>
              <a:defRPr sz="4200">
                <a:latin typeface="+mj-lt"/>
                <a:ea typeface="+mj-ea"/>
                <a:cs typeface="+mj-cs"/>
                <a:sym typeface="Bell MT"/>
              </a:defRPr>
            </a:pPr>
            <a:br>
              <a:rPr>
                <a:solidFill>
                  <a:schemeClr val="accent1">
                    <a:lumOff val="44000"/>
                  </a:schemeClr>
                </a:solidFill>
              </a:rPr>
            </a:br>
            <a:endParaRPr>
              <a:solidFill>
                <a:schemeClr val="accent1">
                  <a:lumOff val="44000"/>
                </a:schemeClr>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Double-click to edit"/>
          <p:cNvSpPr txBox="1">
            <a:spLocks noGrp="1"/>
          </p:cNvSpPr>
          <p:nvPr>
            <p:ph type="title"/>
          </p:nvPr>
        </p:nvSpPr>
        <p:spPr>
          <a:prstGeom prst="rect">
            <a:avLst/>
          </a:prstGeom>
        </p:spPr>
        <p:txBody>
          <a:bodyPr/>
          <a:lstStyle/>
          <a:p>
            <a:r>
              <a:t> </a:t>
            </a:r>
          </a:p>
        </p:txBody>
      </p:sp>
      <p:pic>
        <p:nvPicPr>
          <p:cNvPr id="577" name="Picture Placeholder 2" descr="Picture Placeholder 2"/>
          <p:cNvPicPr>
            <a:picLocks noGrp="1" noChangeAspect="1"/>
          </p:cNvPicPr>
          <p:nvPr>
            <p:ph type="pic" idx="13"/>
          </p:nvPr>
        </p:nvPicPr>
        <p:blipFill>
          <a:blip r:embed="rId2"/>
          <a:stretch>
            <a:fillRect/>
          </a:stretch>
        </p:blipFill>
        <p:spPr>
          <a:prstGeom prst="rect">
            <a:avLst/>
          </a:prstGeom>
        </p:spPr>
      </p:pic>
      <p:sp>
        <p:nvSpPr>
          <p:cNvPr id="578" name="Double-click to edit"/>
          <p:cNvSpPr txBox="1">
            <a:spLocks noGrp="1"/>
          </p:cNvSpPr>
          <p:nvPr>
            <p:ph type="body" sz="quarter" idx="1"/>
          </p:nvPr>
        </p:nvSpPr>
        <p:spPr>
          <a:prstGeom prst="rect">
            <a:avLst/>
          </a:prstGeom>
        </p:spPr>
        <p:txBody>
          <a:bodyPr/>
          <a:lstStyle/>
          <a:p>
            <a:r>
              <a:t> </a:t>
            </a:r>
          </a:p>
        </p:txBody>
      </p:sp>
      <p:pic>
        <p:nvPicPr>
          <p:cNvPr id="579" name="tab2.jpg" descr="tab2.jpg"/>
          <p:cNvPicPr>
            <a:picLocks noChangeAspect="1"/>
          </p:cNvPicPr>
          <p:nvPr/>
        </p:nvPicPr>
        <p:blipFill>
          <a:blip r:embed="rId3"/>
          <a:stretch>
            <a:fillRect/>
          </a:stretch>
        </p:blipFill>
        <p:spPr>
          <a:xfrm>
            <a:off x="3529050" y="1864210"/>
            <a:ext cx="5868808" cy="4457607"/>
          </a:xfrm>
          <a:prstGeom prst="rect">
            <a:avLst/>
          </a:prstGeom>
          <a:ln w="12700">
            <a:miter lim="400000"/>
          </a:ln>
        </p:spPr>
      </p:pic>
      <p:sp>
        <p:nvSpPr>
          <p:cNvPr id="580" name="Text Box 6"/>
          <p:cNvSpPr txBox="1"/>
          <p:nvPr/>
        </p:nvSpPr>
        <p:spPr>
          <a:xfrm>
            <a:off x="2041821" y="6666487"/>
            <a:ext cx="8843265" cy="2463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spAutoFit/>
          </a:bodyPr>
          <a:lstStyle/>
          <a:p>
            <a:pPr algn="ctr" defTabSz="1300480">
              <a:spcBef>
                <a:spcPts val="2700"/>
              </a:spcBef>
              <a:defRPr b="1">
                <a:latin typeface="Book Antiqua"/>
                <a:ea typeface="Book Antiqua"/>
                <a:cs typeface="Book Antiqua"/>
                <a:sym typeface="Book Antiqua"/>
              </a:defRPr>
            </a:pPr>
            <a:r>
              <a:t>Barriers between the individual and God</a:t>
            </a:r>
          </a:p>
          <a:p>
            <a:pPr algn="ctr" defTabSz="1300480">
              <a:spcBef>
                <a:spcPts val="2700"/>
              </a:spcBef>
              <a:defRPr b="1">
                <a:latin typeface="Book Antiqua"/>
                <a:ea typeface="Book Antiqua"/>
                <a:cs typeface="Book Antiqua"/>
                <a:sym typeface="Book Antiqua"/>
              </a:defRPr>
            </a:pPr>
            <a:r>
              <a:t>under the Old Covenant</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 name="Picture 2" descr="Picture 2"/>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869" name="Text Box 3"/>
          <p:cNvSpPr txBox="1"/>
          <p:nvPr/>
        </p:nvSpPr>
        <p:spPr>
          <a:xfrm>
            <a:off x="823637" y="647982"/>
            <a:ext cx="11465899" cy="8689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3400">
                <a:solidFill>
                  <a:schemeClr val="accent1">
                    <a:lumOff val="44000"/>
                  </a:schemeClr>
                </a:solidFill>
                <a:latin typeface="+mj-lt"/>
                <a:ea typeface="+mj-ea"/>
                <a:cs typeface="+mj-cs"/>
                <a:sym typeface="Bell MT"/>
              </a:defRPr>
            </a:pPr>
            <a:endParaRPr/>
          </a:p>
          <a:p>
            <a:pPr algn="ctr" defTabSz="1300480">
              <a:defRPr sz="3400">
                <a:solidFill>
                  <a:schemeClr val="accent1">
                    <a:lumOff val="44000"/>
                  </a:schemeClr>
                </a:solidFill>
                <a:latin typeface="+mj-lt"/>
                <a:ea typeface="+mj-ea"/>
                <a:cs typeface="+mj-cs"/>
                <a:sym typeface="Bell MT"/>
              </a:defRPr>
            </a:pPr>
            <a:endParaRPr/>
          </a:p>
          <a:p>
            <a:pPr algn="ctr" defTabSz="1300480">
              <a:defRPr sz="5000">
                <a:solidFill>
                  <a:schemeClr val="accent1">
                    <a:lumOff val="44000"/>
                  </a:schemeClr>
                </a:solidFill>
                <a:latin typeface="+mj-lt"/>
                <a:ea typeface="+mj-ea"/>
                <a:cs typeface="+mj-cs"/>
                <a:sym typeface="Bell MT"/>
              </a:defRPr>
            </a:pPr>
            <a:r>
              <a:t>“No worship leader, pastor, band, or song will ever bring us close to God. . . . Worship itself cannot lead us into God’s presence. </a:t>
            </a:r>
            <a:r>
              <a:rPr i="1"/>
              <a:t>Only Jesus himself</a:t>
            </a:r>
            <a:r>
              <a:t> can bring us into God’s presence.”</a:t>
            </a:r>
          </a:p>
          <a:p>
            <a:pPr algn="ctr" defTabSz="1300480">
              <a:defRPr sz="5000">
                <a:solidFill>
                  <a:schemeClr val="accent1">
                    <a:lumOff val="44000"/>
                  </a:schemeClr>
                </a:solidFill>
                <a:latin typeface="+mj-lt"/>
                <a:ea typeface="+mj-ea"/>
                <a:cs typeface="+mj-cs"/>
                <a:sym typeface="Bell MT"/>
              </a:defRPr>
            </a:pPr>
            <a:endParaRPr/>
          </a:p>
          <a:p>
            <a:pPr algn="ctr" defTabSz="1300480">
              <a:defRPr sz="3400">
                <a:solidFill>
                  <a:schemeClr val="accent1">
                    <a:lumOff val="44000"/>
                  </a:schemeClr>
                </a:solidFill>
                <a:latin typeface="+mj-lt"/>
                <a:ea typeface="+mj-ea"/>
                <a:cs typeface="+mj-cs"/>
                <a:sym typeface="Bell MT"/>
              </a:defRPr>
            </a:pPr>
            <a:r>
              <a:t>(Bob Kauflin)</a:t>
            </a:r>
            <a:endParaRPr sz="5000"/>
          </a:p>
          <a:p>
            <a:pPr defTabSz="1300480">
              <a:defRPr sz="3400">
                <a:latin typeface="+mj-lt"/>
                <a:ea typeface="+mj-ea"/>
                <a:cs typeface="+mj-cs"/>
                <a:sym typeface="Bell MT"/>
              </a:defRPr>
            </a:pPr>
            <a:br>
              <a:rPr sz="5000">
                <a:solidFill>
                  <a:schemeClr val="accent1">
                    <a:lumOff val="44000"/>
                  </a:schemeClr>
                </a:solidFill>
              </a:rPr>
            </a:br>
            <a:endParaRPr sz="5000">
              <a:solidFill>
                <a:schemeClr val="accent1">
                  <a:lumOff val="44000"/>
                </a:schemeClr>
              </a:solidFill>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72" name="Rectangle 2"/>
          <p:cNvSpPr txBox="1">
            <a:spLocks noGrp="1"/>
          </p:cNvSpPr>
          <p:nvPr>
            <p:ph type="title"/>
          </p:nvPr>
        </p:nvSpPr>
        <p:spPr>
          <a:xfrm>
            <a:off x="541866" y="1083733"/>
            <a:ext cx="11921068" cy="5310294"/>
          </a:xfrm>
          <a:prstGeom prst="rect">
            <a:avLst/>
          </a:prstGeom>
        </p:spPr>
        <p:txBody>
          <a:bodyPr/>
          <a:lstStyle/>
          <a:p>
            <a:pPr algn="ctr" defTabSz="949350">
              <a:defRPr sz="3650" b="1">
                <a:solidFill>
                  <a:schemeClr val="accent1">
                    <a:lumOff val="44000"/>
                  </a:schemeClr>
                </a:solidFill>
                <a:effectLst>
                  <a:outerShdw blurRad="27813" dist="27813" dir="2700000" rotWithShape="0">
                    <a:srgbClr val="000000"/>
                  </a:outerShdw>
                </a:effectLst>
              </a:defRPr>
            </a:pPr>
            <a:br/>
            <a:br/>
            <a:r>
              <a:rPr sz="4088" b="0"/>
              <a:t>LEADING WORSHIP:</a:t>
            </a:r>
            <a:br>
              <a:rPr sz="4088" b="0"/>
            </a:br>
            <a:r>
              <a:rPr sz="4088" b="0" i="1"/>
              <a:t>Christ’s ministry</a:t>
            </a:r>
            <a:br>
              <a:rPr sz="4088" b="0" i="1"/>
            </a:br>
            <a:br>
              <a:rPr sz="4088" b="0" i="1"/>
            </a:br>
            <a:r>
              <a:rPr b="0"/>
              <a:t>“In the midst of the congregation</a:t>
            </a:r>
            <a:br>
              <a:rPr b="0"/>
            </a:br>
            <a:r>
              <a:rPr b="0"/>
              <a:t>I will sing Your praise.”</a:t>
            </a:r>
            <a:br>
              <a:rPr b="0"/>
            </a:br>
            <a:r>
              <a:rPr b="0"/>
              <a:t>(Hebrews 2:12)</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76" name="We have such a high priest, one who is seated at the right hand of the throne of the Majesty in heaven,…"/>
          <p:cNvSpPr txBox="1">
            <a:spLocks noGrp="1"/>
          </p:cNvSpPr>
          <p:nvPr>
            <p:ph type="title" idx="4294967295"/>
          </p:nvPr>
        </p:nvSpPr>
        <p:spPr>
          <a:xfrm>
            <a:off x="692561" y="1972872"/>
            <a:ext cx="11619678" cy="5227871"/>
          </a:xfrm>
          <a:prstGeom prst="rect">
            <a:avLst/>
          </a:prstGeom>
        </p:spPr>
        <p:txBody>
          <a:bodyPr lIns="65476" tIns="65476" rIns="65476" bIns="65476">
            <a:normAutofit/>
          </a:bodyPr>
          <a:lstStyle/>
          <a:p>
            <a:pPr defTabSz="1144422">
              <a:defRPr sz="4884">
                <a:latin typeface="+mj-lt"/>
                <a:ea typeface="+mj-ea"/>
                <a:cs typeface="+mj-cs"/>
                <a:sym typeface="Bell MT"/>
              </a:defRPr>
            </a:pPr>
            <a:br/>
            <a:r>
              <a:t> </a:t>
            </a:r>
            <a:r>
              <a:rPr sz="3960">
                <a:solidFill>
                  <a:schemeClr val="accent1">
                    <a:lumOff val="44000"/>
                  </a:schemeClr>
                </a:solidFill>
              </a:rPr>
              <a:t>We have such a high priest, one who is seated at the right hand of the throne of the Majesty in heaven,</a:t>
            </a:r>
          </a:p>
          <a:p>
            <a:pPr defTabSz="1144422">
              <a:defRPr sz="4884">
                <a:latin typeface="+mj-lt"/>
                <a:ea typeface="+mj-ea"/>
                <a:cs typeface="+mj-cs"/>
                <a:sym typeface="Bell MT"/>
              </a:defRPr>
            </a:pPr>
            <a:r>
              <a:rPr sz="3960">
                <a:solidFill>
                  <a:schemeClr val="accent1">
                    <a:lumOff val="44000"/>
                  </a:schemeClr>
                </a:solidFill>
              </a:rPr>
              <a:t>a minister [</a:t>
            </a:r>
            <a:r>
              <a:rPr sz="3960" i="1">
                <a:solidFill>
                  <a:schemeClr val="accent1">
                    <a:lumOff val="44000"/>
                  </a:schemeClr>
                </a:solidFill>
              </a:rPr>
              <a:t>leitourgos</a:t>
            </a:r>
            <a:r>
              <a:rPr sz="3960">
                <a:solidFill>
                  <a:schemeClr val="accent1">
                    <a:lumOff val="44000"/>
                  </a:schemeClr>
                </a:solidFill>
              </a:rPr>
              <a:t>] in the holy places, in the true tent that the Lord set up, not man.</a:t>
            </a:r>
            <a:br>
              <a:rPr sz="3960">
                <a:solidFill>
                  <a:schemeClr val="accent1">
                    <a:lumOff val="44000"/>
                  </a:schemeClr>
                </a:solidFill>
              </a:rPr>
            </a:br>
            <a:r>
              <a:rPr sz="3960">
                <a:solidFill>
                  <a:schemeClr val="accent1">
                    <a:lumOff val="44000"/>
                  </a:schemeClr>
                </a:solidFill>
              </a:rPr>
              <a:t>(Hebrews 8:1-2)</a:t>
            </a:r>
            <a:br>
              <a:rPr sz="3960">
                <a:solidFill>
                  <a:schemeClr val="accent1">
                    <a:lumOff val="44000"/>
                  </a:schemeClr>
                </a:solidFill>
              </a:rPr>
            </a:br>
            <a:endParaRPr sz="3960">
              <a:solidFill>
                <a:schemeClr val="accent1">
                  <a:lumOff val="44000"/>
                </a:schemeClr>
              </a:solidFill>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 name="Picture 2" descr="Picture 2"/>
          <p:cNvPicPr>
            <a:picLocks noChangeAspect="1"/>
          </p:cNvPicPr>
          <p:nvPr/>
        </p:nvPicPr>
        <p:blipFill>
          <a:blip r:embed="rId3"/>
          <a:stretch>
            <a:fillRect/>
          </a:stretch>
        </p:blipFill>
        <p:spPr>
          <a:xfrm>
            <a:off x="-1" y="12330"/>
            <a:ext cx="13004801" cy="9753601"/>
          </a:xfrm>
          <a:prstGeom prst="rect">
            <a:avLst/>
          </a:prstGeom>
          <a:ln w="12700">
            <a:miter lim="400000"/>
          </a:ln>
        </p:spPr>
      </p:pic>
      <p:sp>
        <p:nvSpPr>
          <p:cNvPr id="881" name="Text Box 3"/>
          <p:cNvSpPr txBox="1"/>
          <p:nvPr/>
        </p:nvSpPr>
        <p:spPr>
          <a:xfrm>
            <a:off x="359696" y="-2934"/>
            <a:ext cx="12285406" cy="9744204"/>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650240" marR="0" lvl="0" indent="-650240" algn="ctr" defTabSz="1300480" rtl="0" eaLnBrk="1" fontAlgn="auto" latinLnBrk="0" hangingPunct="0">
              <a:lnSpc>
                <a:spcPct val="100000"/>
              </a:lnSpc>
              <a:spcBef>
                <a:spcPts val="4000"/>
              </a:spcBef>
              <a:spcAft>
                <a:spcPts val="0"/>
              </a:spcAft>
              <a:buClrTx/>
              <a:buSzTx/>
              <a:buFontTx/>
              <a:buNone/>
              <a:tabLst/>
              <a:defRPr sz="6800">
                <a:solidFill>
                  <a:srgbClr val="FFFF00"/>
                </a:solidFill>
                <a:latin typeface="Maiandra GD"/>
                <a:ea typeface="Maiandra GD"/>
                <a:cs typeface="Maiandra GD"/>
                <a:sym typeface="Maiandra GD"/>
              </a:defRPr>
            </a:pPr>
            <a:r>
              <a:rPr kumimoji="0" sz="6800" b="0" i="0" u="none" strike="noStrike" kern="0" cap="none" spc="0" normalizeH="0" baseline="0" noProof="0" dirty="0">
                <a:ln>
                  <a:noFill/>
                </a:ln>
                <a:solidFill>
                  <a:srgbClr val="FFFF00"/>
                </a:solidFill>
                <a:effectLst/>
                <a:uLnTx/>
                <a:uFillTx/>
                <a:latin typeface="Maiandra GD"/>
                <a:sym typeface="Maiandra GD"/>
              </a:rPr>
              <a:t>III. A BETTER WORSHIP  </a:t>
            </a:r>
            <a:br>
              <a:rPr kumimoji="0" lang="en-US" sz="6800" b="0" i="0" u="none" strike="noStrike" kern="0" cap="none" spc="0" normalizeH="0" baseline="0" noProof="0" dirty="0">
                <a:ln>
                  <a:noFill/>
                </a:ln>
                <a:solidFill>
                  <a:srgbClr val="FFFF00"/>
                </a:solidFill>
                <a:effectLst/>
                <a:uLnTx/>
                <a:uFillTx/>
                <a:latin typeface="Maiandra GD"/>
                <a:sym typeface="Maiandra GD"/>
              </a:rPr>
            </a:br>
            <a:r>
              <a:rPr kumimoji="0" sz="5000" b="0" i="0" u="none" strike="noStrike" kern="0" cap="none" spc="0" normalizeH="0" baseline="0" noProof="0" dirty="0">
                <a:ln>
                  <a:noFill/>
                </a:ln>
                <a:solidFill>
                  <a:srgbClr val="FFFF00"/>
                </a:solidFill>
                <a:effectLst/>
                <a:uLnTx/>
                <a:uFillTx/>
                <a:latin typeface="Maiandra GD"/>
                <a:sym typeface="Maiandra GD"/>
              </a:rPr>
              <a:t>(10:19-22)</a:t>
            </a:r>
          </a:p>
          <a:p>
            <a:pPr marL="650240" marR="0" lvl="0" indent="-650240" algn="ctr" defTabSz="1300480" rtl="0" eaLnBrk="1" fontAlgn="auto" latinLnBrk="0" hangingPunct="0">
              <a:lnSpc>
                <a:spcPct val="100000"/>
              </a:lnSpc>
              <a:spcBef>
                <a:spcPts val="4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Therefore, brethren,</a:t>
            </a:r>
          </a:p>
          <a:p>
            <a:pPr marL="650240" marR="0" lvl="0" indent="-650240" algn="ctr" defTabSz="1300480" rtl="0" eaLnBrk="1" fontAlgn="auto" latinLnBrk="0" hangingPunct="0">
              <a:lnSpc>
                <a:spcPct val="100000"/>
              </a:lnSpc>
              <a:spcBef>
                <a:spcPts val="600"/>
              </a:spcBef>
              <a:spcAft>
                <a:spcPts val="0"/>
              </a:spcAft>
              <a:buClrTx/>
              <a:buSzTx/>
              <a:buFontTx/>
              <a:buNone/>
              <a:tabLst/>
              <a:defRPr sz="5600">
                <a:latin typeface="Maiandra GD"/>
                <a:ea typeface="Maiandra GD"/>
                <a:cs typeface="Maiandra GD"/>
                <a:sym typeface="Maiandra GD"/>
              </a:defRPr>
            </a:pPr>
            <a:r>
              <a:rPr kumimoji="0" sz="5600" b="0" i="0" u="none" strike="noStrike" kern="0" cap="none" spc="0" normalizeH="0" baseline="0" noProof="0" dirty="0">
                <a:ln>
                  <a:noFill/>
                </a:ln>
                <a:solidFill>
                  <a:srgbClr val="FFFFFF"/>
                </a:solidFill>
                <a:effectLst/>
                <a:uLnTx/>
                <a:uFillTx/>
                <a:latin typeface="Maiandra GD"/>
                <a:sym typeface="Maiandra GD"/>
              </a:rPr>
              <a:t>SINCE</a:t>
            </a:r>
            <a:r>
              <a:rPr kumimoji="0" sz="3800" b="0" i="0" u="none" strike="noStrike" kern="0" cap="none" spc="0" normalizeH="0" baseline="0" noProof="0" dirty="0">
                <a:ln>
                  <a:noFill/>
                </a:ln>
                <a:solidFill>
                  <a:srgbClr val="FFFFFF"/>
                </a:solidFill>
                <a:effectLst/>
                <a:uLnTx/>
                <a:uFillTx/>
                <a:latin typeface="Maiandra GD"/>
                <a:sym typeface="Maiandra GD"/>
              </a:rPr>
              <a:t> we have confidence to enter the holy place by the blood of Jesus,</a:t>
            </a:r>
          </a:p>
          <a:p>
            <a:pPr marL="650240" marR="0" lvl="0" indent="-650240" algn="ctr" defTabSz="1300480" rtl="0" eaLnBrk="1" fontAlgn="auto" latinLnBrk="0" hangingPunct="0">
              <a:lnSpc>
                <a:spcPct val="100000"/>
              </a:lnSpc>
              <a:spcBef>
                <a:spcPts val="600"/>
              </a:spcBef>
              <a:spcAft>
                <a:spcPts val="0"/>
              </a:spcAft>
              <a:buClrTx/>
              <a:buSzTx/>
              <a:buFontTx/>
              <a:buNone/>
              <a:tabLst/>
              <a:defRPr sz="56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by the new and living way that He opened for us</a:t>
            </a:r>
          </a:p>
          <a:p>
            <a:pPr marL="650240" marR="0" lvl="0" indent="-650240" algn="ctr" defTabSz="1300480" rtl="0" eaLnBrk="1" fontAlgn="auto" latinLnBrk="0" hangingPunct="0">
              <a:lnSpc>
                <a:spcPct val="100000"/>
              </a:lnSpc>
              <a:spcBef>
                <a:spcPts val="600"/>
              </a:spcBef>
              <a:spcAft>
                <a:spcPts val="0"/>
              </a:spcAft>
              <a:buClrTx/>
              <a:buSzTx/>
              <a:buFontTx/>
              <a:buNone/>
              <a:tabLst/>
              <a:defRPr sz="56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through the curtain, that is, through His flesh, </a:t>
            </a:r>
            <a:br>
              <a:rPr kumimoji="0" sz="3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                   </a:t>
            </a:r>
            <a:r>
              <a:rPr kumimoji="0" sz="3800" b="0" i="0" u="none" strike="noStrike" kern="0" cap="none" spc="0" normalizeH="0" baseline="0" noProof="0" dirty="0">
                <a:ln>
                  <a:noFill/>
                </a:ln>
                <a:solidFill>
                  <a:srgbClr val="FFFFFF"/>
                </a:solidFill>
                <a:effectLst/>
                <a:uLnTx/>
                <a:uFillTx/>
                <a:latin typeface="Maiandra GD"/>
                <a:sym typeface="Maiandra GD"/>
              </a:rPr>
              <a:t>          </a:t>
            </a:r>
          </a:p>
          <a:p>
            <a:pPr marL="650240" marR="0" lvl="0" indent="-650240" algn="ctr" defTabSz="1300480" rtl="0" eaLnBrk="1" fontAlgn="auto" latinLnBrk="0" hangingPunct="0">
              <a:lnSpc>
                <a:spcPct val="100000"/>
              </a:lnSpc>
              <a:spcBef>
                <a:spcPts val="6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and </a:t>
            </a:r>
            <a:r>
              <a:rPr kumimoji="0" sz="5600" b="0" i="0" u="none" strike="noStrike" kern="0" cap="none" spc="0" normalizeH="0" baseline="0" noProof="0" dirty="0">
                <a:ln>
                  <a:noFill/>
                </a:ln>
                <a:solidFill>
                  <a:srgbClr val="FFFFFF"/>
                </a:solidFill>
                <a:effectLst/>
                <a:uLnTx/>
                <a:uFillTx/>
                <a:latin typeface="Maiandra GD"/>
                <a:sym typeface="Maiandra GD"/>
              </a:rPr>
              <a:t>SINCE</a:t>
            </a:r>
            <a:r>
              <a:rPr kumimoji="0" sz="3800" b="0" i="0" u="none" strike="noStrike" kern="0" cap="none" spc="0" normalizeH="0" baseline="0" noProof="0" dirty="0">
                <a:ln>
                  <a:noFill/>
                </a:ln>
                <a:solidFill>
                  <a:srgbClr val="FFFFFF"/>
                </a:solidFill>
                <a:effectLst/>
                <a:uLnTx/>
                <a:uFillTx/>
                <a:latin typeface="Maiandra GD"/>
                <a:sym typeface="Maiandra GD"/>
              </a:rPr>
              <a:t> we have a great priest over the house of</a:t>
            </a:r>
          </a:p>
          <a:p>
            <a:pPr marL="650240" marR="0" lvl="0" indent="-650240" algn="ctr" defTabSz="1300480" rtl="0" eaLnBrk="1" fontAlgn="auto" latinLnBrk="0" hangingPunct="0">
              <a:lnSpc>
                <a:spcPct val="100000"/>
              </a:lnSpc>
              <a:spcBef>
                <a:spcPts val="6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   </a:t>
            </a:r>
            <a:r>
              <a:rPr kumimoji="0" lang="en-US" sz="3800" b="0" i="0" u="none" strike="noStrike" kern="0" cap="none" spc="0" normalizeH="0" baseline="0" noProof="0" dirty="0">
                <a:ln>
                  <a:noFill/>
                </a:ln>
                <a:solidFill>
                  <a:srgbClr val="FFFFFF"/>
                </a:solidFill>
                <a:effectLst/>
                <a:uLnTx/>
                <a:uFillTx/>
                <a:latin typeface="Maiandra GD"/>
                <a:sym typeface="Maiandra GD"/>
              </a:rPr>
              <a:t>         </a:t>
            </a:r>
            <a:r>
              <a:rPr kumimoji="0" sz="3800" b="0" i="0" u="none" strike="noStrike" kern="0" cap="none" spc="0" normalizeH="0" baseline="0" noProof="0" dirty="0">
                <a:ln>
                  <a:noFill/>
                </a:ln>
                <a:solidFill>
                  <a:srgbClr val="FFFFFF"/>
                </a:solidFill>
                <a:effectLst/>
                <a:uLnTx/>
                <a:uFillTx/>
                <a:latin typeface="Maiandra GD"/>
                <a:sym typeface="Maiandra GD"/>
              </a:rPr>
              <a:t>God,</a:t>
            </a:r>
          </a:p>
          <a:p>
            <a:pPr marL="650240" marR="0" lvl="0" indent="-650240" algn="ctr" defTabSz="1300480" rtl="0" eaLnBrk="1" fontAlgn="auto" latinLnBrk="0" hangingPunct="0">
              <a:lnSpc>
                <a:spcPct val="100000"/>
              </a:lnSpc>
              <a:spcBef>
                <a:spcPts val="600"/>
              </a:spcBef>
              <a:spcAft>
                <a:spcPts val="0"/>
              </a:spcAft>
              <a:buClrTx/>
              <a:buSzTx/>
              <a:buFontTx/>
              <a:buNone/>
              <a:tabLst/>
              <a:defRPr sz="1600">
                <a:latin typeface="Maiandra GD"/>
                <a:ea typeface="Maiandra GD"/>
                <a:cs typeface="Maiandra GD"/>
                <a:sym typeface="Maiandra GD"/>
              </a:defRPr>
            </a:pPr>
            <a:endParaRPr kumimoji="0" sz="1600" b="0" i="0" u="none" strike="noStrike" kern="0" cap="none" spc="0" normalizeH="0" baseline="0" noProof="0" dirty="0">
              <a:ln>
                <a:noFill/>
              </a:ln>
              <a:solidFill>
                <a:srgbClr val="FFFFFF"/>
              </a:solidFill>
              <a:effectLst/>
              <a:uLnTx/>
              <a:uFillTx/>
              <a:latin typeface="Maiandra GD"/>
              <a:sym typeface="Maiandra GD"/>
            </a:endParaRPr>
          </a:p>
          <a:p>
            <a:pPr marL="650240" marR="0" lvl="0" indent="-650240" algn="ctr" defTabSz="1300480" rtl="0" eaLnBrk="1" fontAlgn="auto" latinLnBrk="0" hangingPunct="0">
              <a:lnSpc>
                <a:spcPct val="100000"/>
              </a:lnSpc>
              <a:spcBef>
                <a:spcPts val="4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let us draw near with a true heart in full assurance of faith, with our hearts sprinkled clean from an evil conscience and our bodies washed with pure water.</a:t>
            </a:r>
            <a:r>
              <a:rPr kumimoji="0" sz="2400" b="0" i="0" u="none" strike="noStrike" kern="0" cap="none" spc="0" normalizeH="0" baseline="0" noProof="0" dirty="0">
                <a:ln>
                  <a:noFill/>
                </a:ln>
                <a:solidFill>
                  <a:srgbClr val="FFFFFF"/>
                </a:solidFill>
                <a:effectLst/>
                <a:uLnTx/>
                <a:uFillTx/>
                <a:latin typeface="Arial"/>
                <a:ea typeface="Arial"/>
                <a:cs typeface="Arial"/>
                <a:sym typeface="Arial"/>
              </a:rPr>
              <a:t> </a:t>
            </a:r>
          </a:p>
        </p:txBody>
      </p:sp>
      <p:sp>
        <p:nvSpPr>
          <p:cNvPr id="882" name="Text Box 6"/>
          <p:cNvSpPr txBox="1"/>
          <p:nvPr/>
        </p:nvSpPr>
        <p:spPr>
          <a:xfrm>
            <a:off x="-2" y="6741879"/>
            <a:ext cx="6697473" cy="1082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pPr marL="0" marR="0" lvl="0" indent="0" algn="ctr" defTabSz="1300480" rtl="0" eaLnBrk="1" fontAlgn="auto" latinLnBrk="0" hangingPunct="0">
              <a:lnSpc>
                <a:spcPct val="100000"/>
              </a:lnSpc>
              <a:spcBef>
                <a:spcPts val="3700"/>
              </a:spcBef>
              <a:spcAft>
                <a:spcPts val="0"/>
              </a:spcAft>
              <a:buClrTx/>
              <a:buSzTx/>
              <a:buFontTx/>
              <a:buNone/>
              <a:tabLst/>
              <a:defRPr/>
            </a:pPr>
            <a:r>
              <a:rPr kumimoji="0" sz="6200" b="0" i="0" u="none" strike="noStrike" kern="0" cap="none" spc="0" normalizeH="0" baseline="0" noProof="0" dirty="0">
                <a:ln>
                  <a:noFill/>
                </a:ln>
                <a:solidFill>
                  <a:srgbClr val="FFFF00"/>
                </a:solidFill>
                <a:effectLst/>
                <a:uLnTx/>
                <a:uFillTx/>
                <a:latin typeface="Maiandra GD"/>
                <a:sym typeface="Maiandra GD"/>
              </a:rPr>
              <a:t>PRESENT WORK</a:t>
            </a:r>
            <a:r>
              <a:rPr kumimoji="0" lang="en-US" sz="6200" b="0" i="0" u="none" strike="noStrike" kern="0" cap="none" spc="0" normalizeH="0" baseline="0" noProof="0" dirty="0">
                <a:ln>
                  <a:noFill/>
                </a:ln>
                <a:solidFill>
                  <a:srgbClr val="FFFF00"/>
                </a:solidFill>
                <a:effectLst/>
                <a:uLnTx/>
                <a:uFillTx/>
                <a:latin typeface="Maiandra GD"/>
                <a:sym typeface="Maiandra GD"/>
              </a:rPr>
              <a:t>  </a:t>
            </a:r>
            <a:r>
              <a:rPr kumimoji="0" sz="6200" b="0" i="0" u="none" strike="noStrike" kern="0" cap="none" spc="0" normalizeH="0" baseline="0" noProof="0" dirty="0">
                <a:ln>
                  <a:noFill/>
                </a:ln>
                <a:solidFill>
                  <a:srgbClr val="FFFF00"/>
                </a:solidFill>
                <a:effectLst/>
                <a:uLnTx/>
                <a:uFillTx/>
                <a:latin typeface="Maiandra GD"/>
                <a:sym typeface="Maiandra GD"/>
              </a:rPr>
              <a:t>  </a:t>
            </a:r>
          </a:p>
        </p:txBody>
      </p:sp>
      <p:sp>
        <p:nvSpPr>
          <p:cNvPr id="883" name="Text Box 4"/>
          <p:cNvSpPr txBox="1"/>
          <p:nvPr/>
        </p:nvSpPr>
        <p:spPr>
          <a:xfrm>
            <a:off x="-1049515" y="3232747"/>
            <a:ext cx="7347713" cy="1082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pPr marL="0" marR="0" lvl="0" indent="0" algn="ctr" defTabSz="1300480" rtl="0" eaLnBrk="1" fontAlgn="auto" latinLnBrk="0" hangingPunct="0">
              <a:lnSpc>
                <a:spcPct val="100000"/>
              </a:lnSpc>
              <a:spcBef>
                <a:spcPts val="3700"/>
              </a:spcBef>
              <a:spcAft>
                <a:spcPts val="0"/>
              </a:spcAft>
              <a:buClrTx/>
              <a:buSzTx/>
              <a:buFontTx/>
              <a:buNone/>
              <a:tabLst/>
              <a:defRPr/>
            </a:pPr>
            <a:r>
              <a:rPr kumimoji="0" sz="6200" b="0" i="0" u="none" strike="noStrike" kern="0" cap="none" spc="0" normalizeH="0" baseline="0" noProof="0" dirty="0">
                <a:ln>
                  <a:noFill/>
                </a:ln>
                <a:solidFill>
                  <a:srgbClr val="FFFF00"/>
                </a:solidFill>
                <a:effectLst/>
                <a:uLnTx/>
                <a:uFillTx/>
                <a:latin typeface="Maiandra GD"/>
                <a:sym typeface="Maiandra GD"/>
              </a:rPr>
              <a:t>PAST WORK</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Picture 4" descr="Picture 4"/>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888" name="Rectangle 3"/>
          <p:cNvSpPr txBox="1">
            <a:spLocks noGrp="1"/>
          </p:cNvSpPr>
          <p:nvPr>
            <p:ph type="body" idx="1"/>
          </p:nvPr>
        </p:nvSpPr>
        <p:spPr>
          <a:xfrm>
            <a:off x="-1" y="1466406"/>
            <a:ext cx="13004801" cy="5852161"/>
          </a:xfrm>
          <a:prstGeom prst="rect">
            <a:avLst/>
          </a:prstGeom>
        </p:spPr>
        <p:txBody>
          <a:bodyPr/>
          <a:lstStyle/>
          <a:p>
            <a:pPr marL="331622" indent="-331622" algn="ctr" defTabSz="884326">
              <a:spcBef>
                <a:spcPts val="700"/>
              </a:spcBef>
              <a:buSzTx/>
              <a:buFont typeface="Wingdings"/>
              <a:buNone/>
              <a:defRPr sz="1904" b="0" i="1">
                <a:solidFill>
                  <a:schemeClr val="accent1">
                    <a:lumOff val="44000"/>
                  </a:schemeClr>
                </a:solidFill>
                <a:latin typeface="+mj-lt"/>
                <a:ea typeface="+mj-ea"/>
                <a:cs typeface="+mj-cs"/>
                <a:sym typeface="Bell MT"/>
              </a:defRPr>
            </a:pPr>
            <a:endParaRPr/>
          </a:p>
          <a:p>
            <a:pPr marL="0" indent="0" algn="ctr" defTabSz="884326">
              <a:spcBef>
                <a:spcPts val="2300"/>
              </a:spcBef>
              <a:buSzTx/>
              <a:buFont typeface="Wingdings"/>
              <a:buNone/>
              <a:defRPr sz="4216" b="0">
                <a:solidFill>
                  <a:schemeClr val="accent1">
                    <a:lumOff val="44000"/>
                  </a:schemeClr>
                </a:solidFill>
                <a:latin typeface="+mj-lt"/>
                <a:ea typeface="+mj-ea"/>
                <a:cs typeface="+mj-cs"/>
                <a:sym typeface="Bell MT"/>
              </a:defRPr>
            </a:pPr>
            <a:r>
              <a:t>TRINITARIAN WORSHIP</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endParaRP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“Worship is the gift of participating</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through the Spirit</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in the incarnate Son’s communion</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with the Father.”</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t>(James B. Torrance)</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92" name="New Testament worship IS Christ.  There is ONE Mediator between God and man:…"/>
          <p:cNvSpPr txBox="1">
            <a:spLocks noGrp="1"/>
          </p:cNvSpPr>
          <p:nvPr>
            <p:ph type="title" idx="4294967295"/>
          </p:nvPr>
        </p:nvSpPr>
        <p:spPr>
          <a:xfrm>
            <a:off x="488808" y="2427649"/>
            <a:ext cx="12027184" cy="4738297"/>
          </a:xfrm>
          <a:prstGeom prst="rect">
            <a:avLst/>
          </a:prstGeom>
        </p:spPr>
        <p:txBody>
          <a:bodyPr lIns="65476" tIns="65476" rIns="65476" bIns="65476">
            <a:normAutofit/>
          </a:bodyPr>
          <a:lstStyle/>
          <a:p>
            <a:pPr defTabSz="971025">
              <a:defRPr sz="4144">
                <a:latin typeface="+mj-lt"/>
                <a:ea typeface="+mj-ea"/>
                <a:cs typeface="+mj-cs"/>
                <a:sym typeface="Bell MT"/>
              </a:defRPr>
            </a:pPr>
            <a:br/>
            <a:r>
              <a:rPr sz="5712">
                <a:solidFill>
                  <a:schemeClr val="accent1">
                    <a:lumOff val="44000"/>
                  </a:schemeClr>
                </a:solidFill>
              </a:rPr>
              <a:t>New Testament worship IS Christ.</a:t>
            </a:r>
            <a:br>
              <a:rPr sz="5712">
                <a:solidFill>
                  <a:schemeClr val="accent1">
                    <a:lumOff val="44000"/>
                  </a:schemeClr>
                </a:solidFill>
              </a:rPr>
            </a:br>
            <a:br>
              <a:rPr sz="5712">
                <a:solidFill>
                  <a:schemeClr val="accent1">
                    <a:lumOff val="44000"/>
                  </a:schemeClr>
                </a:solidFill>
              </a:rPr>
            </a:br>
            <a:r>
              <a:rPr sz="3808">
                <a:solidFill>
                  <a:schemeClr val="accent1">
                    <a:lumOff val="44000"/>
                  </a:schemeClr>
                </a:solidFill>
              </a:rPr>
              <a:t>There is ONE Mediator between God and man:</a:t>
            </a:r>
          </a:p>
          <a:p>
            <a:pPr defTabSz="971025">
              <a:defRPr sz="4144">
                <a:latin typeface="+mj-lt"/>
                <a:ea typeface="+mj-ea"/>
                <a:cs typeface="+mj-cs"/>
                <a:sym typeface="Bell MT"/>
              </a:defRPr>
            </a:pPr>
            <a:r>
              <a:rPr sz="3808">
                <a:solidFill>
                  <a:schemeClr val="accent1">
                    <a:lumOff val="44000"/>
                  </a:schemeClr>
                </a:solidFill>
              </a:rPr>
              <a:t>the Man Christ Jesus.</a:t>
            </a:r>
            <a:br>
              <a:rPr sz="3808">
                <a:solidFill>
                  <a:schemeClr val="accent1">
                    <a:lumOff val="44000"/>
                  </a:schemeClr>
                </a:solidFill>
              </a:rPr>
            </a:br>
            <a:r>
              <a:rPr sz="3808">
                <a:solidFill>
                  <a:schemeClr val="accent1">
                    <a:lumOff val="44000"/>
                  </a:schemeClr>
                </a:solidFill>
              </a:rPr>
              <a:t>(1 Tim. 2</a:t>
            </a:r>
            <a:r>
              <a:rPr>
                <a:solidFill>
                  <a:schemeClr val="accent1">
                    <a:lumOff val="44000"/>
                  </a:schemeClr>
                </a:solidFill>
              </a:rPr>
              <a:t>:5)</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6" name="Text Box 2"/>
          <p:cNvSpPr txBox="1"/>
          <p:nvPr/>
        </p:nvSpPr>
        <p:spPr>
          <a:xfrm>
            <a:off x="1517226" y="769450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Revelation</a:t>
            </a:r>
          </a:p>
        </p:txBody>
      </p:sp>
      <p:sp>
        <p:nvSpPr>
          <p:cNvPr id="897" name="Text Box 3"/>
          <p:cNvSpPr txBox="1"/>
          <p:nvPr/>
        </p:nvSpPr>
        <p:spPr>
          <a:xfrm>
            <a:off x="7369386" y="7694508"/>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Response</a:t>
            </a:r>
          </a:p>
        </p:txBody>
      </p:sp>
      <p:sp>
        <p:nvSpPr>
          <p:cNvPr id="898" name="AutoShape 4"/>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899" name="AutoShape 5"/>
          <p:cNvSpPr/>
          <p:nvPr/>
        </p:nvSpPr>
        <p:spPr>
          <a:xfrm rot="10800000">
            <a:off x="8778240" y="97535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900" name="Text Box 8"/>
          <p:cNvSpPr txBox="1"/>
          <p:nvPr/>
        </p:nvSpPr>
        <p:spPr>
          <a:xfrm>
            <a:off x="3099477" y="866987"/>
            <a:ext cx="6805846" cy="980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t>HEBREWS 2:12</a:t>
            </a:r>
          </a:p>
        </p:txBody>
      </p:sp>
      <p:sp>
        <p:nvSpPr>
          <p:cNvPr id="901" name="Text Box 10"/>
          <p:cNvSpPr txBox="1"/>
          <p:nvPr/>
        </p:nvSpPr>
        <p:spPr>
          <a:xfrm>
            <a:off x="1798997" y="3034453"/>
            <a:ext cx="3771393" cy="1882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I will proclaim Your Name to my brethren . . .</a:t>
            </a:r>
          </a:p>
        </p:txBody>
      </p:sp>
      <p:sp>
        <p:nvSpPr>
          <p:cNvPr id="902" name="Text Box 12"/>
          <p:cNvSpPr txBox="1"/>
          <p:nvPr/>
        </p:nvSpPr>
        <p:spPr>
          <a:xfrm>
            <a:off x="7434410" y="2817706"/>
            <a:ext cx="3771393" cy="24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and in the midst of the congre-gation I will sing Your praise.</a:t>
            </a:r>
          </a:p>
        </p:txBody>
      </p:sp>
      <p:sp>
        <p:nvSpPr>
          <p:cNvPr id="903" name="Text Box 14"/>
          <p:cNvSpPr txBox="1"/>
          <p:nvPr/>
        </p:nvSpPr>
        <p:spPr>
          <a:xfrm>
            <a:off x="281770" y="4009813"/>
            <a:ext cx="1712300" cy="498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t>3:1</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AutoShape 4"/>
          <p:cNvSpPr/>
          <p:nvPr/>
        </p:nvSpPr>
        <p:spPr>
          <a:xfrm>
            <a:off x="2926079" y="357632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908" name="AutoShape 5"/>
          <p:cNvSpPr/>
          <p:nvPr/>
        </p:nvSpPr>
        <p:spPr>
          <a:xfrm rot="10800000">
            <a:off x="8886613" y="346794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909" name="Text Box 6"/>
          <p:cNvSpPr txBox="1"/>
          <p:nvPr/>
        </p:nvSpPr>
        <p:spPr>
          <a:xfrm>
            <a:off x="65023" y="5201920"/>
            <a:ext cx="7564460" cy="1158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000"/>
              </a:spcBef>
              <a:defRPr sz="6800">
                <a:solidFill>
                  <a:srgbClr val="FFFF99"/>
                </a:solidFill>
                <a:latin typeface="Maiandra GD"/>
                <a:ea typeface="Maiandra GD"/>
                <a:cs typeface="Maiandra GD"/>
                <a:sym typeface="Maiandra GD"/>
              </a:defRPr>
            </a:lvl1pPr>
          </a:lstStyle>
          <a:p>
            <a:r>
              <a:t>REVELATION and</a:t>
            </a:r>
          </a:p>
        </p:txBody>
      </p:sp>
      <p:sp>
        <p:nvSpPr>
          <p:cNvPr id="910" name="Text Box 6"/>
          <p:cNvSpPr txBox="1"/>
          <p:nvPr/>
        </p:nvSpPr>
        <p:spPr>
          <a:xfrm>
            <a:off x="7326037" y="5201920"/>
            <a:ext cx="5288619" cy="1158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000"/>
              </a:spcBef>
              <a:defRPr sz="6800">
                <a:solidFill>
                  <a:srgbClr val="FFFF99"/>
                </a:solidFill>
                <a:latin typeface="Maiandra GD"/>
                <a:ea typeface="Maiandra GD"/>
                <a:cs typeface="Maiandra GD"/>
                <a:sym typeface="Maiandra GD"/>
              </a:defRPr>
            </a:lvl1pPr>
          </a:lstStyle>
          <a:p>
            <a:r>
              <a:t>RESPONSE</a:t>
            </a:r>
          </a:p>
        </p:txBody>
      </p:sp>
      <p:sp>
        <p:nvSpPr>
          <p:cNvPr id="911" name="TextBox 2"/>
          <p:cNvSpPr txBox="1"/>
          <p:nvPr/>
        </p:nvSpPr>
        <p:spPr>
          <a:xfrm>
            <a:off x="2882730" y="650239"/>
            <a:ext cx="7130967" cy="3292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chemeClr val="accent1">
                    <a:lumOff val="44000"/>
                  </a:schemeClr>
                </a:solidFill>
                <a:latin typeface="+mj-lt"/>
                <a:ea typeface="+mj-ea"/>
                <a:cs typeface="+mj-cs"/>
                <a:sym typeface="Bell MT"/>
              </a:defRPr>
            </a:pPr>
            <a:r>
              <a:t>JESUS HIMSELF</a:t>
            </a:r>
          </a:p>
          <a:p>
            <a:pPr algn="ctr" defTabSz="1300480">
              <a:defRPr sz="6200">
                <a:solidFill>
                  <a:schemeClr val="accent1">
                    <a:lumOff val="44000"/>
                  </a:schemeClr>
                </a:solidFill>
                <a:latin typeface="+mj-lt"/>
                <a:ea typeface="+mj-ea"/>
                <a:cs typeface="+mj-cs"/>
                <a:sym typeface="Bell MT"/>
              </a:defRPr>
            </a:pPr>
            <a:r>
              <a:t>is the fulfillment of the biblical pattern of</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15" name="The presence of Christ"/>
          <p:cNvSpPr txBox="1">
            <a:spLocks noGrp="1"/>
          </p:cNvSpPr>
          <p:nvPr>
            <p:ph type="body" sz="quarter" idx="4294967295"/>
          </p:nvPr>
        </p:nvSpPr>
        <p:spPr>
          <a:xfrm>
            <a:off x="2600959" y="3738879"/>
            <a:ext cx="9470835" cy="1219201"/>
          </a:xfrm>
          <a:prstGeom prst="rect">
            <a:avLst/>
          </a:prstGeom>
        </p:spPr>
        <p:txBody>
          <a:bodyPr lIns="65476" tIns="65476" rIns="65476" bIns="65476">
            <a:normAutofit/>
          </a:bodyPr>
          <a:lstStyle/>
          <a:p>
            <a:pPr marL="551897" indent="-551897" defTabSz="1508556">
              <a:spcBef>
                <a:spcPts val="1500"/>
              </a:spcBef>
              <a:buClr>
                <a:schemeClr val="accent1">
                  <a:lumOff val="44000"/>
                </a:schemeClr>
              </a:buClr>
              <a:buSzPct val="80000"/>
              <a:buChar char="▪"/>
              <a:defRPr sz="6437">
                <a:solidFill>
                  <a:schemeClr val="accent1">
                    <a:lumOff val="44000"/>
                  </a:schemeClr>
                </a:solidFill>
                <a:latin typeface="+mj-lt"/>
                <a:ea typeface="+mj-ea"/>
                <a:cs typeface="+mj-cs"/>
                <a:sym typeface="Bell MT"/>
              </a:defRPr>
            </a:pPr>
            <a:r>
              <a:t>The </a:t>
            </a:r>
            <a:r>
              <a:rPr i="1"/>
              <a:t>presence</a:t>
            </a:r>
            <a:r>
              <a:t> of Christ</a:t>
            </a:r>
          </a:p>
        </p:txBody>
      </p:sp>
      <p:sp>
        <p:nvSpPr>
          <p:cNvPr id="916"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t>Implications for Our Worship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15"/>
                                        </p:tgtEl>
                                        <p:attrNameLst>
                                          <p:attrName>style.visibility</p:attrName>
                                        </p:attrNameLst>
                                      </p:cBhvr>
                                      <p:to>
                                        <p:strVal val="visible"/>
                                      </p:to>
                                    </p:set>
                                    <p:animEffect transition="in" filter="fade">
                                      <p:cBhvr>
                                        <p:cTn id="7" dur="500"/>
                                        <p:tgtEl>
                                          <p:spTgt spid="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 grpId="1"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itle 1"/>
          <p:cNvSpPr txBox="1">
            <a:spLocks noGrp="1"/>
          </p:cNvSpPr>
          <p:nvPr>
            <p:ph type="title"/>
          </p:nvPr>
        </p:nvSpPr>
        <p:spPr>
          <a:xfrm>
            <a:off x="2167466" y="433493"/>
            <a:ext cx="10620588" cy="1625601"/>
          </a:xfrm>
          <a:prstGeom prst="rect">
            <a:avLst/>
          </a:prstGeom>
        </p:spPr>
        <p:txBody>
          <a:bodyPr/>
          <a:lstStyle/>
          <a:p>
            <a:pPr defTabSz="611225">
              <a:defRPr sz="5828"/>
            </a:pPr>
            <a:r>
              <a:t>TRINITARIAN WORSHIP</a:t>
            </a:r>
            <a:br/>
            <a:r>
              <a:rPr sz="2820"/>
              <a:t>(not “Unitarian”)</a:t>
            </a:r>
          </a:p>
        </p:txBody>
      </p:sp>
      <p:sp>
        <p:nvSpPr>
          <p:cNvPr id="921" name="Content Placeholder 2"/>
          <p:cNvSpPr txBox="1">
            <a:spLocks noGrp="1"/>
          </p:cNvSpPr>
          <p:nvPr>
            <p:ph type="body" idx="1"/>
          </p:nvPr>
        </p:nvSpPr>
        <p:spPr>
          <a:xfrm>
            <a:off x="650239" y="3032196"/>
            <a:ext cx="11704322" cy="6436925"/>
          </a:xfrm>
          <a:prstGeom prst="rect">
            <a:avLst/>
          </a:prstGeom>
        </p:spPr>
        <p:txBody>
          <a:bodyPr/>
          <a:lstStyle/>
          <a:p>
            <a:pPr marL="0" indent="0" defTabSz="643737">
              <a:spcBef>
                <a:spcPts val="900"/>
              </a:spcBef>
              <a:buSzTx/>
              <a:buNone/>
              <a:defRPr sz="3959" i="1"/>
            </a:pPr>
            <a:r>
              <a:t>God is not only the One before us, “up there” to receive our praise [Father]. God is also “alongside us” in the person of Jesus, perfecting our otherwise imperfect songs and prayers. God is also at work “within us” [Holy Spirit] prodding us, prompting us, encouraging us, and even—when we are unable to pray—praying through us (Romans 8:26).</a:t>
            </a:r>
          </a:p>
          <a:p>
            <a:pPr marL="0" indent="0" defTabSz="643737">
              <a:spcBef>
                <a:spcPts val="900"/>
              </a:spcBef>
              <a:buSzTx/>
              <a:buNone/>
              <a:defRPr sz="3959" i="1"/>
            </a:pPr>
            <a:r>
              <a:t>											(John Witvliet)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Worship is . . .the gift of participating…"/>
          <p:cNvSpPr txBox="1"/>
          <p:nvPr/>
        </p:nvSpPr>
        <p:spPr>
          <a:xfrm>
            <a:off x="361335" y="1267657"/>
            <a:ext cx="12282130" cy="6864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lnSpc>
                <a:spcPct val="70000"/>
              </a:lnSpc>
              <a:defRPr>
                <a:solidFill>
                  <a:schemeClr val="accent1">
                    <a:lumOff val="44000"/>
                  </a:schemeClr>
                </a:solidFill>
              </a:defRPr>
            </a:pPr>
            <a:r>
              <a:t>    </a:t>
            </a:r>
            <a:r>
              <a:rPr>
                <a:latin typeface="+mj-lt"/>
                <a:ea typeface="+mj-ea"/>
                <a:cs typeface="+mj-cs"/>
                <a:sym typeface="Bell MT"/>
              </a:rPr>
              <a:t>Worship is . . .the gift of participating</a:t>
            </a:r>
          </a:p>
          <a:p>
            <a:pPr algn="ctr">
              <a:lnSpc>
                <a:spcPct val="70000"/>
              </a:lnSpc>
              <a:defRPr>
                <a:solidFill>
                  <a:schemeClr val="accent1">
                    <a:lumOff val="44000"/>
                  </a:schemeClr>
                </a:solidFill>
                <a:latin typeface="+mj-lt"/>
                <a:ea typeface="+mj-ea"/>
                <a:cs typeface="+mj-cs"/>
                <a:sym typeface="Bell MT"/>
              </a:defRPr>
            </a:pPr>
            <a:r>
              <a:t>through the Spirit in the incarnate Son's</a:t>
            </a:r>
            <a:br/>
            <a:r>
              <a:t>communion with the Father.</a:t>
            </a:r>
            <a:br/>
            <a:br>
              <a:rPr sz="2300"/>
            </a:br>
            <a:r>
              <a:rPr sz="3700"/>
              <a:t>(James Torrance) </a:t>
            </a:r>
          </a:p>
          <a:p>
            <a:pPr algn="ctr">
              <a:defRPr sz="3600">
                <a:solidFill>
                  <a:schemeClr val="accent1">
                    <a:lumOff val="44000"/>
                  </a:schemeClr>
                </a:solidFill>
              </a:defRPr>
            </a:pPr>
            <a:endParaRPr sz="3700"/>
          </a:p>
          <a:p>
            <a:pPr algn="ctr">
              <a:lnSpc>
                <a:spcPct val="80000"/>
              </a:lnSpc>
              <a:defRPr i="1">
                <a:solidFill>
                  <a:schemeClr val="accent1">
                    <a:lumOff val="44000"/>
                  </a:schemeClr>
                </a:solidFill>
                <a:latin typeface="+mj-lt"/>
                <a:ea typeface="+mj-ea"/>
                <a:cs typeface="+mj-cs"/>
                <a:sym typeface="Bell MT"/>
              </a:defRPr>
            </a:pPr>
            <a:r>
              <a:t>In Your presence there is fullness of joy;</a:t>
            </a:r>
            <a:br/>
            <a:r>
              <a:t>at Your right hand are pleasures forevermore.</a:t>
            </a:r>
          </a:p>
          <a:p>
            <a:pPr algn="ctr">
              <a:lnSpc>
                <a:spcPct val="80000"/>
              </a:lnSpc>
              <a:defRPr sz="1100" i="1">
                <a:solidFill>
                  <a:schemeClr val="accent1">
                    <a:lumOff val="44000"/>
                  </a:schemeClr>
                </a:solidFill>
                <a:latin typeface="+mj-lt"/>
                <a:ea typeface="+mj-ea"/>
                <a:cs typeface="+mj-cs"/>
                <a:sym typeface="Bell MT"/>
              </a:defRPr>
            </a:pPr>
            <a:endParaRPr/>
          </a:p>
          <a:p>
            <a:pPr algn="ctr">
              <a:lnSpc>
                <a:spcPct val="80000"/>
              </a:lnSpc>
              <a:defRPr sz="3800" i="1">
                <a:solidFill>
                  <a:schemeClr val="accent1">
                    <a:lumOff val="44000"/>
                  </a:schemeClr>
                </a:solidFill>
                <a:latin typeface="+mj-lt"/>
                <a:ea typeface="+mj-ea"/>
                <a:cs typeface="+mj-cs"/>
                <a:sym typeface="Bell MT"/>
              </a:defRPr>
            </a:pPr>
            <a:r>
              <a:t>(Psalm 16:11) </a:t>
            </a:r>
          </a:p>
          <a:p>
            <a:pPr algn="ctr">
              <a:defRPr>
                <a:solidFill>
                  <a:schemeClr val="accent1">
                    <a:lumOff val="44000"/>
                  </a:schemeClr>
                </a:solidFill>
                <a:latin typeface="+mj-lt"/>
                <a:ea typeface="+mj-ea"/>
                <a:cs typeface="+mj-cs"/>
                <a:sym typeface="Bell MT"/>
              </a:defRPr>
            </a:pPr>
            <a:endParaRPr/>
          </a:p>
          <a:p>
            <a:pPr algn="ctr">
              <a:defRPr sz="3600">
                <a:solidFill>
                  <a:schemeClr val="accent1">
                    <a:lumOff val="44000"/>
                  </a:schemeClr>
                </a:solidFill>
                <a:latin typeface="+mj-lt"/>
                <a:ea typeface="+mj-ea"/>
                <a:cs typeface="+mj-cs"/>
                <a:sym typeface="Bell MT"/>
              </a:defRPr>
            </a:pPr>
            <a:r>
              <a:t>“</a:t>
            </a:r>
            <a:r>
              <a:rPr sz="4200" i="1"/>
              <a:t>Behold, I and the children God has given Me.”</a:t>
            </a:r>
          </a:p>
          <a:p>
            <a:pPr algn="ctr">
              <a:defRPr sz="3600" i="1">
                <a:solidFill>
                  <a:schemeClr val="accent1">
                    <a:lumOff val="44000"/>
                  </a:schemeClr>
                </a:solidFill>
                <a:latin typeface="+mj-lt"/>
                <a:ea typeface="+mj-ea"/>
                <a:cs typeface="+mj-cs"/>
                <a:sym typeface="Bell MT"/>
              </a:defRPr>
            </a:pPr>
            <a:r>
              <a:t>(Hebrews 2:13; Isaiah 8:18)</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 name="Picture 4" descr="Picture 4"/>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924" name="Rectangle 3"/>
          <p:cNvSpPr txBox="1">
            <a:spLocks noGrp="1"/>
          </p:cNvSpPr>
          <p:nvPr>
            <p:ph type="body" idx="1"/>
          </p:nvPr>
        </p:nvSpPr>
        <p:spPr>
          <a:xfrm>
            <a:off x="-1" y="1466406"/>
            <a:ext cx="13004801" cy="5852161"/>
          </a:xfrm>
          <a:prstGeom prst="rect">
            <a:avLst/>
          </a:prstGeom>
        </p:spPr>
        <p:txBody>
          <a:bodyPr/>
          <a:lstStyle/>
          <a:p>
            <a:pPr marL="331622" indent="-331622" algn="ctr" defTabSz="884326">
              <a:spcBef>
                <a:spcPts val="700"/>
              </a:spcBef>
              <a:buSzTx/>
              <a:buFont typeface="Wingdings"/>
              <a:buNone/>
              <a:defRPr sz="1904" b="0" i="1">
                <a:solidFill>
                  <a:schemeClr val="accent1">
                    <a:lumOff val="44000"/>
                  </a:schemeClr>
                </a:solidFill>
                <a:latin typeface="+mj-lt"/>
                <a:ea typeface="+mj-ea"/>
                <a:cs typeface="+mj-cs"/>
                <a:sym typeface="Bell MT"/>
              </a:defRPr>
            </a:pPr>
            <a:endParaRPr/>
          </a:p>
          <a:p>
            <a:pPr marL="0" indent="0" algn="ctr" defTabSz="884326">
              <a:spcBef>
                <a:spcPts val="2300"/>
              </a:spcBef>
              <a:buSzTx/>
              <a:buFont typeface="Wingdings"/>
              <a:buNone/>
              <a:defRPr sz="4216" b="0">
                <a:solidFill>
                  <a:schemeClr val="accent1">
                    <a:lumOff val="44000"/>
                  </a:schemeClr>
                </a:solidFill>
                <a:latin typeface="+mj-lt"/>
                <a:ea typeface="+mj-ea"/>
                <a:cs typeface="+mj-cs"/>
                <a:sym typeface="Bell MT"/>
              </a:defRPr>
            </a:pPr>
            <a:r>
              <a:t>TRINITARIAN WORSHIP</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endParaRP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“Worship is the gift of participating</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through the Spirit</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in the incarnate Son’s communion</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t>with the Father.”</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t>(James B. Torrance)</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2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t>Implications for Our Worship</a:t>
            </a:r>
          </a:p>
        </p:txBody>
      </p:sp>
      <p:sp>
        <p:nvSpPr>
          <p:cNvPr id="929" name="The presence of Christ…"/>
          <p:cNvSpPr txBox="1"/>
          <p:nvPr/>
        </p:nvSpPr>
        <p:spPr>
          <a:xfrm>
            <a:off x="2398548" y="3791003"/>
            <a:ext cx="9536855" cy="4389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476" tIns="65476" rIns="65476" bIns="65476">
            <a:normAutofit/>
          </a:bodyPr>
          <a:lstStyle/>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The </a:t>
            </a:r>
            <a:r>
              <a:rPr i="1"/>
              <a:t>presence</a:t>
            </a:r>
            <a:r>
              <a:t> of Christ</a:t>
            </a:r>
            <a:endParaRPr i="1"/>
          </a:p>
          <a:p>
            <a:pPr marL="498451" indent="-498451" defTabSz="1352499">
              <a:buClr>
                <a:schemeClr val="accent1">
                  <a:lumOff val="44000"/>
                </a:schemeClr>
              </a:buClr>
              <a:buSzPct val="80000"/>
              <a:buChar char="▪"/>
              <a:defRPr sz="6396">
                <a:solidFill>
                  <a:schemeClr val="accent1">
                    <a:lumOff val="44000"/>
                  </a:schemeClr>
                </a:solidFill>
                <a:latin typeface="+mj-lt"/>
                <a:ea typeface="+mj-ea"/>
                <a:cs typeface="+mj-cs"/>
                <a:sym typeface="Bell MT"/>
              </a:defRPr>
            </a:pPr>
            <a:r>
              <a:t>The </a:t>
            </a:r>
            <a:r>
              <a:rPr i="1"/>
              <a:t>constant</a:t>
            </a:r>
            <a:r>
              <a:t> of Christ (not </a:t>
            </a:r>
          </a:p>
          <a:p>
            <a:pPr marL="507187" indent="-507187" defTabSz="1352499">
              <a:buClr>
                <a:schemeClr val="accent1">
                  <a:lumOff val="44000"/>
                </a:schemeClr>
              </a:buClr>
              <a:buFont typeface="Wingdings"/>
              <a:defRPr sz="6396">
                <a:solidFill>
                  <a:schemeClr val="accent1">
                    <a:lumOff val="44000"/>
                  </a:schemeClr>
                </a:solidFill>
                <a:latin typeface="+mj-lt"/>
                <a:ea typeface="+mj-ea"/>
                <a:cs typeface="+mj-cs"/>
                <a:sym typeface="Bell MT"/>
              </a:defRPr>
            </a:pPr>
            <a:r>
              <a:t>			form or style)</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Rectangle 2"/>
          <p:cNvSpPr txBox="1">
            <a:spLocks noGrp="1"/>
          </p:cNvSpPr>
          <p:nvPr>
            <p:ph type="title"/>
          </p:nvPr>
        </p:nvSpPr>
        <p:spPr>
          <a:xfrm>
            <a:off x="650239" y="1950719"/>
            <a:ext cx="11812695" cy="1625601"/>
          </a:xfrm>
          <a:prstGeom prst="rect">
            <a:avLst/>
          </a:prstGeom>
        </p:spPr>
        <p:txBody>
          <a:bodyPr/>
          <a:lstStyle>
            <a:lvl1pPr algn="ctr" defTabSz="1001369">
              <a:defRPr sz="4312"/>
            </a:lvl1pPr>
          </a:lstStyle>
          <a:p>
            <a:pPr>
              <a:defRPr>
                <a:effectLst/>
              </a:defRPr>
            </a:pPr>
            <a:br/>
            <a:endParaRPr/>
          </a:p>
        </p:txBody>
      </p:sp>
      <p:pic>
        <p:nvPicPr>
          <p:cNvPr id="934" name="Picture 3" descr="Picture 3"/>
          <p:cNvPicPr>
            <a:picLocks noChangeAspect="1"/>
          </p:cNvPicPr>
          <p:nvPr/>
        </p:nvPicPr>
        <p:blipFill>
          <a:blip r:embed="rId3"/>
          <a:stretch>
            <a:fillRect/>
          </a:stretch>
        </p:blipFill>
        <p:spPr>
          <a:xfrm>
            <a:off x="3560516" y="433493"/>
            <a:ext cx="5759592" cy="8886614"/>
          </a:xfrm>
          <a:prstGeom prst="rect">
            <a:avLst/>
          </a:prstGeom>
          <a:ln w="12700">
            <a:miter lim="400000"/>
          </a:ln>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8"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39" name="Rectangle 3"/>
          <p:cNvSpPr txBox="1">
            <a:spLocks noGrp="1"/>
          </p:cNvSpPr>
          <p:nvPr>
            <p:ph type="title"/>
          </p:nvPr>
        </p:nvSpPr>
        <p:spPr>
          <a:xfrm>
            <a:off x="976114" y="2931351"/>
            <a:ext cx="11052572" cy="5057720"/>
          </a:xfrm>
          <a:prstGeom prst="rect">
            <a:avLst/>
          </a:prstGeom>
        </p:spPr>
        <p:txBody>
          <a:bodyPr/>
          <a:lstStyle/>
          <a:p>
            <a:pPr algn="ctr" defTabSz="1118412">
              <a:defRPr sz="3268">
                <a:effectLst/>
              </a:defRPr>
            </a:pPr>
            <a:br/>
            <a:r>
              <a:t> </a:t>
            </a:r>
            <a:r>
              <a:rPr sz="3784">
                <a:solidFill>
                  <a:schemeClr val="accent1">
                    <a:lumOff val="44000"/>
                  </a:schemeClr>
                </a:solidFill>
              </a:rPr>
              <a:t>Let me suggest that every group brings its own voice, but no group brings the official voice. One Voice sings above them all, and this Voice sings in all their voices, excluding none. His singular voice is distributed among a plurality of people. </a:t>
            </a:r>
            <a:br>
              <a:rPr sz="3784">
                <a:solidFill>
                  <a:schemeClr val="accent1">
                    <a:lumOff val="44000"/>
                  </a:schemeClr>
                </a:solidFill>
              </a:rPr>
            </a:br>
            <a:br>
              <a:rPr sz="3784">
                <a:solidFill>
                  <a:schemeClr val="accent1">
                    <a:lumOff val="44000"/>
                  </a:schemeClr>
                </a:solidFill>
              </a:rPr>
            </a:br>
            <a:r>
              <a:rPr>
                <a:solidFill>
                  <a:schemeClr val="accent1">
                    <a:lumOff val="44000"/>
                  </a:schemeClr>
                </a:solidFill>
              </a:rPr>
              <a:t>(Reggie Kidd)</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44" name="Rectangle 3"/>
          <p:cNvSpPr txBox="1">
            <a:spLocks noGrp="1"/>
          </p:cNvSpPr>
          <p:nvPr>
            <p:ph type="title"/>
          </p:nvPr>
        </p:nvSpPr>
        <p:spPr>
          <a:xfrm>
            <a:off x="1100890" y="2077119"/>
            <a:ext cx="10620588" cy="4828205"/>
          </a:xfrm>
          <a:prstGeom prst="rect">
            <a:avLst/>
          </a:prstGeom>
        </p:spPr>
        <p:txBody>
          <a:bodyPr/>
          <a:lstStyle/>
          <a:p>
            <a:pPr algn="ctr" defTabSz="988364">
              <a:defRPr sz="2888">
                <a:solidFill>
                  <a:schemeClr val="accent1">
                    <a:lumOff val="44000"/>
                  </a:schemeClr>
                </a:solidFill>
                <a:effectLst/>
              </a:defRPr>
            </a:pPr>
            <a:br/>
            <a:r>
              <a:t> </a:t>
            </a:r>
            <a:r>
              <a:rPr sz="3800">
                <a:effectLst>
                  <a:outerShdw blurRad="28956" dist="28956" dir="2700000" rotWithShape="0">
                    <a:srgbClr val="000000"/>
                  </a:outerShdw>
                </a:effectLst>
              </a:rPr>
              <a:t>There is only ONE WAY to come to the Father, namely, through Christ in the communion of the Spirit, in the communion of saints, whatever outward form our worship may take.</a:t>
            </a:r>
            <a:br>
              <a:rPr sz="3800">
                <a:effectLst>
                  <a:outerShdw blurRad="28956" dist="28956" dir="2700000" rotWithShape="0">
                    <a:srgbClr val="000000"/>
                  </a:outerShdw>
                </a:effectLst>
              </a:rPr>
            </a:br>
            <a:br>
              <a:rPr sz="3800">
                <a:effectLst>
                  <a:outerShdw blurRad="28956" dist="28956" dir="2700000" rotWithShape="0">
                    <a:srgbClr val="000000"/>
                  </a:outerShdw>
                </a:effectLst>
              </a:rPr>
            </a:br>
            <a:r>
              <a:rPr>
                <a:effectLst>
                  <a:outerShdw blurRad="28956" dist="28956" dir="2700000" rotWithShape="0">
                    <a:srgbClr val="000000"/>
                  </a:outerShdw>
                </a:effectLst>
              </a:rPr>
              <a:t>(James Torrance)</a:t>
            </a:r>
            <a:br>
              <a:rPr>
                <a:effectLst>
                  <a:outerShdw blurRad="28956" dist="28956" dir="2700000" rotWithShape="0">
                    <a:srgbClr val="000000"/>
                  </a:outerShdw>
                </a:effectLst>
              </a:rPr>
            </a:br>
            <a:endParaRPr>
              <a:effectLst>
                <a:outerShdw blurRad="28956" dist="28956" dir="2700000" rotWithShape="0">
                  <a:srgbClr val="000000"/>
                </a:outerShdw>
              </a:effectLst>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t>Implications for Our Worship</a:t>
            </a:r>
          </a:p>
        </p:txBody>
      </p:sp>
      <p:sp>
        <p:nvSpPr>
          <p:cNvPr id="949" name="The presence of Christ…"/>
          <p:cNvSpPr txBox="1">
            <a:spLocks noGrp="1"/>
          </p:cNvSpPr>
          <p:nvPr>
            <p:ph type="body" sz="half" idx="4294967295"/>
          </p:nvPr>
        </p:nvSpPr>
        <p:spPr>
          <a:xfrm>
            <a:off x="2600959" y="3738879"/>
            <a:ext cx="9536855" cy="4389122"/>
          </a:xfrm>
          <a:prstGeom prst="rect">
            <a:avLst/>
          </a:prstGeom>
        </p:spPr>
        <p:txBody>
          <a:bodyPr lIns="65476" tIns="65476" rIns="65476" bIns="65476">
            <a:normAutofit/>
          </a:bodyPr>
          <a:lstStyle/>
          <a:p>
            <a:pPr marL="520179" indent="-520179" defTabSz="1421858">
              <a:spcBef>
                <a:spcPts val="140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t>The </a:t>
            </a:r>
            <a:r>
              <a:rPr i="1"/>
              <a:t>presence</a:t>
            </a:r>
            <a:r>
              <a:t> of Christ</a:t>
            </a:r>
            <a:endParaRPr i="1"/>
          </a:p>
          <a:p>
            <a:pPr marL="520179" indent="-520179" defTabSz="1421858">
              <a:spcBef>
                <a:spcPts val="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t>The </a:t>
            </a:r>
            <a:r>
              <a:rPr i="1"/>
              <a:t>constant</a:t>
            </a:r>
            <a:r>
              <a:t> of Christ (not </a:t>
            </a:r>
          </a:p>
          <a:p>
            <a:pPr marL="533196" indent="-533196" defTabSz="1421858">
              <a:spcBef>
                <a:spcPts val="0"/>
              </a:spcBef>
              <a:buClr>
                <a:schemeClr val="accent1">
                  <a:lumOff val="44000"/>
                </a:schemeClr>
              </a:buClr>
              <a:buSzTx/>
              <a:buFont typeface="Wingdings"/>
              <a:buNone/>
              <a:defRPr sz="6068">
                <a:solidFill>
                  <a:schemeClr val="accent1">
                    <a:lumOff val="44000"/>
                  </a:schemeClr>
                </a:solidFill>
                <a:latin typeface="+mj-lt"/>
                <a:ea typeface="+mj-ea"/>
                <a:cs typeface="+mj-cs"/>
                <a:sym typeface="Bell MT"/>
              </a:defRPr>
            </a:pPr>
            <a:r>
              <a:t>			form or style)</a:t>
            </a:r>
          </a:p>
          <a:p>
            <a:pPr marL="520179" indent="-520179" defTabSz="1421858">
              <a:spcBef>
                <a:spcPts val="140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t>The </a:t>
            </a:r>
            <a:r>
              <a:rPr i="1"/>
              <a:t>excellence</a:t>
            </a:r>
            <a:r>
              <a:t> of Christ</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4" name="Text Box 7"/>
          <p:cNvSpPr txBox="1"/>
          <p:nvPr/>
        </p:nvSpPr>
        <p:spPr>
          <a:xfrm>
            <a:off x="877823" y="1792829"/>
            <a:ext cx="11249154" cy="545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3000"/>
              </a:spcBef>
              <a:defRPr sz="3700">
                <a:solidFill>
                  <a:schemeClr val="accent1">
                    <a:lumOff val="44000"/>
                  </a:schemeClr>
                </a:solidFill>
                <a:latin typeface="+mj-lt"/>
                <a:ea typeface="+mj-ea"/>
                <a:cs typeface="+mj-cs"/>
                <a:sym typeface="Bell MT"/>
              </a:defRPr>
            </a:pPr>
            <a:r>
              <a:t>God does not accept us because we have offered worthy worship.  In His love, He accepts us freely and the Person of His beloved Son, who in our name and on our behalf, in our humanity, has made the One offering to the Father, which alone is acceptable to God for all humanity, for all nations, for all times, and who unites us with Himself in the One Body, in His communion with the Father.</a:t>
            </a:r>
          </a:p>
          <a:p>
            <a:pPr algn="ctr" defTabSz="1300480">
              <a:spcBef>
                <a:spcPts val="2700"/>
              </a:spcBef>
              <a:defRPr sz="3700">
                <a:solidFill>
                  <a:schemeClr val="accent1">
                    <a:lumOff val="44000"/>
                  </a:schemeClr>
                </a:solidFill>
                <a:latin typeface="+mj-lt"/>
                <a:ea typeface="+mj-ea"/>
                <a:cs typeface="+mj-cs"/>
                <a:sym typeface="Bell MT"/>
              </a:defRPr>
            </a:pPr>
            <a:r>
              <a:t>(James Torrance)      </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9" name="Text Box 7"/>
          <p:cNvSpPr txBox="1"/>
          <p:nvPr/>
        </p:nvSpPr>
        <p:spPr>
          <a:xfrm>
            <a:off x="390143" y="975359"/>
            <a:ext cx="12332887" cy="6948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4000"/>
              </a:spcBef>
              <a:defRPr sz="6800" i="1">
                <a:solidFill>
                  <a:schemeClr val="accent1">
                    <a:lumOff val="44000"/>
                  </a:schemeClr>
                </a:solidFill>
                <a:latin typeface="+mj-lt"/>
                <a:ea typeface="+mj-ea"/>
                <a:cs typeface="+mj-cs"/>
                <a:sym typeface="Bell MT"/>
              </a:defRPr>
            </a:pPr>
            <a:r>
              <a:t>God’s grace for our worship!</a:t>
            </a:r>
          </a:p>
          <a:p>
            <a:pPr algn="ctr" defTabSz="1300480">
              <a:spcBef>
                <a:spcPts val="2000"/>
              </a:spcBef>
              <a:defRPr sz="2800" i="1">
                <a:solidFill>
                  <a:schemeClr val="accent1">
                    <a:lumOff val="44000"/>
                  </a:schemeClr>
                </a:solidFill>
                <a:latin typeface="+mj-lt"/>
                <a:ea typeface="+mj-ea"/>
                <a:cs typeface="+mj-cs"/>
                <a:sym typeface="Bell MT"/>
              </a:defRPr>
            </a:pPr>
            <a:endParaRPr/>
          </a:p>
          <a:p>
            <a:pPr algn="ctr" defTabSz="1300480">
              <a:spcBef>
                <a:spcPts val="3000"/>
              </a:spcBef>
              <a:defRPr sz="5000">
                <a:solidFill>
                  <a:schemeClr val="accent1">
                    <a:lumOff val="44000"/>
                  </a:schemeClr>
                </a:solidFill>
                <a:latin typeface="+mj-lt"/>
                <a:ea typeface="+mj-ea"/>
                <a:cs typeface="+mj-cs"/>
                <a:sym typeface="Bell MT"/>
              </a:defRPr>
            </a:pPr>
            <a:r>
              <a:t>TRUE FREEDOM: we don’t have to worry:</a:t>
            </a:r>
          </a:p>
          <a:p>
            <a:pPr algn="ctr" defTabSz="1300480">
              <a:spcBef>
                <a:spcPts val="3000"/>
              </a:spcBef>
              <a:defRPr sz="2000">
                <a:solidFill>
                  <a:schemeClr val="accent1">
                    <a:lumOff val="44000"/>
                  </a:schemeClr>
                </a:solidFill>
                <a:latin typeface="+mj-lt"/>
                <a:ea typeface="+mj-ea"/>
                <a:cs typeface="+mj-cs"/>
                <a:sym typeface="Bell MT"/>
              </a:defRPr>
            </a:pPr>
            <a:endParaRPr/>
          </a:p>
          <a:p>
            <a:pPr marL="1155700" defTabSz="1300480">
              <a:spcBef>
                <a:spcPts val="1100"/>
              </a:spcBef>
              <a:buSzPct val="100000"/>
              <a:buFont typeface="Arial"/>
              <a:buChar char="•"/>
              <a:defRPr sz="5000">
                <a:solidFill>
                  <a:schemeClr val="accent1">
                    <a:lumOff val="44000"/>
                  </a:schemeClr>
                </a:solidFill>
                <a:latin typeface="+mj-lt"/>
                <a:ea typeface="+mj-ea"/>
                <a:cs typeface="+mj-cs"/>
                <a:sym typeface="Bell MT"/>
              </a:defRPr>
            </a:pPr>
            <a:r>
              <a:t>  If our worship was good enough</a:t>
            </a:r>
          </a:p>
          <a:p>
            <a:pPr marL="1155700" defTabSz="1300480">
              <a:spcBef>
                <a:spcPts val="1100"/>
              </a:spcBef>
              <a:buSzPct val="100000"/>
              <a:buFont typeface="Arial"/>
              <a:buChar char="•"/>
              <a:defRPr sz="5000">
                <a:solidFill>
                  <a:schemeClr val="accent1">
                    <a:lumOff val="44000"/>
                  </a:schemeClr>
                </a:solidFill>
                <a:latin typeface="+mj-lt"/>
                <a:ea typeface="+mj-ea"/>
                <a:cs typeface="+mj-cs"/>
                <a:sym typeface="Bell MT"/>
              </a:defRPr>
            </a:pPr>
            <a:r>
              <a:t>  If my attitude was good enough</a:t>
            </a:r>
          </a:p>
          <a:p>
            <a:pPr marL="1155700" defTabSz="1300480">
              <a:spcBef>
                <a:spcPts val="1100"/>
              </a:spcBef>
              <a:buSzPct val="100000"/>
              <a:buFont typeface="Arial"/>
              <a:buChar char="•"/>
              <a:defRPr sz="5000">
                <a:solidFill>
                  <a:schemeClr val="accent1">
                    <a:lumOff val="44000"/>
                  </a:schemeClr>
                </a:solidFill>
                <a:latin typeface="+mj-lt"/>
                <a:ea typeface="+mj-ea"/>
                <a:cs typeface="+mj-cs"/>
                <a:sym typeface="Bell MT"/>
              </a:defRPr>
            </a:pPr>
            <a:r>
              <a:t>  If our musicians were good enough</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64" name="Text Box 7"/>
          <p:cNvSpPr txBox="1"/>
          <p:nvPr/>
        </p:nvSpPr>
        <p:spPr>
          <a:xfrm>
            <a:off x="390143" y="975359"/>
            <a:ext cx="12332887" cy="6846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4000"/>
              </a:spcBef>
              <a:defRPr sz="4300" i="1">
                <a:solidFill>
                  <a:schemeClr val="accent1">
                    <a:lumOff val="44000"/>
                  </a:schemeClr>
                </a:solidFill>
                <a:latin typeface="+mj-lt"/>
                <a:ea typeface="+mj-ea"/>
                <a:cs typeface="+mj-cs"/>
                <a:sym typeface="Bell MT"/>
              </a:defRPr>
            </a:pPr>
            <a:r>
              <a:t>Give Him our best</a:t>
            </a:r>
          </a:p>
          <a:p>
            <a:pPr algn="ctr" defTabSz="1300480">
              <a:spcBef>
                <a:spcPts val="4000"/>
              </a:spcBef>
              <a:defRPr sz="4300">
                <a:solidFill>
                  <a:schemeClr val="accent1">
                    <a:lumOff val="44000"/>
                  </a:schemeClr>
                </a:solidFill>
                <a:latin typeface="+mj-lt"/>
                <a:ea typeface="+mj-ea"/>
                <a:cs typeface="+mj-cs"/>
                <a:sym typeface="Bell MT"/>
              </a:defRPr>
            </a:pPr>
            <a:r>
              <a:t>BUT</a:t>
            </a:r>
          </a:p>
          <a:p>
            <a:pPr algn="ctr" defTabSz="1300480">
              <a:spcBef>
                <a:spcPts val="2000"/>
              </a:spcBef>
              <a:defRPr sz="4300" i="1">
                <a:solidFill>
                  <a:schemeClr val="accent1">
                    <a:lumOff val="44000"/>
                  </a:schemeClr>
                </a:solidFill>
                <a:latin typeface="+mj-lt"/>
                <a:ea typeface="+mj-ea"/>
                <a:cs typeface="+mj-cs"/>
                <a:sym typeface="Bell MT"/>
              </a:defRPr>
            </a:pPr>
            <a:endParaRPr/>
          </a:p>
          <a:p>
            <a:pPr algn="ctr" defTabSz="1300480">
              <a:spcBef>
                <a:spcPts val="3000"/>
              </a:spcBef>
              <a:defRPr sz="4300">
                <a:solidFill>
                  <a:schemeClr val="accent1">
                    <a:lumOff val="44000"/>
                  </a:schemeClr>
                </a:solidFill>
                <a:latin typeface="+mj-lt"/>
                <a:ea typeface="+mj-ea"/>
                <a:cs typeface="+mj-cs"/>
                <a:sym typeface="Bell MT"/>
              </a:defRPr>
            </a:pPr>
            <a:r>
              <a:t>that is NOT why He accepts and delights in our worship</a:t>
            </a:r>
          </a:p>
          <a:p>
            <a:pPr algn="ctr" defTabSz="1300480">
              <a:spcBef>
                <a:spcPts val="3000"/>
              </a:spcBef>
              <a:defRPr sz="4300">
                <a:solidFill>
                  <a:schemeClr val="accent1">
                    <a:lumOff val="44000"/>
                  </a:schemeClr>
                </a:solidFill>
                <a:latin typeface="+mj-lt"/>
                <a:ea typeface="+mj-ea"/>
                <a:cs typeface="+mj-cs"/>
                <a:sym typeface="Bell MT"/>
              </a:defRPr>
            </a:pPr>
            <a:r>
              <a:rPr>
                <a:latin typeface="Wingdings"/>
                <a:ea typeface="Wingdings"/>
                <a:cs typeface="Wingdings"/>
                <a:sym typeface="Wingdings"/>
              </a:rPr>
              <a:t></a:t>
            </a:r>
            <a:r>
              <a:t>He delights in His Son, whose worship is </a:t>
            </a:r>
            <a:r>
              <a:rPr i="1"/>
              <a:t>always</a:t>
            </a:r>
            <a:r>
              <a:t> good enough</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68" name="Who can love God with his heart, mind, and soul?…"/>
          <p:cNvSpPr txBox="1"/>
          <p:nvPr/>
        </p:nvSpPr>
        <p:spPr>
          <a:xfrm>
            <a:off x="1275782" y="829055"/>
            <a:ext cx="10739916" cy="809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nSpc>
                <a:spcPct val="80000"/>
              </a:lnSpc>
              <a:defRPr sz="4700">
                <a:solidFill>
                  <a:schemeClr val="accent1">
                    <a:lumOff val="44000"/>
                  </a:schemeClr>
                </a:solidFill>
                <a:latin typeface="+mj-lt"/>
                <a:ea typeface="+mj-ea"/>
                <a:cs typeface="+mj-cs"/>
                <a:sym typeface="Bell MT"/>
              </a:defRPr>
            </a:pPr>
            <a:r>
              <a:t>Who can love God with his heart, mind, and soul?</a:t>
            </a:r>
          </a:p>
          <a:p>
            <a:pPr>
              <a:lnSpc>
                <a:spcPct val="80000"/>
              </a:lnSpc>
              <a:defRPr sz="4700">
                <a:solidFill>
                  <a:schemeClr val="accent1">
                    <a:lumOff val="44000"/>
                  </a:schemeClr>
                </a:solidFill>
                <a:latin typeface="+mj-lt"/>
                <a:ea typeface="+mj-ea"/>
                <a:cs typeface="+mj-cs"/>
                <a:sym typeface="Bell MT"/>
              </a:defRPr>
            </a:pPr>
            <a:r>
              <a:t>Who can achieve perfect union with God?</a:t>
            </a:r>
          </a:p>
          <a:p>
            <a:pPr>
              <a:lnSpc>
                <a:spcPct val="80000"/>
              </a:lnSpc>
              <a:defRPr sz="4700">
                <a:solidFill>
                  <a:schemeClr val="accent1">
                    <a:lumOff val="44000"/>
                  </a:schemeClr>
                </a:solidFill>
                <a:latin typeface="+mj-lt"/>
                <a:ea typeface="+mj-ea"/>
                <a:cs typeface="+mj-cs"/>
                <a:sym typeface="Bell MT"/>
              </a:defRPr>
            </a:pPr>
            <a:r>
              <a:t>Who can worship God with a pure and unstained heart?</a:t>
            </a:r>
          </a:p>
          <a:p>
            <a:pPr>
              <a:lnSpc>
                <a:spcPct val="80000"/>
              </a:lnSpc>
              <a:defRPr sz="4700">
                <a:solidFill>
                  <a:schemeClr val="accent1">
                    <a:lumOff val="44000"/>
                  </a:schemeClr>
                </a:solidFill>
                <a:latin typeface="+mj-lt"/>
                <a:ea typeface="+mj-ea"/>
                <a:cs typeface="+mj-cs"/>
                <a:sym typeface="Bell MT"/>
              </a:defRPr>
            </a:pPr>
            <a:r>
              <a:t>Not me! . . .</a:t>
            </a:r>
          </a:p>
          <a:p>
            <a:pPr>
              <a:lnSpc>
                <a:spcPct val="80000"/>
              </a:lnSpc>
              <a:defRPr sz="4700">
                <a:solidFill>
                  <a:schemeClr val="accent1">
                    <a:lumOff val="44000"/>
                  </a:schemeClr>
                </a:solidFill>
                <a:latin typeface="+mj-lt"/>
                <a:ea typeface="+mj-ea"/>
                <a:cs typeface="+mj-cs"/>
                <a:sym typeface="Bell MT"/>
              </a:defRPr>
            </a:pPr>
            <a:r>
              <a:t>Not you. Not Billy Graham. Not Matt Redman . . .</a:t>
            </a:r>
          </a:p>
          <a:p>
            <a:pPr>
              <a:lnSpc>
                <a:spcPct val="80000"/>
              </a:lnSpc>
              <a:defRPr sz="4700">
                <a:solidFill>
                  <a:schemeClr val="accent1">
                    <a:lumOff val="44000"/>
                  </a:schemeClr>
                </a:solidFill>
                <a:latin typeface="+mj-lt"/>
                <a:ea typeface="+mj-ea"/>
                <a:cs typeface="+mj-cs"/>
                <a:sym typeface="Bell MT"/>
              </a:defRPr>
            </a:pPr>
            <a:r>
              <a:t>Not anybody I know or you know.</a:t>
            </a:r>
          </a:p>
          <a:p>
            <a:pPr>
              <a:lnSpc>
                <a:spcPct val="80000"/>
              </a:lnSpc>
              <a:defRPr sz="4700">
                <a:solidFill>
                  <a:schemeClr val="accent1">
                    <a:lumOff val="44000"/>
                  </a:schemeClr>
                </a:solidFill>
                <a:latin typeface="+mj-lt"/>
                <a:ea typeface="+mj-ea"/>
                <a:cs typeface="+mj-cs"/>
                <a:sym typeface="Bell MT"/>
              </a:defRPr>
            </a:pPr>
            <a:r>
              <a:t>Only Jesus can. And He does for me and for you what neither of us can do for ourselves.</a:t>
            </a:r>
          </a:p>
        </p:txBody>
      </p:sp>
    </p:spTree>
  </p:cSld>
  <p:clrMapOvr>
    <a:masterClrMapping/>
  </p:clrMapOvr>
  <p:transition spd="med"/>
</p:sld>
</file>

<file path=ppt/theme/theme1.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18469</Words>
  <Application>Microsoft Macintosh PowerPoint</Application>
  <PresentationFormat>Custom</PresentationFormat>
  <Paragraphs>838</Paragraphs>
  <Slides>108</Slides>
  <Notes>56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108</vt:i4>
      </vt:variant>
    </vt:vector>
  </HeadingPairs>
  <TitlesOfParts>
    <vt:vector size="125" baseType="lpstr">
      <vt:lpstr>ＭＳ Ｐゴシック</vt:lpstr>
      <vt:lpstr>Arial</vt:lpstr>
      <vt:lpstr>Avenir Medium</vt:lpstr>
      <vt:lpstr>Bell MT</vt:lpstr>
      <vt:lpstr>Bodoni SvtyTwo ITC TT-Book</vt:lpstr>
      <vt:lpstr>Bodoni SvtyTwo ITC TT-BookIta</vt:lpstr>
      <vt:lpstr>Book Antiqua</vt:lpstr>
      <vt:lpstr>Calibri</vt:lpstr>
      <vt:lpstr>Maiandra GD</vt:lpstr>
      <vt:lpstr>Tahoma</vt:lpstr>
      <vt:lpstr>Times New Roman</vt:lpstr>
      <vt:lpstr>Wingdings</vt:lpstr>
      <vt:lpstr>Wingdings 2</vt:lpstr>
      <vt:lpstr>Project Overview</vt:lpstr>
      <vt:lpstr>1_Project Overview</vt:lpstr>
      <vt:lpstr>2_Project Overview</vt:lpstr>
      <vt:lpstr>Orbit</vt:lpstr>
      <vt:lpstr>Unit 4</vt:lpstr>
      <vt:lpstr>Similarities/Differences between OT and NT Worship</vt:lpstr>
      <vt:lpstr>1. Important Themes in New Testament Worship</vt:lpstr>
      <vt:lpstr>1. Important Themes</vt:lpstr>
      <vt:lpstr>1. Important Themes</vt:lpstr>
      <vt:lpstr>1. Important Themes</vt:lpstr>
      <vt:lpstr>1. Important Themes</vt:lpstr>
      <vt:lpstr> </vt:lpstr>
      <vt:lpstr>PowerPoint Presentation</vt:lpstr>
      <vt:lpstr>PowerPoint Presentation</vt:lpstr>
      <vt:lpstr>2. Important Vocabulary in New Testament Worship</vt:lpstr>
      <vt:lpstr>2. Important Vocabulary in New Testament Worship</vt:lpstr>
      <vt:lpstr>2. Important Vocabulary in New Testament Worship</vt:lpstr>
      <vt:lpstr>3. Important NT Passages on Worship</vt:lpstr>
      <vt:lpstr>3. Important NT Passages on Worship</vt:lpstr>
      <vt:lpstr>3. Important NT Passages on Worship</vt:lpstr>
      <vt:lpstr>PowerPoint Presentation</vt:lpstr>
      <vt:lpstr>The Ministry of Song (Ephesians 5:18-20)</vt:lpstr>
      <vt:lpstr>A Spirit-filled ministry</vt:lpstr>
      <vt:lpstr>A mutual ministry</vt:lpstr>
      <vt:lpstr>A varied ministry</vt:lpstr>
      <vt:lpstr>A God-focused ministry</vt:lpstr>
      <vt:lpstr>An internal ministry</vt:lpstr>
      <vt:lpstr>A responsive ministry</vt:lpstr>
      <vt:lpstr>A Christ-empowered ministry</vt:lpstr>
      <vt:lpstr>PowerPoint Presentation</vt:lpstr>
      <vt:lpstr>PowerPoint Presentation</vt:lpstr>
      <vt:lpstr>5. The Holy Spirit and Worship</vt:lpstr>
      <vt:lpstr>The main focus of His ministry is to glorify Christ</vt:lpstr>
      <vt:lpstr>He glorifies Christ by . . .</vt:lpstr>
      <vt:lpstr>He glorifies Christ by . . .</vt:lpstr>
      <vt:lpstr>He glorifies Christ by . . .</vt:lpstr>
      <vt:lpstr>He glorifies Christ by . . .</vt:lpstr>
      <vt:lpstr>He glorifies Christ by . . .</vt:lpstr>
      <vt:lpstr>Revelation                                         Response</vt:lpstr>
      <vt:lpstr>He glorifies Christ by . . .</vt:lpstr>
      <vt:lpstr>He glorifies Christ by . . .</vt:lpstr>
      <vt:lpstr> </vt:lpstr>
      <vt:lpstr> </vt:lpstr>
      <vt:lpstr>PowerPoint Presentation</vt:lpstr>
      <vt:lpstr>PowerPoint Presentation</vt:lpstr>
      <vt:lpstr> </vt:lpstr>
      <vt:lpstr>WHAT MAKES WORSHIP “GOOD”?    </vt:lpstr>
      <vt:lpstr>the sin of trying to do worship in our own strength</vt:lpstr>
      <vt:lpstr>PowerPoint Presentation</vt:lpstr>
      <vt:lpstr>PowerPoint Presentation</vt:lpstr>
      <vt:lpstr>PowerPoint Presentation</vt:lpstr>
      <vt:lpstr>PowerPoint Presentation</vt:lpstr>
      <vt:lpstr>  So then, my beloved, just as you have always obeyed, not as in my presence only, but now much more in my absence, work out your salvation with fear and trembling; FOR it is God who is at work in you, both to will and to work for His good pleasure.  (Philippians 2:12-13)</vt:lpstr>
      <vt:lpstr>  But by the grace of God I am what I am, and His grace toward me did not prove vain; but I labored even more than all of them, yet not I, but the grace of God with me.  (1 Corin. 15:10)</vt:lpstr>
      <vt:lpstr>  For this purpose also I labor, striving according to His power, which mightily works within me.  (Col. 1:29)</vt:lpstr>
      <vt:lpstr>   Test everything; hold fast what is good. Abstain from every form of evil.  Now may the God of peace himself sanctify you completely, and may your whole spirit and soul and body be kept blameless at the coming of our Lord Jesus Christ. He who calls you is faithful; he will surely do it.  (1 Thessalonians 5:21-24)</vt:lpstr>
      <vt:lpstr>   Now may the God of peace who brought again from the dead our Lord Jesus, the great Shepherd of the sheep, by the blood of the eternal covenant, equip you with everything good that you may do His will, working in us that which is pleasing in His sight, through Jesus Christ, to whom be glory forever and ever. Amen.  (Hebrews 13:20-21)</vt:lpstr>
      <vt:lpstr>PowerPoint Presentation</vt:lpstr>
      <vt:lpstr> What God requires, He provides.</vt:lpstr>
      <vt:lpstr> Why does God works that way?</vt:lpstr>
      <vt:lpstr>PowerPoint Presentation</vt:lpstr>
      <vt:lpstr>What God requires, He provides—in Jesus Christ.  Apart from Me you can do nothing. (John 15:5)  I can do all things through him who strengthens me. (Philippians 4:13) </vt:lpstr>
      <vt:lpstr>What God requires, He provides—in Jesus Christ.  salvation  sanctification  worship </vt:lpstr>
      <vt:lpstr>Three Common Misunderstandings</vt:lpstr>
      <vt:lpstr>Jesus is here!  “I am with you always, to the end of the age.” (Matthew 28:20)  “I will never leave you nor forsake you.” (Hebrews 13:5)</vt:lpstr>
      <vt:lpstr>Jesus is still a man   For there is one God, and there is one mediator between God and men, the MAN Christ Jesus.  (1 Timothy 2:5)</vt:lpstr>
      <vt:lpstr>Jesus is still a High Priest  We have such a high priest. (Hebrews 8:1; also 4:14-15; 7:26; 10:21)  “You are a priest forever. . . ” (Hebrews 5:6; also 6:20; 7:17,21)</vt:lpstr>
      <vt:lpstr>Jesus is still a High Priest  The former priests, on the one hand, existed in greater numbers because they were prevented by death from continuing, but Jesus, on the other hand, because He continues forever, holds His priesthood permanently. Therefore He is able also to save forever those who draw near to God through Him, since He always lives to make intercession for them.  (Hebrews 7:23-25)  </vt:lpstr>
      <vt:lpstr>The Pattern of Biblical Worship: REVELATION AND RESPONSE </vt:lpstr>
      <vt:lpstr>Proclamation &amp; Praise  (Hebrews 2:12)</vt:lpstr>
      <vt:lpstr>PowerPoint Presentation</vt:lpstr>
      <vt:lpstr>PowerPoint Presentation</vt:lpstr>
      <vt:lpstr>PowerPoint Presentation</vt:lpstr>
      <vt:lpstr>PowerPoint Presentation</vt:lpstr>
      <vt:lpstr> "I WILL PROCLAIM YOUR NAME TO MY BRETHREN" </vt:lpstr>
      <vt:lpstr> “No one knows the Father except the Son and anyone to whom the Son chooses to reveal Him.” (Matthew 11:27b)   No one has ever seen God; the only God, who is at the Father’s side, He has made Him known. (John 1:18)  “I have manifested Your name to the people whom You gave Me out of the world.”  (John 17:6) </vt:lpstr>
      <vt:lpstr>“I made known to them Your name, and I will continue to make it known, that the love with which You have loved Me may be in them, and I in them.” (John 17:26)  In the first book, O Theophilus, I have dealt with all that Jesus began to do and teach . . . (Acts 1:1)</vt:lpstr>
      <vt:lpstr> PREACHING AND TEACHING THE WORD OF GOD: Christ’s ministry  “Let the Word of Christ dwell richly among you.” (Colossians 3:16)  “The sheep hear His voice. . . .  The sheep follow Him, for they know His voice.” (John 10:3,4)</vt:lpstr>
      <vt:lpstr>  “God [in and through Christ] is the Real Teacher. The preacher is a teaching assistant.” (Augustine)</vt:lpstr>
      <vt:lpstr>PowerPoint Presentation</vt:lpstr>
      <vt:lpstr>PowerPoint Presentation</vt:lpstr>
      <vt:lpstr>  "IN THE MIDST OF THE CONGREGATION I WILL SING YOUR PRAISE."  </vt:lpstr>
      <vt:lpstr>PowerPoint Presentation</vt:lpstr>
      <vt:lpstr>PowerPoint Presentation</vt:lpstr>
      <vt:lpstr>  LEADING WORSHIP: Christ’s ministry  “In the midst of the congregation I will sing Your praise.” (Hebrews 2:12)</vt:lpstr>
      <vt:lpstr>  We have such a high priest, one who is seated at the right hand of the throne of the Majesty in heaven, a minister [leitourgos] in the holy places, in the true tent that the Lord set up, not man. (Hebrews 8:1-2) </vt:lpstr>
      <vt:lpstr>PowerPoint Presentation</vt:lpstr>
      <vt:lpstr>PowerPoint Presentation</vt:lpstr>
      <vt:lpstr> New Testament worship IS Christ.  There is ONE Mediator between God and man: the Man Christ Jesus. (1 Tim. 2:5)</vt:lpstr>
      <vt:lpstr>PowerPoint Presentation</vt:lpstr>
      <vt:lpstr>PowerPoint Presentation</vt:lpstr>
      <vt:lpstr>Implications for Our Worship</vt:lpstr>
      <vt:lpstr>TRINITARIAN WORSHIP (not “Unitarian”)</vt:lpstr>
      <vt:lpstr>PowerPoint Presentation</vt:lpstr>
      <vt:lpstr>Implications for Our Worship</vt:lpstr>
      <vt:lpstr> </vt:lpstr>
      <vt:lpstr>  Let me suggest that every group brings its own voice, but no group brings the official voice. One Voice sings above them all, and this Voice sings in all their voices, excluding none. His singular voice is distributed among a plurality of people.   (Reggie Kidd)</vt:lpstr>
      <vt:lpstr>  There is only ONE WAY to come to the Father, namely, through Christ in the communion of the Spirit, in the communion of saints, whatever outward form our worship may take.  (James Torrance) </vt:lpstr>
      <vt:lpstr>Implications for Our Worship</vt:lpstr>
      <vt:lpstr>PowerPoint Presentation</vt:lpstr>
      <vt:lpstr>PowerPoint Presentation</vt:lpstr>
      <vt:lpstr>PowerPoint Presentation</vt:lpstr>
      <vt:lpstr>PowerPoint Presentation</vt:lpstr>
      <vt:lpstr>PowerPoint Presentation</vt:lpstr>
      <vt:lpstr>PowerPoint Presentation</vt:lpstr>
      <vt:lpstr>   ALL OF GRACE  What God requires, He provides.</vt:lpstr>
      <vt:lpstr>PowerPoint Presentation</vt:lpstr>
      <vt:lpstr> THROUGH HIM then, let us continually offer up a sacrifice of praise to God, that is, the fruit of lips that give thanks to His name.  (Hebrews 13:15) </vt:lpstr>
      <vt:lpstr>PowerPoint Presentation</vt:lpstr>
      <vt:lpstr>PowerPoint Presentation</vt:lpstr>
      <vt:lpstr>Black</vt:lpstr>
      <vt:lpstr>Worship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5</cp:revision>
  <dcterms:modified xsi:type="dcterms:W3CDTF">2024-04-20T13:54:36Z</dcterms:modified>
</cp:coreProperties>
</file>