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948" r:id="rId2"/>
    <p:sldMasterId id="2147484023" r:id="rId3"/>
  </p:sldMasterIdLst>
  <p:notesMasterIdLst>
    <p:notesMasterId r:id="rId97"/>
  </p:notesMasterIdLst>
  <p:sldIdLst>
    <p:sldId id="257" r:id="rId4"/>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360" r:id="rId42"/>
    <p:sldId id="296" r:id="rId43"/>
    <p:sldId id="297" r:id="rId44"/>
    <p:sldId id="298" r:id="rId45"/>
    <p:sldId id="299" r:id="rId46"/>
    <p:sldId id="301" r:id="rId47"/>
    <p:sldId id="303" r:id="rId48"/>
    <p:sldId id="361" r:id="rId49"/>
    <p:sldId id="305" r:id="rId50"/>
    <p:sldId id="459" r:id="rId51"/>
    <p:sldId id="460" r:id="rId52"/>
    <p:sldId id="307" r:id="rId53"/>
    <p:sldId id="313" r:id="rId54"/>
    <p:sldId id="308" r:id="rId55"/>
    <p:sldId id="310" r:id="rId56"/>
    <p:sldId id="314" r:id="rId57"/>
    <p:sldId id="318" r:id="rId58"/>
    <p:sldId id="319" r:id="rId59"/>
    <p:sldId id="320" r:id="rId60"/>
    <p:sldId id="321" r:id="rId61"/>
    <p:sldId id="364" r:id="rId62"/>
    <p:sldId id="323" r:id="rId63"/>
    <p:sldId id="325" r:id="rId64"/>
    <p:sldId id="326" r:id="rId65"/>
    <p:sldId id="328" r:id="rId66"/>
    <p:sldId id="329" r:id="rId67"/>
    <p:sldId id="330" r:id="rId68"/>
    <p:sldId id="331"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67" r:id="rId84"/>
    <p:sldId id="368" r:id="rId85"/>
    <p:sldId id="369" r:id="rId86"/>
    <p:sldId id="370" r:id="rId87"/>
    <p:sldId id="352" r:id="rId88"/>
    <p:sldId id="353" r:id="rId89"/>
    <p:sldId id="354" r:id="rId90"/>
    <p:sldId id="355" r:id="rId91"/>
    <p:sldId id="356" r:id="rId92"/>
    <p:sldId id="357" r:id="rId93"/>
    <p:sldId id="358" r:id="rId94"/>
    <p:sldId id="499" r:id="rId95"/>
    <p:sldId id="500" r:id="rId9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34"/>
    <p:restoredTop sz="94626"/>
  </p:normalViewPr>
  <p:slideViewPr>
    <p:cSldViewPr snapToGrid="0" snapToObjects="1">
      <p:cViewPr>
        <p:scale>
          <a:sx n="65" d="100"/>
          <a:sy n="65" d="100"/>
        </p:scale>
        <p:origin x="2112" y="130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6" name="Shape 806"/>
          <p:cNvSpPr>
            <a:spLocks noGrp="1" noRot="1" noChangeAspect="1"/>
          </p:cNvSpPr>
          <p:nvPr>
            <p:ph type="sldImg"/>
          </p:nvPr>
        </p:nvSpPr>
        <p:spPr>
          <a:xfrm>
            <a:off x="1143000" y="685800"/>
            <a:ext cx="4572000" cy="3429000"/>
          </a:xfrm>
          <a:prstGeom prst="rect">
            <a:avLst/>
          </a:prstGeom>
        </p:spPr>
        <p:txBody>
          <a:bodyPr/>
          <a:lstStyle/>
          <a:p>
            <a:endParaRPr/>
          </a:p>
        </p:txBody>
      </p:sp>
      <p:sp>
        <p:nvSpPr>
          <p:cNvPr id="807" name="Shape 8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Book Antiqua"/>
      </a:defRPr>
    </a:lvl1pPr>
    <a:lvl2pPr indent="228600" latinLnBrk="0">
      <a:spcBef>
        <a:spcPts val="400"/>
      </a:spcBef>
      <a:defRPr sz="1200">
        <a:latin typeface="+mn-lt"/>
        <a:ea typeface="+mn-ea"/>
        <a:cs typeface="+mn-cs"/>
        <a:sym typeface="Book Antiqua"/>
      </a:defRPr>
    </a:lvl2pPr>
    <a:lvl3pPr indent="457200" latinLnBrk="0">
      <a:spcBef>
        <a:spcPts val="400"/>
      </a:spcBef>
      <a:defRPr sz="1200">
        <a:latin typeface="+mn-lt"/>
        <a:ea typeface="+mn-ea"/>
        <a:cs typeface="+mn-cs"/>
        <a:sym typeface="Book Antiqua"/>
      </a:defRPr>
    </a:lvl3pPr>
    <a:lvl4pPr indent="685800" latinLnBrk="0">
      <a:spcBef>
        <a:spcPts val="400"/>
      </a:spcBef>
      <a:defRPr sz="1200">
        <a:latin typeface="+mn-lt"/>
        <a:ea typeface="+mn-ea"/>
        <a:cs typeface="+mn-cs"/>
        <a:sym typeface="Book Antiqua"/>
      </a:defRPr>
    </a:lvl4pPr>
    <a:lvl5pPr indent="914400" latinLnBrk="0">
      <a:spcBef>
        <a:spcPts val="400"/>
      </a:spcBef>
      <a:defRPr sz="1200">
        <a:latin typeface="+mn-lt"/>
        <a:ea typeface="+mn-ea"/>
        <a:cs typeface="+mn-cs"/>
        <a:sym typeface="Book Antiqua"/>
      </a:defRPr>
    </a:lvl5pPr>
    <a:lvl6pPr indent="1143000" latinLnBrk="0">
      <a:spcBef>
        <a:spcPts val="400"/>
      </a:spcBef>
      <a:defRPr sz="1200">
        <a:latin typeface="+mn-lt"/>
        <a:ea typeface="+mn-ea"/>
        <a:cs typeface="+mn-cs"/>
        <a:sym typeface="Book Antiqua"/>
      </a:defRPr>
    </a:lvl6pPr>
    <a:lvl7pPr indent="1371600" latinLnBrk="0">
      <a:spcBef>
        <a:spcPts val="400"/>
      </a:spcBef>
      <a:defRPr sz="1200">
        <a:latin typeface="+mn-lt"/>
        <a:ea typeface="+mn-ea"/>
        <a:cs typeface="+mn-cs"/>
        <a:sym typeface="Book Antiqua"/>
      </a:defRPr>
    </a:lvl7pPr>
    <a:lvl8pPr indent="1600200" latinLnBrk="0">
      <a:spcBef>
        <a:spcPts val="400"/>
      </a:spcBef>
      <a:defRPr sz="1200">
        <a:latin typeface="+mn-lt"/>
        <a:ea typeface="+mn-ea"/>
        <a:cs typeface="+mn-cs"/>
        <a:sym typeface="Book Antiqua"/>
      </a:defRPr>
    </a:lvl8pPr>
    <a:lvl9pPr indent="1828800" latinLnBrk="0">
      <a:spcBef>
        <a:spcPts val="400"/>
      </a:spcBef>
      <a:defRPr sz="1200">
        <a:latin typeface="+mn-lt"/>
        <a:ea typeface="+mn-ea"/>
        <a:cs typeface="+mn-cs"/>
        <a:sym typeface="Book Antiqu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endParaRPr/>
          </a:p>
        </p:txBody>
      </p:sp>
      <p:sp>
        <p:nvSpPr>
          <p:cNvPr id="864" name="Shape 864"/>
          <p:cNvSpPr>
            <a:spLocks noGrp="1"/>
          </p:cNvSpPr>
          <p:nvPr>
            <p:ph type="body" sz="quarter" idx="1"/>
          </p:nvPr>
        </p:nvSpPr>
        <p:spPr>
          <a:prstGeom prst="rect">
            <a:avLst/>
          </a:prstGeom>
        </p:spPr>
        <p:txBody>
          <a:bodyPr/>
          <a:lstStyle/>
          <a:p>
            <a:pPr marL="228600" indent="-228600">
              <a:buSzPct val="100000"/>
              <a:buAutoNum type="arabicPeriod"/>
            </a:pPr>
            <a:r>
              <a:t>Most basic truth we can learn about God</a:t>
            </a:r>
          </a:p>
          <a:p>
            <a:pPr marL="228600" indent="-228600">
              <a:buSzPct val="100000"/>
              <a:buAutoNum type="arabicPeriod"/>
            </a:pPr>
            <a:r>
              <a:t>FIRST truth we learn about God in the Bible</a:t>
            </a:r>
          </a:p>
          <a:p>
            <a:pPr marL="228600" indent="-228600">
              <a:buSzPct val="100000"/>
              <a:buAutoNum type="arabicPeriod"/>
            </a:pPr>
            <a:r>
              <a:t>Everything else which exists because He brought it into being; only He has no cause or beginning; everything has its cause, beginning and origin in Him</a:t>
            </a:r>
          </a:p>
          <a:p>
            <a:pPr marL="228600" indent="-228600">
              <a:buSzPct val="100000"/>
              <a:buAutoNum type="arabicPeriod"/>
            </a:pPr>
            <a:r>
              <a:t>Between the Creator and creation:</a:t>
            </a:r>
          </a:p>
          <a:p>
            <a:pPr marL="228600" indent="-228600"/>
            <a:r>
              <a:t>	a. God is completely separate, distinct, different from and above creation; UNIQUE</a:t>
            </a:r>
          </a:p>
          <a:p>
            <a:pPr marL="228600" indent="-228600"/>
            <a:r>
              <a:t>	b. “wholly other”; holiness– completely different and distinct from everything else which exists, because He MADE everything which exists</a:t>
            </a:r>
          </a:p>
          <a:p>
            <a:pPr marL="228600" indent="-228600"/>
            <a:r>
              <a:t>	c. why idolatry so terrible</a:t>
            </a:r>
          </a:p>
          <a:p>
            <a:pPr marL="228600" indent="-228600"/>
            <a:r>
              <a:t>	d. why people reject creation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spcBef>
                <a:spcPts val="1400"/>
              </a:spcBef>
              <a:buSzPct val="100000"/>
              <a:buChar char="à"/>
              <a:defRPr sz="2400"/>
            </a:pPr>
            <a:r>
              <a:t>HE answered correctly the question, “Whom will you worship? ” “Who is worthy of your worship?”</a:t>
            </a:r>
            <a:endParaRPr sz="2200"/>
          </a:p>
          <a:p>
            <a:pPr>
              <a:spcBef>
                <a:spcPts val="1400"/>
              </a:spcBef>
              <a:defRPr sz="2400"/>
            </a:pPr>
            <a:r>
              <a:t>	GOD, and God alone</a:t>
            </a:r>
          </a:p>
          <a:p>
            <a:pPr>
              <a:spcBef>
                <a:spcPts val="1400"/>
              </a:spcBef>
              <a:buSzPct val="100000"/>
              <a:buChar char="à"/>
              <a:defRPr sz="2400"/>
            </a:pPr>
            <a:r>
              <a:t> HE glorified God </a:t>
            </a:r>
            <a:r>
              <a:rPr i="1"/>
              <a:t>as God</a:t>
            </a:r>
            <a:r>
              <a:t>, acknowledging His uniqueness and glory.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r>
              <a:t>As our heritage from the first Adam is that of God-belittling self-worship, so our legacy from the SECOND Adam is God-glorfiying worship. He came to set things right. He is our model – we are to worship the Lord our God, and serve Him ONLY. </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r>
              <a:t>And so Christ reverse all those effects of the fall we see in </a:t>
            </a:r>
            <a:r>
              <a:rPr b="1"/>
              <a:t>Romans 1</a:t>
            </a:r>
          </a:p>
          <a:p>
            <a:pPr>
              <a:defRPr b="1"/>
            </a:pPr>
            <a:endParaRPr b="1"/>
          </a:p>
          <a:p>
            <a:r>
              <a:t>1:16 the gospel is „the power of God for salavation to evryone who believes,“ and that power is seen in the reversal of all of these effects of the fall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noRot="1" noChangeAspect="1"/>
          </p:cNvSpPr>
          <p:nvPr>
            <p:ph type="sldImg"/>
          </p:nvPr>
        </p:nvSpPr>
        <p:spPr>
          <a:prstGeom prst="rect">
            <a:avLst/>
          </a:prstGeom>
        </p:spPr>
        <p:txBody>
          <a:bodyPr/>
          <a:lstStyle/>
          <a:p>
            <a:endParaRPr/>
          </a:p>
        </p:txBody>
      </p:sp>
      <p:sp>
        <p:nvSpPr>
          <p:cNvPr id="967" name="Shape 967"/>
          <p:cNvSpPr>
            <a:spLocks noGrp="1"/>
          </p:cNvSpPr>
          <p:nvPr>
            <p:ph type="body" sz="quarter" idx="1"/>
          </p:nvPr>
        </p:nvSpPr>
        <p:spPr>
          <a:prstGeom prst="rect">
            <a:avLst/>
          </a:prstGeom>
        </p:spPr>
        <p:txBody>
          <a:bodyPr/>
          <a:lstStyle/>
          <a:p>
            <a:r>
              <a:t>And so Christ reverse all those effects of the fall we see in </a:t>
            </a:r>
            <a:r>
              <a:rPr b="1"/>
              <a:t>Romans 1</a:t>
            </a:r>
          </a:p>
          <a:p>
            <a:pPr>
              <a:defRPr b="1"/>
            </a:pPr>
            <a:endParaRPr b="1"/>
          </a:p>
          <a:p>
            <a:r>
              <a:t>1:16 the gospel is „the power of God for salavation to evryone who believes,“ and that power is seen in the reversal of all of these effects of the fall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Shape 974"/>
          <p:cNvSpPr>
            <a:spLocks noGrp="1" noRot="1" noChangeAspect="1"/>
          </p:cNvSpPr>
          <p:nvPr>
            <p:ph type="sldImg"/>
          </p:nvPr>
        </p:nvSpPr>
        <p:spPr>
          <a:prstGeom prst="rect">
            <a:avLst/>
          </a:prstGeom>
        </p:spPr>
        <p:txBody>
          <a:bodyPr/>
          <a:lstStyle/>
          <a:p>
            <a:endParaRPr/>
          </a:p>
        </p:txBody>
      </p:sp>
      <p:sp>
        <p:nvSpPr>
          <p:cNvPr id="975" name="Shape 975"/>
          <p:cNvSpPr>
            <a:spLocks noGrp="1"/>
          </p:cNvSpPr>
          <p:nvPr>
            <p:ph type="body" sz="quarter" idx="1"/>
          </p:nvPr>
        </p:nvSpPr>
        <p:spPr>
          <a:prstGeom prst="rect">
            <a:avLst/>
          </a:prstGeom>
        </p:spPr>
        <p:txBody>
          <a:bodyPr/>
          <a:lstStyle/>
          <a:p>
            <a:r>
              <a:t>If the issue in the fall was worship, and the issue in Christ‘s redemptive work was the restoration of true worship, then the GOSPEL is an invitation to trade in our false worship for true worship. And not only an invitation, but in Christ it is the POWER OF GOD unto salvation, including the power to reverse our descent into false worship and idolatry.</a:t>
            </a:r>
          </a:p>
          <a:p>
            <a:endParaRPr/>
          </a:p>
          <a:p>
            <a:r>
              <a:t>Acts 14: Paul &amp; Barnabas in Lystra: vain things = idols; also in context, people trying to worship THEM; turn to living God (not DEAD idols), to CREATOR</a:t>
            </a:r>
          </a:p>
          <a:p>
            <a:r>
              <a:t>1 Thess. 1: Thessalonians turned to God from idols, to serve the true God</a:t>
            </a:r>
          </a:p>
          <a:p>
            <a:r>
              <a:t>-</a:t>
            </a:r>
            <a:r>
              <a:rPr>
                <a:latin typeface="Wingdings"/>
                <a:ea typeface="Wingdings"/>
                <a:cs typeface="Wingdings"/>
                <a:sym typeface="Wingdings"/>
              </a:rPr>
              <a:t></a:t>
            </a:r>
            <a:r>
              <a:t>we see the themes from Roamsn 1: God is the Creator; turn away from idols, glorify Him as God– gospel has the power in Christ to enable us to turn away from false worship to true worship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noRot="1" noChangeAspect="1"/>
          </p:cNvSpPr>
          <p:nvPr>
            <p:ph type="sldImg"/>
          </p:nvPr>
        </p:nvSpPr>
        <p:spPr>
          <a:prstGeom prst="rect">
            <a:avLst/>
          </a:prstGeom>
        </p:spPr>
        <p:txBody>
          <a:bodyPr/>
          <a:lstStyle/>
          <a:p>
            <a:endParaRPr/>
          </a:p>
        </p:txBody>
      </p:sp>
      <p:sp>
        <p:nvSpPr>
          <p:cNvPr id="982" name="Shape 982"/>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Shape 1116"/>
          <p:cNvSpPr>
            <a:spLocks noGrp="1" noRot="1" noChangeAspect="1"/>
          </p:cNvSpPr>
          <p:nvPr>
            <p:ph type="sldImg"/>
          </p:nvPr>
        </p:nvSpPr>
        <p:spPr>
          <a:prstGeom prst="rect">
            <a:avLst/>
          </a:prstGeom>
        </p:spPr>
        <p:txBody>
          <a:bodyPr/>
          <a:lstStyle/>
          <a:p>
            <a:endParaRPr/>
          </a:p>
        </p:txBody>
      </p:sp>
      <p:sp>
        <p:nvSpPr>
          <p:cNvPr id="1117" name="Shape 1117"/>
          <p:cNvSpPr>
            <a:spLocks noGrp="1"/>
          </p:cNvSpPr>
          <p:nvPr>
            <p:ph type="body" sz="quarter" idx="1"/>
          </p:nvPr>
        </p:nvSpPr>
        <p:spPr>
          <a:prstGeom prst="rect">
            <a:avLst/>
          </a:prstGeom>
        </p:spPr>
        <p:txBody>
          <a:bodyPr/>
          <a:lstStyle/>
          <a:p>
            <a:r>
              <a:t>To join in with Him in His purpose: to make His name and glory known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prstGeom prst="rect">
            <a:avLst/>
          </a:prstGeom>
        </p:spPr>
        <p:txBody>
          <a:bodyPr/>
          <a:lstStyle/>
          <a:p>
            <a:endParaRPr/>
          </a:p>
        </p:txBody>
      </p:sp>
      <p:sp>
        <p:nvSpPr>
          <p:cNvPr id="871" name="Shape 871"/>
          <p:cNvSpPr>
            <a:spLocks noGrp="1"/>
          </p:cNvSpPr>
          <p:nvPr>
            <p:ph type="body" sz="quarter" idx="1"/>
          </p:nvPr>
        </p:nvSpPr>
        <p:spPr>
          <a:prstGeom prst="rect">
            <a:avLst/>
          </a:prstGeom>
        </p:spPr>
        <p:txBody>
          <a:bodyPr/>
          <a:lstStyle/>
          <a:p>
            <a:r>
              <a:t>God of Israel is unique is attested again and again in OT– distinct from pagan gods, the One who created all things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a:lstStyle/>
          <a:p>
            <a:endParaRPr/>
          </a:p>
        </p:txBody>
      </p:sp>
      <p:sp>
        <p:nvSpPr>
          <p:cNvPr id="1133" name="Shape 1133"/>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Shape 1162"/>
          <p:cNvSpPr>
            <a:spLocks noGrp="1" noRot="1" noChangeAspect="1"/>
          </p:cNvSpPr>
          <p:nvPr>
            <p:ph type="sldImg"/>
          </p:nvPr>
        </p:nvSpPr>
        <p:spPr>
          <a:prstGeom prst="rect">
            <a:avLst/>
          </a:prstGeom>
        </p:spPr>
        <p:txBody>
          <a:bodyPr/>
          <a:lstStyle/>
          <a:p>
            <a:endParaRPr/>
          </a:p>
        </p:txBody>
      </p:sp>
      <p:sp>
        <p:nvSpPr>
          <p:cNvPr id="1163" name="Shape 116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Shape 1169"/>
          <p:cNvSpPr>
            <a:spLocks noGrp="1" noRot="1" noChangeAspect="1"/>
          </p:cNvSpPr>
          <p:nvPr>
            <p:ph type="sldImg"/>
          </p:nvPr>
        </p:nvSpPr>
        <p:spPr>
          <a:prstGeom prst="rect">
            <a:avLst/>
          </a:prstGeom>
        </p:spPr>
        <p:txBody>
          <a:bodyPr/>
          <a:lstStyle/>
          <a:p>
            <a:endParaRPr/>
          </a:p>
        </p:txBody>
      </p:sp>
      <p:sp>
        <p:nvSpPr>
          <p:cNvPr id="1170" name="Shape 1170"/>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Shape 1190"/>
          <p:cNvSpPr>
            <a:spLocks noGrp="1" noRot="1" noChangeAspect="1"/>
          </p:cNvSpPr>
          <p:nvPr>
            <p:ph type="sldImg"/>
          </p:nvPr>
        </p:nvSpPr>
        <p:spPr>
          <a:prstGeom prst="rect">
            <a:avLst/>
          </a:prstGeom>
        </p:spPr>
        <p:txBody>
          <a:bodyPr/>
          <a:lstStyle/>
          <a:p>
            <a:endParaRPr/>
          </a:p>
        </p:txBody>
      </p:sp>
      <p:sp>
        <p:nvSpPr>
          <p:cNvPr id="1191" name="Shape 1191"/>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Shape 1196"/>
          <p:cNvSpPr>
            <a:spLocks noGrp="1" noRot="1" noChangeAspect="1"/>
          </p:cNvSpPr>
          <p:nvPr>
            <p:ph type="sldImg"/>
          </p:nvPr>
        </p:nvSpPr>
        <p:spPr>
          <a:prstGeom prst="rect">
            <a:avLst/>
          </a:prstGeom>
        </p:spPr>
        <p:txBody>
          <a:bodyPr/>
          <a:lstStyle/>
          <a:p>
            <a:endParaRPr/>
          </a:p>
        </p:txBody>
      </p:sp>
      <p:sp>
        <p:nvSpPr>
          <p:cNvPr id="1197" name="Shape 1197"/>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a:spLocks noGrp="1" noRot="1" noChangeAspect="1"/>
          </p:cNvSpPr>
          <p:nvPr>
            <p:ph type="sldImg"/>
          </p:nvPr>
        </p:nvSpPr>
        <p:spPr>
          <a:prstGeom prst="rect">
            <a:avLst/>
          </a:prstGeom>
        </p:spPr>
        <p:txBody>
          <a:bodyPr/>
          <a:lstStyle/>
          <a:p>
            <a:endParaRPr/>
          </a:p>
        </p:txBody>
      </p:sp>
      <p:sp>
        <p:nvSpPr>
          <p:cNvPr id="1203" name="Shape 120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prstGeom prst="rect">
            <a:avLst/>
          </a:prstGeom>
        </p:spPr>
        <p:txBody>
          <a:bodyPr/>
          <a:lstStyle/>
          <a:p>
            <a:endParaRPr/>
          </a:p>
        </p:txBody>
      </p:sp>
      <p:sp>
        <p:nvSpPr>
          <p:cNvPr id="1209" name="Shape 1209"/>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a:spLocks noGrp="1" noRot="1" noChangeAspect="1"/>
          </p:cNvSpPr>
          <p:nvPr>
            <p:ph type="sldImg"/>
          </p:nvPr>
        </p:nvSpPr>
        <p:spPr>
          <a:prstGeom prst="rect">
            <a:avLst/>
          </a:prstGeom>
        </p:spPr>
        <p:txBody>
          <a:bodyPr/>
          <a:lstStyle/>
          <a:p>
            <a:endParaRPr/>
          </a:p>
        </p:txBody>
      </p:sp>
      <p:sp>
        <p:nvSpPr>
          <p:cNvPr id="1215" name="Shape 1215"/>
          <p:cNvSpPr>
            <a:spLocks noGrp="1"/>
          </p:cNvSpPr>
          <p:nvPr>
            <p:ph type="body" sz="quarter" idx="1"/>
          </p:nvPr>
        </p:nvSpPr>
        <p:spPr>
          <a:prstGeom prst="rect">
            <a:avLst/>
          </a:prstGeom>
        </p:spPr>
        <p:txBody>
          <a:bodyPr/>
          <a:lstStyle/>
          <a:p>
            <a:r>
              <a:t>Read 21-24</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Shape 1220"/>
          <p:cNvSpPr>
            <a:spLocks noGrp="1" noRot="1" noChangeAspect="1"/>
          </p:cNvSpPr>
          <p:nvPr>
            <p:ph type="sldImg"/>
          </p:nvPr>
        </p:nvSpPr>
        <p:spPr>
          <a:prstGeom prst="rect">
            <a:avLst/>
          </a:prstGeom>
        </p:spPr>
        <p:txBody>
          <a:bodyPr/>
          <a:lstStyle/>
          <a:p>
            <a:endParaRPr/>
          </a:p>
        </p:txBody>
      </p:sp>
      <p:sp>
        <p:nvSpPr>
          <p:cNvPr id="1221" name="Shape 1221"/>
          <p:cNvSpPr>
            <a:spLocks noGrp="1"/>
          </p:cNvSpPr>
          <p:nvPr>
            <p:ph type="body" sz="quarter" idx="1"/>
          </p:nvPr>
        </p:nvSpPr>
        <p:spPr>
          <a:prstGeom prst="rect">
            <a:avLst/>
          </a:prstGeom>
        </p:spPr>
        <p:txBody>
          <a:bodyPr/>
          <a:lstStyle/>
          <a:p>
            <a:r>
              <a:t>Mt. Gerizim or Mt. Zion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prstGeom prst="rect">
            <a:avLst/>
          </a:prstGeom>
        </p:spPr>
        <p:txBody>
          <a:bodyPr/>
          <a:lstStyle/>
          <a:p>
            <a:endParaRPr/>
          </a:p>
        </p:txBody>
      </p:sp>
      <p:sp>
        <p:nvSpPr>
          <p:cNvPr id="878" name="Shape 878"/>
          <p:cNvSpPr>
            <a:spLocks noGrp="1"/>
          </p:cNvSpPr>
          <p:nvPr>
            <p:ph type="body" sz="quarter" idx="1"/>
          </p:nvPr>
        </p:nvSpPr>
        <p:spPr>
          <a:prstGeom prst="rect">
            <a:avLst/>
          </a:prstGeom>
        </p:spPr>
        <p:txBody>
          <a:bodyPr/>
          <a:lstStyle/>
          <a:p>
            <a:r>
              <a:t>„Four Spir. Laws of Worship.“</a:t>
            </a:r>
          </a:p>
          <a:p>
            <a:endParaRPr/>
          </a:p>
          <a:p>
            <a:r>
              <a:t>This distinction is crucial for understanding true worship: God is unique AND therefore uniquely worthy of our worship</a:t>
            </a:r>
          </a:p>
          <a:p>
            <a:r>
              <a:t>There is nothing else in His category!!! Nothing even close. He is Creator, everything else is created.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a:spLocks noGrp="1" noRot="1" noChangeAspect="1"/>
          </p:cNvSpPr>
          <p:nvPr>
            <p:ph type="sldImg"/>
          </p:nvPr>
        </p:nvSpPr>
        <p:spPr>
          <a:prstGeom prst="rect">
            <a:avLst/>
          </a:prstGeom>
        </p:spPr>
        <p:txBody>
          <a:bodyPr/>
          <a:lstStyle/>
          <a:p>
            <a:endParaRPr/>
          </a:p>
        </p:txBody>
      </p:sp>
      <p:sp>
        <p:nvSpPr>
          <p:cNvPr id="1232" name="Shape 1232"/>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Shape 1237"/>
          <p:cNvSpPr>
            <a:spLocks noGrp="1" noRot="1" noChangeAspect="1"/>
          </p:cNvSpPr>
          <p:nvPr>
            <p:ph type="sldImg"/>
          </p:nvPr>
        </p:nvSpPr>
        <p:spPr>
          <a:prstGeom prst="rect">
            <a:avLst/>
          </a:prstGeom>
        </p:spPr>
        <p:txBody>
          <a:bodyPr/>
          <a:lstStyle/>
          <a:p>
            <a:endParaRPr/>
          </a:p>
        </p:txBody>
      </p:sp>
      <p:sp>
        <p:nvSpPr>
          <p:cNvPr id="1238" name="Shape 1238"/>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Shape 1243"/>
          <p:cNvSpPr>
            <a:spLocks noGrp="1" noRot="1" noChangeAspect="1"/>
          </p:cNvSpPr>
          <p:nvPr>
            <p:ph type="sldImg"/>
          </p:nvPr>
        </p:nvSpPr>
        <p:spPr>
          <a:prstGeom prst="rect">
            <a:avLst/>
          </a:prstGeom>
        </p:spPr>
        <p:txBody>
          <a:bodyPr/>
          <a:lstStyle/>
          <a:p>
            <a:endParaRPr/>
          </a:p>
        </p:txBody>
      </p:sp>
      <p:sp>
        <p:nvSpPr>
          <p:cNvPr id="1244" name="Shape 1244"/>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r>
              <a:t>25-26</a:t>
            </a:r>
          </a:p>
          <a:p>
            <a:endParaRPr/>
          </a:p>
          <a:p>
            <a:r>
              <a:t>Sams.: see 22</a:t>
            </a: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Shape 1257"/>
          <p:cNvSpPr>
            <a:spLocks noGrp="1" noRot="1" noChangeAspect="1"/>
          </p:cNvSpPr>
          <p:nvPr>
            <p:ph type="sldImg"/>
          </p:nvPr>
        </p:nvSpPr>
        <p:spPr>
          <a:prstGeom prst="rect">
            <a:avLst/>
          </a:prstGeom>
        </p:spPr>
        <p:txBody>
          <a:bodyPr/>
          <a:lstStyle/>
          <a:p>
            <a:endParaRPr/>
          </a:p>
        </p:txBody>
      </p:sp>
      <p:sp>
        <p:nvSpPr>
          <p:cNvPr id="1258" name="Shape 1258"/>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 name="Shape 1314"/>
          <p:cNvSpPr>
            <a:spLocks noGrp="1" noRot="1" noChangeAspect="1"/>
          </p:cNvSpPr>
          <p:nvPr>
            <p:ph type="sldImg"/>
          </p:nvPr>
        </p:nvSpPr>
        <p:spPr>
          <a:prstGeom prst="rect">
            <a:avLst/>
          </a:prstGeom>
        </p:spPr>
        <p:txBody>
          <a:bodyPr/>
          <a:lstStyle/>
          <a:p>
            <a:endParaRPr/>
          </a:p>
        </p:txBody>
      </p:sp>
      <p:sp>
        <p:nvSpPr>
          <p:cNvPr id="1315" name="Shape 1315"/>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Worship (wo)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hape 884"/>
          <p:cNvSpPr>
            <a:spLocks noGrp="1" noRot="1" noChangeAspect="1"/>
          </p:cNvSpPr>
          <p:nvPr>
            <p:ph type="sldImg"/>
          </p:nvPr>
        </p:nvSpPr>
        <p:spPr>
          <a:prstGeom prst="rect">
            <a:avLst/>
          </a:prstGeom>
        </p:spPr>
        <p:txBody>
          <a:bodyPr/>
          <a:lstStyle/>
          <a:p>
            <a:endParaRPr/>
          </a:p>
        </p:txBody>
      </p:sp>
      <p:sp>
        <p:nvSpPr>
          <p:cNvPr id="885" name="Shape 885"/>
          <p:cNvSpPr>
            <a:spLocks noGrp="1"/>
          </p:cNvSpPr>
          <p:nvPr>
            <p:ph type="body" sz="quarter" idx="1"/>
          </p:nvPr>
        </p:nvSpPr>
        <p:spPr>
          <a:prstGeom prst="rect">
            <a:avLst/>
          </a:prstGeom>
        </p:spPr>
        <p:txBody>
          <a:bodyPr/>
          <a:lstStyle/>
          <a:p>
            <a:r>
              <a:t>„Four Spir. Laws of Worship.“</a:t>
            </a:r>
          </a:p>
          <a:p>
            <a:endParaRPr/>
          </a:p>
          <a:p>
            <a:r>
              <a:t>This distinction is crucial for understanding true worship: God is unique AND therefore uniquely worthy of our worship</a:t>
            </a:r>
          </a:p>
          <a:p>
            <a:r>
              <a:t>There is nothing else in His category!!! Nothing even close. He is Creator, everything else is created.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p>
            <a:pPr>
              <a:defRPr b="1"/>
            </a:pPr>
            <a:r>
              <a:t>Piper: „the essence of sin is the belittling of God‘s glory.“</a:t>
            </a:r>
            <a:r>
              <a:rPr b="0"/>
              <a:t> And they belittled it by robbing it of its claim to uniqueness. If God the Creator is not unique, He‘s not God at all!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a:spLocks noGrp="1" noRot="1" noChangeAspect="1"/>
          </p:cNvSpPr>
          <p:nvPr>
            <p:ph type="sldImg"/>
          </p:nvPr>
        </p:nvSpPr>
        <p:spPr>
          <a:prstGeom prst="rect">
            <a:avLst/>
          </a:prstGeom>
        </p:spPr>
        <p:txBody>
          <a:bodyPr/>
          <a:lstStyle/>
          <a:p>
            <a:endParaRPr/>
          </a:p>
        </p:txBody>
      </p:sp>
      <p:sp>
        <p:nvSpPr>
          <p:cNvPr id="910" name="Shape 910"/>
          <p:cNvSpPr>
            <a:spLocks noGrp="1"/>
          </p:cNvSpPr>
          <p:nvPr>
            <p:ph type="body" sz="quarter" idx="1"/>
          </p:nvPr>
        </p:nvSpPr>
        <p:spPr>
          <a:prstGeom prst="rect">
            <a:avLst/>
          </a:prstGeom>
        </p:spPr>
        <p:txBody>
          <a:bodyPr/>
          <a:lstStyle/>
          <a:p>
            <a:pPr>
              <a:defRPr b="1"/>
            </a:pPr>
            <a:r>
              <a:t>Piper: „the essence of sin is the belittling of God‘s glory.“</a:t>
            </a:r>
            <a:r>
              <a:rPr b="0"/>
              <a:t> And they belittled it by robbing it of its claim to uniqueness. If God the Creator is not unique, He‘s not God at 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a:spLocks noGrp="1" noRot="1" noChangeAspect="1"/>
          </p:cNvSpPr>
          <p:nvPr>
            <p:ph type="sldImg"/>
          </p:nvPr>
        </p:nvSpPr>
        <p:spPr>
          <a:prstGeom prst="rect">
            <a:avLst/>
          </a:prstGeom>
        </p:spPr>
        <p:txBody>
          <a:bodyPr/>
          <a:lstStyle/>
          <a:p>
            <a:endParaRPr/>
          </a:p>
        </p:txBody>
      </p:sp>
      <p:sp>
        <p:nvSpPr>
          <p:cNvPr id="920" name="Shape 920"/>
          <p:cNvSpPr>
            <a:spLocks noGrp="1"/>
          </p:cNvSpPr>
          <p:nvPr>
            <p:ph type="body" sz="quarter" idx="1"/>
          </p:nvPr>
        </p:nvSpPr>
        <p:spPr>
          <a:prstGeom prst="rect">
            <a:avLst/>
          </a:prstGeom>
        </p:spPr>
        <p:txBody>
          <a:bodyPr/>
          <a:lstStyle/>
          <a:p>
            <a:pPr>
              <a:defRPr b="1"/>
            </a:pPr>
            <a:r>
              <a:t>Piper: „the essence of sin is the belittling of God‘s glory.“</a:t>
            </a:r>
            <a:r>
              <a:rPr b="0"/>
              <a:t> And they belittled it by robbing it of its claim to uniqueness. If God the Creator is not unique, He‘s not God at all!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a:spLocks noGrp="1" noRot="1" noChangeAspect="1"/>
          </p:cNvSpPr>
          <p:nvPr>
            <p:ph type="sldImg"/>
          </p:nvPr>
        </p:nvSpPr>
        <p:spPr>
          <a:prstGeom prst="rect">
            <a:avLst/>
          </a:prstGeom>
        </p:spPr>
        <p:txBody>
          <a:bodyPr/>
          <a:lstStyle/>
          <a:p>
            <a:endParaRPr/>
          </a:p>
        </p:txBody>
      </p:sp>
      <p:sp>
        <p:nvSpPr>
          <p:cNvPr id="928" name="Shape 928"/>
          <p:cNvSpPr>
            <a:spLocks noGrp="1"/>
          </p:cNvSpPr>
          <p:nvPr>
            <p:ph type="body" sz="quarter" idx="1"/>
          </p:nvPr>
        </p:nvSpPr>
        <p:spPr>
          <a:prstGeom prst="rect">
            <a:avLst/>
          </a:prstGeom>
        </p:spPr>
        <p:txBody>
          <a:bodyPr/>
          <a:lstStyle/>
          <a:p>
            <a:r>
              <a:t>False presupposition: God is NOT unique, not glorifying God AS GOD, not acknowledging and bowing before His unique glory</a:t>
            </a:r>
          </a:p>
          <a:p>
            <a:r>
              <a:t>Rejected the presupposition of true worship, could only result in false worship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noRot="1" noChangeAspect="1"/>
          </p:cNvSpPr>
          <p:nvPr>
            <p:ph type="sldImg"/>
          </p:nvPr>
        </p:nvSpPr>
        <p:spPr>
          <a:prstGeom prst="rect">
            <a:avLst/>
          </a:prstGeom>
        </p:spPr>
        <p:txBody>
          <a:bodyPr/>
          <a:lstStyle/>
          <a:p>
            <a:endParaRPr/>
          </a:p>
        </p:txBody>
      </p:sp>
      <p:sp>
        <p:nvSpPr>
          <p:cNvPr id="936" name="Shape 936"/>
          <p:cNvSpPr>
            <a:spLocks noGrp="1"/>
          </p:cNvSpPr>
          <p:nvPr>
            <p:ph type="body" sz="quarter" idx="1"/>
          </p:nvPr>
        </p:nvSpPr>
        <p:spPr>
          <a:prstGeom prst="rect">
            <a:avLst/>
          </a:prstGeom>
        </p:spPr>
        <p:txBody>
          <a:bodyPr/>
          <a:lstStyle/>
          <a:p>
            <a:r>
              <a:t>Who is WORTHY of your worship?</a:t>
            </a:r>
          </a:p>
          <a:p>
            <a:r>
              <a:t>In the fall: man said: well, I am, and these idols, and all the things I pursue in place of God and give Him His rightful place in my life</a:t>
            </a:r>
          </a:p>
          <a:p>
            <a:r>
              <a:t>The clay said to the potter (to use the biblical image), I can handle things on my own, thank you very much.</a:t>
            </a:r>
          </a:p>
          <a:p>
            <a:r>
              <a:t>Did not glorfy God as God, or give thanks.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816920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758672567"/>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09873259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72140628"/>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252437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555825313"/>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0897637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8649053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0815060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681453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6509847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2431918"/>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660631589"/>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1_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57235111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1_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5105142"/>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707303865"/>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44563989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872143805"/>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1_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472046234"/>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1_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7290654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1_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151586499"/>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3_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257341263"/>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543" name="Rectangle 4"/>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4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649433040"/>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298888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24637269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1_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3133526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1_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180330437"/>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1_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980931139"/>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1_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192787413"/>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73598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459754"/>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4313097"/>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535551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773850"/>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444064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9788324"/>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9431975"/>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3632640"/>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1879464"/>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097665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extLst>
      <p:ext uri="{BB962C8B-B14F-4D97-AF65-F5344CB8AC3E}">
        <p14:creationId xmlns:p14="http://schemas.microsoft.com/office/powerpoint/2010/main" val="28021055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01316667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340341792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85654003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279576760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1742209046"/>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1_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extLst>
      <p:ext uri="{BB962C8B-B14F-4D97-AF65-F5344CB8AC3E}">
        <p14:creationId xmlns:p14="http://schemas.microsoft.com/office/powerpoint/2010/main" val="4091930076"/>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47218" y="6246592"/>
            <a:ext cx="310982" cy="308417"/>
          </a:xfrm>
          <a:prstGeom prst="rect">
            <a:avLst/>
          </a:prstGeom>
        </p:spPr>
        <p:txBody>
          <a:bodyPr lIns="46037" tIns="46037" rIns="46037" bIns="46037" anchor="ctr"/>
          <a:lstStyle>
            <a:lvl1pPr defTabSz="457200">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975963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78929359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6492081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0119946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4985410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9107407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8454871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5988491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8119437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105366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4433792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326046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55656" y="6256070"/>
            <a:ext cx="302544" cy="289460"/>
          </a:xfrm>
          <a:prstGeom prst="rect">
            <a:avLst/>
          </a:prstGeom>
        </p:spPr>
        <p:txBody>
          <a:bodyPr lIns="46037" tIns="46037" rIns="46037" bIns="46037" anchor="ctr"/>
          <a:lstStyle>
            <a:lvl1pPr defTabSz="457200">
              <a:defRPr>
                <a:solidFill>
                  <a:schemeClr val="accent3">
                    <a:lumOff val="44000"/>
                  </a:schemeClr>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704950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879038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258528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29875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107253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209885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30719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880705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493956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695922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438082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64438609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374334689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814720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43344942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781066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65442954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67342023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21544488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972962591"/>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5634147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86927196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295401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966139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176498633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extLst>
      <p:ext uri="{BB962C8B-B14F-4D97-AF65-F5344CB8AC3E}">
        <p14:creationId xmlns:p14="http://schemas.microsoft.com/office/powerpoint/2010/main" val="2074609378"/>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9.xml"/><Relationship Id="rId21" Type="http://schemas.openxmlformats.org/officeDocument/2006/relationships/slideLayout" Target="../slideLayouts/slideLayout94.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63" Type="http://schemas.openxmlformats.org/officeDocument/2006/relationships/slideLayout" Target="../slideLayouts/slideLayout136.xml"/><Relationship Id="rId68" Type="http://schemas.openxmlformats.org/officeDocument/2006/relationships/slideLayout" Target="../slideLayouts/slideLayout141.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8" Type="http://schemas.openxmlformats.org/officeDocument/2006/relationships/slideLayout" Target="../slideLayouts/slideLayout131.xml"/><Relationship Id="rId66" Type="http://schemas.openxmlformats.org/officeDocument/2006/relationships/slideLayout" Target="../slideLayouts/slideLayout139.xml"/><Relationship Id="rId74" Type="http://schemas.openxmlformats.org/officeDocument/2006/relationships/slideLayout" Target="../slideLayouts/slideLayout147.xml"/><Relationship Id="rId5" Type="http://schemas.openxmlformats.org/officeDocument/2006/relationships/slideLayout" Target="../slideLayouts/slideLayout78.xml"/><Relationship Id="rId61" Type="http://schemas.openxmlformats.org/officeDocument/2006/relationships/slideLayout" Target="../slideLayouts/slideLayout134.xml"/><Relationship Id="rId19" Type="http://schemas.openxmlformats.org/officeDocument/2006/relationships/slideLayout" Target="../slideLayouts/slideLayout9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56" Type="http://schemas.openxmlformats.org/officeDocument/2006/relationships/slideLayout" Target="../slideLayouts/slideLayout129.xml"/><Relationship Id="rId64" Type="http://schemas.openxmlformats.org/officeDocument/2006/relationships/slideLayout" Target="../slideLayouts/slideLayout137.xml"/><Relationship Id="rId69" Type="http://schemas.openxmlformats.org/officeDocument/2006/relationships/slideLayout" Target="../slideLayouts/slideLayout142.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72" Type="http://schemas.openxmlformats.org/officeDocument/2006/relationships/slideLayout" Target="../slideLayouts/slideLayout145.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59" Type="http://schemas.openxmlformats.org/officeDocument/2006/relationships/slideLayout" Target="../slideLayouts/slideLayout132.xml"/><Relationship Id="rId67" Type="http://schemas.openxmlformats.org/officeDocument/2006/relationships/slideLayout" Target="../slideLayouts/slideLayout140.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62" Type="http://schemas.openxmlformats.org/officeDocument/2006/relationships/slideLayout" Target="../slideLayouts/slideLayout135.xml"/><Relationship Id="rId70" Type="http://schemas.openxmlformats.org/officeDocument/2006/relationships/slideLayout" Target="../slideLayouts/slideLayout143.xml"/><Relationship Id="rId75" Type="http://schemas.openxmlformats.org/officeDocument/2006/relationships/theme" Target="../theme/theme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57" Type="http://schemas.openxmlformats.org/officeDocument/2006/relationships/slideLayout" Target="../slideLayouts/slideLayout130.xml"/><Relationship Id="rId10" Type="http://schemas.openxmlformats.org/officeDocument/2006/relationships/slideLayout" Target="../slideLayouts/slideLayout83.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60" Type="http://schemas.openxmlformats.org/officeDocument/2006/relationships/slideLayout" Target="../slideLayouts/slideLayout133.xml"/><Relationship Id="rId65" Type="http://schemas.openxmlformats.org/officeDocument/2006/relationships/slideLayout" Target="../slideLayouts/slideLayout138.xml"/><Relationship Id="rId73" Type="http://schemas.openxmlformats.org/officeDocument/2006/relationships/slideLayout" Target="../slideLayouts/slideLayout14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9" Type="http://schemas.openxmlformats.org/officeDocument/2006/relationships/slideLayout" Target="../slideLayouts/slideLayout112.xml"/><Relationship Id="rId34" Type="http://schemas.openxmlformats.org/officeDocument/2006/relationships/slideLayout" Target="../slideLayouts/slideLayout107.xml"/><Relationship Id="rId50" Type="http://schemas.openxmlformats.org/officeDocument/2006/relationships/slideLayout" Target="../slideLayouts/slideLayout123.xml"/><Relationship Id="rId55" Type="http://schemas.openxmlformats.org/officeDocument/2006/relationships/slideLayout" Target="../slideLayouts/slideLayout128.xml"/><Relationship Id="rId76" Type="http://schemas.openxmlformats.org/officeDocument/2006/relationships/image" Target="../media/image1.png"/><Relationship Id="rId7" Type="http://schemas.openxmlformats.org/officeDocument/2006/relationships/slideLayout" Target="../slideLayouts/slideLayout80.xml"/><Relationship Id="rId71" Type="http://schemas.openxmlformats.org/officeDocument/2006/relationships/slideLayout" Target="../slideLayouts/slideLayout1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3.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5"/>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6"/>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208182500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 id="2147483969" r:id="rId21"/>
    <p:sldLayoutId id="2147483970" r:id="rId22"/>
    <p:sldLayoutId id="2147483971" r:id="rId23"/>
    <p:sldLayoutId id="2147483972" r:id="rId24"/>
    <p:sldLayoutId id="2147483973" r:id="rId25"/>
    <p:sldLayoutId id="2147483974" r:id="rId26"/>
    <p:sldLayoutId id="2147483975" r:id="rId27"/>
    <p:sldLayoutId id="2147483976" r:id="rId28"/>
    <p:sldLayoutId id="2147483977" r:id="rId29"/>
    <p:sldLayoutId id="2147483978" r:id="rId30"/>
    <p:sldLayoutId id="2147483979" r:id="rId31"/>
    <p:sldLayoutId id="2147483980" r:id="rId32"/>
    <p:sldLayoutId id="2147483981" r:id="rId33"/>
    <p:sldLayoutId id="2147483982" r:id="rId34"/>
    <p:sldLayoutId id="2147483983" r:id="rId35"/>
    <p:sldLayoutId id="2147483984" r:id="rId36"/>
    <p:sldLayoutId id="2147483985" r:id="rId37"/>
    <p:sldLayoutId id="2147483986" r:id="rId38"/>
    <p:sldLayoutId id="2147483987" r:id="rId39"/>
    <p:sldLayoutId id="2147483988" r:id="rId40"/>
    <p:sldLayoutId id="2147483989" r:id="rId41"/>
    <p:sldLayoutId id="2147483990" r:id="rId42"/>
    <p:sldLayoutId id="2147483991" r:id="rId43"/>
    <p:sldLayoutId id="2147483992" r:id="rId44"/>
    <p:sldLayoutId id="2147483993" r:id="rId45"/>
    <p:sldLayoutId id="2147483994" r:id="rId46"/>
    <p:sldLayoutId id="2147483995" r:id="rId47"/>
    <p:sldLayoutId id="2147483996" r:id="rId48"/>
    <p:sldLayoutId id="2147483997" r:id="rId49"/>
    <p:sldLayoutId id="2147483998" r:id="rId50"/>
    <p:sldLayoutId id="2147483999" r:id="rId51"/>
    <p:sldLayoutId id="2147484000" r:id="rId52"/>
    <p:sldLayoutId id="2147484001" r:id="rId53"/>
    <p:sldLayoutId id="2147484002" r:id="rId54"/>
    <p:sldLayoutId id="2147484003" r:id="rId55"/>
    <p:sldLayoutId id="2147484004" r:id="rId56"/>
    <p:sldLayoutId id="2147484005" r:id="rId57"/>
    <p:sldLayoutId id="2147484006" r:id="rId58"/>
    <p:sldLayoutId id="2147484007" r:id="rId59"/>
    <p:sldLayoutId id="2147484008" r:id="rId60"/>
    <p:sldLayoutId id="2147484009" r:id="rId61"/>
    <p:sldLayoutId id="2147484010" r:id="rId62"/>
    <p:sldLayoutId id="2147484011" r:id="rId63"/>
    <p:sldLayoutId id="2147484012" r:id="rId64"/>
    <p:sldLayoutId id="2147484013" r:id="rId65"/>
    <p:sldLayoutId id="2147484014" r:id="rId66"/>
    <p:sldLayoutId id="2147484015" r:id="rId67"/>
    <p:sldLayoutId id="2147484016" r:id="rId68"/>
    <p:sldLayoutId id="2147484017" r:id="rId69"/>
    <p:sldLayoutId id="2147484018" r:id="rId70"/>
    <p:sldLayoutId id="2147484019" r:id="rId71"/>
    <p:sldLayoutId id="2147484020" r:id="rId72"/>
    <p:sldLayoutId id="2147484021" r:id="rId73"/>
    <p:sldLayoutId id="2147484022" r:id="rId7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253"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253"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a:p>
        </p:txBody>
      </p:sp>
    </p:spTree>
    <p:extLst>
      <p:ext uri="{BB962C8B-B14F-4D97-AF65-F5344CB8AC3E}">
        <p14:creationId xmlns:p14="http://schemas.microsoft.com/office/powerpoint/2010/main" val="3929301321"/>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3.xml"/><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3.xml"/><Relationship Id="rId4" Type="http://schemas.openxmlformats.org/officeDocument/2006/relationships/image" Target="../media/image33.jpeg"/></Relationships>
</file>

<file path=ppt/slides/_rels/slide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58.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Biblical Worship"/>
          <p:cNvSpPr txBox="1">
            <a:spLocks noGrp="1"/>
          </p:cNvSpPr>
          <p:nvPr>
            <p:ph type="body" idx="13"/>
          </p:nvPr>
        </p:nvSpPr>
        <p:spPr>
          <a:xfrm>
            <a:off x="357187" y="2302668"/>
            <a:ext cx="5063134" cy="681039"/>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t>Biblical Worship</a:t>
            </a:r>
          </a:p>
        </p:txBody>
      </p:sp>
      <p:sp>
        <p:nvSpPr>
          <p:cNvPr id="812" name="Unit 2"/>
          <p:cNvSpPr txBox="1">
            <a:spLocks noGrp="1"/>
          </p:cNvSpPr>
          <p:nvPr>
            <p:ph type="title"/>
          </p:nvPr>
        </p:nvSpPr>
        <p:spPr>
          <a:prstGeom prst="rect">
            <a:avLst/>
          </a:prstGeom>
        </p:spPr>
        <p:txBody>
          <a:bodyPr/>
          <a:lstStyle>
            <a:lvl1pPr>
              <a:defRPr>
                <a:solidFill>
                  <a:srgbClr val="46532E"/>
                </a:solidFill>
              </a:defRPr>
            </a:lvl1pPr>
          </a:lstStyle>
          <a:p>
            <a:r>
              <a:t>Unit 2</a:t>
            </a:r>
          </a:p>
        </p:txBody>
      </p:sp>
      <p:sp>
        <p:nvSpPr>
          <p:cNvPr id="813" name="THE CENTRALITY OF WORSHIP IN GOD’S PROGRAM"/>
          <p:cNvSpPr txBox="1">
            <a:spLocks noGrp="1"/>
          </p:cNvSpPr>
          <p:nvPr>
            <p:ph type="body" sz="quarter" idx="1"/>
          </p:nvPr>
        </p:nvSpPr>
        <p:spPr>
          <a:xfrm>
            <a:off x="3327503" y="3018668"/>
            <a:ext cx="4586983" cy="1914576"/>
          </a:xfrm>
          <a:prstGeom prst="rect">
            <a:avLst/>
          </a:prstGeom>
        </p:spPr>
        <p:txBody>
          <a:bodyPr/>
          <a:lstStyle>
            <a:lvl1pPr algn="ctr" defTabSz="328612">
              <a:defRPr sz="4000"/>
            </a:lvl1pPr>
          </a:lstStyle>
          <a:p>
            <a:r>
              <a:t>THE CENTRALITY OF WORSHIP IN GOD’S PROGRAM</a:t>
            </a:r>
          </a:p>
        </p:txBody>
      </p:sp>
      <p:grpSp>
        <p:nvGrpSpPr>
          <p:cNvPr id="816" name="Image Gallery"/>
          <p:cNvGrpSpPr/>
          <p:nvPr/>
        </p:nvGrpSpPr>
        <p:grpSpPr>
          <a:xfrm>
            <a:off x="6392435" y="297796"/>
            <a:ext cx="2794001" cy="3018204"/>
            <a:chOff x="0" y="0"/>
            <a:chExt cx="2794000" cy="3018203"/>
          </a:xfrm>
        </p:grpSpPr>
        <p:pic>
          <p:nvPicPr>
            <p:cNvPr id="814"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815" name="Rectangle"/>
            <p:cNvSpPr/>
            <p:nvPr/>
          </p:nvSpPr>
          <p:spPr>
            <a:xfrm>
              <a:off x="0" y="2649903"/>
              <a:ext cx="2794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t> </a:t>
              </a:r>
            </a:p>
          </p:txBody>
        </p:sp>
      </p:grpSp>
      <p:sp>
        <p:nvSpPr>
          <p:cNvPr id="2" name="Rectangle 1">
            <a:extLst>
              <a:ext uri="{FF2B5EF4-FFF2-40B4-BE49-F238E27FC236}">
                <a16:creationId xmlns:a16="http://schemas.microsoft.com/office/drawing/2014/main" id="{B23F6FD6-6A54-FA51-AD2E-15762BFC031A}"/>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Taught by Dr. Ron Man for Doctor of Ministry Students</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Files in many languages for free download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43" name="Image" descr="Image"/>
          <p:cNvPicPr>
            <a:picLocks noChangeAspect="1"/>
          </p:cNvPicPr>
          <p:nvPr/>
        </p:nvPicPr>
        <p:blipFill>
          <a:blip r:embed="rId2"/>
          <a:stretch>
            <a:fillRect/>
          </a:stretch>
        </p:blipFill>
        <p:spPr>
          <a:xfrm>
            <a:off x="-469900" y="565150"/>
            <a:ext cx="9667576" cy="543801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45" name="Image" descr="Image"/>
          <p:cNvPicPr>
            <a:picLocks noChangeAspect="1"/>
          </p:cNvPicPr>
          <p:nvPr/>
        </p:nvPicPr>
        <p:blipFill>
          <a:blip r:embed="rId2"/>
          <a:stretch>
            <a:fillRect/>
          </a:stretch>
        </p:blipFill>
        <p:spPr>
          <a:xfrm>
            <a:off x="0" y="857250"/>
            <a:ext cx="9144000" cy="51435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Rectangle 2"/>
          <p:cNvSpPr txBox="1"/>
          <p:nvPr/>
        </p:nvSpPr>
        <p:spPr>
          <a:xfrm>
            <a:off x="274319" y="1474618"/>
            <a:ext cx="6145260" cy="3731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000">
                <a:latin typeface="Rockwell"/>
                <a:ea typeface="Rockwell"/>
                <a:cs typeface="Rockwell"/>
                <a:sym typeface="Rockwell"/>
              </a:defRPr>
            </a:pPr>
            <a:r>
              <a:t>TRUE WORSHIP</a:t>
            </a:r>
          </a:p>
          <a:p>
            <a:pPr algn="ctr">
              <a:defRPr sz="3200">
                <a:latin typeface="Rockwell"/>
                <a:ea typeface="Rockwell"/>
                <a:cs typeface="Rockwell"/>
                <a:sym typeface="Rockwell"/>
              </a:defRPr>
            </a:pPr>
            <a:endParaRPr/>
          </a:p>
          <a:p>
            <a:pPr algn="ctr">
              <a:defRPr sz="3200">
                <a:latin typeface="Rockwell Italic"/>
                <a:ea typeface="Rockwell Italic"/>
                <a:cs typeface="Rockwell Italic"/>
                <a:sym typeface="Rockwell Italic"/>
              </a:defRPr>
            </a:pPr>
            <a:r>
              <a:t>In Your presence there is</a:t>
            </a:r>
          </a:p>
          <a:p>
            <a:pPr algn="ctr">
              <a:defRPr sz="3200">
                <a:latin typeface="Rockwell Italic"/>
                <a:ea typeface="Rockwell Italic"/>
                <a:cs typeface="Rockwell Italic"/>
                <a:sym typeface="Rockwell Italic"/>
              </a:defRPr>
            </a:pPr>
            <a:r>
              <a:t>fullness of joy;</a:t>
            </a:r>
          </a:p>
          <a:p>
            <a:pPr algn="ctr">
              <a:defRPr sz="3200">
                <a:latin typeface="Rockwell Italic"/>
                <a:ea typeface="Rockwell Italic"/>
                <a:cs typeface="Rockwell Italic"/>
                <a:sym typeface="Rockwell Italic"/>
              </a:defRPr>
            </a:pPr>
            <a:r>
              <a:t>At Your right hand are</a:t>
            </a:r>
          </a:p>
          <a:p>
            <a:pPr algn="ctr">
              <a:defRPr sz="3200">
                <a:latin typeface="Rockwell Italic"/>
                <a:ea typeface="Rockwell Italic"/>
                <a:cs typeface="Rockwell Italic"/>
                <a:sym typeface="Rockwell Italic"/>
              </a:defRPr>
            </a:pPr>
            <a:r>
              <a:t>pleasures forevermore.</a:t>
            </a:r>
          </a:p>
          <a:p>
            <a:pPr algn="ctr">
              <a:defRPr sz="1600">
                <a:latin typeface="Rockwell Italic"/>
                <a:ea typeface="Rockwell Italic"/>
                <a:cs typeface="Rockwell Italic"/>
                <a:sym typeface="Rockwell Italic"/>
              </a:defRPr>
            </a:pPr>
            <a:endParaRPr/>
          </a:p>
          <a:p>
            <a:pPr algn="ctr">
              <a:defRPr sz="3200">
                <a:latin typeface="Rockwell Italic"/>
                <a:ea typeface="Rockwell Italic"/>
                <a:cs typeface="Rockwell Italic"/>
                <a:sym typeface="Rockwell Italic"/>
              </a:defRPr>
            </a:pPr>
            <a:r>
              <a:t>(Psalm 16:11)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Rectangle 2"/>
          <p:cNvSpPr txBox="1"/>
          <p:nvPr/>
        </p:nvSpPr>
        <p:spPr>
          <a:xfrm>
            <a:off x="274319" y="1474618"/>
            <a:ext cx="6145260" cy="1559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000">
                <a:latin typeface="Rockwell"/>
                <a:ea typeface="Rockwell"/>
                <a:cs typeface="Rockwell"/>
                <a:sym typeface="Rockwell"/>
              </a:defRPr>
            </a:pPr>
            <a:r>
              <a:t>DISCUSSION</a:t>
            </a:r>
          </a:p>
          <a:p>
            <a:pPr algn="ctr">
              <a:defRPr sz="3200">
                <a:latin typeface="Rockwell"/>
                <a:ea typeface="Rockwell"/>
                <a:cs typeface="Rockwell"/>
                <a:sym typeface="Rockwell"/>
              </a:defRPr>
            </a:pPr>
            <a:endParaRPr/>
          </a:p>
          <a:p>
            <a:pPr algn="ctr">
              <a:defRPr sz="3200">
                <a:latin typeface="Rockwell"/>
                <a:ea typeface="Rockwell"/>
                <a:cs typeface="Rockwell"/>
                <a:sym typeface="Rockwell"/>
              </a:defRPr>
            </a:pPr>
            <a:r>
              <a:t>Competing worships</a:t>
            </a:r>
          </a:p>
        </p:txBody>
      </p:sp>
      <p:pic>
        <p:nvPicPr>
          <p:cNvPr id="850" name="Image" descr="Image"/>
          <p:cNvPicPr>
            <a:picLocks noChangeAspect="1"/>
          </p:cNvPicPr>
          <p:nvPr/>
        </p:nvPicPr>
        <p:blipFill>
          <a:blip r:embed="rId2"/>
          <a:stretch>
            <a:fillRect/>
          </a:stretch>
        </p:blipFill>
        <p:spPr>
          <a:xfrm>
            <a:off x="0" y="857250"/>
            <a:ext cx="9144000" cy="51435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Double-click to edit"/>
          <p:cNvSpPr txBox="1">
            <a:spLocks noGrp="1"/>
          </p:cNvSpPr>
          <p:nvPr>
            <p:ph type="title"/>
          </p:nvPr>
        </p:nvSpPr>
        <p:spPr>
          <a:prstGeom prst="rect">
            <a:avLst/>
          </a:prstGeom>
        </p:spPr>
        <p:txBody>
          <a:bodyPr/>
          <a:lstStyle/>
          <a:p>
            <a:r>
              <a:t> </a:t>
            </a:r>
          </a:p>
        </p:txBody>
      </p:sp>
      <p:sp>
        <p:nvSpPr>
          <p:cNvPr id="853" name="Double-click to edit"/>
          <p:cNvSpPr txBox="1">
            <a:spLocks noGrp="1"/>
          </p:cNvSpPr>
          <p:nvPr>
            <p:ph type="body" sz="quarter" idx="1"/>
          </p:nvPr>
        </p:nvSpPr>
        <p:spPr>
          <a:prstGeom prst="rect">
            <a:avLst/>
          </a:prstGeom>
        </p:spPr>
        <p:txBody>
          <a:bodyPr/>
          <a:lstStyle/>
          <a:p>
            <a:r>
              <a:t> </a:t>
            </a:r>
          </a:p>
        </p:txBody>
      </p:sp>
      <p:sp>
        <p:nvSpPr>
          <p:cNvPr id="854" name="Text Box 4"/>
          <p:cNvSpPr txBox="1"/>
          <p:nvPr/>
        </p:nvSpPr>
        <p:spPr>
          <a:xfrm>
            <a:off x="2166620" y="1935479"/>
            <a:ext cx="7147560" cy="298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a:p>
          <a:p>
            <a:pPr algn="ctr">
              <a:spcBef>
                <a:spcPts val="2400"/>
              </a:spcBef>
              <a:defRPr sz="4000" b="1">
                <a:solidFill>
                  <a:schemeClr val="accent3">
                    <a:lumOff val="44000"/>
                  </a:schemeClr>
                </a:solidFill>
              </a:defRPr>
            </a:pPr>
            <a:r>
              <a:t>The Centrality of Worship</a:t>
            </a:r>
          </a:p>
          <a:p>
            <a:pPr algn="ctr">
              <a:spcBef>
                <a:spcPts val="3600"/>
              </a:spcBef>
              <a:defRPr sz="6000" b="1">
                <a:solidFill>
                  <a:schemeClr val="accent3">
                    <a:lumOff val="44000"/>
                  </a:schemeClr>
                </a:solidFill>
              </a:defRPr>
            </a:pPr>
            <a:r>
              <a:t>in Creation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God the Creator"/>
          <p:cNvSpPr txBox="1">
            <a:spLocks noGrp="1"/>
          </p:cNvSpPr>
          <p:nvPr>
            <p:ph type="title"/>
          </p:nvPr>
        </p:nvSpPr>
        <p:spPr>
          <a:prstGeom prst="rect">
            <a:avLst/>
          </a:prstGeom>
        </p:spPr>
        <p:txBody>
          <a:bodyPr/>
          <a:lstStyle>
            <a:lvl1pPr algn="ctr">
              <a:spcBef>
                <a:spcPts val="2600"/>
              </a:spcBef>
              <a:defRPr sz="4400" b="1">
                <a:solidFill>
                  <a:srgbClr val="000000"/>
                </a:solidFill>
                <a:latin typeface="+mn-lt"/>
                <a:ea typeface="+mn-ea"/>
                <a:cs typeface="+mn-cs"/>
                <a:sym typeface="Book Antiqua"/>
              </a:defRPr>
            </a:lvl1pPr>
          </a:lstStyle>
          <a:p>
            <a:r>
              <a:t>God the Creator</a:t>
            </a:r>
          </a:p>
        </p:txBody>
      </p:sp>
      <p:sp>
        <p:nvSpPr>
          <p:cNvPr id="857" name="Double-click to edit"/>
          <p:cNvSpPr txBox="1">
            <a:spLocks noGrp="1"/>
          </p:cNvSpPr>
          <p:nvPr>
            <p:ph type="body" sz="half" idx="1"/>
          </p:nvPr>
        </p:nvSpPr>
        <p:spPr>
          <a:xfrm>
            <a:off x="282618" y="2057400"/>
            <a:ext cx="3657601" cy="4140200"/>
          </a:xfrm>
          <a:prstGeom prst="rect">
            <a:avLst/>
          </a:prstGeom>
        </p:spPr>
        <p:txBody>
          <a:bodyPr/>
          <a:lstStyle/>
          <a:p>
            <a:r>
              <a:t> </a:t>
            </a:r>
          </a:p>
        </p:txBody>
      </p:sp>
      <p:sp>
        <p:nvSpPr>
          <p:cNvPr id="858" name="Text Box 6"/>
          <p:cNvSpPr txBox="1"/>
          <p:nvPr/>
        </p:nvSpPr>
        <p:spPr>
          <a:xfrm>
            <a:off x="731519" y="-737648"/>
            <a:ext cx="7299961" cy="764541"/>
          </a:xfrm>
          <a:prstGeom prst="rect">
            <a:avLst/>
          </a:prstGeom>
          <a:ln w="12700">
            <a:miter lim="400000"/>
          </a:ln>
        </p:spPr>
        <p:txBody>
          <a:bodyPr lIns="45719" rIns="45719">
            <a:spAutoFit/>
          </a:bodyPr>
          <a:lstStyle/>
          <a:p>
            <a:pPr algn="ctr">
              <a:spcBef>
                <a:spcPts val="2600"/>
              </a:spcBef>
              <a:defRPr sz="4400" b="1"/>
            </a:pPr>
            <a:endParaRPr/>
          </a:p>
        </p:txBody>
      </p:sp>
      <p:sp>
        <p:nvSpPr>
          <p:cNvPr id="859" name="Text Box 7"/>
          <p:cNvSpPr txBox="1"/>
          <p:nvPr/>
        </p:nvSpPr>
        <p:spPr>
          <a:xfrm>
            <a:off x="855252" y="1910089"/>
            <a:ext cx="6842761"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457200" indent="-457200">
              <a:spcBef>
                <a:spcPts val="1600"/>
              </a:spcBef>
              <a:buSzPct val="100000"/>
              <a:buAutoNum type="arabicPeriod"/>
              <a:defRPr sz="2800" b="1"/>
            </a:lvl1pPr>
          </a:lstStyle>
          <a:p>
            <a:r>
              <a:t>Most basic truth about God</a:t>
            </a:r>
          </a:p>
        </p:txBody>
      </p:sp>
      <p:sp>
        <p:nvSpPr>
          <p:cNvPr id="860" name="Text Box 8"/>
          <p:cNvSpPr txBox="1"/>
          <p:nvPr/>
        </p:nvSpPr>
        <p:spPr>
          <a:xfrm>
            <a:off x="817152" y="2530321"/>
            <a:ext cx="6918961"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457200" indent="-457200">
              <a:spcBef>
                <a:spcPts val="1600"/>
              </a:spcBef>
              <a:defRPr sz="2800" b="1"/>
            </a:lvl1pPr>
          </a:lstStyle>
          <a:p>
            <a:r>
              <a:t>2.	First truth about God—Genesis 1:1</a:t>
            </a:r>
          </a:p>
        </p:txBody>
      </p:sp>
      <p:sp>
        <p:nvSpPr>
          <p:cNvPr id="861" name="Text Box 9"/>
          <p:cNvSpPr txBox="1"/>
          <p:nvPr/>
        </p:nvSpPr>
        <p:spPr>
          <a:xfrm>
            <a:off x="804452" y="3264853"/>
            <a:ext cx="6766561" cy="1811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514350" indent="-514350">
              <a:spcBef>
                <a:spcPts val="1600"/>
              </a:spcBef>
              <a:buSzPct val="100000"/>
              <a:buAutoNum type="arabicPeriod" startAt="3"/>
              <a:defRPr sz="2800" b="1"/>
            </a:pPr>
            <a:r>
              <a:t>All that is not God was made by Him</a:t>
            </a:r>
          </a:p>
          <a:p>
            <a:pPr>
              <a:spcBef>
                <a:spcPts val="1400"/>
              </a:spcBef>
              <a:defRPr b="1" i="1"/>
            </a:pPr>
            <a:r>
              <a:t>	   “God creates, out of generous love, all      	that is not God, so that He can fill it with 		  His glory.” (N. T. Wright)</a:t>
            </a:r>
          </a:p>
        </p:txBody>
      </p:sp>
      <p:sp>
        <p:nvSpPr>
          <p:cNvPr id="862" name="Text Box 10"/>
          <p:cNvSpPr txBox="1"/>
          <p:nvPr/>
        </p:nvSpPr>
        <p:spPr>
          <a:xfrm>
            <a:off x="782319" y="5087939"/>
            <a:ext cx="6080761" cy="1137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indent="-457200">
              <a:spcBef>
                <a:spcPts val="1600"/>
              </a:spcBef>
            </a:pPr>
            <a:r>
              <a:t> </a:t>
            </a:r>
            <a:r>
              <a:rPr sz="2800" b="1"/>
              <a:t>4.	A fundamental distinction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OT  Testimonies…"/>
          <p:cNvSpPr txBox="1">
            <a:spLocks noGrp="1"/>
          </p:cNvSpPr>
          <p:nvPr>
            <p:ph type="title"/>
          </p:nvPr>
        </p:nvSpPr>
        <p:spPr>
          <a:prstGeom prst="rect">
            <a:avLst/>
          </a:prstGeom>
        </p:spPr>
        <p:txBody>
          <a:bodyPr>
            <a:normAutofit fontScale="90000"/>
          </a:bodyPr>
          <a:lstStyle/>
          <a:p>
            <a:pPr algn="ctr" defTabSz="621791">
              <a:defRPr sz="2380"/>
            </a:pPr>
            <a:r>
              <a:t>OT  Testimonies</a:t>
            </a:r>
          </a:p>
          <a:p>
            <a:pPr algn="ctr" defTabSz="621791">
              <a:defRPr sz="2380"/>
            </a:pPr>
            <a:r>
              <a:t>to the fundamental distinction</a:t>
            </a:r>
          </a:p>
        </p:txBody>
      </p:sp>
      <p:sp>
        <p:nvSpPr>
          <p:cNvPr id="867" name="Double-click to edit"/>
          <p:cNvSpPr txBox="1">
            <a:spLocks noGrp="1"/>
          </p:cNvSpPr>
          <p:nvPr>
            <p:ph type="body" idx="1"/>
          </p:nvPr>
        </p:nvSpPr>
        <p:spPr>
          <a:prstGeom prst="rect">
            <a:avLst/>
          </a:prstGeom>
        </p:spPr>
        <p:txBody>
          <a:bodyPr/>
          <a:lstStyle/>
          <a:p>
            <a:endParaRPr/>
          </a:p>
        </p:txBody>
      </p:sp>
      <p:sp>
        <p:nvSpPr>
          <p:cNvPr id="868" name="Text Placeholder 3"/>
          <p:cNvSpPr>
            <a:spLocks noGrp="1"/>
          </p:cNvSpPr>
          <p:nvPr>
            <p:ph type="body" idx="13"/>
          </p:nvPr>
        </p:nvSpPr>
        <p:spPr>
          <a:prstGeom prst="rect">
            <a:avLst/>
          </a:prstGeom>
        </p:spPr>
        <p:txBody>
          <a:bodyPr/>
          <a:lstStyle/>
          <a:p>
            <a:pPr marL="0" indent="0">
              <a:spcBef>
                <a:spcPts val="600"/>
              </a:spcBef>
              <a:buSzTx/>
              <a:buNone/>
              <a:defRPr sz="1400">
                <a:latin typeface="Rockwell"/>
                <a:ea typeface="Rockwell"/>
                <a:cs typeface="Rockwell"/>
                <a:sym typeface="Rockwell"/>
              </a:defRPr>
            </a:pPr>
            <a:endParaRPr/>
          </a:p>
        </p:txBody>
      </p:sp>
      <p:sp>
        <p:nvSpPr>
          <p:cNvPr id="869" name="Text Box 6"/>
          <p:cNvSpPr txBox="1"/>
          <p:nvPr/>
        </p:nvSpPr>
        <p:spPr>
          <a:xfrm>
            <a:off x="4122420" y="298930"/>
            <a:ext cx="4507052" cy="6929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500"/>
              </a:spcBef>
              <a:defRPr sz="2500" b="1"/>
            </a:pPr>
            <a:r>
              <a:t>O God, who is like You?  (Psalm 71:19)</a:t>
            </a:r>
            <a:endParaRPr sz="1600"/>
          </a:p>
          <a:p>
            <a:pPr algn="ctr">
              <a:spcBef>
                <a:spcPts val="1500"/>
              </a:spcBef>
              <a:defRPr sz="2500" b="1"/>
            </a:pPr>
            <a:r>
              <a:t>O Lord, there is none like You, nor is there any God besides You.  (1 Chronicles 17:20)</a:t>
            </a:r>
            <a:endParaRPr sz="1600" i="1"/>
          </a:p>
          <a:p>
            <a:pPr algn="ctr">
              <a:spcBef>
                <a:spcPts val="1500"/>
              </a:spcBef>
              <a:defRPr sz="2500" b="1"/>
            </a:pPr>
            <a:r>
              <a:t>There is no one like the Lord our God. (Exodus 8:10)</a:t>
            </a:r>
            <a:br/>
            <a:endParaRPr sz="1600"/>
          </a:p>
          <a:p>
            <a:pPr algn="ctr">
              <a:defRPr sz="2500" b="1"/>
            </a:pPr>
            <a:r>
              <a:t>  </a:t>
            </a:r>
            <a:r>
              <a:rPr sz="2400"/>
              <a:t>“I am God, and there is no other; I am God, and there is no one like Me.” (Isaiah 46:9)</a:t>
            </a:r>
          </a:p>
          <a:p>
            <a:pPr algn="ctr">
              <a:defRPr b="1"/>
            </a:pPr>
            <a:r>
              <a:t> </a:t>
            </a:r>
          </a:p>
          <a:p>
            <a:pPr algn="ctr">
              <a:defRPr b="1"/>
            </a:pPr>
            <a:r>
              <a:t>“I am the Lord, that is My name; I will not give My glory to another.” (Isaiah 42:8)</a:t>
            </a:r>
            <a:endParaRPr sz="250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rPr dirty="0"/>
              <a:t>True worship presupposes this</a:t>
            </a:r>
          </a:p>
          <a:p>
            <a:pPr algn="ctr" defTabSz="365760">
              <a:spcBef>
                <a:spcPts val="800"/>
              </a:spcBef>
              <a:defRPr sz="3000" b="1">
                <a:solidFill>
                  <a:srgbClr val="000000"/>
                </a:solidFill>
                <a:latin typeface="+mn-lt"/>
                <a:ea typeface="+mn-ea"/>
                <a:cs typeface="+mn-cs"/>
                <a:sym typeface="Book Antiqua"/>
              </a:defRPr>
            </a:pPr>
            <a:r>
              <a:rPr dirty="0"/>
              <a:t>fundamental distinction</a:t>
            </a:r>
          </a:p>
        </p:txBody>
      </p:sp>
      <p:sp>
        <p:nvSpPr>
          <p:cNvPr id="874" name="Double-click to edit"/>
          <p:cNvSpPr txBox="1">
            <a:spLocks noGrp="1"/>
          </p:cNvSpPr>
          <p:nvPr>
            <p:ph type="body" idx="1"/>
          </p:nvPr>
        </p:nvSpPr>
        <p:spPr>
          <a:prstGeom prst="rect">
            <a:avLst/>
          </a:prstGeom>
        </p:spPr>
        <p:txBody>
          <a:bodyPr/>
          <a:lstStyle/>
          <a:p>
            <a:r>
              <a:rPr lang="en-US" dirty="0"/>
              <a:t> </a:t>
            </a:r>
            <a:endParaRPr dirty="0"/>
          </a:p>
        </p:txBody>
      </p:sp>
      <p:sp>
        <p:nvSpPr>
          <p:cNvPr id="875" name="Text Box 6"/>
          <p:cNvSpPr txBox="1"/>
          <p:nvPr/>
        </p:nvSpPr>
        <p:spPr>
          <a:xfrm>
            <a:off x="502919" y="2590801"/>
            <a:ext cx="7985761" cy="3078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800"/>
            </a:pPr>
            <a:endParaRPr/>
          </a:p>
          <a:p>
            <a:pPr algn="ctr">
              <a:spcBef>
                <a:spcPts val="1400"/>
              </a:spcBef>
              <a:defRPr b="1"/>
            </a:pPr>
            <a:r>
              <a:t>“Worthy are You, our Lord and our God, to receive glory and honor and power; for You created all things, and because of Your will they existed, and were created.”  (Revelation 4:11)</a:t>
            </a:r>
          </a:p>
          <a:p>
            <a:pPr algn="ctr">
              <a:spcBef>
                <a:spcPts val="1400"/>
              </a:spcBef>
              <a:defRPr sz="800" b="1"/>
            </a:pPr>
            <a:endParaRPr/>
          </a:p>
          <a:p>
            <a:pPr algn="ctr">
              <a:spcBef>
                <a:spcPts val="1400"/>
              </a:spcBef>
              <a:defRPr b="1"/>
            </a:pPr>
            <a:r>
              <a:t>Come, let us worship and bow down, Let us kneel before the LORD our Maker.  (Psalm 95:6)</a:t>
            </a:r>
          </a:p>
        </p:txBody>
      </p:sp>
      <p:sp>
        <p:nvSpPr>
          <p:cNvPr id="876" name="Text Box 7"/>
          <p:cNvSpPr txBox="1"/>
          <p:nvPr/>
        </p:nvSpPr>
        <p:spPr>
          <a:xfrm>
            <a:off x="731519" y="1943418"/>
            <a:ext cx="7680961"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i="1"/>
            </a:pPr>
            <a:r>
              <a:t>“</a:t>
            </a:r>
            <a:r>
              <a:rPr b="1"/>
              <a:t>You are God, and I am not.”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t>True worship presupposes this</a:t>
            </a:r>
          </a:p>
          <a:p>
            <a:pPr algn="ctr" defTabSz="365760">
              <a:spcBef>
                <a:spcPts val="800"/>
              </a:spcBef>
              <a:defRPr sz="3000" b="1">
                <a:solidFill>
                  <a:srgbClr val="000000"/>
                </a:solidFill>
                <a:latin typeface="+mn-lt"/>
                <a:ea typeface="+mn-ea"/>
                <a:cs typeface="+mn-cs"/>
                <a:sym typeface="Book Antiqua"/>
              </a:defRPr>
            </a:pPr>
            <a:r>
              <a:t>fundamental distinction</a:t>
            </a:r>
          </a:p>
        </p:txBody>
      </p:sp>
      <p:sp>
        <p:nvSpPr>
          <p:cNvPr id="881" name="Double-click to edit"/>
          <p:cNvSpPr txBox="1">
            <a:spLocks noGrp="1"/>
          </p:cNvSpPr>
          <p:nvPr>
            <p:ph type="body" idx="1"/>
          </p:nvPr>
        </p:nvSpPr>
        <p:spPr>
          <a:prstGeom prst="rect">
            <a:avLst/>
          </a:prstGeom>
        </p:spPr>
        <p:txBody>
          <a:bodyPr/>
          <a:lstStyle/>
          <a:p>
            <a:r>
              <a:t> </a:t>
            </a:r>
          </a:p>
        </p:txBody>
      </p:sp>
      <p:sp>
        <p:nvSpPr>
          <p:cNvPr id="882" name="Text Box 6"/>
          <p:cNvSpPr txBox="1"/>
          <p:nvPr/>
        </p:nvSpPr>
        <p:spPr>
          <a:xfrm>
            <a:off x="502919" y="2590801"/>
            <a:ext cx="7985761" cy="3661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800"/>
            </a:pPr>
            <a:endParaRPr/>
          </a:p>
          <a:p>
            <a:pPr algn="ctr">
              <a:lnSpc>
                <a:spcPct val="110000"/>
              </a:lnSpc>
              <a:defRPr b="1"/>
            </a:pPr>
            <a:endParaRPr sz="800"/>
          </a:p>
          <a:p>
            <a:pPr algn="ctr">
              <a:lnSpc>
                <a:spcPct val="110000"/>
              </a:lnSpc>
              <a:defRPr b="1"/>
            </a:pPr>
            <a:endParaRPr sz="800"/>
          </a:p>
          <a:p>
            <a:pPr algn="ctr">
              <a:lnSpc>
                <a:spcPct val="110000"/>
              </a:lnSpc>
              <a:defRPr b="1"/>
            </a:pPr>
            <a:r>
              <a:t>I, John, am the one who heard and saw these things. And when I heard and saw, I fell down to worship at the feet of the angel who showed me these things. But he said to me, “Do not do that!   I am a fellow servant of yours and of your brethren the prophets and of those who heed the words of this book. Worship God.”</a:t>
            </a:r>
          </a:p>
          <a:p>
            <a:pPr algn="ctr">
              <a:lnSpc>
                <a:spcPct val="110000"/>
              </a:lnSpc>
              <a:defRPr b="1"/>
            </a:pPr>
            <a:endParaRPr/>
          </a:p>
          <a:p>
            <a:pPr algn="ctr">
              <a:defRPr b="1"/>
            </a:pPr>
            <a:r>
              <a:t>(Revelation 22:8-9; cf. 19:10)</a:t>
            </a:r>
          </a:p>
        </p:txBody>
      </p:sp>
      <p:sp>
        <p:nvSpPr>
          <p:cNvPr id="883" name="Text Box 7"/>
          <p:cNvSpPr txBox="1"/>
          <p:nvPr/>
        </p:nvSpPr>
        <p:spPr>
          <a:xfrm>
            <a:off x="436156" y="1943418"/>
            <a:ext cx="7680961"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i="1"/>
            </a:pPr>
            <a:r>
              <a:t>“</a:t>
            </a:r>
            <a:r>
              <a:rPr b="1"/>
              <a:t>You are God, and I am not.”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Double-click to edit"/>
          <p:cNvSpPr txBox="1">
            <a:spLocks noGrp="1"/>
          </p:cNvSpPr>
          <p:nvPr>
            <p:ph type="title"/>
          </p:nvPr>
        </p:nvSpPr>
        <p:spPr>
          <a:prstGeom prst="rect">
            <a:avLst/>
          </a:prstGeom>
        </p:spPr>
        <p:txBody>
          <a:bodyPr/>
          <a:lstStyle/>
          <a:p>
            <a:r>
              <a:t> </a:t>
            </a:r>
          </a:p>
        </p:txBody>
      </p:sp>
      <p:sp>
        <p:nvSpPr>
          <p:cNvPr id="888" name="Double-click to edit"/>
          <p:cNvSpPr txBox="1">
            <a:spLocks noGrp="1"/>
          </p:cNvSpPr>
          <p:nvPr>
            <p:ph type="body" sz="quarter" idx="1"/>
          </p:nvPr>
        </p:nvSpPr>
        <p:spPr>
          <a:prstGeom prst="rect">
            <a:avLst/>
          </a:prstGeom>
        </p:spPr>
        <p:txBody>
          <a:bodyPr/>
          <a:lstStyle/>
          <a:p>
            <a:r>
              <a:t> </a:t>
            </a:r>
          </a:p>
        </p:txBody>
      </p:sp>
      <p:sp>
        <p:nvSpPr>
          <p:cNvPr id="889" name="Text Box 4"/>
          <p:cNvSpPr txBox="1"/>
          <p:nvPr/>
        </p:nvSpPr>
        <p:spPr>
          <a:xfrm>
            <a:off x="1950720" y="2019301"/>
            <a:ext cx="7147560" cy="298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a:p>
          <a:p>
            <a:pPr algn="ctr">
              <a:spcBef>
                <a:spcPts val="2400"/>
              </a:spcBef>
              <a:defRPr sz="4000" b="1">
                <a:solidFill>
                  <a:schemeClr val="accent3">
                    <a:lumOff val="44000"/>
                  </a:schemeClr>
                </a:solidFill>
              </a:defRPr>
            </a:pPr>
            <a:r>
              <a:t>The Centrality of Worship</a:t>
            </a:r>
          </a:p>
          <a:p>
            <a:pPr algn="ctr">
              <a:spcBef>
                <a:spcPts val="3600"/>
              </a:spcBef>
              <a:defRPr sz="6000" b="1">
                <a:solidFill>
                  <a:schemeClr val="accent3">
                    <a:lumOff val="44000"/>
                  </a:schemeClr>
                </a:solidFill>
              </a:defRPr>
            </a:pPr>
            <a:r>
              <a:t>in the Fall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 Box 1028"/>
          <p:cNvSpPr txBox="1"/>
          <p:nvPr/>
        </p:nvSpPr>
        <p:spPr>
          <a:xfrm>
            <a:off x="401320" y="419100"/>
            <a:ext cx="7985760" cy="6294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b="1"/>
            </a:pPr>
            <a:r>
              <a:rPr dirty="0"/>
              <a:t>It is good to give thanks to the Lord     And to sing praises to Your name,             O Most High; </a:t>
            </a:r>
          </a:p>
          <a:p>
            <a:pPr algn="ctr">
              <a:spcBef>
                <a:spcPts val="2100"/>
              </a:spcBef>
              <a:defRPr sz="3600" b="1"/>
            </a:pPr>
            <a:r>
              <a:rPr dirty="0"/>
              <a:t>To declare Your lovingkindness in the morning and Your faithfulness by night.</a:t>
            </a:r>
          </a:p>
          <a:p>
            <a:pPr algn="ctr">
              <a:spcBef>
                <a:spcPts val="2100"/>
              </a:spcBef>
              <a:defRPr sz="3600" b="1"/>
            </a:pPr>
            <a:r>
              <a:rPr dirty="0"/>
              <a:t> For You, O Lord, have made me glad by what You have done; I will sing for joy at the works of Your hands.</a:t>
            </a:r>
          </a:p>
          <a:p>
            <a:pPr algn="ctr">
              <a:spcBef>
                <a:spcPts val="1900"/>
              </a:spcBef>
              <a:defRPr sz="3200" b="1"/>
            </a:pPr>
            <a:r>
              <a:rPr dirty="0"/>
              <a:t>(Psalm 92:1-2,4)</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The Fall challenged this fundamental distinction:  God‘s unique glory"/>
          <p:cNvSpPr txBox="1">
            <a:spLocks noGrp="1"/>
          </p:cNvSpPr>
          <p:nvPr>
            <p:ph type="title"/>
          </p:nvPr>
        </p:nvSpPr>
        <p:spPr>
          <a:xfrm>
            <a:off x="504945" y="524621"/>
            <a:ext cx="7556314" cy="1116108"/>
          </a:xfrm>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t>The Fall challenged this fundamental distinction:  God‘s unique glory</a:t>
            </a:r>
          </a:p>
        </p:txBody>
      </p:sp>
      <p:sp>
        <p:nvSpPr>
          <p:cNvPr id="892" name="Double-click to edit"/>
          <p:cNvSpPr txBox="1">
            <a:spLocks noGrp="1"/>
          </p:cNvSpPr>
          <p:nvPr>
            <p:ph type="body" sz="half" idx="1"/>
          </p:nvPr>
        </p:nvSpPr>
        <p:spPr>
          <a:prstGeom prst="rect">
            <a:avLst/>
          </a:prstGeom>
        </p:spPr>
        <p:txBody>
          <a:bodyPr/>
          <a:lstStyle/>
          <a:p>
            <a:r>
              <a:t> </a:t>
            </a:r>
          </a:p>
        </p:txBody>
      </p:sp>
      <p:sp>
        <p:nvSpPr>
          <p:cNvPr id="893" name="Text Box 6"/>
          <p:cNvSpPr txBox="1"/>
          <p:nvPr/>
        </p:nvSpPr>
        <p:spPr>
          <a:xfrm>
            <a:off x="1391919" y="763905"/>
            <a:ext cx="7985761" cy="637541"/>
          </a:xfrm>
          <a:prstGeom prst="rect">
            <a:avLst/>
          </a:prstGeom>
          <a:ln w="12700">
            <a:miter lim="400000"/>
          </a:ln>
        </p:spPr>
        <p:txBody>
          <a:bodyPr lIns="45719" rIns="45719">
            <a:spAutoFit/>
          </a:bodyPr>
          <a:lstStyle/>
          <a:p>
            <a:pPr algn="ctr">
              <a:spcBef>
                <a:spcPts val="2100"/>
              </a:spcBef>
              <a:defRPr sz="3600" b="1"/>
            </a:pPr>
            <a:endParaRPr/>
          </a:p>
        </p:txBody>
      </p:sp>
      <p:sp>
        <p:nvSpPr>
          <p:cNvPr id="894" name="Text Box 8"/>
          <p:cNvSpPr txBox="1"/>
          <p:nvPr/>
        </p:nvSpPr>
        <p:spPr>
          <a:xfrm>
            <a:off x="541019" y="2921000"/>
            <a:ext cx="8061961" cy="1783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b="1" i="1"/>
            </a:pPr>
            <a:r>
              <a:t>Lucifer/Satan:</a:t>
            </a:r>
          </a:p>
          <a:p>
            <a:pPr algn="ctr">
              <a:spcBef>
                <a:spcPts val="1600"/>
              </a:spcBef>
              <a:defRPr sz="2800" b="1"/>
            </a:pPr>
            <a:r>
              <a:t>“I will make myself like the Most High.”</a:t>
            </a:r>
          </a:p>
          <a:p>
            <a:pPr algn="ctr">
              <a:spcBef>
                <a:spcPts val="1400"/>
              </a:spcBef>
              <a:defRPr b="1"/>
            </a:pPr>
            <a:r>
              <a:t>(Isaiah 14:14)</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t>The Fall challenged this fundamental distinction:  God‘s unique glory</a:t>
            </a:r>
          </a:p>
        </p:txBody>
      </p:sp>
      <p:sp>
        <p:nvSpPr>
          <p:cNvPr id="897" name="“I will make MYSELF like the Most High.”…"/>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t>“I will make MYSELF </a:t>
            </a:r>
            <a:r>
              <a:rPr i="1"/>
              <a:t>like the Most High</a:t>
            </a:r>
            <a:r>
              <a:t>.”</a:t>
            </a:r>
          </a:p>
          <a:p>
            <a:pPr marL="0" indent="0" algn="ctr">
              <a:spcBef>
                <a:spcPts val="1400"/>
              </a:spcBef>
              <a:buClrTx/>
              <a:buSzTx/>
              <a:buNone/>
              <a:defRPr sz="2400" b="1">
                <a:solidFill>
                  <a:srgbClr val="000000"/>
                </a:solidFill>
                <a:latin typeface="+mn-lt"/>
                <a:ea typeface="+mn-ea"/>
                <a:cs typeface="+mn-cs"/>
                <a:sym typeface="Book Antiqua"/>
              </a:defRPr>
            </a:pPr>
            <a:r>
              <a:t>(Isaiah 14:14)</a:t>
            </a:r>
          </a:p>
        </p:txBody>
      </p:sp>
      <p:sp>
        <p:nvSpPr>
          <p:cNvPr id="898"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899"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00" name="Text Box 7"/>
          <p:cNvSpPr txBox="1"/>
          <p:nvPr/>
        </p:nvSpPr>
        <p:spPr>
          <a:xfrm>
            <a:off x="-1514139" y="3308733"/>
            <a:ext cx="7680960" cy="141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b="1" i="1"/>
            </a:pPr>
            <a:r>
              <a:t>Lucifer/Satan:</a:t>
            </a:r>
          </a:p>
          <a:p>
            <a:pPr algn="ctr">
              <a:spcBef>
                <a:spcPts val="1400"/>
              </a:spcBef>
              <a:defRPr sz="1400" i="1"/>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t>The Fall challenged this fundamental distinction:  God‘s unique glory</a:t>
            </a:r>
          </a:p>
        </p:txBody>
      </p:sp>
      <p:sp>
        <p:nvSpPr>
          <p:cNvPr id="905" name="[Satan said:] “YOU will be like God. ”…"/>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t>[Satan said:] “YOU will be </a:t>
            </a:r>
            <a:r>
              <a:rPr i="1"/>
              <a:t>like God</a:t>
            </a:r>
            <a:r>
              <a:t>. ”</a:t>
            </a:r>
          </a:p>
          <a:p>
            <a:pPr marL="0" indent="0" algn="ctr">
              <a:spcBef>
                <a:spcPts val="1400"/>
              </a:spcBef>
              <a:buClrTx/>
              <a:buSzTx/>
              <a:buNone/>
              <a:defRPr sz="2400" b="1">
                <a:solidFill>
                  <a:srgbClr val="000000"/>
                </a:solidFill>
                <a:latin typeface="+mn-lt"/>
                <a:ea typeface="+mn-ea"/>
                <a:cs typeface="+mn-cs"/>
                <a:sym typeface="Book Antiqua"/>
              </a:defRPr>
            </a:pPr>
            <a:r>
              <a:t>(Genesis 3:5)</a:t>
            </a:r>
          </a:p>
        </p:txBody>
      </p:sp>
      <p:sp>
        <p:nvSpPr>
          <p:cNvPr id="906"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07"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08" name="Text Box 7"/>
          <p:cNvSpPr txBox="1"/>
          <p:nvPr/>
        </p:nvSpPr>
        <p:spPr>
          <a:xfrm>
            <a:off x="-1722844" y="3283333"/>
            <a:ext cx="7680961" cy="141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b="1" i="1"/>
            </a:pPr>
            <a:r>
              <a:t>Adam &amp; Eve</a:t>
            </a:r>
          </a:p>
          <a:p>
            <a:pPr algn="ctr">
              <a:spcBef>
                <a:spcPts val="1400"/>
              </a:spcBef>
              <a:defRPr sz="1400" i="1"/>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Adam &amp; Eve"/>
          <p:cNvSpPr txBox="1">
            <a:spLocks noGrp="1"/>
          </p:cNvSpPr>
          <p:nvPr>
            <p:ph type="title"/>
          </p:nvPr>
        </p:nvSpPr>
        <p:spPr>
          <a:prstGeom prst="rect">
            <a:avLst/>
          </a:prstGeom>
        </p:spPr>
        <p:txBody>
          <a:bodyPr/>
          <a:lstStyle>
            <a:lvl1pPr algn="ctr">
              <a:spcBef>
                <a:spcPts val="1900"/>
              </a:spcBef>
              <a:defRPr sz="3200" b="1" i="1">
                <a:solidFill>
                  <a:srgbClr val="000000"/>
                </a:solidFill>
                <a:latin typeface="+mn-lt"/>
                <a:ea typeface="+mn-ea"/>
                <a:cs typeface="+mn-cs"/>
                <a:sym typeface="Book Antiqua"/>
              </a:defRPr>
            </a:lvl1pPr>
          </a:lstStyle>
          <a:p>
            <a:r>
              <a:t>Adam &amp; Eve</a:t>
            </a:r>
          </a:p>
        </p:txBody>
      </p:sp>
      <p:sp>
        <p:nvSpPr>
          <p:cNvPr id="913" name="Double-click to edit"/>
          <p:cNvSpPr txBox="1">
            <a:spLocks noGrp="1"/>
          </p:cNvSpPr>
          <p:nvPr>
            <p:ph type="body" sz="half" idx="1"/>
          </p:nvPr>
        </p:nvSpPr>
        <p:spPr>
          <a:prstGeom prst="rect">
            <a:avLst/>
          </a:prstGeom>
        </p:spPr>
        <p:txBody>
          <a:bodyPr/>
          <a:lstStyle>
            <a:lvl1pPr marL="0" indent="0" algn="ctr">
              <a:spcBef>
                <a:spcPts val="1400"/>
              </a:spcBef>
              <a:buClrTx/>
              <a:buSzTx/>
              <a:buNone/>
              <a:defRPr sz="2400" b="1">
                <a:solidFill>
                  <a:srgbClr val="000000"/>
                </a:solidFill>
                <a:latin typeface="+mn-lt"/>
                <a:ea typeface="+mn-ea"/>
                <a:cs typeface="+mn-cs"/>
                <a:sym typeface="Book Antiqua"/>
              </a:defRPr>
            </a:lvl1pPr>
          </a:lstStyle>
          <a:p>
            <a:r>
              <a:t> </a:t>
            </a:r>
          </a:p>
        </p:txBody>
      </p:sp>
      <p:sp>
        <p:nvSpPr>
          <p:cNvPr id="914"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15"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dirty="0"/>
              <a:t> </a:t>
            </a:r>
            <a:endParaRPr dirty="0"/>
          </a:p>
        </p:txBody>
      </p:sp>
      <p:sp>
        <p:nvSpPr>
          <p:cNvPr id="916" name="Text Box 5"/>
          <p:cNvSpPr txBox="1"/>
          <p:nvPr/>
        </p:nvSpPr>
        <p:spPr>
          <a:xfrm>
            <a:off x="383320" y="2572133"/>
            <a:ext cx="3886042" cy="463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600" b="1"/>
            </a:pPr>
            <a:r>
              <a:t>For since the creation of the world</a:t>
            </a:r>
            <a:br/>
            <a:r>
              <a:t>His invisible attributes, His eternal power</a:t>
            </a:r>
            <a:br/>
            <a:r>
              <a:t>and divine nature,</a:t>
            </a:r>
            <a:br/>
            <a:r>
              <a:t>have been clearly seen, being understood through what has been made, so that they are without excuse.</a:t>
            </a:r>
          </a:p>
        </p:txBody>
      </p:sp>
      <p:sp>
        <p:nvSpPr>
          <p:cNvPr id="917" name="Text Box 7"/>
          <p:cNvSpPr txBox="1"/>
          <p:nvPr/>
        </p:nvSpPr>
        <p:spPr>
          <a:xfrm>
            <a:off x="731520" y="334756"/>
            <a:ext cx="7680960" cy="141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b="1" i="1"/>
            </a:pPr>
            <a:endParaRPr/>
          </a:p>
          <a:p>
            <a:pPr algn="ctr">
              <a:spcBef>
                <a:spcPts val="1400"/>
              </a:spcBef>
              <a:defRPr sz="1400" i="1"/>
            </a:pPr>
            <a:endParaRPr/>
          </a:p>
        </p:txBody>
      </p:sp>
      <p:sp>
        <p:nvSpPr>
          <p:cNvPr id="918" name="For even though they knew God, they did not honor [glorify] Him as God or give thanks.…"/>
          <p:cNvSpPr txBox="1"/>
          <p:nvPr/>
        </p:nvSpPr>
        <p:spPr>
          <a:xfrm>
            <a:off x="4417573" y="2760047"/>
            <a:ext cx="3622210" cy="3053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600" b="1"/>
            </a:pPr>
            <a:r>
              <a:t>For even though they knew God,</a:t>
            </a:r>
            <a:br/>
            <a:r>
              <a:t>they did not</a:t>
            </a:r>
            <a:br/>
            <a:r>
              <a:t>honor [glorify] Him</a:t>
            </a:r>
            <a:br/>
            <a:r>
              <a:rPr i="1"/>
              <a:t>as God</a:t>
            </a:r>
            <a:br>
              <a:rPr i="1"/>
            </a:br>
            <a:r>
              <a:t>or give thanks.</a:t>
            </a:r>
            <a:r>
              <a:rPr>
                <a:latin typeface="Arial"/>
                <a:ea typeface="Arial"/>
                <a:cs typeface="Arial"/>
                <a:sym typeface="Arial"/>
              </a:rPr>
              <a:t> </a:t>
            </a:r>
          </a:p>
          <a:p>
            <a:pPr algn="ctr">
              <a:spcBef>
                <a:spcPts val="1400"/>
              </a:spcBef>
              <a:defRPr sz="2600" b="1"/>
            </a:pPr>
            <a:r>
              <a:t>(Romans 1:20-21)</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False…"/>
          <p:cNvSpPr txBox="1">
            <a:spLocks noGrp="1"/>
          </p:cNvSpPr>
          <p:nvPr>
            <p:ph type="title"/>
          </p:nvPr>
        </p:nvSpPr>
        <p:spPr>
          <a:xfrm>
            <a:off x="380559" y="1800456"/>
            <a:ext cx="3255265" cy="2392364"/>
          </a:xfrm>
          <a:prstGeom prst="rect">
            <a:avLst/>
          </a:prstGeom>
        </p:spPr>
        <p:txBody>
          <a:bodyPr>
            <a:normAutofit fontScale="90000"/>
          </a:bodyPr>
          <a:lstStyle/>
          <a:p>
            <a:pPr algn="ctr" defTabSz="365760">
              <a:spcBef>
                <a:spcPts val="900"/>
              </a:spcBef>
              <a:defRPr sz="2880" b="1">
                <a:latin typeface="+mn-lt"/>
                <a:ea typeface="+mn-ea"/>
                <a:cs typeface="+mn-cs"/>
                <a:sym typeface="Book Antiqua"/>
              </a:defRPr>
            </a:pPr>
            <a:r>
              <a:t>False</a:t>
            </a:r>
          </a:p>
          <a:p>
            <a:pPr algn="ctr" defTabSz="365760">
              <a:spcBef>
                <a:spcPts val="900"/>
              </a:spcBef>
              <a:defRPr sz="2880" b="1">
                <a:latin typeface="+mn-lt"/>
                <a:ea typeface="+mn-ea"/>
                <a:cs typeface="+mn-cs"/>
                <a:sym typeface="Book Antiqua"/>
              </a:defRPr>
            </a:pPr>
            <a:r>
              <a:t>presupposition </a:t>
            </a:r>
            <a:r>
              <a:rPr b="0">
                <a:latin typeface="Wingdings"/>
                <a:ea typeface="Wingdings"/>
                <a:cs typeface="Wingdings"/>
                <a:sym typeface="Wingdings"/>
              </a:rPr>
              <a:t></a:t>
            </a:r>
          </a:p>
          <a:p>
            <a:pPr algn="ctr" defTabSz="365760">
              <a:spcBef>
                <a:spcPts val="900"/>
              </a:spcBef>
              <a:defRPr sz="2880" b="1">
                <a:latin typeface="+mn-lt"/>
                <a:ea typeface="+mn-ea"/>
                <a:cs typeface="+mn-cs"/>
                <a:sym typeface="Book Antiqua"/>
              </a:defRPr>
            </a:pPr>
            <a:r>
              <a:t>False</a:t>
            </a:r>
          </a:p>
          <a:p>
            <a:pPr algn="ctr" defTabSz="365760">
              <a:spcBef>
                <a:spcPts val="900"/>
              </a:spcBef>
              <a:defRPr sz="2880" b="1">
                <a:latin typeface="+mn-lt"/>
                <a:ea typeface="+mn-ea"/>
                <a:cs typeface="+mn-cs"/>
                <a:sym typeface="Book Antiqua"/>
              </a:defRPr>
            </a:pPr>
            <a:r>
              <a:t>worship</a:t>
            </a:r>
          </a:p>
          <a:p>
            <a:pPr algn="ctr" defTabSz="365760">
              <a:spcBef>
                <a:spcPts val="900"/>
              </a:spcBef>
              <a:defRPr sz="2520" b="1">
                <a:solidFill>
                  <a:srgbClr val="000000"/>
                </a:solidFill>
                <a:latin typeface="+mn-lt"/>
                <a:ea typeface="+mn-ea"/>
                <a:cs typeface="+mn-cs"/>
                <a:sym typeface="Book Antiqua"/>
              </a:defRPr>
            </a:pPr>
            <a:endParaRPr/>
          </a:p>
          <a:p>
            <a:pPr algn="ctr" defTabSz="365760">
              <a:spcBef>
                <a:spcPts val="900"/>
              </a:spcBef>
              <a:defRPr sz="2520" b="1">
                <a:solidFill>
                  <a:srgbClr val="000000"/>
                </a:solidFill>
                <a:latin typeface="+mn-lt"/>
                <a:ea typeface="+mn-ea"/>
                <a:cs typeface="+mn-cs"/>
                <a:sym typeface="Book Antiqua"/>
              </a:defRPr>
            </a:pPr>
            <a:r>
              <a:t>worship</a:t>
            </a:r>
          </a:p>
        </p:txBody>
      </p:sp>
      <p:sp>
        <p:nvSpPr>
          <p:cNvPr id="923" name="Double-click to edit"/>
          <p:cNvSpPr txBox="1">
            <a:spLocks noGrp="1"/>
          </p:cNvSpPr>
          <p:nvPr>
            <p:ph type="body" idx="1"/>
          </p:nvPr>
        </p:nvSpPr>
        <p:spPr>
          <a:prstGeom prst="rect">
            <a:avLst/>
          </a:prstGeom>
        </p:spPr>
        <p:txBody>
          <a:bodyPr/>
          <a:lstStyle/>
          <a:p>
            <a:endParaRPr/>
          </a:p>
        </p:txBody>
      </p:sp>
      <p:sp>
        <p:nvSpPr>
          <p:cNvPr id="924" name="Text Box 4"/>
          <p:cNvSpPr txBox="1"/>
          <p:nvPr/>
        </p:nvSpPr>
        <p:spPr>
          <a:xfrm>
            <a:off x="1036319" y="609601"/>
            <a:ext cx="7147561" cy="701041"/>
          </a:xfrm>
          <a:prstGeom prst="rect">
            <a:avLst/>
          </a:prstGeom>
          <a:ln w="12700">
            <a:miter lim="400000"/>
          </a:ln>
        </p:spPr>
        <p:txBody>
          <a:bodyPr lIns="45719" rIns="45719">
            <a:spAutoFit/>
          </a:bodyPr>
          <a:lstStyle/>
          <a:p>
            <a:pPr algn="ctr">
              <a:spcBef>
                <a:spcPts val="2400"/>
              </a:spcBef>
              <a:defRPr sz="4000" b="1"/>
            </a:pPr>
            <a:endParaRPr/>
          </a:p>
        </p:txBody>
      </p:sp>
      <p:sp>
        <p:nvSpPr>
          <p:cNvPr id="925" name="Text Box 5"/>
          <p:cNvSpPr txBox="1"/>
          <p:nvPr/>
        </p:nvSpPr>
        <p:spPr>
          <a:xfrm>
            <a:off x="4168780" y="190305"/>
            <a:ext cx="4337637" cy="3987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t>Professing to be wise, they became fools,</a:t>
            </a:r>
            <a:r>
              <a:rPr sz="2400">
                <a:latin typeface="Arial"/>
                <a:ea typeface="Arial"/>
                <a:cs typeface="Arial"/>
                <a:sym typeface="Arial"/>
              </a:rPr>
              <a:t> </a:t>
            </a:r>
            <a:r>
              <a:t>and exchanged the glory of the incorruptible God for an image in the form of corruptible man and of birds and four-footed animals and crawling creatures.</a:t>
            </a:r>
            <a:r>
              <a:rPr sz="2400"/>
              <a:t> (Romans 1:22-23)</a:t>
            </a:r>
          </a:p>
        </p:txBody>
      </p:sp>
      <p:sp>
        <p:nvSpPr>
          <p:cNvPr id="926" name="Text Box 6"/>
          <p:cNvSpPr txBox="1"/>
          <p:nvPr/>
        </p:nvSpPr>
        <p:spPr>
          <a:xfrm>
            <a:off x="4270380" y="4229101"/>
            <a:ext cx="4134437" cy="2618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t>For they exchanged the truth of God for a lie, and worshiped and served the creature rather than the Creator.</a:t>
            </a:r>
            <a:r>
              <a:rPr sz="2400"/>
              <a:t>  (Romans 1:25)</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Double-click to edit"/>
          <p:cNvSpPr txBox="1">
            <a:spLocks noGrp="1"/>
          </p:cNvSpPr>
          <p:nvPr>
            <p:ph type="title"/>
          </p:nvPr>
        </p:nvSpPr>
        <p:spPr>
          <a:prstGeom prst="rect">
            <a:avLst/>
          </a:prstGeom>
        </p:spPr>
        <p:txBody>
          <a:bodyPr/>
          <a:lstStyle/>
          <a:p>
            <a:r>
              <a:rPr lang="en-US" dirty="0"/>
              <a:t> </a:t>
            </a:r>
            <a:endParaRPr dirty="0"/>
          </a:p>
        </p:txBody>
      </p:sp>
      <p:pic>
        <p:nvPicPr>
          <p:cNvPr id="931" name="Picture Placeholder 2" descr="Picture Placeholder 2"/>
          <p:cNvPicPr>
            <a:picLocks noGrp="1" noChangeAspect="1"/>
          </p:cNvPicPr>
          <p:nvPr>
            <p:ph type="pic" idx="13"/>
          </p:nvPr>
        </p:nvPicPr>
        <p:blipFill>
          <a:blip r:embed="rId3"/>
          <a:stretch>
            <a:fillRect/>
          </a:stretch>
        </p:blipFill>
        <p:spPr>
          <a:xfrm>
            <a:off x="277910" y="241300"/>
            <a:ext cx="6378390" cy="4187953"/>
          </a:xfrm>
          <a:prstGeom prst="rect">
            <a:avLst/>
          </a:prstGeom>
        </p:spPr>
      </p:pic>
      <p:sp>
        <p:nvSpPr>
          <p:cNvPr id="932" name="Double-click to edit"/>
          <p:cNvSpPr txBox="1">
            <a:spLocks noGrp="1"/>
          </p:cNvSpPr>
          <p:nvPr>
            <p:ph type="body" sz="quarter" idx="1"/>
          </p:nvPr>
        </p:nvSpPr>
        <p:spPr>
          <a:prstGeom prst="rect">
            <a:avLst/>
          </a:prstGeom>
        </p:spPr>
        <p:txBody>
          <a:bodyPr/>
          <a:lstStyle/>
          <a:p>
            <a:r>
              <a:rPr lang="en-US" dirty="0"/>
              <a:t> </a:t>
            </a:r>
            <a:endParaRPr dirty="0"/>
          </a:p>
        </p:txBody>
      </p:sp>
      <p:sp>
        <p:nvSpPr>
          <p:cNvPr id="933" name="Text Box 4"/>
          <p:cNvSpPr txBox="1"/>
          <p:nvPr/>
        </p:nvSpPr>
        <p:spPr>
          <a:xfrm>
            <a:off x="807719" y="787400"/>
            <a:ext cx="5318772" cy="172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600" b="1"/>
            </a:pPr>
            <a:r>
              <a:t>WORSHIP was the central issue</a:t>
            </a:r>
            <a:br/>
            <a:r>
              <a:t>in the Fall</a:t>
            </a:r>
          </a:p>
        </p:txBody>
      </p:sp>
      <p:sp>
        <p:nvSpPr>
          <p:cNvPr id="934" name="Text Box 5"/>
          <p:cNvSpPr txBox="1"/>
          <p:nvPr/>
        </p:nvSpPr>
        <p:spPr>
          <a:xfrm>
            <a:off x="45725" y="2988312"/>
            <a:ext cx="6842761" cy="1633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b="1" i="1"/>
            </a:pPr>
            <a:r>
              <a:t>WHOM are you going</a:t>
            </a:r>
            <a:br/>
            <a:r>
              <a:t>to worship?</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Rectangle 2"/>
          <p:cNvSpPr txBox="1"/>
          <p:nvPr/>
        </p:nvSpPr>
        <p:spPr>
          <a:xfrm>
            <a:off x="168017" y="847435"/>
            <a:ext cx="6342815" cy="688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latin typeface="Rockwell"/>
                <a:ea typeface="Rockwell"/>
                <a:cs typeface="Rockwell"/>
                <a:sym typeface="Rockwell"/>
              </a:defRPr>
            </a:lvl1pPr>
          </a:lstStyle>
          <a:p>
            <a:r>
              <a:t>COMPETING WORSHIPS </a:t>
            </a:r>
          </a:p>
        </p:txBody>
      </p:sp>
      <p:sp>
        <p:nvSpPr>
          <p:cNvPr id="939" name="Rectangle 1"/>
          <p:cNvSpPr txBox="1"/>
          <p:nvPr/>
        </p:nvSpPr>
        <p:spPr>
          <a:xfrm>
            <a:off x="502919" y="2133600"/>
            <a:ext cx="5543598" cy="1158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t>The problem is NOT that there are people in this world who do not worship</a:t>
            </a:r>
          </a:p>
        </p:txBody>
      </p:sp>
      <p:sp>
        <p:nvSpPr>
          <p:cNvPr id="940" name="Rectangle 2"/>
          <p:cNvSpPr txBox="1"/>
          <p:nvPr/>
        </p:nvSpPr>
        <p:spPr>
          <a:xfrm>
            <a:off x="1036319" y="3512403"/>
            <a:ext cx="4480561"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t>Rather it is that so many worship the wrong thing</a:t>
            </a:r>
          </a:p>
        </p:txBody>
      </p:sp>
      <p:sp>
        <p:nvSpPr>
          <p:cNvPr id="941" name="Rectangle 3"/>
          <p:cNvSpPr txBox="1"/>
          <p:nvPr/>
        </p:nvSpPr>
        <p:spPr>
          <a:xfrm>
            <a:off x="1165200" y="4742726"/>
            <a:ext cx="4480561"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t>What’s all-important is WHOM you worship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41"/>
                                        </p:tgtEl>
                                        <p:attrNameLst>
                                          <p:attrName>style.visibility</p:attrName>
                                        </p:attrNameLst>
                                      </p:cBhvr>
                                      <p:to>
                                        <p:strVal val="visible"/>
                                      </p:to>
                                    </p:set>
                                    <p:animEffect transition="in" filter="fade">
                                      <p:cBhvr>
                                        <p:cTn id="7" dur="500"/>
                                        <p:tgtEl>
                                          <p:spTgt spid="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Double-click to edit"/>
          <p:cNvSpPr txBox="1">
            <a:spLocks noGrp="1"/>
          </p:cNvSpPr>
          <p:nvPr>
            <p:ph type="title"/>
          </p:nvPr>
        </p:nvSpPr>
        <p:spPr>
          <a:prstGeom prst="rect">
            <a:avLst/>
          </a:prstGeom>
        </p:spPr>
        <p:txBody>
          <a:bodyPr/>
          <a:lstStyle/>
          <a:p>
            <a:r>
              <a:t> </a:t>
            </a:r>
          </a:p>
        </p:txBody>
      </p:sp>
      <p:sp>
        <p:nvSpPr>
          <p:cNvPr id="944" name="Double-click to edit"/>
          <p:cNvSpPr txBox="1">
            <a:spLocks noGrp="1"/>
          </p:cNvSpPr>
          <p:nvPr>
            <p:ph type="body" sz="quarter" idx="1"/>
          </p:nvPr>
        </p:nvSpPr>
        <p:spPr>
          <a:prstGeom prst="rect">
            <a:avLst/>
          </a:prstGeom>
        </p:spPr>
        <p:txBody>
          <a:bodyPr/>
          <a:lstStyle/>
          <a:p>
            <a:r>
              <a:t> </a:t>
            </a:r>
          </a:p>
        </p:txBody>
      </p:sp>
      <p:sp>
        <p:nvSpPr>
          <p:cNvPr id="945" name="Text Box 4"/>
          <p:cNvSpPr txBox="1"/>
          <p:nvPr/>
        </p:nvSpPr>
        <p:spPr>
          <a:xfrm>
            <a:off x="1828085" y="2162176"/>
            <a:ext cx="7147562"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3800"/>
            </a:pPr>
            <a:endParaRPr/>
          </a:p>
          <a:p>
            <a:pPr algn="ctr">
              <a:spcBef>
                <a:spcPts val="2400"/>
              </a:spcBef>
              <a:defRPr sz="3800" b="1">
                <a:solidFill>
                  <a:schemeClr val="accent3">
                    <a:lumOff val="44000"/>
                  </a:schemeClr>
                </a:solidFill>
              </a:defRPr>
            </a:pPr>
            <a:r>
              <a:t>The Centrality of Worship</a:t>
            </a:r>
          </a:p>
          <a:p>
            <a:pPr algn="ctr">
              <a:spcBef>
                <a:spcPts val="3600"/>
              </a:spcBef>
              <a:defRPr sz="5800" b="1">
                <a:solidFill>
                  <a:schemeClr val="accent3">
                    <a:lumOff val="44000"/>
                  </a:schemeClr>
                </a:solidFill>
              </a:defRPr>
            </a:pPr>
            <a:r>
              <a:t>in Redemption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800px-High_mountain.jpg" descr="800px-High_mountain.jpg"/>
          <p:cNvPicPr>
            <a:picLocks noChangeAspect="1"/>
          </p:cNvPicPr>
          <p:nvPr/>
        </p:nvPicPr>
        <p:blipFill>
          <a:blip r:embed="rId3"/>
          <a:stretch>
            <a:fillRect/>
          </a:stretch>
        </p:blipFill>
        <p:spPr>
          <a:xfrm>
            <a:off x="-1309455" y="-1910465"/>
            <a:ext cx="11763003" cy="8822253"/>
          </a:xfrm>
          <a:prstGeom prst="rect">
            <a:avLst/>
          </a:prstGeom>
          <a:ln w="12700">
            <a:miter lim="400000"/>
          </a:ln>
        </p:spPr>
      </p:pic>
      <p:sp>
        <p:nvSpPr>
          <p:cNvPr id="948" name="Text Box 4"/>
          <p:cNvSpPr txBox="1"/>
          <p:nvPr/>
        </p:nvSpPr>
        <p:spPr>
          <a:xfrm>
            <a:off x="459483" y="395289"/>
            <a:ext cx="3985247" cy="878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2600" b="1"/>
            </a:lvl1pPr>
          </a:lstStyle>
          <a:p>
            <a:r>
              <a:t>The SECOND ADAM chose differently</a:t>
            </a:r>
          </a:p>
        </p:txBody>
      </p:sp>
      <p:sp>
        <p:nvSpPr>
          <p:cNvPr id="949" name="Text Box 6"/>
          <p:cNvSpPr txBox="1"/>
          <p:nvPr/>
        </p:nvSpPr>
        <p:spPr>
          <a:xfrm>
            <a:off x="3476883" y="2057222"/>
            <a:ext cx="5009503" cy="207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200" b="1">
                <a:solidFill>
                  <a:schemeClr val="accent3">
                    <a:lumOff val="44000"/>
                  </a:schemeClr>
                </a:solidFill>
              </a:defRPr>
            </a:pPr>
            <a:r>
              <a:t>Again, the devil took Him to a very high mountain and showed Him all the kingdoms of the world and their glory; and he said to Him, “All these things I will give You, if You fall down and worship me.”</a:t>
            </a:r>
          </a:p>
        </p:txBody>
      </p:sp>
      <p:sp>
        <p:nvSpPr>
          <p:cNvPr id="950" name="Text Box 7"/>
          <p:cNvSpPr txBox="1"/>
          <p:nvPr/>
        </p:nvSpPr>
        <p:spPr>
          <a:xfrm>
            <a:off x="3717993" y="4348758"/>
            <a:ext cx="4361945" cy="243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200" b="1">
                <a:solidFill>
                  <a:schemeClr val="accent3">
                    <a:lumOff val="44000"/>
                  </a:schemeClr>
                </a:solidFill>
              </a:defRPr>
            </a:pPr>
            <a:r>
              <a:t>Then Jesus said to him, “Go, Satan! For it is written, ‘You shall worship the Lord your God, and serve Him ONLY.’ ”</a:t>
            </a:r>
          </a:p>
          <a:p>
            <a:pPr algn="ctr">
              <a:spcBef>
                <a:spcPts val="1400"/>
              </a:spcBef>
              <a:defRPr sz="2200" b="1">
                <a:solidFill>
                  <a:schemeClr val="accent3">
                    <a:lumOff val="44000"/>
                  </a:schemeClr>
                </a:solidFill>
              </a:defRPr>
            </a:pPr>
            <a:r>
              <a:t>(Matthew 4:8-10)</a:t>
            </a:r>
          </a:p>
        </p:txBody>
      </p:sp>
      <p:sp>
        <p:nvSpPr>
          <p:cNvPr id="951" name="Text"/>
          <p:cNvSpPr txBox="1"/>
          <p:nvPr/>
        </p:nvSpPr>
        <p:spPr>
          <a:xfrm>
            <a:off x="4261313" y="3194704"/>
            <a:ext cx="621374" cy="468592"/>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a:p>
        </p:txBody>
      </p:sp>
      <p:sp>
        <p:nvSpPr>
          <p:cNvPr id="952" name="Text"/>
          <p:cNvSpPr txBox="1"/>
          <p:nvPr/>
        </p:nvSpPr>
        <p:spPr>
          <a:xfrm>
            <a:off x="4350610" y="3284000"/>
            <a:ext cx="621374" cy="468593"/>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Double-click to edit"/>
          <p:cNvSpPr txBox="1">
            <a:spLocks noGrp="1"/>
          </p:cNvSpPr>
          <p:nvPr>
            <p:ph type="title"/>
          </p:nvPr>
        </p:nvSpPr>
        <p:spPr>
          <a:prstGeom prst="rect">
            <a:avLst/>
          </a:prstGeom>
        </p:spPr>
        <p:txBody>
          <a:bodyPr/>
          <a:lstStyle/>
          <a:p>
            <a:r>
              <a:t> </a:t>
            </a:r>
          </a:p>
        </p:txBody>
      </p:sp>
      <p:sp>
        <p:nvSpPr>
          <p:cNvPr id="957" name="Text Box 5"/>
          <p:cNvSpPr txBox="1"/>
          <p:nvPr/>
        </p:nvSpPr>
        <p:spPr>
          <a:xfrm>
            <a:off x="749617" y="1248410"/>
            <a:ext cx="7644766" cy="4862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600" b="1"/>
            </a:pPr>
            <a:r>
              <a:rPr dirty="0">
                <a:solidFill>
                  <a:schemeClr val="bg1"/>
                </a:solidFill>
              </a:rPr>
              <a:t>Why did Christ come? Why was He conceived? Why was He born? Why was He crucified? Why did He rise again? Why is He now at the right hand of the Father?</a:t>
            </a:r>
          </a:p>
          <a:p>
            <a:pPr algn="ctr">
              <a:spcBef>
                <a:spcPts val="1600"/>
              </a:spcBef>
              <a:defRPr sz="2600" b="1"/>
            </a:pPr>
            <a:r>
              <a:rPr dirty="0">
                <a:solidFill>
                  <a:schemeClr val="bg1"/>
                </a:solidFill>
              </a:rPr>
              <a:t>The answer to all these questions is,</a:t>
            </a:r>
            <a:br>
              <a:rPr dirty="0">
                <a:solidFill>
                  <a:schemeClr val="bg1"/>
                </a:solidFill>
              </a:rPr>
            </a:br>
            <a:r>
              <a:rPr dirty="0">
                <a:solidFill>
                  <a:schemeClr val="bg1"/>
                </a:solidFill>
              </a:rPr>
              <a:t>“in order that He might make</a:t>
            </a:r>
            <a:br>
              <a:rPr dirty="0">
                <a:solidFill>
                  <a:schemeClr val="bg1"/>
                </a:solidFill>
              </a:rPr>
            </a:br>
            <a:r>
              <a:rPr sz="2900" i="1" dirty="0">
                <a:solidFill>
                  <a:srgbClr val="FFFF00"/>
                </a:solidFill>
              </a:rPr>
              <a:t>worshipers out of rebels</a:t>
            </a:r>
            <a:r>
              <a:rPr sz="2900" dirty="0">
                <a:solidFill>
                  <a:srgbClr val="FFFF00"/>
                </a:solidFill>
              </a:rPr>
              <a:t>;</a:t>
            </a:r>
            <a:br>
              <a:rPr dirty="0">
                <a:solidFill>
                  <a:srgbClr val="FFFF00"/>
                </a:solidFill>
              </a:rPr>
            </a:br>
            <a:r>
              <a:rPr dirty="0">
                <a:solidFill>
                  <a:schemeClr val="bg1"/>
                </a:solidFill>
              </a:rPr>
              <a:t>in order that He might restore us again to the place of worship we knew when we were first created.”</a:t>
            </a:r>
          </a:p>
          <a:p>
            <a:pPr algn="ctr">
              <a:spcBef>
                <a:spcPts val="1400"/>
              </a:spcBef>
              <a:defRPr sz="2200" b="1"/>
            </a:pPr>
            <a:r>
              <a:rPr dirty="0">
                <a:solidFill>
                  <a:schemeClr val="bg1"/>
                </a:solidFill>
              </a:rPr>
              <a:t>(A. W. Tozer)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itle 2"/>
          <p:cNvSpPr txBox="1">
            <a:spLocks noGrp="1"/>
          </p:cNvSpPr>
          <p:nvPr>
            <p:ph type="title"/>
          </p:nvPr>
        </p:nvSpPr>
        <p:spPr>
          <a:prstGeom prst="rect">
            <a:avLst/>
          </a:prstGeom>
        </p:spPr>
        <p:txBody>
          <a:bodyPr/>
          <a:lstStyle/>
          <a:p>
            <a:endParaRPr/>
          </a:p>
        </p:txBody>
      </p:sp>
      <p:sp>
        <p:nvSpPr>
          <p:cNvPr id="819" name="Subtitle 1"/>
          <p:cNvSpPr txBox="1">
            <a:spLocks noGrp="1"/>
          </p:cNvSpPr>
          <p:nvPr>
            <p:ph type="body" sz="quarter" idx="1"/>
          </p:nvPr>
        </p:nvSpPr>
        <p:spPr>
          <a:prstGeom prst="rect">
            <a:avLst/>
          </a:prstGeom>
        </p:spPr>
        <p:txBody>
          <a:bodyPr/>
          <a:lstStyle/>
          <a:p>
            <a:endParaRPr/>
          </a:p>
        </p:txBody>
      </p:sp>
      <p:pic>
        <p:nvPicPr>
          <p:cNvPr id="820" name="Picture 3" descr="Picture 3"/>
          <p:cNvPicPr>
            <a:picLocks noChangeAspect="1"/>
          </p:cNvPicPr>
          <p:nvPr/>
        </p:nvPicPr>
        <p:blipFill>
          <a:blip r:embed="rId2"/>
          <a:stretch>
            <a:fillRect/>
          </a:stretch>
        </p:blipFill>
        <p:spPr>
          <a:xfrm>
            <a:off x="0" y="-2286000"/>
            <a:ext cx="9144000" cy="9144000"/>
          </a:xfrm>
          <a:prstGeom prst="rect">
            <a:avLst/>
          </a:prstGeom>
          <a:ln w="12700">
            <a:miter lim="400000"/>
          </a:ln>
        </p:spPr>
      </p:pic>
      <p:sp>
        <p:nvSpPr>
          <p:cNvPr id="821" name="TextBox 4"/>
          <p:cNvSpPr txBox="1"/>
          <p:nvPr/>
        </p:nvSpPr>
        <p:spPr>
          <a:xfrm>
            <a:off x="524695" y="-1735289"/>
            <a:ext cx="8094610" cy="967741"/>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t>WORSHIP MATTERS</a:t>
            </a:r>
          </a:p>
        </p:txBody>
      </p:sp>
      <p:sp>
        <p:nvSpPr>
          <p:cNvPr id="822" name="Rectangle 6"/>
          <p:cNvSpPr txBox="1"/>
          <p:nvPr/>
        </p:nvSpPr>
        <p:spPr>
          <a:xfrm>
            <a:off x="1628218" y="2454164"/>
            <a:ext cx="5887564"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t>Everybody Worships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Text Box 5"/>
          <p:cNvSpPr txBox="1"/>
          <p:nvPr/>
        </p:nvSpPr>
        <p:spPr>
          <a:xfrm>
            <a:off x="679807" y="1755139"/>
            <a:ext cx="8823962" cy="334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630238" indent="-630238">
              <a:spcBef>
                <a:spcPts val="1500"/>
              </a:spcBef>
              <a:defRPr sz="2200" b="1">
                <a:solidFill>
                  <a:schemeClr val="accent3">
                    <a:lumOff val="44000"/>
                  </a:schemeClr>
                </a:solidFill>
              </a:defRPr>
            </a:pPr>
            <a:r>
              <a:rPr dirty="0"/>
              <a:t>ROMANS 1</a:t>
            </a:r>
          </a:p>
          <a:p>
            <a:pPr marL="630238" indent="-630238">
              <a:spcBef>
                <a:spcPts val="1500"/>
              </a:spcBef>
              <a:defRPr sz="2200" b="1">
                <a:solidFill>
                  <a:schemeClr val="accent3">
                    <a:lumOff val="44000"/>
                  </a:schemeClr>
                </a:solidFill>
              </a:defRPr>
            </a:pPr>
            <a:r>
              <a:rPr dirty="0"/>
              <a:t>(v. 21) Enabling us to glorify God as God, and give thanks</a:t>
            </a:r>
          </a:p>
          <a:p>
            <a:pPr marL="630238" indent="-630238">
              <a:spcBef>
                <a:spcPts val="1500"/>
              </a:spcBef>
              <a:defRPr sz="2200" b="1">
                <a:solidFill>
                  <a:schemeClr val="accent3">
                    <a:lumOff val="44000"/>
                  </a:schemeClr>
                </a:solidFill>
              </a:defRPr>
            </a:pPr>
            <a:r>
              <a:rPr dirty="0"/>
              <a:t>(v. 23) Enabling us to exchange images for the glory of God</a:t>
            </a:r>
          </a:p>
          <a:p>
            <a:pPr marL="630238" indent="-630238">
              <a:spcBef>
                <a:spcPts val="1500"/>
              </a:spcBef>
              <a:defRPr sz="2200" b="1">
                <a:solidFill>
                  <a:schemeClr val="accent3">
                    <a:lumOff val="44000"/>
                  </a:schemeClr>
                </a:solidFill>
              </a:defRPr>
            </a:pPr>
            <a:r>
              <a:rPr dirty="0"/>
              <a:t>(v. 25) Enabling us to exchange the lie for the truth of God</a:t>
            </a:r>
          </a:p>
          <a:p>
            <a:pPr marL="630238" indent="-630238">
              <a:spcBef>
                <a:spcPts val="1500"/>
              </a:spcBef>
              <a:defRPr sz="2200" b="1">
                <a:solidFill>
                  <a:schemeClr val="accent3">
                    <a:lumOff val="44000"/>
                  </a:schemeClr>
                </a:solidFill>
              </a:defRPr>
            </a:pPr>
            <a:r>
              <a:rPr dirty="0"/>
              <a:t>(v. 25) Enabling us to worship and serve the Creator rather                          	than the creature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Text Box 5"/>
          <p:cNvSpPr txBox="1"/>
          <p:nvPr/>
        </p:nvSpPr>
        <p:spPr>
          <a:xfrm>
            <a:off x="0" y="2207415"/>
            <a:ext cx="8823962" cy="3180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630238" indent="-630238" algn="ctr">
              <a:spcBef>
                <a:spcPts val="1600"/>
              </a:spcBef>
              <a:defRPr sz="2600" b="1">
                <a:solidFill>
                  <a:schemeClr val="accent3">
                    <a:lumOff val="44000"/>
                  </a:schemeClr>
                </a:solidFill>
              </a:defRPr>
            </a:pPr>
            <a:r>
              <a:rPr dirty="0"/>
              <a:t>     “But an hour is coming, and now is,</a:t>
            </a:r>
            <a:br>
              <a:rPr dirty="0"/>
            </a:br>
            <a:r>
              <a:rPr dirty="0"/>
              <a:t>when the true worshipers</a:t>
            </a:r>
            <a:br>
              <a:rPr dirty="0"/>
            </a:br>
            <a:r>
              <a:rPr dirty="0"/>
              <a:t>will worship the Father in spirit and truth;</a:t>
            </a:r>
            <a:br>
              <a:rPr dirty="0"/>
            </a:br>
            <a:r>
              <a:rPr dirty="0"/>
              <a:t>for such people the Father seeks</a:t>
            </a:r>
            <a:br>
              <a:rPr dirty="0"/>
            </a:br>
            <a:r>
              <a:rPr dirty="0"/>
              <a:t>to be His worshipers.”</a:t>
            </a:r>
          </a:p>
          <a:p>
            <a:pPr marL="630238" indent="-630238" algn="ctr">
              <a:spcBef>
                <a:spcPts val="1600"/>
              </a:spcBef>
              <a:defRPr sz="2600" b="1">
                <a:solidFill>
                  <a:schemeClr val="accent3">
                    <a:lumOff val="44000"/>
                  </a:schemeClr>
                </a:solidFill>
              </a:defRPr>
            </a:pPr>
            <a:r>
              <a:rPr dirty="0"/>
              <a:t>(John 4:23)</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2B2A3A-19D4-D861-37B8-101EBA79747A}"/>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69" name="Text"/>
          <p:cNvSpPr txBox="1">
            <a:spLocks noGrp="1"/>
          </p:cNvSpPr>
          <p:nvPr>
            <p:ph type="body" idx="13"/>
          </p:nvPr>
        </p:nvSpPr>
        <p:spPr>
          <a:prstGeom prst="rect">
            <a:avLst/>
          </a:prstGeom>
        </p:spPr>
        <p:txBody>
          <a:bodyPr/>
          <a:lstStyle/>
          <a:p>
            <a:r>
              <a:t> </a:t>
            </a:r>
          </a:p>
        </p:txBody>
      </p:sp>
      <p:sp>
        <p:nvSpPr>
          <p:cNvPr id="970" name="Text Box 4"/>
          <p:cNvSpPr txBox="1"/>
          <p:nvPr/>
        </p:nvSpPr>
        <p:spPr>
          <a:xfrm>
            <a:off x="1640562" y="3099794"/>
            <a:ext cx="7147561" cy="202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3800" b="1">
                <a:solidFill>
                  <a:srgbClr val="3E4044"/>
                </a:solidFill>
              </a:defRPr>
            </a:pPr>
            <a:r>
              <a:t>The Centrality of Worship</a:t>
            </a:r>
          </a:p>
          <a:p>
            <a:pPr algn="ctr">
              <a:spcBef>
                <a:spcPts val="3600"/>
              </a:spcBef>
              <a:defRPr sz="5800" b="1">
                <a:solidFill>
                  <a:srgbClr val="3E4044"/>
                </a:solidFill>
              </a:defRPr>
            </a:pPr>
            <a:r>
              <a:t>in the Gospel</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11C09-303E-E08B-EE05-1B420E509241}"/>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2" name="Text Box 4"/>
          <p:cNvSpPr txBox="1"/>
          <p:nvPr/>
        </p:nvSpPr>
        <p:spPr>
          <a:xfrm>
            <a:off x="502919" y="380408"/>
            <a:ext cx="8138161" cy="125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3800" b="1"/>
            </a:lvl1pPr>
          </a:lstStyle>
          <a:p>
            <a:r>
              <a:t>The Gospel is a call to turn from false to true worship</a:t>
            </a:r>
          </a:p>
        </p:txBody>
      </p:sp>
      <p:sp>
        <p:nvSpPr>
          <p:cNvPr id="973" name="Text Box 6"/>
          <p:cNvSpPr txBox="1"/>
          <p:nvPr/>
        </p:nvSpPr>
        <p:spPr>
          <a:xfrm>
            <a:off x="274319" y="1905001"/>
            <a:ext cx="8595361" cy="38985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600" b="1"/>
            </a:pPr>
            <a:r>
              <a:rPr dirty="0"/>
              <a:t>For they themselves report about us what kind of a reception we had with you, and how you turned to God from idols to serve a living and true God.</a:t>
            </a:r>
            <a:br>
              <a:rPr lang="en-US" dirty="0"/>
            </a:br>
            <a:r>
              <a:rPr dirty="0"/>
              <a:t>(1 Thessalonians 1:9)</a:t>
            </a:r>
          </a:p>
          <a:p>
            <a:pPr algn="ctr">
              <a:spcBef>
                <a:spcPts val="1600"/>
              </a:spcBef>
              <a:defRPr sz="2600" b="1"/>
            </a:pPr>
            <a:r>
              <a:rPr dirty="0"/>
              <a:t>“Men, why are you doing these things? We are also men of the same nature as you, and preach the gospel to you that you should turn from these vain things to a living God, Who made the heaven and the earth and the sea and all that is in them. (Acts 14:15)</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B47040-69E0-8A00-A9B7-8329FBAD943C}"/>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7" name="Text"/>
          <p:cNvSpPr txBox="1">
            <a:spLocks noGrp="1"/>
          </p:cNvSpPr>
          <p:nvPr>
            <p:ph type="body" idx="13"/>
          </p:nvPr>
        </p:nvSpPr>
        <p:spPr>
          <a:prstGeom prst="rect">
            <a:avLst/>
          </a:prstGeom>
        </p:spPr>
        <p:txBody>
          <a:bodyPr/>
          <a:lstStyle/>
          <a:p>
            <a:r>
              <a:t> </a:t>
            </a:r>
          </a:p>
        </p:txBody>
      </p:sp>
      <p:sp>
        <p:nvSpPr>
          <p:cNvPr id="978" name="Text"/>
          <p:cNvSpPr txBox="1">
            <a:spLocks noGrp="1"/>
          </p:cNvSpPr>
          <p:nvPr>
            <p:ph type="body" idx="14"/>
          </p:nvPr>
        </p:nvSpPr>
        <p:spPr>
          <a:prstGeom prst="rect">
            <a:avLst/>
          </a:prstGeom>
        </p:spPr>
        <p:txBody>
          <a:bodyPr/>
          <a:lstStyle/>
          <a:p>
            <a:r>
              <a:t>  </a:t>
            </a:r>
          </a:p>
        </p:txBody>
      </p:sp>
      <p:sp>
        <p:nvSpPr>
          <p:cNvPr id="979" name="Text Box 4"/>
          <p:cNvSpPr txBox="1"/>
          <p:nvPr/>
        </p:nvSpPr>
        <p:spPr>
          <a:xfrm>
            <a:off x="998219" y="381000"/>
            <a:ext cx="7147562" cy="675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3800" b="1"/>
            </a:lvl1pPr>
          </a:lstStyle>
          <a:p>
            <a:r>
              <a:t>The Goal of the Gospel</a:t>
            </a:r>
          </a:p>
        </p:txBody>
      </p:sp>
      <p:sp>
        <p:nvSpPr>
          <p:cNvPr id="980" name="Text Box 6"/>
          <p:cNvSpPr txBox="1"/>
          <p:nvPr/>
        </p:nvSpPr>
        <p:spPr>
          <a:xfrm>
            <a:off x="421957" y="1493046"/>
            <a:ext cx="8519161" cy="4645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900"/>
              </a:spcBef>
              <a:defRPr sz="3000" b="1"/>
            </a:pPr>
            <a:r>
              <a:t>Therefore, brethren,</a:t>
            </a:r>
          </a:p>
          <a:p>
            <a:pPr lvl="2">
              <a:spcBef>
                <a:spcPts val="1600"/>
              </a:spcBef>
              <a:defRPr sz="2600" b="1"/>
            </a:pPr>
            <a:r>
              <a:t>since we have confidence to enter the Most 	Holy Place by the blood of Jesus, by a new and living way opened for us through the curtain,</a:t>
            </a:r>
            <a:br/>
            <a:r>
              <a:t>that is, his body, and since we have a great priest over the house of God,</a:t>
            </a:r>
          </a:p>
          <a:p>
            <a:pPr>
              <a:spcBef>
                <a:spcPts val="1900"/>
              </a:spcBef>
              <a:defRPr sz="3000" b="1"/>
            </a:pPr>
            <a:r>
              <a:t>let us draw near to God</a:t>
            </a:r>
          </a:p>
          <a:p>
            <a:pPr>
              <a:spcBef>
                <a:spcPts val="1600"/>
              </a:spcBef>
              <a:defRPr sz="2600" b="1"/>
            </a:pPr>
            <a:r>
              <a:t>	with a sincere heart in full assurance of faith</a:t>
            </a:r>
            <a:r>
              <a:rPr b="0"/>
              <a:t>. </a:t>
            </a:r>
          </a:p>
          <a:p>
            <a:pPr algn="ctr">
              <a:spcBef>
                <a:spcPts val="1600"/>
              </a:spcBef>
              <a:defRPr sz="2600" b="1"/>
            </a:pPr>
            <a:r>
              <a:t>(Hebrews 10:19-22)</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0A03C4-940B-1AB8-B784-CF1F2C608D50}"/>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84" name="Text"/>
          <p:cNvSpPr txBox="1">
            <a:spLocks noGrp="1"/>
          </p:cNvSpPr>
          <p:nvPr>
            <p:ph type="body" idx="13"/>
          </p:nvPr>
        </p:nvSpPr>
        <p:spPr>
          <a:prstGeom prst="rect">
            <a:avLst/>
          </a:prstGeom>
        </p:spPr>
        <p:txBody>
          <a:bodyPr/>
          <a:lstStyle/>
          <a:p>
            <a:r>
              <a:t> </a:t>
            </a:r>
          </a:p>
        </p:txBody>
      </p:sp>
      <p:sp>
        <p:nvSpPr>
          <p:cNvPr id="985" name="Text"/>
          <p:cNvSpPr txBox="1">
            <a:spLocks noGrp="1"/>
          </p:cNvSpPr>
          <p:nvPr>
            <p:ph type="body" idx="14"/>
          </p:nvPr>
        </p:nvSpPr>
        <p:spPr>
          <a:prstGeom prst="rect">
            <a:avLst/>
          </a:prstGeom>
        </p:spPr>
        <p:txBody>
          <a:bodyPr/>
          <a:lstStyle/>
          <a:p>
            <a:r>
              <a:t>  </a:t>
            </a:r>
          </a:p>
        </p:txBody>
      </p:sp>
      <p:sp>
        <p:nvSpPr>
          <p:cNvPr id="986" name="Text Box 4"/>
          <p:cNvSpPr txBox="1"/>
          <p:nvPr/>
        </p:nvSpPr>
        <p:spPr>
          <a:xfrm>
            <a:off x="998219" y="381000"/>
            <a:ext cx="7147562" cy="675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3800" b="1"/>
            </a:lvl1pPr>
          </a:lstStyle>
          <a:p>
            <a:r>
              <a:t>The Goal of the Gospel</a:t>
            </a:r>
          </a:p>
        </p:txBody>
      </p:sp>
      <p:sp>
        <p:nvSpPr>
          <p:cNvPr id="987" name="Text Box 6"/>
          <p:cNvSpPr txBox="1"/>
          <p:nvPr/>
        </p:nvSpPr>
        <p:spPr>
          <a:xfrm>
            <a:off x="312419" y="1468119"/>
            <a:ext cx="8519161" cy="3902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1733973">
              <a:lnSpc>
                <a:spcPct val="80000"/>
              </a:lnSpc>
              <a:defRPr sz="3500">
                <a:latin typeface="Bell MT"/>
                <a:ea typeface="Bell MT"/>
                <a:cs typeface="Bell MT"/>
                <a:sym typeface="Bell MT"/>
              </a:defRPr>
            </a:pPr>
            <a:r>
              <a:rPr sz="3200" dirty="0"/>
              <a:t>The triune God has eternally desired to bless His people with the greatest possible gift, and the greatest possible gift He can give is nothing other than the enjoyment of His own eternal, fecund [fruitful] fellowship. Communion in the Son’s eternal life of love, glory and giving with the Father in the Spirit constitutes the ultimate blessing of the gospel.</a:t>
            </a:r>
          </a:p>
          <a:p>
            <a:pPr algn="ctr" defTabSz="1733973">
              <a:lnSpc>
                <a:spcPct val="80000"/>
              </a:lnSpc>
              <a:defRPr sz="1600">
                <a:latin typeface="Bell MT"/>
                <a:ea typeface="Bell MT"/>
                <a:cs typeface="Bell MT"/>
                <a:sym typeface="Bell MT"/>
              </a:defRPr>
            </a:pPr>
            <a:endParaRPr sz="1400" dirty="0"/>
          </a:p>
          <a:p>
            <a:pPr algn="ctr" defTabSz="1733973">
              <a:defRPr sz="3000">
                <a:latin typeface="Bell MT"/>
                <a:ea typeface="Bell MT"/>
                <a:cs typeface="Bell MT"/>
                <a:sym typeface="Bell MT"/>
              </a:defRPr>
            </a:pPr>
            <a:r>
              <a:rPr sz="2800" dirty="0"/>
              <a:t>(Andreas Köstenberger &amp; Scott Swain)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231746-7919-4A7C-EB40-716554958369}"/>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94" name="Text Box 5"/>
          <p:cNvSpPr txBox="1"/>
          <p:nvPr/>
        </p:nvSpPr>
        <p:spPr>
          <a:xfrm>
            <a:off x="998219" y="514946"/>
            <a:ext cx="7147562" cy="675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3800" b="1"/>
            </a:lvl1pPr>
          </a:lstStyle>
          <a:p>
            <a:r>
              <a:t>Worship and the Gospel</a:t>
            </a:r>
          </a:p>
        </p:txBody>
      </p:sp>
      <p:sp>
        <p:nvSpPr>
          <p:cNvPr id="995" name="Text Box 6"/>
          <p:cNvSpPr txBox="1"/>
          <p:nvPr/>
        </p:nvSpPr>
        <p:spPr>
          <a:xfrm>
            <a:off x="502919" y="1523999"/>
            <a:ext cx="8138161" cy="4778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24542" indent="-424542">
              <a:spcBef>
                <a:spcPts val="1600"/>
              </a:spcBef>
              <a:buSzPct val="100000"/>
              <a:buAutoNum type="arabicPeriod"/>
              <a:defRPr sz="2600" b="1"/>
            </a:pPr>
            <a:r>
              <a:t>God is the Creator, unique in His glory and alone worthy of worship.</a:t>
            </a:r>
          </a:p>
          <a:p>
            <a:pPr marL="424542" indent="-424542">
              <a:spcBef>
                <a:spcPts val="1600"/>
              </a:spcBef>
              <a:buSzPct val="100000"/>
              <a:buAutoNum type="arabicPeriod"/>
              <a:defRPr sz="2600" b="1"/>
            </a:pPr>
            <a:r>
              <a:t>The Fall usurped God’s claim to exclusive worship.</a:t>
            </a:r>
          </a:p>
          <a:p>
            <a:pPr marL="424542" indent="-424542">
              <a:spcBef>
                <a:spcPts val="1600"/>
              </a:spcBef>
              <a:buSzPct val="100000"/>
              <a:buAutoNum type="arabicPeriod"/>
              <a:defRPr sz="2600" b="1"/>
            </a:pPr>
            <a:r>
              <a:t>Christ came to undo the effects of the fall and to enable true worship.</a:t>
            </a:r>
          </a:p>
          <a:p>
            <a:pPr marL="424542" indent="-424542">
              <a:spcBef>
                <a:spcPts val="1600"/>
              </a:spcBef>
              <a:buSzPct val="100000"/>
              <a:buAutoNum type="arabicPeriod"/>
              <a:defRPr sz="2600" b="1"/>
            </a:pPr>
            <a:r>
              <a:t>The Gospel then is a call to all mankind to come to the Father through Christ, a call to worldwide worship, to the glory of God.</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Picture 1" descr="Picture 1"/>
          <p:cNvPicPr>
            <a:picLocks noChangeAspect="1"/>
          </p:cNvPicPr>
          <p:nvPr/>
        </p:nvPicPr>
        <p:blipFill rotWithShape="1">
          <a:blip r:embed="rId3"/>
          <a:srcRect l="9302" r="20931"/>
          <a:stretch/>
        </p:blipFill>
        <p:spPr>
          <a:xfrm>
            <a:off x="0" y="0"/>
            <a:ext cx="9144000" cy="7010400"/>
          </a:xfrm>
          <a:prstGeom prst="rect">
            <a:avLst/>
          </a:prstGeom>
          <a:ln w="12700">
            <a:miter lim="400000"/>
          </a:ln>
        </p:spPr>
      </p:pic>
      <p:sp>
        <p:nvSpPr>
          <p:cNvPr id="998" name="Rectangle 3"/>
          <p:cNvSpPr txBox="1"/>
          <p:nvPr/>
        </p:nvSpPr>
        <p:spPr>
          <a:xfrm>
            <a:off x="312419" y="3102207"/>
            <a:ext cx="8519161"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5400" b="1">
                <a:effectLst>
                  <a:glow rad="228600">
                    <a:schemeClr val="bg1">
                      <a:alpha val="89326"/>
                    </a:schemeClr>
                  </a:glow>
                </a:effectLst>
                <a:latin typeface="Arial" panose="020B0604020202020204" pitchFamily="34" charset="0"/>
                <a:cs typeface="Arial" panose="020B0604020202020204" pitchFamily="34" charset="0"/>
              </a:defRPr>
            </a:lvl1pPr>
          </a:lstStyle>
          <a:p>
            <a:r>
              <a:rPr dirty="0"/>
              <a:t>The Centrality of Worship</a:t>
            </a:r>
          </a:p>
          <a:p>
            <a:r>
              <a:rPr dirty="0"/>
              <a:t>in Missions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Picture 1" descr="Picture 1"/>
          <p:cNvPicPr>
            <a:picLocks noChangeAspect="1"/>
          </p:cNvPicPr>
          <p:nvPr/>
        </p:nvPicPr>
        <p:blipFill>
          <a:blip r:embed="rId3"/>
          <a:stretch>
            <a:fillRect/>
          </a:stretch>
        </p:blipFill>
        <p:spPr>
          <a:xfrm>
            <a:off x="-1307690" y="29496"/>
            <a:ext cx="13106400" cy="7010400"/>
          </a:xfrm>
          <a:prstGeom prst="rect">
            <a:avLst/>
          </a:prstGeom>
          <a:ln w="12700">
            <a:miter lim="400000"/>
          </a:ln>
        </p:spPr>
      </p:pic>
      <p:sp>
        <p:nvSpPr>
          <p:cNvPr id="1003" name="Rectangle 2"/>
          <p:cNvSpPr txBox="1"/>
          <p:nvPr/>
        </p:nvSpPr>
        <p:spPr>
          <a:xfrm>
            <a:off x="304799" y="2832100"/>
            <a:ext cx="8373979" cy="3477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5400" b="1">
                <a:effectLst>
                  <a:glow rad="228600">
                    <a:schemeClr val="bg1">
                      <a:alpha val="89326"/>
                    </a:schemeClr>
                  </a:glow>
                </a:effectLst>
                <a:latin typeface="Arial" panose="020B0604020202020204" pitchFamily="34" charset="0"/>
                <a:cs typeface="Arial" panose="020B0604020202020204" pitchFamily="34" charset="0"/>
              </a:defRPr>
            </a:lvl1pPr>
          </a:lstStyle>
          <a:p>
            <a:r>
              <a:rPr sz="4000" dirty="0"/>
              <a:t>the worldwide application</a:t>
            </a:r>
          </a:p>
          <a:p>
            <a:r>
              <a:rPr sz="4000" dirty="0"/>
              <a:t>of the gospel’s call</a:t>
            </a:r>
          </a:p>
          <a:p>
            <a:r>
              <a:rPr sz="4000" dirty="0"/>
              <a:t>for true worship</a:t>
            </a:r>
          </a:p>
          <a:p>
            <a:r>
              <a:rPr sz="4000" dirty="0"/>
              <a:t>to the glory of God</a:t>
            </a:r>
          </a:p>
        </p:txBody>
      </p:sp>
      <p:sp>
        <p:nvSpPr>
          <p:cNvPr id="1004" name="Rectangle 3"/>
          <p:cNvSpPr txBox="1"/>
          <p:nvPr/>
        </p:nvSpPr>
        <p:spPr>
          <a:xfrm>
            <a:off x="2589948" y="1670010"/>
            <a:ext cx="3803680"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5400" b="1">
                <a:effectLst>
                  <a:glow rad="228600">
                    <a:schemeClr val="bg1">
                      <a:alpha val="89326"/>
                    </a:schemeClr>
                  </a:glow>
                </a:effectLst>
                <a:latin typeface="Arial" panose="020B0604020202020204" pitchFamily="34" charset="0"/>
                <a:cs typeface="Arial" panose="020B0604020202020204" pitchFamily="34" charset="0"/>
              </a:defRPr>
            </a:lvl1pPr>
          </a:lstStyle>
          <a:p>
            <a:r>
              <a:rPr dirty="0"/>
              <a:t>MISSIO</a:t>
            </a:r>
            <a:r>
              <a:rPr lang="en-US" dirty="0"/>
              <a:t>N</a:t>
            </a:r>
            <a:r>
              <a:rPr dirty="0"/>
              <a: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Text Box 4"/>
          <p:cNvSpPr txBox="1"/>
          <p:nvPr/>
        </p:nvSpPr>
        <p:spPr>
          <a:xfrm>
            <a:off x="579119" y="401782"/>
            <a:ext cx="79857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900"/>
              </a:spcBef>
              <a:defRPr sz="3200" b="1">
                <a:solidFill>
                  <a:schemeClr val="accent3">
                    <a:lumOff val="44000"/>
                  </a:schemeClr>
                </a:solidFill>
                <a:effectLst>
                  <a:glow rad="228600">
                    <a:schemeClr val="tx1">
                      <a:alpha val="85783"/>
                    </a:schemeClr>
                  </a:glow>
                </a:effectLst>
                <a:latin typeface="Arial" panose="020B0604020202020204" pitchFamily="34" charset="0"/>
                <a:ea typeface="Arial"/>
                <a:cs typeface="Arial" panose="020B0604020202020204" pitchFamily="34" charset="0"/>
              </a:defRPr>
            </a:lvl1pPr>
          </a:lstStyle>
          <a:p>
            <a:r>
              <a:rPr lang="en-US" sz="4800" dirty="0"/>
              <a:t>MISSIONS</a:t>
            </a:r>
            <a:endParaRPr sz="4800" dirty="0"/>
          </a:p>
        </p:txBody>
      </p:sp>
      <p:sp>
        <p:nvSpPr>
          <p:cNvPr id="1025" name="Text Box 5"/>
          <p:cNvSpPr txBox="1"/>
          <p:nvPr/>
        </p:nvSpPr>
        <p:spPr>
          <a:xfrm>
            <a:off x="289559" y="2057397"/>
            <a:ext cx="8564880" cy="3783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The ultimate missionary compulsion is not simply that there are people who are dying without knowing Christ, nor is it that God has given us the Great Commission to go out into the world; it is that there are areas of the world, whether here or to the ends of the earth, </a:t>
            </a:r>
            <a:r>
              <a:rPr lang="en-US" sz="2800" b="1" i="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where God is being robbed of His glory.</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—Eric Alexander— </a:t>
            </a:r>
            <a:endParaRPr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8578762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Rectangle 2"/>
          <p:cNvSpPr txBox="1"/>
          <p:nvPr/>
        </p:nvSpPr>
        <p:spPr>
          <a:xfrm>
            <a:off x="168017" y="847435"/>
            <a:ext cx="6342815" cy="688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latin typeface="Rockwell"/>
                <a:ea typeface="Rockwell"/>
                <a:cs typeface="Rockwell"/>
                <a:sym typeface="Rockwell"/>
              </a:defRPr>
            </a:lvl1pPr>
          </a:lstStyle>
          <a:p>
            <a:r>
              <a:t>COMPETING WORSHIPS </a:t>
            </a:r>
          </a:p>
        </p:txBody>
      </p:sp>
      <p:sp>
        <p:nvSpPr>
          <p:cNvPr id="825" name="Rectangle 1"/>
          <p:cNvSpPr txBox="1"/>
          <p:nvPr/>
        </p:nvSpPr>
        <p:spPr>
          <a:xfrm>
            <a:off x="731519" y="2667000"/>
            <a:ext cx="5543598" cy="1158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rPr dirty="0"/>
              <a:t>The problem is NOT that there are people in this world who do not worship</a:t>
            </a:r>
          </a:p>
        </p:txBody>
      </p:sp>
      <p:sp>
        <p:nvSpPr>
          <p:cNvPr id="826" name="Rectangle 2"/>
          <p:cNvSpPr txBox="1"/>
          <p:nvPr/>
        </p:nvSpPr>
        <p:spPr>
          <a:xfrm>
            <a:off x="1264919" y="4346533"/>
            <a:ext cx="4480561"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latin typeface="Rockwell"/>
                <a:ea typeface="Rockwell"/>
                <a:cs typeface="Rockwell"/>
                <a:sym typeface="Rockwell"/>
              </a:defRPr>
            </a:lvl1pPr>
          </a:lstStyle>
          <a:p>
            <a:r>
              <a:t>Rather it is that so many worship the wrong thing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25"/>
                                        </p:tgtEl>
                                        <p:attrNameLst>
                                          <p:attrName>style.visibility</p:attrName>
                                        </p:attrNameLst>
                                      </p:cBhvr>
                                      <p:to>
                                        <p:strVal val="visible"/>
                                      </p:to>
                                    </p:set>
                                    <p:animEffect transition="in" filter="fade">
                                      <p:cBhvr>
                                        <p:cTn id="7" dur="500"/>
                                        <p:tgtEl>
                                          <p:spTgt spid="8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826"/>
                                        </p:tgtEl>
                                        <p:attrNameLst>
                                          <p:attrName>style.visibility</p:attrName>
                                        </p:attrNameLst>
                                      </p:cBhvr>
                                      <p:to>
                                        <p:strVal val="visible"/>
                                      </p:to>
                                    </p:set>
                                    <p:animEffect transition="in" filter="fade">
                                      <p:cBhvr>
                                        <p:cTn id="12" dur="5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animBg="1" advAuto="0"/>
      <p:bldP spid="826"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011" name="Picture 4" descr="Picture 4"/>
          <p:cNvPicPr>
            <a:picLocks noChangeAspect="1"/>
          </p:cNvPicPr>
          <p:nvPr/>
        </p:nvPicPr>
        <p:blipFill>
          <a:blip r:embed="rId3"/>
          <a:srcRect l="6667" t="7500" r="18333"/>
          <a:stretch>
            <a:fillRect/>
          </a:stretch>
        </p:blipFill>
        <p:spPr>
          <a:xfrm>
            <a:off x="4724400" y="0"/>
            <a:ext cx="4419601" cy="6858000"/>
          </a:xfrm>
          <a:prstGeom prst="rect">
            <a:avLst/>
          </a:prstGeom>
          <a:ln w="12700">
            <a:miter lim="400000"/>
          </a:ln>
        </p:spPr>
      </p:pic>
      <p:pic>
        <p:nvPicPr>
          <p:cNvPr id="1012" name="Picture 5" descr="Picture 5"/>
          <p:cNvPicPr>
            <a:picLocks noChangeAspect="1"/>
          </p:cNvPicPr>
          <p:nvPr/>
        </p:nvPicPr>
        <p:blipFill>
          <a:blip r:embed="rId4"/>
          <a:stretch>
            <a:fillRect/>
          </a:stretch>
        </p:blipFill>
        <p:spPr>
          <a:xfrm>
            <a:off x="0" y="0"/>
            <a:ext cx="4724400" cy="6858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15" name="“Missions is not the ultimate goal of the church. Worship is. Missions exists because worship doesn’t. . . .…"/>
          <p:cNvSpPr txBox="1"/>
          <p:nvPr/>
        </p:nvSpPr>
        <p:spPr>
          <a:xfrm>
            <a:off x="1344675" y="335765"/>
            <a:ext cx="6454649" cy="59990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1900"/>
              </a:spcBef>
              <a:defRPr sz="3800">
                <a:solidFill>
                  <a:schemeClr val="accent3">
                    <a:lumOff val="44000"/>
                  </a:schemeClr>
                </a:solidFill>
                <a:latin typeface="Garamond"/>
                <a:ea typeface="Garamond"/>
                <a:cs typeface="Garamond"/>
                <a:sym typeface="Garamond"/>
              </a:defRPr>
            </a:pPr>
            <a:r>
              <a:rPr dirty="0"/>
              <a:t>“Missions is not the ultimate goal</a:t>
            </a:r>
            <a:br>
              <a:rPr dirty="0"/>
            </a:br>
            <a:r>
              <a:rPr dirty="0"/>
              <a:t>of the church.</a:t>
            </a:r>
            <a:br>
              <a:rPr dirty="0"/>
            </a:br>
            <a:r>
              <a:rPr dirty="0"/>
              <a:t>Worship is.</a:t>
            </a:r>
            <a:br>
              <a:rPr dirty="0"/>
            </a:br>
            <a:r>
              <a:rPr dirty="0"/>
              <a:t>Missions exists</a:t>
            </a:r>
            <a:br>
              <a:rPr dirty="0"/>
            </a:br>
            <a:r>
              <a:rPr dirty="0"/>
              <a:t>because worship doesn’t. . . .</a:t>
            </a:r>
            <a:br>
              <a:rPr dirty="0"/>
            </a:br>
            <a:br>
              <a:rPr lang="en-US" dirty="0"/>
            </a:br>
            <a:r>
              <a:rPr dirty="0"/>
              <a:t>Missions is a temporary necessity.</a:t>
            </a:r>
            <a:br>
              <a:rPr dirty="0"/>
            </a:br>
            <a:r>
              <a:rPr dirty="0"/>
              <a:t>But worship abides forever.”</a:t>
            </a:r>
            <a:br>
              <a:rPr lang="en-US" dirty="0"/>
            </a:br>
            <a:endParaRPr sz="3200" dirty="0"/>
          </a:p>
          <a:p>
            <a:pPr algn="ctr">
              <a:spcBef>
                <a:spcPts val="1900"/>
              </a:spcBef>
              <a:defRPr sz="3200">
                <a:solidFill>
                  <a:schemeClr val="accent3">
                    <a:lumOff val="44000"/>
                  </a:schemeClr>
                </a:solidFill>
                <a:latin typeface="Garamond"/>
                <a:ea typeface="Garamond"/>
                <a:cs typeface="Garamond"/>
                <a:sym typeface="Garamond"/>
              </a:defRPr>
            </a:pPr>
            <a:r>
              <a:rPr dirty="0"/>
              <a:t>(John Piper, </a:t>
            </a:r>
            <a:r>
              <a:rPr i="1" dirty="0"/>
              <a:t>Let the Nations Be Glad)</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18" name="Worship is the GOAL of missions…"/>
          <p:cNvSpPr txBox="1"/>
          <p:nvPr/>
        </p:nvSpPr>
        <p:spPr>
          <a:xfrm>
            <a:off x="1255013" y="177800"/>
            <a:ext cx="6633975" cy="6207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t>Worship is the GOAL</a:t>
            </a:r>
            <a:br/>
            <a:r>
              <a:t>of missions</a:t>
            </a:r>
            <a:endParaRPr sz="2000"/>
          </a:p>
          <a:p>
            <a:pPr algn="ctr">
              <a:spcBef>
                <a:spcPts val="1900"/>
              </a:spcBef>
              <a:defRPr sz="3200">
                <a:solidFill>
                  <a:schemeClr val="accent3">
                    <a:lumOff val="44000"/>
                  </a:schemeClr>
                </a:solidFill>
                <a:latin typeface="Garamond"/>
                <a:ea typeface="Garamond"/>
                <a:cs typeface="Garamond"/>
                <a:sym typeface="Garamond"/>
              </a:defRPr>
            </a:pPr>
            <a:r>
              <a:t>“The goal of missions is the gladness</a:t>
            </a:r>
            <a:br/>
            <a:r>
              <a:t>of the peoples</a:t>
            </a:r>
            <a:br/>
            <a:r>
              <a:t> in the greatness of God.</a:t>
            </a:r>
            <a:r>
              <a:rPr i="1"/>
              <a:t>”</a:t>
            </a:r>
          </a:p>
          <a:p>
            <a:pPr algn="ctr">
              <a:spcBef>
                <a:spcPts val="1900"/>
              </a:spcBef>
              <a:defRPr sz="3200" i="1">
                <a:solidFill>
                  <a:schemeClr val="accent3">
                    <a:lumOff val="44000"/>
                  </a:schemeClr>
                </a:solidFill>
                <a:latin typeface="Garamond"/>
                <a:ea typeface="Garamond"/>
                <a:cs typeface="Garamond"/>
                <a:sym typeface="Garamond"/>
              </a:defRPr>
            </a:pPr>
            <a:r>
              <a:t>“Let the peoples praise You, O God;</a:t>
            </a:r>
            <a:br/>
            <a:r>
              <a:t>Let all the peoples praise You.</a:t>
            </a:r>
            <a:br/>
            <a:r>
              <a:t>Let the nations be glad and sing for joy.”</a:t>
            </a:r>
            <a:br/>
            <a:r>
              <a:t>(Psalm 67:3-4)</a:t>
            </a:r>
          </a:p>
          <a:p>
            <a:pPr>
              <a:spcBef>
                <a:spcPts val="1900"/>
              </a:spcBef>
              <a:defRPr sz="3200" i="1">
                <a:solidFill>
                  <a:schemeClr val="accent3">
                    <a:lumOff val="44000"/>
                  </a:schemeClr>
                </a:solidFill>
                <a:latin typeface="Garamond"/>
                <a:ea typeface="Garamond"/>
                <a:cs typeface="Garamond"/>
                <a:sym typeface="Garamond"/>
              </a:defRPr>
            </a:pPr>
            <a:r>
              <a:t>        MISSIONS              WORSHIP</a:t>
            </a:r>
          </a:p>
        </p:txBody>
      </p:sp>
      <p:sp>
        <p:nvSpPr>
          <p:cNvPr id="1019" name="Arrow"/>
          <p:cNvSpPr/>
          <p:nvPr/>
        </p:nvSpPr>
        <p:spPr>
          <a:xfrm>
            <a:off x="4132400" y="6277579"/>
            <a:ext cx="1050033" cy="344201"/>
          </a:xfrm>
          <a:prstGeom prst="rightArrow">
            <a:avLst>
              <a:gd name="adj1" fmla="val 32000"/>
              <a:gd name="adj2" fmla="val 22155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 name="Picture 2" descr="Picture 2"/>
          <p:cNvPicPr>
            <a:picLocks noChangeAspect="1"/>
          </p:cNvPicPr>
          <p:nvPr/>
        </p:nvPicPr>
        <p:blipFill>
          <a:blip r:embed="rId2"/>
          <a:stretch>
            <a:fillRect/>
          </a:stretch>
        </p:blipFill>
        <p:spPr>
          <a:xfrm>
            <a:off x="26987" y="0"/>
            <a:ext cx="9117013" cy="7123114"/>
          </a:xfrm>
          <a:prstGeom prst="rect">
            <a:avLst/>
          </a:prstGeom>
          <a:ln w="12700">
            <a:miter lim="400000"/>
          </a:ln>
        </p:spPr>
      </p:pic>
      <p:sp>
        <p:nvSpPr>
          <p:cNvPr id="1022" name="Right Arrow 3"/>
          <p:cNvSpPr/>
          <p:nvPr/>
        </p:nvSpPr>
        <p:spPr>
          <a:xfrm rot="7039445">
            <a:off x="7329486" y="955675"/>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28" name="Worship is also the FUEL of missions…"/>
          <p:cNvSpPr txBox="1"/>
          <p:nvPr/>
        </p:nvSpPr>
        <p:spPr>
          <a:xfrm>
            <a:off x="678117" y="190500"/>
            <a:ext cx="7787765" cy="4891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t>Worship is also the FUEL</a:t>
            </a:r>
            <a:br/>
            <a:r>
              <a:t>of missions</a:t>
            </a:r>
            <a:endParaRPr sz="2000"/>
          </a:p>
          <a:p>
            <a:pPr algn="ctr">
              <a:spcBef>
                <a:spcPts val="1900"/>
              </a:spcBef>
              <a:defRPr sz="3200">
                <a:solidFill>
                  <a:schemeClr val="accent3">
                    <a:lumOff val="44000"/>
                  </a:schemeClr>
                </a:solidFill>
                <a:latin typeface="Garamond"/>
                <a:ea typeface="Garamond"/>
                <a:cs typeface="Garamond"/>
                <a:sym typeface="Garamond"/>
              </a:defRPr>
            </a:pPr>
            <a:endParaRPr sz="2000"/>
          </a:p>
          <a:p>
            <a:pPr algn="ctr">
              <a:spcBef>
                <a:spcPts val="1900"/>
              </a:spcBef>
              <a:defRPr sz="3200">
                <a:solidFill>
                  <a:schemeClr val="accent3">
                    <a:lumOff val="44000"/>
                  </a:schemeClr>
                </a:solidFill>
                <a:latin typeface="Garamond"/>
                <a:ea typeface="Garamond"/>
                <a:cs typeface="Garamond"/>
                <a:sym typeface="Garamond"/>
              </a:defRPr>
            </a:pPr>
            <a:r>
              <a:t>“Passion for God in worship</a:t>
            </a:r>
            <a:br/>
            <a:r>
              <a:t>precedes the offer of God</a:t>
            </a:r>
            <a:br/>
            <a:r>
              <a:t>in preaching.</a:t>
            </a:r>
            <a:br/>
            <a:r>
              <a:t>You can’t commend</a:t>
            </a:r>
            <a:br/>
            <a:r>
              <a:t>what you don‘t cherish.</a:t>
            </a:r>
            <a:r>
              <a:rPr>
                <a:latin typeface="Arial"/>
                <a:ea typeface="Arial"/>
                <a:cs typeface="Arial"/>
                <a:sym typeface="Arial"/>
              </a:rPr>
              <a:t>”</a:t>
            </a:r>
          </a:p>
        </p:txBody>
      </p:sp>
      <p:sp>
        <p:nvSpPr>
          <p:cNvPr id="1029" name="WORSHIP       MISSIONS"/>
          <p:cNvSpPr txBox="1"/>
          <p:nvPr/>
        </p:nvSpPr>
        <p:spPr>
          <a:xfrm>
            <a:off x="2017831" y="5974079"/>
            <a:ext cx="511614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spcBef>
                <a:spcPts val="1900"/>
              </a:spcBef>
              <a:defRPr sz="3200" i="1">
                <a:solidFill>
                  <a:schemeClr val="accent3">
                    <a:lumOff val="44000"/>
                  </a:schemeClr>
                </a:solidFill>
                <a:latin typeface="Garamond"/>
                <a:ea typeface="Garamond"/>
                <a:cs typeface="Garamond"/>
                <a:sym typeface="Garamond"/>
              </a:defRPr>
            </a:pPr>
            <a:r>
              <a:rPr dirty="0"/>
              <a:t>WORSHIP      </a:t>
            </a:r>
            <a:r>
              <a:rPr lang="en-US" dirty="0"/>
              <a:t>        </a:t>
            </a:r>
            <a:r>
              <a:rPr dirty="0"/>
              <a:t>MISSIONS</a:t>
            </a:r>
          </a:p>
        </p:txBody>
      </p:sp>
      <p:sp>
        <p:nvSpPr>
          <p:cNvPr id="1030" name="Arrow"/>
          <p:cNvSpPr/>
          <p:nvPr/>
        </p:nvSpPr>
        <p:spPr>
          <a:xfrm>
            <a:off x="4046982"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8" name="Praise His name, we are called to…"/>
          <p:cNvSpPr txBox="1"/>
          <p:nvPr/>
        </p:nvSpPr>
        <p:spPr>
          <a:xfrm>
            <a:off x="1012740" y="876300"/>
            <a:ext cx="7118520" cy="4678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lnSpc>
                <a:spcPts val="5100"/>
              </a:lnSpc>
              <a:defRPr sz="4233">
                <a:solidFill>
                  <a:schemeClr val="accent3">
                    <a:lumOff val="44000"/>
                  </a:schemeClr>
                </a:solidFill>
                <a:latin typeface="Garamond"/>
                <a:ea typeface="Garamond"/>
                <a:cs typeface="Garamond"/>
                <a:sym typeface="Garamond"/>
              </a:defRPr>
            </a:pPr>
            <a:r>
              <a:t>Praise His name, we are called to</a:t>
            </a:r>
            <a:endParaRPr>
              <a:solidFill>
                <a:srgbClr val="000000"/>
              </a:solidFill>
            </a:endParaRPr>
          </a:p>
          <a:p>
            <a:pPr algn="ctr" defTabSz="457200">
              <a:lnSpc>
                <a:spcPts val="5100"/>
              </a:lnSpc>
              <a:defRPr sz="4233" i="1">
                <a:solidFill>
                  <a:schemeClr val="accent3">
                    <a:lumOff val="44000"/>
                  </a:schemeClr>
                </a:solidFill>
                <a:latin typeface="Garamond"/>
                <a:ea typeface="Garamond"/>
                <a:cs typeface="Garamond"/>
                <a:sym typeface="Garamond"/>
              </a:defRPr>
            </a:pPr>
            <a:r>
              <a:t>doxological evangelism</a:t>
            </a:r>
            <a:r>
              <a:rPr i="0"/>
              <a:t>:</a:t>
            </a:r>
            <a:endParaRPr i="0">
              <a:solidFill>
                <a:srgbClr val="000000"/>
              </a:solidFill>
            </a:endParaRPr>
          </a:p>
          <a:p>
            <a:pPr algn="ctr" defTabSz="457200">
              <a:lnSpc>
                <a:spcPts val="5100"/>
              </a:lnSpc>
              <a:defRPr sz="4233">
                <a:solidFill>
                  <a:schemeClr val="accent3">
                    <a:lumOff val="44000"/>
                  </a:schemeClr>
                </a:solidFill>
                <a:latin typeface="Garamond"/>
                <a:ea typeface="Garamond"/>
                <a:cs typeface="Garamond"/>
                <a:sym typeface="Garamond"/>
              </a:defRPr>
            </a:pPr>
            <a:r>
              <a:t>If we do not praise His name,</a:t>
            </a:r>
            <a:endParaRPr>
              <a:solidFill>
                <a:srgbClr val="000000"/>
              </a:solidFill>
            </a:endParaRPr>
          </a:p>
          <a:p>
            <a:pPr algn="ctr" defTabSz="457200">
              <a:lnSpc>
                <a:spcPts val="5100"/>
              </a:lnSpc>
              <a:defRPr sz="4233">
                <a:solidFill>
                  <a:schemeClr val="accent3">
                    <a:lumOff val="44000"/>
                  </a:schemeClr>
                </a:solidFill>
                <a:latin typeface="Garamond"/>
                <a:ea typeface="Garamond"/>
                <a:cs typeface="Garamond"/>
                <a:sym typeface="Garamond"/>
              </a:defRPr>
            </a:pPr>
            <a:r>
              <a:t>we do not preach the gospel.</a:t>
            </a:r>
            <a:endParaRPr>
              <a:solidFill>
                <a:srgbClr val="000000"/>
              </a:solidFill>
            </a:endParaRPr>
          </a:p>
          <a:p>
            <a:pPr algn="ctr" defTabSz="457200">
              <a:lnSpc>
                <a:spcPts val="10900"/>
              </a:lnSpc>
              <a:defRPr sz="4233">
                <a:latin typeface="Garamond"/>
                <a:ea typeface="Garamond"/>
                <a:cs typeface="Garamond"/>
                <a:sym typeface="Garamond"/>
              </a:defRPr>
            </a:pPr>
            <a:endParaRPr>
              <a:solidFill>
                <a:srgbClr val="000000"/>
              </a:solidFill>
            </a:endParaRPr>
          </a:p>
          <a:p>
            <a:pPr algn="ctr" defTabSz="457200">
              <a:lnSpc>
                <a:spcPts val="9800"/>
              </a:lnSpc>
              <a:defRPr sz="4233">
                <a:solidFill>
                  <a:schemeClr val="accent3">
                    <a:lumOff val="44000"/>
                  </a:schemeClr>
                </a:solidFill>
                <a:latin typeface="Garamond"/>
                <a:ea typeface="Garamond"/>
                <a:cs typeface="Garamond"/>
                <a:sym typeface="Garamond"/>
              </a:defRPr>
            </a:pPr>
            <a:r>
              <a:t>(Edmund Clowney, </a:t>
            </a:r>
            <a:r>
              <a:rPr i="1"/>
              <a:t>Urbana</a:t>
            </a:r>
            <a:r>
              <a:t> 1976)</a:t>
            </a:r>
            <a:endParaRPr>
              <a:solidFill>
                <a:srgbClr val="000000"/>
              </a:solidFill>
            </a:endParaRPr>
          </a:p>
        </p:txBody>
      </p:sp>
      <p:sp>
        <p:nvSpPr>
          <p:cNvPr id="1039" name="WORSHIP       MISSIONS"/>
          <p:cNvSpPr txBox="1"/>
          <p:nvPr/>
        </p:nvSpPr>
        <p:spPr>
          <a:xfrm>
            <a:off x="2017831" y="5974079"/>
            <a:ext cx="501355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spcBef>
                <a:spcPts val="1900"/>
              </a:spcBef>
              <a:defRPr sz="3200" i="1">
                <a:solidFill>
                  <a:schemeClr val="accent3">
                    <a:lumOff val="44000"/>
                  </a:schemeClr>
                </a:solidFill>
                <a:latin typeface="Garamond"/>
                <a:ea typeface="Garamond"/>
                <a:cs typeface="Garamond"/>
                <a:sym typeface="Garamond"/>
              </a:defRPr>
            </a:pPr>
            <a:r>
              <a:rPr dirty="0"/>
              <a:t>WORSHIP      </a:t>
            </a:r>
            <a:r>
              <a:rPr lang="en-US" dirty="0"/>
              <a:t>       </a:t>
            </a:r>
            <a:r>
              <a:rPr dirty="0"/>
              <a:t>MISSIONS</a:t>
            </a:r>
          </a:p>
        </p:txBody>
      </p:sp>
      <p:sp>
        <p:nvSpPr>
          <p:cNvPr id="1040" name="Arrow"/>
          <p:cNvSpPr/>
          <p:nvPr/>
        </p:nvSpPr>
        <p:spPr>
          <a:xfrm>
            <a:off x="3918550"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C4339EFD-3D81-38CC-0992-A7ECD8995BD6}"/>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43" name="Arrow"/>
          <p:cNvSpPr/>
          <p:nvPr/>
        </p:nvSpPr>
        <p:spPr>
          <a:xfrm>
            <a:off x="4185215" y="6090954"/>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2" name="WORSHIP       MISSIONS">
            <a:extLst>
              <a:ext uri="{FF2B5EF4-FFF2-40B4-BE49-F238E27FC236}">
                <a16:creationId xmlns:a16="http://schemas.microsoft.com/office/drawing/2014/main" id="{0A9DFF19-2B56-3E3A-874A-A7A557FF100A}"/>
              </a:ext>
            </a:extLst>
          </p:cNvPr>
          <p:cNvSpPr txBox="1"/>
          <p:nvPr/>
        </p:nvSpPr>
        <p:spPr>
          <a:xfrm>
            <a:off x="1324872" y="5946369"/>
            <a:ext cx="654441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
        <p:nvSpPr>
          <p:cNvPr id="4" name="Text Box 5">
            <a:extLst>
              <a:ext uri="{FF2B5EF4-FFF2-40B4-BE49-F238E27FC236}">
                <a16:creationId xmlns:a16="http://schemas.microsoft.com/office/drawing/2014/main" id="{4FA191E3-7D2E-D3B0-FA86-BB4EAA7C714D}"/>
              </a:ext>
            </a:extLst>
          </p:cNvPr>
          <p:cNvSpPr txBox="1"/>
          <p:nvPr/>
        </p:nvSpPr>
        <p:spPr>
          <a:xfrm>
            <a:off x="152400" y="1184560"/>
            <a:ext cx="8880764" cy="427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Worship and mission are so bound together in the economy of God that you really cannot have one without the other.</a:t>
            </a: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No one can truly worship God and at the same time have an apparently total indifference to whether anyone else is worshiping Him or not.</a:t>
            </a: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True worship and true mission always go together.</a:t>
            </a: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—Eric Alexander, Urbana, 1981— </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1" descr="Picture 1"/>
          <p:cNvPicPr>
            <a:picLocks noChangeAspect="1"/>
          </p:cNvPicPr>
          <p:nvPr/>
        </p:nvPicPr>
        <p:blipFill>
          <a:blip r:embed="rId2"/>
          <a:srcRect b="37560"/>
          <a:stretch>
            <a:fillRect/>
          </a:stretch>
        </p:blipFill>
        <p:spPr>
          <a:xfrm>
            <a:off x="0" y="0"/>
            <a:ext cx="9117014" cy="6858000"/>
          </a:xfrm>
          <a:prstGeom prst="rect">
            <a:avLst/>
          </a:prstGeom>
          <a:ln w="12700">
            <a:miter lim="400000"/>
          </a:ln>
        </p:spPr>
      </p:pic>
      <p:sp>
        <p:nvSpPr>
          <p:cNvPr id="1047" name="Right Arrow 2"/>
          <p:cNvSpPr/>
          <p:nvPr/>
        </p:nvSpPr>
        <p:spPr>
          <a:xfrm rot="18483702">
            <a:off x="4144962" y="787401"/>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9" name="WORSHIP       MISSIONS"/>
          <p:cNvSpPr txBox="1"/>
          <p:nvPr/>
        </p:nvSpPr>
        <p:spPr>
          <a:xfrm>
            <a:off x="2017831" y="5974079"/>
            <a:ext cx="501355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spcBef>
                <a:spcPts val="1900"/>
              </a:spcBef>
              <a:defRPr sz="3200" i="1">
                <a:solidFill>
                  <a:schemeClr val="accent3">
                    <a:lumOff val="44000"/>
                  </a:schemeClr>
                </a:solidFill>
                <a:latin typeface="Garamond"/>
                <a:ea typeface="Garamond"/>
                <a:cs typeface="Garamond"/>
                <a:sym typeface="Garamond"/>
              </a:defRPr>
            </a:pPr>
            <a:r>
              <a:rPr dirty="0"/>
              <a:t>WORSHIP      </a:t>
            </a:r>
            <a:r>
              <a:rPr lang="en-US" dirty="0"/>
              <a:t>       </a:t>
            </a:r>
            <a:r>
              <a:rPr dirty="0"/>
              <a:t>MISSIONS</a:t>
            </a:r>
          </a:p>
        </p:txBody>
      </p:sp>
      <p:sp>
        <p:nvSpPr>
          <p:cNvPr id="1040" name="Arrow"/>
          <p:cNvSpPr/>
          <p:nvPr/>
        </p:nvSpPr>
        <p:spPr>
          <a:xfrm>
            <a:off x="3918550"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dirty="0">
              <a:latin typeface="Garamond" panose="02020404030301010803" pitchFamily="18" charset="0"/>
            </a:endParaRPr>
          </a:p>
        </p:txBody>
      </p:sp>
      <p:sp>
        <p:nvSpPr>
          <p:cNvPr id="6" name="TextBox 5">
            <a:extLst>
              <a:ext uri="{FF2B5EF4-FFF2-40B4-BE49-F238E27FC236}">
                <a16:creationId xmlns:a16="http://schemas.microsoft.com/office/drawing/2014/main" id="{8CD39119-2DB6-EB4A-9290-191854A17454}"/>
              </a:ext>
            </a:extLst>
          </p:cNvPr>
          <p:cNvSpPr txBox="1"/>
          <p:nvPr/>
        </p:nvSpPr>
        <p:spPr>
          <a:xfrm>
            <a:off x="541090" y="797378"/>
            <a:ext cx="208326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u="none" strike="noStrike" cap="none" spc="0" normalizeH="0" baseline="0" dirty="0">
                <a:ln>
                  <a:noFill/>
                </a:ln>
                <a:solidFill>
                  <a:schemeClr val="bg1"/>
                </a:solidFill>
                <a:effectLst/>
                <a:uFillTx/>
                <a:latin typeface="Garamond" panose="02020404030301010803" pitchFamily="18" charset="0"/>
                <a:sym typeface="Book Antiqua"/>
              </a:rPr>
              <a:t>Amy Carmichael</a:t>
            </a:r>
          </a:p>
          <a:p>
            <a:pPr marL="0" marR="0" indent="0" algn="l" defTabSz="914400" rtl="0" fontAlgn="auto" latinLnBrk="0" hangingPunct="0">
              <a:lnSpc>
                <a:spcPct val="100000"/>
              </a:lnSpc>
              <a:spcBef>
                <a:spcPts val="0"/>
              </a:spcBef>
              <a:spcAft>
                <a:spcPts val="0"/>
              </a:spcAft>
              <a:buClrTx/>
              <a:buSzTx/>
              <a:buFontTx/>
              <a:buNone/>
              <a:tabLst/>
            </a:pPr>
            <a:r>
              <a:rPr kumimoji="0" lang="en-US" sz="2400" u="none" strike="noStrike" cap="none" spc="0" normalizeH="0" baseline="0" dirty="0">
                <a:ln>
                  <a:noFill/>
                </a:ln>
                <a:solidFill>
                  <a:schemeClr val="bg1"/>
                </a:solidFill>
                <a:effectLst/>
                <a:uFillTx/>
                <a:latin typeface="Garamond" panose="02020404030301010803" pitchFamily="18" charset="0"/>
                <a:sym typeface="Book Antiqua"/>
              </a:rPr>
              <a:t>(1867-1951)</a:t>
            </a:r>
          </a:p>
        </p:txBody>
      </p:sp>
      <p:sp>
        <p:nvSpPr>
          <p:cNvPr id="7" name="Rectangle 6">
            <a:extLst>
              <a:ext uri="{FF2B5EF4-FFF2-40B4-BE49-F238E27FC236}">
                <a16:creationId xmlns:a16="http://schemas.microsoft.com/office/drawing/2014/main" id="{8CE73961-2D77-C941-B7BC-E19D795AF872}"/>
              </a:ext>
            </a:extLst>
          </p:cNvPr>
          <p:cNvSpPr/>
          <p:nvPr/>
        </p:nvSpPr>
        <p:spPr>
          <a:xfrm>
            <a:off x="3325906" y="3570204"/>
            <a:ext cx="4401670" cy="1569658"/>
          </a:xfrm>
          <a:prstGeom prst="rect">
            <a:avLst/>
          </a:prstGeom>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lang="en-US" dirty="0">
              <a:latin typeface="Garamond" panose="02020404030301010803" pitchFamily="18"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p:txBody>
      </p:sp>
      <p:sp>
        <p:nvSpPr>
          <p:cNvPr id="8" name="Triangle 7">
            <a:extLst>
              <a:ext uri="{FF2B5EF4-FFF2-40B4-BE49-F238E27FC236}">
                <a16:creationId xmlns:a16="http://schemas.microsoft.com/office/drawing/2014/main" id="{12017CF3-8204-2D4F-9B03-9F306495E11D}"/>
              </a:ext>
            </a:extLst>
          </p:cNvPr>
          <p:cNvSpPr/>
          <p:nvPr/>
        </p:nvSpPr>
        <p:spPr>
          <a:xfrm>
            <a:off x="3325906" y="1444222"/>
            <a:ext cx="998444" cy="2125982"/>
          </a:xfrm>
          <a:prstGeom prst="triangle">
            <a:avLst/>
          </a:prstGeom>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p:txBody>
      </p:sp>
      <p:sp>
        <p:nvSpPr>
          <p:cNvPr id="9" name="Triangle 8">
            <a:extLst>
              <a:ext uri="{FF2B5EF4-FFF2-40B4-BE49-F238E27FC236}">
                <a16:creationId xmlns:a16="http://schemas.microsoft.com/office/drawing/2014/main" id="{074C6AFC-ACE5-544E-8F0A-28A65F53D68B}"/>
              </a:ext>
            </a:extLst>
          </p:cNvPr>
          <p:cNvSpPr/>
          <p:nvPr/>
        </p:nvSpPr>
        <p:spPr>
          <a:xfrm>
            <a:off x="7031381" y="1921591"/>
            <a:ext cx="696195" cy="1648613"/>
          </a:xfrm>
          <a:prstGeom prst="triangle">
            <a:avLst>
              <a:gd name="adj" fmla="val 51368"/>
            </a:avLst>
          </a:prstGeom>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u="none" strike="noStrike" cap="none" spc="0" normalizeH="0" baseline="0" dirty="0">
              <a:ln>
                <a:noFill/>
              </a:ln>
              <a:solidFill>
                <a:srgbClr val="000000"/>
              </a:solidFill>
              <a:effectLst/>
              <a:uFillTx/>
              <a:latin typeface="Garamond" panose="02020404030301010803" pitchFamily="18" charset="0"/>
              <a:sym typeface="Book Antiqua"/>
            </a:endParaRPr>
          </a:p>
        </p:txBody>
      </p:sp>
      <p:sp>
        <p:nvSpPr>
          <p:cNvPr id="2" name="TextBox 1">
            <a:extLst>
              <a:ext uri="{FF2B5EF4-FFF2-40B4-BE49-F238E27FC236}">
                <a16:creationId xmlns:a16="http://schemas.microsoft.com/office/drawing/2014/main" id="{27667A67-FFC5-4678-D413-0662B714F9B0}"/>
              </a:ext>
            </a:extLst>
          </p:cNvPr>
          <p:cNvSpPr txBox="1"/>
          <p:nvPr/>
        </p:nvSpPr>
        <p:spPr>
          <a:xfrm>
            <a:off x="4266141" y="1579019"/>
            <a:ext cx="3368232"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Book Antiqua"/>
              </a:rPr>
              <a:t>“to remind us that worship must always precede service”</a:t>
            </a:r>
          </a:p>
        </p:txBody>
      </p:sp>
    </p:spTree>
    <p:extLst>
      <p:ext uri="{BB962C8B-B14F-4D97-AF65-F5344CB8AC3E}">
        <p14:creationId xmlns:p14="http://schemas.microsoft.com/office/powerpoint/2010/main" val="39182026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9" name="WORSHIP       MISSIONS"/>
          <p:cNvSpPr txBox="1"/>
          <p:nvPr/>
        </p:nvSpPr>
        <p:spPr>
          <a:xfrm>
            <a:off x="2017831" y="5974079"/>
            <a:ext cx="501355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spcBef>
                <a:spcPts val="1900"/>
              </a:spcBef>
              <a:defRPr sz="3200" i="1">
                <a:solidFill>
                  <a:schemeClr val="accent3">
                    <a:lumOff val="44000"/>
                  </a:schemeClr>
                </a:solidFill>
                <a:latin typeface="Garamond"/>
                <a:ea typeface="Garamond"/>
                <a:cs typeface="Garamond"/>
                <a:sym typeface="Garamond"/>
              </a:defRPr>
            </a:pPr>
            <a:r>
              <a:rPr dirty="0"/>
              <a:t>WORSHIP      </a:t>
            </a:r>
            <a:r>
              <a:rPr lang="en-US" dirty="0"/>
              <a:t>       </a:t>
            </a:r>
            <a:r>
              <a:rPr dirty="0"/>
              <a:t>MISSIONS</a:t>
            </a:r>
          </a:p>
        </p:txBody>
      </p:sp>
      <p:sp>
        <p:nvSpPr>
          <p:cNvPr id="1040" name="Arrow"/>
          <p:cNvSpPr/>
          <p:nvPr/>
        </p:nvSpPr>
        <p:spPr>
          <a:xfrm>
            <a:off x="3918550"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dirty="0">
              <a:latin typeface="Garamond" panose="02020404030301010803" pitchFamily="18" charset="0"/>
            </a:endParaRPr>
          </a:p>
        </p:txBody>
      </p:sp>
      <p:sp>
        <p:nvSpPr>
          <p:cNvPr id="10" name="Rectangle 9">
            <a:extLst>
              <a:ext uri="{FF2B5EF4-FFF2-40B4-BE49-F238E27FC236}">
                <a16:creationId xmlns:a16="http://schemas.microsoft.com/office/drawing/2014/main" id="{41C6C786-DE13-4A4E-9659-0CB1B3EAD20E}"/>
              </a:ext>
            </a:extLst>
          </p:cNvPr>
          <p:cNvSpPr/>
          <p:nvPr/>
        </p:nvSpPr>
        <p:spPr>
          <a:xfrm>
            <a:off x="2238606" y="2079099"/>
            <a:ext cx="4572000" cy="1815882"/>
          </a:xfrm>
          <a:prstGeom prst="rect">
            <a:avLst/>
          </a:prstGeom>
        </p:spPr>
        <p:txBody>
          <a:bodyPr>
            <a:spAutoFit/>
          </a:bodyPr>
          <a:lstStyle/>
          <a:p>
            <a:pPr algn="ctr"/>
            <a:r>
              <a:rPr lang="en-US" sz="2800" dirty="0">
                <a:solidFill>
                  <a:schemeClr val="bg1"/>
                </a:solidFill>
                <a:latin typeface="Garamond" panose="02020404030301010803" pitchFamily="18" charset="0"/>
              </a:rPr>
              <a:t>“Seek first the kingdom of God and His righteousness, and all these things will be added to you.”  (Matthew 6:33)</a:t>
            </a:r>
          </a:p>
        </p:txBody>
      </p:sp>
    </p:spTree>
    <p:extLst>
      <p:ext uri="{BB962C8B-B14F-4D97-AF65-F5344CB8AC3E}">
        <p14:creationId xmlns:p14="http://schemas.microsoft.com/office/powerpoint/2010/main" val="9283248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Picture 2" descr="Picture 2"/>
          <p:cNvPicPr>
            <a:picLocks noChangeAspect="1"/>
          </p:cNvPicPr>
          <p:nvPr/>
        </p:nvPicPr>
        <p:blipFill>
          <a:blip r:embed="rId2"/>
          <a:stretch>
            <a:fillRect/>
          </a:stretch>
        </p:blipFill>
        <p:spPr>
          <a:xfrm>
            <a:off x="0" y="2"/>
            <a:ext cx="9230722" cy="812382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55" name="God’s Goal for the Nations"/>
          <p:cNvSpPr txBox="1"/>
          <p:nvPr/>
        </p:nvSpPr>
        <p:spPr>
          <a:xfrm>
            <a:off x="306244" y="551180"/>
            <a:ext cx="8531512" cy="181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lnSpc>
                <a:spcPts val="7300"/>
              </a:lnSpc>
              <a:defRPr sz="6000">
                <a:solidFill>
                  <a:schemeClr val="accent3">
                    <a:lumOff val="44000"/>
                  </a:schemeClr>
                </a:solidFill>
                <a:latin typeface="Garamond"/>
                <a:ea typeface="Garamond"/>
                <a:cs typeface="Garamond"/>
                <a:sym typeface="Garamond"/>
              </a:defRPr>
            </a:lvl1pPr>
          </a:lstStyle>
          <a:p>
            <a:r>
              <a:t>God’s Goal for the Nations</a:t>
            </a:r>
            <a:endParaRPr>
              <a:solidFill>
                <a:srgbClr val="000000"/>
              </a:solidFill>
            </a:endParaRPr>
          </a:p>
        </p:txBody>
      </p:sp>
      <p:sp>
        <p:nvSpPr>
          <p:cNvPr id="1056"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1057" name="God be gracious to us and bless us, And cause His face to shine upon us—…"/>
          <p:cNvSpPr txBox="1"/>
          <p:nvPr/>
        </p:nvSpPr>
        <p:spPr>
          <a:xfrm>
            <a:off x="1285364" y="1821179"/>
            <a:ext cx="6573272" cy="526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lnSpc>
                <a:spcPts val="4000"/>
              </a:lnSpc>
              <a:defRPr sz="3466" i="1">
                <a:solidFill>
                  <a:schemeClr val="accent3">
                    <a:lumOff val="44000"/>
                  </a:schemeClr>
                </a:solidFill>
                <a:latin typeface="Garamond"/>
                <a:ea typeface="Garamond"/>
                <a:cs typeface="Garamond"/>
                <a:sym typeface="Garamond"/>
              </a:defRPr>
            </a:pPr>
            <a:r>
              <a:rPr dirty="0"/>
              <a:t>God be gracious to us and bless us,</a:t>
            </a:r>
            <a:br>
              <a:rPr dirty="0"/>
            </a:br>
            <a:r>
              <a:rPr dirty="0"/>
              <a:t>And cause His face to shine upon us— </a:t>
            </a:r>
          </a:p>
          <a:p>
            <a:pPr algn="ctr" defTabSz="457200">
              <a:lnSpc>
                <a:spcPts val="4000"/>
              </a:lnSpc>
              <a:defRPr sz="3466" i="1">
                <a:solidFill>
                  <a:schemeClr val="accent3">
                    <a:lumOff val="44000"/>
                  </a:schemeClr>
                </a:solidFill>
                <a:latin typeface="Garamond"/>
                <a:ea typeface="Garamond"/>
                <a:cs typeface="Garamond"/>
                <a:sym typeface="Garamond"/>
              </a:defRPr>
            </a:pPr>
            <a:r>
              <a:rPr dirty="0"/>
              <a:t>That Your way may be known on the earth,</a:t>
            </a:r>
            <a:br>
              <a:rPr dirty="0"/>
            </a:br>
            <a:r>
              <a:rPr dirty="0"/>
              <a:t>Your salvation among all nations.</a:t>
            </a:r>
            <a:br>
              <a:rPr dirty="0"/>
            </a:br>
            <a:r>
              <a:rPr dirty="0"/>
              <a:t>Let the peoples praise You, O God;</a:t>
            </a:r>
            <a:br>
              <a:rPr dirty="0"/>
            </a:br>
            <a:r>
              <a:rPr dirty="0"/>
              <a:t>Let all the peoples praise You.</a:t>
            </a:r>
            <a:br>
              <a:rPr dirty="0"/>
            </a:br>
            <a:r>
              <a:rPr dirty="0"/>
              <a:t>Let the nations be glad and sing for joy.</a:t>
            </a:r>
          </a:p>
          <a:p>
            <a:pPr algn="ctr" defTabSz="457200">
              <a:lnSpc>
                <a:spcPts val="8300"/>
              </a:lnSpc>
              <a:defRPr sz="3466" i="1">
                <a:solidFill>
                  <a:schemeClr val="accent3">
                    <a:lumOff val="44000"/>
                  </a:schemeClr>
                </a:solidFill>
                <a:latin typeface="Garamond"/>
                <a:ea typeface="Garamond"/>
                <a:cs typeface="Garamond"/>
                <a:sym typeface="Garamond"/>
              </a:defRPr>
            </a:pPr>
            <a:r>
              <a:rPr dirty="0"/>
              <a:t>(Psalm 67:1-4)</a:t>
            </a:r>
          </a:p>
          <a:p>
            <a:pPr algn="ctr" defTabSz="457200">
              <a:lnSpc>
                <a:spcPts val="2100"/>
              </a:lnSpc>
              <a:defRPr sz="3466" i="1">
                <a:solidFill>
                  <a:schemeClr val="accent3">
                    <a:lumOff val="44000"/>
                  </a:schemeClr>
                </a:solidFill>
                <a:latin typeface="Garamond"/>
                <a:ea typeface="Garamond"/>
                <a:cs typeface="Garamond"/>
                <a:sym typeface="Garamond"/>
              </a:defRPr>
            </a:pPr>
            <a:br>
              <a:rPr sz="1666" dirty="0"/>
            </a:br>
            <a:endParaRPr sz="1200" i="0" dirty="0">
              <a:solidFill>
                <a:srgbClr val="000000"/>
              </a:solidFill>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3" name="God’s Goal for the Nations"/>
          <p:cNvSpPr txBox="1"/>
          <p:nvPr/>
        </p:nvSpPr>
        <p:spPr>
          <a:xfrm>
            <a:off x="306244" y="614680"/>
            <a:ext cx="8531512" cy="2682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t>God’s Goal</a:t>
            </a:r>
            <a:br/>
            <a:r>
              <a:t>for the Nations</a:t>
            </a:r>
            <a:endParaRPr>
              <a:solidFill>
                <a:srgbClr val="000000"/>
              </a:solidFill>
            </a:endParaRPr>
          </a:p>
        </p:txBody>
      </p:sp>
      <p:sp>
        <p:nvSpPr>
          <p:cNvPr id="1084"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1085" name="“God is pursuing with omnipotent passion…"/>
          <p:cNvSpPr txBox="1"/>
          <p:nvPr/>
        </p:nvSpPr>
        <p:spPr>
          <a:xfrm>
            <a:off x="696896" y="2913379"/>
            <a:ext cx="7518879" cy="289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lnSpc>
                <a:spcPts val="4200"/>
              </a:lnSpc>
              <a:defRPr sz="3466">
                <a:solidFill>
                  <a:schemeClr val="accent3">
                    <a:lumOff val="44000"/>
                  </a:schemeClr>
                </a:solidFill>
                <a:latin typeface="Garamond"/>
                <a:ea typeface="Garamond"/>
                <a:cs typeface="Garamond"/>
                <a:sym typeface="Garamond"/>
              </a:defRPr>
            </a:pPr>
            <a:r>
              <a:t>“God is pursuing with omnipotent passion</a:t>
            </a:r>
          </a:p>
          <a:p>
            <a:pPr algn="ctr" defTabSz="457200">
              <a:lnSpc>
                <a:spcPts val="4200"/>
              </a:lnSpc>
              <a:defRPr sz="3466">
                <a:solidFill>
                  <a:schemeClr val="accent3">
                    <a:lumOff val="44000"/>
                  </a:schemeClr>
                </a:solidFill>
                <a:latin typeface="Garamond"/>
                <a:ea typeface="Garamond"/>
                <a:cs typeface="Garamond"/>
                <a:sym typeface="Garamond"/>
              </a:defRPr>
            </a:pPr>
            <a:r>
              <a:t>a worldwide purpose of gathering joyful</a:t>
            </a:r>
          </a:p>
          <a:p>
            <a:pPr algn="ctr" defTabSz="457200">
              <a:lnSpc>
                <a:spcPts val="4200"/>
              </a:lnSpc>
              <a:defRPr sz="3466">
                <a:solidFill>
                  <a:schemeClr val="accent3">
                    <a:lumOff val="44000"/>
                  </a:schemeClr>
                </a:solidFill>
                <a:latin typeface="Garamond"/>
                <a:ea typeface="Garamond"/>
                <a:cs typeface="Garamond"/>
                <a:sym typeface="Garamond"/>
              </a:defRPr>
            </a:pPr>
            <a:r>
              <a:t>worshipers for Himself from every tribe</a:t>
            </a:r>
          </a:p>
          <a:p>
            <a:pPr algn="ctr" defTabSz="457200">
              <a:lnSpc>
                <a:spcPts val="4200"/>
              </a:lnSpc>
              <a:defRPr sz="3466">
                <a:solidFill>
                  <a:schemeClr val="accent3">
                    <a:lumOff val="44000"/>
                  </a:schemeClr>
                </a:solidFill>
                <a:latin typeface="Garamond"/>
                <a:ea typeface="Garamond"/>
                <a:cs typeface="Garamond"/>
                <a:sym typeface="Garamond"/>
              </a:defRPr>
            </a:pPr>
            <a:r>
              <a:t>and tongue and people and nation.”</a:t>
            </a:r>
          </a:p>
          <a:p>
            <a:pPr algn="ctr" defTabSz="457200">
              <a:lnSpc>
                <a:spcPts val="4200"/>
              </a:lnSpc>
              <a:defRPr sz="3466">
                <a:solidFill>
                  <a:schemeClr val="accent3">
                    <a:lumOff val="44000"/>
                  </a:schemeClr>
                </a:solidFill>
                <a:latin typeface="Garamond"/>
                <a:ea typeface="Garamond"/>
                <a:cs typeface="Garamond"/>
                <a:sym typeface="Garamond"/>
              </a:defRPr>
            </a:pPr>
            <a:r>
              <a:t>(John Piper)</a:t>
            </a:r>
            <a:br>
              <a:rPr sz="1666"/>
            </a:br>
            <a:endParaRPr sz="1200">
              <a:solidFill>
                <a:srgbClr val="000000"/>
              </a:solidFill>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60" name="God’s Sufficiency for the Nations"/>
          <p:cNvSpPr txBox="1"/>
          <p:nvPr/>
        </p:nvSpPr>
        <p:spPr>
          <a:xfrm>
            <a:off x="306244" y="195580"/>
            <a:ext cx="8531512" cy="2682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t>God’s Sufficiency</a:t>
            </a:r>
            <a:br/>
            <a:r>
              <a:t>for the Nations</a:t>
            </a:r>
            <a:endParaRPr>
              <a:solidFill>
                <a:srgbClr val="000000"/>
              </a:solidFill>
            </a:endParaRPr>
          </a:p>
        </p:txBody>
      </p:sp>
      <p:sp>
        <p:nvSpPr>
          <p:cNvPr id="1061"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1062" name="All the ends of the earth will remember and turn to the LORD, and all the families of the nations will worship before You.  (Psalm 22:27)…"/>
          <p:cNvSpPr txBox="1"/>
          <p:nvPr/>
        </p:nvSpPr>
        <p:spPr>
          <a:xfrm>
            <a:off x="1093003" y="2202179"/>
            <a:ext cx="6957992" cy="4915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lnSpc>
                <a:spcPts val="4200"/>
              </a:lnSpc>
              <a:defRPr sz="3466" i="1">
                <a:solidFill>
                  <a:schemeClr val="accent3">
                    <a:lumOff val="44000"/>
                  </a:schemeClr>
                </a:solidFill>
                <a:latin typeface="Garamond"/>
                <a:ea typeface="Garamond"/>
                <a:cs typeface="Garamond"/>
                <a:sym typeface="Garamond"/>
              </a:defRPr>
            </a:pPr>
            <a:r>
              <a:rPr dirty="0"/>
              <a:t>All the ends of the earth will remember</a:t>
            </a:r>
            <a:br>
              <a:rPr dirty="0"/>
            </a:br>
            <a:r>
              <a:rPr dirty="0"/>
              <a:t>and turn to the LORD,</a:t>
            </a:r>
            <a:br>
              <a:rPr dirty="0"/>
            </a:br>
            <a:r>
              <a:rPr dirty="0"/>
              <a:t>and all the families of the nations</a:t>
            </a:r>
            <a:br>
              <a:rPr dirty="0"/>
            </a:br>
            <a:r>
              <a:rPr dirty="0"/>
              <a:t>will worship before You.  (Psalm 22:27)</a:t>
            </a:r>
            <a:endParaRPr lang="en-US" dirty="0"/>
          </a:p>
          <a:p>
            <a:pPr algn="ctr" defTabSz="457200">
              <a:lnSpc>
                <a:spcPts val="4200"/>
              </a:lnSpc>
              <a:defRPr sz="3466" i="1">
                <a:solidFill>
                  <a:schemeClr val="accent3">
                    <a:lumOff val="44000"/>
                  </a:schemeClr>
                </a:solidFill>
                <a:latin typeface="Garamond"/>
                <a:ea typeface="Garamond"/>
                <a:cs typeface="Garamond"/>
                <a:sym typeface="Garamond"/>
              </a:defRPr>
            </a:pPr>
            <a:br>
              <a:rPr dirty="0"/>
            </a:br>
            <a:r>
              <a:rPr dirty="0"/>
              <a:t>“Be still, and know that I am God;</a:t>
            </a:r>
            <a:br>
              <a:rPr dirty="0"/>
            </a:br>
            <a:r>
              <a:rPr dirty="0"/>
              <a:t>I will be exalted among the nations,</a:t>
            </a:r>
            <a:br>
              <a:rPr dirty="0"/>
            </a:br>
            <a:r>
              <a:rPr dirty="0"/>
              <a:t>I will be exalted in the earth.”  (Psalm 46:10)</a:t>
            </a:r>
          </a:p>
          <a:p>
            <a:pPr algn="ctr" defTabSz="457200">
              <a:lnSpc>
                <a:spcPts val="2100"/>
              </a:lnSpc>
              <a:defRPr sz="3466" i="1">
                <a:solidFill>
                  <a:schemeClr val="accent3">
                    <a:lumOff val="44000"/>
                  </a:schemeClr>
                </a:solidFill>
                <a:latin typeface="Garamond"/>
                <a:ea typeface="Garamond"/>
                <a:cs typeface="Garamond"/>
                <a:sym typeface="Garamond"/>
              </a:defRPr>
            </a:pPr>
            <a:br>
              <a:rPr sz="1666" dirty="0"/>
            </a:br>
            <a:endParaRPr sz="1200" i="0" dirty="0">
              <a:solidFill>
                <a:srgbClr val="000000"/>
              </a:solidFill>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0" name="Text"/>
          <p:cNvSpPr txBox="1"/>
          <p:nvPr/>
        </p:nvSpPr>
        <p:spPr>
          <a:xfrm>
            <a:off x="187778" y="3065779"/>
            <a:ext cx="383641" cy="269241"/>
          </a:xfrm>
          <a:prstGeom prst="rect">
            <a:avLst/>
          </a:prstGeom>
          <a:ln w="12700">
            <a:miter lim="400000"/>
          </a:ln>
        </p:spPr>
        <p:txBody>
          <a:bodyPr wrap="none" lIns="45719" rIns="45719">
            <a:spAutoFit/>
          </a:bodyPr>
          <a:lstStyle/>
          <a:p>
            <a:pPr defTabSz="457200">
              <a:defRPr sz="1200">
                <a:latin typeface="+mj-lt"/>
                <a:ea typeface="+mj-ea"/>
                <a:cs typeface="+mj-cs"/>
                <a:sym typeface="Helvetica"/>
              </a:defRPr>
            </a:pPr>
            <a:endParaRPr/>
          </a:p>
        </p:txBody>
      </p:sp>
      <p:sp>
        <p:nvSpPr>
          <p:cNvPr id="1071" name="“Probably the hardest thought of all for our natural egotism to entertain is that God does not need our help. We commonly represent Him as a busy, eager, somewhat frustrated Father hurrying about seeking help to carry out His benevolent plan to bring pea"/>
          <p:cNvSpPr txBox="1"/>
          <p:nvPr/>
        </p:nvSpPr>
        <p:spPr>
          <a:xfrm>
            <a:off x="1129073" y="1008380"/>
            <a:ext cx="6885857" cy="4708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defRPr sz="3000">
                <a:solidFill>
                  <a:schemeClr val="accent3">
                    <a:lumOff val="44000"/>
                  </a:schemeClr>
                </a:solidFill>
                <a:latin typeface="Garamond"/>
                <a:ea typeface="Garamond"/>
                <a:cs typeface="Garamond"/>
                <a:sym typeface="Garamond"/>
              </a:defRPr>
            </a:pPr>
            <a:r>
              <a:rPr dirty="0"/>
              <a:t>“Probably the hardest thought of all</a:t>
            </a:r>
            <a:br>
              <a:rPr dirty="0"/>
            </a:br>
            <a:r>
              <a:rPr dirty="0"/>
              <a:t>for our natural egotism to entertain</a:t>
            </a:r>
            <a:br>
              <a:rPr dirty="0"/>
            </a:br>
            <a:r>
              <a:rPr dirty="0"/>
              <a:t>is that God does not need our help.</a:t>
            </a:r>
            <a:br>
              <a:rPr dirty="0"/>
            </a:br>
            <a:r>
              <a:rPr dirty="0"/>
              <a:t>We commonly represent Him as a</a:t>
            </a:r>
            <a:br>
              <a:rPr dirty="0"/>
            </a:br>
            <a:r>
              <a:rPr dirty="0"/>
              <a:t>busy, eager, somewhat frustrated Father</a:t>
            </a:r>
            <a:br>
              <a:rPr dirty="0"/>
            </a:br>
            <a:r>
              <a:rPr dirty="0"/>
              <a:t>hurrying about seeking help to carry out</a:t>
            </a:r>
            <a:br>
              <a:rPr dirty="0"/>
            </a:br>
            <a:r>
              <a:rPr dirty="0"/>
              <a:t>His benevolent plan to bring</a:t>
            </a:r>
            <a:br>
              <a:rPr dirty="0"/>
            </a:br>
            <a:r>
              <a:rPr dirty="0"/>
              <a:t>peace and salvation to the world.</a:t>
            </a:r>
            <a:br>
              <a:rPr dirty="0"/>
            </a:br>
            <a:r>
              <a:rPr dirty="0"/>
              <a:t>The God who worketh all things</a:t>
            </a:r>
          </a:p>
          <a:p>
            <a:pPr algn="ctr" defTabSz="457200">
              <a:defRPr sz="3000">
                <a:solidFill>
                  <a:schemeClr val="accent3">
                    <a:lumOff val="44000"/>
                  </a:schemeClr>
                </a:solidFill>
                <a:latin typeface="Garamond"/>
                <a:ea typeface="Garamond"/>
                <a:cs typeface="Garamond"/>
                <a:sym typeface="Garamond"/>
              </a:defRPr>
            </a:pPr>
            <a:r>
              <a:rPr dirty="0"/>
              <a:t>surely needs no help and no helpers.</a:t>
            </a:r>
            <a:r>
              <a:rPr lang="en-US" dirty="0"/>
              <a:t>” (Tozer)</a:t>
            </a:r>
            <a:endParaRPr dirty="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8" name="God’s Call to the Nations"/>
          <p:cNvSpPr txBox="1"/>
          <p:nvPr/>
        </p:nvSpPr>
        <p:spPr>
          <a:xfrm>
            <a:off x="306244" y="411480"/>
            <a:ext cx="8531512" cy="2682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t>God’s Call</a:t>
            </a:r>
            <a:br/>
            <a:r>
              <a:t>to the Nations</a:t>
            </a:r>
            <a:endParaRPr>
              <a:solidFill>
                <a:srgbClr val="000000"/>
              </a:solidFill>
            </a:endParaRPr>
          </a:p>
        </p:txBody>
      </p:sp>
      <p:sp>
        <p:nvSpPr>
          <p:cNvPr id="1089" name="Text"/>
          <p:cNvSpPr txBox="1"/>
          <p:nvPr/>
        </p:nvSpPr>
        <p:spPr>
          <a:xfrm>
            <a:off x="4366165" y="3326129"/>
            <a:ext cx="18034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 </a:t>
            </a:r>
          </a:p>
        </p:txBody>
      </p:sp>
      <p:sp>
        <p:nvSpPr>
          <p:cNvPr id="1090" name="Kings of the earth and all peoples;…"/>
          <p:cNvSpPr txBox="1"/>
          <p:nvPr/>
        </p:nvSpPr>
        <p:spPr>
          <a:xfrm>
            <a:off x="1358298" y="2684779"/>
            <a:ext cx="6427399" cy="3754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200" i="1">
                <a:solidFill>
                  <a:schemeClr val="accent3">
                    <a:lumOff val="44000"/>
                  </a:schemeClr>
                </a:solidFill>
                <a:latin typeface="Garamond"/>
                <a:ea typeface="Garamond"/>
                <a:cs typeface="Garamond"/>
                <a:sym typeface="Garamond"/>
              </a:defRPr>
            </a:pPr>
            <a:r>
              <a:rPr dirty="0"/>
              <a:t>Kings of the earth and all peoples;</a:t>
            </a:r>
          </a:p>
          <a:p>
            <a:pPr algn="ctr">
              <a:defRPr sz="3200" i="1">
                <a:solidFill>
                  <a:schemeClr val="accent3">
                    <a:lumOff val="44000"/>
                  </a:schemeClr>
                </a:solidFill>
                <a:latin typeface="Garamond"/>
                <a:ea typeface="Garamond"/>
                <a:cs typeface="Garamond"/>
                <a:sym typeface="Garamond"/>
              </a:defRPr>
            </a:pPr>
            <a:r>
              <a:rPr dirty="0"/>
              <a:t>Princes and all rulers on earth;</a:t>
            </a:r>
          </a:p>
          <a:p>
            <a:pPr algn="ctr">
              <a:defRPr sz="3200" i="1">
                <a:solidFill>
                  <a:schemeClr val="accent3">
                    <a:lumOff val="44000"/>
                  </a:schemeClr>
                </a:solidFill>
                <a:latin typeface="Garamond"/>
                <a:ea typeface="Garamond"/>
                <a:cs typeface="Garamond"/>
                <a:sym typeface="Garamond"/>
              </a:defRPr>
            </a:pPr>
            <a:r>
              <a:rPr dirty="0"/>
              <a:t>young men and maidens; old men and children.</a:t>
            </a:r>
            <a:endParaRPr lang="en-US" dirty="0"/>
          </a:p>
          <a:p>
            <a:pPr algn="ctr">
              <a:defRPr sz="3200" i="1">
                <a:solidFill>
                  <a:schemeClr val="accent3">
                    <a:lumOff val="44000"/>
                  </a:schemeClr>
                </a:solidFill>
                <a:latin typeface="Garamond"/>
                <a:ea typeface="Garamond"/>
                <a:cs typeface="Garamond"/>
                <a:sym typeface="Garamond"/>
              </a:defRPr>
            </a:pPr>
            <a:r>
              <a:rPr dirty="0"/>
              <a:t>Let them praise the name of the Lord,</a:t>
            </a:r>
          </a:p>
          <a:p>
            <a:pPr algn="ctr">
              <a:defRPr sz="3200" i="1">
                <a:solidFill>
                  <a:schemeClr val="accent3">
                    <a:lumOff val="44000"/>
                  </a:schemeClr>
                </a:solidFill>
                <a:latin typeface="Garamond"/>
                <a:ea typeface="Garamond"/>
                <a:cs typeface="Garamond"/>
                <a:sym typeface="Garamond"/>
              </a:defRPr>
            </a:pPr>
            <a:r>
              <a:rPr dirty="0"/>
              <a:t>For His name alone is exalted;</a:t>
            </a:r>
          </a:p>
          <a:p>
            <a:pPr algn="ctr">
              <a:defRPr sz="3200" i="1">
                <a:solidFill>
                  <a:schemeClr val="accent3">
                    <a:lumOff val="44000"/>
                  </a:schemeClr>
                </a:solidFill>
                <a:latin typeface="Garamond"/>
                <a:ea typeface="Garamond"/>
                <a:cs typeface="Garamond"/>
                <a:sym typeface="Garamond"/>
              </a:defRPr>
            </a:pPr>
            <a:r>
              <a:rPr dirty="0"/>
              <a:t>His glory is above earth and heaven.</a:t>
            </a:r>
          </a:p>
          <a:p>
            <a:pPr algn="ctr">
              <a:defRPr sz="1000" i="1">
                <a:solidFill>
                  <a:schemeClr val="accent3">
                    <a:lumOff val="44000"/>
                  </a:schemeClr>
                </a:solidFill>
                <a:latin typeface="Garamond"/>
                <a:ea typeface="Garamond"/>
                <a:cs typeface="Garamond"/>
                <a:sym typeface="Garamond"/>
              </a:defRPr>
            </a:pPr>
            <a:endParaRPr dirty="0"/>
          </a:p>
          <a:p>
            <a:pPr algn="ctr">
              <a:defRPr i="1">
                <a:solidFill>
                  <a:schemeClr val="accent3">
                    <a:lumOff val="44000"/>
                  </a:schemeClr>
                </a:solidFill>
                <a:latin typeface="Garamond"/>
                <a:ea typeface="Garamond"/>
                <a:cs typeface="Garamond"/>
                <a:sym typeface="Garamond"/>
              </a:defRPr>
            </a:pPr>
            <a:r>
              <a:rPr dirty="0"/>
              <a:t>(Psalm 148:11-13)</a:t>
            </a:r>
            <a:br>
              <a:rPr sz="1666" dirty="0"/>
            </a:br>
            <a:endParaRPr sz="1200" dirty="0">
              <a:solidFill>
                <a:srgbClr val="000000"/>
              </a:solidFill>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Title 2"/>
          <p:cNvSpPr txBox="1">
            <a:spLocks noGrp="1"/>
          </p:cNvSpPr>
          <p:nvPr>
            <p:ph type="ctrTitle"/>
          </p:nvPr>
        </p:nvSpPr>
        <p:spPr>
          <a:prstGeom prst="rect">
            <a:avLst/>
          </a:prstGeom>
        </p:spPr>
        <p:txBody>
          <a:bodyPr/>
          <a:lstStyle/>
          <a:p>
            <a:endParaRPr/>
          </a:p>
        </p:txBody>
      </p:sp>
      <p:sp>
        <p:nvSpPr>
          <p:cNvPr id="1102" name="Subtitle 1"/>
          <p:cNvSpPr txBox="1">
            <a:spLocks noGrp="1"/>
          </p:cNvSpPr>
          <p:nvPr>
            <p:ph type="subTitle" sz="quarter" idx="1"/>
          </p:nvPr>
        </p:nvSpPr>
        <p:spPr>
          <a:prstGeom prst="rect">
            <a:avLst/>
          </a:prstGeom>
        </p:spPr>
        <p:txBody>
          <a:bodyPr/>
          <a:lstStyle/>
          <a:p>
            <a:endParaRPr/>
          </a:p>
        </p:txBody>
      </p:sp>
      <p:pic>
        <p:nvPicPr>
          <p:cNvPr id="1103" name="Picture 3" descr="Picture 3"/>
          <p:cNvPicPr>
            <a:picLocks noChangeAspect="1"/>
          </p:cNvPicPr>
          <p:nvPr/>
        </p:nvPicPr>
        <p:blipFill>
          <a:blip r:embed="rId2"/>
          <a:stretch>
            <a:fillRect/>
          </a:stretch>
        </p:blipFill>
        <p:spPr>
          <a:xfrm>
            <a:off x="-2" y="4"/>
            <a:ext cx="9142415" cy="6858000"/>
          </a:xfrm>
          <a:prstGeom prst="rect">
            <a:avLst/>
          </a:prstGeom>
          <a:ln w="12700">
            <a:miter lim="400000"/>
          </a:ln>
        </p:spPr>
      </p:pic>
      <p:sp>
        <p:nvSpPr>
          <p:cNvPr id="1104" name="TextBox 4"/>
          <p:cNvSpPr txBox="1"/>
          <p:nvPr/>
        </p:nvSpPr>
        <p:spPr>
          <a:xfrm>
            <a:off x="524695" y="789176"/>
            <a:ext cx="8094610" cy="967741"/>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t>The QUESTION of the ages</a:t>
            </a:r>
          </a:p>
        </p:txBody>
      </p:sp>
      <p:sp>
        <p:nvSpPr>
          <p:cNvPr id="1105" name="Rectangle 6"/>
          <p:cNvSpPr txBox="1"/>
          <p:nvPr/>
        </p:nvSpPr>
        <p:spPr>
          <a:xfrm>
            <a:off x="1375149" y="2716652"/>
            <a:ext cx="6364410" cy="176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pPr>
            <a:r>
              <a:t>WHOM are you going</a:t>
            </a:r>
          </a:p>
          <a:p>
            <a: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pPr>
            <a:r>
              <a:t>to worship?</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Title 2"/>
          <p:cNvSpPr txBox="1">
            <a:spLocks noGrp="1"/>
          </p:cNvSpPr>
          <p:nvPr>
            <p:ph type="ctrTitle"/>
          </p:nvPr>
        </p:nvSpPr>
        <p:spPr>
          <a:prstGeom prst="rect">
            <a:avLst/>
          </a:prstGeom>
        </p:spPr>
        <p:txBody>
          <a:bodyPr/>
          <a:lstStyle/>
          <a:p>
            <a:endParaRPr/>
          </a:p>
        </p:txBody>
      </p:sp>
      <p:sp>
        <p:nvSpPr>
          <p:cNvPr id="1108" name="Subtitle 1"/>
          <p:cNvSpPr txBox="1">
            <a:spLocks noGrp="1"/>
          </p:cNvSpPr>
          <p:nvPr>
            <p:ph type="subTitle" sz="quarter" idx="1"/>
          </p:nvPr>
        </p:nvSpPr>
        <p:spPr>
          <a:prstGeom prst="rect">
            <a:avLst/>
          </a:prstGeom>
        </p:spPr>
        <p:txBody>
          <a:bodyPr/>
          <a:lstStyle/>
          <a:p>
            <a:endParaRPr/>
          </a:p>
        </p:txBody>
      </p:sp>
      <p:pic>
        <p:nvPicPr>
          <p:cNvPr id="110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10" name="TextBox 4"/>
          <p:cNvSpPr txBox="1"/>
          <p:nvPr/>
        </p:nvSpPr>
        <p:spPr>
          <a:xfrm>
            <a:off x="458603" y="758199"/>
            <a:ext cx="8313530" cy="967741"/>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dirty="0"/>
              <a:t>The MESSAGE to the nations</a:t>
            </a:r>
          </a:p>
        </p:txBody>
      </p:sp>
      <p:sp>
        <p:nvSpPr>
          <p:cNvPr id="1111" name="Rectangle 6"/>
          <p:cNvSpPr txBox="1"/>
          <p:nvPr/>
        </p:nvSpPr>
        <p:spPr>
          <a:xfrm>
            <a:off x="2372832" y="3006292"/>
            <a:ext cx="4192487"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t>Worship GOD!</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mult3.jpg" descr="mult3.jpg"/>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5301"/>
                    </a14:imgEffect>
                    <a14:imgEffect>
                      <a14:saturation sat="126000"/>
                    </a14:imgEffect>
                    <a14:imgEffect>
                      <a14:brightnessContrast bright="-50000"/>
                    </a14:imgEffect>
                  </a14:imgLayer>
                </a14:imgProps>
              </a:ext>
            </a:extLst>
          </a:blip>
          <a:stretch>
            <a:fillRect/>
          </a:stretch>
        </p:blipFill>
        <p:spPr>
          <a:xfrm>
            <a:off x="0" y="0"/>
            <a:ext cx="12176069" cy="6849038"/>
          </a:xfrm>
          <a:prstGeom prst="rect">
            <a:avLst/>
          </a:prstGeom>
          <a:ln w="12700">
            <a:miter lim="400000"/>
          </a:ln>
        </p:spPr>
      </p:pic>
      <p:sp>
        <p:nvSpPr>
          <p:cNvPr id="1114" name="Text Box 3"/>
          <p:cNvSpPr txBox="1"/>
          <p:nvPr/>
        </p:nvSpPr>
        <p:spPr>
          <a:xfrm>
            <a:off x="1974582" y="952504"/>
            <a:ext cx="5194836"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6000">
                <a:solidFill>
                  <a:srgbClr val="AC052C"/>
                </a:solidFill>
                <a:latin typeface="Garamond"/>
                <a:ea typeface="Garamond"/>
                <a:cs typeface="Garamond"/>
                <a:sym typeface="Garamond"/>
              </a:defRPr>
            </a:lvl1pPr>
          </a:lstStyle>
          <a:p>
            <a:r>
              <a:rPr dirty="0">
                <a:solidFill>
                  <a:schemeClr val="bg1"/>
                </a:solidFill>
              </a:rPr>
              <a:t>Our Role</a:t>
            </a:r>
          </a:p>
        </p:txBody>
      </p:sp>
      <p:sp>
        <p:nvSpPr>
          <p:cNvPr id="1115" name="Text Box 3"/>
          <p:cNvSpPr txBox="1"/>
          <p:nvPr/>
        </p:nvSpPr>
        <p:spPr>
          <a:xfrm>
            <a:off x="1974582" y="2697930"/>
            <a:ext cx="5194836" cy="4074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100"/>
              </a:spcBef>
              <a:defRPr sz="3500">
                <a:solidFill>
                  <a:srgbClr val="AC052C"/>
                </a:solidFill>
                <a:latin typeface="Garamond"/>
                <a:ea typeface="Garamond"/>
                <a:cs typeface="Garamond"/>
                <a:sym typeface="Garamond"/>
              </a:defRPr>
            </a:pPr>
            <a:r>
              <a:rPr dirty="0">
                <a:solidFill>
                  <a:schemeClr val="bg1"/>
                </a:solidFill>
              </a:rPr>
              <a:t>to proclaim:</a:t>
            </a:r>
            <a:br>
              <a:rPr dirty="0">
                <a:solidFill>
                  <a:schemeClr val="bg1"/>
                </a:solidFill>
              </a:rPr>
            </a:br>
            <a:br>
              <a:rPr dirty="0">
                <a:solidFill>
                  <a:schemeClr val="bg1"/>
                </a:solidFill>
              </a:rPr>
            </a:br>
            <a:r>
              <a:rPr i="1" dirty="0">
                <a:solidFill>
                  <a:schemeClr val="bg1"/>
                </a:solidFill>
              </a:rPr>
              <a:t>Praise the Lord, all nations;</a:t>
            </a:r>
            <a:br>
              <a:rPr i="1" dirty="0">
                <a:solidFill>
                  <a:schemeClr val="bg1"/>
                </a:solidFill>
              </a:rPr>
            </a:br>
            <a:r>
              <a:rPr i="1" dirty="0">
                <a:solidFill>
                  <a:schemeClr val="bg1"/>
                </a:solidFill>
              </a:rPr>
              <a:t>Laud Him, all peoples!</a:t>
            </a:r>
          </a:p>
          <a:p>
            <a:pPr algn="ctr">
              <a:spcBef>
                <a:spcPts val="2100"/>
              </a:spcBef>
              <a:defRPr sz="3500" i="1">
                <a:solidFill>
                  <a:srgbClr val="AC052C"/>
                </a:solidFill>
                <a:latin typeface="Garamond"/>
                <a:ea typeface="Garamond"/>
                <a:cs typeface="Garamond"/>
                <a:sym typeface="Garamond"/>
              </a:defRPr>
            </a:pPr>
            <a:r>
              <a:rPr dirty="0">
                <a:solidFill>
                  <a:schemeClr val="bg1"/>
                </a:solidFill>
              </a:rPr>
              <a:t>(Psalm 117:1) </a:t>
            </a:r>
          </a:p>
          <a:p>
            <a:pPr algn="ctr">
              <a:spcBef>
                <a:spcPts val="700"/>
              </a:spcBef>
              <a:defRPr sz="400">
                <a:solidFill>
                  <a:schemeClr val="accent3">
                    <a:lumOff val="44000"/>
                  </a:schemeClr>
                </a:solidFill>
                <a:latin typeface="Garamond"/>
                <a:ea typeface="Garamond"/>
                <a:cs typeface="Garamond"/>
                <a:sym typeface="Garamond"/>
              </a:defRPr>
            </a:pPr>
            <a:endParaRPr dirty="0"/>
          </a:p>
          <a:p>
            <a:pPr algn="ctr">
              <a:spcBef>
                <a:spcPts val="700"/>
              </a:spcBef>
              <a:defRPr sz="400">
                <a:solidFill>
                  <a:schemeClr val="accent3">
                    <a:lumOff val="44000"/>
                  </a:schemeClr>
                </a:solidFill>
                <a:latin typeface="Garamond"/>
                <a:ea typeface="Garamond"/>
                <a:cs typeface="Garamond"/>
                <a:sym typeface="Garamond"/>
              </a:defRPr>
            </a:pPr>
            <a:endParaRPr dirty="0"/>
          </a:p>
          <a:p>
            <a:pPr algn="ctr">
              <a:spcBef>
                <a:spcPts val="700"/>
              </a:spcBef>
              <a:defRPr>
                <a:solidFill>
                  <a:schemeClr val="accent3">
                    <a:lumOff val="44000"/>
                  </a:schemeClr>
                </a:solidFill>
                <a:latin typeface="Garamond"/>
                <a:ea typeface="Garamond"/>
                <a:cs typeface="Garamond"/>
                <a:sym typeface="Garamond"/>
              </a:defRPr>
            </a:pPr>
            <a:endParaRPr dirty="0"/>
          </a:p>
          <a:p>
            <a:pPr algn="ctr">
              <a:spcBef>
                <a:spcPts val="700"/>
              </a:spcBef>
              <a:defRPr sz="1200">
                <a:latin typeface="Garamond"/>
                <a:ea typeface="Garamond"/>
                <a:cs typeface="Garamond"/>
                <a:sym typeface="Garamond"/>
              </a:defRPr>
            </a:pPr>
            <a:endParaRPr dirty="0"/>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20" name="Text"/>
          <p:cNvSpPr txBox="1"/>
          <p:nvPr/>
        </p:nvSpPr>
        <p:spPr>
          <a:xfrm>
            <a:off x="187778" y="3065779"/>
            <a:ext cx="14648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1200">
                <a:latin typeface="+mj-lt"/>
                <a:ea typeface="+mj-ea"/>
                <a:cs typeface="+mj-cs"/>
                <a:sym typeface="Helvetica"/>
              </a:defRPr>
            </a:lvl1pPr>
          </a:lstStyle>
          <a:p>
            <a:r>
              <a:t> </a:t>
            </a:r>
          </a:p>
        </p:txBody>
      </p:sp>
      <p:sp>
        <p:nvSpPr>
          <p:cNvPr id="1121" name="Sing to the LORD a new song; Sing to the LORD, all the earth. Sing to the LORD, bless His name; Proclaim good tidings of His salvation from day to day.…"/>
          <p:cNvSpPr txBox="1"/>
          <p:nvPr/>
        </p:nvSpPr>
        <p:spPr>
          <a:xfrm>
            <a:off x="-2342508" y="405095"/>
            <a:ext cx="13529455" cy="6047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3000" i="1"/>
            </a:pPr>
            <a:r>
              <a:rPr dirty="0">
                <a:solidFill>
                  <a:schemeClr val="accent3">
                    <a:lumOff val="44000"/>
                  </a:schemeClr>
                </a:solidFill>
              </a:rPr>
              <a:t>Sing to the LORD a new song;</a:t>
            </a:r>
            <a:br>
              <a:rPr dirty="0">
                <a:solidFill>
                  <a:schemeClr val="accent3">
                    <a:lumOff val="44000"/>
                  </a:schemeClr>
                </a:solidFill>
              </a:rPr>
            </a:br>
            <a:r>
              <a:rPr dirty="0">
                <a:solidFill>
                  <a:schemeClr val="accent3">
                    <a:lumOff val="44000"/>
                  </a:schemeClr>
                </a:solidFill>
              </a:rPr>
              <a:t>Sing to the LORD, all the earth.</a:t>
            </a:r>
            <a:br>
              <a:rPr dirty="0">
                <a:solidFill>
                  <a:schemeClr val="accent3">
                    <a:lumOff val="44000"/>
                  </a:schemeClr>
                </a:solidFill>
              </a:rPr>
            </a:br>
            <a:r>
              <a:rPr dirty="0">
                <a:solidFill>
                  <a:schemeClr val="accent3">
                    <a:lumOff val="44000"/>
                  </a:schemeClr>
                </a:solidFill>
              </a:rPr>
              <a:t>Sing to the LORD, bless His name;</a:t>
            </a:r>
            <a:br>
              <a:rPr dirty="0">
                <a:solidFill>
                  <a:schemeClr val="accent3">
                    <a:lumOff val="44000"/>
                  </a:schemeClr>
                </a:solidFill>
              </a:rPr>
            </a:br>
            <a:r>
              <a:rPr dirty="0">
                <a:solidFill>
                  <a:schemeClr val="accent3">
                    <a:lumOff val="44000"/>
                  </a:schemeClr>
                </a:solidFill>
              </a:rPr>
              <a:t>Proclaim good tidings of His salvation</a:t>
            </a:r>
            <a:br>
              <a:rPr dirty="0">
                <a:solidFill>
                  <a:schemeClr val="accent3">
                    <a:lumOff val="44000"/>
                  </a:schemeClr>
                </a:solidFill>
              </a:rPr>
            </a:br>
            <a:r>
              <a:rPr dirty="0">
                <a:solidFill>
                  <a:schemeClr val="accent3">
                    <a:lumOff val="44000"/>
                  </a:schemeClr>
                </a:solidFill>
              </a:rPr>
              <a:t>from day to day. </a:t>
            </a:r>
          </a:p>
          <a:p>
            <a:pPr algn="ctr">
              <a:defRPr sz="3000" i="1">
                <a:solidFill>
                  <a:schemeClr val="accent3">
                    <a:lumOff val="44000"/>
                  </a:schemeClr>
                </a:solidFill>
              </a:defRPr>
            </a:pPr>
            <a:r>
              <a:rPr dirty="0"/>
              <a:t>Tell of His glory among the nations,</a:t>
            </a:r>
            <a:br>
              <a:rPr dirty="0"/>
            </a:br>
            <a:r>
              <a:rPr dirty="0"/>
              <a:t>His wonderful deeds among all the peoples.</a:t>
            </a:r>
          </a:p>
          <a:p>
            <a:pPr algn="ctr">
              <a:defRPr sz="3000" i="1">
                <a:solidFill>
                  <a:schemeClr val="accent3">
                    <a:lumOff val="44000"/>
                  </a:schemeClr>
                </a:solidFill>
              </a:defRPr>
            </a:pPr>
            <a:r>
              <a:rPr lang="en-US" dirty="0"/>
              <a:t> </a:t>
            </a:r>
            <a:br>
              <a:rPr lang="en-US" dirty="0"/>
            </a:br>
            <a:r>
              <a:rPr dirty="0"/>
              <a:t>For great is the LORD and greatly to be praised;                                                                     He is to be feared above all gods.</a:t>
            </a:r>
            <a:br>
              <a:rPr dirty="0"/>
            </a:br>
            <a:r>
              <a:rPr dirty="0"/>
              <a:t>For all the gods of the peoples are idols,</a:t>
            </a:r>
            <a:br>
              <a:rPr dirty="0"/>
            </a:br>
            <a:r>
              <a:rPr dirty="0"/>
              <a:t>But the LORD made the heavens.</a:t>
            </a:r>
          </a:p>
          <a:p>
            <a:pPr algn="ctr">
              <a:defRPr sz="2700" i="1">
                <a:solidFill>
                  <a:schemeClr val="accent3">
                    <a:lumOff val="44000"/>
                  </a:schemeClr>
                </a:solidFill>
              </a:defRPr>
            </a:pPr>
            <a:r>
              <a:rPr dirty="0"/>
              <a:t>(Psalm 96:1-5)</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3">
            <a:extLst>
              <a:ext uri="{FF2B5EF4-FFF2-40B4-BE49-F238E27FC236}">
                <a16:creationId xmlns:a16="http://schemas.microsoft.com/office/drawing/2014/main" id="{A469CC7B-8EC3-F0E5-2AED-16592045287C}"/>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 name="TextBox 4">
            <a:extLst>
              <a:ext uri="{FF2B5EF4-FFF2-40B4-BE49-F238E27FC236}">
                <a16:creationId xmlns:a16="http://schemas.microsoft.com/office/drawing/2014/main" id="{39935BA6-00D4-2389-DE19-297EEDFFFBD3}"/>
              </a:ext>
            </a:extLst>
          </p:cNvPr>
          <p:cNvSpPr txBox="1"/>
          <p:nvPr/>
        </p:nvSpPr>
        <p:spPr>
          <a:xfrm>
            <a:off x="458603" y="758199"/>
            <a:ext cx="8313530" cy="923330"/>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8F8F8F">
                    <a:lumOff val="44000"/>
                  </a:srgbClr>
                </a:solidFill>
                <a:effectLst/>
                <a:uLnTx/>
                <a:uFillTx/>
                <a:latin typeface="Calibri"/>
                <a:cs typeface="Calibri"/>
                <a:sym typeface="Calibri"/>
              </a:rPr>
              <a:t>DISCUSSION</a:t>
            </a:r>
            <a:endParaRPr kumimoji="0" sz="5400" b="0" i="0" u="none" strike="noStrike" kern="0" cap="none" spc="0" normalizeH="0" baseline="0" noProof="0" dirty="0">
              <a:ln>
                <a:noFill/>
              </a:ln>
              <a:solidFill>
                <a:srgbClr val="8F8F8F">
                  <a:lumOff val="44000"/>
                </a:srgbClr>
              </a:solidFill>
              <a:effectLst/>
              <a:uLnTx/>
              <a:uFillTx/>
              <a:latin typeface="Calibri"/>
              <a:cs typeface="Calibri"/>
              <a:sym typeface="Calibri"/>
            </a:endParaRPr>
          </a:p>
        </p:txBody>
      </p:sp>
      <p:sp>
        <p:nvSpPr>
          <p:cNvPr id="5" name="Rectangle 6">
            <a:extLst>
              <a:ext uri="{FF2B5EF4-FFF2-40B4-BE49-F238E27FC236}">
                <a16:creationId xmlns:a16="http://schemas.microsoft.com/office/drawing/2014/main" id="{AD52982F-2DAC-32F4-1D90-EB01C862168C}"/>
              </a:ext>
            </a:extLst>
          </p:cNvPr>
          <p:cNvSpPr txBox="1"/>
          <p:nvPr/>
        </p:nvSpPr>
        <p:spPr>
          <a:xfrm>
            <a:off x="458603" y="2439728"/>
            <a:ext cx="8313530" cy="2800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a:ln w="12700" cap="flat">
                  <a:solidFill>
                    <a:srgbClr val="054697"/>
                  </a:solidFill>
                  <a:prstDash val="solid"/>
                  <a:round/>
                </a:ln>
                <a:solidFill>
                  <a:srgbClr val="F4F1E3"/>
                </a:solidFill>
                <a:effectLst>
                  <a:outerShdw blurRad="38100" dist="20320" dir="1800000" rotWithShape="0">
                    <a:srgbClr val="000000">
                      <a:alpha val="40000"/>
                    </a:srgbClr>
                  </a:outerShdw>
                </a:effectLst>
                <a:uLnTx/>
                <a:uFillTx/>
                <a:latin typeface="Calibri"/>
                <a:cs typeface="Calibri"/>
                <a:sym typeface="Calibri"/>
              </a:rPr>
              <a:t>How will/should this understanding of the relationship between worship and missions impact our missionary endeavors?</a:t>
            </a:r>
            <a:endParaRPr kumimoji="0" sz="4400" b="1" i="0" u="none" strike="noStrike" kern="0" cap="none" spc="0" normalizeH="0" baseline="0" noProof="0" dirty="0">
              <a:ln w="12700" cap="flat">
                <a:solidFill>
                  <a:srgbClr val="054697"/>
                </a:solidFill>
                <a:prstDash val="solid"/>
                <a:round/>
              </a:ln>
              <a:solidFill>
                <a:srgbClr val="F4F1E3"/>
              </a:solidFill>
              <a:effectLst>
                <a:outerShdw blurRad="38100" dist="20320" dir="1800000" rotWithShape="0">
                  <a:srgbClr val="000000">
                    <a:alpha val="40000"/>
                  </a:srgbClr>
                </a:outerShdw>
              </a:effectLst>
              <a:uLnTx/>
              <a:uFillTx/>
              <a:latin typeface="Calibri"/>
              <a:cs typeface="Calibri"/>
              <a:sym typeface="Calibri"/>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 name="Picture 3" descr="Picture 3"/>
          <p:cNvPicPr>
            <a:picLocks noChangeAspect="1"/>
          </p:cNvPicPr>
          <p:nvPr/>
        </p:nvPicPr>
        <p:blipFill>
          <a:blip r:embed="rId2"/>
          <a:stretch>
            <a:fillRect/>
          </a:stretch>
        </p:blipFill>
        <p:spPr>
          <a:xfrm>
            <a:off x="-3849" y="-9308"/>
            <a:ext cx="9151642" cy="8481185"/>
          </a:xfrm>
          <a:prstGeom prst="rect">
            <a:avLst/>
          </a:prstGeom>
          <a:ln w="12700">
            <a:miter lim="400000"/>
          </a:ln>
        </p:spPr>
      </p:pic>
      <p:sp>
        <p:nvSpPr>
          <p:cNvPr id="831" name="TextBox 2"/>
          <p:cNvSpPr txBox="1"/>
          <p:nvPr/>
        </p:nvSpPr>
        <p:spPr>
          <a:xfrm>
            <a:off x="3734061" y="4449040"/>
            <a:ext cx="4475661"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3200" b="1">
                <a:solidFill>
                  <a:schemeClr val="accent3">
                    <a:lumOff val="44000"/>
                  </a:schemeClr>
                </a:solidFill>
                <a:latin typeface="Garamond"/>
                <a:ea typeface="Garamond"/>
                <a:cs typeface="Garamond"/>
                <a:sym typeface="Garamond"/>
              </a:defRPr>
            </a:pPr>
            <a:r>
              <a:rPr dirty="0">
                <a:effectLst>
                  <a:glow rad="228600">
                    <a:schemeClr val="tx1">
                      <a:alpha val="40000"/>
                    </a:schemeClr>
                  </a:glow>
                </a:effectLst>
                <a:latin typeface="Arial" panose="020B0604020202020204" pitchFamily="34" charset="0"/>
                <a:cs typeface="Arial" panose="020B0604020202020204" pitchFamily="34" charset="0"/>
              </a:rPr>
              <a:t>Max Lucado:</a:t>
            </a:r>
            <a:endParaRPr dirty="0">
              <a:effectLst>
                <a:glow rad="228600">
                  <a:schemeClr val="tx1">
                    <a:alpha val="40000"/>
                  </a:schemeClr>
                </a:glow>
              </a:effectLst>
              <a:latin typeface="Arial" panose="020B0604020202020204" pitchFamily="34" charset="0"/>
              <a:ea typeface="Arial"/>
              <a:cs typeface="Arial" panose="020B0604020202020204" pitchFamily="34" charset="0"/>
              <a:sym typeface="Arial"/>
            </a:endParaRPr>
          </a:p>
          <a:p>
            <a:pPr algn="ctr">
              <a:defRPr sz="3200" b="1">
                <a:solidFill>
                  <a:schemeClr val="accent3">
                    <a:lumOff val="44000"/>
                  </a:schemeClr>
                </a:solidFill>
                <a:latin typeface="Garamond"/>
                <a:ea typeface="Garamond"/>
                <a:cs typeface="Garamond"/>
                <a:sym typeface="Garamond"/>
              </a:defRPr>
            </a:pPr>
            <a:r>
              <a:rPr dirty="0">
                <a:effectLst>
                  <a:glow rad="228600">
                    <a:schemeClr val="tx1">
                      <a:alpha val="40000"/>
                    </a:schemeClr>
                  </a:glow>
                </a:effectLst>
                <a:latin typeface="Arial" panose="020B0604020202020204" pitchFamily="34" charset="0"/>
                <a:cs typeface="Arial" panose="020B0604020202020204" pitchFamily="34" charset="0"/>
              </a:rPr>
              <a:t>“You don’t need what Dorothy found.”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31"/>
                                        </p:tgtEl>
                                        <p:attrNameLst>
                                          <p:attrName>style.visibility</p:attrName>
                                        </p:attrNameLst>
                                      </p:cBhvr>
                                      <p:to>
                                        <p:strVal val="visible"/>
                                      </p:to>
                                    </p:set>
                                    <p:animEffect transition="in" filter="fade">
                                      <p:cBhvr>
                                        <p:cTn id="7" dur="5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126"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127" name="Great…"/>
          <p:cNvSpPr txBox="1"/>
          <p:nvPr/>
        </p:nvSpPr>
        <p:spPr>
          <a:xfrm>
            <a:off x="4617719" y="304800"/>
            <a:ext cx="4480561" cy="224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defRPr sz="4400" b="1">
                <a:solidFill>
                  <a:schemeClr val="accent3">
                    <a:lumOff val="44000"/>
                  </a:schemeClr>
                </a:solidFill>
              </a:defRPr>
            </a:pPr>
            <a:r>
              <a:rPr sz="4800">
                <a:solidFill>
                  <a:schemeClr val="tx1"/>
                </a:solidFill>
              </a:rPr>
              <a:t>Great</a:t>
            </a:r>
          </a:p>
          <a:p>
            <a:pPr algn="ctr" defTabSz="457200">
              <a:defRPr sz="4400" b="1">
                <a:solidFill>
                  <a:schemeClr val="accent3">
                    <a:lumOff val="44000"/>
                  </a:schemeClr>
                </a:solidFill>
              </a:defRPr>
            </a:pPr>
            <a:r>
              <a:rPr sz="4800">
                <a:solidFill>
                  <a:schemeClr val="tx1"/>
                </a:solidFill>
              </a:rPr>
              <a:t>Commandment</a:t>
            </a:r>
            <a:r>
              <a:rPr sz="4400">
                <a:solidFill>
                  <a:schemeClr val="tx1"/>
                </a:solidFill>
              </a:rPr>
              <a:t> </a:t>
            </a:r>
            <a:r>
              <a:rPr sz="2800">
                <a:solidFill>
                  <a:schemeClr val="tx1"/>
                </a:solidFill>
              </a:rPr>
              <a:t>(Matthew 22:35-38)</a:t>
            </a:r>
            <a:r>
              <a:rPr sz="4400">
                <a:solidFill>
                  <a:schemeClr val="tx1"/>
                </a:solidFill>
              </a:rPr>
              <a:t> </a:t>
            </a:r>
          </a:p>
        </p:txBody>
      </p:sp>
      <p:sp>
        <p:nvSpPr>
          <p:cNvPr id="1128" name="Great…"/>
          <p:cNvSpPr txBox="1"/>
          <p:nvPr/>
        </p:nvSpPr>
        <p:spPr>
          <a:xfrm>
            <a:off x="45719" y="304800"/>
            <a:ext cx="4480562" cy="224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defRPr sz="4400" b="1">
                <a:solidFill>
                  <a:schemeClr val="accent3">
                    <a:lumOff val="44000"/>
                  </a:schemeClr>
                </a:solidFill>
              </a:defRPr>
            </a:pPr>
            <a:r>
              <a:rPr sz="4800" dirty="0">
                <a:solidFill>
                  <a:schemeClr val="tx1"/>
                </a:solidFill>
              </a:rPr>
              <a:t>Great</a:t>
            </a:r>
          </a:p>
          <a:p>
            <a:pPr algn="ctr" defTabSz="457200">
              <a:defRPr sz="4400" b="1">
                <a:solidFill>
                  <a:schemeClr val="accent3">
                    <a:lumOff val="44000"/>
                  </a:schemeClr>
                </a:solidFill>
              </a:defRPr>
            </a:pPr>
            <a:r>
              <a:rPr sz="4800" dirty="0">
                <a:solidFill>
                  <a:schemeClr val="tx1"/>
                </a:solidFill>
              </a:rPr>
              <a:t>Commission</a:t>
            </a:r>
            <a:r>
              <a:rPr sz="4400" dirty="0">
                <a:solidFill>
                  <a:schemeClr val="tx1"/>
                </a:solidFill>
              </a:rPr>
              <a:t> </a:t>
            </a:r>
            <a:r>
              <a:rPr sz="2800" dirty="0">
                <a:solidFill>
                  <a:schemeClr val="tx1"/>
                </a:solidFill>
              </a:rPr>
              <a:t>(Matthew 28:</a:t>
            </a:r>
            <a:r>
              <a:rPr lang="en-US" sz="2800" dirty="0">
                <a:solidFill>
                  <a:schemeClr val="tx1"/>
                </a:solidFill>
              </a:rPr>
              <a:t>1</a:t>
            </a:r>
            <a:r>
              <a:rPr sz="2800" dirty="0">
                <a:solidFill>
                  <a:schemeClr val="tx1"/>
                </a:solidFill>
              </a:rPr>
              <a:t>8-</a:t>
            </a:r>
            <a:r>
              <a:rPr lang="en-US" sz="2800" dirty="0">
                <a:solidFill>
                  <a:schemeClr val="tx1"/>
                </a:solidFill>
              </a:rPr>
              <a:t>2</a:t>
            </a:r>
            <a:r>
              <a:rPr sz="2800" dirty="0">
                <a:solidFill>
                  <a:schemeClr val="tx1"/>
                </a:solidFill>
              </a:rPr>
              <a:t>0)</a:t>
            </a:r>
            <a:r>
              <a:rPr sz="4400" dirty="0">
                <a:solidFill>
                  <a:schemeClr val="tx1"/>
                </a:solidFill>
              </a:rPr>
              <a:t> </a:t>
            </a:r>
          </a:p>
        </p:txBody>
      </p:sp>
      <p:sp>
        <p:nvSpPr>
          <p:cNvPr id="1129" name="man-focused…"/>
          <p:cNvSpPr txBox="1"/>
          <p:nvPr/>
        </p:nvSpPr>
        <p:spPr>
          <a:xfrm>
            <a:off x="731519" y="2895600"/>
            <a:ext cx="3337561" cy="309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spcBef>
                <a:spcPts val="2100"/>
              </a:spcBef>
              <a:defRPr sz="3600">
                <a:solidFill>
                  <a:srgbClr val="CC3300"/>
                </a:solidFill>
              </a:defRPr>
            </a:pPr>
            <a:r>
              <a:t>man-focused</a:t>
            </a:r>
          </a:p>
          <a:p>
            <a:pPr algn="ctr" defTabSz="457200">
              <a:spcBef>
                <a:spcPts val="2100"/>
              </a:spcBef>
              <a:defRPr sz="3600">
                <a:solidFill>
                  <a:srgbClr val="006600"/>
                </a:solidFill>
              </a:defRPr>
            </a:pPr>
            <a:r>
              <a:t>temporary</a:t>
            </a:r>
          </a:p>
          <a:p>
            <a:pPr algn="ctr" defTabSz="457200">
              <a:spcBef>
                <a:spcPts val="2100"/>
              </a:spcBef>
              <a:defRPr sz="3600">
                <a:solidFill>
                  <a:srgbClr val="996633"/>
                </a:solidFill>
              </a:defRPr>
            </a:pPr>
            <a:r>
              <a:t>means</a:t>
            </a:r>
          </a:p>
          <a:p>
            <a:pPr algn="ctr" defTabSz="457200">
              <a:spcBef>
                <a:spcPts val="2100"/>
              </a:spcBef>
              <a:defRPr sz="3600">
                <a:solidFill>
                  <a:srgbClr val="800080"/>
                </a:solidFill>
              </a:defRPr>
            </a:pPr>
            <a:r>
              <a:t>secondary</a:t>
            </a:r>
          </a:p>
        </p:txBody>
      </p:sp>
      <p:sp>
        <p:nvSpPr>
          <p:cNvPr id="1130"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a:defRPr sz="3200">
                <a:solidFill>
                  <a:schemeClr val="accent3">
                    <a:lumOff val="44000"/>
                  </a:schemeClr>
                </a:solidFill>
                <a:latin typeface="Arial"/>
                <a:ea typeface="Arial"/>
                <a:cs typeface="Arial"/>
                <a:sym typeface="Arial"/>
              </a:defRPr>
            </a:pPr>
            <a:endParaRPr/>
          </a:p>
        </p:txBody>
      </p:sp>
      <p:sp>
        <p:nvSpPr>
          <p:cNvPr id="1131" name="God-focused…"/>
          <p:cNvSpPr txBox="1"/>
          <p:nvPr/>
        </p:nvSpPr>
        <p:spPr>
          <a:xfrm>
            <a:off x="5227320" y="2895600"/>
            <a:ext cx="3337560" cy="309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spcBef>
                <a:spcPts val="2100"/>
              </a:spcBef>
              <a:defRPr sz="3600">
                <a:solidFill>
                  <a:srgbClr val="CC3300"/>
                </a:solidFill>
              </a:defRPr>
            </a:pPr>
            <a:r>
              <a:t>God-focused</a:t>
            </a:r>
          </a:p>
          <a:p>
            <a:pPr algn="ctr" defTabSz="457200">
              <a:spcBef>
                <a:spcPts val="2100"/>
              </a:spcBef>
              <a:defRPr sz="3600">
                <a:solidFill>
                  <a:srgbClr val="006600"/>
                </a:solidFill>
              </a:defRPr>
            </a:pPr>
            <a:r>
              <a:t>eternal</a:t>
            </a:r>
          </a:p>
          <a:p>
            <a:pPr algn="ctr" defTabSz="457200">
              <a:spcBef>
                <a:spcPts val="2100"/>
              </a:spcBef>
              <a:defRPr sz="3600">
                <a:solidFill>
                  <a:srgbClr val="996633"/>
                </a:solidFill>
              </a:defRPr>
            </a:pPr>
            <a:r>
              <a:t>end</a:t>
            </a:r>
          </a:p>
          <a:p>
            <a:pPr algn="ctr" defTabSz="457200">
              <a:spcBef>
                <a:spcPts val="2100"/>
              </a:spcBef>
              <a:defRPr sz="3600">
                <a:solidFill>
                  <a:srgbClr val="800080"/>
                </a:solidFill>
              </a:defRPr>
            </a:pPr>
            <a:r>
              <a:t>primary</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1138" name="Picture 3" descr="Picture 3"/>
          <p:cNvPicPr>
            <a:picLocks noChangeAspect="1"/>
          </p:cNvPicPr>
          <p:nvPr/>
        </p:nvPicPr>
        <p:blipFill>
          <a:blip r:embed="rId2"/>
          <a:srcRect t="16667" b="4666"/>
          <a:stretch>
            <a:fillRect/>
          </a:stretch>
        </p:blipFill>
        <p:spPr>
          <a:xfrm>
            <a:off x="0" y="-18257"/>
            <a:ext cx="9144000" cy="6894515"/>
          </a:xfrm>
          <a:prstGeom prst="rect">
            <a:avLst/>
          </a:prstGeom>
          <a:ln w="12700">
            <a:miter lim="400000"/>
          </a:ln>
        </p:spPr>
      </p:pic>
      <p:sp>
        <p:nvSpPr>
          <p:cNvPr id="1139" name="Text Box 4"/>
          <p:cNvSpPr txBox="1"/>
          <p:nvPr/>
        </p:nvSpPr>
        <p:spPr>
          <a:xfrm>
            <a:off x="2305910" y="-306848"/>
            <a:ext cx="7147560" cy="4726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dirty="0"/>
          </a:p>
          <a:p>
            <a:pPr algn="ctr">
              <a:spcBef>
                <a:spcPts val="800"/>
              </a:spcBef>
              <a:defRPr sz="4800">
                <a:solidFill>
                  <a:srgbClr val="663300"/>
                </a:solidFill>
              </a:defRPr>
            </a:pPr>
            <a:r>
              <a:rPr sz="4000" dirty="0"/>
              <a:t>The Centrality of Worship</a:t>
            </a:r>
          </a:p>
          <a:p>
            <a:pPr algn="ctr">
              <a:spcBef>
                <a:spcPts val="3600"/>
              </a:spcBef>
              <a:defRPr sz="6000">
                <a:solidFill>
                  <a:srgbClr val="663300"/>
                </a:solidFill>
              </a:defRPr>
            </a:pPr>
            <a:r>
              <a:rPr dirty="0"/>
              <a:t>in All of Life</a:t>
            </a:r>
          </a:p>
          <a:p>
            <a:pPr algn="ctr">
              <a:spcBef>
                <a:spcPts val="400"/>
              </a:spcBef>
              <a:defRPr sz="4800">
                <a:solidFill>
                  <a:srgbClr val="663300"/>
                </a:solidFill>
              </a:defRPr>
            </a:pPr>
            <a:r>
              <a:rPr sz="3600" dirty="0"/>
              <a:t> </a:t>
            </a:r>
            <a:r>
              <a:rPr sz="2900" dirty="0"/>
              <a:t>   </a:t>
            </a:r>
            <a:br>
              <a:rPr sz="2900" dirty="0"/>
            </a:br>
            <a:r>
              <a:rPr sz="3600" dirty="0"/>
              <a:t>         (John 4:19-24)</a:t>
            </a:r>
            <a:endParaRPr sz="4000" dirty="0"/>
          </a:p>
          <a:p>
            <a:pPr algn="ctr">
              <a:spcBef>
                <a:spcPts val="1100"/>
              </a:spcBef>
              <a:defRPr sz="4800" i="1">
                <a:solidFill>
                  <a:srgbClr val="663300"/>
                </a:solidFill>
              </a:defRPr>
            </a:pPr>
            <a:endParaRPr sz="4000" dirty="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Double-click to edit"/>
          <p:cNvSpPr txBox="1">
            <a:spLocks noGrp="1"/>
          </p:cNvSpPr>
          <p:nvPr>
            <p:ph type="title"/>
          </p:nvPr>
        </p:nvSpPr>
        <p:spPr>
          <a:prstGeom prst="rect">
            <a:avLst/>
          </a:prstGeom>
        </p:spPr>
        <p:txBody>
          <a:bodyPr/>
          <a:lstStyle/>
          <a:p>
            <a:r>
              <a:t> </a:t>
            </a:r>
          </a:p>
        </p:txBody>
      </p:sp>
      <p:pic>
        <p:nvPicPr>
          <p:cNvPr id="1142" name="Picture Placeholder 2" descr="Picture Placeholder 2"/>
          <p:cNvPicPr>
            <a:picLocks noGrp="1" noChangeAspect="1"/>
          </p:cNvPicPr>
          <p:nvPr>
            <p:ph type="pic" idx="13"/>
          </p:nvPr>
        </p:nvPicPr>
        <p:blipFill>
          <a:blip r:embed="rId2"/>
          <a:stretch>
            <a:fillRect/>
          </a:stretch>
        </p:blipFill>
        <p:spPr>
          <a:prstGeom prst="rect">
            <a:avLst/>
          </a:prstGeom>
        </p:spPr>
      </p:pic>
      <p:sp>
        <p:nvSpPr>
          <p:cNvPr id="1143" name="Double-click to edit"/>
          <p:cNvSpPr txBox="1">
            <a:spLocks noGrp="1"/>
          </p:cNvSpPr>
          <p:nvPr>
            <p:ph type="body" sz="quarter" idx="1"/>
          </p:nvPr>
        </p:nvSpPr>
        <p:spPr>
          <a:prstGeom prst="rect">
            <a:avLst/>
          </a:prstGeom>
        </p:spPr>
        <p:txBody>
          <a:bodyPr/>
          <a:lstStyle/>
          <a:p>
            <a:r>
              <a:t> </a:t>
            </a:r>
          </a:p>
        </p:txBody>
      </p:sp>
      <p:pic>
        <p:nvPicPr>
          <p:cNvPr id="1144" name="tab2.jpg" descr="tab2.jpg"/>
          <p:cNvPicPr>
            <a:picLocks noChangeAspect="1"/>
          </p:cNvPicPr>
          <p:nvPr/>
        </p:nvPicPr>
        <p:blipFill>
          <a:blip r:embed="rId3"/>
          <a:stretch>
            <a:fillRect/>
          </a:stretch>
        </p:blipFill>
        <p:spPr>
          <a:xfrm>
            <a:off x="1784484" y="604697"/>
            <a:ext cx="5502008" cy="4179006"/>
          </a:xfrm>
          <a:prstGeom prst="rect">
            <a:avLst/>
          </a:prstGeom>
          <a:ln w="12700">
            <a:miter lim="400000"/>
          </a:ln>
        </p:spPr>
      </p:pic>
      <p:sp>
        <p:nvSpPr>
          <p:cNvPr id="1145" name="Text Box 6"/>
          <p:cNvSpPr txBox="1"/>
          <p:nvPr/>
        </p:nvSpPr>
        <p:spPr>
          <a:xfrm>
            <a:off x="390208" y="5106832"/>
            <a:ext cx="8290561" cy="1325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900"/>
              </a:spcBef>
              <a:defRPr sz="3200" b="1"/>
            </a:pPr>
            <a:r>
              <a:t>Barriers between the individual and God</a:t>
            </a:r>
          </a:p>
          <a:p>
            <a:pPr algn="ctr">
              <a:spcBef>
                <a:spcPts val="1900"/>
              </a:spcBef>
              <a:defRPr sz="3200" b="1"/>
            </a:pPr>
            <a:r>
              <a:t>under the Old Covenant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Double-click to edit"/>
          <p:cNvSpPr txBox="1">
            <a:spLocks noGrp="1"/>
          </p:cNvSpPr>
          <p:nvPr>
            <p:ph type="title"/>
          </p:nvPr>
        </p:nvSpPr>
        <p:spPr>
          <a:prstGeom prst="rect">
            <a:avLst/>
          </a:prstGeom>
        </p:spPr>
        <p:txBody>
          <a:bodyPr/>
          <a:lstStyle/>
          <a:p>
            <a:endParaRPr/>
          </a:p>
        </p:txBody>
      </p:sp>
      <p:sp>
        <p:nvSpPr>
          <p:cNvPr id="1152" name="Double-click to edit"/>
          <p:cNvSpPr txBox="1">
            <a:spLocks noGrp="1"/>
          </p:cNvSpPr>
          <p:nvPr>
            <p:ph type="body" idx="1"/>
          </p:nvPr>
        </p:nvSpPr>
        <p:spPr>
          <a:prstGeom prst="rect">
            <a:avLst/>
          </a:prstGeom>
        </p:spPr>
        <p:txBody>
          <a:bodyPr/>
          <a:lstStyle/>
          <a:p>
            <a:endParaRPr/>
          </a:p>
        </p:txBody>
      </p:sp>
      <p:pic>
        <p:nvPicPr>
          <p:cNvPr id="1153" name="Rending_of_the_veil_by_William_Bell_Scott_(1869,_priv.coll).jpg" descr="Rending_of_the_veil_by_William_Bell_Scott_(1869,_priv.coll).jpg"/>
          <p:cNvPicPr>
            <a:picLocks noChangeAspect="1"/>
          </p:cNvPicPr>
          <p:nvPr/>
        </p:nvPicPr>
        <p:blipFill>
          <a:blip r:embed="rId2"/>
          <a:stretch>
            <a:fillRect/>
          </a:stretch>
        </p:blipFill>
        <p:spPr>
          <a:xfrm>
            <a:off x="-6350" y="0"/>
            <a:ext cx="9156700" cy="7424352"/>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Double-click to edit"/>
          <p:cNvSpPr txBox="1">
            <a:spLocks noGrp="1"/>
          </p:cNvSpPr>
          <p:nvPr>
            <p:ph type="title"/>
          </p:nvPr>
        </p:nvSpPr>
        <p:spPr>
          <a:xfrm>
            <a:off x="101600" y="139700"/>
            <a:ext cx="7772400" cy="1143000"/>
          </a:xfrm>
          <a:prstGeom prst="rect">
            <a:avLst/>
          </a:prstGeom>
        </p:spPr>
        <p:txBody>
          <a:bodyPr/>
          <a:lstStyle/>
          <a:p>
            <a:endParaRPr/>
          </a:p>
        </p:txBody>
      </p:sp>
      <p:sp>
        <p:nvSpPr>
          <p:cNvPr id="1156" name="Double-click to edit"/>
          <p:cNvSpPr txBox="1">
            <a:spLocks noGrp="1"/>
          </p:cNvSpPr>
          <p:nvPr>
            <p:ph type="body" idx="1"/>
          </p:nvPr>
        </p:nvSpPr>
        <p:spPr>
          <a:prstGeom prst="rect">
            <a:avLst/>
          </a:prstGeom>
        </p:spPr>
        <p:txBody>
          <a:bodyPr/>
          <a:lstStyle/>
          <a:p>
            <a:endParaRPr/>
          </a:p>
        </p:txBody>
      </p:sp>
      <p:pic>
        <p:nvPicPr>
          <p:cNvPr id="1157" name="CBzL-kAVIAEz-ca.jpeg" descr="CBzL-kAVIAEz-ca.jpeg"/>
          <p:cNvPicPr>
            <a:picLocks noChangeAspect="1"/>
          </p:cNvPicPr>
          <p:nvPr/>
        </p:nvPicPr>
        <p:blipFill>
          <a:blip r:embed="rId2"/>
          <a:stretch>
            <a:fillRect/>
          </a:stretch>
        </p:blipFill>
        <p:spPr>
          <a:xfrm>
            <a:off x="-1955800" y="6350"/>
            <a:ext cx="12153535" cy="68453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Text Box 2"/>
          <p:cNvSpPr txBox="1"/>
          <p:nvPr/>
        </p:nvSpPr>
        <p:spPr>
          <a:xfrm>
            <a:off x="1112519" y="1371600"/>
            <a:ext cx="6766561"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16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1" name="Text Box 4"/>
          <p:cNvSpPr txBox="1"/>
          <p:nvPr/>
        </p:nvSpPr>
        <p:spPr>
          <a:xfrm>
            <a:off x="1341119" y="990599"/>
            <a:ext cx="6537961" cy="5854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rPr dirty="0"/>
              <a:t>Jesus breaks down</a:t>
            </a:r>
          </a:p>
          <a:p>
            <a:pPr algn="ctr">
              <a:spcBef>
                <a:spcPts val="1100"/>
              </a:spcBef>
              <a:defRPr sz="4800" i="1">
                <a:solidFill>
                  <a:srgbClr val="663300"/>
                </a:solidFill>
              </a:defRPr>
            </a:pPr>
            <a:r>
              <a:rPr dirty="0"/>
              <a:t>geographical</a:t>
            </a:r>
          </a:p>
          <a:p>
            <a:pPr algn="ctr">
              <a:spcBef>
                <a:spcPts val="1100"/>
              </a:spcBef>
              <a:defRPr sz="4800">
                <a:solidFill>
                  <a:srgbClr val="663300"/>
                </a:solidFill>
              </a:defRPr>
            </a:pPr>
            <a:r>
              <a:rPr dirty="0"/>
              <a:t>barriers</a:t>
            </a:r>
          </a:p>
          <a:p>
            <a:pPr algn="ctr">
              <a:spcBef>
                <a:spcPts val="1100"/>
              </a:spcBef>
              <a:defRPr sz="4800">
                <a:solidFill>
                  <a:srgbClr val="663300"/>
                </a:solidFill>
              </a:defRPr>
            </a:pPr>
            <a:r>
              <a:rPr dirty="0"/>
              <a:t>(4:3-4)</a:t>
            </a:r>
            <a:endParaRPr sz="4000" dirty="0"/>
          </a:p>
          <a:p>
            <a:pPr algn="ctr">
              <a:spcBef>
                <a:spcPts val="1400"/>
              </a:spcBef>
              <a:defRPr sz="4000" b="1"/>
            </a:pPr>
            <a:endParaRPr sz="4000" dirty="0"/>
          </a:p>
          <a:p>
            <a:pPr algn="ctr">
              <a:spcBef>
                <a:spcPts val="1400"/>
              </a:spcBef>
              <a:defRPr sz="4000"/>
            </a:pPr>
            <a:endParaRPr sz="4000" dirty="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Text Box 2"/>
          <p:cNvSpPr txBox="1"/>
          <p:nvPr/>
        </p:nvSpPr>
        <p:spPr>
          <a:xfrm>
            <a:off x="1112519" y="1371600"/>
            <a:ext cx="6766561" cy="485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a:latin typeface="Bell MT"/>
                <a:ea typeface="Bell MT"/>
                <a:cs typeface="Bell MT"/>
                <a:sym typeface="Bell MT"/>
              </a:defRPr>
            </a:lvl1pPr>
          </a:lstStyle>
          <a:p>
            <a:r>
              <a:t>WORSHIP: </a:t>
            </a:r>
          </a:p>
        </p:txBody>
      </p:sp>
      <p:pic>
        <p:nvPicPr>
          <p:cNvPr id="116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7" name="Text Box 4"/>
          <p:cNvSpPr txBox="1"/>
          <p:nvPr/>
        </p:nvSpPr>
        <p:spPr>
          <a:xfrm>
            <a:off x="274319" y="558291"/>
            <a:ext cx="6537961" cy="1432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sz="4000" i="1">
                <a:solidFill>
                  <a:srgbClr val="663300"/>
                </a:solidFill>
              </a:defRPr>
            </a:pPr>
            <a:r>
              <a:rPr dirty="0"/>
              <a:t>Samaritans</a:t>
            </a:r>
          </a:p>
          <a:p>
            <a:pPr>
              <a:spcBef>
                <a:spcPts val="900"/>
              </a:spcBef>
              <a:defRPr sz="4000" i="1">
                <a:solidFill>
                  <a:srgbClr val="663300"/>
                </a:solidFill>
              </a:defRPr>
            </a:pPr>
            <a:r>
              <a:rPr dirty="0"/>
              <a:t>hated by Jews:</a:t>
            </a:r>
          </a:p>
        </p:txBody>
      </p:sp>
      <p:sp>
        <p:nvSpPr>
          <p:cNvPr id="1168" name="Text Box 5"/>
          <p:cNvSpPr txBox="1"/>
          <p:nvPr/>
        </p:nvSpPr>
        <p:spPr>
          <a:xfrm>
            <a:off x="198119" y="3131312"/>
            <a:ext cx="6614161" cy="1869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lvl="1" indent="0">
              <a:spcBef>
                <a:spcPts val="1100"/>
              </a:spcBef>
              <a:buSzPct val="100000"/>
              <a:buChar char="•"/>
              <a:defRPr sz="3200">
                <a:solidFill>
                  <a:srgbClr val="663300"/>
                </a:solidFill>
              </a:defRPr>
            </a:pPr>
            <a:r>
              <a:rPr dirty="0">
                <a:solidFill>
                  <a:schemeClr val="bg1"/>
                </a:solidFill>
              </a:rPr>
              <a:t>Half-breeds</a:t>
            </a:r>
          </a:p>
          <a:p>
            <a:pPr marL="457200" lvl="1" indent="0">
              <a:spcBef>
                <a:spcPts val="1100"/>
              </a:spcBef>
              <a:buSzPct val="100000"/>
              <a:buChar char="•"/>
              <a:defRPr sz="3200">
                <a:solidFill>
                  <a:srgbClr val="663300"/>
                </a:solidFill>
              </a:defRPr>
            </a:pPr>
            <a:r>
              <a:rPr dirty="0">
                <a:solidFill>
                  <a:schemeClr val="bg1"/>
                </a:solidFill>
              </a:rPr>
              <a:t>Rejected most of OT</a:t>
            </a:r>
          </a:p>
          <a:p>
            <a:pPr marL="457200" lvl="1" indent="0">
              <a:spcBef>
                <a:spcPts val="1100"/>
              </a:spcBef>
              <a:buSzPct val="100000"/>
              <a:buChar char="•"/>
              <a:defRPr sz="3200">
                <a:solidFill>
                  <a:srgbClr val="663300"/>
                </a:solidFill>
              </a:defRPr>
            </a:pPr>
            <a:r>
              <a:rPr dirty="0">
                <a:solidFill>
                  <a:schemeClr val="bg1"/>
                </a:solidFill>
              </a:rPr>
              <a:t>Worshiped on Mt. Gerizim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Text Box 4"/>
          <p:cNvSpPr txBox="1"/>
          <p:nvPr/>
        </p:nvSpPr>
        <p:spPr>
          <a:xfrm>
            <a:off x="1341119" y="990600"/>
            <a:ext cx="6537961" cy="467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0"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1" name="Freeform 25"/>
          <p:cNvSpPr/>
          <p:nvPr/>
        </p:nvSpPr>
        <p:spPr>
          <a:xfrm>
            <a:off x="4495800" y="2743200"/>
            <a:ext cx="789309" cy="1905000"/>
          </a:xfrm>
          <a:custGeom>
            <a:avLst/>
            <a:gdLst/>
            <a:ahLst/>
            <a:cxnLst>
              <a:cxn ang="0">
                <a:pos x="wd2" y="hd2"/>
              </a:cxn>
              <a:cxn ang="5400000">
                <a:pos x="wd2" y="hd2"/>
              </a:cxn>
              <a:cxn ang="10800000">
                <a:pos x="wd2" y="hd2"/>
              </a:cxn>
              <a:cxn ang="16200000">
                <a:pos x="wd2" y="hd2"/>
              </a:cxn>
            </a:cxnLst>
            <a:rect l="0" t="0" r="r" b="b"/>
            <a:pathLst>
              <a:path w="20340" h="21600" extrusionOk="0">
                <a:moveTo>
                  <a:pt x="0" y="21600"/>
                </a:moveTo>
                <a:cubicBezTo>
                  <a:pt x="9421" y="17460"/>
                  <a:pt x="18843" y="13320"/>
                  <a:pt x="20221" y="9720"/>
                </a:cubicBezTo>
                <a:cubicBezTo>
                  <a:pt x="21600" y="6120"/>
                  <a:pt x="10570" y="1440"/>
                  <a:pt x="8272" y="0"/>
                </a:cubicBezTo>
              </a:path>
            </a:pathLst>
          </a:custGeom>
          <a:ln w="76200">
            <a:solidFill>
              <a:srgbClr val="000000"/>
            </a:solidFill>
          </a:ln>
        </p:spPr>
        <p:txBody>
          <a:bodyPr lIns="45719" rIns="45719"/>
          <a:lstStyle/>
          <a:p>
            <a:endParaRPr/>
          </a:p>
        </p:txBody>
      </p:sp>
      <p:sp>
        <p:nvSpPr>
          <p:cNvPr id="1182" name="Line 27"/>
          <p:cNvSpPr/>
          <p:nvPr/>
        </p:nvSpPr>
        <p:spPr>
          <a:xfrm>
            <a:off x="4800600" y="2743200"/>
            <a:ext cx="457200" cy="0"/>
          </a:xfrm>
          <a:prstGeom prst="line">
            <a:avLst/>
          </a:prstGeom>
          <a:ln w="76200">
            <a:solidFill>
              <a:srgbClr val="000000"/>
            </a:solidFill>
          </a:ln>
        </p:spPr>
        <p:txBody>
          <a:bodyPr lIns="45719" rIns="45719"/>
          <a:lstStyle/>
          <a:p>
            <a:endParaRPr/>
          </a:p>
        </p:txBody>
      </p:sp>
      <p:sp>
        <p:nvSpPr>
          <p:cNvPr id="1183" name="Line 26"/>
          <p:cNvSpPr/>
          <p:nvPr/>
        </p:nvSpPr>
        <p:spPr>
          <a:xfrm flipH="1">
            <a:off x="4724399" y="2743199"/>
            <a:ext cx="76202" cy="381002"/>
          </a:xfrm>
          <a:prstGeom prst="line">
            <a:avLst/>
          </a:prstGeom>
          <a:ln w="76200">
            <a:solidFill>
              <a:srgbClr val="000000"/>
            </a:solidFill>
          </a:ln>
        </p:spPr>
        <p:txBody>
          <a:bodyPr lIns="45719" rIns="45719"/>
          <a:lstStyle/>
          <a:p>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Text Box 4"/>
          <p:cNvSpPr txBox="1"/>
          <p:nvPr/>
        </p:nvSpPr>
        <p:spPr>
          <a:xfrm>
            <a:off x="1341119" y="990600"/>
            <a:ext cx="6537961" cy="467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8"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9" name="Line 4"/>
          <p:cNvSpPr/>
          <p:nvPr/>
        </p:nvSpPr>
        <p:spPr>
          <a:xfrm flipV="1">
            <a:off x="3810000" y="2057399"/>
            <a:ext cx="457200" cy="2743202"/>
          </a:xfrm>
          <a:prstGeom prst="line">
            <a:avLst/>
          </a:prstGeom>
          <a:ln w="76200">
            <a:solidFill>
              <a:srgbClr val="000000"/>
            </a:solidFill>
            <a:tailEnd type="triangle"/>
          </a:ln>
        </p:spPr>
        <p:txBody>
          <a:bodyPr lIns="45719" rIns="45719"/>
          <a:lstStyle/>
          <a:p>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Text Box 2"/>
          <p:cNvSpPr txBox="1"/>
          <p:nvPr/>
        </p:nvSpPr>
        <p:spPr>
          <a:xfrm>
            <a:off x="1112519" y="1371600"/>
            <a:ext cx="6766561"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194"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95" name="Text Box 4"/>
          <p:cNvSpPr txBox="1"/>
          <p:nvPr/>
        </p:nvSpPr>
        <p:spPr>
          <a:xfrm>
            <a:off x="1341119" y="990599"/>
            <a:ext cx="6537961" cy="5854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t>Jesus breaks down</a:t>
            </a:r>
          </a:p>
          <a:p>
            <a:pPr algn="ctr">
              <a:spcBef>
                <a:spcPts val="1100"/>
              </a:spcBef>
              <a:defRPr sz="4800" i="1">
                <a:solidFill>
                  <a:srgbClr val="663300"/>
                </a:solidFill>
              </a:defRPr>
            </a:pPr>
            <a:r>
              <a:t>ethnic and social</a:t>
            </a:r>
          </a:p>
          <a:p>
            <a:pPr algn="ctr">
              <a:spcBef>
                <a:spcPts val="1100"/>
              </a:spcBef>
              <a:defRPr sz="4800">
                <a:solidFill>
                  <a:srgbClr val="663300"/>
                </a:solidFill>
              </a:defRPr>
            </a:pPr>
            <a:r>
              <a:t>barriers</a:t>
            </a:r>
          </a:p>
          <a:p>
            <a:pPr algn="ctr">
              <a:spcBef>
                <a:spcPts val="1100"/>
              </a:spcBef>
              <a:defRPr sz="4800">
                <a:solidFill>
                  <a:srgbClr val="663300"/>
                </a:solidFill>
              </a:defRPr>
            </a:pPr>
            <a:r>
              <a:t>(4:5-9)</a:t>
            </a:r>
            <a:endParaRPr sz="4000"/>
          </a:p>
          <a:p>
            <a:pPr algn="ctr">
              <a:spcBef>
                <a:spcPts val="1400"/>
              </a:spcBef>
              <a:defRPr sz="4000" b="1"/>
            </a:pPr>
            <a:endParaRPr sz="4000"/>
          </a:p>
          <a:p>
            <a:pPr algn="ctr">
              <a:spcBef>
                <a:spcPts val="1400"/>
              </a:spcBef>
              <a:defRPr sz="4000"/>
            </a:pPr>
            <a:endParaRPr sz="400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33" name="money.jpeg" descr="money.jpeg"/>
          <p:cNvPicPr>
            <a:picLocks noChangeAspect="1"/>
          </p:cNvPicPr>
          <p:nvPr/>
        </p:nvPicPr>
        <p:blipFill>
          <a:blip r:embed="rId2"/>
          <a:stretch>
            <a:fillRect/>
          </a:stretch>
        </p:blipFill>
        <p:spPr>
          <a:xfrm>
            <a:off x="-826306" y="3553562"/>
            <a:ext cx="7058708" cy="4905906"/>
          </a:xfrm>
          <a:prstGeom prst="rect">
            <a:avLst/>
          </a:prstGeom>
          <a:ln w="12700">
            <a:miter lim="400000"/>
          </a:ln>
        </p:spPr>
      </p:pic>
      <p:pic>
        <p:nvPicPr>
          <p:cNvPr id="834" name="800px-Quetzalcoatl.svg.png" descr="800px-Quetzalcoatl.svg.png"/>
          <p:cNvPicPr>
            <a:picLocks noChangeAspect="1"/>
          </p:cNvPicPr>
          <p:nvPr/>
        </p:nvPicPr>
        <p:blipFill>
          <a:blip r:embed="rId3"/>
          <a:stretch>
            <a:fillRect/>
          </a:stretch>
        </p:blipFill>
        <p:spPr>
          <a:xfrm>
            <a:off x="6205949" y="52035"/>
            <a:ext cx="2444313" cy="3513700"/>
          </a:xfrm>
          <a:prstGeom prst="rect">
            <a:avLst/>
          </a:prstGeom>
          <a:ln w="12700">
            <a:miter lim="400000"/>
          </a:ln>
        </p:spPr>
      </p:pic>
      <p:pic>
        <p:nvPicPr>
          <p:cNvPr id="835" name="liquor.jpeg" descr="liquor.jpeg"/>
          <p:cNvPicPr>
            <a:picLocks noChangeAspect="1"/>
          </p:cNvPicPr>
          <p:nvPr/>
        </p:nvPicPr>
        <p:blipFill>
          <a:blip r:embed="rId4"/>
          <a:stretch>
            <a:fillRect/>
          </a:stretch>
        </p:blipFill>
        <p:spPr>
          <a:xfrm>
            <a:off x="-567631" y="-325305"/>
            <a:ext cx="6362802" cy="4268380"/>
          </a:xfrm>
          <a:prstGeom prst="rect">
            <a:avLst/>
          </a:prstGeom>
          <a:ln w="12700">
            <a:miter lim="400000"/>
          </a:ln>
        </p:spPr>
      </p:pic>
      <p:pic>
        <p:nvPicPr>
          <p:cNvPr id="836" name="mall.jpg" descr="mall.jpg"/>
          <p:cNvPicPr>
            <a:picLocks noChangeAspect="1"/>
          </p:cNvPicPr>
          <p:nvPr/>
        </p:nvPicPr>
        <p:blipFill>
          <a:blip r:embed="rId5"/>
          <a:stretch>
            <a:fillRect/>
          </a:stretch>
        </p:blipFill>
        <p:spPr>
          <a:xfrm>
            <a:off x="5778149" y="3702065"/>
            <a:ext cx="4214314" cy="3160736"/>
          </a:xfrm>
          <a:prstGeom prst="rect">
            <a:avLst/>
          </a:prstGeom>
          <a:ln w="12700">
            <a:miter lim="400000"/>
          </a:ln>
        </p:spPr>
      </p:pic>
      <p:sp>
        <p:nvSpPr>
          <p:cNvPr id="837" name="TextBox 6"/>
          <p:cNvSpPr txBox="1"/>
          <p:nvPr/>
        </p:nvSpPr>
        <p:spPr>
          <a:xfrm>
            <a:off x="838200" y="3021329"/>
            <a:ext cx="5715000" cy="1272541"/>
          </a:xfrm>
          <a:prstGeom prst="rect">
            <a:avLst/>
          </a:prstGeom>
          <a:solidFill>
            <a:srgbClr val="FFCC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b="1">
                <a:latin typeface="Garamond"/>
                <a:ea typeface="Garamond"/>
                <a:cs typeface="Garamond"/>
                <a:sym typeface="Garamond"/>
              </a:defRPr>
            </a:pPr>
            <a:r>
              <a:rPr dirty="0"/>
              <a:t>“You don’t need to carry the burden of a lesser god, a god on a shelf, a god in a box, or a god in a bottle</a:t>
            </a:r>
            <a:r>
              <a:rPr b="0" i="1" dirty="0"/>
              <a:t>.</a:t>
            </a:r>
            <a:r>
              <a:rPr dirty="0"/>
              <a:t>”</a:t>
            </a:r>
            <a:r>
              <a:rPr sz="2400" b="0" i="1" dirty="0"/>
              <a:t>  </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Text Box 2"/>
          <p:cNvSpPr txBox="1"/>
          <p:nvPr/>
        </p:nvSpPr>
        <p:spPr>
          <a:xfrm>
            <a:off x="1112519" y="1371600"/>
            <a:ext cx="6766561"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0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1" name="Text Box 4"/>
          <p:cNvSpPr txBox="1"/>
          <p:nvPr/>
        </p:nvSpPr>
        <p:spPr>
          <a:xfrm>
            <a:off x="1341119" y="990599"/>
            <a:ext cx="6537961" cy="5854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t>Jesus breaks down</a:t>
            </a:r>
          </a:p>
          <a:p>
            <a:pPr algn="ctr">
              <a:spcBef>
                <a:spcPts val="1100"/>
              </a:spcBef>
              <a:defRPr sz="4800" i="1">
                <a:solidFill>
                  <a:srgbClr val="663300"/>
                </a:solidFill>
              </a:defRPr>
            </a:pPr>
            <a:r>
              <a:t>spiritual</a:t>
            </a:r>
          </a:p>
          <a:p>
            <a:pPr algn="ctr">
              <a:spcBef>
                <a:spcPts val="1100"/>
              </a:spcBef>
              <a:defRPr sz="4800">
                <a:solidFill>
                  <a:srgbClr val="663300"/>
                </a:solidFill>
              </a:defRPr>
            </a:pPr>
            <a:r>
              <a:t>barriers</a:t>
            </a:r>
          </a:p>
          <a:p>
            <a:pPr algn="ctr">
              <a:spcBef>
                <a:spcPts val="1100"/>
              </a:spcBef>
              <a:defRPr sz="4800">
                <a:solidFill>
                  <a:srgbClr val="663300"/>
                </a:solidFill>
              </a:defRPr>
            </a:pPr>
            <a:r>
              <a:t>(4:10-15)</a:t>
            </a:r>
            <a:endParaRPr sz="4000"/>
          </a:p>
          <a:p>
            <a:pPr algn="ctr">
              <a:spcBef>
                <a:spcPts val="1400"/>
              </a:spcBef>
              <a:defRPr sz="4000" b="1"/>
            </a:pPr>
            <a:endParaRPr sz="4000"/>
          </a:p>
          <a:p>
            <a:pPr algn="ctr">
              <a:spcBef>
                <a:spcPts val="1400"/>
              </a:spcBef>
              <a:defRPr sz="4000"/>
            </a:pPr>
            <a:endParaRPr sz="4000"/>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Text Box 2"/>
          <p:cNvSpPr txBox="1"/>
          <p:nvPr/>
        </p:nvSpPr>
        <p:spPr>
          <a:xfrm>
            <a:off x="1112519" y="1371600"/>
            <a:ext cx="6766561" cy="459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0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7" name="Text Box 4"/>
          <p:cNvSpPr txBox="1"/>
          <p:nvPr/>
        </p:nvSpPr>
        <p:spPr>
          <a:xfrm>
            <a:off x="1341119" y="990599"/>
            <a:ext cx="6537961" cy="5854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100"/>
              </a:spcBef>
              <a:defRPr sz="4800">
                <a:solidFill>
                  <a:srgbClr val="663300"/>
                </a:solidFill>
              </a:defRPr>
            </a:pPr>
            <a:r>
              <a:t>Jesus breaks down</a:t>
            </a:r>
          </a:p>
          <a:p>
            <a:pPr algn="ctr">
              <a:spcBef>
                <a:spcPts val="1100"/>
              </a:spcBef>
              <a:defRPr sz="4800" i="1">
                <a:solidFill>
                  <a:srgbClr val="663300"/>
                </a:solidFill>
              </a:defRPr>
            </a:pPr>
            <a:r>
              <a:t>religious</a:t>
            </a:r>
          </a:p>
          <a:p>
            <a:pPr algn="ctr">
              <a:spcBef>
                <a:spcPts val="1100"/>
              </a:spcBef>
              <a:defRPr sz="4800">
                <a:solidFill>
                  <a:srgbClr val="663300"/>
                </a:solidFill>
              </a:defRPr>
            </a:pPr>
            <a:r>
              <a:t>barriers</a:t>
            </a:r>
          </a:p>
          <a:p>
            <a:pPr algn="ctr">
              <a:spcBef>
                <a:spcPts val="1100"/>
              </a:spcBef>
              <a:defRPr sz="4800">
                <a:solidFill>
                  <a:srgbClr val="663300"/>
                </a:solidFill>
              </a:defRPr>
            </a:pPr>
            <a:r>
              <a:t>(4:16-26)</a:t>
            </a:r>
            <a:endParaRPr sz="4000"/>
          </a:p>
          <a:p>
            <a:pPr algn="ctr">
              <a:spcBef>
                <a:spcPts val="1400"/>
              </a:spcBef>
              <a:defRPr sz="4000" b="1"/>
            </a:pPr>
            <a:endParaRPr sz="4000"/>
          </a:p>
          <a:p>
            <a:pPr algn="ctr">
              <a:spcBef>
                <a:spcPts val="1400"/>
              </a:spcBef>
              <a:defRPr sz="4000"/>
            </a:pPr>
            <a:endParaRPr sz="4000"/>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12" name="Picture 3" descr="Picture 3"/>
          <p:cNvPicPr>
            <a:picLocks noChangeAspect="1"/>
          </p:cNvPicPr>
          <p:nvPr/>
        </p:nvPicPr>
        <p:blipFill>
          <a:blip r:embed="rId3"/>
          <a:srcRect t="16667" b="4666"/>
          <a:stretch>
            <a:fillRect/>
          </a:stretch>
        </p:blipFill>
        <p:spPr>
          <a:xfrm>
            <a:off x="0" y="1"/>
            <a:ext cx="9144000" cy="6894515"/>
          </a:xfrm>
          <a:prstGeom prst="rect">
            <a:avLst/>
          </a:prstGeom>
          <a:ln w="12700">
            <a:miter lim="400000"/>
          </a:ln>
        </p:spPr>
      </p:pic>
      <p:sp>
        <p:nvSpPr>
          <p:cNvPr id="1213" name="Text Box 4"/>
          <p:cNvSpPr txBox="1"/>
          <p:nvPr/>
        </p:nvSpPr>
        <p:spPr>
          <a:xfrm>
            <a:off x="1264919" y="1676400"/>
            <a:ext cx="6537961" cy="3688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t>a “question” about worship (vv. 19-20)</a:t>
            </a:r>
          </a:p>
          <a:p>
            <a:pPr algn="ctr">
              <a:spcBef>
                <a:spcPts val="1400"/>
              </a:spcBef>
              <a:defRPr sz="4000"/>
            </a:pPr>
            <a:endParaRPr/>
          </a:p>
          <a:p>
            <a:pPr algn="ctr">
              <a:spcBef>
                <a:spcPts val="1400"/>
              </a:spcBef>
              <a:defRPr sz="4000"/>
            </a:pPr>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1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19" name="Text Box 4"/>
          <p:cNvSpPr txBox="1"/>
          <p:nvPr/>
        </p:nvSpPr>
        <p:spPr>
          <a:xfrm>
            <a:off x="274320" y="685802"/>
            <a:ext cx="8519160" cy="7780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t>Jesus changes the rules (vv. 21, 23):</a:t>
            </a:r>
          </a:p>
          <a:p>
            <a:pPr algn="ctr">
              <a:spcBef>
                <a:spcPts val="1400"/>
              </a:spcBef>
              <a:defRPr sz="3200">
                <a:solidFill>
                  <a:srgbClr val="663300"/>
                </a:solidFill>
              </a:defRPr>
            </a:pPr>
            <a:endParaRPr/>
          </a:p>
          <a:p>
            <a:pPr algn="ctr">
              <a:spcBef>
                <a:spcPts val="2400"/>
              </a:spcBef>
              <a:defRPr sz="4000">
                <a:solidFill>
                  <a:srgbClr val="663300"/>
                </a:solidFill>
              </a:defRPr>
            </a:pPr>
            <a:r>
              <a:t>“neither IN this mountain,</a:t>
            </a:r>
          </a:p>
          <a:p>
            <a:pPr algn="ctr">
              <a:spcBef>
                <a:spcPts val="2400"/>
              </a:spcBef>
              <a:defRPr sz="4000">
                <a:solidFill>
                  <a:srgbClr val="663300"/>
                </a:solidFill>
              </a:defRPr>
            </a:pPr>
            <a:r>
              <a:t>nor IN Jerusalem”</a:t>
            </a:r>
          </a:p>
          <a:p>
            <a:pPr algn="ctr">
              <a:spcBef>
                <a:spcPts val="1400"/>
              </a:spcBef>
              <a:defRPr sz="2000">
                <a:solidFill>
                  <a:srgbClr val="663300"/>
                </a:solidFill>
              </a:defRPr>
            </a:pPr>
            <a:endParaRPr/>
          </a:p>
          <a:p>
            <a:pPr algn="ctr">
              <a:spcBef>
                <a:spcPts val="2400"/>
              </a:spcBef>
              <a:defRPr sz="4000">
                <a:solidFill>
                  <a:srgbClr val="663300"/>
                </a:solidFill>
              </a:defRPr>
            </a:pPr>
            <a:r>
              <a:t>but “IN spirit and truth” </a:t>
            </a:r>
          </a:p>
          <a:p>
            <a:pPr algn="ctr">
              <a:spcBef>
                <a:spcPts val="1400"/>
              </a:spcBef>
              <a:defRPr sz="4000">
                <a:solidFill>
                  <a:srgbClr val="663300"/>
                </a:solidFill>
              </a:defRPr>
            </a:pPr>
            <a:endParaRPr/>
          </a:p>
          <a:p>
            <a:pPr algn="ctr">
              <a:spcBef>
                <a:spcPts val="1400"/>
              </a:spcBef>
              <a:defRPr sz="4000"/>
            </a:pPr>
            <a:endParaRPr/>
          </a:p>
          <a:p>
            <a:pPr algn="ctr">
              <a:spcBef>
                <a:spcPts val="1400"/>
              </a:spcBef>
              <a:defRPr sz="4000"/>
            </a:pPr>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24"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25" name="Text Box 4"/>
          <p:cNvSpPr txBox="1"/>
          <p:nvPr/>
        </p:nvSpPr>
        <p:spPr>
          <a:xfrm>
            <a:off x="655319" y="1066801"/>
            <a:ext cx="7833361" cy="4236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t>No longer a matter of</a:t>
            </a:r>
          </a:p>
          <a:p>
            <a:pPr algn="ctr">
              <a:spcBef>
                <a:spcPts val="2400"/>
              </a:spcBef>
              <a:defRPr sz="4000">
                <a:solidFill>
                  <a:srgbClr val="663300"/>
                </a:solidFill>
              </a:defRPr>
            </a:pPr>
            <a:r>
              <a:t>WHERE or WHEN you worship,</a:t>
            </a:r>
          </a:p>
          <a:p>
            <a:pPr algn="ctr">
              <a:spcBef>
                <a:spcPts val="2400"/>
              </a:spcBef>
              <a:defRPr sz="4000">
                <a:solidFill>
                  <a:srgbClr val="663300"/>
                </a:solidFill>
              </a:defRPr>
            </a:pPr>
            <a:r>
              <a:t> but</a:t>
            </a:r>
          </a:p>
          <a:p>
            <a:pPr algn="ctr">
              <a:spcBef>
                <a:spcPts val="2400"/>
              </a:spcBef>
              <a:defRPr sz="4000">
                <a:solidFill>
                  <a:srgbClr val="663300"/>
                </a:solidFill>
              </a:defRPr>
            </a:pPr>
            <a:r>
              <a:t> HOW you worship</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2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29" name="Text Box 4"/>
          <p:cNvSpPr txBox="1"/>
          <p:nvPr/>
        </p:nvSpPr>
        <p:spPr>
          <a:xfrm>
            <a:off x="1341119" y="1143000"/>
            <a:ext cx="6537961"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4000">
                <a:solidFill>
                  <a:srgbClr val="663300"/>
                </a:solidFill>
              </a:defRPr>
            </a:lvl1pPr>
          </a:lstStyle>
          <a:p>
            <a:r>
              <a:t>worship in spirit</a:t>
            </a:r>
          </a:p>
        </p:txBody>
      </p:sp>
      <p:sp>
        <p:nvSpPr>
          <p:cNvPr id="1230" name="Text Box 5"/>
          <p:cNvSpPr txBox="1"/>
          <p:nvPr/>
        </p:nvSpPr>
        <p:spPr>
          <a:xfrm>
            <a:off x="960119" y="3048001"/>
            <a:ext cx="7223761" cy="1010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482400"/>
                </a:solidFill>
              </a:defRPr>
            </a:lvl1pPr>
          </a:lstStyle>
          <a:p>
            <a:r>
              <a:t>(contrast the Jews)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 grpId="1"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35"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36" name="“Beware of practicing your righteousness before other people in order to be seen by them, for then you will have no reward from your Father who is in heaven. Thus, when you give to the needy, sound no trumpet before you, as the hypocrites do in the synag"/>
          <p:cNvSpPr txBox="1"/>
          <p:nvPr/>
        </p:nvSpPr>
        <p:spPr>
          <a:xfrm>
            <a:off x="551155" y="234473"/>
            <a:ext cx="8041690" cy="6001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endParaRPr dirty="0"/>
          </a:p>
          <a:p>
            <a:pPr algn="ctr"/>
            <a:r>
              <a:rPr dirty="0"/>
              <a:t>“Beware of practicing your righteousness before other people in order to be seen by them, for then you will have no reward from your Father who is in heaven. Thus, when you give to the needy, sound no trumpet before you, as the hypocrites do in the synagogues and in the streets, that they may be praised by others. . . . And when you pray, you must not be like the hypocrites. For they love to stand and pray in the synagogues and at the street corners, that they may be seen by others.” (Matthew 6:1-2, 5)</a:t>
            </a:r>
          </a:p>
          <a:p>
            <a:endParaRPr dirty="0"/>
          </a:p>
          <a:p>
            <a:pPr algn="ctr"/>
            <a:r>
              <a:rPr dirty="0">
                <a:solidFill>
                  <a:schemeClr val="bg1"/>
                </a:solidFill>
              </a:rPr>
              <a:t>“You hypocrites! Well did Isaiah prophesy of you, when he said: ‘This people honors Me with their lips, but their heart is far away from Me. But in vain do they worship Me, teaching as doctrines the precepts of men.’” (Matthew 15:8-9)</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41"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2" name="“Woe to you, scribes and Pharisees, hypocrites! For you tithe mint and dill and cumin, and have neglected the weightier matters of the law: justice and mercy and faithfulness. These you ought to have done, without neglecting the others.…"/>
          <p:cNvSpPr txBox="1"/>
          <p:nvPr/>
        </p:nvSpPr>
        <p:spPr>
          <a:xfrm>
            <a:off x="1005651" y="614680"/>
            <a:ext cx="7132698" cy="598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r>
              <a:t>“Woe to you, scribes and Pharisees, hypocrites! For you tithe mint and dill and cumin, and have neglected the weightier matters of the law: justice and mercy and faithfulness. These you ought to have done, without neglecting the others.</a:t>
            </a:r>
          </a:p>
          <a:p>
            <a:pPr algn="ctr"/>
            <a:r>
              <a:t>Woe to you, scribes and Pharisees, hypocrites! For you clean the outside of the cup and the plate, but inside they are full of greed and self-indulgence. . . .</a:t>
            </a:r>
          </a:p>
          <a:p>
            <a:pPr algn="ctr"/>
            <a:r>
              <a:t>Woe to you, scribes and Pharisees, hypocrites! For you are like whitewashed tombs, which outwardly appear beautiful, but within are full of dead people’s bones and all uncleanness. So you also outwardly appear righteous to others, but within you are full of hypocrisy and lawlessness.” (Matthew 23:25-28)</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47"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8" name="Text Box 4"/>
          <p:cNvSpPr txBox="1"/>
          <p:nvPr/>
        </p:nvSpPr>
        <p:spPr>
          <a:xfrm>
            <a:off x="1264919" y="1143000"/>
            <a:ext cx="6537961"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400"/>
              </a:spcBef>
              <a:defRPr sz="4000">
                <a:solidFill>
                  <a:srgbClr val="663300"/>
                </a:solidFill>
              </a:defRPr>
            </a:lvl1pPr>
          </a:lstStyle>
          <a:p>
            <a:r>
              <a:t>worship in truth</a:t>
            </a:r>
          </a:p>
        </p:txBody>
      </p:sp>
      <p:sp>
        <p:nvSpPr>
          <p:cNvPr id="1249" name="Text Box 5"/>
          <p:cNvSpPr txBox="1"/>
          <p:nvPr/>
        </p:nvSpPr>
        <p:spPr>
          <a:xfrm>
            <a:off x="960119" y="3048001"/>
            <a:ext cx="7223761" cy="1010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a:solidFill>
                  <a:srgbClr val="482400"/>
                </a:solidFill>
              </a:defRPr>
            </a:lvl1pPr>
          </a:lstStyle>
          <a:p>
            <a:r>
              <a:t>(contrast the Samaritans)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1"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AutoShape 4"/>
          <p:cNvSpPr/>
          <p:nvPr/>
        </p:nvSpPr>
        <p:spPr>
          <a:xfrm>
            <a:off x="2070100" y="12954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alpha val="24501"/>
            </a:srgbClr>
          </a:solidFill>
          <a:ln>
            <a:solidFill>
              <a:srgbClr val="000000">
                <a:alpha val="24501"/>
              </a:srgbClr>
            </a:solidFill>
            <a:miter/>
          </a:ln>
        </p:spPr>
        <p:txBody>
          <a:bodyPr lIns="45719" rIns="45719" anchor="ctr"/>
          <a:lstStyle/>
          <a:p>
            <a:pPr>
              <a:defRPr sz="1800"/>
            </a:pPr>
            <a:endParaRPr/>
          </a:p>
        </p:txBody>
      </p:sp>
      <p:sp>
        <p:nvSpPr>
          <p:cNvPr id="1254" name="AutoShape 5"/>
          <p:cNvSpPr/>
          <p:nvPr/>
        </p:nvSpPr>
        <p:spPr>
          <a:xfrm rot="10800000">
            <a:off x="5892800" y="1125060"/>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000000"/>
            </a:solidFill>
            <a:miter/>
          </a:ln>
        </p:spPr>
        <p:txBody>
          <a:bodyPr lIns="45719" rIns="45719" anchor="ctr"/>
          <a:lstStyle/>
          <a:p>
            <a:pPr>
              <a:defRPr sz="1800"/>
            </a:pPr>
            <a:endParaRPr/>
          </a:p>
        </p:txBody>
      </p:sp>
      <p:sp>
        <p:nvSpPr>
          <p:cNvPr id="1255" name="Mount Gerizim worship"/>
          <p:cNvSpPr txBox="1"/>
          <p:nvPr/>
        </p:nvSpPr>
        <p:spPr>
          <a:xfrm>
            <a:off x="5175344" y="2574210"/>
            <a:ext cx="2273112" cy="1386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b="1"/>
            </a:lvl1pPr>
          </a:lstStyle>
          <a:p>
            <a:r>
              <a:t>Mount Gerizim worship</a:t>
            </a:r>
          </a:p>
        </p:txBody>
      </p:sp>
      <p:sp>
        <p:nvSpPr>
          <p:cNvPr id="1256" name="“you worship what you do not know” (4:22)"/>
          <p:cNvSpPr txBox="1"/>
          <p:nvPr/>
        </p:nvSpPr>
        <p:spPr>
          <a:xfrm>
            <a:off x="1131882" y="2586910"/>
            <a:ext cx="2714636" cy="1386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b="1" i="1"/>
            </a:lvl1pPr>
          </a:lstStyle>
          <a:p>
            <a:r>
              <a:t>“you worship what you do not know” (4:22)</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05126F96-17F2-3FC2-D4A5-94F2550635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5475AF9F-0863-2E01-DB36-A7CE109C74DF}"/>
              </a:ext>
            </a:extLst>
          </p:cNvPr>
          <p:cNvSpPr txBox="1"/>
          <p:nvPr/>
        </p:nvSpPr>
        <p:spPr>
          <a:xfrm>
            <a:off x="1292087" y="3242908"/>
            <a:ext cx="6142383"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3200" b="1">
                <a:solidFill>
                  <a:schemeClr val="accent3">
                    <a:lumOff val="44000"/>
                  </a:schemeClr>
                </a:solidFill>
                <a:latin typeface="Garamond"/>
                <a:ea typeface="Garamond"/>
                <a:cs typeface="Garamond"/>
                <a:sym typeface="Garamond"/>
              </a:defRPr>
            </a:pPr>
            <a:r>
              <a:rPr lang="en-US" dirty="0">
                <a:effectLst>
                  <a:glow rad="228600">
                    <a:schemeClr val="tx1">
                      <a:alpha val="40000"/>
                    </a:schemeClr>
                  </a:glow>
                </a:effectLst>
                <a:latin typeface="Arial" panose="020B0604020202020204" pitchFamily="34" charset="0"/>
                <a:cs typeface="Arial" panose="020B0604020202020204" pitchFamily="34" charset="0"/>
              </a:rPr>
              <a:t>"No, you need a God who can place 100 billion stars in our galaxy and 100 billion galaxies in the universe."</a:t>
            </a:r>
            <a:endParaRPr dirty="0">
              <a:effectLst>
                <a:glow rad="228600">
                  <a:schemeClr val="tx1">
                    <a:alpha val="40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thruBlk="1"/>
      </p:transition>
    </mc:Choice>
    <mc:Fallback xmlns="" xmlns:m="http://schemas.openxmlformats.org/officeDocument/2006/math" xmlns:a14="http://schemas.microsoft.com/office/drawing/2010/main">
      <p:transition spd="fast">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2"/>
          <p:cNvSpPr txBox="1"/>
          <p:nvPr/>
        </p:nvSpPr>
        <p:spPr>
          <a:xfrm>
            <a:off x="1112519" y="1371602"/>
            <a:ext cx="676656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WORSHIP: </a:t>
            </a:r>
          </a:p>
        </p:txBody>
      </p:sp>
      <p:pic>
        <p:nvPicPr>
          <p:cNvPr id="1261"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62" name="Text Box 4"/>
          <p:cNvSpPr txBox="1"/>
          <p:nvPr/>
        </p:nvSpPr>
        <p:spPr>
          <a:xfrm>
            <a:off x="1341119" y="1676401"/>
            <a:ext cx="6537961" cy="3078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400"/>
              </a:spcBef>
              <a:defRPr sz="4000">
                <a:solidFill>
                  <a:srgbClr val="663300"/>
                </a:solidFill>
              </a:defRPr>
            </a:pPr>
            <a:r>
              <a:t>spirit AND truth</a:t>
            </a:r>
          </a:p>
          <a:p>
            <a:pPr algn="ctr">
              <a:spcBef>
                <a:spcPts val="1400"/>
              </a:spcBef>
              <a:defRPr sz="4000"/>
            </a:pPr>
            <a:endParaRPr/>
          </a:p>
          <a:p>
            <a:pPr algn="ctr">
              <a:spcBef>
                <a:spcPts val="1400"/>
              </a:spcBef>
              <a:defRPr sz="4000"/>
            </a:pPr>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Book Antiqua"/>
                <a:sym typeface="Book Antiqua"/>
              </a:rPr>
              <a:t>WORSHIP: </a:t>
            </a:r>
          </a:p>
        </p:txBody>
      </p:sp>
      <p:pic>
        <p:nvPicPr>
          <p:cNvPr id="1261"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62" name="Text Box 4"/>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What God wants:</a:t>
            </a:r>
            <a:b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b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OUR HEARTS</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2" name="Text Box 5">
            <a:extLst>
              <a:ext uri="{FF2B5EF4-FFF2-40B4-BE49-F238E27FC236}">
                <a16:creationId xmlns:a16="http://schemas.microsoft.com/office/drawing/2014/main" id="{5AE07C89-8A19-51DE-5A97-F56E8C00FB6C}"/>
              </a:ext>
            </a:extLst>
          </p:cNvPr>
          <p:cNvSpPr txBox="1"/>
          <p:nvPr/>
        </p:nvSpPr>
        <p:spPr>
          <a:xfrm>
            <a:off x="883918" y="3990729"/>
            <a:ext cx="72237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482400"/>
                </a:solidFill>
              </a:defRPr>
            </a:lvl1pPr>
          </a:lstStyle>
          <a:p>
            <a:pPr marL="0" marR="0" lvl="0" indent="0" algn="ctr" defTabSz="914400" rtl="0" eaLnBrk="1" fontAlgn="auto" latinLnBrk="0" hangingPunct="0">
              <a:lnSpc>
                <a:spcPct val="100000"/>
              </a:lnSpc>
              <a:spcBef>
                <a:spcPts val="140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rPr>
              <a:t>Worship in spirit</a:t>
            </a:r>
            <a:endParaRPr kumimoji="0"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Book Antiqu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Book Antiqua"/>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117338"/>
            <a:ext cx="8138161" cy="181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sz="2800" b="0" i="0" u="none" strike="noStrike" kern="0" cap="none" spc="0" normalizeH="0" baseline="0" noProof="0" dirty="0">
                <a:ln>
                  <a:noFill/>
                </a:ln>
                <a:solidFill>
                  <a:srgbClr val="FFFFFF"/>
                </a:solidFill>
                <a:effectLst/>
                <a:uLnTx/>
                <a:uFillTx/>
                <a:latin typeface="Book Antiqua"/>
                <a:sym typeface="Book Antiqua"/>
              </a:rPr>
              <a:t>Rom 12:1  Therefore I urge you, brethren, by the mercies of God, to present your bodies a living and holy sacrifice, acceptable to God, which is your spiritual service of worship.</a:t>
            </a: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What God wants:</a:t>
            </a:r>
            <a:b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b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OUR LIVES</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All of life is worship!</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Tree>
    <p:extLst>
      <p:ext uri="{BB962C8B-B14F-4D97-AF65-F5344CB8AC3E}">
        <p14:creationId xmlns:p14="http://schemas.microsoft.com/office/powerpoint/2010/main" val="879164467"/>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Book Antiqua"/>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793749"/>
            <a:ext cx="8138161"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1 Cor 10:31 Whether you eat or drink, or whatever you do, do all to the glory of God.</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What God wants:</a:t>
            </a:r>
            <a:b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b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OUR LIVES</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a life and lifestyle of worship</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Tree>
    <p:extLst>
      <p:ext uri="{BB962C8B-B14F-4D97-AF65-F5344CB8AC3E}">
        <p14:creationId xmlns:p14="http://schemas.microsoft.com/office/powerpoint/2010/main" val="808345167"/>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sz="2400" b="0" i="0" u="none" strike="noStrike" kern="0" cap="none" spc="0" normalizeH="0" baseline="0" noProof="0">
                <a:ln>
                  <a:noFill/>
                </a:ln>
                <a:solidFill>
                  <a:srgbClr val="000000"/>
                </a:solidFill>
                <a:effectLst/>
                <a:uLnTx/>
                <a:uFillTx/>
                <a:latin typeface="Book Antiqua"/>
                <a:sym typeface="Book Antiqua"/>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3567772"/>
            <a:ext cx="8777268" cy="2021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"But an hour is coming, and now is, when the true worshipers will worship the Father in spirit and truth; for such people the Father seeks to be His worshipers."</a:t>
            </a:r>
          </a:p>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John 4:23</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2400"/>
              </a:spcBef>
              <a:spcAft>
                <a:spcPts val="0"/>
              </a:spcAft>
              <a:buClrTx/>
              <a:buSzTx/>
              <a:buFontTx/>
              <a:buNone/>
              <a:tabLst/>
              <a:defRPr sz="4000">
                <a:solidFill>
                  <a:srgbClr val="663300"/>
                </a:solidFill>
              </a:defRPr>
            </a:pP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What God wants:</a:t>
            </a:r>
            <a:b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br>
            <a:r>
              <a:rPr kumimoji="0" lang="en-US"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rPr>
              <a:t>OUR WORSHIP</a:t>
            </a:r>
            <a:endParaRPr kumimoji="0" sz="4800" b="1" i="0" u="none" strike="noStrike" kern="0" cap="none" spc="0" normalizeH="0" baseline="0" noProof="0" dirty="0">
              <a:ln>
                <a:noFill/>
              </a:ln>
              <a:solidFill>
                <a:srgbClr val="663300"/>
              </a:solidFill>
              <a:effectLst/>
              <a:uLnTx/>
              <a:uFillTx/>
              <a:latin typeface="Arial" panose="020B0604020202020204" pitchFamily="34" charset="0"/>
              <a:cs typeface="Arial" panose="020B0604020202020204" pitchFamily="34" charset="0"/>
              <a:sym typeface="Book Antiqua"/>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pPr marL="0" marR="0" lvl="0" indent="0" algn="ctr" defTabSz="914400" rtl="0" eaLnBrk="1" fontAlgn="auto" latinLnBrk="0" hangingPunct="0">
              <a:lnSpc>
                <a:spcPct val="100000"/>
              </a:lnSpc>
              <a:spcBef>
                <a:spcPts val="160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Book Antiqua"/>
                <a:sym typeface="Book Antiqua"/>
              </a:rPr>
              <a:t>He's seeking WORSHIPPERS</a:t>
            </a:r>
            <a:endParaRPr kumimoji="0" sz="2800" b="0" i="0" u="none" strike="noStrike" kern="0" cap="none" spc="0" normalizeH="0" baseline="0" noProof="0" dirty="0">
              <a:ln>
                <a:noFill/>
              </a:ln>
              <a:solidFill>
                <a:srgbClr val="FFFFFF"/>
              </a:solidFill>
              <a:effectLst/>
              <a:uLnTx/>
              <a:uFillTx/>
              <a:latin typeface="Book Antiqua"/>
              <a:sym typeface="Book Antiqua"/>
            </a:endParaRPr>
          </a:p>
        </p:txBody>
      </p:sp>
    </p:spTree>
    <p:extLst>
      <p:ext uri="{BB962C8B-B14F-4D97-AF65-F5344CB8AC3E}">
        <p14:creationId xmlns:p14="http://schemas.microsoft.com/office/powerpoint/2010/main" val="1938794643"/>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5" name="Text Box 4"/>
          <p:cNvSpPr txBox="1"/>
          <p:nvPr/>
        </p:nvSpPr>
        <p:spPr>
          <a:xfrm>
            <a:off x="1785620" y="2222500"/>
            <a:ext cx="7147560" cy="3901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a:p>
          <a:p>
            <a:pPr algn="ctr">
              <a:spcBef>
                <a:spcPts val="2400"/>
              </a:spcBef>
              <a:defRPr sz="4000">
                <a:solidFill>
                  <a:schemeClr val="accent3">
                    <a:lumOff val="44000"/>
                  </a:schemeClr>
                </a:solidFill>
              </a:defRPr>
            </a:pPr>
            <a:r>
              <a:t>The Centrality of Worship</a:t>
            </a:r>
          </a:p>
          <a:p>
            <a:pPr algn="ctr">
              <a:spcBef>
                <a:spcPts val="3600"/>
              </a:spcBef>
              <a:defRPr sz="6000">
                <a:solidFill>
                  <a:schemeClr val="accent3">
                    <a:lumOff val="44000"/>
                  </a:schemeClr>
                </a:solidFill>
              </a:defRPr>
            </a:pPr>
            <a:r>
              <a:t>in Heaven</a:t>
            </a:r>
          </a:p>
          <a:p>
            <a:pPr algn="ctr">
              <a:spcBef>
                <a:spcPts val="2400"/>
              </a:spcBef>
              <a:defRPr sz="4000">
                <a:solidFill>
                  <a:schemeClr val="accent3">
                    <a:lumOff val="44000"/>
                  </a:schemeClr>
                </a:solidFill>
              </a:defRPr>
            </a:pPr>
            <a:r>
              <a:t>(Revelation 5)</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7" name="Text Box 4"/>
          <p:cNvSpPr txBox="1"/>
          <p:nvPr/>
        </p:nvSpPr>
        <p:spPr>
          <a:xfrm>
            <a:off x="2039620" y="317500"/>
            <a:ext cx="7147560" cy="161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a:p>
        </p:txBody>
      </p:sp>
      <p:pic>
        <p:nvPicPr>
          <p:cNvPr id="1298" name="glorious-throne-of-god.jpg" descr="glorious-throne-of-god.jpg"/>
          <p:cNvPicPr>
            <a:picLocks noChangeAspect="1"/>
          </p:cNvPicPr>
          <p:nvPr/>
        </p:nvPicPr>
        <p:blipFill>
          <a:blip r:embed="rId2"/>
          <a:stretch>
            <a:fillRect/>
          </a:stretch>
        </p:blipFill>
        <p:spPr>
          <a:xfrm>
            <a:off x="0" y="-12700"/>
            <a:ext cx="9144001" cy="7311572"/>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00" name="Text Box 4"/>
          <p:cNvSpPr txBox="1"/>
          <p:nvPr/>
        </p:nvSpPr>
        <p:spPr>
          <a:xfrm>
            <a:off x="-627380" y="1414780"/>
            <a:ext cx="7147560" cy="4549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defRPr sz="4000"/>
            </a:pPr>
            <a:endParaRPr/>
          </a:p>
          <a:p>
            <a:pPr algn="ctr">
              <a:spcBef>
                <a:spcPts val="2400"/>
              </a:spcBef>
              <a:defRPr sz="4000">
                <a:solidFill>
                  <a:schemeClr val="accent3">
                    <a:lumOff val="44000"/>
                  </a:schemeClr>
                </a:solidFill>
              </a:defRPr>
            </a:pPr>
            <a:r>
              <a:t>But our citizenship</a:t>
            </a:r>
            <a:br/>
            <a:r>
              <a:t>is in heaven, and from it</a:t>
            </a:r>
            <a:br/>
            <a:r>
              <a:t>we await a Savior,</a:t>
            </a:r>
            <a:br/>
            <a:r>
              <a:t>the Lord Jesus Christ,</a:t>
            </a:r>
            <a:br/>
            <a:br/>
            <a:r>
              <a:rPr sz="3200"/>
              <a:t>(Philippians 3:20)</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BREAKOUTS…"/>
          <p:cNvSpPr txBox="1">
            <a:spLocks noGrp="1"/>
          </p:cNvSpPr>
          <p:nvPr>
            <p:ph type="title"/>
          </p:nvPr>
        </p:nvSpPr>
        <p:spPr>
          <a:xfrm>
            <a:off x="1235075" y="393700"/>
            <a:ext cx="7337922" cy="2996259"/>
          </a:xfrm>
          <a:prstGeom prst="rect">
            <a:avLst/>
          </a:prstGeom>
        </p:spPr>
        <p:txBody>
          <a:bodyPr/>
          <a:lstStyle/>
          <a:p>
            <a:pPr defTabSz="758951">
              <a:defRPr sz="2905" b="1">
                <a:effectLst>
                  <a:outerShdw blurRad="10541" dist="21082" dir="2700000" rotWithShape="0">
                    <a:srgbClr val="000000"/>
                  </a:outerShdw>
                </a:effectLst>
                <a:latin typeface="Bell MT"/>
                <a:ea typeface="Bell MT"/>
                <a:cs typeface="Bell MT"/>
                <a:sym typeface="Bell MT"/>
              </a:defRPr>
            </a:pPr>
            <a:r>
              <a:t>BREAKOUTS</a:t>
            </a:r>
          </a:p>
          <a:p>
            <a:pPr defTabSz="758951">
              <a:defRPr sz="2905" b="1">
                <a:effectLst>
                  <a:outerShdw blurRad="10541" dist="21082" dir="2700000" rotWithShape="0">
                    <a:srgbClr val="000000"/>
                  </a:outerShdw>
                </a:effectLst>
                <a:latin typeface="Bell MT"/>
                <a:ea typeface="Bell MT"/>
                <a:cs typeface="Bell MT"/>
                <a:sym typeface="Bell MT"/>
              </a:defRPr>
            </a:pPr>
            <a:r>
              <a:t>Discuss the statement:</a:t>
            </a:r>
          </a:p>
          <a:p>
            <a:pPr defTabSz="758951">
              <a:defRPr sz="2905" b="1">
                <a:effectLst>
                  <a:outerShdw blurRad="10541" dist="21082" dir="2700000" rotWithShape="0">
                    <a:srgbClr val="000000"/>
                  </a:outerShdw>
                </a:effectLst>
                <a:latin typeface="Bell MT"/>
                <a:ea typeface="Bell MT"/>
                <a:cs typeface="Bell MT"/>
                <a:sym typeface="Bell MT"/>
              </a:defRPr>
            </a:pPr>
            <a:endParaRPr/>
          </a:p>
          <a:p>
            <a:pPr defTabSz="758951">
              <a:defRPr sz="2905" b="1">
                <a:effectLst>
                  <a:outerShdw blurRad="10541" dist="21082" dir="2700000" rotWithShape="0">
                    <a:srgbClr val="000000"/>
                  </a:outerShdw>
                </a:effectLst>
                <a:latin typeface="Bell MT"/>
                <a:ea typeface="Bell MT"/>
                <a:cs typeface="Bell MT"/>
                <a:sym typeface="Bell MT"/>
              </a:defRPr>
            </a:pPr>
            <a:r>
              <a:t>“Worship is the only Christian activity which is an end in itself.</a:t>
            </a:r>
            <a:r>
              <a:rPr b="0" i="1"/>
              <a:t>”</a:t>
            </a:r>
            <a:br>
              <a:rPr b="0" i="1"/>
            </a:br>
            <a:r>
              <a:rPr sz="2241"/>
              <a:t>(John Piper)</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Worship is the only Christian activity which is an end in itself.” (John Piper)"/>
          <p:cNvSpPr txBox="1">
            <a:spLocks noGrp="1"/>
          </p:cNvSpPr>
          <p:nvPr>
            <p:ph type="title"/>
          </p:nvPr>
        </p:nvSpPr>
        <p:spPr>
          <a:xfrm>
            <a:off x="1235075" y="393700"/>
            <a:ext cx="7337922" cy="2442271"/>
          </a:xfrm>
          <a:prstGeom prst="rect">
            <a:avLst/>
          </a:prstGeom>
        </p:spPr>
        <p:txBody>
          <a:bodyPr/>
          <a:lstStyle/>
          <a:p>
            <a:pPr>
              <a:defRPr sz="3500" b="1">
                <a:effectLst>
                  <a:outerShdw blurRad="12700" dist="25400" dir="2700000" rotWithShape="0">
                    <a:srgbClr val="000000"/>
                  </a:outerShdw>
                </a:effectLst>
                <a:latin typeface="Bell MT"/>
                <a:ea typeface="Bell MT"/>
                <a:cs typeface="Bell MT"/>
                <a:sym typeface="Bell MT"/>
              </a:defRPr>
            </a:pPr>
            <a:r>
              <a:t>“Worship is the only Christian activity which is an end in itself.</a:t>
            </a:r>
            <a:r>
              <a:rPr b="0" i="1"/>
              <a:t>”</a:t>
            </a:r>
            <a:br>
              <a:rPr b="0" i="1"/>
            </a:br>
            <a:r>
              <a:rPr sz="2700"/>
              <a:t>(John Piper)</a:t>
            </a:r>
          </a:p>
        </p:txBody>
      </p:sp>
      <p:sp>
        <p:nvSpPr>
          <p:cNvPr id="1305" name="Evangelism activities:…"/>
          <p:cNvSpPr txBox="1">
            <a:spLocks noGrp="1"/>
          </p:cNvSpPr>
          <p:nvPr>
            <p:ph type="body" sz="half" idx="1"/>
          </p:nvPr>
        </p:nvSpPr>
        <p:spPr>
          <a:xfrm>
            <a:off x="2286000" y="3417243"/>
            <a:ext cx="5638800" cy="2578746"/>
          </a:xfrm>
          <a:prstGeom prst="rect">
            <a:avLst/>
          </a:prstGeom>
        </p:spPr>
        <p:txBody>
          <a:bodyPr/>
          <a:lstStyle/>
          <a:p>
            <a:pPr defTabSz="420623">
              <a:spcBef>
                <a:spcPts val="100"/>
              </a:spcBef>
              <a:defRPr sz="644"/>
            </a:pPr>
            <a:endParaRPr/>
          </a:p>
          <a:p>
            <a:pPr algn="r" defTabSz="420623">
              <a:spcBef>
                <a:spcPts val="100"/>
              </a:spcBef>
              <a:defRPr sz="2760">
                <a:latin typeface="Bell MT"/>
                <a:ea typeface="Bell MT"/>
                <a:cs typeface="Bell MT"/>
                <a:sym typeface="Bell MT"/>
              </a:defRPr>
            </a:pPr>
            <a:r>
              <a:t>Evangelism activities:</a:t>
            </a:r>
          </a:p>
          <a:p>
            <a:pPr marL="157734" indent="-157734" algn="r" defTabSz="420623">
              <a:spcBef>
                <a:spcPts val="100"/>
              </a:spcBef>
              <a:defRPr sz="2760">
                <a:latin typeface="Bell MT"/>
                <a:ea typeface="Bell MT"/>
                <a:cs typeface="Bell MT"/>
                <a:sym typeface="Bell MT"/>
              </a:defRPr>
            </a:pPr>
            <a:r>
              <a:t>MORE worshipers</a:t>
            </a:r>
          </a:p>
          <a:p>
            <a:pPr algn="r" defTabSz="420623">
              <a:spcBef>
                <a:spcPts val="100"/>
              </a:spcBef>
              <a:defRPr sz="2760">
                <a:latin typeface="Bell MT"/>
                <a:ea typeface="Bell MT"/>
                <a:cs typeface="Bell MT"/>
                <a:sym typeface="Bell MT"/>
              </a:defRPr>
            </a:pPr>
            <a:endParaRPr/>
          </a:p>
          <a:p>
            <a:pPr algn="r" defTabSz="420623">
              <a:spcBef>
                <a:spcPts val="100"/>
              </a:spcBef>
              <a:defRPr sz="2760">
                <a:latin typeface="Bell MT"/>
                <a:ea typeface="Bell MT"/>
                <a:cs typeface="Bell MT"/>
                <a:sym typeface="Bell MT"/>
              </a:defRPr>
            </a:pPr>
            <a:r>
              <a:t>Edification activities:</a:t>
            </a:r>
          </a:p>
          <a:p>
            <a:pPr marL="157734" indent="-157734" algn="r" defTabSz="420623">
              <a:spcBef>
                <a:spcPts val="100"/>
              </a:spcBef>
              <a:defRPr sz="2760">
                <a:latin typeface="Bell MT"/>
                <a:ea typeface="Bell MT"/>
                <a:cs typeface="Bell MT"/>
                <a:sym typeface="Bell MT"/>
              </a:defRPr>
            </a:pPr>
            <a:r>
              <a:t>BETTER worshipers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Rectangle 2"/>
          <p:cNvSpPr txBox="1"/>
          <p:nvPr/>
        </p:nvSpPr>
        <p:spPr>
          <a:xfrm>
            <a:off x="350519" y="1113159"/>
            <a:ext cx="6145260" cy="418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4000">
                <a:latin typeface="Rockwell"/>
                <a:ea typeface="Rockwell"/>
                <a:cs typeface="Rockwell"/>
                <a:sym typeface="Rockwell"/>
              </a:defRPr>
            </a:pPr>
            <a:r>
              <a:rPr dirty="0"/>
              <a:t>COMPETING WORSHIPS</a:t>
            </a:r>
          </a:p>
          <a:p>
            <a:pPr algn="ctr">
              <a:defRPr sz="3200">
                <a:latin typeface="Rockwell"/>
                <a:ea typeface="Rockwell"/>
                <a:cs typeface="Rockwell"/>
                <a:sym typeface="Rockwell"/>
              </a:defRPr>
            </a:pPr>
            <a:endParaRPr dirty="0"/>
          </a:p>
          <a:p>
            <a:pPr algn="ctr">
              <a:defRPr sz="3200">
                <a:latin typeface="Rockwell"/>
                <a:ea typeface="Rockwell"/>
                <a:cs typeface="Rockwell"/>
                <a:sym typeface="Rockwell"/>
              </a:defRPr>
            </a:pPr>
            <a:r>
              <a:rPr dirty="0"/>
              <a:t>“The great hindrance to worship is not that we are a pleasure-seeking people, but that we are willing to settle for such pitiful pleasures.”</a:t>
            </a:r>
          </a:p>
          <a:p>
            <a:pPr algn="ctr">
              <a:defRPr sz="1400">
                <a:latin typeface="Rockwell"/>
                <a:ea typeface="Rockwell"/>
                <a:cs typeface="Rockwell"/>
                <a:sym typeface="Rockwell"/>
              </a:defRPr>
            </a:pPr>
            <a:endParaRPr dirty="0"/>
          </a:p>
          <a:p>
            <a:pPr algn="ctr">
              <a:defRPr sz="3200">
                <a:latin typeface="Rockwell"/>
                <a:ea typeface="Rockwell"/>
                <a:cs typeface="Rockwell"/>
                <a:sym typeface="Rockwell"/>
              </a:defRPr>
            </a:pPr>
            <a:r>
              <a:rPr dirty="0"/>
              <a:t>(John Piper)</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7"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308"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309" name="Great…"/>
          <p:cNvSpPr txBox="1"/>
          <p:nvPr/>
        </p:nvSpPr>
        <p:spPr>
          <a:xfrm>
            <a:off x="4617719" y="304800"/>
            <a:ext cx="4480561" cy="2047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defRPr sz="4400" b="1">
                <a:solidFill>
                  <a:schemeClr val="accent3">
                    <a:lumOff val="44000"/>
                  </a:schemeClr>
                </a:solidFill>
              </a:defRPr>
            </a:pPr>
            <a:r>
              <a:rPr>
                <a:solidFill>
                  <a:schemeClr val="tx1"/>
                </a:solidFill>
              </a:rPr>
              <a:t>Great</a:t>
            </a:r>
          </a:p>
          <a:p>
            <a:pPr algn="ctr" defTabSz="457200">
              <a:defRPr sz="4400" b="1">
                <a:solidFill>
                  <a:schemeClr val="accent3">
                    <a:lumOff val="44000"/>
                  </a:schemeClr>
                </a:solidFill>
              </a:defRPr>
            </a:pPr>
            <a:r>
              <a:rPr>
                <a:solidFill>
                  <a:schemeClr val="tx1"/>
                </a:solidFill>
              </a:rPr>
              <a:t>Commandment</a:t>
            </a:r>
            <a:r>
              <a:rPr sz="4000">
                <a:solidFill>
                  <a:schemeClr val="tx1"/>
                </a:solidFill>
              </a:rPr>
              <a:t> </a:t>
            </a:r>
            <a:r>
              <a:rPr sz="2400">
                <a:solidFill>
                  <a:schemeClr val="tx1"/>
                </a:solidFill>
              </a:rPr>
              <a:t>(Matthew 22:35-38)</a:t>
            </a:r>
            <a:r>
              <a:rPr sz="4000">
                <a:solidFill>
                  <a:schemeClr val="tx1"/>
                </a:solidFill>
              </a:rPr>
              <a:t> </a:t>
            </a:r>
          </a:p>
        </p:txBody>
      </p:sp>
      <p:sp>
        <p:nvSpPr>
          <p:cNvPr id="1310" name="Great…"/>
          <p:cNvSpPr txBox="1"/>
          <p:nvPr/>
        </p:nvSpPr>
        <p:spPr>
          <a:xfrm>
            <a:off x="45719" y="304800"/>
            <a:ext cx="4480562" cy="2047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defRPr sz="4400" b="1">
                <a:solidFill>
                  <a:schemeClr val="accent3">
                    <a:lumOff val="44000"/>
                  </a:schemeClr>
                </a:solidFill>
              </a:defRPr>
            </a:pPr>
            <a:r>
              <a:rPr dirty="0">
                <a:solidFill>
                  <a:schemeClr val="tx1"/>
                </a:solidFill>
              </a:rPr>
              <a:t>Great</a:t>
            </a:r>
          </a:p>
          <a:p>
            <a:pPr algn="ctr" defTabSz="457200">
              <a:defRPr sz="4400" b="1">
                <a:solidFill>
                  <a:schemeClr val="accent3">
                    <a:lumOff val="44000"/>
                  </a:schemeClr>
                </a:solidFill>
              </a:defRPr>
            </a:pPr>
            <a:r>
              <a:rPr dirty="0">
                <a:solidFill>
                  <a:schemeClr val="tx1"/>
                </a:solidFill>
              </a:rPr>
              <a:t>Commission</a:t>
            </a:r>
            <a:r>
              <a:rPr sz="4000" dirty="0">
                <a:solidFill>
                  <a:schemeClr val="tx1"/>
                </a:solidFill>
              </a:rPr>
              <a:t> </a:t>
            </a:r>
            <a:r>
              <a:rPr sz="2400" dirty="0">
                <a:solidFill>
                  <a:schemeClr val="tx1"/>
                </a:solidFill>
              </a:rPr>
              <a:t>(Matthew 28:28-30)</a:t>
            </a:r>
            <a:r>
              <a:rPr sz="4000" dirty="0">
                <a:solidFill>
                  <a:schemeClr val="tx1"/>
                </a:solidFill>
              </a:rPr>
              <a:t> </a:t>
            </a:r>
          </a:p>
        </p:txBody>
      </p:sp>
      <p:sp>
        <p:nvSpPr>
          <p:cNvPr id="1311" name="man-focused…"/>
          <p:cNvSpPr txBox="1"/>
          <p:nvPr/>
        </p:nvSpPr>
        <p:spPr>
          <a:xfrm>
            <a:off x="731519" y="2895600"/>
            <a:ext cx="3337561" cy="309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spcBef>
                <a:spcPts val="2100"/>
              </a:spcBef>
              <a:defRPr sz="3600">
                <a:solidFill>
                  <a:srgbClr val="CC3300"/>
                </a:solidFill>
              </a:defRPr>
            </a:pPr>
            <a:r>
              <a:t>man-focused</a:t>
            </a:r>
          </a:p>
          <a:p>
            <a:pPr algn="ctr" defTabSz="457200">
              <a:spcBef>
                <a:spcPts val="2100"/>
              </a:spcBef>
              <a:defRPr sz="3600">
                <a:solidFill>
                  <a:srgbClr val="006600"/>
                </a:solidFill>
              </a:defRPr>
            </a:pPr>
            <a:r>
              <a:t>temporary</a:t>
            </a:r>
          </a:p>
          <a:p>
            <a:pPr algn="ctr" defTabSz="457200">
              <a:spcBef>
                <a:spcPts val="2100"/>
              </a:spcBef>
              <a:defRPr sz="3600">
                <a:solidFill>
                  <a:srgbClr val="996633"/>
                </a:solidFill>
              </a:defRPr>
            </a:pPr>
            <a:r>
              <a:t>means</a:t>
            </a:r>
          </a:p>
          <a:p>
            <a:pPr algn="ctr" defTabSz="457200">
              <a:spcBef>
                <a:spcPts val="2100"/>
              </a:spcBef>
              <a:defRPr sz="3600">
                <a:solidFill>
                  <a:srgbClr val="800080"/>
                </a:solidFill>
              </a:defRPr>
            </a:pPr>
            <a:r>
              <a:t>secondary</a:t>
            </a:r>
          </a:p>
        </p:txBody>
      </p:sp>
      <p:sp>
        <p:nvSpPr>
          <p:cNvPr id="1312"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a:defRPr sz="3200">
                <a:solidFill>
                  <a:schemeClr val="accent3">
                    <a:lumOff val="44000"/>
                  </a:schemeClr>
                </a:solidFill>
                <a:latin typeface="Arial"/>
                <a:ea typeface="Arial"/>
                <a:cs typeface="Arial"/>
                <a:sym typeface="Arial"/>
              </a:defRPr>
            </a:pPr>
            <a:endParaRPr/>
          </a:p>
        </p:txBody>
      </p:sp>
      <p:sp>
        <p:nvSpPr>
          <p:cNvPr id="1313" name="God-focused…"/>
          <p:cNvSpPr txBox="1"/>
          <p:nvPr/>
        </p:nvSpPr>
        <p:spPr>
          <a:xfrm>
            <a:off x="5227320" y="2895600"/>
            <a:ext cx="3337560" cy="309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spcBef>
                <a:spcPts val="2100"/>
              </a:spcBef>
              <a:defRPr sz="3600">
                <a:solidFill>
                  <a:srgbClr val="CC3300"/>
                </a:solidFill>
              </a:defRPr>
            </a:pPr>
            <a:r>
              <a:t>God-focused</a:t>
            </a:r>
          </a:p>
          <a:p>
            <a:pPr algn="ctr" defTabSz="457200">
              <a:spcBef>
                <a:spcPts val="2100"/>
              </a:spcBef>
              <a:defRPr sz="3600">
                <a:solidFill>
                  <a:srgbClr val="006600"/>
                </a:solidFill>
              </a:defRPr>
            </a:pPr>
            <a:r>
              <a:t>eternal</a:t>
            </a:r>
          </a:p>
          <a:p>
            <a:pPr algn="ctr" defTabSz="457200">
              <a:spcBef>
                <a:spcPts val="2100"/>
              </a:spcBef>
              <a:defRPr sz="3600">
                <a:solidFill>
                  <a:srgbClr val="996633"/>
                </a:solidFill>
              </a:defRPr>
            </a:pPr>
            <a:r>
              <a:t>end</a:t>
            </a:r>
          </a:p>
          <a:p>
            <a:pPr algn="ctr" defTabSz="457200">
              <a:spcBef>
                <a:spcPts val="2100"/>
              </a:spcBef>
              <a:defRPr sz="3600">
                <a:solidFill>
                  <a:srgbClr val="800080"/>
                </a:solidFill>
              </a:defRPr>
            </a:pPr>
            <a:r>
              <a:t>primary</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Biblical Worship"/>
          <p:cNvSpPr txBox="1">
            <a:spLocks noGrp="1"/>
          </p:cNvSpPr>
          <p:nvPr>
            <p:ph type="body" idx="13"/>
          </p:nvPr>
        </p:nvSpPr>
        <p:spPr>
          <a:xfrm>
            <a:off x="357187" y="2302668"/>
            <a:ext cx="5063134" cy="681039"/>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t>Biblical Worship</a:t>
            </a:r>
          </a:p>
        </p:txBody>
      </p:sp>
      <p:sp>
        <p:nvSpPr>
          <p:cNvPr id="1318" name="Unit 2"/>
          <p:cNvSpPr txBox="1">
            <a:spLocks noGrp="1"/>
          </p:cNvSpPr>
          <p:nvPr>
            <p:ph type="title"/>
          </p:nvPr>
        </p:nvSpPr>
        <p:spPr>
          <a:prstGeom prst="rect">
            <a:avLst/>
          </a:prstGeom>
        </p:spPr>
        <p:txBody>
          <a:bodyPr/>
          <a:lstStyle>
            <a:lvl1pPr>
              <a:defRPr>
                <a:solidFill>
                  <a:srgbClr val="46532E"/>
                </a:solidFill>
              </a:defRPr>
            </a:lvl1pPr>
          </a:lstStyle>
          <a:p>
            <a:r>
              <a:t>Unit 2</a:t>
            </a:r>
          </a:p>
        </p:txBody>
      </p:sp>
      <p:sp>
        <p:nvSpPr>
          <p:cNvPr id="1319" name="THE CENTRALITY OF WORSHIP"/>
          <p:cNvSpPr txBox="1">
            <a:spLocks noGrp="1"/>
          </p:cNvSpPr>
          <p:nvPr>
            <p:ph type="body" sz="quarter" idx="1"/>
          </p:nvPr>
        </p:nvSpPr>
        <p:spPr>
          <a:xfrm>
            <a:off x="2862113" y="2802768"/>
            <a:ext cx="4586983" cy="1914576"/>
          </a:xfrm>
          <a:prstGeom prst="rect">
            <a:avLst/>
          </a:prstGeom>
        </p:spPr>
        <p:txBody>
          <a:bodyPr/>
          <a:lstStyle>
            <a:lvl1pPr algn="ctr" defTabSz="373796">
              <a:defRPr sz="4550"/>
            </a:lvl1pPr>
          </a:lstStyle>
          <a:p>
            <a:r>
              <a:t>THE CENTRALITY OF WORSHIP</a:t>
            </a:r>
          </a:p>
        </p:txBody>
      </p:sp>
      <p:grpSp>
        <p:nvGrpSpPr>
          <p:cNvPr id="1322" name="Image Gallery"/>
          <p:cNvGrpSpPr/>
          <p:nvPr/>
        </p:nvGrpSpPr>
        <p:grpSpPr>
          <a:xfrm>
            <a:off x="6392435" y="297796"/>
            <a:ext cx="2794001" cy="3018204"/>
            <a:chOff x="0" y="0"/>
            <a:chExt cx="2794000" cy="3018203"/>
          </a:xfrm>
        </p:grpSpPr>
        <p:pic>
          <p:nvPicPr>
            <p:cNvPr id="132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1321" name="Rectangle"/>
            <p:cNvSpPr/>
            <p:nvPr/>
          </p:nvSpPr>
          <p:spPr>
            <a:xfrm>
              <a:off x="0" y="2649903"/>
              <a:ext cx="2794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t> </a:t>
              </a:r>
            </a:p>
          </p:txBody>
        </p:sp>
      </p:grpSp>
      <p:sp>
        <p:nvSpPr>
          <p:cNvPr id="1323" name="in Creation…"/>
          <p:cNvSpPr txBox="1"/>
          <p:nvPr/>
        </p:nvSpPr>
        <p:spPr>
          <a:xfrm>
            <a:off x="2070452" y="4837429"/>
            <a:ext cx="5262256" cy="2678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263112"/>
          <a:lstStyle/>
          <a:p>
            <a:pPr marL="240631" indent="-240631">
              <a:buSzPct val="100000"/>
              <a:buChar char="•"/>
            </a:pPr>
            <a:r>
              <a:t>in Creation</a:t>
            </a:r>
          </a:p>
          <a:p>
            <a:pPr marL="240631" indent="-240631">
              <a:buSzPct val="100000"/>
              <a:buChar char="•"/>
            </a:pPr>
            <a:r>
              <a:t>in the Fall</a:t>
            </a:r>
          </a:p>
          <a:p>
            <a:pPr marL="240631" indent="-240631">
              <a:buSzPct val="100000"/>
              <a:buChar char="•"/>
            </a:pPr>
            <a:r>
              <a:t>in Redemption</a:t>
            </a:r>
          </a:p>
          <a:p>
            <a:pPr marL="240631" indent="-240631">
              <a:buSzPct val="100000"/>
              <a:buChar char="•"/>
            </a:pPr>
            <a:r>
              <a:t>in the Gospel</a:t>
            </a:r>
          </a:p>
          <a:p>
            <a:pPr marL="240631" indent="-240631">
              <a:buSzPct val="100000"/>
              <a:buChar char="•"/>
            </a:pPr>
            <a:endParaRPr/>
          </a:p>
          <a:p>
            <a:pPr marL="240631" indent="-240631">
              <a:buSzPct val="100000"/>
              <a:buChar char="•"/>
            </a:pPr>
            <a:endParaRPr/>
          </a:p>
          <a:p>
            <a:pPr marL="240631" indent="-240631">
              <a:buSzPct val="100000"/>
              <a:buChar char="•"/>
            </a:pPr>
            <a:endParaRPr/>
          </a:p>
          <a:p>
            <a:pPr marL="240631" indent="-240631">
              <a:buSzPct val="100000"/>
              <a:buChar char="•"/>
            </a:pPr>
            <a:r>
              <a:t>in Missions</a:t>
            </a:r>
          </a:p>
          <a:p>
            <a:pPr marL="240631" indent="-240631">
              <a:buSzPct val="100000"/>
              <a:buChar char="•"/>
            </a:pPr>
            <a:r>
              <a:t>in All of Life</a:t>
            </a:r>
          </a:p>
          <a:p>
            <a:pPr marL="240631" indent="-240631">
              <a:buSzPct val="100000"/>
              <a:buChar char="•"/>
            </a:pPr>
            <a:r>
              <a:t>in Heaven</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4"/>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094" b="1" dirty="0">
                <a:solidFill>
                  <a:srgbClr val="FFFFFF"/>
                </a:solidFill>
                <a:latin typeface="Arial" charset="0"/>
                <a:ea typeface="ＭＳ Ｐゴシック" charset="0"/>
              </a:rPr>
              <a:t>Worship link at BibleStudyDownloads.org</a:t>
            </a:r>
            <a:endParaRPr lang="en-US" sz="1406"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53" eaLnBrk="1" fontAlgn="base" hangingPunct="1">
              <a:spcBef>
                <a:spcPct val="0"/>
              </a:spcBef>
              <a:spcAft>
                <a:spcPct val="0"/>
              </a:spcAft>
              <a:defRPr/>
            </a:pPr>
            <a:r>
              <a:rPr lang="en-US" sz="4000" b="1" kern="1200">
                <a:solidFill>
                  <a:srgbClr val="FFFFFF"/>
                </a:solidFill>
                <a:latin typeface="Arial" charset="0"/>
                <a:cs typeface="Arial" charset="0"/>
                <a:sym typeface="Bodoni SvtyTwo ITC TT-Book"/>
              </a:rPr>
              <a:t>Get this presentation for free!</a:t>
            </a:r>
            <a:endParaRPr lang="en-US" sz="1400" b="1" kern="1200">
              <a:solidFill>
                <a:srgbClr val="FFFFFF"/>
              </a:solidFill>
              <a:latin typeface="Arial" charset="0"/>
              <a:cs typeface="Arial"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1"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55964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338</TotalTime>
  <Words>5009</Words>
  <Application>Microsoft Macintosh PowerPoint</Application>
  <PresentationFormat>On-screen Show (4:3)</PresentationFormat>
  <Paragraphs>495</Paragraphs>
  <Slides>93</Slides>
  <Notes>36</Notes>
  <HiddenSlides>1</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93</vt:i4>
      </vt:variant>
    </vt:vector>
  </HeadingPairs>
  <TitlesOfParts>
    <vt:vector size="108" baseType="lpstr">
      <vt:lpstr>ＭＳ Ｐゴシック</vt:lpstr>
      <vt:lpstr>Superclarendon Regular</vt:lpstr>
      <vt:lpstr>Arial</vt:lpstr>
      <vt:lpstr>Bodoni SvtyTwo ITC TT-Book</vt:lpstr>
      <vt:lpstr>Bodoni SvtyTwo ITC TT-BookIta</vt:lpstr>
      <vt:lpstr>Book Antiqua</vt:lpstr>
      <vt:lpstr>Calibri</vt:lpstr>
      <vt:lpstr>Garamond</vt:lpstr>
      <vt:lpstr>Helvetica Neue Bold Condensed</vt:lpstr>
      <vt:lpstr>Rockwell</vt:lpstr>
      <vt:lpstr>Times New Roman</vt:lpstr>
      <vt:lpstr>Wingdings</vt:lpstr>
      <vt:lpstr>Default Design</vt:lpstr>
      <vt:lpstr>4_Default Design</vt:lpstr>
      <vt:lpstr>Orbit</vt:lpstr>
      <vt:lpstr>Unit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God the Creator</vt:lpstr>
      <vt:lpstr>OT  Testimonies to the fundamental distinction</vt:lpstr>
      <vt:lpstr>True worship presupposes this fundamental distinction</vt:lpstr>
      <vt:lpstr>True worship presupposes this fundamental distinction</vt:lpstr>
      <vt:lpstr> </vt:lpstr>
      <vt:lpstr>The Fall challenged this fundamental distinction:  God‘s unique glory</vt:lpstr>
      <vt:lpstr>The Fall challenged this fundamental distinction:  God‘s unique glory</vt:lpstr>
      <vt:lpstr>The Fall challenged this fundamental distinction:  God‘s unique glory</vt:lpstr>
      <vt:lpstr>Adam &amp; Eve</vt:lpstr>
      <vt:lpstr>False presupposition  False worship  worship</vt:lpstr>
      <vt:lpstr> </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BREAKOUTS Discuss the statement:  “Worship is the only Christian activity which is an end in itself.” (John Piper)</vt:lpstr>
      <vt:lpstr>“Worship is the only Christian activity which is an end in itself.” (John Piper)</vt:lpstr>
      <vt:lpstr>PowerPoint Presentation</vt:lpstr>
      <vt:lpstr>Unit 2</vt:lpstr>
      <vt:lpstr>Black</vt:lpstr>
      <vt:lpstr>Worship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18</cp:revision>
  <dcterms:modified xsi:type="dcterms:W3CDTF">2024-07-03T18:39:08Z</dcterms:modified>
</cp:coreProperties>
</file>