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499" r:id="rId31"/>
    <p:sldId id="500" r:id="rId3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CADBFF"/>
        </a:fontRef>
        <a:srgbClr val="CADB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5F8FF"/>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CADBFF"/>
        </a:fontRef>
        <a:srgbClr val="CADBFF"/>
      </a:tcTxStyle>
      <a:tcStyle>
        <a:tcBdr>
          <a:left>
            <a:ln w="12700" cap="flat">
              <a:noFill/>
              <a:miter lim="400000"/>
            </a:ln>
          </a:left>
          <a:right>
            <a:ln w="12700" cap="flat">
              <a:noFill/>
              <a:miter lim="400000"/>
            </a:ln>
          </a:right>
          <a:top>
            <a:ln w="508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F1FF"/>
          </a:solidFill>
        </a:fill>
      </a:tcStyle>
    </a:wholeTbl>
    <a:band2H>
      <a:tcTxStyle/>
      <a:tcStyle>
        <a:tcBdr/>
        <a:fill>
          <a:solidFill>
            <a:srgbClr val="F5F8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Row>
  </a:tblStyle>
  <a:tblStyle styleId="{2708684C-4D16-4618-839F-0558EEFCDFE6}" styleName="">
    <a:tblBg/>
    <a:wholeTbl>
      <a:tcTxStyle b="off"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wholeTbl>
    <a:band2H>
      <a:tcTxStyle/>
      <a:tcStyle>
        <a:tcBdr/>
        <a:fill>
          <a:solidFill>
            <a:srgbClr val="FFFFFF"/>
          </a:solidFill>
        </a:fill>
      </a:tcStyle>
    </a:band2H>
    <a:firstCol>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firstCol>
    <a:la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508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lastRow>
    <a:fir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254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777"/>
    <p:restoredTop sz="94701"/>
  </p:normalViewPr>
  <p:slideViewPr>
    <p:cSldViewPr snapToGrid="0" snapToObjects="1">
      <p:cViewPr varScale="1">
        <p:scale>
          <a:sx n="77" d="100"/>
          <a:sy n="77" d="100"/>
        </p:scale>
        <p:origin x="192" y="171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Garamond"/>
      </a:defRPr>
    </a:lvl1pPr>
    <a:lvl2pPr indent="228600" latinLnBrk="0">
      <a:spcBef>
        <a:spcPts val="400"/>
      </a:spcBef>
      <a:defRPr sz="1200">
        <a:latin typeface="+mn-lt"/>
        <a:ea typeface="+mn-ea"/>
        <a:cs typeface="+mn-cs"/>
        <a:sym typeface="Garamond"/>
      </a:defRPr>
    </a:lvl2pPr>
    <a:lvl3pPr indent="457200" latinLnBrk="0">
      <a:spcBef>
        <a:spcPts val="400"/>
      </a:spcBef>
      <a:defRPr sz="1200">
        <a:latin typeface="+mn-lt"/>
        <a:ea typeface="+mn-ea"/>
        <a:cs typeface="+mn-cs"/>
        <a:sym typeface="Garamond"/>
      </a:defRPr>
    </a:lvl3pPr>
    <a:lvl4pPr indent="685800" latinLnBrk="0">
      <a:spcBef>
        <a:spcPts val="400"/>
      </a:spcBef>
      <a:defRPr sz="1200">
        <a:latin typeface="+mn-lt"/>
        <a:ea typeface="+mn-ea"/>
        <a:cs typeface="+mn-cs"/>
        <a:sym typeface="Garamond"/>
      </a:defRPr>
    </a:lvl4pPr>
    <a:lvl5pPr indent="914400" latinLnBrk="0">
      <a:spcBef>
        <a:spcPts val="400"/>
      </a:spcBef>
      <a:defRPr sz="1200">
        <a:latin typeface="+mn-lt"/>
        <a:ea typeface="+mn-ea"/>
        <a:cs typeface="+mn-cs"/>
        <a:sym typeface="Garamond"/>
      </a:defRPr>
    </a:lvl5pPr>
    <a:lvl6pPr indent="1143000" latinLnBrk="0">
      <a:spcBef>
        <a:spcPts val="400"/>
      </a:spcBef>
      <a:defRPr sz="1200">
        <a:latin typeface="+mn-lt"/>
        <a:ea typeface="+mn-ea"/>
        <a:cs typeface="+mn-cs"/>
        <a:sym typeface="Garamond"/>
      </a:defRPr>
    </a:lvl6pPr>
    <a:lvl7pPr indent="1371600" latinLnBrk="0">
      <a:spcBef>
        <a:spcPts val="400"/>
      </a:spcBef>
      <a:defRPr sz="1200">
        <a:latin typeface="+mn-lt"/>
        <a:ea typeface="+mn-ea"/>
        <a:cs typeface="+mn-cs"/>
        <a:sym typeface="Garamond"/>
      </a:defRPr>
    </a:lvl7pPr>
    <a:lvl8pPr indent="1600200" latinLnBrk="0">
      <a:spcBef>
        <a:spcPts val="400"/>
      </a:spcBef>
      <a:defRPr sz="1200">
        <a:latin typeface="+mn-lt"/>
        <a:ea typeface="+mn-ea"/>
        <a:cs typeface="+mn-cs"/>
        <a:sym typeface="Garamond"/>
      </a:defRPr>
    </a:lvl8pPr>
    <a:lvl9pPr indent="1828800" latinLnBrk="0">
      <a:spcBef>
        <a:spcPts val="400"/>
      </a:spcBef>
      <a:defRPr sz="1200">
        <a:latin typeface="+mn-lt"/>
        <a:ea typeface="+mn-ea"/>
        <a:cs typeface="+mn-cs"/>
        <a:sym typeface="Garamon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a:latin typeface="Arial"/>
                <a:ea typeface="Arial"/>
                <a:cs typeface="Arial"/>
                <a:sym typeface="Arial"/>
              </a:defRPr>
            </a:pPr>
            <a:r>
              <a:t>worship Him as He really is, as He wants to be worshiped</a:t>
            </a:r>
          </a:p>
          <a:p>
            <a:pPr>
              <a:defRPr>
                <a:latin typeface="Arial"/>
                <a:ea typeface="Arial"/>
                <a:cs typeface="Arial"/>
                <a:sym typeface="Arial"/>
              </a:defRPr>
            </a:pPr>
            <a:endParaRPr/>
          </a:p>
          <a:p>
            <a:pPr>
              <a:defRPr>
                <a:latin typeface="Arial"/>
                <a:ea typeface="Arial"/>
                <a:cs typeface="Arial"/>
                <a:sym typeface="Arial"/>
              </a:defRPr>
            </a:pPr>
            <a:r>
              <a:t>Order is important: God always initiates</a:t>
            </a:r>
          </a:p>
          <a:p>
            <a:pPr>
              <a:defRPr>
                <a:latin typeface="Arial"/>
                <a:ea typeface="Arial"/>
                <a:cs typeface="Arial"/>
                <a:sym typeface="Arial"/>
              </a:defRPr>
            </a:pPr>
            <a:endParaRPr/>
          </a:p>
          <a:p>
            <a:pPr>
              <a:defRPr>
                <a:latin typeface="Arial"/>
                <a:ea typeface="Arial"/>
                <a:cs typeface="Arial"/>
                <a:sym typeface="Arial"/>
              </a:defRPr>
            </a:pPr>
            <a:r>
              <a:t>Rom. 11:33-36  eleven chapters of doctrine, then Paul bursts out in praise: „Oh, the depth of the riches </a:t>
            </a:r>
            <a:r>
              <a:rPr baseline="30000"/>
              <a:t>1</a:t>
            </a:r>
            <a:r>
              <a:t>both of the wisdom and knowledge of God!”</a:t>
            </a:r>
          </a:p>
          <a:p>
            <a:pPr>
              <a:defRPr>
                <a:latin typeface="Arial"/>
                <a:ea typeface="Arial"/>
                <a:cs typeface="Arial"/>
                <a:sym typeface="Arial"/>
              </a:defRPr>
            </a:pPr>
            <a:r>
              <a:t>Worship services to be a dialogue betw, God and man, a dialogue of revel. &amp; response</a:t>
            </a:r>
          </a:p>
          <a:p>
            <a:pPr>
              <a:defRPr>
                <a:latin typeface="Arial"/>
                <a:ea typeface="Arial"/>
                <a:cs typeface="Arial"/>
                <a:sym typeface="Arial"/>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Worship (wo)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And finally, God‘s glory is the ultimate and final theme and focus and delight of heaven. His absolute worthiness is the refrain of all creation as they gather around the throne to offer Him the worship of which he alone is worthy.</a:t>
            </a:r>
          </a:p>
          <a:p>
            <a:endParaRPr/>
          </a:p>
          <a:p>
            <a:endParaRPr/>
          </a:p>
          <a:p>
            <a:r>
              <a:t>[Consummation of history  „The earth will be filled with the knowledgr of the glory of the Lord, as the waters cover the sea.“ (Habakkuk 2:14)9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Why we were created (Rom. 1); Piper: „The menaing of the universe is God going public for the glory of God.“</a:t>
            </a:r>
          </a:p>
          <a:p>
            <a:endParaRPr/>
          </a:p>
          <a:p>
            <a:r>
              <a:t>David Martyn Lloyd-Jones: </a:t>
            </a:r>
            <a:r>
              <a:rPr>
                <a:latin typeface="Times New Roman"/>
                <a:ea typeface="Times New Roman"/>
                <a:cs typeface="Times New Roman"/>
                <a:sym typeface="Times New Roman"/>
              </a:rPr>
              <a:t>“If I were to ask you,” he said, “what was the greatest activity in which the people of God could ever engage; if I were to ask you what was the highest ambition that any man or woman created by God could ever have; if I were to ask you what would remain when every other activity in this world has fallen away-- what would you say?”</a:t>
            </a:r>
          </a:p>
          <a:p>
            <a:pPr>
              <a:defRPr>
                <a:latin typeface="Times New Roman"/>
                <a:ea typeface="Times New Roman"/>
                <a:cs typeface="Times New Roman"/>
                <a:sym typeface="Times New Roman"/>
              </a:defRPr>
            </a:pPr>
            <a:r>
              <a:t>And He proposed a considerable list of answers to is question which were manifestly not the right one, and then came ultimately to the answer. “The answer,” he says, “is this: it is to offer to God acceptable worship. This,” he said, “is why God has formed the universe and created human beings. This is why God has sent His Son to redeem a people. This why God is sanctifying and purifying the Church of Jesus Christ and preparing them for glory. It is in order that He might have a people who will bring Him acceptable worship. And when you focus it down to your own life, this is why God has made you. This is why God has given you a tongue and lips and a voice; this why God has created every faculty of your being, that it might be engaged in the proper worship of Almighty God.”</a:t>
            </a:r>
          </a:p>
          <a:p>
            <a:endParaRPr>
              <a:latin typeface="Times New Roman"/>
              <a:ea typeface="Times New Roman"/>
              <a:cs typeface="Times New Roman"/>
              <a:sym typeface="Times New Roman"/>
            </a:endParaRPr>
          </a:p>
          <a:p>
            <a:r>
              <a:t>What we refused to do in the Fall; what Christ came to restore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a:t>
            </a:r>
            <a:r>
              <a:rPr>
                <a:latin typeface="Arial"/>
                <a:ea typeface="Arial"/>
                <a:cs typeface="Arial"/>
                <a:sym typeface="Arial"/>
              </a:rPr>
              <a:t>Oh, the depth of the riches </a:t>
            </a:r>
            <a:r>
              <a:rPr baseline="30000">
                <a:latin typeface="Arial"/>
                <a:ea typeface="Arial"/>
                <a:cs typeface="Arial"/>
                <a:sym typeface="Arial"/>
              </a:rPr>
              <a:t>1</a:t>
            </a:r>
            <a:r>
              <a:rPr>
                <a:latin typeface="Arial"/>
                <a:ea typeface="Arial"/>
                <a:cs typeface="Arial"/>
                <a:sym typeface="Arial"/>
              </a:rP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We reflect back to Him His glory, we acknowledge and celebrate His glory; Scr. Important because we must worship Him </a:t>
            </a:r>
            <a:r>
              <a:rPr i="1"/>
              <a:t>as He really is</a:t>
            </a:r>
            <a:r>
              <a:t>. God‘s glory is the SUBJECT of our worship.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IN worship we give Him glory, glorify Him; we glorify Him AS GOD, as we proclaim, „O Lord, there is none like You.“</a:t>
            </a:r>
          </a:p>
          <a:p>
            <a:endParaRPr/>
          </a:p>
          <a:p>
            <a:r>
              <a:t>God‘s glory is the OBJECT of our worship, the motivation, the goal.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That‘s worship!!</a:t>
            </a:r>
          </a:p>
          <a:p>
            <a:r>
              <a:t>In worship we‘re simply alighning ourselves with God‘s own purpose: to display and further His own glory!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319538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5688286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667199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7642484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943241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6E4405"/>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7"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8"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9"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30"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31"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322887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904054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416718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817297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4246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6566786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5"/>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87372" y="6248400"/>
            <a:ext cx="270829" cy="294640"/>
          </a:xfrm>
          <a:prstGeom prst="rect">
            <a:avLst/>
          </a:prstGeom>
          <a:ln w="12700">
            <a:miter lim="400000"/>
          </a:ln>
        </p:spPr>
        <p:txBody>
          <a:bodyPr wrap="none" lIns="45719" rIns="45719">
            <a:spAutoFit/>
          </a:bodyPr>
          <a:lstStyle>
            <a:lvl1pPr algn="r" defTabSz="457200">
              <a:defRPr sz="1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a:p>
        </p:txBody>
      </p:sp>
    </p:spTree>
    <p:extLst>
      <p:ext uri="{BB962C8B-B14F-4D97-AF65-F5344CB8AC3E}">
        <p14:creationId xmlns:p14="http://schemas.microsoft.com/office/powerpoint/2010/main" val="2252570080"/>
      </p:ext>
    </p:extLst>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iblical Worship"/>
          <p:cNvSpPr txBox="1">
            <a:spLocks noGrp="1"/>
          </p:cNvSpPr>
          <p:nvPr>
            <p:ph type="body" idx="13"/>
          </p:nvPr>
        </p:nvSpPr>
        <p:spPr>
          <a:xfrm>
            <a:off x="357187" y="2302668"/>
            <a:ext cx="5063134" cy="681039"/>
          </a:xfrm>
          <a:prstGeom prst="rect">
            <a:avLst/>
          </a:prstGeom>
        </p:spPr>
        <p:txBody>
          <a:bodyPr/>
          <a:lstStyle>
            <a:lvl1pPr>
              <a:lnSpc>
                <a:spcPct val="90000"/>
              </a:lnSpc>
              <a:spcBef>
                <a:spcPts val="1100"/>
              </a:spcBef>
              <a:defRPr sz="4000">
                <a:solidFill>
                  <a:srgbClr val="D93E2B"/>
                </a:solidFill>
                <a:latin typeface="Bodoni SvtyTwo ITC TT-Book"/>
                <a:ea typeface="Bodoni SvtyTwo ITC TT-Book"/>
                <a:cs typeface="Bodoni SvtyTwo ITC TT-Book"/>
                <a:sym typeface="Bodoni SvtyTwo ITC TT-Book"/>
              </a:defRPr>
            </a:lvl1pPr>
          </a:lstStyle>
          <a:p>
            <a:r>
              <a:t>Biblical Worship</a:t>
            </a:r>
          </a:p>
        </p:txBody>
      </p:sp>
      <p:sp>
        <p:nvSpPr>
          <p:cNvPr id="42" name="Unit 1"/>
          <p:cNvSpPr txBox="1">
            <a:spLocks noGrp="1"/>
          </p:cNvSpPr>
          <p:nvPr>
            <p:ph type="title"/>
          </p:nvPr>
        </p:nvSpPr>
        <p:spPr>
          <a:prstGeom prst="rect">
            <a:avLst/>
          </a:prstGeom>
        </p:spPr>
        <p:txBody>
          <a:bodyPr/>
          <a:lstStyle>
            <a:lvl1pPr>
              <a:defRPr>
                <a:solidFill>
                  <a:srgbClr val="46532E"/>
                </a:solidFill>
              </a:defRPr>
            </a:lvl1pPr>
          </a:lstStyle>
          <a:p>
            <a:r>
              <a:t>Unit 1</a:t>
            </a:r>
          </a:p>
        </p:txBody>
      </p:sp>
      <p:sp>
        <p:nvSpPr>
          <p:cNvPr id="43" name="THE GOD WE WORSHIP"/>
          <p:cNvSpPr txBox="1">
            <a:spLocks noGrp="1"/>
          </p:cNvSpPr>
          <p:nvPr>
            <p:ph type="body" sz="quarter" idx="1"/>
          </p:nvPr>
        </p:nvSpPr>
        <p:spPr>
          <a:xfrm>
            <a:off x="3287762" y="2903889"/>
            <a:ext cx="3751610" cy="1696642"/>
          </a:xfrm>
          <a:prstGeom prst="rect">
            <a:avLst/>
          </a:prstGeom>
        </p:spPr>
        <p:txBody>
          <a:bodyPr/>
          <a:lstStyle>
            <a:lvl1pPr algn="ctr" defTabSz="406657">
              <a:defRPr sz="4950"/>
            </a:lvl1pPr>
          </a:lstStyle>
          <a:p>
            <a:r>
              <a:t>THE GOD WE WORSHIP</a:t>
            </a:r>
          </a:p>
        </p:txBody>
      </p:sp>
      <p:grpSp>
        <p:nvGrpSpPr>
          <p:cNvPr id="46" name="Image Gallery"/>
          <p:cNvGrpSpPr/>
          <p:nvPr/>
        </p:nvGrpSpPr>
        <p:grpSpPr>
          <a:xfrm>
            <a:off x="6392435" y="297796"/>
            <a:ext cx="2794001" cy="3018204"/>
            <a:chOff x="0" y="0"/>
            <a:chExt cx="2794000" cy="3018203"/>
          </a:xfrm>
        </p:grpSpPr>
        <p:pic>
          <p:nvPicPr>
            <p:cNvPr id="4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45" name="Type to enter a caption."/>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endParaRPr dirty="0"/>
            </a:p>
          </p:txBody>
        </p:sp>
      </p:grpSp>
      <p:sp>
        <p:nvSpPr>
          <p:cNvPr id="2" name="Rectangle 1">
            <a:extLst>
              <a:ext uri="{FF2B5EF4-FFF2-40B4-BE49-F238E27FC236}">
                <a16:creationId xmlns:a16="http://schemas.microsoft.com/office/drawing/2014/main" id="{C180FB7F-DF6A-5380-F106-97B27A786267}"/>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0" name="And the Word became flesh, and dwelt among us, and we beheld His glory, glory as of the only begotten from the Father, full of grace and truth.…"/>
          <p:cNvSpPr txBox="1"/>
          <p:nvPr/>
        </p:nvSpPr>
        <p:spPr>
          <a:xfrm>
            <a:off x="249236" y="1168400"/>
            <a:ext cx="8823327" cy="538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b="1">
                <a:solidFill>
                  <a:srgbClr val="FF9300"/>
                </a:solidFill>
                <a:latin typeface="Bell MT"/>
                <a:ea typeface="Bell MT"/>
                <a:cs typeface="Bell MT"/>
                <a:sym typeface="Bell MT"/>
              </a:defRPr>
            </a:pPr>
            <a:r>
              <a:t>And the Word became flesh, and dwelt among us, and we beheld His glory, glory as of the only begotten from the Father, full of grace and truth.</a:t>
            </a:r>
          </a:p>
          <a:p>
            <a:pPr marL="342900" indent="-342900" algn="ctr">
              <a:spcBef>
                <a:spcPts val="600"/>
              </a:spcBef>
              <a:defRPr sz="2800" b="1">
                <a:solidFill>
                  <a:srgbClr val="FF9300"/>
                </a:solidFill>
                <a:latin typeface="Bell MT"/>
                <a:ea typeface="Bell MT"/>
                <a:cs typeface="Bell MT"/>
                <a:sym typeface="Bell MT"/>
              </a:defRPr>
            </a:pPr>
            <a:r>
              <a:t>(John 1:14)</a:t>
            </a:r>
          </a:p>
          <a:p>
            <a:pPr marL="342900" indent="-342900" algn="ctr">
              <a:spcBef>
                <a:spcPts val="700"/>
              </a:spcBef>
              <a:defRPr sz="1400" b="1">
                <a:solidFill>
                  <a:srgbClr val="FF9300"/>
                </a:solidFill>
                <a:latin typeface="Bell MT"/>
                <a:ea typeface="Bell MT"/>
                <a:cs typeface="Bell MT"/>
                <a:sym typeface="Bell MT"/>
              </a:defRPr>
            </a:pPr>
            <a:endParaRPr/>
          </a:p>
          <a:p>
            <a:pPr marL="342900" indent="-342900" algn="ctr">
              <a:defRPr sz="3200" b="1">
                <a:solidFill>
                  <a:srgbClr val="FF9300"/>
                </a:solidFill>
                <a:latin typeface="Bell MT"/>
                <a:ea typeface="Bell MT"/>
                <a:cs typeface="Bell MT"/>
                <a:sym typeface="Bell MT"/>
              </a:defRPr>
            </a:pPr>
            <a:r>
              <a:t>God . . . has spoken to us in His Son . . .</a:t>
            </a:r>
            <a:br/>
            <a:r>
              <a:t>He is the radiance of His glory</a:t>
            </a:r>
            <a:br/>
            <a:r>
              <a:t>and the exact representation of His nature.</a:t>
            </a:r>
          </a:p>
          <a:p>
            <a:pPr marL="342900" indent="-342900" algn="ctr">
              <a:spcBef>
                <a:spcPts val="600"/>
              </a:spcBef>
              <a:defRPr sz="2800" b="1">
                <a:solidFill>
                  <a:srgbClr val="FF9300"/>
                </a:solidFill>
                <a:latin typeface="Bell MT"/>
                <a:ea typeface="Bell MT"/>
                <a:cs typeface="Bell MT"/>
                <a:sym typeface="Bell MT"/>
              </a:defRPr>
            </a:pPr>
            <a:r>
              <a:t>(Hebrews 1:1-3)</a:t>
            </a:r>
          </a:p>
        </p:txBody>
      </p:sp>
      <p:sp>
        <p:nvSpPr>
          <p:cNvPr id="91" name="in Jesus Christ"/>
          <p:cNvSpPr txBox="1"/>
          <p:nvPr/>
        </p:nvSpPr>
        <p:spPr>
          <a:xfrm>
            <a:off x="579119" y="368300"/>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t>in Jesus Christ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4" name="John 17:5…"/>
          <p:cNvSpPr txBox="1"/>
          <p:nvPr/>
        </p:nvSpPr>
        <p:spPr>
          <a:xfrm>
            <a:off x="160337" y="1028700"/>
            <a:ext cx="8823326" cy="555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FF9300"/>
                </a:solidFill>
                <a:latin typeface="Bell MT"/>
                <a:ea typeface="Bell MT"/>
                <a:cs typeface="Bell MT"/>
                <a:sym typeface="Bell MT"/>
              </a:defRPr>
            </a:pPr>
            <a:r>
              <a:t>John 17:5</a:t>
            </a:r>
          </a:p>
          <a:p>
            <a:pPr marL="342900" indent="-342900" algn="ctr">
              <a:defRPr sz="3200" b="1">
                <a:solidFill>
                  <a:srgbClr val="FF9300"/>
                </a:solidFill>
                <a:latin typeface="Bell MT"/>
                <a:ea typeface="Bell MT"/>
                <a:cs typeface="Bell MT"/>
                <a:sym typeface="Bell MT"/>
              </a:defRPr>
            </a:pPr>
            <a:r>
              <a:t>John 12:41</a:t>
            </a:r>
          </a:p>
          <a:p>
            <a:pPr marL="342900" indent="-342900" algn="ctr">
              <a:defRPr sz="3200" b="1">
                <a:solidFill>
                  <a:srgbClr val="FF9300"/>
                </a:solidFill>
                <a:latin typeface="Bell MT"/>
                <a:ea typeface="Bell MT"/>
                <a:cs typeface="Bell MT"/>
                <a:sym typeface="Bell MT"/>
              </a:defRPr>
            </a:pPr>
            <a:r>
              <a:t>John 1:14</a:t>
            </a:r>
          </a:p>
          <a:p>
            <a:pPr marL="342900" indent="-342900" algn="ctr">
              <a:defRPr sz="3200" b="1">
                <a:solidFill>
                  <a:srgbClr val="FF9300"/>
                </a:solidFill>
                <a:latin typeface="Bell MT"/>
                <a:ea typeface="Bell MT"/>
                <a:cs typeface="Bell MT"/>
                <a:sym typeface="Bell MT"/>
              </a:defRPr>
            </a:pPr>
            <a:r>
              <a:t>John 2:11</a:t>
            </a:r>
          </a:p>
          <a:p>
            <a:pPr marL="342900" indent="-342900" algn="ctr">
              <a:defRPr sz="3200" b="1">
                <a:solidFill>
                  <a:srgbClr val="FF9300"/>
                </a:solidFill>
                <a:latin typeface="Bell MT"/>
                <a:ea typeface="Bell MT"/>
                <a:cs typeface="Bell MT"/>
                <a:sym typeface="Bell MT"/>
              </a:defRPr>
            </a:pPr>
            <a:r>
              <a:t>Hebrews 2:9</a:t>
            </a:r>
          </a:p>
          <a:p>
            <a:pPr marL="342900" indent="-342900" algn="ctr">
              <a:defRPr sz="3200" b="1">
                <a:solidFill>
                  <a:srgbClr val="FF9300"/>
                </a:solidFill>
                <a:latin typeface="Bell MT"/>
                <a:ea typeface="Bell MT"/>
                <a:cs typeface="Bell MT"/>
                <a:sym typeface="Bell MT"/>
              </a:defRPr>
            </a:pPr>
            <a:r>
              <a:t>1 Peter 1:21</a:t>
            </a:r>
          </a:p>
          <a:p>
            <a:pPr marL="342900" indent="-342900" algn="ctr">
              <a:defRPr sz="3200" b="1">
                <a:solidFill>
                  <a:srgbClr val="FF9300"/>
                </a:solidFill>
                <a:latin typeface="Bell MT"/>
                <a:ea typeface="Bell MT"/>
                <a:cs typeface="Bell MT"/>
                <a:sym typeface="Bell MT"/>
              </a:defRPr>
            </a:pPr>
            <a:r>
              <a:t>1 Timothy 3:16</a:t>
            </a:r>
          </a:p>
          <a:p>
            <a:pPr marL="342900" indent="-342900" algn="ctr">
              <a:defRPr sz="3200" b="1">
                <a:solidFill>
                  <a:srgbClr val="FF9300"/>
                </a:solidFill>
                <a:latin typeface="Bell MT"/>
                <a:ea typeface="Bell MT"/>
                <a:cs typeface="Bell MT"/>
                <a:sym typeface="Bell MT"/>
              </a:defRPr>
            </a:pPr>
            <a:r>
              <a:t>John 17:5</a:t>
            </a:r>
          </a:p>
          <a:p>
            <a:pPr marL="342900" indent="-342900" algn="ctr">
              <a:defRPr sz="3200" b="1">
                <a:solidFill>
                  <a:srgbClr val="FF9300"/>
                </a:solidFill>
                <a:latin typeface="Bell MT"/>
                <a:ea typeface="Bell MT"/>
                <a:cs typeface="Bell MT"/>
                <a:sym typeface="Bell MT"/>
              </a:defRPr>
            </a:pPr>
            <a:r>
              <a:t>2 Thessalonians 1:9-10</a:t>
            </a:r>
          </a:p>
          <a:p>
            <a:pPr marL="342900" indent="-342900" algn="ctr">
              <a:defRPr sz="3200" b="1">
                <a:solidFill>
                  <a:srgbClr val="FF9300"/>
                </a:solidFill>
                <a:latin typeface="Bell MT"/>
                <a:ea typeface="Bell MT"/>
                <a:cs typeface="Bell MT"/>
                <a:sym typeface="Bell MT"/>
              </a:defRPr>
            </a:pPr>
            <a:r>
              <a:t>Revelation 5:13</a:t>
            </a:r>
          </a:p>
        </p:txBody>
      </p:sp>
      <p:sp>
        <p:nvSpPr>
          <p:cNvPr id="95" name="in Jesus Christ"/>
          <p:cNvSpPr txBox="1"/>
          <p:nvPr/>
        </p:nvSpPr>
        <p:spPr>
          <a:xfrm>
            <a:off x="579119" y="292100"/>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t>in Jesus Christ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8" name="in Jesus Christ"/>
          <p:cNvSpPr txBox="1"/>
          <p:nvPr/>
        </p:nvSpPr>
        <p:spPr>
          <a:xfrm>
            <a:off x="579119" y="368300"/>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t>in Jesus Christ</a:t>
            </a:r>
          </a:p>
        </p:txBody>
      </p:sp>
      <p:sp>
        <p:nvSpPr>
          <p:cNvPr id="99" name="His Preincarnate Glory…"/>
          <p:cNvSpPr txBox="1"/>
          <p:nvPr/>
        </p:nvSpPr>
        <p:spPr>
          <a:xfrm>
            <a:off x="1265258" y="1626317"/>
            <a:ext cx="6405394" cy="432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28600" lvl="2" indent="628650" algn="ctr">
              <a:defRPr sz="3300" b="1">
                <a:solidFill>
                  <a:srgbClr val="FF9300"/>
                </a:solidFill>
              </a:defRPr>
            </a:pPr>
            <a:r>
              <a:t>His Preincarnate Glory </a:t>
            </a:r>
          </a:p>
          <a:p>
            <a:pPr marL="228600" lvl="2" indent="628650" algn="ctr">
              <a:defRPr sz="3300" b="1">
                <a:solidFill>
                  <a:srgbClr val="FF9300"/>
                </a:solidFill>
              </a:defRPr>
            </a:pPr>
            <a:r>
              <a:t>His Incarnate Glory Foretold </a:t>
            </a:r>
          </a:p>
          <a:p>
            <a:pPr marL="228600" lvl="2" indent="628650" algn="ctr">
              <a:defRPr sz="3300" b="1">
                <a:solidFill>
                  <a:srgbClr val="FF9300"/>
                </a:solidFill>
              </a:defRPr>
            </a:pPr>
            <a:r>
              <a:t>His Incarnation and Ministry </a:t>
            </a:r>
          </a:p>
          <a:p>
            <a:pPr marL="228600" lvl="2" indent="628650" algn="ctr">
              <a:defRPr sz="3300" b="1">
                <a:solidFill>
                  <a:srgbClr val="FF9300"/>
                </a:solidFill>
              </a:defRPr>
            </a:pPr>
            <a:r>
              <a:t>His Suffering and Death</a:t>
            </a:r>
          </a:p>
          <a:p>
            <a:pPr marL="228600" lvl="2" indent="628650" algn="ctr">
              <a:defRPr sz="3300" b="1">
                <a:solidFill>
                  <a:srgbClr val="FF9300"/>
                </a:solidFill>
              </a:defRPr>
            </a:pPr>
            <a:r>
              <a:t>His Resurrection</a:t>
            </a:r>
          </a:p>
          <a:p>
            <a:pPr marL="228600" lvl="2" indent="628650" algn="ctr">
              <a:defRPr sz="3300" b="1">
                <a:solidFill>
                  <a:srgbClr val="FF9300"/>
                </a:solidFill>
              </a:defRPr>
            </a:pPr>
            <a:r>
              <a:t>His Ascension</a:t>
            </a:r>
          </a:p>
          <a:p>
            <a:pPr marL="228600" lvl="2" indent="628650" algn="ctr">
              <a:defRPr sz="3300" b="1">
                <a:solidFill>
                  <a:srgbClr val="FF9300"/>
                </a:solidFill>
              </a:defRPr>
            </a:pPr>
            <a:r>
              <a:t>His Exaltation</a:t>
            </a:r>
          </a:p>
          <a:p>
            <a:pPr marL="228600" lvl="2" indent="628650" algn="ctr">
              <a:defRPr sz="3300" b="1">
                <a:solidFill>
                  <a:srgbClr val="FF9300"/>
                </a:solidFill>
              </a:defRPr>
            </a:pPr>
            <a:r>
              <a:t>His Second Coming</a:t>
            </a:r>
          </a:p>
          <a:p>
            <a:pPr marL="228600" lvl="2" indent="628650" algn="ctr">
              <a:defRPr sz="3300" b="1">
                <a:solidFill>
                  <a:srgbClr val="FF9300"/>
                </a:solidFill>
              </a:defRPr>
            </a:pPr>
            <a:r>
              <a:t>In Heaven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ross3.jpg" descr="cross3.jpg"/>
          <p:cNvPicPr>
            <a:picLocks noChangeAspect="1"/>
          </p:cNvPicPr>
          <p:nvPr/>
        </p:nvPicPr>
        <p:blipFill>
          <a:blip r:embed="rId2"/>
          <a:stretch>
            <a:fillRect/>
          </a:stretch>
        </p:blipFill>
        <p:spPr>
          <a:xfrm>
            <a:off x="1" y="0"/>
            <a:ext cx="9144000" cy="6858000"/>
          </a:xfrm>
          <a:prstGeom prst="rect">
            <a:avLst/>
          </a:prstGeom>
          <a:ln w="12700">
            <a:miter lim="400000"/>
          </a:ln>
        </p:spPr>
      </p:pic>
      <p:sp>
        <p:nvSpPr>
          <p:cNvPr id="102" name="He predestined us to adoption as sons through Jesus Christ to Himself, according to the kind intention of His will, to the praise of the glory of His grace . . . to the end that we who were the first to hope in Christ would be to the praise of His glory "/>
          <p:cNvSpPr txBox="1"/>
          <p:nvPr/>
        </p:nvSpPr>
        <p:spPr>
          <a:xfrm>
            <a:off x="2780778" y="1234684"/>
            <a:ext cx="6363221" cy="4894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ctr">
              <a:spcBef>
                <a:spcPts val="700"/>
              </a:spcBef>
              <a:defRPr sz="3200">
                <a:solidFill>
                  <a:srgbClr val="003366"/>
                </a:solidFill>
              </a:defRPr>
            </a:pPr>
            <a:r>
              <a:rPr sz="2800" b="1" dirty="0">
                <a:solidFill>
                  <a:srgbClr val="002060"/>
                </a:solidFill>
              </a:rPr>
              <a:t>   He predestined us to adoption</a:t>
            </a:r>
            <a:br>
              <a:rPr sz="2800" b="1" dirty="0">
                <a:solidFill>
                  <a:srgbClr val="002060"/>
                </a:solidFill>
              </a:rPr>
            </a:br>
            <a:r>
              <a:rPr sz="2800" b="1" dirty="0">
                <a:solidFill>
                  <a:srgbClr val="002060"/>
                </a:solidFill>
              </a:rPr>
              <a:t>as sons through Jesus Christ</a:t>
            </a:r>
            <a:br>
              <a:rPr sz="2800" b="1" dirty="0">
                <a:solidFill>
                  <a:srgbClr val="002060"/>
                </a:solidFill>
              </a:rPr>
            </a:br>
            <a:r>
              <a:rPr sz="2800" b="1" dirty="0">
                <a:solidFill>
                  <a:srgbClr val="002060"/>
                </a:solidFill>
              </a:rPr>
              <a:t>to Himself, according to</a:t>
            </a:r>
            <a:br>
              <a:rPr sz="2800" b="1" dirty="0">
                <a:solidFill>
                  <a:srgbClr val="002060"/>
                </a:solidFill>
              </a:rPr>
            </a:br>
            <a:r>
              <a:rPr sz="2800" b="1" dirty="0">
                <a:solidFill>
                  <a:srgbClr val="002060"/>
                </a:solidFill>
              </a:rPr>
              <a:t>the kind intention of His will,</a:t>
            </a:r>
            <a:br>
              <a:rPr sz="2800" b="1" dirty="0">
                <a:solidFill>
                  <a:srgbClr val="002060"/>
                </a:solidFill>
              </a:rPr>
            </a:br>
            <a:r>
              <a:rPr sz="2800" b="1" i="1" dirty="0">
                <a:solidFill>
                  <a:srgbClr val="002060"/>
                </a:solidFill>
              </a:rPr>
              <a:t>to the praise of the glory of His grace</a:t>
            </a:r>
            <a:r>
              <a:rPr lang="en-US" sz="2800" b="1" i="1" dirty="0">
                <a:solidFill>
                  <a:srgbClr val="002060"/>
                </a:solidFill>
              </a:rPr>
              <a:t>…</a:t>
            </a:r>
            <a:r>
              <a:rPr sz="2800" b="1" dirty="0">
                <a:solidFill>
                  <a:srgbClr val="002060"/>
                </a:solidFill>
              </a:rPr>
              <a:t>to the end that we who were</a:t>
            </a:r>
            <a:br>
              <a:rPr sz="2800" b="1" dirty="0">
                <a:solidFill>
                  <a:srgbClr val="002060"/>
                </a:solidFill>
              </a:rPr>
            </a:br>
            <a:r>
              <a:rPr sz="2800" b="1" dirty="0">
                <a:solidFill>
                  <a:srgbClr val="002060"/>
                </a:solidFill>
              </a:rPr>
              <a:t>the first to hope in Christ would be</a:t>
            </a:r>
            <a:br>
              <a:rPr sz="2800" b="1" dirty="0">
                <a:solidFill>
                  <a:srgbClr val="002060"/>
                </a:solidFill>
              </a:rPr>
            </a:br>
            <a:r>
              <a:rPr sz="2800" b="1" i="1" dirty="0">
                <a:solidFill>
                  <a:srgbClr val="002060"/>
                </a:solidFill>
              </a:rPr>
              <a:t>to the praise of His glory </a:t>
            </a:r>
            <a:r>
              <a:rPr sz="2800" b="1" dirty="0">
                <a:solidFill>
                  <a:srgbClr val="002060"/>
                </a:solidFill>
              </a:rPr>
              <a:t>. . .</a:t>
            </a:r>
            <a:br>
              <a:rPr sz="2800" b="1" dirty="0">
                <a:solidFill>
                  <a:srgbClr val="002060"/>
                </a:solidFill>
              </a:rPr>
            </a:br>
            <a:r>
              <a:rPr sz="2800" b="1" dirty="0">
                <a:solidFill>
                  <a:srgbClr val="002060"/>
                </a:solidFill>
              </a:rPr>
              <a:t>with a view to the redemption of God's</a:t>
            </a:r>
            <a:br>
              <a:rPr sz="2800" b="1" dirty="0">
                <a:solidFill>
                  <a:srgbClr val="002060"/>
                </a:solidFill>
              </a:rPr>
            </a:br>
            <a:r>
              <a:rPr sz="2800" b="1" dirty="0">
                <a:solidFill>
                  <a:srgbClr val="002060"/>
                </a:solidFill>
              </a:rPr>
              <a:t>own</a:t>
            </a:r>
            <a:r>
              <a:rPr sz="2800" b="1" i="1" dirty="0">
                <a:solidFill>
                  <a:srgbClr val="002060"/>
                </a:solidFill>
              </a:rPr>
              <a:t> </a:t>
            </a:r>
            <a:r>
              <a:rPr sz="2800" b="1" dirty="0">
                <a:solidFill>
                  <a:srgbClr val="002060"/>
                </a:solidFill>
              </a:rPr>
              <a:t>possession, </a:t>
            </a:r>
            <a:r>
              <a:rPr sz="2800" b="1" i="1" dirty="0">
                <a:solidFill>
                  <a:srgbClr val="002060"/>
                </a:solidFill>
              </a:rPr>
              <a:t>to the praise of His glory</a:t>
            </a:r>
            <a:r>
              <a:rPr lang="en-US" sz="2800" b="1" i="1" dirty="0">
                <a:solidFill>
                  <a:srgbClr val="002060"/>
                </a:solidFill>
              </a:rPr>
              <a:t> </a:t>
            </a:r>
            <a:r>
              <a:rPr sz="2800" b="1" dirty="0">
                <a:solidFill>
                  <a:srgbClr val="002060"/>
                </a:solidFill>
              </a:rPr>
              <a:t>(Ephesians 1:5-6,</a:t>
            </a:r>
            <a:r>
              <a:rPr lang="en-US" sz="2800" b="1" dirty="0">
                <a:solidFill>
                  <a:srgbClr val="002060"/>
                </a:solidFill>
              </a:rPr>
              <a:t> </a:t>
            </a:r>
            <a:r>
              <a:rPr sz="2800" b="1" dirty="0">
                <a:solidFill>
                  <a:srgbClr val="002060"/>
                </a:solidFill>
              </a:rPr>
              <a:t>12,</a:t>
            </a:r>
            <a:r>
              <a:rPr lang="en-US" sz="2800" b="1" dirty="0">
                <a:solidFill>
                  <a:srgbClr val="002060"/>
                </a:solidFill>
              </a:rPr>
              <a:t> </a:t>
            </a:r>
            <a:r>
              <a:rPr sz="2800" b="1" dirty="0">
                <a:solidFill>
                  <a:srgbClr val="002060"/>
                </a:solidFill>
              </a:rPr>
              <a:t>14)</a:t>
            </a:r>
          </a:p>
        </p:txBody>
      </p:sp>
      <p:sp>
        <p:nvSpPr>
          <p:cNvPr id="103" name="in Redemption"/>
          <p:cNvSpPr txBox="1"/>
          <p:nvPr/>
        </p:nvSpPr>
        <p:spPr>
          <a:xfrm>
            <a:off x="1315719" y="294884"/>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dirty="0"/>
              <a:t>in Redemption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oss3.jpg" descr="cross3.jpg">
            <a:extLst>
              <a:ext uri="{FF2B5EF4-FFF2-40B4-BE49-F238E27FC236}">
                <a16:creationId xmlns:a16="http://schemas.microsoft.com/office/drawing/2014/main" id="{594156BD-DE73-CF46-A3CF-EB5870F08CB2}"/>
              </a:ext>
            </a:extLst>
          </p:cNvPr>
          <p:cNvPicPr>
            <a:picLocks noChangeAspect="1"/>
          </p:cNvPicPr>
          <p:nvPr/>
        </p:nvPicPr>
        <p:blipFill rotWithShape="1">
          <a:blip r:embed="rId2"/>
          <a:srcRect/>
          <a:stretch/>
        </p:blipFill>
        <p:spPr>
          <a:xfrm>
            <a:off x="1" y="0"/>
            <a:ext cx="9144000" cy="6858000"/>
          </a:xfrm>
          <a:prstGeom prst="rect">
            <a:avLst/>
          </a:prstGeom>
          <a:ln w="12700">
            <a:miter lim="400000"/>
          </a:ln>
        </p:spPr>
      </p:pic>
      <p:sp>
        <p:nvSpPr>
          <p:cNvPr id="106" name="For I tell you that Christ became a servant to the circumcised to show God’s truthfulness, in order to confirm the promises given to the patriarchs, and in order that the Gentiles might glorify God for His mercy.…"/>
          <p:cNvSpPr txBox="1"/>
          <p:nvPr/>
        </p:nvSpPr>
        <p:spPr>
          <a:xfrm>
            <a:off x="1227136" y="1778000"/>
            <a:ext cx="9051928" cy="4531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lnSpc>
                <a:spcPct val="90000"/>
              </a:lnSpc>
              <a:spcBef>
                <a:spcPts val="700"/>
              </a:spcBef>
              <a:defRPr sz="3200">
                <a:solidFill>
                  <a:schemeClr val="accent4">
                    <a:satOff val="-1335"/>
                    <a:lumOff val="-10274"/>
                  </a:schemeClr>
                </a:solidFill>
              </a:defRPr>
            </a:pPr>
            <a:r>
              <a:t>   For I tell you that Christ became</a:t>
            </a:r>
            <a:br/>
            <a:r>
              <a:t>a servant to the circumcised</a:t>
            </a:r>
            <a:br/>
            <a:r>
              <a:t>to show God’s truthfulness,</a:t>
            </a:r>
            <a:br/>
            <a:r>
              <a:t>in order to confirm the promises</a:t>
            </a:r>
            <a:br/>
            <a:r>
              <a:t>given to the patriarchs,</a:t>
            </a:r>
            <a:br/>
            <a:r>
              <a:t>and in order that the Gentiles might</a:t>
            </a:r>
            <a:br/>
            <a:r>
              <a:rPr i="1"/>
              <a:t>glorify God for His mercy</a:t>
            </a:r>
            <a:r>
              <a:t>.</a:t>
            </a:r>
          </a:p>
          <a:p>
            <a:pPr algn="ctr">
              <a:lnSpc>
                <a:spcPct val="90000"/>
              </a:lnSpc>
              <a:spcBef>
                <a:spcPts val="700"/>
              </a:spcBef>
              <a:defRPr sz="800" b="1">
                <a:solidFill>
                  <a:schemeClr val="accent4">
                    <a:satOff val="-1335"/>
                    <a:lumOff val="-10274"/>
                  </a:schemeClr>
                </a:solidFill>
              </a:defRPr>
            </a:pPr>
            <a:endParaRPr/>
          </a:p>
          <a:p>
            <a:pPr algn="ctr">
              <a:lnSpc>
                <a:spcPct val="90000"/>
              </a:lnSpc>
              <a:spcBef>
                <a:spcPts val="600"/>
              </a:spcBef>
              <a:defRPr sz="2800" b="1">
                <a:solidFill>
                  <a:schemeClr val="accent4">
                    <a:satOff val="-1335"/>
                    <a:lumOff val="-10274"/>
                  </a:schemeClr>
                </a:solidFill>
              </a:defRPr>
            </a:pPr>
            <a:r>
              <a:t>(Romans 15:8-9)</a:t>
            </a:r>
          </a:p>
          <a:p>
            <a:pPr marL="342900" indent="-342900" algn="ctr">
              <a:lnSpc>
                <a:spcPct val="90000"/>
              </a:lnSpc>
              <a:spcBef>
                <a:spcPts val="600"/>
              </a:spcBef>
              <a:defRPr sz="2800" b="1">
                <a:solidFill>
                  <a:schemeClr val="accent4">
                    <a:satOff val="-1335"/>
                    <a:lumOff val="-10274"/>
                  </a:schemeClr>
                </a:solidFill>
              </a:defRPr>
            </a:pPr>
            <a:endParaRPr/>
          </a:p>
        </p:txBody>
      </p:sp>
      <p:sp>
        <p:nvSpPr>
          <p:cNvPr id="107" name="in Redemption"/>
          <p:cNvSpPr txBox="1"/>
          <p:nvPr/>
        </p:nvSpPr>
        <p:spPr>
          <a:xfrm>
            <a:off x="1353820" y="469900"/>
            <a:ext cx="7985760"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t>in Redemption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CB291-BC34-5347-95D9-1BF442B7A327}"/>
              </a:ext>
            </a:extLst>
          </p:cNvPr>
          <p:cNvPicPr>
            <a:picLocks noChangeAspect="1"/>
          </p:cNvPicPr>
          <p:nvPr/>
        </p:nvPicPr>
        <p:blipFill>
          <a:blip r:embed="rId2"/>
          <a:stretch>
            <a:fillRect/>
          </a:stretch>
        </p:blipFill>
        <p:spPr>
          <a:xfrm>
            <a:off x="0" y="0"/>
            <a:ext cx="9144000" cy="6858000"/>
          </a:xfrm>
          <a:prstGeom prst="rect">
            <a:avLst/>
          </a:prstGeom>
        </p:spPr>
      </p:pic>
      <p:sp>
        <p:nvSpPr>
          <p:cNvPr id="110" name="Christ redeemed us that we might:…"/>
          <p:cNvSpPr txBox="1"/>
          <p:nvPr/>
        </p:nvSpPr>
        <p:spPr>
          <a:xfrm>
            <a:off x="2893512" y="1714500"/>
            <a:ext cx="6250488" cy="5053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273050" indent="-223838" algn="ctr">
              <a:spcBef>
                <a:spcPts val="700"/>
              </a:spcBef>
              <a:defRPr sz="3200">
                <a:solidFill>
                  <a:schemeClr val="accent4">
                    <a:satOff val="-1335"/>
                    <a:lumOff val="-10274"/>
                  </a:schemeClr>
                </a:solidFill>
              </a:defRPr>
            </a:pPr>
            <a:r>
              <a:rPr sz="3400" i="1" dirty="0"/>
              <a:t>Christ redeemed us that we might:</a:t>
            </a:r>
            <a:br>
              <a:rPr sz="3400" i="1" dirty="0"/>
            </a:br>
            <a:endParaRPr sz="3400" i="1" dirty="0"/>
          </a:p>
          <a:p>
            <a:pPr marL="273050" lvl="3" indent="-223838">
              <a:spcBef>
                <a:spcPts val="700"/>
              </a:spcBef>
              <a:buSzPct val="100000"/>
              <a:buChar char="•"/>
              <a:defRPr sz="2900" b="1">
                <a:solidFill>
                  <a:schemeClr val="accent4">
                    <a:satOff val="-1335"/>
                    <a:lumOff val="-10274"/>
                  </a:schemeClr>
                </a:solidFill>
                <a:latin typeface="Bell MT"/>
                <a:ea typeface="Bell MT"/>
                <a:cs typeface="Bell MT"/>
                <a:sym typeface="Bell MT"/>
              </a:defRPr>
            </a:pPr>
            <a:r>
              <a:rPr dirty="0"/>
              <a:t>Glorify God as God and give thanks</a:t>
            </a:r>
          </a:p>
          <a:p>
            <a:pPr marL="273050" lvl="3" indent="-223838">
              <a:spcBef>
                <a:spcPts val="700"/>
              </a:spcBef>
              <a:buSzPct val="100000"/>
              <a:buChar char="•"/>
              <a:defRPr sz="2900" b="1">
                <a:solidFill>
                  <a:schemeClr val="accent4">
                    <a:satOff val="-1335"/>
                    <a:lumOff val="-10274"/>
                  </a:schemeClr>
                </a:solidFill>
                <a:latin typeface="Bell MT"/>
                <a:ea typeface="Bell MT"/>
                <a:cs typeface="Bell MT"/>
                <a:sym typeface="Bell MT"/>
              </a:defRPr>
            </a:pPr>
            <a:r>
              <a:rPr dirty="0"/>
              <a:t>Exchange images for the glory</a:t>
            </a:r>
            <a:br>
              <a:rPr dirty="0"/>
            </a:br>
            <a:r>
              <a:rPr dirty="0"/>
              <a:t>of the incorruptible God</a:t>
            </a:r>
          </a:p>
          <a:p>
            <a:pPr marL="273050" lvl="3" indent="-223838">
              <a:spcBef>
                <a:spcPts val="700"/>
              </a:spcBef>
              <a:buSzPct val="100000"/>
              <a:buChar char="•"/>
              <a:defRPr sz="2900" b="1">
                <a:solidFill>
                  <a:schemeClr val="accent4">
                    <a:satOff val="-1335"/>
                    <a:lumOff val="-10274"/>
                  </a:schemeClr>
                </a:solidFill>
                <a:latin typeface="Bell MT"/>
                <a:ea typeface="Bell MT"/>
                <a:cs typeface="Bell MT"/>
                <a:sym typeface="Bell MT"/>
              </a:defRPr>
            </a:pPr>
            <a:r>
              <a:rPr dirty="0"/>
              <a:t>Exchange the lie for the truth</a:t>
            </a:r>
            <a:br>
              <a:rPr dirty="0"/>
            </a:br>
            <a:r>
              <a:rPr dirty="0"/>
              <a:t>of God</a:t>
            </a:r>
          </a:p>
          <a:p>
            <a:pPr marL="273050" lvl="3" indent="-223838">
              <a:spcBef>
                <a:spcPts val="700"/>
              </a:spcBef>
              <a:buSzPct val="100000"/>
              <a:buChar char="•"/>
              <a:defRPr sz="2900" b="1">
                <a:solidFill>
                  <a:schemeClr val="accent4">
                    <a:satOff val="-1335"/>
                    <a:lumOff val="-10274"/>
                  </a:schemeClr>
                </a:solidFill>
                <a:latin typeface="Bell MT"/>
                <a:ea typeface="Bell MT"/>
                <a:cs typeface="Bell MT"/>
                <a:sym typeface="Bell MT"/>
              </a:defRPr>
            </a:pPr>
            <a:r>
              <a:rPr dirty="0"/>
              <a:t>Worship and serve the Creator</a:t>
            </a:r>
            <a:br>
              <a:rPr dirty="0"/>
            </a:br>
            <a:r>
              <a:rPr dirty="0"/>
              <a:t>rather than the creature  </a:t>
            </a:r>
            <a:r>
              <a:rPr sz="2300" dirty="0"/>
              <a:t>(Romans 1)</a:t>
            </a:r>
          </a:p>
          <a:p>
            <a:pPr marL="273050" indent="-223838" algn="ctr">
              <a:spcBef>
                <a:spcPts val="600"/>
              </a:spcBef>
              <a:defRPr sz="2800" b="1">
                <a:solidFill>
                  <a:schemeClr val="accent4">
                    <a:satOff val="-1335"/>
                    <a:lumOff val="-10274"/>
                  </a:schemeClr>
                </a:solidFill>
              </a:defRPr>
            </a:pPr>
            <a:endParaRPr sz="2300" dirty="0"/>
          </a:p>
        </p:txBody>
      </p:sp>
      <p:sp>
        <p:nvSpPr>
          <p:cNvPr id="111" name="in Redemption"/>
          <p:cNvSpPr txBox="1"/>
          <p:nvPr/>
        </p:nvSpPr>
        <p:spPr>
          <a:xfrm>
            <a:off x="1455420" y="444500"/>
            <a:ext cx="7985760"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t>in Redemption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3" name="vine.jpg" descr="vine.jpg"/>
          <p:cNvPicPr>
            <a:picLocks noChangeAspect="1"/>
          </p:cNvPicPr>
          <p:nvPr/>
        </p:nvPicPr>
        <p:blipFill>
          <a:blip r:embed="rId2">
            <a:alphaModFix amt="52718"/>
          </a:blip>
          <a:stretch>
            <a:fillRect/>
          </a:stretch>
        </p:blipFill>
        <p:spPr>
          <a:xfrm>
            <a:off x="-30239" y="-32386"/>
            <a:ext cx="13186231" cy="6922772"/>
          </a:xfrm>
          <a:prstGeom prst="rect">
            <a:avLst/>
          </a:prstGeom>
          <a:ln w="12700">
            <a:miter lim="400000"/>
          </a:ln>
        </p:spPr>
      </p:pic>
      <p:sp>
        <p:nvSpPr>
          <p:cNvPr id="114" name="Whether, then, you eat or drink or whatever you do, do all to the glory of God. (1 Cor. 10:31)…"/>
          <p:cNvSpPr txBox="1"/>
          <p:nvPr/>
        </p:nvSpPr>
        <p:spPr>
          <a:xfrm>
            <a:off x="769619" y="1465580"/>
            <a:ext cx="7985761" cy="466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spcBef>
                <a:spcPts val="1600"/>
              </a:spcBef>
              <a:buSzPct val="100000"/>
              <a:buChar char="•"/>
              <a:defRPr sz="3000" b="1">
                <a:solidFill>
                  <a:srgbClr val="FFFFFF"/>
                </a:solidFill>
                <a:latin typeface="Bell MT"/>
                <a:ea typeface="Bell MT"/>
                <a:cs typeface="Bell MT"/>
                <a:sym typeface="Bell MT"/>
              </a:defRPr>
            </a:pPr>
            <a:r>
              <a:t>Whether, then, you eat or drink or whatever you do, do all to the glory of God. (1 Cor. 10:31)</a:t>
            </a:r>
          </a:p>
          <a:p>
            <a:pPr>
              <a:lnSpc>
                <a:spcPct val="80000"/>
              </a:lnSpc>
              <a:spcBef>
                <a:spcPts val="1600"/>
              </a:spcBef>
              <a:buSzPct val="100000"/>
              <a:buChar char="•"/>
              <a:defRPr sz="3000" b="1">
                <a:solidFill>
                  <a:srgbClr val="FFFFFF"/>
                </a:solidFill>
                <a:latin typeface="Bell MT"/>
                <a:ea typeface="Bell MT"/>
                <a:cs typeface="Bell MT"/>
                <a:sym typeface="Bell MT"/>
              </a:defRPr>
            </a:pPr>
            <a:r>
              <a:t>“My Father is glorified by this, that you bear much fruit, and so prove to be My disciples.”  (John 15:8)</a:t>
            </a:r>
          </a:p>
          <a:p>
            <a:pPr>
              <a:lnSpc>
                <a:spcPct val="80000"/>
              </a:lnSpc>
              <a:spcBef>
                <a:spcPts val="1600"/>
              </a:spcBef>
              <a:buSzPct val="100000"/>
              <a:buChar char="•"/>
              <a:defRPr sz="3000" b="1">
                <a:solidFill>
                  <a:srgbClr val="FFFFFF"/>
                </a:solidFill>
                <a:latin typeface="Bell MT"/>
                <a:ea typeface="Bell MT"/>
                <a:cs typeface="Bell MT"/>
                <a:sym typeface="Bell MT"/>
              </a:defRPr>
            </a:pPr>
            <a:r>
              <a:t>Whoever serves is to do so as one who is serving by the strength which God supplies; so that in all things God may be glorified through Jesus Christ.  (1 Peter 4:11)</a:t>
            </a:r>
          </a:p>
        </p:txBody>
      </p:sp>
      <p:sp>
        <p:nvSpPr>
          <p:cNvPr id="115" name="in Sanctification"/>
          <p:cNvSpPr txBox="1"/>
          <p:nvPr/>
        </p:nvSpPr>
        <p:spPr>
          <a:xfrm>
            <a:off x="998219" y="355600"/>
            <a:ext cx="71475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t>in Sanctification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7" name="19fa22Part1f_800.jpg" descr="19fa22Part1f_800.jpg"/>
          <p:cNvPicPr>
            <a:picLocks noChangeAspect="1"/>
          </p:cNvPicPr>
          <p:nvPr/>
        </p:nvPicPr>
        <p:blipFill rotWithShape="1">
          <a:blip r:embed="rId2"/>
          <a:srcRect l="11778" r="-269"/>
          <a:stretch/>
        </p:blipFill>
        <p:spPr>
          <a:xfrm>
            <a:off x="-1" y="-8037"/>
            <a:ext cx="9732723" cy="6874074"/>
          </a:xfrm>
          <a:prstGeom prst="rect">
            <a:avLst/>
          </a:prstGeom>
          <a:ln w="12700">
            <a:miter lim="400000"/>
          </a:ln>
        </p:spPr>
      </p:pic>
      <p:sp>
        <p:nvSpPr>
          <p:cNvPr id="118" name="To Him be glory in the church and in Christ Jesus throughout all generations, forever and ever. Amen.…"/>
          <p:cNvSpPr txBox="1"/>
          <p:nvPr/>
        </p:nvSpPr>
        <p:spPr>
          <a:xfrm>
            <a:off x="579120" y="2037079"/>
            <a:ext cx="7985760" cy="283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80000"/>
              </a:lnSpc>
              <a:spcBef>
                <a:spcPts val="1600"/>
              </a:spcBef>
              <a:defRPr sz="3000" b="1">
                <a:solidFill>
                  <a:srgbClr val="000000"/>
                </a:solidFill>
                <a:latin typeface="Bell MT"/>
                <a:ea typeface="Bell MT"/>
                <a:cs typeface="Bell MT"/>
                <a:sym typeface="Bell MT"/>
              </a:defRPr>
            </a:pPr>
            <a:r>
              <a:t>To Him be glory in the church</a:t>
            </a:r>
            <a:br/>
            <a:r>
              <a:t>and in Christ Jesus</a:t>
            </a:r>
            <a:br/>
            <a:r>
              <a:t>throughout all generations,</a:t>
            </a:r>
            <a:br/>
            <a:r>
              <a:t>forever and ever.</a:t>
            </a:r>
            <a:br/>
            <a:r>
              <a:t>Amen.</a:t>
            </a:r>
          </a:p>
          <a:p>
            <a:pPr algn="ctr">
              <a:lnSpc>
                <a:spcPct val="80000"/>
              </a:lnSpc>
              <a:spcBef>
                <a:spcPts val="1600"/>
              </a:spcBef>
              <a:defRPr sz="3000" b="1">
                <a:solidFill>
                  <a:srgbClr val="000000"/>
                </a:solidFill>
                <a:latin typeface="Bell MT"/>
                <a:ea typeface="Bell MT"/>
                <a:cs typeface="Bell MT"/>
                <a:sym typeface="Bell MT"/>
              </a:defRPr>
            </a:pPr>
            <a:r>
              <a:t>(Ephesians 3:21)</a:t>
            </a:r>
          </a:p>
        </p:txBody>
      </p:sp>
      <p:sp>
        <p:nvSpPr>
          <p:cNvPr id="119" name="in the Church"/>
          <p:cNvSpPr txBox="1"/>
          <p:nvPr/>
        </p:nvSpPr>
        <p:spPr>
          <a:xfrm>
            <a:off x="998220" y="393700"/>
            <a:ext cx="7147560"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000000"/>
                </a:solidFill>
                <a:latin typeface="Georgia"/>
                <a:ea typeface="Georgia"/>
                <a:cs typeface="Georgia"/>
                <a:sym typeface="Georgia"/>
              </a:defRPr>
            </a:lvl1pPr>
          </a:lstStyle>
          <a:p>
            <a:r>
              <a:t>in the Church</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heaven.jpg" descr="heaven.jpg"/>
          <p:cNvPicPr>
            <a:picLocks noChangeAspect="1"/>
          </p:cNvPicPr>
          <p:nvPr/>
        </p:nvPicPr>
        <p:blipFill>
          <a:blip r:embed="rId3">
            <a:alphaModFix amt="39781"/>
          </a:blip>
          <a:stretch>
            <a:fillRect/>
          </a:stretch>
        </p:blipFill>
        <p:spPr>
          <a:xfrm>
            <a:off x="-1418894" y="3764"/>
            <a:ext cx="12159588" cy="6850472"/>
          </a:xfrm>
          <a:prstGeom prst="rect">
            <a:avLst/>
          </a:prstGeom>
          <a:ln w="12700">
            <a:miter lim="400000"/>
          </a:ln>
        </p:spPr>
      </p:pic>
      <p:sp>
        <p:nvSpPr>
          <p:cNvPr id="122" name="And the city has no need of the sun or of the moon to shine on it, for the glory of God has illumined it, and its lamp is the Lamb.  (Revel. 21:23)…"/>
          <p:cNvSpPr txBox="1"/>
          <p:nvPr/>
        </p:nvSpPr>
        <p:spPr>
          <a:xfrm>
            <a:off x="858519" y="1828800"/>
            <a:ext cx="7604761" cy="378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11150" indent="-311150">
              <a:spcBef>
                <a:spcPts val="1900"/>
              </a:spcBef>
              <a:buSzPct val="100000"/>
              <a:buChar char="•"/>
              <a:defRPr sz="3200">
                <a:solidFill>
                  <a:srgbClr val="FFFFFF"/>
                </a:solidFill>
              </a:defRPr>
            </a:pPr>
            <a:r>
              <a:rPr dirty="0"/>
              <a:t>And the city has no need of the sun or of the moon to shine on it, for the glory of God has illumined it, and its lamp is the Lamb</a:t>
            </a:r>
            <a:br>
              <a:rPr lang="en-US" dirty="0"/>
            </a:br>
            <a:r>
              <a:rPr dirty="0"/>
              <a:t>(Rev 21:23)</a:t>
            </a:r>
          </a:p>
          <a:p>
            <a:pPr marL="311150" indent="-311150">
              <a:spcBef>
                <a:spcPts val="1900"/>
              </a:spcBef>
              <a:buSzPct val="100000"/>
              <a:buChar char="•"/>
              <a:defRPr sz="3200">
                <a:solidFill>
                  <a:srgbClr val="FFFFFF"/>
                </a:solidFill>
              </a:defRPr>
            </a:pPr>
            <a:r>
              <a:rPr dirty="0"/>
              <a:t>“To Him who sits on the throne, and to the Lamb, be</a:t>
            </a:r>
            <a:r>
              <a:rPr i="1" dirty="0"/>
              <a:t> </a:t>
            </a:r>
            <a:r>
              <a:rPr dirty="0"/>
              <a:t>blessing and honor and glory and dominion forever and ever” (Rev 5:13)</a:t>
            </a:r>
          </a:p>
        </p:txBody>
      </p:sp>
      <p:sp>
        <p:nvSpPr>
          <p:cNvPr id="123" name="in Heaven"/>
          <p:cNvSpPr txBox="1"/>
          <p:nvPr/>
        </p:nvSpPr>
        <p:spPr>
          <a:xfrm>
            <a:off x="1493519" y="457200"/>
            <a:ext cx="6080762"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t>in Heaven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or from Him…"/>
          <p:cNvSpPr txBox="1"/>
          <p:nvPr/>
        </p:nvSpPr>
        <p:spPr>
          <a:xfrm>
            <a:off x="1150619" y="863599"/>
            <a:ext cx="6842761" cy="540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1900"/>
              </a:spcBef>
              <a:defRPr sz="800">
                <a:latin typeface="Bell MT"/>
                <a:ea typeface="Bell MT"/>
                <a:cs typeface="Bell MT"/>
                <a:sym typeface="Bell MT"/>
              </a:defRPr>
            </a:pPr>
            <a:endParaRPr b="1"/>
          </a:p>
          <a:p>
            <a:pPr algn="ctr">
              <a:lnSpc>
                <a:spcPct val="70000"/>
              </a:lnSpc>
              <a:spcBef>
                <a:spcPts val="2100"/>
              </a:spcBef>
              <a:defRPr sz="3600">
                <a:solidFill>
                  <a:srgbClr val="FFFB00"/>
                </a:solidFill>
                <a:latin typeface="Bell MT"/>
                <a:ea typeface="Bell MT"/>
                <a:cs typeface="Bell MT"/>
                <a:sym typeface="Bell MT"/>
              </a:defRPr>
            </a:pPr>
            <a:r>
              <a:rPr b="1"/>
              <a:t>For </a:t>
            </a:r>
            <a:r>
              <a:rPr b="1">
                <a:latin typeface="+mn-lt"/>
                <a:ea typeface="+mn-ea"/>
                <a:cs typeface="+mn-cs"/>
                <a:sym typeface="Garamond"/>
              </a:rPr>
              <a:t>from Him</a:t>
            </a:r>
          </a:p>
          <a:p>
            <a:pPr algn="ctr">
              <a:lnSpc>
                <a:spcPct val="70000"/>
              </a:lnSpc>
              <a:spcBef>
                <a:spcPts val="2100"/>
              </a:spcBef>
              <a:defRPr sz="3600">
                <a:solidFill>
                  <a:srgbClr val="FFFB00"/>
                </a:solidFill>
              </a:defRPr>
            </a:pPr>
            <a:r>
              <a:rPr b="1"/>
              <a:t>and through Him</a:t>
            </a:r>
          </a:p>
          <a:p>
            <a:pPr algn="ctr">
              <a:lnSpc>
                <a:spcPct val="70000"/>
              </a:lnSpc>
              <a:spcBef>
                <a:spcPts val="2100"/>
              </a:spcBef>
              <a:defRPr sz="3600">
                <a:solidFill>
                  <a:srgbClr val="FFFB00"/>
                </a:solidFill>
              </a:defRPr>
            </a:pPr>
            <a:r>
              <a:rPr b="1"/>
              <a:t>and to Him</a:t>
            </a:r>
          </a:p>
          <a:p>
            <a:pPr algn="ctr">
              <a:lnSpc>
                <a:spcPct val="70000"/>
              </a:lnSpc>
              <a:spcBef>
                <a:spcPts val="2100"/>
              </a:spcBef>
              <a:defRPr sz="3600">
                <a:solidFill>
                  <a:srgbClr val="FFFB00"/>
                </a:solidFill>
              </a:defRPr>
            </a:pPr>
            <a:r>
              <a:rPr b="1"/>
              <a:t>are all things.</a:t>
            </a:r>
          </a:p>
          <a:p>
            <a:pPr algn="ctr">
              <a:lnSpc>
                <a:spcPct val="70000"/>
              </a:lnSpc>
              <a:spcBef>
                <a:spcPts val="1900"/>
              </a:spcBef>
              <a:defRPr sz="1600">
                <a:solidFill>
                  <a:srgbClr val="FFFB00"/>
                </a:solidFill>
              </a:defRPr>
            </a:pPr>
            <a:endParaRPr b="1"/>
          </a:p>
          <a:p>
            <a:pPr algn="ctr">
              <a:lnSpc>
                <a:spcPct val="70000"/>
              </a:lnSpc>
              <a:spcBef>
                <a:spcPts val="2100"/>
              </a:spcBef>
              <a:defRPr sz="3600">
                <a:solidFill>
                  <a:srgbClr val="FFFB00"/>
                </a:solidFill>
              </a:defRPr>
            </a:pPr>
            <a:r>
              <a:rPr b="1"/>
              <a:t>To Him be</a:t>
            </a:r>
            <a:r>
              <a:rPr b="1" i="1"/>
              <a:t> </a:t>
            </a:r>
            <a:r>
              <a:rPr b="1"/>
              <a:t>the glory forever.</a:t>
            </a:r>
          </a:p>
          <a:p>
            <a:pPr algn="ctr">
              <a:lnSpc>
                <a:spcPct val="70000"/>
              </a:lnSpc>
              <a:spcBef>
                <a:spcPts val="2100"/>
              </a:spcBef>
              <a:defRPr sz="3600">
                <a:solidFill>
                  <a:srgbClr val="FFFB00"/>
                </a:solidFill>
              </a:defRPr>
            </a:pPr>
            <a:r>
              <a:rPr b="1"/>
              <a:t>Amen!</a:t>
            </a:r>
          </a:p>
          <a:p>
            <a:pPr algn="ctr">
              <a:lnSpc>
                <a:spcPct val="70000"/>
              </a:lnSpc>
              <a:spcBef>
                <a:spcPts val="1900"/>
              </a:spcBef>
              <a:defRPr sz="1200">
                <a:solidFill>
                  <a:srgbClr val="FFFB00"/>
                </a:solidFill>
              </a:defRPr>
            </a:pPr>
            <a:endParaRPr b="1"/>
          </a:p>
          <a:p>
            <a:pPr algn="ctr">
              <a:lnSpc>
                <a:spcPct val="70000"/>
              </a:lnSpc>
              <a:spcBef>
                <a:spcPts val="1600"/>
              </a:spcBef>
              <a:defRPr sz="2800">
                <a:solidFill>
                  <a:srgbClr val="FFFB00"/>
                </a:solidFill>
              </a:defRPr>
            </a:pPr>
            <a:r>
              <a:rPr b="1"/>
              <a:t>(Romans 11:36)</a:t>
            </a:r>
          </a:p>
        </p:txBody>
      </p:sp>
      <p:sp>
        <p:nvSpPr>
          <p:cNvPr id="128" name="The Story of His Glory"/>
          <p:cNvSpPr txBox="1"/>
          <p:nvPr/>
        </p:nvSpPr>
        <p:spPr>
          <a:xfrm>
            <a:off x="807718" y="86359"/>
            <a:ext cx="75285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800"/>
              </a:spcBef>
              <a:defRPr sz="4800"/>
            </a:lvl1pPr>
          </a:lstStyle>
          <a:p>
            <a:r>
              <a:rPr b="1" dirty="0"/>
              <a:t>The Story of His Glory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28B"/>
        </a:solidFill>
        <a:effectLst/>
      </p:bgPr>
    </p:bg>
    <p:spTree>
      <p:nvGrpSpPr>
        <p:cNvPr id="1" name=""/>
        <p:cNvGrpSpPr/>
        <p:nvPr/>
      </p:nvGrpSpPr>
      <p:grpSpPr>
        <a:xfrm>
          <a:off x="0" y="0"/>
          <a:ext cx="0" cy="0"/>
          <a:chOff x="0" y="0"/>
          <a:chExt cx="0" cy="0"/>
        </a:xfrm>
      </p:grpSpPr>
      <p:sp>
        <p:nvSpPr>
          <p:cNvPr id="48" name="Revelation…"/>
          <p:cNvSpPr txBox="1"/>
          <p:nvPr/>
        </p:nvSpPr>
        <p:spPr>
          <a:xfrm>
            <a:off x="1066800" y="5105400"/>
            <a:ext cx="29718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91919"/>
                </a:solidFill>
                <a:latin typeface="Maiandra GD"/>
                <a:ea typeface="Maiandra GD"/>
                <a:cs typeface="Maiandra GD"/>
                <a:sym typeface="Maiandra GD"/>
              </a:defRPr>
            </a:pPr>
            <a:r>
              <a:rPr dirty="0"/>
              <a:t>Revelation</a:t>
            </a:r>
          </a:p>
          <a:p>
            <a:pPr algn="ctr">
              <a:defRPr sz="3600">
                <a:solidFill>
                  <a:srgbClr val="FFFF99"/>
                </a:solidFill>
                <a:latin typeface="Maiandra GD"/>
                <a:ea typeface="Maiandra GD"/>
                <a:cs typeface="Maiandra GD"/>
                <a:sym typeface="Maiandra GD"/>
              </a:defRPr>
            </a:pPr>
            <a:r>
              <a:rPr dirty="0">
                <a:solidFill>
                  <a:schemeClr val="tx1">
                    <a:lumMod val="50000"/>
                  </a:schemeClr>
                </a:solidFill>
              </a:rPr>
              <a:t>THEOLOGY</a:t>
            </a:r>
            <a:r>
              <a:rPr dirty="0"/>
              <a:t>	</a:t>
            </a:r>
          </a:p>
        </p:txBody>
      </p:sp>
      <p:sp>
        <p:nvSpPr>
          <p:cNvPr id="49" name="Response…"/>
          <p:cNvSpPr txBox="1"/>
          <p:nvPr/>
        </p:nvSpPr>
        <p:spPr>
          <a:xfrm>
            <a:off x="5257800" y="5105400"/>
            <a:ext cx="28194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71717"/>
                </a:solidFill>
                <a:latin typeface="Maiandra GD"/>
                <a:ea typeface="Maiandra GD"/>
                <a:cs typeface="Maiandra GD"/>
                <a:sym typeface="Maiandra GD"/>
              </a:defRPr>
            </a:pPr>
            <a:r>
              <a:rPr dirty="0"/>
              <a:t>Response</a:t>
            </a:r>
          </a:p>
          <a:p>
            <a:pPr algn="ctr">
              <a:defRPr sz="3600">
                <a:solidFill>
                  <a:srgbClr val="FFFF99"/>
                </a:solidFill>
                <a:latin typeface="Maiandra GD"/>
                <a:ea typeface="Maiandra GD"/>
                <a:cs typeface="Maiandra GD"/>
                <a:sym typeface="Maiandra GD"/>
              </a:defRPr>
            </a:pPr>
            <a:r>
              <a:rPr dirty="0">
                <a:solidFill>
                  <a:schemeClr val="tx1">
                    <a:lumMod val="50000"/>
                  </a:schemeClr>
                </a:solidFill>
              </a:rPr>
              <a:t>DOXOLOGY</a:t>
            </a:r>
          </a:p>
        </p:txBody>
      </p:sp>
      <p:sp>
        <p:nvSpPr>
          <p:cNvPr id="50" name="Shape"/>
          <p:cNvSpPr/>
          <p:nvPr/>
        </p:nvSpPr>
        <p:spPr>
          <a:xfrm>
            <a:off x="21336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p>
        </p:txBody>
      </p:sp>
      <p:sp>
        <p:nvSpPr>
          <p:cNvPr id="51" name="Shape"/>
          <p:cNvSpPr/>
          <p:nvPr/>
        </p:nvSpPr>
        <p:spPr>
          <a:xfrm rot="10800000">
            <a:off x="61722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p>
        </p:txBody>
      </p:sp>
      <p:sp>
        <p:nvSpPr>
          <p:cNvPr id="52" name="the biblical pattern…"/>
          <p:cNvSpPr txBox="1"/>
          <p:nvPr/>
        </p:nvSpPr>
        <p:spPr>
          <a:xfrm>
            <a:off x="2743200" y="1981200"/>
            <a:ext cx="3647552"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600"/>
              </a:spcBef>
              <a:defRPr sz="4400">
                <a:solidFill>
                  <a:srgbClr val="FFFF99"/>
                </a:solidFill>
                <a:latin typeface="Maiandra GD"/>
                <a:ea typeface="Maiandra GD"/>
                <a:cs typeface="Maiandra GD"/>
                <a:sym typeface="Maiandra GD"/>
              </a:defRPr>
            </a:pPr>
            <a:r>
              <a:rPr dirty="0"/>
              <a:t>the biblical pattern</a:t>
            </a:r>
            <a:r>
              <a:rPr lang="en-US" dirty="0"/>
              <a:t> </a:t>
            </a:r>
            <a:r>
              <a:rPr dirty="0"/>
              <a:t>of worship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it’s not about us…"/>
          <p:cNvSpPr txBox="1"/>
          <p:nvPr/>
        </p:nvSpPr>
        <p:spPr>
          <a:xfrm>
            <a:off x="1610513" y="2044700"/>
            <a:ext cx="5694374" cy="1805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a:solidFill>
                  <a:srgbClr val="FFFB00"/>
                </a:solidFill>
              </a:defRPr>
            </a:pPr>
            <a:r>
              <a:t>it’s not about us</a:t>
            </a:r>
          </a:p>
          <a:p>
            <a:pPr algn="ctr">
              <a:defRPr sz="4000">
                <a:solidFill>
                  <a:srgbClr val="FFFB00"/>
                </a:solidFill>
              </a:defRPr>
            </a:pPr>
            <a:endParaRPr/>
          </a:p>
          <a:p>
            <a:pPr algn="ctr">
              <a:defRPr sz="4000">
                <a:solidFill>
                  <a:srgbClr val="FFFB00"/>
                </a:solidFill>
              </a:defRPr>
            </a:pPr>
            <a:r>
              <a:t>it’s about God and His glory</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png" descr="image.png"/>
          <p:cNvPicPr>
            <a:picLocks noChangeAspect="1"/>
          </p:cNvPicPr>
          <p:nvPr/>
        </p:nvPicPr>
        <p:blipFill>
          <a:blip r:embed="rId2"/>
          <a:stretch>
            <a:fillRect/>
          </a:stretch>
        </p:blipFill>
        <p:spPr>
          <a:xfrm>
            <a:off x="0" y="0"/>
            <a:ext cx="9144000" cy="684053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36" name="is our response to the Glory of God  all that we are  responding to all that He is"/>
          <p:cNvSpPr txBox="1"/>
          <p:nvPr/>
        </p:nvSpPr>
        <p:spPr>
          <a:xfrm>
            <a:off x="1264919" y="1981200"/>
            <a:ext cx="6614161" cy="3685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pPr>
            <a:r>
              <a:t>is our response</a:t>
            </a:r>
            <a:br/>
            <a:r>
              <a:t>to the Glory of God</a:t>
            </a:r>
            <a:br/>
            <a:br/>
            <a:r>
              <a:rPr sz="4400" i="1"/>
              <a:t>all that we are </a:t>
            </a:r>
            <a:br>
              <a:rPr sz="4400" i="1"/>
            </a:br>
            <a:r>
              <a:rPr sz="4400" i="1"/>
              <a:t>responding to all that He is</a:t>
            </a:r>
          </a:p>
        </p:txBody>
      </p:sp>
      <p:sp>
        <p:nvSpPr>
          <p:cNvPr id="137" name="WORSHIP"/>
          <p:cNvSpPr txBox="1"/>
          <p:nvPr/>
        </p:nvSpPr>
        <p:spPr>
          <a:xfrm>
            <a:off x="1493519" y="609600"/>
            <a:ext cx="6080762" cy="1031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900"/>
              </a:spcBef>
              <a:defRPr sz="6600"/>
            </a:lvl1pPr>
          </a:lstStyle>
          <a:p>
            <a:r>
              <a:t>WORSHIP</a:t>
            </a:r>
          </a:p>
        </p:txBody>
      </p:sp>
      <p:sp>
        <p:nvSpPr>
          <p:cNvPr id="138" name="Rectangle"/>
          <p:cNvSpPr/>
          <p:nvPr/>
        </p:nvSpPr>
        <p:spPr>
          <a:xfrm>
            <a:off x="2286000" y="685800"/>
            <a:ext cx="4495800" cy="914400"/>
          </a:xfrm>
          <a:prstGeom prst="rect">
            <a:avLst/>
          </a:prstGeom>
          <a:ln w="57150">
            <a:solidFill>
              <a:srgbClr val="CADBFF"/>
            </a:solidFill>
          </a:ln>
        </p:spPr>
        <p:txBody>
          <a:bodyPr lIns="45719" rIns="45719" anchor="ct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2" name="WORSHIP…"/>
          <p:cNvSpPr txBox="1"/>
          <p:nvPr/>
        </p:nvSpPr>
        <p:spPr>
          <a:xfrm>
            <a:off x="426719" y="533400"/>
            <a:ext cx="8290561" cy="4793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73050" indent="-223838" algn="ctr">
              <a:defRPr sz="4400"/>
            </a:pPr>
            <a:r>
              <a:rPr dirty="0"/>
              <a:t>WORSHIP</a:t>
            </a:r>
            <a:endParaRPr sz="3200" dirty="0">
              <a:solidFill>
                <a:srgbClr val="000000"/>
              </a:solidFill>
            </a:endParaRPr>
          </a:p>
          <a:p>
            <a:pPr marL="273050" indent="-223838" algn="ctr">
              <a:defRPr sz="3200"/>
            </a:pPr>
            <a:r>
              <a:rPr dirty="0"/>
              <a:t>is our response</a:t>
            </a:r>
            <a:br>
              <a:rPr dirty="0"/>
            </a:br>
            <a:r>
              <a:rPr dirty="0"/>
              <a:t>to the Glory of God</a:t>
            </a:r>
            <a:br>
              <a:rPr dirty="0"/>
            </a:br>
            <a:endParaRPr dirty="0">
              <a:solidFill>
                <a:srgbClr val="000000"/>
              </a:solidFill>
            </a:endParaRPr>
          </a:p>
          <a:p>
            <a:pPr marL="273050" indent="-223838" algn="ctr">
              <a:buSzPct val="100000"/>
              <a:buChar char="•"/>
              <a:defRPr sz="3200">
                <a:latin typeface="Bell MT"/>
                <a:ea typeface="Bell MT"/>
                <a:cs typeface="Bell MT"/>
                <a:sym typeface="Bell MT"/>
              </a:defRPr>
            </a:pPr>
            <a:r>
              <a:rPr dirty="0"/>
              <a:t>Recognizing the glory of God with our </a:t>
            </a:r>
            <a:r>
              <a:rPr i="1" dirty="0"/>
              <a:t>minds</a:t>
            </a:r>
          </a:p>
          <a:p>
            <a:pPr marL="273050" indent="-223838" algn="ctr">
              <a:lnSpc>
                <a:spcPct val="120000"/>
              </a:lnSpc>
              <a:spcBef>
                <a:spcPts val="700"/>
              </a:spcBef>
              <a:buSzPct val="100000"/>
              <a:buChar char="•"/>
              <a:defRPr sz="3200">
                <a:latin typeface="Bell MT"/>
                <a:ea typeface="Bell MT"/>
                <a:cs typeface="Bell MT"/>
                <a:sym typeface="Bell MT"/>
              </a:defRPr>
            </a:pPr>
            <a:r>
              <a:rPr dirty="0"/>
              <a:t>Cherishing the glory of God with our </a:t>
            </a:r>
            <a:r>
              <a:rPr i="1" dirty="0"/>
              <a:t>hearts</a:t>
            </a:r>
          </a:p>
          <a:p>
            <a:pPr marL="273050" indent="-223838" algn="ctr">
              <a:lnSpc>
                <a:spcPct val="120000"/>
              </a:lnSpc>
              <a:spcBef>
                <a:spcPts val="700"/>
              </a:spcBef>
              <a:buSzPct val="100000"/>
              <a:buChar char="•"/>
              <a:defRPr sz="3200">
                <a:latin typeface="Bell MT"/>
                <a:ea typeface="Bell MT"/>
                <a:cs typeface="Bell MT"/>
                <a:sym typeface="Bell MT"/>
              </a:defRPr>
            </a:pPr>
            <a:r>
              <a:rPr dirty="0"/>
              <a:t>Proclaiming the glory of God with our </a:t>
            </a:r>
            <a:r>
              <a:rPr i="1" dirty="0"/>
              <a:t>mouths</a:t>
            </a:r>
          </a:p>
          <a:p>
            <a:pPr marL="273050" indent="-223838" algn="ctr">
              <a:lnSpc>
                <a:spcPct val="120000"/>
              </a:lnSpc>
              <a:spcBef>
                <a:spcPts val="700"/>
              </a:spcBef>
              <a:buSzPct val="100000"/>
              <a:buChar char="•"/>
              <a:defRPr sz="3200">
                <a:latin typeface="Bell MT"/>
                <a:ea typeface="Bell MT"/>
                <a:cs typeface="Bell MT"/>
                <a:sym typeface="Bell MT"/>
              </a:defRPr>
            </a:pPr>
            <a:r>
              <a:rPr dirty="0"/>
              <a:t>Celebrating the glory of God in </a:t>
            </a:r>
            <a:r>
              <a:rPr i="1" dirty="0"/>
              <a:t>all of life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4" name="Revelation"/>
          <p:cNvSpPr txBox="1"/>
          <p:nvPr/>
        </p:nvSpPr>
        <p:spPr>
          <a:xfrm>
            <a:off x="1036319" y="5105400"/>
            <a:ext cx="2880362"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t>Revelation</a:t>
            </a:r>
          </a:p>
        </p:txBody>
      </p:sp>
      <p:sp>
        <p:nvSpPr>
          <p:cNvPr id="145" name="Response"/>
          <p:cNvSpPr txBox="1"/>
          <p:nvPr/>
        </p:nvSpPr>
        <p:spPr>
          <a:xfrm>
            <a:off x="5303520" y="5105400"/>
            <a:ext cx="2727961"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t>Response</a:t>
            </a:r>
          </a:p>
        </p:txBody>
      </p:sp>
      <p:sp>
        <p:nvSpPr>
          <p:cNvPr id="146" name="Shape"/>
          <p:cNvSpPr/>
          <p:nvPr/>
        </p:nvSpPr>
        <p:spPr>
          <a:xfrm>
            <a:off x="2133600" y="8382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pPr>
              <a:defRPr>
                <a:solidFill>
                  <a:schemeClr val="accent4">
                    <a:lumOff val="24313"/>
                  </a:schemeClr>
                </a:solidFill>
              </a:defRPr>
            </a:pPr>
            <a:endParaRPr/>
          </a:p>
        </p:txBody>
      </p:sp>
      <p:sp>
        <p:nvSpPr>
          <p:cNvPr id="147" name="Shape"/>
          <p:cNvSpPr/>
          <p:nvPr/>
        </p:nvSpPr>
        <p:spPr>
          <a:xfrm rot="10800000">
            <a:off x="6248400" y="8382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1" name="Worship is about God (about His Glory)"/>
          <p:cNvSpPr txBox="1"/>
          <p:nvPr/>
        </p:nvSpPr>
        <p:spPr>
          <a:xfrm>
            <a:off x="920432" y="381000"/>
            <a:ext cx="7303136"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t>Worship is</a:t>
            </a:r>
            <a:r>
              <a:rPr>
                <a:solidFill>
                  <a:srgbClr val="000000"/>
                </a:solidFill>
              </a:rPr>
              <a:t> </a:t>
            </a:r>
            <a:r>
              <a:rPr i="1"/>
              <a:t>about</a:t>
            </a:r>
            <a:r>
              <a:rPr>
                <a:solidFill>
                  <a:srgbClr val="000000"/>
                </a:solidFill>
              </a:rPr>
              <a:t> </a:t>
            </a:r>
            <a:r>
              <a:t>God</a:t>
            </a:r>
            <a:br/>
            <a:r>
              <a:rPr sz="3600"/>
              <a:t>(about His Glory)</a:t>
            </a:r>
          </a:p>
        </p:txBody>
      </p:sp>
      <p:sp>
        <p:nvSpPr>
          <p:cNvPr id="152" name="But you are a chosen race, a royal priesthood, a holy nation, a people for God's own possession, so that you may proclaim the excellencies of Him who has called you out of darkness into His marvelous light.      (1 Peter 2:9)"/>
          <p:cNvSpPr txBox="1"/>
          <p:nvPr/>
        </p:nvSpPr>
        <p:spPr>
          <a:xfrm>
            <a:off x="312420" y="4724400"/>
            <a:ext cx="8519160"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t>But you are a chosen race, a royal priesthood, a holy nation, a people for God's own possession, so that you may </a:t>
            </a:r>
            <a:r>
              <a:rPr i="1"/>
              <a:t>proclaim the excellencies</a:t>
            </a:r>
            <a:r>
              <a:t> of Him who has called you out of darkness into His marvelous light.      (1 Peter 2:9)</a:t>
            </a:r>
          </a:p>
        </p:txBody>
      </p:sp>
      <p:sp>
        <p:nvSpPr>
          <p:cNvPr id="153" name="Praise Him according to His excellent greatness.  (Psalm 150:2)"/>
          <p:cNvSpPr txBox="1"/>
          <p:nvPr/>
        </p:nvSpPr>
        <p:spPr>
          <a:xfrm>
            <a:off x="274320" y="3886200"/>
            <a:ext cx="8595360" cy="434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t>Praise Him according to His excellent greatness.  </a:t>
            </a:r>
            <a:r>
              <a:rPr sz="2000"/>
              <a:t>(Psalm 150:2)</a:t>
            </a:r>
          </a:p>
        </p:txBody>
      </p:sp>
      <p:sp>
        <p:nvSpPr>
          <p:cNvPr id="154" name="Ascribe to the LORD, O mighty ones, ascribe to the LORD glory and strength. Ascribe to the LORD the glory due His name; worship the LORD in the splendor of His holiness.  (Psalm 29:1-2)"/>
          <p:cNvSpPr txBox="1"/>
          <p:nvPr/>
        </p:nvSpPr>
        <p:spPr>
          <a:xfrm>
            <a:off x="274320" y="2241550"/>
            <a:ext cx="8595360" cy="1120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t>Ascribe to the LORD, O mighty ones, ascribe to the LORD glory and strength. Ascribe to the LORD the glory due His name; worship the LORD in the splendor of His holiness.  (Psalm 29:1-2)</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8" name="Worship is for God (for His Glory)"/>
          <p:cNvSpPr txBox="1"/>
          <p:nvPr/>
        </p:nvSpPr>
        <p:spPr>
          <a:xfrm>
            <a:off x="920432" y="304800"/>
            <a:ext cx="7303136"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t>Worship is</a:t>
            </a:r>
            <a:r>
              <a:rPr>
                <a:solidFill>
                  <a:srgbClr val="000000"/>
                </a:solidFill>
              </a:rPr>
              <a:t> </a:t>
            </a:r>
            <a:r>
              <a:rPr i="1"/>
              <a:t>for</a:t>
            </a:r>
            <a:r>
              <a:rPr>
                <a:solidFill>
                  <a:srgbClr val="000000"/>
                </a:solidFill>
              </a:rPr>
              <a:t> </a:t>
            </a:r>
            <a:r>
              <a:t>God</a:t>
            </a:r>
            <a:br/>
            <a:r>
              <a:rPr sz="3600"/>
              <a:t>(for His Glory)</a:t>
            </a:r>
          </a:p>
        </p:txBody>
      </p:sp>
      <p:sp>
        <p:nvSpPr>
          <p:cNvPr id="159" name="Fear God, and give Him glory . . . ; worship Him who made the heavens and the earth and sea and springs of waters.  (Revelation 14:7)"/>
          <p:cNvSpPr txBox="1"/>
          <p:nvPr/>
        </p:nvSpPr>
        <p:spPr>
          <a:xfrm>
            <a:off x="312420" y="5105400"/>
            <a:ext cx="8519160" cy="77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t>Fear God, and give Him glory . . . ; worship Him who made the heavens and the earth and sea and springs of waters.  (Revelation 14:7)</a:t>
            </a:r>
          </a:p>
        </p:txBody>
      </p:sp>
      <p:sp>
        <p:nvSpPr>
          <p:cNvPr id="160" name="I will give thanks to You, O Lord my God, with all my heart, And will glorify Your name forever. (Psalm 86:12)"/>
          <p:cNvSpPr txBox="1"/>
          <p:nvPr/>
        </p:nvSpPr>
        <p:spPr>
          <a:xfrm>
            <a:off x="274320" y="2057400"/>
            <a:ext cx="8595360" cy="77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t>I will give thanks to You, O Lord my God, with all my heart, And will glorify Your name forever. (Psalm 86:12)</a:t>
            </a:r>
          </a:p>
        </p:txBody>
      </p:sp>
      <p:sp>
        <p:nvSpPr>
          <p:cNvPr id="161" name="Now may the God who gives perseverance and encouragement grant you to be of the same mind with one another according to Christ Jesus, so that with one accord you may with one voice glorify the God and Father of our Lord Jesus Christ.  (Romans 15:5-6)"/>
          <p:cNvSpPr txBox="1"/>
          <p:nvPr/>
        </p:nvSpPr>
        <p:spPr>
          <a:xfrm>
            <a:off x="388620" y="3200400"/>
            <a:ext cx="8366760"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t>Now may the God who gives perseverance and encouragement grant you to be of the same mind with one another according to Christ Jesus, so that with one accord you may with one voice glorify the God and Father of our Lord Jesus Christ.  (Romans 15:5-6)</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5" name="There is only one end for which God created and formed the world and made us, and that is for His own exclusive glory and honor. There is only one end for which our Lord redeemed His people, and that was to bring Him a revenue of glory. And when you and "/>
          <p:cNvSpPr txBox="1"/>
          <p:nvPr/>
        </p:nvSpPr>
        <p:spPr>
          <a:xfrm>
            <a:off x="464819" y="762000"/>
            <a:ext cx="8214361" cy="4777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t>There is only one end for which God created and formed the world and made us, and that is for His own exclusive glory and honor. There is only one end for which our Lord redeemed His people, and that was </a:t>
            </a:r>
            <a:r>
              <a:rPr i="1"/>
              <a:t>to bring Him a revenue of glory</a:t>
            </a:r>
            <a:r>
              <a:t>. And when you and I find the thirst that God implants within our souls, it is only going to be satisfied when our souls are set on the same longing that God Himself has: </a:t>
            </a:r>
            <a:r>
              <a:rPr i="1"/>
              <a:t>for His glory and honor</a:t>
            </a:r>
            <a:r>
              <a:t>. </a:t>
            </a:r>
            <a:br/>
            <a:endParaRPr sz="1600"/>
          </a:p>
          <a:p>
            <a:pPr algn="ctr"/>
            <a:r>
              <a:t>(Eric Alexander)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9" name="For from Him…"/>
          <p:cNvSpPr txBox="1"/>
          <p:nvPr/>
        </p:nvSpPr>
        <p:spPr>
          <a:xfrm>
            <a:off x="1150620" y="342900"/>
            <a:ext cx="6842760" cy="541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1900"/>
              </a:spcBef>
              <a:defRPr sz="800">
                <a:latin typeface="Bell MT"/>
                <a:ea typeface="Bell MT"/>
                <a:cs typeface="Bell MT"/>
                <a:sym typeface="Bell MT"/>
              </a:defRPr>
            </a:pPr>
            <a:endParaRPr/>
          </a:p>
          <a:p>
            <a:pPr algn="ctr">
              <a:lnSpc>
                <a:spcPct val="70000"/>
              </a:lnSpc>
              <a:spcBef>
                <a:spcPts val="2100"/>
              </a:spcBef>
              <a:defRPr sz="3600">
                <a:latin typeface="Bell MT"/>
                <a:ea typeface="Bell MT"/>
                <a:cs typeface="Bell MT"/>
                <a:sym typeface="Bell MT"/>
              </a:defRPr>
            </a:pPr>
            <a:r>
              <a:t>For </a:t>
            </a:r>
            <a:r>
              <a:rPr>
                <a:latin typeface="+mn-lt"/>
                <a:ea typeface="+mn-ea"/>
                <a:cs typeface="+mn-cs"/>
                <a:sym typeface="Garamond"/>
              </a:rPr>
              <a:t>from Him</a:t>
            </a:r>
          </a:p>
          <a:p>
            <a:pPr algn="ctr">
              <a:lnSpc>
                <a:spcPct val="70000"/>
              </a:lnSpc>
              <a:spcBef>
                <a:spcPts val="2100"/>
              </a:spcBef>
              <a:defRPr sz="3600"/>
            </a:pPr>
            <a:r>
              <a:t>and through Him</a:t>
            </a:r>
          </a:p>
          <a:p>
            <a:pPr algn="ctr">
              <a:lnSpc>
                <a:spcPct val="70000"/>
              </a:lnSpc>
              <a:spcBef>
                <a:spcPts val="2100"/>
              </a:spcBef>
              <a:defRPr sz="3600"/>
            </a:pPr>
            <a:r>
              <a:t>and to Him</a:t>
            </a:r>
          </a:p>
          <a:p>
            <a:pPr algn="ctr">
              <a:lnSpc>
                <a:spcPct val="70000"/>
              </a:lnSpc>
              <a:spcBef>
                <a:spcPts val="2100"/>
              </a:spcBef>
              <a:defRPr sz="3600"/>
            </a:pPr>
            <a:r>
              <a:t>are all things.</a:t>
            </a:r>
          </a:p>
          <a:p>
            <a:pPr algn="ctr">
              <a:lnSpc>
                <a:spcPct val="70000"/>
              </a:lnSpc>
              <a:spcBef>
                <a:spcPts val="1900"/>
              </a:spcBef>
              <a:defRPr sz="1600"/>
            </a:pPr>
            <a:endParaRPr/>
          </a:p>
          <a:p>
            <a:pPr algn="ctr">
              <a:lnSpc>
                <a:spcPct val="70000"/>
              </a:lnSpc>
              <a:spcBef>
                <a:spcPts val="2100"/>
              </a:spcBef>
              <a:defRPr sz="3600"/>
            </a:pPr>
            <a:r>
              <a:t>To Him be</a:t>
            </a:r>
            <a:r>
              <a:rPr i="1"/>
              <a:t> </a:t>
            </a:r>
            <a:r>
              <a:t>the glory forever.</a:t>
            </a:r>
          </a:p>
          <a:p>
            <a:pPr algn="ctr">
              <a:lnSpc>
                <a:spcPct val="70000"/>
              </a:lnSpc>
              <a:spcBef>
                <a:spcPts val="2100"/>
              </a:spcBef>
              <a:defRPr sz="3600"/>
            </a:pPr>
            <a:r>
              <a:t>Amen!</a:t>
            </a:r>
          </a:p>
          <a:p>
            <a:pPr algn="ctr">
              <a:lnSpc>
                <a:spcPct val="70000"/>
              </a:lnSpc>
              <a:spcBef>
                <a:spcPts val="1900"/>
              </a:spcBef>
              <a:defRPr sz="1200"/>
            </a:pPr>
            <a:endParaRPr/>
          </a:p>
          <a:p>
            <a:pPr algn="ctr">
              <a:lnSpc>
                <a:spcPct val="70000"/>
              </a:lnSpc>
              <a:spcBef>
                <a:spcPts val="1600"/>
              </a:spcBef>
              <a:defRPr sz="2800"/>
            </a:pPr>
            <a:r>
              <a:t>(Romans 11:36)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hoto)"/>
          <p:cNvSpPr txBox="1"/>
          <p:nvPr/>
        </p:nvSpPr>
        <p:spPr>
          <a:xfrm>
            <a:off x="3329046" y="2819400"/>
            <a:ext cx="1881447" cy="77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4800"/>
            </a:lvl1pPr>
          </a:lstStyle>
          <a:p>
            <a:r>
              <a:rPr dirty="0"/>
              <a:t>(photo)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094" b="1" dirty="0">
                <a:solidFill>
                  <a:srgbClr val="FFFFFF"/>
                </a:solidFill>
                <a:latin typeface="Arial" charset="0"/>
                <a:ea typeface="ＭＳ Ｐゴシック" charset="0"/>
              </a:rPr>
              <a:t>Worship link at BibleStudyDownloads.org</a:t>
            </a:r>
            <a:endParaRPr lang="en-US" sz="1406"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Bodoni SvtyTwo ITC TT-Book"/>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1"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5964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HE GLORY OF GOD"/>
          <p:cNvSpPr txBox="1"/>
          <p:nvPr/>
        </p:nvSpPr>
        <p:spPr>
          <a:xfrm>
            <a:off x="883919" y="201929"/>
            <a:ext cx="7299961"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200"/>
              </a:spcBef>
              <a:defRPr sz="5400"/>
            </a:lvl1pPr>
          </a:lstStyle>
          <a:p>
            <a:r>
              <a:t>THE GLORY OF GOD</a:t>
            </a:r>
          </a:p>
        </p:txBody>
      </p:sp>
      <p:sp>
        <p:nvSpPr>
          <p:cNvPr id="59" name="The greatest subject of all!"/>
          <p:cNvSpPr txBox="1"/>
          <p:nvPr/>
        </p:nvSpPr>
        <p:spPr>
          <a:xfrm>
            <a:off x="1125219" y="4419600"/>
            <a:ext cx="7299961" cy="48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lvl1pPr>
          </a:lstStyle>
          <a:p>
            <a:r>
              <a:t>The greatest subject of all!</a:t>
            </a:r>
          </a:p>
        </p:txBody>
      </p:sp>
      <p:sp>
        <p:nvSpPr>
          <p:cNvPr id="60" name="Not an attribute; but rather the sum  total of ALL His attributes, all His perfections"/>
          <p:cNvSpPr txBox="1"/>
          <p:nvPr/>
        </p:nvSpPr>
        <p:spPr>
          <a:xfrm>
            <a:off x="-411481" y="1267746"/>
            <a:ext cx="7147561"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dirty="0"/>
              <a:t>Not an attribute; but rather the sum</a:t>
            </a:r>
            <a:br>
              <a:rPr dirty="0"/>
            </a:br>
            <a:r>
              <a:rPr dirty="0"/>
              <a:t> total of ALL His attributes,</a:t>
            </a:r>
            <a:br>
              <a:rPr lang="en-US" dirty="0"/>
            </a:br>
            <a:r>
              <a:rPr dirty="0"/>
              <a:t>all His perfections</a:t>
            </a:r>
          </a:p>
        </p:txBody>
      </p:sp>
      <p:sp>
        <p:nvSpPr>
          <p:cNvPr id="61" name="His complete and utter perfection  in every way"/>
          <p:cNvSpPr txBox="1"/>
          <p:nvPr/>
        </p:nvSpPr>
        <p:spPr>
          <a:xfrm>
            <a:off x="706119" y="3436302"/>
            <a:ext cx="7147562" cy="87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t>His complete and utter perfection</a:t>
            </a:r>
            <a:br/>
            <a:r>
              <a:t> in every way</a:t>
            </a:r>
          </a:p>
        </p:txBody>
      </p:sp>
      <p:sp>
        <p:nvSpPr>
          <p:cNvPr id="62" name="All that makes Him God"/>
          <p:cNvSpPr txBox="1"/>
          <p:nvPr/>
        </p:nvSpPr>
        <p:spPr>
          <a:xfrm>
            <a:off x="-487681" y="2747644"/>
            <a:ext cx="7223761" cy="485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lvl1pPr>
          </a:lstStyle>
          <a:p>
            <a:r>
              <a:t>All that makes Him God</a:t>
            </a:r>
          </a:p>
        </p:txBody>
      </p:sp>
      <p:sp>
        <p:nvSpPr>
          <p:cNvPr id="63" name="Rectangle"/>
          <p:cNvSpPr/>
          <p:nvPr/>
        </p:nvSpPr>
        <p:spPr>
          <a:xfrm>
            <a:off x="838199" y="254000"/>
            <a:ext cx="7391401" cy="762000"/>
          </a:xfrm>
          <a:prstGeom prst="rect">
            <a:avLst/>
          </a:prstGeom>
          <a:ln w="57150">
            <a:solidFill>
              <a:srgbClr val="CADBFF"/>
            </a:solidFill>
          </a:ln>
        </p:spPr>
        <p:txBody>
          <a:bodyPr lIns="45719" rIns="45719" anchor="ctr"/>
          <a:lstStyle/>
          <a:p>
            <a:endParaRPr/>
          </a:p>
        </p:txBody>
      </p:sp>
      <p:sp>
        <p:nvSpPr>
          <p:cNvPr id="64" name="“The beauty of God’s manifold perfections”…"/>
          <p:cNvSpPr txBox="1"/>
          <p:nvPr/>
        </p:nvSpPr>
        <p:spPr>
          <a:xfrm>
            <a:off x="7619" y="5207317"/>
            <a:ext cx="9052562" cy="212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t>“The beauty of God’s manifold perfections”</a:t>
            </a:r>
          </a:p>
          <a:p>
            <a:pPr algn="ctr">
              <a:spcBef>
                <a:spcPts val="1600"/>
              </a:spcBef>
              <a:defRPr sz="2800" b="1"/>
            </a:pPr>
            <a:r>
              <a:t>“The glory of God is His greatness, His beauty, and His worth on display.” (John Piper)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62">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61">
                                            <p:bg/>
                                          </p:spTgt>
                                        </p:tgtEl>
                                        <p:attrNameLst>
                                          <p:attrName>style.visibility</p:attrName>
                                        </p:attrNameLst>
                                      </p:cBhvr>
                                      <p:to>
                                        <p:strVal val="visible"/>
                                      </p:to>
                                    </p:set>
                                  </p:childTnLst>
                                </p:cTn>
                              </p:par>
                              <p:par>
                                <p:cTn id="19" presetID="1" presetClass="entr" presetSubtype="0" fill="hold" grpId="3" nodeType="withEffect">
                                  <p:stCondLst>
                                    <p:cond delay="0"/>
                                  </p:stCondLst>
                                  <p:iterate>
                                    <p:tmAbs val="0"/>
                                  </p:iterate>
                                  <p:childTnLst>
                                    <p:set>
                                      <p:cBhvr>
                                        <p:cTn id="20" fill="hold"/>
                                        <p:tgtEl>
                                          <p:spTgt spid="6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9">
                                            <p:bg/>
                                          </p:spTgt>
                                        </p:tgtEl>
                                        <p:attrNameLst>
                                          <p:attrName>style.visibility</p:attrName>
                                        </p:attrNameLst>
                                      </p:cBhvr>
                                      <p:to>
                                        <p:strVal val="visible"/>
                                      </p:to>
                                    </p:set>
                                  </p:childTnLst>
                                </p:cTn>
                              </p:par>
                              <p:par>
                                <p:cTn id="25" presetID="1" presetClass="entr" presetSubtype="0" fill="hold" grpId="4" nodeType="withEffect">
                                  <p:stCondLst>
                                    <p:cond delay="0"/>
                                  </p:stCondLst>
                                  <p:iterate>
                                    <p:tmAbs val="0"/>
                                  </p:iterate>
                                  <p:childTnLst>
                                    <p:set>
                                      <p:cBhvr>
                                        <p:cTn id="26" fill="hold"/>
                                        <p:tgtEl>
                                          <p:spTgt spid="5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64">
                                            <p:bg/>
                                          </p:spTgt>
                                        </p:tgtEl>
                                        <p:attrNameLst>
                                          <p:attrName>style.visibility</p:attrName>
                                        </p:attrNameLst>
                                      </p:cBhvr>
                                      <p:to>
                                        <p:strVal val="visible"/>
                                      </p:to>
                                    </p:set>
                                  </p:childTnLst>
                                </p:cTn>
                              </p:par>
                              <p:par>
                                <p:cTn id="31" presetID="1" presetClass="entr" presetSubtype="0" fill="hold" grpId="5" nodeType="withEffect">
                                  <p:stCondLst>
                                    <p:cond delay="0"/>
                                  </p:stCondLst>
                                  <p:iterate>
                                    <p:tmAbs val="0"/>
                                  </p:iterate>
                                  <p:childTnLst>
                                    <p:set>
                                      <p:cBhvr>
                                        <p:cTn id="32" fill="hold"/>
                                        <p:tgtEl>
                                          <p:spTgt spid="6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iterate>
                                    <p:tmAbs val="0"/>
                                  </p:iterate>
                                  <p:childTnLst>
                                    <p:set>
                                      <p:cBhvr>
                                        <p:cTn id="36" fill="hold"/>
                                        <p:tgtEl>
                                          <p:spTgt spid="6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5" nodeType="clickEffect">
                                  <p:stCondLst>
                                    <p:cond delay="0"/>
                                  </p:stCondLst>
                                  <p:iterate>
                                    <p:tmAbs val="0"/>
                                  </p:iterate>
                                  <p:childTnLst>
                                    <p:set>
                                      <p:cBhvr>
                                        <p:cTn id="40" fill="hold"/>
                                        <p:tgtEl>
                                          <p:spTgt spid="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4" build="p" bldLvl="5" animBg="1" advAuto="0"/>
      <p:bldP spid="60" grpId="1" build="p" bldLvl="5" animBg="1" advAuto="0"/>
      <p:bldP spid="61" grpId="3" build="p" bldLvl="5" animBg="1" advAuto="0"/>
      <p:bldP spid="62" grpId="2" build="p" bldLvl="5" animBg="1" advAuto="0"/>
      <p:bldP spid="64" grpId="5"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he Bible is the Story of His Glory"/>
          <p:cNvSpPr txBox="1"/>
          <p:nvPr/>
        </p:nvSpPr>
        <p:spPr>
          <a:xfrm>
            <a:off x="-1262381" y="190500"/>
            <a:ext cx="7985761" cy="1463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800"/>
              </a:spcBef>
              <a:defRPr sz="4800"/>
            </a:pPr>
            <a:r>
              <a:t>The Bible is the</a:t>
            </a:r>
            <a:br/>
            <a:r>
              <a:t>Story of His Glory</a:t>
            </a:r>
          </a:p>
        </p:txBody>
      </p:sp>
      <p:sp>
        <p:nvSpPr>
          <p:cNvPr id="67" name="in CREATION…"/>
          <p:cNvSpPr txBox="1"/>
          <p:nvPr/>
        </p:nvSpPr>
        <p:spPr>
          <a:xfrm>
            <a:off x="1874520" y="1954212"/>
            <a:ext cx="5394960" cy="404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300"/>
              </a:spcBef>
              <a:defRPr sz="3600">
                <a:solidFill>
                  <a:srgbClr val="FFF88E"/>
                </a:solidFill>
                <a:latin typeface="Georgia"/>
                <a:ea typeface="Georgia"/>
                <a:cs typeface="Georgia"/>
                <a:sym typeface="Georgia"/>
              </a:defRPr>
            </a:pPr>
            <a:r>
              <a:t>in CREATION</a:t>
            </a:r>
          </a:p>
          <a:p>
            <a:pPr algn="ctr">
              <a:spcBef>
                <a:spcPts val="1300"/>
              </a:spcBef>
              <a:defRPr sz="3600">
                <a:solidFill>
                  <a:srgbClr val="FFF88E"/>
                </a:solidFill>
                <a:latin typeface="Georgia"/>
                <a:ea typeface="Georgia"/>
                <a:cs typeface="Georgia"/>
                <a:sym typeface="Georgia"/>
              </a:defRPr>
            </a:pPr>
            <a:r>
              <a:t>in the FALL</a:t>
            </a:r>
          </a:p>
          <a:p>
            <a:pPr algn="ctr">
              <a:spcBef>
                <a:spcPts val="1300"/>
              </a:spcBef>
              <a:defRPr sz="3600">
                <a:solidFill>
                  <a:srgbClr val="FFF88E"/>
                </a:solidFill>
                <a:latin typeface="Georgia"/>
                <a:ea typeface="Georgia"/>
                <a:cs typeface="Georgia"/>
                <a:sym typeface="Georgia"/>
              </a:defRPr>
            </a:pPr>
            <a:r>
              <a:t>in JESUS CHRIST</a:t>
            </a:r>
          </a:p>
          <a:p>
            <a:pPr algn="ctr">
              <a:spcBef>
                <a:spcPts val="1300"/>
              </a:spcBef>
              <a:defRPr sz="3600">
                <a:solidFill>
                  <a:srgbClr val="FFF88E"/>
                </a:solidFill>
                <a:latin typeface="Georgia"/>
                <a:ea typeface="Georgia"/>
                <a:cs typeface="Georgia"/>
                <a:sym typeface="Georgia"/>
              </a:defRPr>
            </a:pPr>
            <a:r>
              <a:t>in REDEMPTION</a:t>
            </a:r>
          </a:p>
          <a:p>
            <a:pPr algn="ctr">
              <a:spcBef>
                <a:spcPts val="1300"/>
              </a:spcBef>
              <a:defRPr sz="3600">
                <a:solidFill>
                  <a:srgbClr val="FFF88E"/>
                </a:solidFill>
                <a:latin typeface="Georgia"/>
                <a:ea typeface="Georgia"/>
                <a:cs typeface="Georgia"/>
                <a:sym typeface="Georgia"/>
              </a:defRPr>
            </a:pPr>
            <a:r>
              <a:t>in SANCTIFICATION</a:t>
            </a:r>
          </a:p>
          <a:p>
            <a:pPr algn="ctr">
              <a:spcBef>
                <a:spcPts val="1300"/>
              </a:spcBef>
              <a:defRPr sz="3600">
                <a:solidFill>
                  <a:srgbClr val="FFF88E"/>
                </a:solidFill>
                <a:latin typeface="Georgia"/>
                <a:ea typeface="Georgia"/>
                <a:cs typeface="Georgia"/>
                <a:sym typeface="Georgia"/>
              </a:defRPr>
            </a:pPr>
            <a:r>
              <a:t>in HEAVEN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world" descr="world"/>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0" name="The heavens are telling of the glory of God.…"/>
          <p:cNvSpPr txBox="1"/>
          <p:nvPr/>
        </p:nvSpPr>
        <p:spPr>
          <a:xfrm>
            <a:off x="160337" y="2057400"/>
            <a:ext cx="8823326" cy="4090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a:latin typeface="Bell MT"/>
                <a:ea typeface="Bell MT"/>
                <a:cs typeface="Bell MT"/>
                <a:sym typeface="Bell MT"/>
              </a:defRPr>
            </a:pPr>
            <a:r>
              <a:t>The heavens are telling of the glory of God.</a:t>
            </a:r>
          </a:p>
          <a:p>
            <a:pPr marL="342900" indent="-342900" algn="ctr">
              <a:spcBef>
                <a:spcPts val="600"/>
              </a:spcBef>
              <a:defRPr sz="2800">
                <a:latin typeface="Bell MT"/>
                <a:ea typeface="Bell MT"/>
                <a:cs typeface="Bell MT"/>
                <a:sym typeface="Bell MT"/>
              </a:defRPr>
            </a:pPr>
            <a:r>
              <a:t>(Psalm 19:1)</a:t>
            </a:r>
          </a:p>
          <a:p>
            <a:pPr marL="342900" indent="-342900" algn="ctr">
              <a:spcBef>
                <a:spcPts val="700"/>
              </a:spcBef>
              <a:defRPr sz="2800">
                <a:latin typeface="Bell MT"/>
                <a:ea typeface="Bell MT"/>
                <a:cs typeface="Bell MT"/>
                <a:sym typeface="Bell MT"/>
              </a:defRPr>
            </a:pPr>
            <a:endParaRPr/>
          </a:p>
          <a:p>
            <a:pPr marL="342900" indent="-342900" algn="ctr">
              <a:spcBef>
                <a:spcPts val="700"/>
              </a:spcBef>
              <a:defRPr sz="3200">
                <a:latin typeface="Bell MT"/>
                <a:ea typeface="Bell MT"/>
                <a:cs typeface="Bell MT"/>
                <a:sym typeface="Bell MT"/>
              </a:defRPr>
            </a:pPr>
            <a:r>
              <a:t>Bring My sons from afar and My daughters from the ends of the earth, everyone who is called by My name, and whom I have created for My glory.</a:t>
            </a:r>
          </a:p>
          <a:p>
            <a:pPr marL="342900" indent="-342900" algn="ctr">
              <a:spcBef>
                <a:spcPts val="600"/>
              </a:spcBef>
              <a:defRPr sz="2800">
                <a:latin typeface="Bell MT"/>
                <a:ea typeface="Bell MT"/>
                <a:cs typeface="Bell MT"/>
                <a:sym typeface="Bell MT"/>
              </a:defRPr>
            </a:pPr>
            <a:r>
              <a:t>(Isaiah 43:6-7)</a:t>
            </a:r>
          </a:p>
        </p:txBody>
      </p:sp>
      <p:sp>
        <p:nvSpPr>
          <p:cNvPr id="71" name="in Creation"/>
          <p:cNvSpPr txBox="1"/>
          <p:nvPr/>
        </p:nvSpPr>
        <p:spPr>
          <a:xfrm>
            <a:off x="579119" y="609600"/>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lvl1pPr>
          </a:lstStyle>
          <a:p>
            <a:r>
              <a:t>in Creation</a:t>
            </a:r>
          </a:p>
        </p:txBody>
      </p:sp>
      <p:pic>
        <p:nvPicPr>
          <p:cNvPr id="72" name="morton-milky-way" descr="morton-milky-way"/>
          <p:cNvPicPr>
            <a:picLocks noChangeAspect="1"/>
          </p:cNvPicPr>
          <p:nvPr/>
        </p:nvPicPr>
        <p:blipFill>
          <a:blip r:embed="rId3"/>
          <a:srcRect l="2499" r="5000" b="4444"/>
          <a:stretch>
            <a:fillRect/>
          </a:stretch>
        </p:blipFill>
        <p:spPr>
          <a:xfrm>
            <a:off x="-1739900" y="-1435101"/>
            <a:ext cx="11059081" cy="8294312"/>
          </a:xfrm>
          <a:prstGeom prst="rect">
            <a:avLst/>
          </a:prstGeom>
          <a:ln w="12700">
            <a:miter lim="400000"/>
          </a:ln>
        </p:spPr>
      </p:pic>
      <p:sp>
        <p:nvSpPr>
          <p:cNvPr id="73" name="The heavens are telling of the glory of God.(Psalm 19:1)…"/>
          <p:cNvSpPr txBox="1"/>
          <p:nvPr/>
        </p:nvSpPr>
        <p:spPr>
          <a:xfrm>
            <a:off x="426719" y="2398078"/>
            <a:ext cx="8290561" cy="3380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300"/>
              </a:spcBef>
              <a:defRPr sz="3200" b="1">
                <a:solidFill>
                  <a:srgbClr val="FFFB00"/>
                </a:solidFill>
                <a:latin typeface="Bell MT"/>
                <a:ea typeface="Bell MT"/>
                <a:cs typeface="Bell MT"/>
                <a:sym typeface="Bell MT"/>
              </a:defRPr>
            </a:pPr>
            <a:r>
              <a:rPr dirty="0"/>
              <a:t>The heavens are telling of the glory of God</a:t>
            </a:r>
            <a:r>
              <a:rPr lang="en-US" dirty="0"/>
              <a:t> </a:t>
            </a:r>
            <a:r>
              <a:rPr dirty="0"/>
              <a:t>(Psalm 19:1)</a:t>
            </a:r>
          </a:p>
          <a:p>
            <a:pPr algn="ctr">
              <a:spcBef>
                <a:spcPts val="2600"/>
              </a:spcBef>
              <a:defRPr sz="3200" b="1">
                <a:solidFill>
                  <a:srgbClr val="FFFB00"/>
                </a:solidFill>
                <a:latin typeface="Bell MT"/>
                <a:ea typeface="Bell MT"/>
                <a:cs typeface="Bell MT"/>
                <a:sym typeface="Bell MT"/>
              </a:defRPr>
            </a:pPr>
            <a:r>
              <a:rPr dirty="0"/>
              <a:t>Bring My sons from afar and My daughters from the ends of the earth, everyone who is called by My name, and whom I have created for My glory   (Isaiah 43:6-7)</a:t>
            </a:r>
          </a:p>
        </p:txBody>
      </p:sp>
      <p:sp>
        <p:nvSpPr>
          <p:cNvPr id="74" name="in Creation"/>
          <p:cNvSpPr txBox="1"/>
          <p:nvPr/>
        </p:nvSpPr>
        <p:spPr>
          <a:xfrm>
            <a:off x="3114357" y="685800"/>
            <a:ext cx="292488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i="1">
                <a:solidFill>
                  <a:srgbClr val="FFFB00"/>
                </a:solidFill>
                <a:latin typeface="Georgia"/>
                <a:ea typeface="Georgia"/>
                <a:cs typeface="Georgia"/>
                <a:sym typeface="Georgia"/>
              </a:defRPr>
            </a:lvl1pPr>
          </a:lstStyle>
          <a:p>
            <a:r>
              <a:t>in Creation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76" name="apple.jpg" descr="apple.jpg"/>
          <p:cNvPicPr>
            <a:picLocks noChangeAspect="1"/>
          </p:cNvPicPr>
          <p:nvPr/>
        </p:nvPicPr>
        <p:blipFill>
          <a:blip r:embed="rId2">
            <a:alphaModFix amt="23429"/>
          </a:blip>
          <a:stretch>
            <a:fillRect/>
          </a:stretch>
        </p:blipFill>
        <p:spPr>
          <a:xfrm>
            <a:off x="16457" y="-1264998"/>
            <a:ext cx="10182011" cy="15171198"/>
          </a:xfrm>
          <a:prstGeom prst="rect">
            <a:avLst/>
          </a:prstGeom>
          <a:ln w="12700">
            <a:miter lim="400000"/>
          </a:ln>
        </p:spPr>
      </p:pic>
      <p:sp>
        <p:nvSpPr>
          <p:cNvPr id="77" name="Text"/>
          <p:cNvSpPr txBox="1"/>
          <p:nvPr/>
        </p:nvSpPr>
        <p:spPr>
          <a:xfrm>
            <a:off x="960119" y="762000"/>
            <a:ext cx="6995161" cy="434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  </a:t>
            </a:r>
          </a:p>
        </p:txBody>
      </p:sp>
      <p:sp>
        <p:nvSpPr>
          <p:cNvPr id="78" name="Even though they knew God, they did not glorify Him as God or give thanks . . .…"/>
          <p:cNvSpPr txBox="1"/>
          <p:nvPr/>
        </p:nvSpPr>
        <p:spPr>
          <a:xfrm>
            <a:off x="160337" y="1219200"/>
            <a:ext cx="8823326" cy="5447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000000"/>
                </a:solidFill>
                <a:latin typeface="Bell MT"/>
                <a:ea typeface="Bell MT"/>
                <a:cs typeface="Bell MT"/>
                <a:sym typeface="Bell MT"/>
              </a:defRPr>
            </a:pPr>
            <a:r>
              <a:t>Even though they knew God, they did not glorify Him as God or give thanks . . .</a:t>
            </a:r>
          </a:p>
          <a:p>
            <a:pPr marL="342900" indent="-342900" algn="ctr">
              <a:defRPr sz="800" b="1">
                <a:solidFill>
                  <a:srgbClr val="000000"/>
                </a:solidFill>
                <a:latin typeface="Bell MT"/>
                <a:ea typeface="Bell MT"/>
                <a:cs typeface="Bell MT"/>
                <a:sym typeface="Bell MT"/>
              </a:defRPr>
            </a:pPr>
            <a:endParaRPr/>
          </a:p>
          <a:p>
            <a:pPr marL="342900" indent="-342900" algn="ctr">
              <a:defRPr sz="3200" b="1">
                <a:solidFill>
                  <a:srgbClr val="000000"/>
                </a:solidFill>
                <a:latin typeface="Bell MT"/>
                <a:ea typeface="Bell MT"/>
                <a:cs typeface="Bell MT"/>
                <a:sym typeface="Bell MT"/>
              </a:defRPr>
            </a:pPr>
            <a:r>
              <a:t>Professing to be wise, they became fools,</a:t>
            </a:r>
            <a:r>
              <a:rPr baseline="30000"/>
              <a:t> </a:t>
            </a:r>
            <a:r>
              <a:t>and exchanged the glory of the incorruptible God for images . . .</a:t>
            </a:r>
          </a:p>
          <a:p>
            <a:pPr marL="342900" indent="-342900" algn="ctr">
              <a:defRPr sz="800" b="1">
                <a:solidFill>
                  <a:srgbClr val="000000"/>
                </a:solidFill>
                <a:latin typeface="Bell MT"/>
                <a:ea typeface="Bell MT"/>
                <a:cs typeface="Bell MT"/>
                <a:sym typeface="Bell MT"/>
              </a:defRPr>
            </a:pPr>
            <a:endParaRPr/>
          </a:p>
          <a:p>
            <a:pPr marL="342900" indent="-342900" algn="ctr">
              <a:defRPr sz="3200" b="1">
                <a:solidFill>
                  <a:srgbClr val="000000"/>
                </a:solidFill>
                <a:latin typeface="Bell MT"/>
                <a:ea typeface="Bell MT"/>
                <a:cs typeface="Bell MT"/>
                <a:sym typeface="Bell MT"/>
              </a:defRPr>
            </a:pPr>
            <a:r>
              <a:t>They exchanged the truth about God for a lie</a:t>
            </a:r>
          </a:p>
          <a:p>
            <a:pPr marL="342900" indent="-342900" algn="ctr">
              <a:defRPr sz="800" b="1">
                <a:solidFill>
                  <a:srgbClr val="000000"/>
                </a:solidFill>
                <a:latin typeface="Bell MT"/>
                <a:ea typeface="Bell MT"/>
                <a:cs typeface="Bell MT"/>
                <a:sym typeface="Bell MT"/>
              </a:defRPr>
            </a:pPr>
            <a:endParaRPr/>
          </a:p>
          <a:p>
            <a:pPr marL="342900" indent="-342900" algn="ctr">
              <a:defRPr sz="3200" b="1">
                <a:solidFill>
                  <a:srgbClr val="000000"/>
                </a:solidFill>
                <a:latin typeface="Bell MT"/>
                <a:ea typeface="Bell MT"/>
                <a:cs typeface="Bell MT"/>
                <a:sym typeface="Bell MT"/>
              </a:defRPr>
            </a:pPr>
            <a:r>
              <a:t>and worshiped and served the creature rather than the Creator.</a:t>
            </a:r>
          </a:p>
          <a:p>
            <a:pPr marL="342900" indent="-342900" algn="ctr">
              <a:spcBef>
                <a:spcPts val="600"/>
              </a:spcBef>
              <a:defRPr sz="2800" b="1">
                <a:solidFill>
                  <a:srgbClr val="000000"/>
                </a:solidFill>
                <a:latin typeface="Bell MT"/>
                <a:ea typeface="Bell MT"/>
                <a:cs typeface="Bell MT"/>
                <a:sym typeface="Bell MT"/>
              </a:defRPr>
            </a:pPr>
            <a:r>
              <a:t>(Romans 1:21,22-23,25)</a:t>
            </a:r>
          </a:p>
        </p:txBody>
      </p:sp>
      <p:sp>
        <p:nvSpPr>
          <p:cNvPr id="79" name="in the Fall"/>
          <p:cNvSpPr txBox="1"/>
          <p:nvPr/>
        </p:nvSpPr>
        <p:spPr>
          <a:xfrm>
            <a:off x="579119" y="317500"/>
            <a:ext cx="7985761" cy="7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000000"/>
                </a:solidFill>
                <a:latin typeface="Georgia"/>
                <a:ea typeface="Georgia"/>
                <a:cs typeface="Georgia"/>
                <a:sym typeface="Georgia"/>
              </a:defRPr>
            </a:lvl1pPr>
          </a:lstStyle>
          <a:p>
            <a:r>
              <a:t>in the Fall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1" name="apple.jpg" descr="apple.jpg"/>
          <p:cNvPicPr>
            <a:picLocks noChangeAspect="1"/>
          </p:cNvPicPr>
          <p:nvPr/>
        </p:nvPicPr>
        <p:blipFill>
          <a:blip r:embed="rId2">
            <a:alphaModFix amt="23429"/>
          </a:blip>
          <a:stretch>
            <a:fillRect/>
          </a:stretch>
        </p:blipFill>
        <p:spPr>
          <a:xfrm>
            <a:off x="16457" y="-1252298"/>
            <a:ext cx="10182011" cy="15171198"/>
          </a:xfrm>
          <a:prstGeom prst="rect">
            <a:avLst/>
          </a:prstGeom>
          <a:ln w="12700">
            <a:miter lim="400000"/>
          </a:ln>
        </p:spPr>
      </p:pic>
      <p:sp>
        <p:nvSpPr>
          <p:cNvPr id="82" name="For all have sinned and fall short…"/>
          <p:cNvSpPr txBox="1"/>
          <p:nvPr/>
        </p:nvSpPr>
        <p:spPr>
          <a:xfrm>
            <a:off x="46036" y="1981200"/>
            <a:ext cx="9051928" cy="4564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t>For all have sinned and fall short</a:t>
            </a:r>
          </a:p>
          <a:p>
            <a:pPr marL="342900" indent="-342900" algn="ctr">
              <a:spcBef>
                <a:spcPts val="700"/>
              </a:spcBef>
              <a:defRPr sz="3300" b="1">
                <a:solidFill>
                  <a:srgbClr val="000000"/>
                </a:solidFill>
                <a:latin typeface="Bell MT"/>
                <a:ea typeface="Bell MT"/>
                <a:cs typeface="Bell MT"/>
                <a:sym typeface="Bell MT"/>
              </a:defRPr>
            </a:pPr>
            <a:r>
              <a:t>of the glory of God.</a:t>
            </a:r>
          </a:p>
          <a:p>
            <a:pPr marL="342900" indent="-342900" algn="ctr">
              <a:spcBef>
                <a:spcPts val="600"/>
              </a:spcBef>
              <a:defRPr sz="3300" b="1">
                <a:solidFill>
                  <a:srgbClr val="000000"/>
                </a:solidFill>
                <a:latin typeface="Bell MT"/>
                <a:ea typeface="Bell MT"/>
                <a:cs typeface="Bell MT"/>
                <a:sym typeface="Bell MT"/>
              </a:defRPr>
            </a:pPr>
            <a:r>
              <a:t>(Romans 3:23)</a:t>
            </a:r>
          </a:p>
          <a:p>
            <a:pPr marL="342900" indent="-342900" algn="ctr">
              <a:spcBef>
                <a:spcPts val="700"/>
              </a:spcBef>
              <a:defRPr sz="3300" b="1">
                <a:solidFill>
                  <a:srgbClr val="000000"/>
                </a:solidFill>
                <a:latin typeface="Bell MT"/>
                <a:ea typeface="Bell MT"/>
                <a:cs typeface="Bell MT"/>
                <a:sym typeface="Bell MT"/>
              </a:defRPr>
            </a:pPr>
            <a:endParaRPr/>
          </a:p>
          <a:p>
            <a:pPr marL="342900" indent="-342900" algn="ctr">
              <a:spcBef>
                <a:spcPts val="700"/>
              </a:spcBef>
              <a:defRPr sz="3300" b="1">
                <a:solidFill>
                  <a:srgbClr val="000000"/>
                </a:solidFill>
                <a:latin typeface="Bell MT"/>
                <a:ea typeface="Bell MT"/>
                <a:cs typeface="Bell MT"/>
                <a:sym typeface="Bell MT"/>
              </a:defRPr>
            </a:pPr>
            <a:r>
              <a:t>“The essence of sin is the belittling</a:t>
            </a:r>
          </a:p>
          <a:p>
            <a:pPr marL="342900" indent="-342900" algn="ctr">
              <a:spcBef>
                <a:spcPts val="700"/>
              </a:spcBef>
              <a:defRPr sz="3300" b="1">
                <a:solidFill>
                  <a:srgbClr val="000000"/>
                </a:solidFill>
                <a:latin typeface="Bell MT"/>
                <a:ea typeface="Bell MT"/>
                <a:cs typeface="Bell MT"/>
                <a:sym typeface="Bell MT"/>
              </a:defRPr>
            </a:pPr>
            <a:r>
              <a:t>of God’s glory.”</a:t>
            </a:r>
          </a:p>
          <a:p>
            <a:pPr marL="342900" indent="-342900" algn="ctr">
              <a:spcBef>
                <a:spcPts val="600"/>
              </a:spcBef>
              <a:defRPr sz="3300" b="1">
                <a:solidFill>
                  <a:srgbClr val="000000"/>
                </a:solidFill>
                <a:latin typeface="Bell MT"/>
                <a:ea typeface="Bell MT"/>
                <a:cs typeface="Bell MT"/>
                <a:sym typeface="Bell MT"/>
              </a:defRPr>
            </a:pPr>
            <a:r>
              <a:t>(John Piper)</a:t>
            </a:r>
          </a:p>
        </p:txBody>
      </p:sp>
      <p:sp>
        <p:nvSpPr>
          <p:cNvPr id="83" name="in the Fall"/>
          <p:cNvSpPr txBox="1"/>
          <p:nvPr/>
        </p:nvSpPr>
        <p:spPr>
          <a:xfrm>
            <a:off x="579120" y="355600"/>
            <a:ext cx="7985760" cy="751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t>in the Fall</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5" name="bible-archeology-red-sea-crossing.jpg" descr="bible-archeology-red-sea-crossing.jpg"/>
          <p:cNvPicPr>
            <a:picLocks noChangeAspect="1"/>
          </p:cNvPicPr>
          <p:nvPr/>
        </p:nvPicPr>
        <p:blipFill>
          <a:blip r:embed="rId2">
            <a:alphaModFix amt="30078"/>
          </a:blip>
          <a:stretch>
            <a:fillRect/>
          </a:stretch>
        </p:blipFill>
        <p:spPr>
          <a:xfrm>
            <a:off x="-1164878" y="-1439"/>
            <a:ext cx="10898146" cy="6860878"/>
          </a:xfrm>
          <a:prstGeom prst="rect">
            <a:avLst/>
          </a:prstGeom>
          <a:ln w="12700">
            <a:miter lim="400000"/>
          </a:ln>
        </p:spPr>
      </p:pic>
      <p:sp>
        <p:nvSpPr>
          <p:cNvPr id="86" name="“You are my servant,…"/>
          <p:cNvSpPr txBox="1"/>
          <p:nvPr/>
        </p:nvSpPr>
        <p:spPr>
          <a:xfrm>
            <a:off x="46036" y="1981200"/>
            <a:ext cx="9051928" cy="1963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t>“You are my servant,</a:t>
            </a:r>
          </a:p>
          <a:p>
            <a:pPr marL="342900" indent="-342900" algn="ctr">
              <a:spcBef>
                <a:spcPts val="700"/>
              </a:spcBef>
              <a:defRPr sz="3300" b="1">
                <a:solidFill>
                  <a:srgbClr val="000000"/>
                </a:solidFill>
                <a:latin typeface="Bell MT"/>
                <a:ea typeface="Bell MT"/>
                <a:cs typeface="Bell MT"/>
                <a:sym typeface="Bell MT"/>
              </a:defRPr>
            </a:pPr>
            <a:r>
              <a:t>		Israel, in whom I will be glorified.”</a:t>
            </a:r>
          </a:p>
          <a:p>
            <a:pPr marL="342900" indent="-342900" algn="ctr">
              <a:spcBef>
                <a:spcPts val="700"/>
              </a:spcBef>
              <a:defRPr sz="3300" b="1">
                <a:solidFill>
                  <a:srgbClr val="000000"/>
                </a:solidFill>
                <a:latin typeface="Bell MT"/>
                <a:ea typeface="Bell MT"/>
                <a:cs typeface="Bell MT"/>
                <a:sym typeface="Bell MT"/>
              </a:defRPr>
            </a:pPr>
            <a:r>
              <a:t>(Isaiah 49:3)</a:t>
            </a:r>
          </a:p>
        </p:txBody>
      </p:sp>
      <p:sp>
        <p:nvSpPr>
          <p:cNvPr id="87" name="in Israel"/>
          <p:cNvSpPr txBox="1"/>
          <p:nvPr/>
        </p:nvSpPr>
        <p:spPr>
          <a:xfrm>
            <a:off x="579120" y="596900"/>
            <a:ext cx="7985760" cy="751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t>in Israel</a:t>
            </a:r>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6E4405"/>
      </a:dk1>
      <a:lt1>
        <a:srgbClr val="CADB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TotalTime>
  <Words>2119</Words>
  <Application>Microsoft Macintosh PowerPoint</Application>
  <PresentationFormat>On-screen Show (4:3)</PresentationFormat>
  <Paragraphs>189</Paragraphs>
  <Slides>30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ＭＳ Ｐゴシック</vt:lpstr>
      <vt:lpstr>Arial</vt:lpstr>
      <vt:lpstr>Bodoni SvtyTwo ITC TT-Book</vt:lpstr>
      <vt:lpstr>Bodoni SvtyTwo ITC TT-BookIta</vt:lpstr>
      <vt:lpstr>Garamond</vt:lpstr>
      <vt:lpstr>Times New Roman</vt:lpstr>
      <vt:lpstr>Wingdings</vt:lpstr>
      <vt:lpstr>Default Design</vt:lpstr>
      <vt:lpstr>Orbit</vt:lpstr>
      <vt:lpstr>Unit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Worship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cp:lastModifiedBy>Rick Griffith</cp:lastModifiedBy>
  <cp:revision>8</cp:revision>
  <dcterms:modified xsi:type="dcterms:W3CDTF">2024-04-21T18:05:53Z</dcterms:modified>
</cp:coreProperties>
</file>