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02" r:id="rId3"/>
  </p:sldMasterIdLst>
  <p:notesMasterIdLst>
    <p:notesMasterId r:id="rId51"/>
  </p:notesMasterIdLst>
  <p:sldIdLst>
    <p:sldId id="256" r:id="rId4"/>
    <p:sldId id="257" r:id="rId5"/>
    <p:sldId id="316" r:id="rId6"/>
    <p:sldId id="313" r:id="rId7"/>
    <p:sldId id="266" r:id="rId8"/>
    <p:sldId id="269" r:id="rId9"/>
    <p:sldId id="317" r:id="rId10"/>
    <p:sldId id="274" r:id="rId11"/>
    <p:sldId id="275" r:id="rId12"/>
    <p:sldId id="319" r:id="rId13"/>
    <p:sldId id="277" r:id="rId14"/>
    <p:sldId id="278" r:id="rId15"/>
    <p:sldId id="296" r:id="rId16"/>
    <p:sldId id="283" r:id="rId17"/>
    <p:sldId id="284" r:id="rId18"/>
    <p:sldId id="285" r:id="rId19"/>
    <p:sldId id="280" r:id="rId20"/>
    <p:sldId id="282" r:id="rId21"/>
    <p:sldId id="312" r:id="rId22"/>
    <p:sldId id="281" r:id="rId23"/>
    <p:sldId id="286" r:id="rId24"/>
    <p:sldId id="291" r:id="rId25"/>
    <p:sldId id="292" r:id="rId26"/>
    <p:sldId id="293" r:id="rId27"/>
    <p:sldId id="294" r:id="rId28"/>
    <p:sldId id="290" r:id="rId29"/>
    <p:sldId id="295" r:id="rId30"/>
    <p:sldId id="287" r:id="rId31"/>
    <p:sldId id="270" r:id="rId32"/>
    <p:sldId id="262" r:id="rId33"/>
    <p:sldId id="268" r:id="rId34"/>
    <p:sldId id="271" r:id="rId35"/>
    <p:sldId id="273" r:id="rId36"/>
    <p:sldId id="299" r:id="rId37"/>
    <p:sldId id="272" r:id="rId38"/>
    <p:sldId id="303" r:id="rId39"/>
    <p:sldId id="426" r:id="rId40"/>
    <p:sldId id="308" r:id="rId41"/>
    <p:sldId id="302" r:id="rId42"/>
    <p:sldId id="306" r:id="rId43"/>
    <p:sldId id="301" r:id="rId44"/>
    <p:sldId id="309" r:id="rId45"/>
    <p:sldId id="310" r:id="rId46"/>
    <p:sldId id="318" r:id="rId47"/>
    <p:sldId id="267" r:id="rId48"/>
    <p:sldId id="5366" r:id="rId49"/>
    <p:sldId id="536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72727"/>
    <a:srgbClr val="E2E7E8"/>
    <a:srgbClr val="212224"/>
    <a:srgbClr val="D4D2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179" autoAdjust="0"/>
    <p:restoredTop sz="80125" autoAdjust="0"/>
  </p:normalViewPr>
  <p:slideViewPr>
    <p:cSldViewPr snapToGrid="0">
      <p:cViewPr varScale="1">
        <p:scale>
          <a:sx n="90" d="100"/>
          <a:sy n="90" d="100"/>
        </p:scale>
        <p:origin x="208" y="904"/>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ABC95-5378-412F-8877-83ED68EF528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9F875A8-B02D-4E02-A4C7-49AAEB5E1D10}">
      <dgm:prSet/>
      <dgm:spPr/>
      <dgm:t>
        <a:bodyPr/>
        <a:lstStyle/>
        <a:p>
          <a:r>
            <a:rPr lang="en-SG" dirty="0"/>
            <a:t>Egg: Shell/White/Yolk</a:t>
          </a:r>
          <a:endParaRPr lang="en-US" dirty="0"/>
        </a:p>
      </dgm:t>
    </dgm:pt>
    <dgm:pt modelId="{E0D0D8BE-05F9-4143-A9A4-F2D5EC74A9B4}" type="parTrans" cxnId="{1E84E8CD-92FA-4DA6-B3B3-7F02BB49F142}">
      <dgm:prSet/>
      <dgm:spPr/>
      <dgm:t>
        <a:bodyPr/>
        <a:lstStyle/>
        <a:p>
          <a:endParaRPr lang="en-US"/>
        </a:p>
      </dgm:t>
    </dgm:pt>
    <dgm:pt modelId="{14068432-4FB0-4A77-AC77-AD40E2EE2878}" type="sibTrans" cxnId="{1E84E8CD-92FA-4DA6-B3B3-7F02BB49F142}">
      <dgm:prSet/>
      <dgm:spPr/>
      <dgm:t>
        <a:bodyPr/>
        <a:lstStyle/>
        <a:p>
          <a:endParaRPr lang="en-US"/>
        </a:p>
      </dgm:t>
    </dgm:pt>
    <dgm:pt modelId="{66DE5B24-FEF3-4B69-8968-1C9615032133}">
      <dgm:prSet/>
      <dgm:spPr/>
      <dgm:t>
        <a:bodyPr/>
        <a:lstStyle/>
        <a:p>
          <a:r>
            <a:rPr lang="en-SG" dirty="0"/>
            <a:t>Water: Liquid/Ice/Vapor</a:t>
          </a:r>
          <a:endParaRPr lang="en-US" dirty="0"/>
        </a:p>
      </dgm:t>
    </dgm:pt>
    <dgm:pt modelId="{AAC8A06A-33EF-4A93-A370-39AB36F17809}" type="parTrans" cxnId="{A33E6871-7282-40A9-87D0-766A7E4E6B9B}">
      <dgm:prSet/>
      <dgm:spPr/>
      <dgm:t>
        <a:bodyPr/>
        <a:lstStyle/>
        <a:p>
          <a:endParaRPr lang="en-US"/>
        </a:p>
      </dgm:t>
    </dgm:pt>
    <dgm:pt modelId="{5679279C-4183-4593-ADDE-B6EBCB984622}" type="sibTrans" cxnId="{A33E6871-7282-40A9-87D0-766A7E4E6B9B}">
      <dgm:prSet/>
      <dgm:spPr/>
      <dgm:t>
        <a:bodyPr/>
        <a:lstStyle/>
        <a:p>
          <a:endParaRPr lang="en-US"/>
        </a:p>
      </dgm:t>
    </dgm:pt>
    <dgm:pt modelId="{ABCDF0BD-0C0F-4B57-97FE-71427E9DD7ED}">
      <dgm:prSet/>
      <dgm:spPr/>
      <dgm:t>
        <a:bodyPr/>
        <a:lstStyle/>
        <a:p>
          <a:r>
            <a:rPr lang="en-SG" dirty="0"/>
            <a:t>Math: 1 x 1 x 1 = 1</a:t>
          </a:r>
          <a:endParaRPr lang="en-US" dirty="0"/>
        </a:p>
      </dgm:t>
    </dgm:pt>
    <dgm:pt modelId="{75D6EF61-89F3-4467-BFAE-20DC88A1DBEA}" type="parTrans" cxnId="{A555D7D9-D8A6-4DB0-9962-C3375121BD97}">
      <dgm:prSet/>
      <dgm:spPr/>
      <dgm:t>
        <a:bodyPr/>
        <a:lstStyle/>
        <a:p>
          <a:endParaRPr lang="en-US"/>
        </a:p>
      </dgm:t>
    </dgm:pt>
    <dgm:pt modelId="{645AE49D-507F-47A9-BE32-538E06B54521}" type="sibTrans" cxnId="{A555D7D9-D8A6-4DB0-9962-C3375121BD97}">
      <dgm:prSet/>
      <dgm:spPr/>
      <dgm:t>
        <a:bodyPr/>
        <a:lstStyle/>
        <a:p>
          <a:endParaRPr lang="en-US"/>
        </a:p>
      </dgm:t>
    </dgm:pt>
    <dgm:pt modelId="{1DF0D024-CDAD-42C6-8A89-B7A35FFAD5C9}">
      <dgm:prSet/>
      <dgm:spPr/>
      <dgm:t>
        <a:bodyPr/>
        <a:lstStyle/>
        <a:p>
          <a:r>
            <a:rPr lang="en-SG" dirty="0"/>
            <a:t>Sun: Sun itself/Light/Heat</a:t>
          </a:r>
          <a:endParaRPr lang="en-US" dirty="0"/>
        </a:p>
      </dgm:t>
    </dgm:pt>
    <dgm:pt modelId="{352CB729-5511-48AC-9CD4-75E74EB75B87}" type="parTrans" cxnId="{9C1D9AE4-D6EA-4656-B9CA-69C9ED1AE68E}">
      <dgm:prSet/>
      <dgm:spPr/>
      <dgm:t>
        <a:bodyPr/>
        <a:lstStyle/>
        <a:p>
          <a:endParaRPr lang="en-US"/>
        </a:p>
      </dgm:t>
    </dgm:pt>
    <dgm:pt modelId="{8C230128-2BEC-4DD9-A94D-64AADC5208E3}" type="sibTrans" cxnId="{9C1D9AE4-D6EA-4656-B9CA-69C9ED1AE68E}">
      <dgm:prSet/>
      <dgm:spPr/>
      <dgm:t>
        <a:bodyPr/>
        <a:lstStyle/>
        <a:p>
          <a:endParaRPr lang="en-US"/>
        </a:p>
      </dgm:t>
    </dgm:pt>
    <dgm:pt modelId="{B6EBF6B5-A7D4-434B-A8DC-A73EA951E417}">
      <dgm:prSet/>
      <dgm:spPr/>
      <dgm:t>
        <a:bodyPr/>
        <a:lstStyle/>
        <a:p>
          <a:r>
            <a:rPr lang="en-SG" dirty="0"/>
            <a:t>Persons: Peter/Paul/John</a:t>
          </a:r>
          <a:endParaRPr lang="en-US" dirty="0"/>
        </a:p>
      </dgm:t>
    </dgm:pt>
    <dgm:pt modelId="{0C74B913-7FC7-498C-9D16-11032A863E35}" type="parTrans" cxnId="{8ACEB62F-32E7-4502-B9CC-F7C8B136A813}">
      <dgm:prSet/>
      <dgm:spPr/>
      <dgm:t>
        <a:bodyPr/>
        <a:lstStyle/>
        <a:p>
          <a:endParaRPr lang="en-US"/>
        </a:p>
      </dgm:t>
    </dgm:pt>
    <dgm:pt modelId="{C2529394-54C7-4E5E-A52A-6CC726293B23}" type="sibTrans" cxnId="{8ACEB62F-32E7-4502-B9CC-F7C8B136A813}">
      <dgm:prSet/>
      <dgm:spPr/>
      <dgm:t>
        <a:bodyPr/>
        <a:lstStyle/>
        <a:p>
          <a:endParaRPr lang="en-US"/>
        </a:p>
      </dgm:t>
    </dgm:pt>
    <dgm:pt modelId="{41214DD3-2A9D-4381-9E8D-F8D3E247CFFD}">
      <dgm:prSet/>
      <dgm:spPr/>
      <dgm:t>
        <a:bodyPr/>
        <a:lstStyle/>
        <a:p>
          <a:r>
            <a:rPr lang="en-SG" dirty="0"/>
            <a:t>Composition of Person: Soul/Spirit/Body</a:t>
          </a:r>
          <a:endParaRPr lang="en-US" dirty="0"/>
        </a:p>
      </dgm:t>
    </dgm:pt>
    <dgm:pt modelId="{229AFC5E-438E-43B5-8683-7716D84F2782}" type="parTrans" cxnId="{33433C0D-67C3-4781-946F-26420A9C619F}">
      <dgm:prSet/>
      <dgm:spPr/>
      <dgm:t>
        <a:bodyPr/>
        <a:lstStyle/>
        <a:p>
          <a:endParaRPr lang="en-US"/>
        </a:p>
      </dgm:t>
    </dgm:pt>
    <dgm:pt modelId="{B30C7763-6F8A-4051-A7F5-E3BABBB53177}" type="sibTrans" cxnId="{33433C0D-67C3-4781-946F-26420A9C619F}">
      <dgm:prSet/>
      <dgm:spPr/>
      <dgm:t>
        <a:bodyPr/>
        <a:lstStyle/>
        <a:p>
          <a:endParaRPr lang="en-US"/>
        </a:p>
      </dgm:t>
    </dgm:pt>
    <dgm:pt modelId="{D6CAA039-A253-4E07-B7F8-0595AA1DC8B2}" type="pres">
      <dgm:prSet presAssocID="{7F4ABC95-5378-412F-8877-83ED68EF5281}" presName="vert0" presStyleCnt="0">
        <dgm:presLayoutVars>
          <dgm:dir/>
          <dgm:animOne val="branch"/>
          <dgm:animLvl val="lvl"/>
        </dgm:presLayoutVars>
      </dgm:prSet>
      <dgm:spPr/>
    </dgm:pt>
    <dgm:pt modelId="{139448B1-3A69-4931-9F41-0CC39827693D}" type="pres">
      <dgm:prSet presAssocID="{B9F875A8-B02D-4E02-A4C7-49AAEB5E1D10}" presName="thickLine" presStyleLbl="alignNode1" presStyleIdx="0" presStyleCnt="6"/>
      <dgm:spPr/>
    </dgm:pt>
    <dgm:pt modelId="{F3E84C08-9CAE-4B5F-92A3-0B18FAA76514}" type="pres">
      <dgm:prSet presAssocID="{B9F875A8-B02D-4E02-A4C7-49AAEB5E1D10}" presName="horz1" presStyleCnt="0"/>
      <dgm:spPr/>
    </dgm:pt>
    <dgm:pt modelId="{C623A625-A872-4417-9ED9-CD4226169E4A}" type="pres">
      <dgm:prSet presAssocID="{B9F875A8-B02D-4E02-A4C7-49AAEB5E1D10}" presName="tx1" presStyleLbl="revTx" presStyleIdx="0" presStyleCnt="6"/>
      <dgm:spPr/>
    </dgm:pt>
    <dgm:pt modelId="{4768C92C-10FD-4496-A426-ECD3D3C3E0A0}" type="pres">
      <dgm:prSet presAssocID="{B9F875A8-B02D-4E02-A4C7-49AAEB5E1D10}" presName="vert1" presStyleCnt="0"/>
      <dgm:spPr/>
    </dgm:pt>
    <dgm:pt modelId="{FA1363AB-0DD1-4759-B903-9214B3F7967F}" type="pres">
      <dgm:prSet presAssocID="{66DE5B24-FEF3-4B69-8968-1C9615032133}" presName="thickLine" presStyleLbl="alignNode1" presStyleIdx="1" presStyleCnt="6"/>
      <dgm:spPr/>
    </dgm:pt>
    <dgm:pt modelId="{DC76D6F9-CF60-443A-95DF-957BBAE3C4FA}" type="pres">
      <dgm:prSet presAssocID="{66DE5B24-FEF3-4B69-8968-1C9615032133}" presName="horz1" presStyleCnt="0"/>
      <dgm:spPr/>
    </dgm:pt>
    <dgm:pt modelId="{955E35B2-62AD-4955-83CD-33BFB4F10B56}" type="pres">
      <dgm:prSet presAssocID="{66DE5B24-FEF3-4B69-8968-1C9615032133}" presName="tx1" presStyleLbl="revTx" presStyleIdx="1" presStyleCnt="6"/>
      <dgm:spPr/>
    </dgm:pt>
    <dgm:pt modelId="{A78A4D2E-2523-4BA1-B1E0-0DC1AB360397}" type="pres">
      <dgm:prSet presAssocID="{66DE5B24-FEF3-4B69-8968-1C9615032133}" presName="vert1" presStyleCnt="0"/>
      <dgm:spPr/>
    </dgm:pt>
    <dgm:pt modelId="{CD9B9D2E-B42E-4A1F-AB2A-8D8D674233CA}" type="pres">
      <dgm:prSet presAssocID="{ABCDF0BD-0C0F-4B57-97FE-71427E9DD7ED}" presName="thickLine" presStyleLbl="alignNode1" presStyleIdx="2" presStyleCnt="6"/>
      <dgm:spPr/>
    </dgm:pt>
    <dgm:pt modelId="{A0744CB4-51D4-4E16-8B2C-894BAA363C5B}" type="pres">
      <dgm:prSet presAssocID="{ABCDF0BD-0C0F-4B57-97FE-71427E9DD7ED}" presName="horz1" presStyleCnt="0"/>
      <dgm:spPr/>
    </dgm:pt>
    <dgm:pt modelId="{4FC1DA2E-B46D-490F-BCF8-03DDC3A3427A}" type="pres">
      <dgm:prSet presAssocID="{ABCDF0BD-0C0F-4B57-97FE-71427E9DD7ED}" presName="tx1" presStyleLbl="revTx" presStyleIdx="2" presStyleCnt="6"/>
      <dgm:spPr/>
    </dgm:pt>
    <dgm:pt modelId="{3E1F2F43-3CA6-4593-9D07-DFEAB46EEEF6}" type="pres">
      <dgm:prSet presAssocID="{ABCDF0BD-0C0F-4B57-97FE-71427E9DD7ED}" presName="vert1" presStyleCnt="0"/>
      <dgm:spPr/>
    </dgm:pt>
    <dgm:pt modelId="{A6245EC4-40A5-413E-8C6F-97CB2B093321}" type="pres">
      <dgm:prSet presAssocID="{1DF0D024-CDAD-42C6-8A89-B7A35FFAD5C9}" presName="thickLine" presStyleLbl="alignNode1" presStyleIdx="3" presStyleCnt="6"/>
      <dgm:spPr/>
    </dgm:pt>
    <dgm:pt modelId="{0CC7B8FA-171F-441D-BAB2-63AC17157D7E}" type="pres">
      <dgm:prSet presAssocID="{1DF0D024-CDAD-42C6-8A89-B7A35FFAD5C9}" presName="horz1" presStyleCnt="0"/>
      <dgm:spPr/>
    </dgm:pt>
    <dgm:pt modelId="{AFF13383-9783-4B01-9115-67C45AE76088}" type="pres">
      <dgm:prSet presAssocID="{1DF0D024-CDAD-42C6-8A89-B7A35FFAD5C9}" presName="tx1" presStyleLbl="revTx" presStyleIdx="3" presStyleCnt="6"/>
      <dgm:spPr/>
    </dgm:pt>
    <dgm:pt modelId="{E4591F0A-FB5E-47C6-84DE-B518806E2769}" type="pres">
      <dgm:prSet presAssocID="{1DF0D024-CDAD-42C6-8A89-B7A35FFAD5C9}" presName="vert1" presStyleCnt="0"/>
      <dgm:spPr/>
    </dgm:pt>
    <dgm:pt modelId="{06B28679-D9A6-40A2-846B-28A863C0F148}" type="pres">
      <dgm:prSet presAssocID="{B6EBF6B5-A7D4-434B-A8DC-A73EA951E417}" presName="thickLine" presStyleLbl="alignNode1" presStyleIdx="4" presStyleCnt="6"/>
      <dgm:spPr/>
    </dgm:pt>
    <dgm:pt modelId="{9F44D3C1-CD4B-4FDF-BD7C-F877FB114D48}" type="pres">
      <dgm:prSet presAssocID="{B6EBF6B5-A7D4-434B-A8DC-A73EA951E417}" presName="horz1" presStyleCnt="0"/>
      <dgm:spPr/>
    </dgm:pt>
    <dgm:pt modelId="{7D5FC5C4-9A07-44F8-B72C-181F82A7FCE5}" type="pres">
      <dgm:prSet presAssocID="{B6EBF6B5-A7D4-434B-A8DC-A73EA951E417}" presName="tx1" presStyleLbl="revTx" presStyleIdx="4" presStyleCnt="6"/>
      <dgm:spPr/>
    </dgm:pt>
    <dgm:pt modelId="{10C33921-9E11-4D8D-A50B-DC1DA18DB66F}" type="pres">
      <dgm:prSet presAssocID="{B6EBF6B5-A7D4-434B-A8DC-A73EA951E417}" presName="vert1" presStyleCnt="0"/>
      <dgm:spPr/>
    </dgm:pt>
    <dgm:pt modelId="{7AED31CF-D7C8-4FD9-A06B-B4B012CF88CA}" type="pres">
      <dgm:prSet presAssocID="{41214DD3-2A9D-4381-9E8D-F8D3E247CFFD}" presName="thickLine" presStyleLbl="alignNode1" presStyleIdx="5" presStyleCnt="6"/>
      <dgm:spPr/>
    </dgm:pt>
    <dgm:pt modelId="{6B3C5A51-569C-40F1-826B-50B53703EEA2}" type="pres">
      <dgm:prSet presAssocID="{41214DD3-2A9D-4381-9E8D-F8D3E247CFFD}" presName="horz1" presStyleCnt="0"/>
      <dgm:spPr/>
    </dgm:pt>
    <dgm:pt modelId="{4D0F88E9-C8EE-4A41-928C-05CE08851067}" type="pres">
      <dgm:prSet presAssocID="{41214DD3-2A9D-4381-9E8D-F8D3E247CFFD}" presName="tx1" presStyleLbl="revTx" presStyleIdx="5" presStyleCnt="6"/>
      <dgm:spPr/>
    </dgm:pt>
    <dgm:pt modelId="{E84CE957-7CBE-4805-B0D8-C8BFC239C029}" type="pres">
      <dgm:prSet presAssocID="{41214DD3-2A9D-4381-9E8D-F8D3E247CFFD}" presName="vert1" presStyleCnt="0"/>
      <dgm:spPr/>
    </dgm:pt>
  </dgm:ptLst>
  <dgm:cxnLst>
    <dgm:cxn modelId="{33433C0D-67C3-4781-946F-26420A9C619F}" srcId="{7F4ABC95-5378-412F-8877-83ED68EF5281}" destId="{41214DD3-2A9D-4381-9E8D-F8D3E247CFFD}" srcOrd="5" destOrd="0" parTransId="{229AFC5E-438E-43B5-8683-7716D84F2782}" sibTransId="{B30C7763-6F8A-4051-A7F5-E3BABBB53177}"/>
    <dgm:cxn modelId="{8ACEB62F-32E7-4502-B9CC-F7C8B136A813}" srcId="{7F4ABC95-5378-412F-8877-83ED68EF5281}" destId="{B6EBF6B5-A7D4-434B-A8DC-A73EA951E417}" srcOrd="4" destOrd="0" parTransId="{0C74B913-7FC7-498C-9D16-11032A863E35}" sibTransId="{C2529394-54C7-4E5E-A52A-6CC726293B23}"/>
    <dgm:cxn modelId="{7194EB36-6E92-4B1F-8B83-0D70A0A0EC52}" type="presOf" srcId="{B6EBF6B5-A7D4-434B-A8DC-A73EA951E417}" destId="{7D5FC5C4-9A07-44F8-B72C-181F82A7FCE5}" srcOrd="0" destOrd="0" presId="urn:microsoft.com/office/officeart/2008/layout/LinedList"/>
    <dgm:cxn modelId="{3ED2EB46-F2D2-45BA-B04F-23B0DC7A8AE8}" type="presOf" srcId="{7F4ABC95-5378-412F-8877-83ED68EF5281}" destId="{D6CAA039-A253-4E07-B7F8-0595AA1DC8B2}" srcOrd="0" destOrd="0" presId="urn:microsoft.com/office/officeart/2008/layout/LinedList"/>
    <dgm:cxn modelId="{CED32960-2E09-4251-8EA6-67002575606B}" type="presOf" srcId="{ABCDF0BD-0C0F-4B57-97FE-71427E9DD7ED}" destId="{4FC1DA2E-B46D-490F-BCF8-03DDC3A3427A}" srcOrd="0" destOrd="0" presId="urn:microsoft.com/office/officeart/2008/layout/LinedList"/>
    <dgm:cxn modelId="{E8B7C666-CD71-4427-9B90-73EC3C7EC63A}" type="presOf" srcId="{1DF0D024-CDAD-42C6-8A89-B7A35FFAD5C9}" destId="{AFF13383-9783-4B01-9115-67C45AE76088}" srcOrd="0" destOrd="0" presId="urn:microsoft.com/office/officeart/2008/layout/LinedList"/>
    <dgm:cxn modelId="{A33E6871-7282-40A9-87D0-766A7E4E6B9B}" srcId="{7F4ABC95-5378-412F-8877-83ED68EF5281}" destId="{66DE5B24-FEF3-4B69-8968-1C9615032133}" srcOrd="1" destOrd="0" parTransId="{AAC8A06A-33EF-4A93-A370-39AB36F17809}" sibTransId="{5679279C-4183-4593-ADDE-B6EBCB984622}"/>
    <dgm:cxn modelId="{6E9AD381-BFF8-4EF6-8CED-209BB85CAA95}" type="presOf" srcId="{66DE5B24-FEF3-4B69-8968-1C9615032133}" destId="{955E35B2-62AD-4955-83CD-33BFB4F10B56}" srcOrd="0" destOrd="0" presId="urn:microsoft.com/office/officeart/2008/layout/LinedList"/>
    <dgm:cxn modelId="{1DE6B3A0-61EA-4C56-B025-81FF36B69B90}" type="presOf" srcId="{41214DD3-2A9D-4381-9E8D-F8D3E247CFFD}" destId="{4D0F88E9-C8EE-4A41-928C-05CE08851067}" srcOrd="0" destOrd="0" presId="urn:microsoft.com/office/officeart/2008/layout/LinedList"/>
    <dgm:cxn modelId="{1E84E8CD-92FA-4DA6-B3B3-7F02BB49F142}" srcId="{7F4ABC95-5378-412F-8877-83ED68EF5281}" destId="{B9F875A8-B02D-4E02-A4C7-49AAEB5E1D10}" srcOrd="0" destOrd="0" parTransId="{E0D0D8BE-05F9-4143-A9A4-F2D5EC74A9B4}" sibTransId="{14068432-4FB0-4A77-AC77-AD40E2EE2878}"/>
    <dgm:cxn modelId="{A555D7D9-D8A6-4DB0-9962-C3375121BD97}" srcId="{7F4ABC95-5378-412F-8877-83ED68EF5281}" destId="{ABCDF0BD-0C0F-4B57-97FE-71427E9DD7ED}" srcOrd="2" destOrd="0" parTransId="{75D6EF61-89F3-4467-BFAE-20DC88A1DBEA}" sibTransId="{645AE49D-507F-47A9-BE32-538E06B54521}"/>
    <dgm:cxn modelId="{33D768E3-A54C-4CC1-A64F-F867AEAD06C3}" type="presOf" srcId="{B9F875A8-B02D-4E02-A4C7-49AAEB5E1D10}" destId="{C623A625-A872-4417-9ED9-CD4226169E4A}" srcOrd="0" destOrd="0" presId="urn:microsoft.com/office/officeart/2008/layout/LinedList"/>
    <dgm:cxn modelId="{9C1D9AE4-D6EA-4656-B9CA-69C9ED1AE68E}" srcId="{7F4ABC95-5378-412F-8877-83ED68EF5281}" destId="{1DF0D024-CDAD-42C6-8A89-B7A35FFAD5C9}" srcOrd="3" destOrd="0" parTransId="{352CB729-5511-48AC-9CD4-75E74EB75B87}" sibTransId="{8C230128-2BEC-4DD9-A94D-64AADC5208E3}"/>
    <dgm:cxn modelId="{F58753CB-4CF8-4751-860E-8E02EA05AA84}" type="presParOf" srcId="{D6CAA039-A253-4E07-B7F8-0595AA1DC8B2}" destId="{139448B1-3A69-4931-9F41-0CC39827693D}" srcOrd="0" destOrd="0" presId="urn:microsoft.com/office/officeart/2008/layout/LinedList"/>
    <dgm:cxn modelId="{6ABBBA55-588A-4E1E-85BE-47C803894B2E}" type="presParOf" srcId="{D6CAA039-A253-4E07-B7F8-0595AA1DC8B2}" destId="{F3E84C08-9CAE-4B5F-92A3-0B18FAA76514}" srcOrd="1" destOrd="0" presId="urn:microsoft.com/office/officeart/2008/layout/LinedList"/>
    <dgm:cxn modelId="{8EFF953C-C95D-4A47-8F27-6F9AAE373F7F}" type="presParOf" srcId="{F3E84C08-9CAE-4B5F-92A3-0B18FAA76514}" destId="{C623A625-A872-4417-9ED9-CD4226169E4A}" srcOrd="0" destOrd="0" presId="urn:microsoft.com/office/officeart/2008/layout/LinedList"/>
    <dgm:cxn modelId="{1BD6D3A0-E0E9-4E3D-A81D-84BB0AABE78C}" type="presParOf" srcId="{F3E84C08-9CAE-4B5F-92A3-0B18FAA76514}" destId="{4768C92C-10FD-4496-A426-ECD3D3C3E0A0}" srcOrd="1" destOrd="0" presId="urn:microsoft.com/office/officeart/2008/layout/LinedList"/>
    <dgm:cxn modelId="{6D1234B6-59E3-433E-BE11-13A9FC03AE9D}" type="presParOf" srcId="{D6CAA039-A253-4E07-B7F8-0595AA1DC8B2}" destId="{FA1363AB-0DD1-4759-B903-9214B3F7967F}" srcOrd="2" destOrd="0" presId="urn:microsoft.com/office/officeart/2008/layout/LinedList"/>
    <dgm:cxn modelId="{F4CFC31F-0FCA-407F-A040-0BCD0CA76C31}" type="presParOf" srcId="{D6CAA039-A253-4E07-B7F8-0595AA1DC8B2}" destId="{DC76D6F9-CF60-443A-95DF-957BBAE3C4FA}" srcOrd="3" destOrd="0" presId="urn:microsoft.com/office/officeart/2008/layout/LinedList"/>
    <dgm:cxn modelId="{1BD77E65-F27E-47DF-B64F-28C413CD709A}" type="presParOf" srcId="{DC76D6F9-CF60-443A-95DF-957BBAE3C4FA}" destId="{955E35B2-62AD-4955-83CD-33BFB4F10B56}" srcOrd="0" destOrd="0" presId="urn:microsoft.com/office/officeart/2008/layout/LinedList"/>
    <dgm:cxn modelId="{2FB42A77-F985-49E8-BC30-6EFFB24805E9}" type="presParOf" srcId="{DC76D6F9-CF60-443A-95DF-957BBAE3C4FA}" destId="{A78A4D2E-2523-4BA1-B1E0-0DC1AB360397}" srcOrd="1" destOrd="0" presId="urn:microsoft.com/office/officeart/2008/layout/LinedList"/>
    <dgm:cxn modelId="{B3EF3FE1-AD07-4674-BBE5-F63293E5E6E9}" type="presParOf" srcId="{D6CAA039-A253-4E07-B7F8-0595AA1DC8B2}" destId="{CD9B9D2E-B42E-4A1F-AB2A-8D8D674233CA}" srcOrd="4" destOrd="0" presId="urn:microsoft.com/office/officeart/2008/layout/LinedList"/>
    <dgm:cxn modelId="{44540F01-3156-4FC6-9516-5831BDC7EDAD}" type="presParOf" srcId="{D6CAA039-A253-4E07-B7F8-0595AA1DC8B2}" destId="{A0744CB4-51D4-4E16-8B2C-894BAA363C5B}" srcOrd="5" destOrd="0" presId="urn:microsoft.com/office/officeart/2008/layout/LinedList"/>
    <dgm:cxn modelId="{E3C75F4B-6A79-4C17-AFBD-18B5B5A16160}" type="presParOf" srcId="{A0744CB4-51D4-4E16-8B2C-894BAA363C5B}" destId="{4FC1DA2E-B46D-490F-BCF8-03DDC3A3427A}" srcOrd="0" destOrd="0" presId="urn:microsoft.com/office/officeart/2008/layout/LinedList"/>
    <dgm:cxn modelId="{6603088F-845E-4882-926F-6B8247E9EE52}" type="presParOf" srcId="{A0744CB4-51D4-4E16-8B2C-894BAA363C5B}" destId="{3E1F2F43-3CA6-4593-9D07-DFEAB46EEEF6}" srcOrd="1" destOrd="0" presId="urn:microsoft.com/office/officeart/2008/layout/LinedList"/>
    <dgm:cxn modelId="{9793EF12-45DB-4022-9A4A-A9CE3A8D0E8C}" type="presParOf" srcId="{D6CAA039-A253-4E07-B7F8-0595AA1DC8B2}" destId="{A6245EC4-40A5-413E-8C6F-97CB2B093321}" srcOrd="6" destOrd="0" presId="urn:microsoft.com/office/officeart/2008/layout/LinedList"/>
    <dgm:cxn modelId="{56B2A124-4BC1-4462-B01F-D7D8F0ED1FF3}" type="presParOf" srcId="{D6CAA039-A253-4E07-B7F8-0595AA1DC8B2}" destId="{0CC7B8FA-171F-441D-BAB2-63AC17157D7E}" srcOrd="7" destOrd="0" presId="urn:microsoft.com/office/officeart/2008/layout/LinedList"/>
    <dgm:cxn modelId="{C2422C5A-5CA7-4E54-8854-CA0B0E7910D2}" type="presParOf" srcId="{0CC7B8FA-171F-441D-BAB2-63AC17157D7E}" destId="{AFF13383-9783-4B01-9115-67C45AE76088}" srcOrd="0" destOrd="0" presId="urn:microsoft.com/office/officeart/2008/layout/LinedList"/>
    <dgm:cxn modelId="{B46D6123-9A8F-4654-8422-C98062BAAE34}" type="presParOf" srcId="{0CC7B8FA-171F-441D-BAB2-63AC17157D7E}" destId="{E4591F0A-FB5E-47C6-84DE-B518806E2769}" srcOrd="1" destOrd="0" presId="urn:microsoft.com/office/officeart/2008/layout/LinedList"/>
    <dgm:cxn modelId="{A3C74DCB-AD38-4D7E-9A88-D3A24EE22502}" type="presParOf" srcId="{D6CAA039-A253-4E07-B7F8-0595AA1DC8B2}" destId="{06B28679-D9A6-40A2-846B-28A863C0F148}" srcOrd="8" destOrd="0" presId="urn:microsoft.com/office/officeart/2008/layout/LinedList"/>
    <dgm:cxn modelId="{B08F0240-3056-41DA-AFC8-80904DE0CEB9}" type="presParOf" srcId="{D6CAA039-A253-4E07-B7F8-0595AA1DC8B2}" destId="{9F44D3C1-CD4B-4FDF-BD7C-F877FB114D48}" srcOrd="9" destOrd="0" presId="urn:microsoft.com/office/officeart/2008/layout/LinedList"/>
    <dgm:cxn modelId="{64ED13DF-5873-42A5-9F3C-1DFE5D177849}" type="presParOf" srcId="{9F44D3C1-CD4B-4FDF-BD7C-F877FB114D48}" destId="{7D5FC5C4-9A07-44F8-B72C-181F82A7FCE5}" srcOrd="0" destOrd="0" presId="urn:microsoft.com/office/officeart/2008/layout/LinedList"/>
    <dgm:cxn modelId="{F6A06E3A-3F9C-45A3-8693-7026E22CED6A}" type="presParOf" srcId="{9F44D3C1-CD4B-4FDF-BD7C-F877FB114D48}" destId="{10C33921-9E11-4D8D-A50B-DC1DA18DB66F}" srcOrd="1" destOrd="0" presId="urn:microsoft.com/office/officeart/2008/layout/LinedList"/>
    <dgm:cxn modelId="{30B14DB2-6A17-4AE8-A312-32B88811EB5C}" type="presParOf" srcId="{D6CAA039-A253-4E07-B7F8-0595AA1DC8B2}" destId="{7AED31CF-D7C8-4FD9-A06B-B4B012CF88CA}" srcOrd="10" destOrd="0" presId="urn:microsoft.com/office/officeart/2008/layout/LinedList"/>
    <dgm:cxn modelId="{A4D20D41-2702-4BB7-A416-880D34BFF3C3}" type="presParOf" srcId="{D6CAA039-A253-4E07-B7F8-0595AA1DC8B2}" destId="{6B3C5A51-569C-40F1-826B-50B53703EEA2}" srcOrd="11" destOrd="0" presId="urn:microsoft.com/office/officeart/2008/layout/LinedList"/>
    <dgm:cxn modelId="{285EB9A5-FBBE-4647-9E11-F9B2A3DA734C}" type="presParOf" srcId="{6B3C5A51-569C-40F1-826B-50B53703EEA2}" destId="{4D0F88E9-C8EE-4A41-928C-05CE08851067}" srcOrd="0" destOrd="0" presId="urn:microsoft.com/office/officeart/2008/layout/LinedList"/>
    <dgm:cxn modelId="{DED3B277-3728-45C9-AF89-E8B188A63A82}" type="presParOf" srcId="{6B3C5A51-569C-40F1-826B-50B53703EEA2}" destId="{E84CE957-7CBE-4805-B0D8-C8BFC239C0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448B1-3A69-4931-9F41-0CC39827693D}">
      <dsp:nvSpPr>
        <dsp:cNvPr id="0" name=""/>
        <dsp:cNvSpPr/>
      </dsp:nvSpPr>
      <dsp:spPr>
        <a:xfrm>
          <a:off x="0" y="1594"/>
          <a:ext cx="80078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3A625-A872-4417-9ED9-CD4226169E4A}">
      <dsp:nvSpPr>
        <dsp:cNvPr id="0" name=""/>
        <dsp:cNvSpPr/>
      </dsp:nvSpPr>
      <dsp:spPr>
        <a:xfrm>
          <a:off x="0" y="1594"/>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SG" sz="2500" kern="1200" dirty="0"/>
            <a:t>Egg: Shell/White/Yolk</a:t>
          </a:r>
          <a:endParaRPr lang="en-US" sz="2500" kern="1200" dirty="0"/>
        </a:p>
      </dsp:txBody>
      <dsp:txXfrm>
        <a:off x="0" y="1594"/>
        <a:ext cx="8007858" cy="543762"/>
      </dsp:txXfrm>
    </dsp:sp>
    <dsp:sp modelId="{FA1363AB-0DD1-4759-B903-9214B3F7967F}">
      <dsp:nvSpPr>
        <dsp:cNvPr id="0" name=""/>
        <dsp:cNvSpPr/>
      </dsp:nvSpPr>
      <dsp:spPr>
        <a:xfrm>
          <a:off x="0" y="545357"/>
          <a:ext cx="80078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E35B2-62AD-4955-83CD-33BFB4F10B56}">
      <dsp:nvSpPr>
        <dsp:cNvPr id="0" name=""/>
        <dsp:cNvSpPr/>
      </dsp:nvSpPr>
      <dsp:spPr>
        <a:xfrm>
          <a:off x="0" y="545357"/>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SG" sz="2500" kern="1200" dirty="0"/>
            <a:t>Water: Liquid/Ice/Vapor</a:t>
          </a:r>
          <a:endParaRPr lang="en-US" sz="2500" kern="1200" dirty="0"/>
        </a:p>
      </dsp:txBody>
      <dsp:txXfrm>
        <a:off x="0" y="545357"/>
        <a:ext cx="8007858" cy="543762"/>
      </dsp:txXfrm>
    </dsp:sp>
    <dsp:sp modelId="{CD9B9D2E-B42E-4A1F-AB2A-8D8D674233CA}">
      <dsp:nvSpPr>
        <dsp:cNvPr id="0" name=""/>
        <dsp:cNvSpPr/>
      </dsp:nvSpPr>
      <dsp:spPr>
        <a:xfrm>
          <a:off x="0" y="1089120"/>
          <a:ext cx="800785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1DA2E-B46D-490F-BCF8-03DDC3A3427A}">
      <dsp:nvSpPr>
        <dsp:cNvPr id="0" name=""/>
        <dsp:cNvSpPr/>
      </dsp:nvSpPr>
      <dsp:spPr>
        <a:xfrm>
          <a:off x="0" y="1089120"/>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SG" sz="2500" kern="1200" dirty="0"/>
            <a:t>Math: 1 x 1 x 1 = 1</a:t>
          </a:r>
          <a:endParaRPr lang="en-US" sz="2500" kern="1200" dirty="0"/>
        </a:p>
      </dsp:txBody>
      <dsp:txXfrm>
        <a:off x="0" y="1089120"/>
        <a:ext cx="8007858" cy="543762"/>
      </dsp:txXfrm>
    </dsp:sp>
    <dsp:sp modelId="{A6245EC4-40A5-413E-8C6F-97CB2B093321}">
      <dsp:nvSpPr>
        <dsp:cNvPr id="0" name=""/>
        <dsp:cNvSpPr/>
      </dsp:nvSpPr>
      <dsp:spPr>
        <a:xfrm>
          <a:off x="0" y="1632883"/>
          <a:ext cx="800785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13383-9783-4B01-9115-67C45AE76088}">
      <dsp:nvSpPr>
        <dsp:cNvPr id="0" name=""/>
        <dsp:cNvSpPr/>
      </dsp:nvSpPr>
      <dsp:spPr>
        <a:xfrm>
          <a:off x="0" y="1632883"/>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SG" sz="2500" kern="1200" dirty="0"/>
            <a:t>Sun: Sun itself/Light/Heat</a:t>
          </a:r>
          <a:endParaRPr lang="en-US" sz="2500" kern="1200" dirty="0"/>
        </a:p>
      </dsp:txBody>
      <dsp:txXfrm>
        <a:off x="0" y="1632883"/>
        <a:ext cx="8007858" cy="543762"/>
      </dsp:txXfrm>
    </dsp:sp>
    <dsp:sp modelId="{06B28679-D9A6-40A2-846B-28A863C0F148}">
      <dsp:nvSpPr>
        <dsp:cNvPr id="0" name=""/>
        <dsp:cNvSpPr/>
      </dsp:nvSpPr>
      <dsp:spPr>
        <a:xfrm>
          <a:off x="0" y="2176646"/>
          <a:ext cx="80078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FC5C4-9A07-44F8-B72C-181F82A7FCE5}">
      <dsp:nvSpPr>
        <dsp:cNvPr id="0" name=""/>
        <dsp:cNvSpPr/>
      </dsp:nvSpPr>
      <dsp:spPr>
        <a:xfrm>
          <a:off x="0" y="2176646"/>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SG" sz="2500" kern="1200" dirty="0"/>
            <a:t>Persons: Peter/Paul/John</a:t>
          </a:r>
          <a:endParaRPr lang="en-US" sz="2500" kern="1200" dirty="0"/>
        </a:p>
      </dsp:txBody>
      <dsp:txXfrm>
        <a:off x="0" y="2176646"/>
        <a:ext cx="8007858" cy="543762"/>
      </dsp:txXfrm>
    </dsp:sp>
    <dsp:sp modelId="{7AED31CF-D7C8-4FD9-A06B-B4B012CF88CA}">
      <dsp:nvSpPr>
        <dsp:cNvPr id="0" name=""/>
        <dsp:cNvSpPr/>
      </dsp:nvSpPr>
      <dsp:spPr>
        <a:xfrm>
          <a:off x="0" y="2720409"/>
          <a:ext cx="80078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F88E9-C8EE-4A41-928C-05CE08851067}">
      <dsp:nvSpPr>
        <dsp:cNvPr id="0" name=""/>
        <dsp:cNvSpPr/>
      </dsp:nvSpPr>
      <dsp:spPr>
        <a:xfrm>
          <a:off x="0" y="2720409"/>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SG" sz="2500" kern="1200" dirty="0"/>
            <a:t>Composition of Person: Soul/Spirit/Body</a:t>
          </a:r>
          <a:endParaRPr lang="en-US" sz="2500" kern="1200" dirty="0"/>
        </a:p>
      </dsp:txBody>
      <dsp:txXfrm>
        <a:off x="0" y="2720409"/>
        <a:ext cx="8007858" cy="5437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C7CDF-997D-47FB-88CE-F824981245CB}" type="datetimeFigureOut">
              <a:rPr lang="en-SG" smtClean="0"/>
              <a:t>15/12/23</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CCAC-6C91-4D67-88DA-ACB946F1B4B3}" type="slidenum">
              <a:rPr lang="en-SG" smtClean="0"/>
              <a:t>‹#›</a:t>
            </a:fld>
            <a:endParaRPr lang="en-SG"/>
          </a:p>
        </p:txBody>
      </p:sp>
    </p:spTree>
    <p:extLst>
      <p:ext uri="{BB962C8B-B14F-4D97-AF65-F5344CB8AC3E}">
        <p14:creationId xmlns:p14="http://schemas.microsoft.com/office/powerpoint/2010/main" val="6801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3</a:t>
            </a:fld>
            <a:endParaRPr lang="en-SG"/>
          </a:p>
        </p:txBody>
      </p:sp>
    </p:spTree>
    <p:extLst>
      <p:ext uri="{BB962C8B-B14F-4D97-AF65-F5344CB8AC3E}">
        <p14:creationId xmlns:p14="http://schemas.microsoft.com/office/powerpoint/2010/main" val="375581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9</a:t>
            </a:fld>
            <a:endParaRPr lang="en-SG"/>
          </a:p>
        </p:txBody>
      </p:sp>
    </p:spTree>
    <p:extLst>
      <p:ext uri="{BB962C8B-B14F-4D97-AF65-F5344CB8AC3E}">
        <p14:creationId xmlns:p14="http://schemas.microsoft.com/office/powerpoint/2010/main" val="62835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34</a:t>
            </a:fld>
            <a:endParaRPr lang="en-SG"/>
          </a:p>
        </p:txBody>
      </p:sp>
    </p:spTree>
    <p:extLst>
      <p:ext uri="{BB962C8B-B14F-4D97-AF65-F5344CB8AC3E}">
        <p14:creationId xmlns:p14="http://schemas.microsoft.com/office/powerpoint/2010/main" val="270981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watch part 1 of this series at https://www.youtube.com/watch?v=AQkFlzFJ3kA</a:t>
            </a:r>
          </a:p>
          <a:p>
            <a:endParaRPr lang="en-US" dirty="0"/>
          </a:p>
          <a:p>
            <a:r>
              <a:rPr lang="en-US" dirty="0"/>
              <a:t>This video can be found at https://www.youtube.com/watch?v=mvj87QCF0lg</a:t>
            </a:r>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35</a:t>
            </a:fld>
            <a:endParaRPr lang="en-SG"/>
          </a:p>
        </p:txBody>
      </p:sp>
    </p:spTree>
    <p:extLst>
      <p:ext uri="{BB962C8B-B14F-4D97-AF65-F5344CB8AC3E}">
        <p14:creationId xmlns:p14="http://schemas.microsoft.com/office/powerpoint/2010/main" val="240810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4934D8-F57D-2D4F-8AA9-A9188415D09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40</a:t>
            </a:fld>
            <a:endParaRPr lang="en-SG"/>
          </a:p>
        </p:txBody>
      </p:sp>
    </p:spTree>
    <p:extLst>
      <p:ext uri="{BB962C8B-B14F-4D97-AF65-F5344CB8AC3E}">
        <p14:creationId xmlns:p14="http://schemas.microsoft.com/office/powerpoint/2010/main" val="39671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Trinity (tr)</a:t>
            </a:r>
          </a:p>
          <a:p>
            <a:r>
              <a:rPr lang="en-US" dirty="0"/>
              <a:t>_____________</a:t>
            </a:r>
          </a:p>
          <a:p>
            <a:r>
              <a:rPr lang="en-US" dirty="0"/>
              <a:t>Common-</a:t>
            </a:r>
            <a:r>
              <a:rPr lang="en-US" dirty="0">
                <a:latin typeface="Arial" charset="0"/>
                <a:ea typeface="ＭＳ Ｐゴシック" charset="0"/>
              </a:rPr>
              <a:t>41</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0115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638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28747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345413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875756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688271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817866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399940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43782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578253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908180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146935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59481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7E265980-5F7A-894D-AC5B-BAE30E10E511}" type="slidenum">
              <a:rPr lang="en-US"/>
              <a:pPr>
                <a:defRPr/>
              </a:pPr>
              <a:t>‹#›</a:t>
            </a:fld>
            <a:endParaRPr lang="en-US"/>
          </a:p>
        </p:txBody>
      </p:sp>
    </p:spTree>
    <p:extLst>
      <p:ext uri="{BB962C8B-B14F-4D97-AF65-F5344CB8AC3E}">
        <p14:creationId xmlns:p14="http://schemas.microsoft.com/office/powerpoint/2010/main" val="330914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1D0261CA-190D-D74B-A062-A3B0E59E0A45}" type="slidenum">
              <a:rPr lang="en-US"/>
              <a:pPr>
                <a:defRPr/>
              </a:pPr>
              <a:t>‹#›</a:t>
            </a:fld>
            <a:endParaRPr lang="en-US"/>
          </a:p>
        </p:txBody>
      </p:sp>
    </p:spTree>
    <p:extLst>
      <p:ext uri="{BB962C8B-B14F-4D97-AF65-F5344CB8AC3E}">
        <p14:creationId xmlns:p14="http://schemas.microsoft.com/office/powerpoint/2010/main" val="2531914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5382C81A-C6DC-BC4F-B7A0-8E80102A6E0A}" type="slidenum">
              <a:rPr lang="en-US"/>
              <a:pPr>
                <a:defRPr/>
              </a:pPr>
              <a:t>‹#›</a:t>
            </a:fld>
            <a:endParaRPr lang="en-US"/>
          </a:p>
        </p:txBody>
      </p:sp>
    </p:spTree>
    <p:extLst>
      <p:ext uri="{BB962C8B-B14F-4D97-AF65-F5344CB8AC3E}">
        <p14:creationId xmlns:p14="http://schemas.microsoft.com/office/powerpoint/2010/main" val="4024584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077E59A0-B279-6442-9AD0-FCDB176A95C8}" type="slidenum">
              <a:rPr lang="en-US"/>
              <a:pPr>
                <a:defRPr/>
              </a:pPr>
              <a:t>‹#›</a:t>
            </a:fld>
            <a:endParaRPr lang="en-US"/>
          </a:p>
        </p:txBody>
      </p:sp>
    </p:spTree>
    <p:extLst>
      <p:ext uri="{BB962C8B-B14F-4D97-AF65-F5344CB8AC3E}">
        <p14:creationId xmlns:p14="http://schemas.microsoft.com/office/powerpoint/2010/main" val="2217318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3149FA9A-BCC0-3647-9DAE-2AAAD60A8DD9}" type="slidenum">
              <a:rPr lang="en-US"/>
              <a:pPr>
                <a:defRPr/>
              </a:pPr>
              <a:t>‹#›</a:t>
            </a:fld>
            <a:endParaRPr lang="en-US"/>
          </a:p>
        </p:txBody>
      </p:sp>
    </p:spTree>
    <p:extLst>
      <p:ext uri="{BB962C8B-B14F-4D97-AF65-F5344CB8AC3E}">
        <p14:creationId xmlns:p14="http://schemas.microsoft.com/office/powerpoint/2010/main" val="161358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48A827EB-FBE9-BC46-8A57-8E1DA877394A}" type="slidenum">
              <a:rPr lang="en-US"/>
              <a:pPr>
                <a:defRPr/>
              </a:pPr>
              <a:t>‹#›</a:t>
            </a:fld>
            <a:endParaRPr lang="en-US"/>
          </a:p>
        </p:txBody>
      </p:sp>
    </p:spTree>
    <p:extLst>
      <p:ext uri="{BB962C8B-B14F-4D97-AF65-F5344CB8AC3E}">
        <p14:creationId xmlns:p14="http://schemas.microsoft.com/office/powerpoint/2010/main" val="3523545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5E70BD39-196A-E145-A45E-C262D6970B69}" type="slidenum">
              <a:rPr lang="en-US"/>
              <a:pPr>
                <a:defRPr/>
              </a:pPr>
              <a:t>‹#›</a:t>
            </a:fld>
            <a:endParaRPr lang="en-US"/>
          </a:p>
        </p:txBody>
      </p:sp>
    </p:spTree>
    <p:extLst>
      <p:ext uri="{BB962C8B-B14F-4D97-AF65-F5344CB8AC3E}">
        <p14:creationId xmlns:p14="http://schemas.microsoft.com/office/powerpoint/2010/main" val="340926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5F519C07-3DC9-FA43-BBA6-F91DC4925B1C}" type="slidenum">
              <a:rPr lang="en-US"/>
              <a:pPr>
                <a:defRPr/>
              </a:pPr>
              <a:t>‹#›</a:t>
            </a:fld>
            <a:endParaRPr lang="en-US"/>
          </a:p>
        </p:txBody>
      </p:sp>
    </p:spTree>
    <p:extLst>
      <p:ext uri="{BB962C8B-B14F-4D97-AF65-F5344CB8AC3E}">
        <p14:creationId xmlns:p14="http://schemas.microsoft.com/office/powerpoint/2010/main" val="1108639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84D25962-D212-3C4C-93E2-09E2D87CEE7D}" type="slidenum">
              <a:rPr lang="en-US"/>
              <a:pPr>
                <a:defRPr/>
              </a:pPr>
              <a:t>‹#›</a:t>
            </a:fld>
            <a:endParaRPr lang="en-US"/>
          </a:p>
        </p:txBody>
      </p:sp>
    </p:spTree>
    <p:extLst>
      <p:ext uri="{BB962C8B-B14F-4D97-AF65-F5344CB8AC3E}">
        <p14:creationId xmlns:p14="http://schemas.microsoft.com/office/powerpoint/2010/main" val="2786627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D93EEA9D-9B7E-3E42-BAB5-AC741D2ECF10}" type="slidenum">
              <a:rPr lang="en-US"/>
              <a:pPr>
                <a:defRPr/>
              </a:pPr>
              <a:t>‹#›</a:t>
            </a:fld>
            <a:endParaRPr lang="en-US"/>
          </a:p>
        </p:txBody>
      </p:sp>
    </p:spTree>
    <p:extLst>
      <p:ext uri="{BB962C8B-B14F-4D97-AF65-F5344CB8AC3E}">
        <p14:creationId xmlns:p14="http://schemas.microsoft.com/office/powerpoint/2010/main" val="225471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D4D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540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ea typeface="ＭＳ Ｐゴシック" charset="0"/>
                <a:cs typeface="ＭＳ Ｐゴシック" charset="0"/>
              </a:defRPr>
            </a:lvl1pPr>
          </a:lstStyle>
          <a:p>
            <a:pPr>
              <a:defRPr/>
            </a:pPr>
            <a:fld id="{DF846033-2381-0443-B3C2-AE173A780DC9}" type="slidenum">
              <a:rPr lang="en-US"/>
              <a:pPr>
                <a:defRPr/>
              </a:pPr>
              <a:t>‹#›</a:t>
            </a:fld>
            <a:endParaRPr lang="en-US"/>
          </a:p>
        </p:txBody>
      </p:sp>
    </p:spTree>
    <p:extLst>
      <p:ext uri="{BB962C8B-B14F-4D97-AF65-F5344CB8AC3E}">
        <p14:creationId xmlns:p14="http://schemas.microsoft.com/office/powerpoint/2010/main" val="57585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113096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Flowchart: Delay 9">
            <a:extLst>
              <a:ext uri="{FF2B5EF4-FFF2-40B4-BE49-F238E27FC236}">
                <a16:creationId xmlns:a16="http://schemas.microsoft.com/office/drawing/2014/main" id="{81FB81A1-8DB8-4AA1-A2ED-86970858C29F}"/>
              </a:ext>
            </a:extLst>
          </p:cNvPr>
          <p:cNvSpPr/>
          <p:nvPr userDrawn="1"/>
        </p:nvSpPr>
        <p:spPr>
          <a:xfrm rot="10800000">
            <a:off x="8826500" y="2667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44305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09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rot="10800000">
            <a:off x="8826500" y="54864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08446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917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rot="10800000">
            <a:off x="8826500" y="54864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56385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09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rot="10800000">
            <a:off x="8826500" y="17272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67334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09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a:off x="0" y="55499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93898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18996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147481"/>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88" r:id="rId3"/>
    <p:sldLayoutId id="2147483682" r:id="rId4"/>
    <p:sldLayoutId id="2147483684" r:id="rId5"/>
    <p:sldLayoutId id="2147483689" r:id="rId6"/>
    <p:sldLayoutId id="2147483685" r:id="rId7"/>
    <p:sldLayoutId id="2147483686" r:id="rId8"/>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78016205"/>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bwMode="auto">
          <a:xfrm>
            <a:off x="76200" y="274638"/>
            <a:ext cx="8991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4387" name="Rectangle 3"/>
          <p:cNvSpPr>
            <a:spLocks noGrp="1" noChangeArrowheads="1"/>
          </p:cNvSpPr>
          <p:nvPr>
            <p:ph type="body" idx="1"/>
          </p:nvPr>
        </p:nvSpPr>
        <p:spPr bwMode="auto">
          <a:xfrm>
            <a:off x="76200" y="1600200"/>
            <a:ext cx="8991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mn-cs"/>
              </a:defRPr>
            </a:lvl1pPr>
          </a:lstStyle>
          <a:p>
            <a:pPr>
              <a:defRPr/>
            </a:pPr>
            <a:fld id="{1E4D3F53-FBEA-AB4A-B3F3-858EC5D12F3C}" type="slidenum">
              <a:rPr lang="en-US"/>
              <a:pPr>
                <a:defRPr/>
              </a:pPr>
              <a:t>‹#›</a:t>
            </a:fld>
            <a:endParaRPr lang="en-US"/>
          </a:p>
        </p:txBody>
      </p:sp>
    </p:spTree>
    <p:extLst>
      <p:ext uri="{BB962C8B-B14F-4D97-AF65-F5344CB8AC3E}">
        <p14:creationId xmlns:p14="http://schemas.microsoft.com/office/powerpoint/2010/main" val="13816506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mvj87QCF0lg?feature=oembed" TargetMode="Externa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KQLfgaUoQCw?feature=oembed" TargetMode="Externa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MJIHgMR7LP0?feature=oembed"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CEA32DB3-743B-353D-1904-8674AC610E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CA5282-8A83-408B-B228-CC873910322B}"/>
              </a:ext>
            </a:extLst>
          </p:cNvPr>
          <p:cNvSpPr>
            <a:spLocks noGrp="1"/>
          </p:cNvSpPr>
          <p:nvPr>
            <p:ph type="ctrTitle" idx="4294967295"/>
          </p:nvPr>
        </p:nvSpPr>
        <p:spPr>
          <a:xfrm>
            <a:off x="809244" y="1143000"/>
            <a:ext cx="6789420" cy="3546179"/>
          </a:xfrm>
          <a:prstGeom prst="rect">
            <a:avLst/>
          </a:prstGeom>
        </p:spPr>
        <p:txBody>
          <a:bodyPr>
            <a:normAutofit/>
          </a:bodyPr>
          <a:lstStyle/>
          <a:p>
            <a:r>
              <a:rPr lang="en-US" sz="8000" dirty="0">
                <a:solidFill>
                  <a:srgbClr val="FFFFFF"/>
                </a:solidFill>
              </a:rPr>
              <a:t>Historical Development of the Trinity</a:t>
            </a:r>
            <a:endParaRPr lang="en-SG" sz="8000" dirty="0">
              <a:solidFill>
                <a:srgbClr val="FFFFFF"/>
              </a:solidFill>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214"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1143293"/>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Rectangle 2">
            <a:extLst>
              <a:ext uri="{FF2B5EF4-FFF2-40B4-BE49-F238E27FC236}">
                <a16:creationId xmlns:a16="http://schemas.microsoft.com/office/drawing/2014/main" id="{A71131CD-8F76-4B83-427D-45360C11CB19}"/>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 Lyle • Crossroads International Church Singapore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1061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DC18E4B-0CBC-E66B-DBCC-3142AE2C664D}"/>
              </a:ext>
            </a:extLst>
          </p:cNvPr>
          <p:cNvGrpSpPr/>
          <p:nvPr/>
        </p:nvGrpSpPr>
        <p:grpSpPr>
          <a:xfrm>
            <a:off x="0" y="3164441"/>
            <a:ext cx="9144000" cy="3693558"/>
            <a:chOff x="0" y="3164441"/>
            <a:chExt cx="9144000" cy="3693558"/>
          </a:xfrm>
        </p:grpSpPr>
        <p:pic>
          <p:nvPicPr>
            <p:cNvPr id="6" name="Picture 5" descr="Text, timeline&#10;&#10;Description automatically generated">
              <a:extLst>
                <a:ext uri="{FF2B5EF4-FFF2-40B4-BE49-F238E27FC236}">
                  <a16:creationId xmlns:a16="http://schemas.microsoft.com/office/drawing/2014/main" id="{3D1F1965-B533-407A-B2B7-E9F8916D02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9120"/>
            <a:stretch/>
          </p:blipFill>
          <p:spPr>
            <a:xfrm>
              <a:off x="0" y="3368668"/>
              <a:ext cx="9144000" cy="3489331"/>
            </a:xfrm>
            <a:prstGeom prst="rect">
              <a:avLst/>
            </a:prstGeom>
          </p:spPr>
        </p:pic>
        <p:sp>
          <p:nvSpPr>
            <p:cNvPr id="5" name="Rectangle 4">
              <a:extLst>
                <a:ext uri="{FF2B5EF4-FFF2-40B4-BE49-F238E27FC236}">
                  <a16:creationId xmlns:a16="http://schemas.microsoft.com/office/drawing/2014/main" id="{3FC545F1-DFAB-12E3-F379-55161E9F184D}"/>
                </a:ext>
              </a:extLst>
            </p:cNvPr>
            <p:cNvSpPr/>
            <p:nvPr/>
          </p:nvSpPr>
          <p:spPr>
            <a:xfrm>
              <a:off x="595902" y="3256908"/>
              <a:ext cx="893851" cy="400692"/>
            </a:xfrm>
            <a:prstGeom prst="rect">
              <a:avLst/>
            </a:prstGeom>
            <a:solidFill>
              <a:srgbClr val="D5D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7" name="Rectangle 6">
              <a:extLst>
                <a:ext uri="{FF2B5EF4-FFF2-40B4-BE49-F238E27FC236}">
                  <a16:creationId xmlns:a16="http://schemas.microsoft.com/office/drawing/2014/main" id="{68A70B9F-CAF9-B56B-A299-7F87E3F99151}"/>
                </a:ext>
              </a:extLst>
            </p:cNvPr>
            <p:cNvSpPr/>
            <p:nvPr/>
          </p:nvSpPr>
          <p:spPr>
            <a:xfrm>
              <a:off x="5959012" y="3164441"/>
              <a:ext cx="893851" cy="400692"/>
            </a:xfrm>
            <a:prstGeom prst="rect">
              <a:avLst/>
            </a:prstGeom>
            <a:solidFill>
              <a:srgbClr val="D5D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2" name="TextBox 1">
            <a:extLst>
              <a:ext uri="{FF2B5EF4-FFF2-40B4-BE49-F238E27FC236}">
                <a16:creationId xmlns:a16="http://schemas.microsoft.com/office/drawing/2014/main" id="{AA380BF4-635F-6BC5-7AC8-51CED413F5D1}"/>
              </a:ext>
            </a:extLst>
          </p:cNvPr>
          <p:cNvSpPr txBox="1"/>
          <p:nvPr/>
        </p:nvSpPr>
        <p:spPr>
          <a:xfrm>
            <a:off x="1" y="719190"/>
            <a:ext cx="9144000" cy="707886"/>
          </a:xfrm>
          <a:prstGeom prst="rect">
            <a:avLst/>
          </a:prstGeom>
          <a:solidFill>
            <a:srgbClr val="D5D2C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Thomas answered and said to Him</a:t>
            </a:r>
          </a:p>
        </p:txBody>
      </p:sp>
      <p:sp>
        <p:nvSpPr>
          <p:cNvPr id="3" name="TextBox 2">
            <a:extLst>
              <a:ext uri="{FF2B5EF4-FFF2-40B4-BE49-F238E27FC236}">
                <a16:creationId xmlns:a16="http://schemas.microsoft.com/office/drawing/2014/main" id="{3FCDCF35-EFC3-D13A-D750-BAC2380DAD9B}"/>
              </a:ext>
            </a:extLst>
          </p:cNvPr>
          <p:cNvSpPr txBox="1"/>
          <p:nvPr/>
        </p:nvSpPr>
        <p:spPr>
          <a:xfrm>
            <a:off x="3123344" y="5537770"/>
            <a:ext cx="2897312" cy="707886"/>
          </a:xfrm>
          <a:prstGeom prst="rect">
            <a:avLst/>
          </a:prstGeom>
          <a:solidFill>
            <a:srgbClr val="D5D2C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John 20:28</a:t>
            </a:r>
          </a:p>
        </p:txBody>
      </p:sp>
      <p:sp>
        <p:nvSpPr>
          <p:cNvPr id="4" name="TextBox 3">
            <a:extLst>
              <a:ext uri="{FF2B5EF4-FFF2-40B4-BE49-F238E27FC236}">
                <a16:creationId xmlns:a16="http://schemas.microsoft.com/office/drawing/2014/main" id="{4E3C79D8-DB7F-36A7-6817-7C0E6ED9004E}"/>
              </a:ext>
            </a:extLst>
          </p:cNvPr>
          <p:cNvSpPr txBox="1"/>
          <p:nvPr/>
        </p:nvSpPr>
        <p:spPr>
          <a:xfrm>
            <a:off x="0" y="1613042"/>
            <a:ext cx="9144000" cy="1569660"/>
          </a:xfrm>
          <a:prstGeom prst="rect">
            <a:avLst/>
          </a:prstGeom>
          <a:solidFill>
            <a:srgbClr val="D5D2C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my </a:t>
            </a:r>
            <a:r>
              <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Lord</a:t>
            </a:r>
            <a:r>
              <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my </a:t>
            </a:r>
            <a:r>
              <a:rPr kumimoji="0" lang="en-US" sz="9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God</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5602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1211D-62FA-449A-B27D-2B5648711420}"/>
              </a:ext>
            </a:extLst>
          </p:cNvPr>
          <p:cNvSpPr txBox="1"/>
          <p:nvPr/>
        </p:nvSpPr>
        <p:spPr>
          <a:xfrm>
            <a:off x="0" y="197535"/>
            <a:ext cx="9004300" cy="1077218"/>
          </a:xfrm>
          <a:prstGeom prst="rect">
            <a:avLst/>
          </a:prstGeom>
          <a:noFill/>
        </p:spPr>
        <p:txBody>
          <a:bodyPr wrap="square">
            <a:spAutoFit/>
          </a:bodyPr>
          <a:lstStyle/>
          <a:p>
            <a:r>
              <a:rPr lang="en-US" sz="4000" b="1" dirty="0">
                <a:solidFill>
                  <a:schemeClr val="bg1"/>
                </a:solidFill>
                <a:latin typeface="Calibri" panose="020F0502020204030204" pitchFamily="34" charset="0"/>
                <a:cs typeface="Calibri" panose="020F0502020204030204" pitchFamily="34" charset="0"/>
              </a:rPr>
              <a:t>100 Bible Verses about Studying The Bible</a:t>
            </a:r>
          </a:p>
          <a:p>
            <a:pPr algn="ctr"/>
            <a:r>
              <a:rPr lang="en-US" sz="2400" dirty="0">
                <a:solidFill>
                  <a:schemeClr val="bg1"/>
                </a:solidFill>
                <a:latin typeface="Calibri" panose="020F0502020204030204" pitchFamily="34" charset="0"/>
                <a:cs typeface="Calibri" panose="020F0502020204030204" pitchFamily="34" charset="0"/>
              </a:rPr>
              <a:t>https://www.openbible.info/topics/studying_the_bible</a:t>
            </a:r>
            <a:endParaRPr lang="en-SG" sz="48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0FB7249-97FC-4343-B8A4-32EB659C5A85}"/>
              </a:ext>
            </a:extLst>
          </p:cNvPr>
          <p:cNvSpPr txBox="1"/>
          <p:nvPr/>
        </p:nvSpPr>
        <p:spPr>
          <a:xfrm>
            <a:off x="266700" y="1370737"/>
            <a:ext cx="8470900" cy="1569660"/>
          </a:xfrm>
          <a:prstGeom prst="rect">
            <a:avLst/>
          </a:prstGeom>
          <a:noFill/>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John 5:39-40 ESV</a:t>
            </a:r>
          </a:p>
          <a:p>
            <a:r>
              <a:rPr lang="en-US" sz="2400" dirty="0">
                <a:solidFill>
                  <a:schemeClr val="bg1"/>
                </a:solidFill>
                <a:latin typeface="Calibri" panose="020F0502020204030204" pitchFamily="34" charset="0"/>
                <a:cs typeface="Calibri" panose="020F0502020204030204" pitchFamily="34" charset="0"/>
              </a:rPr>
              <a:t>You search the Scriptures because you think that in them you have eternal life; and it is they that bear witness about me, yet you refuse to come to me that you may have life.</a:t>
            </a:r>
            <a:endParaRPr lang="en-SG" sz="24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E4D3A07-0008-431E-8D19-5AC0D6F1BFE5}"/>
              </a:ext>
            </a:extLst>
          </p:cNvPr>
          <p:cNvSpPr txBox="1"/>
          <p:nvPr/>
        </p:nvSpPr>
        <p:spPr>
          <a:xfrm>
            <a:off x="266700" y="3174880"/>
            <a:ext cx="8470900" cy="1200329"/>
          </a:xfrm>
          <a:prstGeom prst="rect">
            <a:avLst/>
          </a:prstGeom>
          <a:noFill/>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John 6:63 ESV</a:t>
            </a:r>
          </a:p>
          <a:p>
            <a:r>
              <a:rPr lang="en-US" sz="2400" dirty="0">
                <a:solidFill>
                  <a:schemeClr val="bg1"/>
                </a:solidFill>
                <a:latin typeface="Calibri" panose="020F0502020204030204" pitchFamily="34" charset="0"/>
                <a:cs typeface="Calibri" panose="020F0502020204030204" pitchFamily="34" charset="0"/>
              </a:rPr>
              <a:t>It is the Spirit who gives life; the flesh is no help at all. The words that I have spoken to you are spirit and life.</a:t>
            </a:r>
            <a:endParaRPr lang="en-SG" sz="240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201B6B4-CB3A-48B6-B1E2-66392B315A61}"/>
              </a:ext>
            </a:extLst>
          </p:cNvPr>
          <p:cNvSpPr txBox="1"/>
          <p:nvPr/>
        </p:nvSpPr>
        <p:spPr>
          <a:xfrm>
            <a:off x="266700" y="4517767"/>
            <a:ext cx="8470900" cy="1938992"/>
          </a:xfrm>
          <a:prstGeom prst="rect">
            <a:avLst/>
          </a:prstGeom>
          <a:noFill/>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Joshua 1:8 ESV</a:t>
            </a:r>
          </a:p>
          <a:p>
            <a:r>
              <a:rPr lang="en-US" sz="2400" dirty="0">
                <a:solidFill>
                  <a:schemeClr val="bg1"/>
                </a:solidFill>
                <a:latin typeface="Calibri" panose="020F0502020204030204" pitchFamily="34" charset="0"/>
                <a:cs typeface="Calibri" panose="020F0502020204030204" pitchFamily="34" charset="0"/>
              </a:rPr>
              <a:t>This Book of the Law shall not depart from your mouth, but you shall meditate on it day and night, so that you may be careful to do according to all that is written in it. For then you will make your way prosperous, and then you will have good success.</a:t>
            </a:r>
            <a:endParaRPr lang="en-SG"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37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5A22-A265-45AE-8942-6733D7A64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8" y="292100"/>
            <a:ext cx="9136862" cy="6096000"/>
          </a:xfrm>
          <a:prstGeom prst="rect">
            <a:avLst/>
          </a:prstGeom>
        </p:spPr>
      </p:pic>
      <p:sp>
        <p:nvSpPr>
          <p:cNvPr id="5" name="TextBox 4">
            <a:extLst>
              <a:ext uri="{FF2B5EF4-FFF2-40B4-BE49-F238E27FC236}">
                <a16:creationId xmlns:a16="http://schemas.microsoft.com/office/drawing/2014/main" id="{51B5A5BE-A1C6-4A6D-859B-C9F6FC48B7D8}"/>
              </a:ext>
            </a:extLst>
          </p:cNvPr>
          <p:cNvSpPr txBox="1"/>
          <p:nvPr/>
        </p:nvSpPr>
        <p:spPr>
          <a:xfrm>
            <a:off x="4940300" y="1997839"/>
            <a:ext cx="3606800" cy="2862322"/>
          </a:xfrm>
          <a:prstGeom prst="rect">
            <a:avLst/>
          </a:prstGeom>
          <a:noFill/>
        </p:spPr>
        <p:txBody>
          <a:bodyPr wrap="square">
            <a:spAutoFit/>
          </a:bodyPr>
          <a:lstStyle/>
          <a:p>
            <a:pPr algn="ctr"/>
            <a:r>
              <a:rPr lang="en-US" sz="6000" b="1" dirty="0">
                <a:latin typeface="Calibri" panose="020F0502020204030204" pitchFamily="34" charset="0"/>
                <a:cs typeface="Calibri" panose="020F0502020204030204" pitchFamily="34" charset="0"/>
              </a:rPr>
              <a:t>The Bible can be confusing</a:t>
            </a:r>
            <a:endParaRPr lang="en-SG"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426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5A22-A265-45AE-8942-6733D7A64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8" y="292100"/>
            <a:ext cx="9136862" cy="6096000"/>
          </a:xfrm>
          <a:prstGeom prst="rect">
            <a:avLst/>
          </a:prstGeom>
        </p:spPr>
      </p:pic>
      <p:sp>
        <p:nvSpPr>
          <p:cNvPr id="6" name="TextBox 5">
            <a:extLst>
              <a:ext uri="{FF2B5EF4-FFF2-40B4-BE49-F238E27FC236}">
                <a16:creationId xmlns:a16="http://schemas.microsoft.com/office/drawing/2014/main" id="{04D51D45-57B1-480A-A016-E9C5B407ABFF}"/>
              </a:ext>
            </a:extLst>
          </p:cNvPr>
          <p:cNvSpPr txBox="1"/>
          <p:nvPr/>
        </p:nvSpPr>
        <p:spPr>
          <a:xfrm>
            <a:off x="4933162" y="934313"/>
            <a:ext cx="4203700" cy="4811574"/>
          </a:xfrm>
          <a:prstGeom prst="rect">
            <a:avLst/>
          </a:prstGeom>
          <a:noFill/>
        </p:spPr>
        <p:txBody>
          <a:bodyPr wrap="square">
            <a:spAutoFit/>
          </a:bodyPr>
          <a:lstStyle/>
          <a:p>
            <a:pPr algn="l"/>
            <a:r>
              <a:rPr lang="en-US" sz="3600" b="1" i="0" u="sng" dirty="0">
                <a:effectLst/>
                <a:latin typeface="system-ui"/>
              </a:rPr>
              <a:t>Romans 3:1-9</a:t>
            </a:r>
          </a:p>
          <a:p>
            <a:pPr algn="l"/>
            <a:r>
              <a:rPr lang="en-US" sz="2800" b="1" i="0" baseline="30000" dirty="0">
                <a:effectLst/>
                <a:latin typeface="system-ui"/>
              </a:rPr>
              <a:t>1 </a:t>
            </a:r>
            <a:r>
              <a:rPr lang="en-US" sz="2800" b="0" i="0" dirty="0">
                <a:effectLst/>
                <a:latin typeface="system-ui"/>
              </a:rPr>
              <a:t>Then what’s the advantage of being a Jew? Is there any value in the ceremony of circumcision? </a:t>
            </a:r>
          </a:p>
          <a:p>
            <a:pPr algn="l"/>
            <a:r>
              <a:rPr lang="en-US" sz="2800" b="1" i="0" baseline="30000" dirty="0">
                <a:effectLst/>
                <a:latin typeface="system-ui"/>
              </a:rPr>
              <a:t>2 </a:t>
            </a:r>
            <a:r>
              <a:rPr lang="en-US" sz="2800" b="0" i="0" dirty="0">
                <a:effectLst/>
                <a:latin typeface="system-ui"/>
              </a:rPr>
              <a:t>Yes, . . .</a:t>
            </a:r>
          </a:p>
          <a:p>
            <a:pPr algn="l"/>
            <a:endParaRPr lang="en-US" sz="2800" b="1" i="0" baseline="30000" dirty="0">
              <a:effectLst/>
              <a:latin typeface="system-ui"/>
            </a:endParaRPr>
          </a:p>
          <a:p>
            <a:pPr algn="l"/>
            <a:r>
              <a:rPr lang="en-US" sz="2800" b="1" i="0" baseline="30000" dirty="0">
                <a:effectLst/>
                <a:latin typeface="system-ui"/>
              </a:rPr>
              <a:t>9 </a:t>
            </a:r>
            <a:r>
              <a:rPr lang="en-US" sz="2800" b="0" i="0" dirty="0">
                <a:effectLst/>
                <a:latin typeface="system-ui"/>
              </a:rPr>
              <a:t>Well then, should we conclude that we Jews are better than others? </a:t>
            </a:r>
          </a:p>
          <a:p>
            <a:pPr algn="l"/>
            <a:r>
              <a:rPr lang="en-US" sz="2800" b="0" i="0" dirty="0">
                <a:effectLst/>
                <a:latin typeface="system-ui"/>
              </a:rPr>
              <a:t>No, not at all, </a:t>
            </a:r>
          </a:p>
        </p:txBody>
      </p:sp>
    </p:spTree>
    <p:extLst>
      <p:ext uri="{BB962C8B-B14F-4D97-AF65-F5344CB8AC3E}">
        <p14:creationId xmlns:p14="http://schemas.microsoft.com/office/powerpoint/2010/main" val="49477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Does the Bible say God is greater than Jesus?</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5133713"/>
          </a:xfrm>
          <a:prstGeom prst="rect">
            <a:avLst/>
          </a:prstGeom>
          <a:noFill/>
        </p:spPr>
        <p:txBody>
          <a:bodyPr wrap="square">
            <a:spAutoFit/>
          </a:bodyPr>
          <a:lstStyle/>
          <a:p>
            <a:pPr>
              <a:lnSpc>
                <a:spcPct val="90000"/>
              </a:lnSpc>
            </a:pPr>
            <a:r>
              <a:rPr lang="en-US" sz="2600" b="1" u="sng" dirty="0">
                <a:solidFill>
                  <a:srgbClr val="E2E7E8"/>
                </a:solidFill>
                <a:latin typeface="Calibri" panose="020F0502020204030204" pitchFamily="34" charset="0"/>
                <a:cs typeface="Calibri" panose="020F0502020204030204" pitchFamily="34" charset="0"/>
              </a:rPr>
              <a:t>John 14</a:t>
            </a:r>
            <a:r>
              <a:rPr lang="en-US" sz="2600" b="1" dirty="0">
                <a:solidFill>
                  <a:srgbClr val="E2E7E8"/>
                </a:solidFill>
                <a:latin typeface="Calibri" panose="020F0502020204030204" pitchFamily="34" charset="0"/>
                <a:cs typeface="Calibri" panose="020F0502020204030204" pitchFamily="34" charset="0"/>
              </a:rPr>
              <a:t>    </a:t>
            </a:r>
            <a:r>
              <a:rPr lang="en-US" sz="2600" b="1" baseline="30000" dirty="0">
                <a:solidFill>
                  <a:srgbClr val="E2E7E8"/>
                </a:solidFill>
                <a:latin typeface="Calibri" panose="020F0502020204030204" pitchFamily="34" charset="0"/>
                <a:cs typeface="Calibri" panose="020F0502020204030204" pitchFamily="34" charset="0"/>
              </a:rPr>
              <a:t>25</a:t>
            </a:r>
            <a:r>
              <a:rPr lang="en-US" sz="2600" dirty="0">
                <a:solidFill>
                  <a:srgbClr val="E2E7E8"/>
                </a:solidFill>
                <a:latin typeface="Calibri" panose="020F0502020204030204" pitchFamily="34" charset="0"/>
                <a:cs typeface="Calibri" panose="020F0502020204030204" pitchFamily="34" charset="0"/>
              </a:rPr>
              <a:t> “These things I have spoken to you while I am still with you. </a:t>
            </a:r>
            <a:r>
              <a:rPr lang="en-US" sz="2600" b="1" baseline="30000" dirty="0">
                <a:solidFill>
                  <a:srgbClr val="E2E7E8"/>
                </a:solidFill>
                <a:latin typeface="Calibri" panose="020F0502020204030204" pitchFamily="34" charset="0"/>
                <a:cs typeface="Calibri" panose="020F0502020204030204" pitchFamily="34" charset="0"/>
              </a:rPr>
              <a:t>26</a:t>
            </a:r>
            <a:r>
              <a:rPr lang="en-US" sz="2600" dirty="0">
                <a:solidFill>
                  <a:srgbClr val="E2E7E8"/>
                </a:solidFill>
                <a:latin typeface="Calibri" panose="020F0502020204030204" pitchFamily="34" charset="0"/>
                <a:cs typeface="Calibri" panose="020F0502020204030204" pitchFamily="34" charset="0"/>
              </a:rPr>
              <a:t> But the Helper, the Holy Spirit, whom the Father will send in my name, he will teach you all things and bring to your remembrance all that I have said to you. </a:t>
            </a:r>
            <a:r>
              <a:rPr lang="en-US" sz="2600" b="1" baseline="30000" dirty="0">
                <a:solidFill>
                  <a:srgbClr val="E2E7E8"/>
                </a:solidFill>
                <a:latin typeface="Calibri" panose="020F0502020204030204" pitchFamily="34" charset="0"/>
                <a:cs typeface="Calibri" panose="020F0502020204030204" pitchFamily="34" charset="0"/>
              </a:rPr>
              <a:t>27</a:t>
            </a:r>
            <a:r>
              <a:rPr lang="en-US" sz="2600" dirty="0">
                <a:solidFill>
                  <a:srgbClr val="E2E7E8"/>
                </a:solidFill>
                <a:latin typeface="Calibri" panose="020F0502020204030204" pitchFamily="34" charset="0"/>
                <a:cs typeface="Calibri" panose="020F0502020204030204" pitchFamily="34" charset="0"/>
              </a:rPr>
              <a:t> Peace I leave with you; my peace I give to you. Not as the world gives do I give to you. Let not your hearts be troubled, neither let them be afraid. </a:t>
            </a:r>
            <a:r>
              <a:rPr lang="en-US" sz="2600" b="1" baseline="30000" dirty="0">
                <a:solidFill>
                  <a:srgbClr val="E2E7E8"/>
                </a:solidFill>
                <a:latin typeface="Calibri" panose="020F0502020204030204" pitchFamily="34" charset="0"/>
                <a:cs typeface="Calibri" panose="020F0502020204030204" pitchFamily="34" charset="0"/>
              </a:rPr>
              <a:t>28</a:t>
            </a:r>
            <a:r>
              <a:rPr lang="en-US" sz="2600" dirty="0">
                <a:solidFill>
                  <a:srgbClr val="E2E7E8"/>
                </a:solidFill>
                <a:latin typeface="Calibri" panose="020F0502020204030204" pitchFamily="34" charset="0"/>
                <a:cs typeface="Calibri" panose="020F0502020204030204" pitchFamily="34" charset="0"/>
              </a:rPr>
              <a:t> You heard me say to you, ‘I am going away, and I will come to you.’ If you loved me, you would have rejoiced, because I am going to the Father, </a:t>
            </a:r>
            <a:r>
              <a:rPr lang="en-US" sz="2600" dirty="0">
                <a:latin typeface="Calibri" panose="020F0502020204030204" pitchFamily="34" charset="0"/>
                <a:cs typeface="Calibri" panose="020F0502020204030204" pitchFamily="34" charset="0"/>
              </a:rPr>
              <a:t>for the Father is greater than I</a:t>
            </a:r>
            <a:r>
              <a:rPr lang="en-US" sz="2600" dirty="0">
                <a:solidFill>
                  <a:srgbClr val="E2E7E8"/>
                </a:solidFill>
                <a:latin typeface="Calibri" panose="020F0502020204030204" pitchFamily="34" charset="0"/>
                <a:cs typeface="Calibri" panose="020F0502020204030204" pitchFamily="34" charset="0"/>
              </a:rPr>
              <a:t>. </a:t>
            </a:r>
            <a:r>
              <a:rPr lang="en-US" sz="2600" b="1" baseline="30000" dirty="0">
                <a:solidFill>
                  <a:srgbClr val="E2E7E8"/>
                </a:solidFill>
                <a:latin typeface="Calibri" panose="020F0502020204030204" pitchFamily="34" charset="0"/>
                <a:cs typeface="Calibri" panose="020F0502020204030204" pitchFamily="34" charset="0"/>
              </a:rPr>
              <a:t>29</a:t>
            </a:r>
            <a:r>
              <a:rPr lang="en-US" sz="2600" dirty="0">
                <a:solidFill>
                  <a:srgbClr val="E2E7E8"/>
                </a:solidFill>
                <a:latin typeface="Calibri" panose="020F0502020204030204" pitchFamily="34" charset="0"/>
                <a:cs typeface="Calibri" panose="020F0502020204030204" pitchFamily="34" charset="0"/>
              </a:rPr>
              <a:t> And now I have told you before it takes place, so that when it does take place you may believe. </a:t>
            </a:r>
            <a:r>
              <a:rPr lang="en-US" sz="2600" b="1" baseline="30000" dirty="0">
                <a:solidFill>
                  <a:srgbClr val="E2E7E8"/>
                </a:solidFill>
                <a:latin typeface="Calibri" panose="020F0502020204030204" pitchFamily="34" charset="0"/>
                <a:cs typeface="Calibri" panose="020F0502020204030204" pitchFamily="34" charset="0"/>
              </a:rPr>
              <a:t>30</a:t>
            </a:r>
            <a:r>
              <a:rPr lang="en-US" sz="2600" dirty="0">
                <a:solidFill>
                  <a:srgbClr val="E2E7E8"/>
                </a:solidFill>
                <a:latin typeface="Calibri" panose="020F0502020204030204" pitchFamily="34" charset="0"/>
                <a:cs typeface="Calibri" panose="020F0502020204030204" pitchFamily="34" charset="0"/>
              </a:rPr>
              <a:t> I will no longer talk much with you, for the ruler of this world is coming. He has no claim on me, </a:t>
            </a:r>
            <a:r>
              <a:rPr lang="en-US" sz="2600" b="1" baseline="30000" dirty="0">
                <a:solidFill>
                  <a:srgbClr val="E2E7E8"/>
                </a:solidFill>
                <a:latin typeface="Calibri" panose="020F0502020204030204" pitchFamily="34" charset="0"/>
                <a:cs typeface="Calibri" panose="020F0502020204030204" pitchFamily="34" charset="0"/>
              </a:rPr>
              <a:t>31</a:t>
            </a:r>
            <a:r>
              <a:rPr lang="en-US" sz="2600" dirty="0">
                <a:solidFill>
                  <a:srgbClr val="E2E7E8"/>
                </a:solidFill>
                <a:latin typeface="Calibri" panose="020F0502020204030204" pitchFamily="34" charset="0"/>
                <a:cs typeface="Calibri" panose="020F0502020204030204" pitchFamily="34" charset="0"/>
              </a:rPr>
              <a:t> but I do as the Father has commanded me, so that the world may know that I love the Father. Rise, let us go from here.</a:t>
            </a:r>
          </a:p>
        </p:txBody>
      </p:sp>
      <p:sp>
        <p:nvSpPr>
          <p:cNvPr id="7" name="TextBox 6">
            <a:extLst>
              <a:ext uri="{FF2B5EF4-FFF2-40B4-BE49-F238E27FC236}">
                <a16:creationId xmlns:a16="http://schemas.microsoft.com/office/drawing/2014/main" id="{384A7D26-BE42-4C4E-B671-0D8AAEEA66D4}"/>
              </a:ext>
            </a:extLst>
          </p:cNvPr>
          <p:cNvSpPr txBox="1"/>
          <p:nvPr/>
        </p:nvSpPr>
        <p:spPr>
          <a:xfrm>
            <a:off x="1009650" y="4178299"/>
            <a:ext cx="1981200" cy="452432"/>
          </a:xfrm>
          <a:prstGeom prst="rect">
            <a:avLst/>
          </a:prstGeom>
          <a:noFill/>
        </p:spPr>
        <p:txBody>
          <a:bodyPr wrap="square">
            <a:spAutoFit/>
          </a:bodyPr>
          <a:lstStyle/>
          <a:p>
            <a:pPr>
              <a:lnSpc>
                <a:spcPct val="90000"/>
              </a:lnSpc>
            </a:pPr>
            <a:r>
              <a:rPr lang="en-US" sz="2600" b="1" u="sng" dirty="0">
                <a:latin typeface="Calibri" panose="020F0502020204030204" pitchFamily="34" charset="0"/>
                <a:cs typeface="Calibri" panose="020F0502020204030204" pitchFamily="34" charset="0"/>
              </a:rPr>
              <a:t>John 14:28</a:t>
            </a:r>
            <a:r>
              <a:rPr lang="en-US" sz="2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781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Does the Bible say God is greater than Jesus?</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5133713"/>
          </a:xfrm>
          <a:prstGeom prst="rect">
            <a:avLst/>
          </a:prstGeom>
          <a:noFill/>
        </p:spPr>
        <p:txBody>
          <a:bodyPr wrap="square">
            <a:spAutoFit/>
          </a:bodyPr>
          <a:lstStyle/>
          <a:p>
            <a:pPr>
              <a:lnSpc>
                <a:spcPct val="90000"/>
              </a:lnSpc>
            </a:pPr>
            <a:r>
              <a:rPr lang="en-US" sz="2600" b="1" u="sng" dirty="0">
                <a:latin typeface="Calibri" panose="020F0502020204030204" pitchFamily="34" charset="0"/>
                <a:cs typeface="Calibri" panose="020F0502020204030204" pitchFamily="34" charset="0"/>
              </a:rPr>
              <a:t>John 14</a:t>
            </a:r>
            <a:r>
              <a:rPr lang="en-US" sz="2600" b="1" dirty="0">
                <a:latin typeface="Calibri" panose="020F0502020204030204" pitchFamily="34" charset="0"/>
                <a:cs typeface="Calibri" panose="020F0502020204030204" pitchFamily="34" charset="0"/>
              </a:rPr>
              <a:t>    </a:t>
            </a:r>
            <a:r>
              <a:rPr lang="en-US" sz="2600" b="1" baseline="30000" dirty="0">
                <a:latin typeface="Calibri" panose="020F0502020204030204" pitchFamily="34" charset="0"/>
                <a:cs typeface="Calibri" panose="020F0502020204030204" pitchFamily="34" charset="0"/>
              </a:rPr>
              <a:t>25</a:t>
            </a:r>
            <a:r>
              <a:rPr lang="en-US" sz="2600" dirty="0">
                <a:latin typeface="Calibri" panose="020F0502020204030204" pitchFamily="34" charset="0"/>
                <a:cs typeface="Calibri" panose="020F0502020204030204" pitchFamily="34" charset="0"/>
              </a:rPr>
              <a:t> “These things I have spoken to you while I am still with you. </a:t>
            </a:r>
            <a:r>
              <a:rPr lang="en-US" sz="2600" b="1" baseline="30000" dirty="0">
                <a:latin typeface="Calibri" panose="020F0502020204030204" pitchFamily="34" charset="0"/>
                <a:cs typeface="Calibri" panose="020F0502020204030204" pitchFamily="34" charset="0"/>
              </a:rPr>
              <a:t>26</a:t>
            </a:r>
            <a:r>
              <a:rPr lang="en-US" sz="2600" dirty="0">
                <a:latin typeface="Calibri" panose="020F0502020204030204" pitchFamily="34" charset="0"/>
                <a:cs typeface="Calibri" panose="020F0502020204030204" pitchFamily="34" charset="0"/>
              </a:rPr>
              <a:t> But the Helper, the Holy Spirit, whom the Father will send in my name, he will teach you all things and bring to your remembrance all that I have said to you. </a:t>
            </a:r>
            <a:r>
              <a:rPr lang="en-US" sz="2600" b="1" baseline="30000" dirty="0">
                <a:latin typeface="Calibri" panose="020F0502020204030204" pitchFamily="34" charset="0"/>
                <a:cs typeface="Calibri" panose="020F0502020204030204" pitchFamily="34" charset="0"/>
              </a:rPr>
              <a:t>27</a:t>
            </a:r>
            <a:r>
              <a:rPr lang="en-US" sz="2600" dirty="0">
                <a:latin typeface="Calibri" panose="020F0502020204030204" pitchFamily="34" charset="0"/>
                <a:cs typeface="Calibri" panose="020F0502020204030204" pitchFamily="34" charset="0"/>
              </a:rPr>
              <a:t> Peace I leave with you; my peace I give to you. Not as the world gives do I give to you. Let not your hearts be troubled, neither let them be afraid. </a:t>
            </a:r>
            <a:r>
              <a:rPr lang="en-US" sz="2600" b="1" baseline="30000" dirty="0">
                <a:latin typeface="Calibri" panose="020F0502020204030204" pitchFamily="34" charset="0"/>
                <a:cs typeface="Calibri" panose="020F0502020204030204" pitchFamily="34" charset="0"/>
              </a:rPr>
              <a:t>28</a:t>
            </a:r>
            <a:r>
              <a:rPr lang="en-US" sz="2600" dirty="0">
                <a:latin typeface="Calibri" panose="020F0502020204030204" pitchFamily="34" charset="0"/>
                <a:cs typeface="Calibri" panose="020F0502020204030204" pitchFamily="34" charset="0"/>
              </a:rPr>
              <a:t> You heard me say to you, ‘I am going away, and I will come to you.’ If you loved me, you would have rejoiced, because I am going to the Father, </a:t>
            </a:r>
            <a:r>
              <a:rPr lang="en-US" sz="2600" b="1" dirty="0">
                <a:latin typeface="Calibri" panose="020F0502020204030204" pitchFamily="34" charset="0"/>
                <a:cs typeface="Calibri" panose="020F0502020204030204" pitchFamily="34" charset="0"/>
              </a:rPr>
              <a:t>for the Father is greater than I</a:t>
            </a:r>
            <a:r>
              <a:rPr lang="en-US" sz="2600" dirty="0">
                <a:latin typeface="Calibri" panose="020F0502020204030204" pitchFamily="34" charset="0"/>
                <a:cs typeface="Calibri" panose="020F0502020204030204" pitchFamily="34" charset="0"/>
              </a:rPr>
              <a:t>. </a:t>
            </a:r>
            <a:r>
              <a:rPr lang="en-US" sz="2600" b="1" baseline="30000" dirty="0">
                <a:latin typeface="Calibri" panose="020F0502020204030204" pitchFamily="34" charset="0"/>
                <a:cs typeface="Calibri" panose="020F0502020204030204" pitchFamily="34" charset="0"/>
              </a:rPr>
              <a:t>29</a:t>
            </a:r>
            <a:r>
              <a:rPr lang="en-US" sz="2600" dirty="0">
                <a:latin typeface="Calibri" panose="020F0502020204030204" pitchFamily="34" charset="0"/>
                <a:cs typeface="Calibri" panose="020F0502020204030204" pitchFamily="34" charset="0"/>
              </a:rPr>
              <a:t> And now I have told you before it takes place, so that when it does take place you may believe. </a:t>
            </a:r>
            <a:r>
              <a:rPr lang="en-US" sz="2600" b="1" baseline="30000" dirty="0">
                <a:latin typeface="Calibri" panose="020F0502020204030204" pitchFamily="34" charset="0"/>
                <a:cs typeface="Calibri" panose="020F0502020204030204" pitchFamily="34" charset="0"/>
              </a:rPr>
              <a:t>30</a:t>
            </a:r>
            <a:r>
              <a:rPr lang="en-US" sz="2600" dirty="0">
                <a:latin typeface="Calibri" panose="020F0502020204030204" pitchFamily="34" charset="0"/>
                <a:cs typeface="Calibri" panose="020F0502020204030204" pitchFamily="34" charset="0"/>
              </a:rPr>
              <a:t> I will no longer talk much with you, for the ruler of this world is coming. He has no claim on me, </a:t>
            </a:r>
            <a:r>
              <a:rPr lang="en-US" sz="2600" b="1" baseline="30000" dirty="0">
                <a:latin typeface="Calibri" panose="020F0502020204030204" pitchFamily="34" charset="0"/>
                <a:cs typeface="Calibri" panose="020F0502020204030204" pitchFamily="34" charset="0"/>
              </a:rPr>
              <a:t>31</a:t>
            </a:r>
            <a:r>
              <a:rPr lang="en-US" sz="2600" dirty="0">
                <a:latin typeface="Calibri" panose="020F0502020204030204" pitchFamily="34" charset="0"/>
                <a:cs typeface="Calibri" panose="020F0502020204030204" pitchFamily="34" charset="0"/>
              </a:rPr>
              <a:t> but I do as the Father has commanded me, so that the world may know that I love the Father. Rise, let us go from here.</a:t>
            </a:r>
          </a:p>
        </p:txBody>
      </p:sp>
    </p:spTree>
    <p:extLst>
      <p:ext uri="{BB962C8B-B14F-4D97-AF65-F5344CB8AC3E}">
        <p14:creationId xmlns:p14="http://schemas.microsoft.com/office/powerpoint/2010/main" val="198759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Does the Bible say God is greater than Jesus?</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5133713"/>
          </a:xfrm>
          <a:prstGeom prst="rect">
            <a:avLst/>
          </a:prstGeom>
          <a:noFill/>
        </p:spPr>
        <p:txBody>
          <a:bodyPr wrap="square">
            <a:spAutoFit/>
          </a:bodyPr>
          <a:lstStyle/>
          <a:p>
            <a:pPr>
              <a:lnSpc>
                <a:spcPct val="90000"/>
              </a:lnSpc>
            </a:pPr>
            <a:r>
              <a:rPr lang="en-US" sz="2600" b="1" u="sng" dirty="0">
                <a:latin typeface="Calibri" panose="020F0502020204030204" pitchFamily="34" charset="0"/>
                <a:cs typeface="Calibri" panose="020F0502020204030204" pitchFamily="34" charset="0"/>
              </a:rPr>
              <a:t>John 14</a:t>
            </a:r>
            <a:r>
              <a:rPr lang="en-US" sz="2600" b="1" dirty="0">
                <a:latin typeface="Calibri" panose="020F0502020204030204" pitchFamily="34" charset="0"/>
                <a:cs typeface="Calibri" panose="020F0502020204030204" pitchFamily="34" charset="0"/>
              </a:rPr>
              <a:t>    </a:t>
            </a:r>
            <a:r>
              <a:rPr lang="en-US" sz="2600" b="1" baseline="30000" dirty="0">
                <a:latin typeface="Calibri" panose="020F0502020204030204" pitchFamily="34" charset="0"/>
                <a:cs typeface="Calibri" panose="020F0502020204030204" pitchFamily="34" charset="0"/>
              </a:rPr>
              <a:t>25</a:t>
            </a:r>
            <a:r>
              <a:rPr lang="en-US" sz="2600" dirty="0">
                <a:latin typeface="Calibri" panose="020F0502020204030204" pitchFamily="34" charset="0"/>
                <a:cs typeface="Calibri" panose="020F0502020204030204" pitchFamily="34" charset="0"/>
              </a:rPr>
              <a:t> “These things I have spoken to you while I am still with you. </a:t>
            </a:r>
            <a:r>
              <a:rPr lang="en-US" sz="2600" b="1" baseline="30000" dirty="0">
                <a:latin typeface="Calibri" panose="020F0502020204030204" pitchFamily="34" charset="0"/>
                <a:cs typeface="Calibri" panose="020F0502020204030204" pitchFamily="34" charset="0"/>
              </a:rPr>
              <a:t>26</a:t>
            </a:r>
            <a:r>
              <a:rPr lang="en-US" sz="2600" dirty="0">
                <a:latin typeface="Calibri" panose="020F0502020204030204" pitchFamily="34" charset="0"/>
                <a:cs typeface="Calibri" panose="020F0502020204030204" pitchFamily="34" charset="0"/>
              </a:rPr>
              <a:t> But the Helper, the Holy Spirit, whom the Father will send in my name, he will teach you all things and bring to your remembrance all that I have said to you. </a:t>
            </a:r>
            <a:r>
              <a:rPr lang="en-US" sz="2600" b="1" baseline="30000" dirty="0">
                <a:latin typeface="Calibri" panose="020F0502020204030204" pitchFamily="34" charset="0"/>
                <a:cs typeface="Calibri" panose="020F0502020204030204" pitchFamily="34" charset="0"/>
              </a:rPr>
              <a:t>27</a:t>
            </a:r>
            <a:r>
              <a:rPr lang="en-US" sz="2600" dirty="0">
                <a:latin typeface="Calibri" panose="020F0502020204030204" pitchFamily="34" charset="0"/>
                <a:cs typeface="Calibri" panose="020F0502020204030204" pitchFamily="34" charset="0"/>
              </a:rPr>
              <a:t> Peace I leave with you; my peace I give to you. Not as the world gives do I give to you. Let not your hearts be troubled, neither let them be afraid. </a:t>
            </a:r>
            <a:r>
              <a:rPr lang="en-US" sz="2600" b="1" baseline="30000" dirty="0">
                <a:latin typeface="Calibri" panose="020F0502020204030204" pitchFamily="34" charset="0"/>
                <a:cs typeface="Calibri" panose="020F0502020204030204" pitchFamily="34" charset="0"/>
              </a:rPr>
              <a:t>28</a:t>
            </a:r>
            <a:r>
              <a:rPr lang="en-US" sz="2600" dirty="0">
                <a:latin typeface="Calibri" panose="020F0502020204030204" pitchFamily="34" charset="0"/>
                <a:cs typeface="Calibri" panose="020F0502020204030204" pitchFamily="34" charset="0"/>
              </a:rPr>
              <a:t> You heard me say to you, ‘I am going away, and I will come to you.’ If you loved me, you would have rejoiced, because I am going to the Father, </a:t>
            </a:r>
            <a:r>
              <a:rPr lang="en-US" sz="2600" b="1" dirty="0">
                <a:latin typeface="Calibri" panose="020F0502020204030204" pitchFamily="34" charset="0"/>
                <a:cs typeface="Calibri" panose="020F0502020204030204" pitchFamily="34" charset="0"/>
              </a:rPr>
              <a:t>for the Father is greater than I</a:t>
            </a:r>
            <a:r>
              <a:rPr lang="en-US" sz="2600" dirty="0">
                <a:latin typeface="Calibri" panose="020F0502020204030204" pitchFamily="34" charset="0"/>
                <a:cs typeface="Calibri" panose="020F0502020204030204" pitchFamily="34" charset="0"/>
              </a:rPr>
              <a:t>. </a:t>
            </a:r>
            <a:r>
              <a:rPr lang="en-US" sz="2600" b="1" baseline="30000" dirty="0">
                <a:latin typeface="Calibri" panose="020F0502020204030204" pitchFamily="34" charset="0"/>
                <a:cs typeface="Calibri" panose="020F0502020204030204" pitchFamily="34" charset="0"/>
              </a:rPr>
              <a:t>29</a:t>
            </a:r>
            <a:r>
              <a:rPr lang="en-US" sz="2600" dirty="0">
                <a:latin typeface="Calibri" panose="020F0502020204030204" pitchFamily="34" charset="0"/>
                <a:cs typeface="Calibri" panose="020F0502020204030204" pitchFamily="34" charset="0"/>
              </a:rPr>
              <a:t> And now I have told you before it takes place, so that when it does take place you may believe. </a:t>
            </a:r>
            <a:r>
              <a:rPr lang="en-US" sz="2600" b="1" baseline="30000" dirty="0">
                <a:latin typeface="Calibri" panose="020F0502020204030204" pitchFamily="34" charset="0"/>
                <a:cs typeface="Calibri" panose="020F0502020204030204" pitchFamily="34" charset="0"/>
              </a:rPr>
              <a:t>30</a:t>
            </a:r>
            <a:r>
              <a:rPr lang="en-US" sz="2600" dirty="0">
                <a:latin typeface="Calibri" panose="020F0502020204030204" pitchFamily="34" charset="0"/>
                <a:cs typeface="Calibri" panose="020F0502020204030204" pitchFamily="34" charset="0"/>
              </a:rPr>
              <a:t> I will no longer talk much with you, for the ruler of this world is coming. He has no claim on me, </a:t>
            </a:r>
            <a:r>
              <a:rPr lang="en-US" sz="2600" b="1" baseline="30000" dirty="0">
                <a:latin typeface="Calibri" panose="020F0502020204030204" pitchFamily="34" charset="0"/>
                <a:cs typeface="Calibri" panose="020F0502020204030204" pitchFamily="34" charset="0"/>
              </a:rPr>
              <a:t>31</a:t>
            </a:r>
            <a:r>
              <a:rPr lang="en-US" sz="2600" dirty="0">
                <a:latin typeface="Calibri" panose="020F0502020204030204" pitchFamily="34" charset="0"/>
                <a:cs typeface="Calibri" panose="020F0502020204030204" pitchFamily="34" charset="0"/>
              </a:rPr>
              <a:t> </a:t>
            </a:r>
            <a:r>
              <a:rPr lang="en-US" sz="2600" dirty="0">
                <a:highlight>
                  <a:srgbClr val="FFFF00"/>
                </a:highlight>
                <a:latin typeface="Calibri" panose="020F0502020204030204" pitchFamily="34" charset="0"/>
                <a:cs typeface="Calibri" panose="020F0502020204030204" pitchFamily="34" charset="0"/>
              </a:rPr>
              <a:t>but I do as the Father has commanded me, so that the world may know that I love the Father</a:t>
            </a:r>
            <a:r>
              <a:rPr lang="en-US" sz="2600" dirty="0">
                <a:latin typeface="Calibri" panose="020F0502020204030204" pitchFamily="34" charset="0"/>
                <a:cs typeface="Calibri" panose="020F0502020204030204" pitchFamily="34" charset="0"/>
              </a:rPr>
              <a:t>. Rise, let us go from here.</a:t>
            </a:r>
          </a:p>
        </p:txBody>
      </p:sp>
    </p:spTree>
    <p:extLst>
      <p:ext uri="{BB962C8B-B14F-4D97-AF65-F5344CB8AC3E}">
        <p14:creationId xmlns:p14="http://schemas.microsoft.com/office/powerpoint/2010/main" val="152320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Does the Bible say God is greater than Jesus?</a:t>
            </a:r>
          </a:p>
        </p:txBody>
      </p:sp>
      <p:sp>
        <p:nvSpPr>
          <p:cNvPr id="8" name="TextBox 7">
            <a:extLst>
              <a:ext uri="{FF2B5EF4-FFF2-40B4-BE49-F238E27FC236}">
                <a16:creationId xmlns:a16="http://schemas.microsoft.com/office/drawing/2014/main" id="{0712CBC4-7599-4C0D-BA27-A7CE911BD39B}"/>
              </a:ext>
            </a:extLst>
          </p:cNvPr>
          <p:cNvSpPr txBox="1"/>
          <p:nvPr/>
        </p:nvSpPr>
        <p:spPr>
          <a:xfrm>
            <a:off x="83820" y="2674957"/>
            <a:ext cx="8976360" cy="590931"/>
          </a:xfrm>
          <a:prstGeom prst="rect">
            <a:avLst/>
          </a:prstGeom>
          <a:noFill/>
        </p:spPr>
        <p:txBody>
          <a:bodyPr wrap="square">
            <a:spAutoFit/>
          </a:bodyPr>
          <a:lstStyle/>
          <a:p>
            <a:pPr algn="ctr">
              <a:lnSpc>
                <a:spcPct val="90000"/>
              </a:lnSpc>
            </a:pPr>
            <a:r>
              <a:rPr lang="en-US" sz="3600" dirty="0">
                <a:latin typeface="Calibri" panose="020F0502020204030204" pitchFamily="34" charset="0"/>
                <a:cs typeface="Calibri" panose="020F0502020204030204" pitchFamily="34" charset="0"/>
              </a:rPr>
              <a:t>My Father</a:t>
            </a:r>
            <a:r>
              <a:rPr lang="en-US" sz="3600" dirty="0">
                <a:solidFill>
                  <a:srgbClr val="E2E7E8"/>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is greater than all</a:t>
            </a:r>
            <a:endParaRPr lang="en-US" sz="3600" dirty="0">
              <a:solidFill>
                <a:srgbClr val="E2E7E8"/>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DECC1FD-9085-445E-A2FC-12291015E199}"/>
              </a:ext>
            </a:extLst>
          </p:cNvPr>
          <p:cNvSpPr txBox="1"/>
          <p:nvPr/>
        </p:nvSpPr>
        <p:spPr>
          <a:xfrm>
            <a:off x="0" y="1600213"/>
            <a:ext cx="9144000" cy="535531"/>
          </a:xfrm>
          <a:prstGeom prst="rect">
            <a:avLst/>
          </a:prstGeom>
          <a:noFill/>
        </p:spPr>
        <p:txBody>
          <a:bodyPr wrap="square">
            <a:spAutoFit/>
          </a:bodyPr>
          <a:lstStyle/>
          <a:p>
            <a:pPr algn="ctr">
              <a:lnSpc>
                <a:spcPct val="90000"/>
              </a:lnSpc>
            </a:pPr>
            <a:r>
              <a:rPr lang="en-US" sz="3200" b="1" u="sng" dirty="0">
                <a:latin typeface="Calibri" panose="020F0502020204030204" pitchFamily="34" charset="0"/>
                <a:cs typeface="Calibri" panose="020F0502020204030204" pitchFamily="34" charset="0"/>
              </a:rPr>
              <a:t>John 10:29</a:t>
            </a:r>
            <a:r>
              <a:rPr lang="en-US" sz="3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1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Does the Bible say God is greater than Jesus?</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5521512"/>
          </a:xfrm>
          <a:prstGeom prst="rect">
            <a:avLst/>
          </a:prstGeom>
          <a:noFill/>
        </p:spPr>
        <p:txBody>
          <a:bodyPr wrap="square">
            <a:spAutoFit/>
          </a:bodyPr>
          <a:lstStyle/>
          <a:p>
            <a:pPr>
              <a:lnSpc>
                <a:spcPct val="90000"/>
              </a:lnSpc>
            </a:pPr>
            <a:r>
              <a:rPr lang="en-US" sz="2800" b="1" u="sng" dirty="0">
                <a:latin typeface="Calibri" panose="020F0502020204030204" pitchFamily="34" charset="0"/>
                <a:cs typeface="Calibri" panose="020F0502020204030204" pitchFamily="34" charset="0"/>
              </a:rPr>
              <a:t>John 10</a:t>
            </a:r>
            <a:r>
              <a:rPr lang="en-US" sz="2800" b="1" dirty="0">
                <a:latin typeface="Calibri" panose="020F0502020204030204" pitchFamily="34" charset="0"/>
                <a:cs typeface="Calibri" panose="020F0502020204030204" pitchFamily="34" charset="0"/>
              </a:rPr>
              <a:t>    </a:t>
            </a:r>
            <a:r>
              <a:rPr lang="en-US" sz="2800" b="1"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At that time the Feast of Dedication took place at Jerusalem. It was winter, </a:t>
            </a:r>
            <a:r>
              <a:rPr lang="en-US" sz="2800" b="1"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and Jesus was walking in the temple, in the colonnade of Solomon. </a:t>
            </a:r>
            <a:r>
              <a:rPr lang="en-US" sz="2800" b="1"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So the Jews gathered around him and said to him, “How long will you keep us in suspense? If you are the Christ, tell us plainly.” </a:t>
            </a:r>
            <a:r>
              <a:rPr lang="en-US" sz="2800" b="1"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Jesus answered them, “I told you, and you do not believe. The works that I do in my Father's name bear witness about me, </a:t>
            </a:r>
            <a:r>
              <a:rPr lang="en-US" sz="2800" b="1" baseline="30000" dirty="0">
                <a:latin typeface="Calibri" panose="020F0502020204030204" pitchFamily="34" charset="0"/>
                <a:cs typeface="Calibri" panose="020F0502020204030204" pitchFamily="34" charset="0"/>
              </a:rPr>
              <a:t>26</a:t>
            </a:r>
            <a:r>
              <a:rPr lang="en-US" sz="2800" dirty="0">
                <a:latin typeface="Calibri" panose="020F0502020204030204" pitchFamily="34" charset="0"/>
                <a:cs typeface="Calibri" panose="020F0502020204030204" pitchFamily="34" charset="0"/>
              </a:rPr>
              <a:t> but you do not believe because you are not among my sheep. </a:t>
            </a:r>
            <a:r>
              <a:rPr lang="en-US" sz="2800" b="1" baseline="30000" dirty="0">
                <a:latin typeface="Calibri" panose="020F0502020204030204" pitchFamily="34" charset="0"/>
                <a:cs typeface="Calibri" panose="020F0502020204030204" pitchFamily="34" charset="0"/>
              </a:rPr>
              <a:t>27</a:t>
            </a:r>
            <a:r>
              <a:rPr lang="en-US" sz="2800" dirty="0">
                <a:latin typeface="Calibri" panose="020F0502020204030204" pitchFamily="34" charset="0"/>
                <a:cs typeface="Calibri" panose="020F0502020204030204" pitchFamily="34" charset="0"/>
              </a:rPr>
              <a:t> My sheep hear my voice, and I know them, and they follow me. </a:t>
            </a:r>
            <a:r>
              <a:rPr lang="en-US" sz="2800" b="1" baseline="30000" dirty="0">
                <a:latin typeface="Calibri" panose="020F0502020204030204" pitchFamily="34" charset="0"/>
                <a:cs typeface="Calibri" panose="020F0502020204030204" pitchFamily="34" charset="0"/>
              </a:rPr>
              <a:t>28</a:t>
            </a:r>
            <a:r>
              <a:rPr lang="en-US" sz="2800" dirty="0">
                <a:latin typeface="Calibri" panose="020F0502020204030204" pitchFamily="34" charset="0"/>
                <a:cs typeface="Calibri" panose="020F0502020204030204" pitchFamily="34" charset="0"/>
              </a:rPr>
              <a:t> I give them eternal life, and they will never perish, and no one will snatch them out of my hand. </a:t>
            </a:r>
            <a:r>
              <a:rPr lang="en-US" sz="2800" b="1" baseline="30000" dirty="0">
                <a:latin typeface="Calibri" panose="020F0502020204030204" pitchFamily="34" charset="0"/>
                <a:cs typeface="Calibri" panose="020F0502020204030204" pitchFamily="34" charset="0"/>
              </a:rPr>
              <a:t>29</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My Father</a:t>
            </a:r>
            <a:r>
              <a:rPr lang="en-US" sz="2800" dirty="0">
                <a:latin typeface="Calibri" panose="020F0502020204030204" pitchFamily="34" charset="0"/>
                <a:cs typeface="Calibri" panose="020F0502020204030204" pitchFamily="34" charset="0"/>
              </a:rPr>
              <a:t>, who has given them to me, </a:t>
            </a:r>
            <a:r>
              <a:rPr lang="en-US" sz="2800" b="1" dirty="0">
                <a:latin typeface="Calibri" panose="020F0502020204030204" pitchFamily="34" charset="0"/>
                <a:cs typeface="Calibri" panose="020F0502020204030204" pitchFamily="34" charset="0"/>
              </a:rPr>
              <a:t>is greater than all</a:t>
            </a:r>
            <a:r>
              <a:rPr lang="en-US" sz="2800" dirty="0">
                <a:latin typeface="Calibri" panose="020F0502020204030204" pitchFamily="34" charset="0"/>
                <a:cs typeface="Calibri" panose="020F0502020204030204" pitchFamily="34" charset="0"/>
              </a:rPr>
              <a:t>, and    no one is able to snatch them out of the Father's hand. </a:t>
            </a:r>
            <a:r>
              <a:rPr lang="en-US" sz="2800" b="1" baseline="30000" dirty="0">
                <a:latin typeface="Calibri" panose="020F0502020204030204" pitchFamily="34" charset="0"/>
                <a:cs typeface="Calibri" panose="020F0502020204030204" pitchFamily="34" charset="0"/>
              </a:rPr>
              <a:t>30</a:t>
            </a:r>
            <a:r>
              <a:rPr lang="en-US" sz="2800" dirty="0">
                <a:latin typeface="Calibri" panose="020F0502020204030204" pitchFamily="34" charset="0"/>
                <a:cs typeface="Calibri" panose="020F0502020204030204" pitchFamily="34" charset="0"/>
              </a:rPr>
              <a:t> I and the Father are one.”</a:t>
            </a:r>
          </a:p>
        </p:txBody>
      </p:sp>
    </p:spTree>
    <p:extLst>
      <p:ext uri="{BB962C8B-B14F-4D97-AF65-F5344CB8AC3E}">
        <p14:creationId xmlns:p14="http://schemas.microsoft.com/office/powerpoint/2010/main" val="3010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Does the Bible say God is greater than Jesus?</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5521512"/>
          </a:xfrm>
          <a:prstGeom prst="rect">
            <a:avLst/>
          </a:prstGeom>
          <a:noFill/>
        </p:spPr>
        <p:txBody>
          <a:bodyPr wrap="square">
            <a:spAutoFit/>
          </a:bodyPr>
          <a:lstStyle/>
          <a:p>
            <a:pPr>
              <a:lnSpc>
                <a:spcPct val="90000"/>
              </a:lnSpc>
            </a:pPr>
            <a:r>
              <a:rPr lang="en-US" sz="2800" b="1" u="sng" dirty="0">
                <a:latin typeface="Calibri" panose="020F0502020204030204" pitchFamily="34" charset="0"/>
                <a:cs typeface="Calibri" panose="020F0502020204030204" pitchFamily="34" charset="0"/>
              </a:rPr>
              <a:t>John 10</a:t>
            </a:r>
            <a:r>
              <a:rPr lang="en-US" sz="2800" b="1" dirty="0">
                <a:latin typeface="Calibri" panose="020F0502020204030204" pitchFamily="34" charset="0"/>
                <a:cs typeface="Calibri" panose="020F0502020204030204" pitchFamily="34" charset="0"/>
              </a:rPr>
              <a:t>    </a:t>
            </a:r>
            <a:r>
              <a:rPr lang="en-US" sz="2800" b="1" baseline="30000" dirty="0">
                <a:latin typeface="Calibri" panose="020F0502020204030204" pitchFamily="34" charset="0"/>
                <a:cs typeface="Calibri" panose="020F0502020204030204" pitchFamily="34" charset="0"/>
              </a:rPr>
              <a:t>22</a:t>
            </a:r>
            <a:r>
              <a:rPr lang="en-US" sz="2800" dirty="0">
                <a:latin typeface="Calibri" panose="020F0502020204030204" pitchFamily="34" charset="0"/>
                <a:cs typeface="Calibri" panose="020F0502020204030204" pitchFamily="34" charset="0"/>
              </a:rPr>
              <a:t> At that time the Feast of Dedication took place at Jerusalem. It was winter, </a:t>
            </a:r>
            <a:r>
              <a:rPr lang="en-US" sz="2800" b="1" baseline="30000" dirty="0">
                <a:latin typeface="Calibri" panose="020F0502020204030204" pitchFamily="34" charset="0"/>
                <a:cs typeface="Calibri" panose="020F0502020204030204" pitchFamily="34" charset="0"/>
              </a:rPr>
              <a:t>23</a:t>
            </a:r>
            <a:r>
              <a:rPr lang="en-US" sz="2800" dirty="0">
                <a:latin typeface="Calibri" panose="020F0502020204030204" pitchFamily="34" charset="0"/>
                <a:cs typeface="Calibri" panose="020F0502020204030204" pitchFamily="34" charset="0"/>
              </a:rPr>
              <a:t> and Jesus was walking in the temple, in the colonnade of Solomon. </a:t>
            </a:r>
            <a:r>
              <a:rPr lang="en-US" sz="2800" b="1" baseline="30000" dirty="0">
                <a:latin typeface="Calibri" panose="020F0502020204030204" pitchFamily="34" charset="0"/>
                <a:cs typeface="Calibri" panose="020F0502020204030204" pitchFamily="34" charset="0"/>
              </a:rPr>
              <a:t>24</a:t>
            </a:r>
            <a:r>
              <a:rPr lang="en-US" sz="2800" dirty="0">
                <a:latin typeface="Calibri" panose="020F0502020204030204" pitchFamily="34" charset="0"/>
                <a:cs typeface="Calibri" panose="020F0502020204030204" pitchFamily="34" charset="0"/>
              </a:rPr>
              <a:t> So the Jews gathered around him and said to him, “How long will you keep us in suspense? If you are the Christ, tell us plainly.” </a:t>
            </a:r>
            <a:r>
              <a:rPr lang="en-US" sz="2800" b="1" baseline="30000" dirty="0">
                <a:latin typeface="Calibri" panose="020F0502020204030204" pitchFamily="34" charset="0"/>
                <a:cs typeface="Calibri" panose="020F0502020204030204" pitchFamily="34" charset="0"/>
              </a:rPr>
              <a:t>25</a:t>
            </a:r>
            <a:r>
              <a:rPr lang="en-US" sz="2800" dirty="0">
                <a:latin typeface="Calibri" panose="020F0502020204030204" pitchFamily="34" charset="0"/>
                <a:cs typeface="Calibri" panose="020F0502020204030204" pitchFamily="34" charset="0"/>
              </a:rPr>
              <a:t> Jesus answered them, “I told you, and you do not believe. The works that I do in my Father's name bear witness about me, </a:t>
            </a:r>
            <a:r>
              <a:rPr lang="en-US" sz="2800" b="1" baseline="30000" dirty="0">
                <a:latin typeface="Calibri" panose="020F0502020204030204" pitchFamily="34" charset="0"/>
                <a:cs typeface="Calibri" panose="020F0502020204030204" pitchFamily="34" charset="0"/>
              </a:rPr>
              <a:t>26</a:t>
            </a:r>
            <a:r>
              <a:rPr lang="en-US" sz="2800" dirty="0">
                <a:latin typeface="Calibri" panose="020F0502020204030204" pitchFamily="34" charset="0"/>
                <a:cs typeface="Calibri" panose="020F0502020204030204" pitchFamily="34" charset="0"/>
              </a:rPr>
              <a:t> but you do not believe because you are not among my sheep. </a:t>
            </a:r>
            <a:r>
              <a:rPr lang="en-US" sz="2800" b="1" baseline="30000" dirty="0">
                <a:latin typeface="Calibri" panose="020F0502020204030204" pitchFamily="34" charset="0"/>
                <a:cs typeface="Calibri" panose="020F0502020204030204" pitchFamily="34" charset="0"/>
              </a:rPr>
              <a:t>27</a:t>
            </a:r>
            <a:r>
              <a:rPr lang="en-US" sz="2800" dirty="0">
                <a:latin typeface="Calibri" panose="020F0502020204030204" pitchFamily="34" charset="0"/>
                <a:cs typeface="Calibri" panose="020F0502020204030204" pitchFamily="34" charset="0"/>
              </a:rPr>
              <a:t> My sheep hear my voice, and I know them, and they follow me. </a:t>
            </a:r>
            <a:r>
              <a:rPr lang="en-US" sz="2800" b="1" baseline="30000" dirty="0">
                <a:latin typeface="Calibri" panose="020F0502020204030204" pitchFamily="34" charset="0"/>
                <a:cs typeface="Calibri" panose="020F0502020204030204" pitchFamily="34" charset="0"/>
              </a:rPr>
              <a:t>28</a:t>
            </a:r>
            <a:r>
              <a:rPr lang="en-US" sz="2800" dirty="0">
                <a:latin typeface="Calibri" panose="020F0502020204030204" pitchFamily="34" charset="0"/>
                <a:cs typeface="Calibri" panose="020F0502020204030204" pitchFamily="34" charset="0"/>
              </a:rPr>
              <a:t> I give them eternal life, and they will never perish, and no one will snatch them out of my hand. </a:t>
            </a:r>
            <a:r>
              <a:rPr lang="en-US" sz="2800" b="1" baseline="30000" dirty="0">
                <a:latin typeface="Calibri" panose="020F0502020204030204" pitchFamily="34" charset="0"/>
                <a:cs typeface="Calibri" panose="020F0502020204030204" pitchFamily="34" charset="0"/>
              </a:rPr>
              <a:t>29</a:t>
            </a:r>
            <a:r>
              <a:rPr lang="en-US" sz="2800"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rPr>
              <a:t>My Father</a:t>
            </a:r>
            <a:r>
              <a:rPr lang="en-US" sz="2800" dirty="0">
                <a:latin typeface="Calibri" panose="020F0502020204030204" pitchFamily="34" charset="0"/>
                <a:cs typeface="Calibri" panose="020F0502020204030204" pitchFamily="34" charset="0"/>
              </a:rPr>
              <a:t>, who has given them to me, </a:t>
            </a:r>
            <a:r>
              <a:rPr lang="en-US" sz="2800" b="1" dirty="0">
                <a:latin typeface="Calibri" panose="020F0502020204030204" pitchFamily="34" charset="0"/>
                <a:cs typeface="Calibri" panose="020F0502020204030204" pitchFamily="34" charset="0"/>
              </a:rPr>
              <a:t>is greater than all</a:t>
            </a:r>
            <a:r>
              <a:rPr lang="en-US" sz="2800" dirty="0">
                <a:latin typeface="Calibri" panose="020F0502020204030204" pitchFamily="34" charset="0"/>
                <a:cs typeface="Calibri" panose="020F0502020204030204" pitchFamily="34" charset="0"/>
              </a:rPr>
              <a:t>, and    no one is able to snatch them out of the Father's hand. </a:t>
            </a:r>
            <a:r>
              <a:rPr lang="en-US" sz="2800" b="1" baseline="30000" dirty="0">
                <a:latin typeface="Calibri" panose="020F0502020204030204" pitchFamily="34" charset="0"/>
                <a:cs typeface="Calibri" panose="020F0502020204030204" pitchFamily="34" charset="0"/>
              </a:rPr>
              <a:t>30</a:t>
            </a:r>
            <a:r>
              <a:rPr lang="en-US" sz="2800" dirty="0">
                <a:latin typeface="Calibri" panose="020F0502020204030204" pitchFamily="34" charset="0"/>
                <a:cs typeface="Calibri" panose="020F0502020204030204" pitchFamily="34" charset="0"/>
              </a:rPr>
              <a:t> </a:t>
            </a:r>
            <a:r>
              <a:rPr lang="en-US" sz="2800" dirty="0">
                <a:highlight>
                  <a:srgbClr val="FFFF00"/>
                </a:highlight>
                <a:latin typeface="Calibri" panose="020F0502020204030204" pitchFamily="34" charset="0"/>
                <a:cs typeface="Calibri" panose="020F0502020204030204" pitchFamily="34" charset="0"/>
              </a:rPr>
              <a:t>I and the Father are one.”</a:t>
            </a:r>
          </a:p>
        </p:txBody>
      </p:sp>
    </p:spTree>
    <p:extLst>
      <p:ext uri="{BB962C8B-B14F-4D97-AF65-F5344CB8AC3E}">
        <p14:creationId xmlns:p14="http://schemas.microsoft.com/office/powerpoint/2010/main" val="344134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5600" i="1" kern="1200" spc="100" baseline="0" dirty="0">
                <a:solidFill>
                  <a:schemeClr val="bg1"/>
                </a:solidFill>
                <a:latin typeface="+mj-lt"/>
                <a:ea typeface="+mj-ea"/>
                <a:cs typeface="+mj-cs"/>
              </a:rPr>
              <a:t>Some questions for thought</a:t>
            </a: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Is Trinity in the Bible? </a:t>
            </a:r>
          </a:p>
          <a:p>
            <a:r>
              <a:rPr lang="en-US" sz="2400" dirty="0"/>
              <a:t>What is the doctrine of the Trinity?</a:t>
            </a:r>
          </a:p>
          <a:p>
            <a:r>
              <a:rPr lang="en-US" sz="2400" dirty="0"/>
              <a:t>Why do Christians believe in the Trinity?</a:t>
            </a:r>
          </a:p>
          <a:p>
            <a:r>
              <a:rPr lang="en-US" sz="2400" dirty="0"/>
              <a:t>What will I learn today?</a:t>
            </a:r>
          </a:p>
          <a:p>
            <a:endParaRPr lang="en-US" sz="2400" dirty="0"/>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4297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300" i="1" kern="1200" spc="100" baseline="0" dirty="0">
                <a:solidFill>
                  <a:schemeClr val="bg1"/>
                </a:solidFill>
                <a:latin typeface="+mj-lt"/>
                <a:ea typeface="+mj-ea"/>
                <a:cs typeface="+mj-cs"/>
              </a:rPr>
              <a:t>Did Jesus ever call himself God?</a:t>
            </a:r>
          </a:p>
        </p:txBody>
      </p:sp>
      <p:sp>
        <p:nvSpPr>
          <p:cNvPr id="8" name="TextBox 7">
            <a:extLst>
              <a:ext uri="{FF2B5EF4-FFF2-40B4-BE49-F238E27FC236}">
                <a16:creationId xmlns:a16="http://schemas.microsoft.com/office/drawing/2014/main" id="{0712CBC4-7599-4C0D-BA27-A7CE911BD39B}"/>
              </a:ext>
            </a:extLst>
          </p:cNvPr>
          <p:cNvSpPr txBox="1"/>
          <p:nvPr/>
        </p:nvSpPr>
        <p:spPr>
          <a:xfrm>
            <a:off x="83820" y="1303468"/>
            <a:ext cx="8976360" cy="2419124"/>
          </a:xfrm>
          <a:prstGeom prst="rect">
            <a:avLst/>
          </a:prstGeom>
          <a:noFill/>
        </p:spPr>
        <p:txBody>
          <a:bodyPr wrap="square">
            <a:spAutoFit/>
          </a:bodyPr>
          <a:lstStyle/>
          <a:p>
            <a:pPr>
              <a:lnSpc>
                <a:spcPct val="90000"/>
              </a:lnSpc>
            </a:pPr>
            <a:r>
              <a:rPr lang="en-US" sz="2800" b="1" u="sng" dirty="0">
                <a:latin typeface="Calibri" panose="020F0502020204030204" pitchFamily="34" charset="0"/>
                <a:cs typeface="Calibri" panose="020F0502020204030204" pitchFamily="34" charset="0"/>
              </a:rPr>
              <a:t>John 10</a:t>
            </a:r>
            <a:r>
              <a:rPr lang="en-US" sz="2800" b="1" dirty="0">
                <a:latin typeface="Calibri" panose="020F0502020204030204" pitchFamily="34" charset="0"/>
                <a:cs typeface="Calibri" panose="020F0502020204030204" pitchFamily="34" charset="0"/>
              </a:rPr>
              <a:t>   </a:t>
            </a:r>
            <a:r>
              <a:rPr lang="en-US" sz="2800" b="1" baseline="30000" dirty="0">
                <a:latin typeface="Calibri" panose="020F0502020204030204" pitchFamily="34" charset="0"/>
                <a:cs typeface="Calibri" panose="020F0502020204030204" pitchFamily="34" charset="0"/>
              </a:rPr>
              <a:t>31</a:t>
            </a:r>
            <a:r>
              <a:rPr lang="en-US" sz="2800" dirty="0">
                <a:latin typeface="Calibri" panose="020F0502020204030204" pitchFamily="34" charset="0"/>
                <a:cs typeface="Calibri" panose="020F0502020204030204" pitchFamily="34" charset="0"/>
              </a:rPr>
              <a:t> The Jews picked up stones again to stone him. </a:t>
            </a:r>
            <a:r>
              <a:rPr lang="en-US" sz="2800" b="1" baseline="30000" dirty="0">
                <a:latin typeface="Calibri" panose="020F0502020204030204" pitchFamily="34" charset="0"/>
                <a:cs typeface="Calibri" panose="020F0502020204030204" pitchFamily="34" charset="0"/>
              </a:rPr>
              <a:t>32</a:t>
            </a:r>
            <a:r>
              <a:rPr lang="en-US" sz="2800" dirty="0">
                <a:latin typeface="Calibri" panose="020F0502020204030204" pitchFamily="34" charset="0"/>
                <a:cs typeface="Calibri" panose="020F0502020204030204" pitchFamily="34" charset="0"/>
              </a:rPr>
              <a:t> Jesus answered them, “I have shown you many good works from the Father; for which of them are you going to stone me?” </a:t>
            </a:r>
            <a:r>
              <a:rPr lang="en-US" sz="2800" b="1" baseline="30000" dirty="0">
                <a:latin typeface="Calibri" panose="020F0502020204030204" pitchFamily="34" charset="0"/>
                <a:cs typeface="Calibri" panose="020F0502020204030204" pitchFamily="34" charset="0"/>
              </a:rPr>
              <a:t>33</a:t>
            </a:r>
            <a:r>
              <a:rPr lang="en-US" sz="2800" dirty="0">
                <a:latin typeface="Calibri" panose="020F0502020204030204" pitchFamily="34" charset="0"/>
                <a:cs typeface="Calibri" panose="020F0502020204030204" pitchFamily="34" charset="0"/>
              </a:rPr>
              <a:t> The Jews answered him, “It is not for a good work that we are going to stone you but for blasphemy, because you, being a man, make yourself God.”</a:t>
            </a:r>
            <a:endParaRPr lang="en-S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0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300" i="1" kern="1200" spc="100" baseline="0" dirty="0">
                <a:solidFill>
                  <a:schemeClr val="bg1"/>
                </a:solidFill>
                <a:latin typeface="+mj-lt"/>
                <a:ea typeface="+mj-ea"/>
                <a:cs typeface="+mj-cs"/>
              </a:rPr>
              <a:t>Did Jesus ever call himself God?</a:t>
            </a:r>
          </a:p>
        </p:txBody>
      </p:sp>
      <p:sp>
        <p:nvSpPr>
          <p:cNvPr id="8" name="TextBox 7">
            <a:extLst>
              <a:ext uri="{FF2B5EF4-FFF2-40B4-BE49-F238E27FC236}">
                <a16:creationId xmlns:a16="http://schemas.microsoft.com/office/drawing/2014/main" id="{0712CBC4-7599-4C0D-BA27-A7CE911BD39B}"/>
              </a:ext>
            </a:extLst>
          </p:cNvPr>
          <p:cNvSpPr txBox="1"/>
          <p:nvPr/>
        </p:nvSpPr>
        <p:spPr>
          <a:xfrm>
            <a:off x="83820" y="1303468"/>
            <a:ext cx="8976360" cy="2419124"/>
          </a:xfrm>
          <a:prstGeom prst="rect">
            <a:avLst/>
          </a:prstGeom>
          <a:noFill/>
        </p:spPr>
        <p:txBody>
          <a:bodyPr wrap="square">
            <a:spAutoFit/>
          </a:bodyPr>
          <a:lstStyle/>
          <a:p>
            <a:pPr>
              <a:lnSpc>
                <a:spcPct val="90000"/>
              </a:lnSpc>
            </a:pPr>
            <a:r>
              <a:rPr lang="en-US" sz="2800" b="1" u="sng" dirty="0">
                <a:latin typeface="Calibri" panose="020F0502020204030204" pitchFamily="34" charset="0"/>
                <a:cs typeface="Calibri" panose="020F0502020204030204" pitchFamily="34" charset="0"/>
              </a:rPr>
              <a:t>John 10</a:t>
            </a:r>
            <a:r>
              <a:rPr lang="en-US" sz="2800" b="1" dirty="0">
                <a:latin typeface="Calibri" panose="020F0502020204030204" pitchFamily="34" charset="0"/>
                <a:cs typeface="Calibri" panose="020F0502020204030204" pitchFamily="34" charset="0"/>
              </a:rPr>
              <a:t>   </a:t>
            </a:r>
            <a:r>
              <a:rPr lang="en-US" sz="2800" b="1" baseline="30000" dirty="0">
                <a:latin typeface="Calibri" panose="020F0502020204030204" pitchFamily="34" charset="0"/>
                <a:cs typeface="Calibri" panose="020F0502020204030204" pitchFamily="34" charset="0"/>
              </a:rPr>
              <a:t>31</a:t>
            </a:r>
            <a:r>
              <a:rPr lang="en-US" sz="2800" dirty="0">
                <a:latin typeface="Calibri" panose="020F0502020204030204" pitchFamily="34" charset="0"/>
                <a:cs typeface="Calibri" panose="020F0502020204030204" pitchFamily="34" charset="0"/>
              </a:rPr>
              <a:t> The Jews picked up stones again to stone him. </a:t>
            </a:r>
            <a:r>
              <a:rPr lang="en-US" sz="2800" b="1" baseline="30000" dirty="0">
                <a:latin typeface="Calibri" panose="020F0502020204030204" pitchFamily="34" charset="0"/>
                <a:cs typeface="Calibri" panose="020F0502020204030204" pitchFamily="34" charset="0"/>
              </a:rPr>
              <a:t>32</a:t>
            </a:r>
            <a:r>
              <a:rPr lang="en-US" sz="2800" dirty="0">
                <a:latin typeface="Calibri" panose="020F0502020204030204" pitchFamily="34" charset="0"/>
                <a:cs typeface="Calibri" panose="020F0502020204030204" pitchFamily="34" charset="0"/>
              </a:rPr>
              <a:t> Jesus answered them, “I have shown you many good works from the Father; for which of them are you going to stone me?” </a:t>
            </a:r>
            <a:r>
              <a:rPr lang="en-US" sz="2800" b="1" baseline="30000" dirty="0">
                <a:latin typeface="Calibri" panose="020F0502020204030204" pitchFamily="34" charset="0"/>
                <a:cs typeface="Calibri" panose="020F0502020204030204" pitchFamily="34" charset="0"/>
              </a:rPr>
              <a:t>33</a:t>
            </a:r>
            <a:r>
              <a:rPr lang="en-US" sz="2800" dirty="0">
                <a:latin typeface="Calibri" panose="020F0502020204030204" pitchFamily="34" charset="0"/>
                <a:cs typeface="Calibri" panose="020F0502020204030204" pitchFamily="34" charset="0"/>
              </a:rPr>
              <a:t> The Jews answered him, “It is not for a good work that we are going to stone you but for blasphemy, </a:t>
            </a:r>
            <a:r>
              <a:rPr lang="en-US" sz="2800" dirty="0">
                <a:highlight>
                  <a:srgbClr val="FFFF00"/>
                </a:highlight>
                <a:latin typeface="Calibri" panose="020F0502020204030204" pitchFamily="34" charset="0"/>
                <a:cs typeface="Calibri" panose="020F0502020204030204" pitchFamily="34" charset="0"/>
              </a:rPr>
              <a:t>because you, being a man, make yourself God.”</a:t>
            </a:r>
            <a:endParaRPr lang="en-SG" sz="2800" dirty="0">
              <a:highlight>
                <a:srgbClr val="FFFF00"/>
              </a:highlight>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A2705607-E809-4802-BB89-5135CFBCF7B8}"/>
              </a:ext>
            </a:extLst>
          </p:cNvPr>
          <p:cNvSpPr txBox="1">
            <a:spLocks/>
          </p:cNvSpPr>
          <p:nvPr/>
        </p:nvSpPr>
        <p:spPr>
          <a:xfrm>
            <a:off x="1374141" y="4953001"/>
            <a:ext cx="7109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600" b="1" i="1" kern="1200" spc="100" baseline="0" dirty="0">
                <a:solidFill>
                  <a:schemeClr val="tx1"/>
                </a:solidFill>
                <a:latin typeface="+mj-lt"/>
                <a:ea typeface="+mj-ea"/>
                <a:cs typeface="+mj-cs"/>
              </a:rPr>
              <a:t>The Bible clearly calls Jesus God!</a:t>
            </a:r>
          </a:p>
        </p:txBody>
      </p:sp>
    </p:spTree>
    <p:extLst>
      <p:ext uri="{BB962C8B-B14F-4D97-AF65-F5344CB8AC3E}">
        <p14:creationId xmlns:p14="http://schemas.microsoft.com/office/powerpoint/2010/main" val="369602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A944E-B046-4567-A324-045D571735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110" y="889384"/>
            <a:ext cx="3722864" cy="4488873"/>
          </a:xfrm>
          <a:prstGeom prst="rect">
            <a:avLst/>
          </a:prstGeom>
        </p:spPr>
      </p:pic>
      <p:sp>
        <p:nvSpPr>
          <p:cNvPr id="4" name="Title 1">
            <a:extLst>
              <a:ext uri="{FF2B5EF4-FFF2-40B4-BE49-F238E27FC236}">
                <a16:creationId xmlns:a16="http://schemas.microsoft.com/office/drawing/2014/main" id="{20EF37FC-8B89-4AA9-838A-8CA774AD1FDF}"/>
              </a:ext>
            </a:extLst>
          </p:cNvPr>
          <p:cNvSpPr txBox="1">
            <a:spLocks/>
          </p:cNvSpPr>
          <p:nvPr/>
        </p:nvSpPr>
        <p:spPr>
          <a:xfrm>
            <a:off x="45733" y="342129"/>
            <a:ext cx="3911600" cy="54725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lvl="0">
              <a:spcAft>
                <a:spcPts val="600"/>
              </a:spcAft>
            </a:pPr>
            <a:r>
              <a:rPr lang="en-US" sz="3600" b="1" dirty="0">
                <a:solidFill>
                  <a:srgbClr val="000000"/>
                </a:solidFill>
              </a:rPr>
              <a:t>Tertullian  ~AD200</a:t>
            </a:r>
            <a:endParaRPr kumimoji="0" lang="en-US" sz="3600" b="1" i="1" u="none" strike="noStrike" kern="1200" cap="none" spc="100" normalizeH="0" baseline="0" noProof="0" dirty="0">
              <a:ln>
                <a:noFill/>
              </a:ln>
              <a:solidFill>
                <a:srgbClr val="000000"/>
              </a:solidFill>
              <a:effectLst/>
              <a:uLnTx/>
              <a:uFillTx/>
              <a:latin typeface="Sitka Banner"/>
              <a:ea typeface="+mj-ea"/>
              <a:cs typeface="+mj-cs"/>
            </a:endParaRPr>
          </a:p>
        </p:txBody>
      </p:sp>
      <p:sp>
        <p:nvSpPr>
          <p:cNvPr id="6" name="TextBox 5">
            <a:extLst>
              <a:ext uri="{FF2B5EF4-FFF2-40B4-BE49-F238E27FC236}">
                <a16:creationId xmlns:a16="http://schemas.microsoft.com/office/drawing/2014/main" id="{5A6C994D-FB8B-45AF-B633-D09A6D6AAFA9}"/>
              </a:ext>
            </a:extLst>
          </p:cNvPr>
          <p:cNvSpPr txBox="1"/>
          <p:nvPr/>
        </p:nvSpPr>
        <p:spPr>
          <a:xfrm>
            <a:off x="4091710" y="501299"/>
            <a:ext cx="4744995" cy="6124754"/>
          </a:xfrm>
          <a:prstGeom prst="rect">
            <a:avLst/>
          </a:prstGeom>
          <a:no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Made little attempt to explore the eternal relations among the three; rather, they concentrated on the ways in which the Triad were manifested in creation and redemption.</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Pro: </a:t>
            </a:r>
          </a:p>
          <a:p>
            <a:r>
              <a:rPr lang="en-US" sz="2800" dirty="0">
                <a:solidFill>
                  <a:schemeClr val="bg1"/>
                </a:solidFill>
                <a:latin typeface="Calibri" panose="020F0502020204030204" pitchFamily="34" charset="0"/>
                <a:cs typeface="Calibri" panose="020F0502020204030204" pitchFamily="34" charset="0"/>
              </a:rPr>
              <a:t>Did not say much =&gt; not wrong</a:t>
            </a:r>
            <a:endParaRPr lang="en-SG" sz="2800" dirty="0">
              <a:solidFill>
                <a:schemeClr val="bg1"/>
              </a:solidFill>
              <a:latin typeface="Calibri" panose="020F0502020204030204" pitchFamily="34" charset="0"/>
              <a:cs typeface="Calibri" panose="020F0502020204030204" pitchFamily="34" charset="0"/>
            </a:endParaRPr>
          </a:p>
          <a:p>
            <a:endParaRPr lang="en-SG" sz="2800" dirty="0">
              <a:solidFill>
                <a:schemeClr val="bg1"/>
              </a:solidFill>
              <a:latin typeface="Calibri" panose="020F0502020204030204" pitchFamily="34" charset="0"/>
              <a:cs typeface="Calibri" panose="020F0502020204030204" pitchFamily="34" charset="0"/>
            </a:endParaRPr>
          </a:p>
          <a:p>
            <a:r>
              <a:rPr lang="en-SG" sz="2800" dirty="0">
                <a:solidFill>
                  <a:schemeClr val="bg1"/>
                </a:solidFill>
                <a:latin typeface="Calibri" panose="020F0502020204030204" pitchFamily="34" charset="0"/>
                <a:cs typeface="Calibri" panose="020F0502020204030204" pitchFamily="34" charset="0"/>
              </a:rPr>
              <a:t>Con: </a:t>
            </a:r>
          </a:p>
          <a:p>
            <a:r>
              <a:rPr lang="en-SG" sz="2800" dirty="0">
                <a:solidFill>
                  <a:schemeClr val="bg1"/>
                </a:solidFill>
                <a:latin typeface="Calibri" panose="020F0502020204030204" pitchFamily="34" charset="0"/>
                <a:cs typeface="Calibri" panose="020F0502020204030204" pitchFamily="34" charset="0"/>
              </a:rPr>
              <a:t>Did not say much =&gt;  vague</a:t>
            </a:r>
            <a:endParaRPr lang="en-US" sz="2800" dirty="0">
              <a:solidFill>
                <a:schemeClr val="bg1"/>
              </a:solidFill>
              <a:latin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0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stick figure clip art">
            <a:extLst>
              <a:ext uri="{FF2B5EF4-FFF2-40B4-BE49-F238E27FC236}">
                <a16:creationId xmlns:a16="http://schemas.microsoft.com/office/drawing/2014/main" id="{DDDD188C-1523-4AA4-A3BE-A5230458E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007" y="3353637"/>
            <a:ext cx="984094" cy="19616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820CB5-FA34-4FAD-8A61-990CC1071512}"/>
              </a:ext>
            </a:extLst>
          </p:cNvPr>
          <p:cNvSpPr txBox="1"/>
          <p:nvPr/>
        </p:nvSpPr>
        <p:spPr>
          <a:xfrm>
            <a:off x="23022" y="3815070"/>
            <a:ext cx="1469985" cy="369332"/>
          </a:xfrm>
          <a:prstGeom prst="rect">
            <a:avLst/>
          </a:prstGeom>
          <a:noFill/>
        </p:spPr>
        <p:txBody>
          <a:bodyPr wrap="square" rtlCol="0">
            <a:spAutoFit/>
          </a:bodyPr>
          <a:lstStyle/>
          <a:p>
            <a:pPr defTabSz="914400"/>
            <a:r>
              <a:rPr lang="en-US" dirty="0">
                <a:solidFill>
                  <a:prstClr val="black"/>
                </a:solidFill>
                <a:latin typeface="Calibri" panose="020F0502020204030204"/>
              </a:rPr>
              <a:t>Jesus (man)</a:t>
            </a:r>
          </a:p>
        </p:txBody>
      </p:sp>
      <p:grpSp>
        <p:nvGrpSpPr>
          <p:cNvPr id="23" name="Group 22">
            <a:extLst>
              <a:ext uri="{FF2B5EF4-FFF2-40B4-BE49-F238E27FC236}">
                <a16:creationId xmlns:a16="http://schemas.microsoft.com/office/drawing/2014/main" id="{066718E1-6E60-4550-8767-74A527B8FABD}"/>
              </a:ext>
            </a:extLst>
          </p:cNvPr>
          <p:cNvGrpSpPr/>
          <p:nvPr/>
        </p:nvGrpSpPr>
        <p:grpSpPr>
          <a:xfrm>
            <a:off x="4937754" y="1051059"/>
            <a:ext cx="3970116" cy="3715473"/>
            <a:chOff x="6192454" y="1690688"/>
            <a:chExt cx="3970116" cy="3715473"/>
          </a:xfrm>
        </p:grpSpPr>
        <p:sp>
          <p:nvSpPr>
            <p:cNvPr id="14" name="Oval 13">
              <a:extLst>
                <a:ext uri="{FF2B5EF4-FFF2-40B4-BE49-F238E27FC236}">
                  <a16:creationId xmlns:a16="http://schemas.microsoft.com/office/drawing/2014/main" id="{7A5A144E-89B7-4E86-92B0-4271E829A636}"/>
                </a:ext>
              </a:extLst>
            </p:cNvPr>
            <p:cNvSpPr/>
            <p:nvPr/>
          </p:nvSpPr>
          <p:spPr>
            <a:xfrm>
              <a:off x="6192454" y="1690688"/>
              <a:ext cx="3970116" cy="3715473"/>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2F5BA4D-E728-4879-9348-40E765D3365B}"/>
                </a:ext>
              </a:extLst>
            </p:cNvPr>
            <p:cNvSpPr txBox="1"/>
            <p:nvPr/>
          </p:nvSpPr>
          <p:spPr>
            <a:xfrm>
              <a:off x="7442519" y="2785418"/>
              <a:ext cx="1469985" cy="461665"/>
            </a:xfrm>
            <a:prstGeom prst="rect">
              <a:avLst/>
            </a:prstGeom>
            <a:noFill/>
          </p:spPr>
          <p:txBody>
            <a:bodyPr wrap="square" rtlCol="0">
              <a:spAutoFit/>
            </a:bodyPr>
            <a:lstStyle/>
            <a:p>
              <a:pPr algn="ctr" defTabSz="914400"/>
              <a:r>
                <a:rPr lang="en-US" sz="2400" dirty="0">
                  <a:solidFill>
                    <a:prstClr val="black"/>
                  </a:solidFill>
                  <a:latin typeface="Calibri" panose="020F0502020204030204"/>
                </a:rPr>
                <a:t>God</a:t>
              </a:r>
            </a:p>
          </p:txBody>
        </p:sp>
      </p:grpSp>
      <p:sp>
        <p:nvSpPr>
          <p:cNvPr id="16" name="Left Arrow 4">
            <a:extLst>
              <a:ext uri="{FF2B5EF4-FFF2-40B4-BE49-F238E27FC236}">
                <a16:creationId xmlns:a16="http://schemas.microsoft.com/office/drawing/2014/main" id="{B7EA8CFA-5826-489F-BC91-95E54593FDB8}"/>
              </a:ext>
            </a:extLst>
          </p:cNvPr>
          <p:cNvSpPr/>
          <p:nvPr/>
        </p:nvSpPr>
        <p:spPr>
          <a:xfrm rot="20828033">
            <a:off x="2638372" y="2752538"/>
            <a:ext cx="2071868" cy="312516"/>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AC1175D7-3853-4477-9F56-16DFF52806E3}"/>
              </a:ext>
            </a:extLst>
          </p:cNvPr>
          <p:cNvGrpSpPr/>
          <p:nvPr/>
        </p:nvGrpSpPr>
        <p:grpSpPr>
          <a:xfrm>
            <a:off x="2303218" y="1473558"/>
            <a:ext cx="2173046" cy="1221513"/>
            <a:chOff x="3530278" y="2025570"/>
            <a:chExt cx="2173046" cy="1221513"/>
          </a:xfrm>
        </p:grpSpPr>
        <p:sp>
          <p:nvSpPr>
            <p:cNvPr id="17" name="Explosion 2 7">
              <a:extLst>
                <a:ext uri="{FF2B5EF4-FFF2-40B4-BE49-F238E27FC236}">
                  <a16:creationId xmlns:a16="http://schemas.microsoft.com/office/drawing/2014/main" id="{5832CB71-00F8-4998-B2DF-AA4C18E4352B}"/>
                </a:ext>
              </a:extLst>
            </p:cNvPr>
            <p:cNvSpPr/>
            <p:nvPr/>
          </p:nvSpPr>
          <p:spPr>
            <a:xfrm>
              <a:off x="3530278" y="2025570"/>
              <a:ext cx="2173046" cy="1221513"/>
            </a:xfrm>
            <a:prstGeom prst="irregularSeal2">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B45458E-A870-4C44-B565-CAA5068A80BF}"/>
                </a:ext>
              </a:extLst>
            </p:cNvPr>
            <p:cNvSpPr txBox="1"/>
            <p:nvPr/>
          </p:nvSpPr>
          <p:spPr>
            <a:xfrm rot="20729544">
              <a:off x="3800908" y="2340187"/>
              <a:ext cx="1438917" cy="646331"/>
            </a:xfrm>
            <a:prstGeom prst="rect">
              <a:avLst/>
            </a:prstGeom>
            <a:noFill/>
          </p:spPr>
          <p:txBody>
            <a:bodyPr wrap="square" rtlCol="0">
              <a:spAutoFit/>
            </a:bodyPr>
            <a:lstStyle/>
            <a:p>
              <a:pPr algn="ctr" defTabSz="914400"/>
              <a:r>
                <a:rPr lang="en-US" dirty="0">
                  <a:solidFill>
                    <a:prstClr val="black"/>
                  </a:solidFill>
                  <a:latin typeface="Calibri" panose="020F0502020204030204"/>
                </a:rPr>
                <a:t>God’s reason (Logos)</a:t>
              </a:r>
            </a:p>
          </p:txBody>
        </p:sp>
      </p:grpSp>
      <p:sp>
        <p:nvSpPr>
          <p:cNvPr id="19" name="TextBox 18">
            <a:extLst>
              <a:ext uri="{FF2B5EF4-FFF2-40B4-BE49-F238E27FC236}">
                <a16:creationId xmlns:a16="http://schemas.microsoft.com/office/drawing/2014/main" id="{9AEF47FE-64D4-4C1C-B74B-FA2005CB1E2B}"/>
              </a:ext>
            </a:extLst>
          </p:cNvPr>
          <p:cNvSpPr txBox="1"/>
          <p:nvPr/>
        </p:nvSpPr>
        <p:spPr>
          <a:xfrm rot="20729544">
            <a:off x="3109762" y="3211212"/>
            <a:ext cx="1438917" cy="369332"/>
          </a:xfrm>
          <a:prstGeom prst="rect">
            <a:avLst/>
          </a:prstGeom>
          <a:noFill/>
        </p:spPr>
        <p:txBody>
          <a:bodyPr wrap="square" rtlCol="0">
            <a:spAutoFit/>
          </a:bodyPr>
          <a:lstStyle/>
          <a:p>
            <a:pPr algn="ctr" defTabSz="914400"/>
            <a:r>
              <a:rPr lang="en-US" dirty="0">
                <a:solidFill>
                  <a:prstClr val="black"/>
                </a:solidFill>
                <a:latin typeface="Calibri" panose="020F0502020204030204"/>
              </a:rPr>
              <a:t>fills</a:t>
            </a:r>
          </a:p>
        </p:txBody>
      </p:sp>
      <p:sp>
        <p:nvSpPr>
          <p:cNvPr id="24" name="Title 1">
            <a:extLst>
              <a:ext uri="{FF2B5EF4-FFF2-40B4-BE49-F238E27FC236}">
                <a16:creationId xmlns:a16="http://schemas.microsoft.com/office/drawing/2014/main" id="{73218819-1C72-49AD-82BC-A74F642932F7}"/>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300" i="1" kern="1200" spc="100" baseline="0" dirty="0">
                <a:solidFill>
                  <a:schemeClr val="bg1"/>
                </a:solidFill>
                <a:latin typeface="+mj-lt"/>
                <a:ea typeface="+mj-ea"/>
                <a:cs typeface="+mj-cs"/>
              </a:rPr>
              <a:t>Dynamic Monarchianism/Adoptionism</a:t>
            </a:r>
          </a:p>
        </p:txBody>
      </p:sp>
      <p:sp>
        <p:nvSpPr>
          <p:cNvPr id="25" name="TextBox 24">
            <a:extLst>
              <a:ext uri="{FF2B5EF4-FFF2-40B4-BE49-F238E27FC236}">
                <a16:creationId xmlns:a16="http://schemas.microsoft.com/office/drawing/2014/main" id="{597D6D5F-0F7D-4CB4-8C43-181C68439271}"/>
              </a:ext>
            </a:extLst>
          </p:cNvPr>
          <p:cNvSpPr txBox="1"/>
          <p:nvPr/>
        </p:nvSpPr>
        <p:spPr>
          <a:xfrm>
            <a:off x="0" y="5479702"/>
            <a:ext cx="9144000" cy="1384995"/>
          </a:xfrm>
          <a:prstGeom prst="rect">
            <a:avLst/>
          </a:prstGeom>
          <a:solidFill>
            <a:schemeClr val="accent6">
              <a:lumMod val="40000"/>
              <a:lumOff val="60000"/>
            </a:schemeClr>
          </a:solid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Taught that Jesus was born totally human and only later was “adopted” – either at his baptism or at his resurrection – by God in a special (i.e., divine) way.</a:t>
            </a:r>
          </a:p>
        </p:txBody>
      </p:sp>
    </p:spTree>
    <p:extLst>
      <p:ext uri="{BB962C8B-B14F-4D97-AF65-F5344CB8AC3E}">
        <p14:creationId xmlns:p14="http://schemas.microsoft.com/office/powerpoint/2010/main" val="4160086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2601084-3A6F-452C-BEAD-7B839188527B}"/>
              </a:ext>
            </a:extLst>
          </p:cNvPr>
          <p:cNvSpPr/>
          <p:nvPr/>
        </p:nvSpPr>
        <p:spPr>
          <a:xfrm>
            <a:off x="4398380" y="1023938"/>
            <a:ext cx="3970116" cy="3715473"/>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0BB144-BD7E-4B84-A66F-E0B1EB1F28E2}"/>
              </a:ext>
            </a:extLst>
          </p:cNvPr>
          <p:cNvSpPr txBox="1"/>
          <p:nvPr/>
        </p:nvSpPr>
        <p:spPr>
          <a:xfrm>
            <a:off x="5648445" y="2118668"/>
            <a:ext cx="1469985" cy="461665"/>
          </a:xfrm>
          <a:prstGeom prst="rect">
            <a:avLst/>
          </a:prstGeom>
          <a:noFill/>
        </p:spPr>
        <p:txBody>
          <a:bodyPr wrap="square" rtlCol="0">
            <a:spAutoFit/>
          </a:bodyPr>
          <a:lstStyle/>
          <a:p>
            <a:pPr algn="ctr" defTabSz="914400"/>
            <a:r>
              <a:rPr lang="en-US" sz="2400" dirty="0">
                <a:solidFill>
                  <a:prstClr val="black"/>
                </a:solidFill>
                <a:latin typeface="Calibri" panose="020F0502020204030204"/>
              </a:rPr>
              <a:t>One God</a:t>
            </a:r>
          </a:p>
        </p:txBody>
      </p:sp>
      <p:pic>
        <p:nvPicPr>
          <p:cNvPr id="5" name="Picture 6" descr="File:Drama masks.svg">
            <a:extLst>
              <a:ext uri="{FF2B5EF4-FFF2-40B4-BE49-F238E27FC236}">
                <a16:creationId xmlns:a16="http://schemas.microsoft.com/office/drawing/2014/main" id="{BA233319-E084-4298-BE8F-1E8C01E5C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861" y="1470922"/>
            <a:ext cx="1140930" cy="3158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D5C196-7767-42B1-BDC3-9789F31109BA}"/>
              </a:ext>
            </a:extLst>
          </p:cNvPr>
          <p:cNvSpPr txBox="1"/>
          <p:nvPr/>
        </p:nvSpPr>
        <p:spPr>
          <a:xfrm>
            <a:off x="167639" y="1793475"/>
            <a:ext cx="1122745" cy="461665"/>
          </a:xfrm>
          <a:prstGeom prst="rect">
            <a:avLst/>
          </a:prstGeom>
          <a:noFill/>
        </p:spPr>
        <p:txBody>
          <a:bodyPr wrap="square" rtlCol="0">
            <a:spAutoFit/>
          </a:bodyPr>
          <a:lstStyle/>
          <a:p>
            <a:pPr defTabSz="914400"/>
            <a:r>
              <a:rPr lang="en-US" sz="2400" dirty="0">
                <a:solidFill>
                  <a:prstClr val="black"/>
                </a:solidFill>
                <a:latin typeface="Calibri" panose="020F0502020204030204"/>
              </a:rPr>
              <a:t>Father</a:t>
            </a:r>
          </a:p>
        </p:txBody>
      </p:sp>
      <p:sp>
        <p:nvSpPr>
          <p:cNvPr id="7" name="TextBox 6">
            <a:extLst>
              <a:ext uri="{FF2B5EF4-FFF2-40B4-BE49-F238E27FC236}">
                <a16:creationId xmlns:a16="http://schemas.microsoft.com/office/drawing/2014/main" id="{3B224E77-2F6B-458A-952F-2CA64EE573B3}"/>
              </a:ext>
            </a:extLst>
          </p:cNvPr>
          <p:cNvSpPr txBox="1"/>
          <p:nvPr/>
        </p:nvSpPr>
        <p:spPr>
          <a:xfrm>
            <a:off x="289067" y="2819432"/>
            <a:ext cx="1122745" cy="461665"/>
          </a:xfrm>
          <a:prstGeom prst="rect">
            <a:avLst/>
          </a:prstGeom>
          <a:noFill/>
        </p:spPr>
        <p:txBody>
          <a:bodyPr wrap="square" rtlCol="0">
            <a:spAutoFit/>
          </a:bodyPr>
          <a:lstStyle/>
          <a:p>
            <a:pPr defTabSz="914400"/>
            <a:r>
              <a:rPr lang="en-US" sz="2400" dirty="0">
                <a:solidFill>
                  <a:prstClr val="black"/>
                </a:solidFill>
                <a:latin typeface="Calibri" panose="020F0502020204030204"/>
              </a:rPr>
              <a:t>Son</a:t>
            </a:r>
          </a:p>
        </p:txBody>
      </p:sp>
      <p:sp>
        <p:nvSpPr>
          <p:cNvPr id="8" name="TextBox 7">
            <a:extLst>
              <a:ext uri="{FF2B5EF4-FFF2-40B4-BE49-F238E27FC236}">
                <a16:creationId xmlns:a16="http://schemas.microsoft.com/office/drawing/2014/main" id="{3497F84A-67F6-4419-968C-8C03A28EAAB1}"/>
              </a:ext>
            </a:extLst>
          </p:cNvPr>
          <p:cNvSpPr txBox="1"/>
          <p:nvPr/>
        </p:nvSpPr>
        <p:spPr>
          <a:xfrm>
            <a:off x="206135" y="3846782"/>
            <a:ext cx="1479726" cy="461665"/>
          </a:xfrm>
          <a:prstGeom prst="rect">
            <a:avLst/>
          </a:prstGeom>
          <a:noFill/>
        </p:spPr>
        <p:txBody>
          <a:bodyPr wrap="square" rtlCol="0">
            <a:spAutoFit/>
          </a:bodyPr>
          <a:lstStyle/>
          <a:p>
            <a:pPr defTabSz="914400"/>
            <a:r>
              <a:rPr lang="en-US" sz="2400" dirty="0">
                <a:solidFill>
                  <a:prstClr val="black"/>
                </a:solidFill>
                <a:latin typeface="Calibri" panose="020F0502020204030204"/>
              </a:rPr>
              <a:t>Holy Spirit</a:t>
            </a:r>
          </a:p>
        </p:txBody>
      </p:sp>
      <p:sp>
        <p:nvSpPr>
          <p:cNvPr id="9" name="Left Arrow 8">
            <a:extLst>
              <a:ext uri="{FF2B5EF4-FFF2-40B4-BE49-F238E27FC236}">
                <a16:creationId xmlns:a16="http://schemas.microsoft.com/office/drawing/2014/main" id="{27C76019-8693-4DCF-8464-E87BF36E2A5C}"/>
              </a:ext>
            </a:extLst>
          </p:cNvPr>
          <p:cNvSpPr/>
          <p:nvPr/>
        </p:nvSpPr>
        <p:spPr>
          <a:xfrm rot="627255">
            <a:off x="3421441" y="2084061"/>
            <a:ext cx="1342663" cy="37039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Left Arrow 12">
            <a:extLst>
              <a:ext uri="{FF2B5EF4-FFF2-40B4-BE49-F238E27FC236}">
                <a16:creationId xmlns:a16="http://schemas.microsoft.com/office/drawing/2014/main" id="{012D4024-CB64-4F50-8393-A9C721D233BE}"/>
              </a:ext>
            </a:extLst>
          </p:cNvPr>
          <p:cNvSpPr/>
          <p:nvPr/>
        </p:nvSpPr>
        <p:spPr>
          <a:xfrm>
            <a:off x="3374889" y="2930375"/>
            <a:ext cx="1342663" cy="37039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Left Arrow 13">
            <a:extLst>
              <a:ext uri="{FF2B5EF4-FFF2-40B4-BE49-F238E27FC236}">
                <a16:creationId xmlns:a16="http://schemas.microsoft.com/office/drawing/2014/main" id="{B5755736-B35F-4290-97EF-FD6B24C29EEC}"/>
              </a:ext>
            </a:extLst>
          </p:cNvPr>
          <p:cNvSpPr/>
          <p:nvPr/>
        </p:nvSpPr>
        <p:spPr>
          <a:xfrm rot="20781102">
            <a:off x="3494251" y="3734991"/>
            <a:ext cx="1342663" cy="37039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Down Arrow 5">
            <a:extLst>
              <a:ext uri="{FF2B5EF4-FFF2-40B4-BE49-F238E27FC236}">
                <a16:creationId xmlns:a16="http://schemas.microsoft.com/office/drawing/2014/main" id="{90368FC9-1310-4D7D-878F-9A147C779E37}"/>
              </a:ext>
            </a:extLst>
          </p:cNvPr>
          <p:cNvSpPr/>
          <p:nvPr/>
        </p:nvSpPr>
        <p:spPr>
          <a:xfrm>
            <a:off x="2120310" y="2448840"/>
            <a:ext cx="255181" cy="24870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4">
            <a:extLst>
              <a:ext uri="{FF2B5EF4-FFF2-40B4-BE49-F238E27FC236}">
                <a16:creationId xmlns:a16="http://schemas.microsoft.com/office/drawing/2014/main" id="{50203266-1981-4761-B6CC-63788B2606A0}"/>
              </a:ext>
            </a:extLst>
          </p:cNvPr>
          <p:cNvSpPr/>
          <p:nvPr/>
        </p:nvSpPr>
        <p:spPr>
          <a:xfrm>
            <a:off x="2120309" y="3539247"/>
            <a:ext cx="255181" cy="24870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2D89F24F-7213-4939-9159-F4AE30064CA9}"/>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300" i="1" kern="1200" spc="100" baseline="0" dirty="0">
                <a:solidFill>
                  <a:schemeClr val="bg1"/>
                </a:solidFill>
                <a:latin typeface="+mj-lt"/>
                <a:ea typeface="+mj-ea"/>
                <a:cs typeface="+mj-cs"/>
              </a:rPr>
              <a:t>Modalistic Monarchianism/Sabellianism</a:t>
            </a:r>
          </a:p>
        </p:txBody>
      </p:sp>
      <p:sp>
        <p:nvSpPr>
          <p:cNvPr id="16" name="TextBox 15">
            <a:extLst>
              <a:ext uri="{FF2B5EF4-FFF2-40B4-BE49-F238E27FC236}">
                <a16:creationId xmlns:a16="http://schemas.microsoft.com/office/drawing/2014/main" id="{0A9C2ECE-F14C-4F25-81BD-CFEBC38E3286}"/>
              </a:ext>
            </a:extLst>
          </p:cNvPr>
          <p:cNvSpPr txBox="1"/>
          <p:nvPr/>
        </p:nvSpPr>
        <p:spPr>
          <a:xfrm>
            <a:off x="-24131" y="5042118"/>
            <a:ext cx="9144000" cy="1815882"/>
          </a:xfrm>
          <a:prstGeom prst="rect">
            <a:avLst/>
          </a:prstGeom>
          <a:solidFill>
            <a:schemeClr val="accent6">
              <a:lumMod val="40000"/>
              <a:lumOff val="60000"/>
            </a:schemeClr>
          </a:solid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Taught that the three persons of the Trinity as different “modes” of the Godhead. Believed not distinct personalities, but different modes of God's self-revelation. God exists as Father, Son and Spirit in different eras, but never as triune.</a:t>
            </a:r>
          </a:p>
        </p:txBody>
      </p:sp>
    </p:spTree>
    <p:extLst>
      <p:ext uri="{BB962C8B-B14F-4D97-AF65-F5344CB8AC3E}">
        <p14:creationId xmlns:p14="http://schemas.microsoft.com/office/powerpoint/2010/main" val="32246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E6FB-43E9-4FF7-94AB-FADA4E7F89DE}"/>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300" i="1" kern="1200" spc="100" baseline="0" dirty="0">
                <a:solidFill>
                  <a:schemeClr val="bg1"/>
                </a:solidFill>
                <a:latin typeface="+mj-lt"/>
                <a:ea typeface="+mj-ea"/>
                <a:cs typeface="+mj-cs"/>
              </a:rPr>
              <a:t>Modalistic Monarchianism/Sabellianism</a:t>
            </a:r>
          </a:p>
        </p:txBody>
      </p:sp>
      <p:sp>
        <p:nvSpPr>
          <p:cNvPr id="4" name="TextBox 3">
            <a:extLst>
              <a:ext uri="{FF2B5EF4-FFF2-40B4-BE49-F238E27FC236}">
                <a16:creationId xmlns:a16="http://schemas.microsoft.com/office/drawing/2014/main" id="{2CAAC08A-656B-4965-BCBD-DF95B2BB0321}"/>
              </a:ext>
            </a:extLst>
          </p:cNvPr>
          <p:cNvSpPr txBox="1"/>
          <p:nvPr/>
        </p:nvSpPr>
        <p:spPr>
          <a:xfrm>
            <a:off x="361950" y="929600"/>
            <a:ext cx="8566149" cy="461665"/>
          </a:xfrm>
          <a:prstGeom prst="rect">
            <a:avLst/>
          </a:prstGeom>
          <a:noFill/>
        </p:spPr>
        <p:txBody>
          <a:bodyPr wrap="square" rtlCol="0">
            <a:spAutoFit/>
          </a:bodyPr>
          <a:lstStyle/>
          <a:p>
            <a:pPr defTabSz="914400"/>
            <a:r>
              <a:rPr lang="en-US" sz="2400" dirty="0">
                <a:solidFill>
                  <a:prstClr val="black"/>
                </a:solidFill>
                <a:latin typeface="Calibri" panose="020F0502020204030204"/>
              </a:rPr>
              <a:t>Problems: Presence of Triune God at the baptism of Jesus  </a:t>
            </a:r>
          </a:p>
        </p:txBody>
      </p:sp>
      <p:grpSp>
        <p:nvGrpSpPr>
          <p:cNvPr id="3" name="Group 2">
            <a:extLst>
              <a:ext uri="{FF2B5EF4-FFF2-40B4-BE49-F238E27FC236}">
                <a16:creationId xmlns:a16="http://schemas.microsoft.com/office/drawing/2014/main" id="{6EB0AFAA-DD62-84AD-8F63-B0391AA36621}"/>
              </a:ext>
            </a:extLst>
          </p:cNvPr>
          <p:cNvGrpSpPr/>
          <p:nvPr/>
        </p:nvGrpSpPr>
        <p:grpSpPr>
          <a:xfrm>
            <a:off x="883579" y="1439821"/>
            <a:ext cx="7070188" cy="5418179"/>
            <a:chOff x="883579" y="1439821"/>
            <a:chExt cx="7070188" cy="5418179"/>
          </a:xfrm>
        </p:grpSpPr>
        <p:pic>
          <p:nvPicPr>
            <p:cNvPr id="5" name="Picture 2" descr="Jesus' Baptism Flaps - Bible Crafts by Jenny">
              <a:extLst>
                <a:ext uri="{FF2B5EF4-FFF2-40B4-BE49-F238E27FC236}">
                  <a16:creationId xmlns:a16="http://schemas.microsoft.com/office/drawing/2014/main" id="{C1892CE5-23DE-3663-CF5F-5201DC82C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53" y="1439821"/>
              <a:ext cx="7030948" cy="54181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EB06673-BAA2-1CD6-64B3-66ED4BDB08BC}"/>
                </a:ext>
              </a:extLst>
            </p:cNvPr>
            <p:cNvSpPr/>
            <p:nvPr/>
          </p:nvSpPr>
          <p:spPr>
            <a:xfrm>
              <a:off x="4816227" y="1501027"/>
              <a:ext cx="2766101" cy="838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85B240-7C2A-F07A-6E6B-F1F99A00DCA8}"/>
                </a:ext>
              </a:extLst>
            </p:cNvPr>
            <p:cNvSpPr/>
            <p:nvPr/>
          </p:nvSpPr>
          <p:spPr>
            <a:xfrm>
              <a:off x="1099334" y="2898313"/>
              <a:ext cx="3215812" cy="8219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9FFBDF-1ED4-FBA2-3E90-FA06EEC47641}"/>
                </a:ext>
              </a:extLst>
            </p:cNvPr>
            <p:cNvSpPr/>
            <p:nvPr/>
          </p:nvSpPr>
          <p:spPr>
            <a:xfrm>
              <a:off x="1068512" y="1675688"/>
              <a:ext cx="3215812" cy="8219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94DF64D-C54B-DBBA-8305-611B0A02CCF0}"/>
                </a:ext>
              </a:extLst>
            </p:cNvPr>
            <p:cNvSpPr txBox="1">
              <a:spLocks/>
            </p:cNvSpPr>
            <p:nvPr/>
          </p:nvSpPr>
          <p:spPr>
            <a:xfrm>
              <a:off x="893853" y="1667554"/>
              <a:ext cx="354444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3300" b="1" i="0" kern="1200" spc="100" baseline="0" dirty="0">
                  <a:solidFill>
                    <a:schemeClr val="bg1"/>
                  </a:solidFill>
                  <a:latin typeface="Arial" panose="020B0604020202020204" pitchFamily="34" charset="0"/>
                  <a:cs typeface="Arial" panose="020B0604020202020204" pitchFamily="34" charset="0"/>
                </a:rPr>
                <a:t>God the Father</a:t>
              </a:r>
              <a:endParaRPr lang="ar-JO" sz="3300" b="1" i="0" kern="1200" spc="100" baseline="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7B18153-3B7D-BBCB-4291-B130858EC320}"/>
                </a:ext>
              </a:extLst>
            </p:cNvPr>
            <p:cNvSpPr/>
            <p:nvPr/>
          </p:nvSpPr>
          <p:spPr>
            <a:xfrm>
              <a:off x="1109609" y="4819579"/>
              <a:ext cx="3215812" cy="8219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2E6F57E-1CE5-43C5-871C-245B3C9B6EB1}"/>
                </a:ext>
              </a:extLst>
            </p:cNvPr>
            <p:cNvSpPr txBox="1">
              <a:spLocks/>
            </p:cNvSpPr>
            <p:nvPr/>
          </p:nvSpPr>
          <p:spPr>
            <a:xfrm>
              <a:off x="883579" y="2890179"/>
              <a:ext cx="354444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3300" i="0" kern="1200" spc="100" baseline="0" dirty="0">
                  <a:solidFill>
                    <a:schemeClr val="bg1"/>
                  </a:solidFill>
                  <a:latin typeface="Arial" panose="020B0604020202020204" pitchFamily="34" charset="0"/>
                  <a:cs typeface="Arial" panose="020B0604020202020204" pitchFamily="34" charset="0"/>
                </a:rPr>
                <a:t>The Holy Spirit</a:t>
              </a:r>
              <a:endParaRPr lang="ar-JO" sz="3300" i="0" kern="1200" spc="100" baseline="0"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FBE0865-64A6-0123-345E-0EAA6752F872}"/>
                </a:ext>
              </a:extLst>
            </p:cNvPr>
            <p:cNvSpPr txBox="1">
              <a:spLocks/>
            </p:cNvSpPr>
            <p:nvPr/>
          </p:nvSpPr>
          <p:spPr>
            <a:xfrm>
              <a:off x="883579" y="4955285"/>
              <a:ext cx="3544440"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6600" b="1" i="0" kern="1200" spc="100" baseline="0" dirty="0">
                  <a:solidFill>
                    <a:schemeClr val="bg1"/>
                  </a:solidFill>
                  <a:latin typeface="Arial" panose="020B0604020202020204" pitchFamily="34" charset="0"/>
                  <a:cs typeface="Arial" panose="020B0604020202020204" pitchFamily="34" charset="0"/>
                </a:rPr>
                <a:t>Jesus</a:t>
              </a:r>
              <a:endParaRPr lang="ar-JO" sz="6600" b="1" i="0" kern="1200" spc="100" baseline="0"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DD11185A-D224-E1E0-54E4-E47F54B9E40D}"/>
                </a:ext>
              </a:extLst>
            </p:cNvPr>
            <p:cNvSpPr txBox="1">
              <a:spLocks/>
            </p:cNvSpPr>
            <p:nvPr/>
          </p:nvSpPr>
          <p:spPr>
            <a:xfrm>
              <a:off x="4409327" y="1667554"/>
              <a:ext cx="3544440" cy="8382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2000" b="1" i="0" kern="1200" spc="100" baseline="0" dirty="0">
                  <a:solidFill>
                    <a:schemeClr val="bg1"/>
                  </a:solidFill>
                  <a:latin typeface="Arial" panose="020B0604020202020204" pitchFamily="34" charset="0"/>
                  <a:cs typeface="Arial" panose="020B0604020202020204" pitchFamily="34" charset="0"/>
                </a:rPr>
                <a:t>This is my Son </a:t>
              </a:r>
              <a:br>
                <a:rPr lang="en-US" sz="2000" b="1" i="0" kern="1200" spc="100" baseline="0" dirty="0">
                  <a:solidFill>
                    <a:schemeClr val="bg1"/>
                  </a:solidFill>
                  <a:latin typeface="Arial" panose="020B0604020202020204" pitchFamily="34" charset="0"/>
                  <a:cs typeface="Arial" panose="020B0604020202020204" pitchFamily="34" charset="0"/>
                </a:rPr>
              </a:br>
              <a:r>
                <a:rPr lang="en-US" sz="2000" b="1" i="0" kern="1200" spc="100" baseline="0" dirty="0">
                  <a:solidFill>
                    <a:schemeClr val="bg1"/>
                  </a:solidFill>
                  <a:latin typeface="Arial" panose="020B0604020202020204" pitchFamily="34" charset="0"/>
                  <a:cs typeface="Arial" panose="020B0604020202020204" pitchFamily="34" charset="0"/>
                </a:rPr>
                <a:t>and I love Him! </a:t>
              </a:r>
              <a:br>
                <a:rPr lang="en-US" sz="2000" b="1" i="0" kern="1200" spc="100" baseline="0" dirty="0">
                  <a:solidFill>
                    <a:schemeClr val="bg1"/>
                  </a:solidFill>
                  <a:latin typeface="Arial" panose="020B0604020202020204" pitchFamily="34" charset="0"/>
                  <a:cs typeface="Arial" panose="020B0604020202020204" pitchFamily="34" charset="0"/>
                </a:rPr>
              </a:br>
              <a:r>
                <a:rPr lang="en-US" sz="1600" b="1" i="0" kern="1200" spc="100" baseline="0" dirty="0">
                  <a:solidFill>
                    <a:schemeClr val="bg1"/>
                  </a:solidFill>
                  <a:latin typeface="Arial" panose="020B0604020202020204" pitchFamily="34" charset="0"/>
                  <a:cs typeface="Arial" panose="020B0604020202020204" pitchFamily="34" charset="0"/>
                </a:rPr>
                <a:t>Matthew 3:17</a:t>
              </a:r>
              <a:endParaRPr lang="ar-JO" sz="1600" b="1" i="0" kern="1200" spc="100" baseline="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194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5A22-A265-45AE-8942-6733D7A64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8" y="292100"/>
            <a:ext cx="9136862" cy="6096000"/>
          </a:xfrm>
          <a:prstGeom prst="rect">
            <a:avLst/>
          </a:prstGeom>
        </p:spPr>
      </p:pic>
      <p:sp>
        <p:nvSpPr>
          <p:cNvPr id="6" name="TextBox 5">
            <a:extLst>
              <a:ext uri="{FF2B5EF4-FFF2-40B4-BE49-F238E27FC236}">
                <a16:creationId xmlns:a16="http://schemas.microsoft.com/office/drawing/2014/main" id="{BB6B0E10-43DE-45E0-9AF9-7657338F2954}"/>
              </a:ext>
            </a:extLst>
          </p:cNvPr>
          <p:cNvSpPr txBox="1"/>
          <p:nvPr/>
        </p:nvSpPr>
        <p:spPr>
          <a:xfrm>
            <a:off x="4350327" y="797510"/>
            <a:ext cx="4378037" cy="5262979"/>
          </a:xfrm>
          <a:prstGeom prst="rect">
            <a:avLst/>
          </a:prstGeom>
          <a:noFill/>
        </p:spPr>
        <p:txBody>
          <a:bodyPr wrap="square">
            <a:spAutoFit/>
          </a:bodyPr>
          <a:lstStyle/>
          <a:p>
            <a:pPr algn="ctr"/>
            <a:r>
              <a:rPr lang="en-US" sz="2800" b="1" dirty="0">
                <a:solidFill>
                  <a:srgbClr val="FFFF00"/>
                </a:solidFill>
                <a:latin typeface="Calibri" panose="020F0502020204030204" pitchFamily="34" charset="0"/>
                <a:cs typeface="Calibri" panose="020F0502020204030204" pitchFamily="34" charset="0"/>
              </a:rPr>
              <a:t>Arianism</a:t>
            </a:r>
            <a:r>
              <a:rPr lang="en-US" sz="2800" dirty="0">
                <a:latin typeface="Calibri" panose="020F0502020204030204" pitchFamily="34" charset="0"/>
                <a:cs typeface="Calibri" panose="020F0502020204030204" pitchFamily="34" charset="0"/>
              </a:rPr>
              <a:t> is a doctrine first attributed to Arius that holds that Jesus Christ is the Son of God, who was begotten by God the Father with the difference that the Son of God did not always exist but was begotten within time by God the Father, therefore Jesus was not co-eternal with God the Father.</a:t>
            </a:r>
            <a:endParaRPr lang="en-S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17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3218819-1C72-49AD-82BC-A74F642932F7}"/>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300" i="1" kern="1200" spc="100" baseline="0" dirty="0">
                <a:solidFill>
                  <a:schemeClr val="bg1"/>
                </a:solidFill>
                <a:latin typeface="+mj-lt"/>
                <a:ea typeface="+mj-ea"/>
                <a:cs typeface="+mj-cs"/>
              </a:rPr>
              <a:t>Arianism</a:t>
            </a:r>
          </a:p>
        </p:txBody>
      </p:sp>
      <p:sp>
        <p:nvSpPr>
          <p:cNvPr id="25" name="TextBox 24">
            <a:extLst>
              <a:ext uri="{FF2B5EF4-FFF2-40B4-BE49-F238E27FC236}">
                <a16:creationId xmlns:a16="http://schemas.microsoft.com/office/drawing/2014/main" id="{597D6D5F-0F7D-4CB4-8C43-181C68439271}"/>
              </a:ext>
            </a:extLst>
          </p:cNvPr>
          <p:cNvSpPr txBox="1"/>
          <p:nvPr/>
        </p:nvSpPr>
        <p:spPr>
          <a:xfrm>
            <a:off x="0" y="5479702"/>
            <a:ext cx="9144000" cy="1384995"/>
          </a:xfrm>
          <a:prstGeom prst="rect">
            <a:avLst/>
          </a:prstGeom>
          <a:solidFill>
            <a:schemeClr val="accent6">
              <a:lumMod val="40000"/>
              <a:lumOff val="60000"/>
            </a:schemeClr>
          </a:solidFill>
        </p:spPr>
        <p:txBody>
          <a:bodyPr wrap="square">
            <a:spAutoFit/>
          </a:bodyPr>
          <a:lstStyle/>
          <a:p>
            <a:r>
              <a:rPr lang="en-US" sz="2800" dirty="0">
                <a:solidFill>
                  <a:schemeClr val="bg1"/>
                </a:solidFill>
                <a:latin typeface="Calibri" panose="020F0502020204030204" pitchFamily="34" charset="0"/>
                <a:cs typeface="Calibri" panose="020F0502020204030204" pitchFamily="34" charset="0"/>
              </a:rPr>
              <a:t>Taught that the preexistent Christ was the first and greatest of God’s creatures but denied his fully divine status. Was addressed definitively in the Nicene Creed.</a:t>
            </a:r>
          </a:p>
        </p:txBody>
      </p:sp>
      <p:pic>
        <p:nvPicPr>
          <p:cNvPr id="46" name="Picture 2" descr="Image result for stick figure clip art">
            <a:extLst>
              <a:ext uri="{FF2B5EF4-FFF2-40B4-BE49-F238E27FC236}">
                <a16:creationId xmlns:a16="http://schemas.microsoft.com/office/drawing/2014/main" id="{332DAF75-5064-4EB5-BF1B-F225BEE08A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641" y="3372213"/>
            <a:ext cx="984094" cy="196162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425761B-882C-448E-A491-AFEA96E43706}"/>
              </a:ext>
            </a:extLst>
          </p:cNvPr>
          <p:cNvSpPr txBox="1"/>
          <p:nvPr/>
        </p:nvSpPr>
        <p:spPr>
          <a:xfrm>
            <a:off x="162041" y="3942604"/>
            <a:ext cx="984094" cy="646331"/>
          </a:xfrm>
          <a:prstGeom prst="rect">
            <a:avLst/>
          </a:prstGeom>
          <a:noFill/>
        </p:spPr>
        <p:txBody>
          <a:bodyPr wrap="square" rtlCol="0">
            <a:spAutoFit/>
          </a:bodyPr>
          <a:lstStyle/>
          <a:p>
            <a:pPr defTabSz="914400"/>
            <a:r>
              <a:rPr lang="en-US" dirty="0">
                <a:solidFill>
                  <a:prstClr val="black"/>
                </a:solidFill>
                <a:latin typeface="Calibri" panose="020F0502020204030204"/>
              </a:rPr>
              <a:t>Jesus (man)</a:t>
            </a:r>
          </a:p>
        </p:txBody>
      </p:sp>
      <p:grpSp>
        <p:nvGrpSpPr>
          <p:cNvPr id="48" name="Group 47">
            <a:extLst>
              <a:ext uri="{FF2B5EF4-FFF2-40B4-BE49-F238E27FC236}">
                <a16:creationId xmlns:a16="http://schemas.microsoft.com/office/drawing/2014/main" id="{02426808-5BE9-498A-8DB9-2FBF0797B461}"/>
              </a:ext>
            </a:extLst>
          </p:cNvPr>
          <p:cNvGrpSpPr/>
          <p:nvPr/>
        </p:nvGrpSpPr>
        <p:grpSpPr>
          <a:xfrm>
            <a:off x="4951071" y="1344632"/>
            <a:ext cx="3970116" cy="3715473"/>
            <a:chOff x="7106854" y="1690688"/>
            <a:chExt cx="3970116" cy="3715473"/>
          </a:xfrm>
        </p:grpSpPr>
        <p:sp>
          <p:nvSpPr>
            <p:cNvPr id="49" name="Oval 48">
              <a:extLst>
                <a:ext uri="{FF2B5EF4-FFF2-40B4-BE49-F238E27FC236}">
                  <a16:creationId xmlns:a16="http://schemas.microsoft.com/office/drawing/2014/main" id="{AC81229D-0E87-4752-8D1E-676F48643CC6}"/>
                </a:ext>
              </a:extLst>
            </p:cNvPr>
            <p:cNvSpPr/>
            <p:nvPr/>
          </p:nvSpPr>
          <p:spPr>
            <a:xfrm>
              <a:off x="7106854" y="1690688"/>
              <a:ext cx="3970116" cy="3715473"/>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B75F0877-55EC-4F27-AA0B-90AC27BD4A9B}"/>
                </a:ext>
              </a:extLst>
            </p:cNvPr>
            <p:cNvSpPr txBox="1"/>
            <p:nvPr/>
          </p:nvSpPr>
          <p:spPr>
            <a:xfrm>
              <a:off x="8356919" y="2785418"/>
              <a:ext cx="146998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rPr>
                <a:t>God</a:t>
              </a:r>
            </a:p>
          </p:txBody>
        </p:sp>
      </p:grpSp>
      <p:sp>
        <p:nvSpPr>
          <p:cNvPr id="51" name="Left Arrow 8">
            <a:extLst>
              <a:ext uri="{FF2B5EF4-FFF2-40B4-BE49-F238E27FC236}">
                <a16:creationId xmlns:a16="http://schemas.microsoft.com/office/drawing/2014/main" id="{07BD03CF-19C8-4E5D-8EC8-7D9EE728F183}"/>
              </a:ext>
            </a:extLst>
          </p:cNvPr>
          <p:cNvSpPr/>
          <p:nvPr/>
        </p:nvSpPr>
        <p:spPr>
          <a:xfrm>
            <a:off x="4302889" y="1832780"/>
            <a:ext cx="860179" cy="509286"/>
          </a:xfrm>
          <a:prstGeom prst="leftArrow">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FB351315-68E8-4C48-8AAD-C708264BA797}"/>
              </a:ext>
            </a:extLst>
          </p:cNvPr>
          <p:cNvSpPr txBox="1"/>
          <p:nvPr/>
        </p:nvSpPr>
        <p:spPr>
          <a:xfrm>
            <a:off x="4453361" y="1276138"/>
            <a:ext cx="995421" cy="646331"/>
          </a:xfrm>
          <a:prstGeom prst="rect">
            <a:avLst/>
          </a:prstGeom>
          <a:noFill/>
        </p:spPr>
        <p:txBody>
          <a:bodyPr wrap="square" rtlCol="0">
            <a:spAutoFit/>
          </a:bodyPr>
          <a:lstStyle/>
          <a:p>
            <a:pPr defTabSz="914400"/>
            <a:r>
              <a:rPr lang="en-US" dirty="0">
                <a:solidFill>
                  <a:prstClr val="black"/>
                </a:solidFill>
                <a:latin typeface="Calibri" panose="020F0502020204030204"/>
              </a:rPr>
              <a:t>God creates</a:t>
            </a:r>
          </a:p>
        </p:txBody>
      </p:sp>
      <p:grpSp>
        <p:nvGrpSpPr>
          <p:cNvPr id="53" name="Group 52">
            <a:extLst>
              <a:ext uri="{FF2B5EF4-FFF2-40B4-BE49-F238E27FC236}">
                <a16:creationId xmlns:a16="http://schemas.microsoft.com/office/drawing/2014/main" id="{69465E38-A601-4A4E-95F2-84A5F70669F6}"/>
              </a:ext>
            </a:extLst>
          </p:cNvPr>
          <p:cNvGrpSpPr/>
          <p:nvPr/>
        </p:nvGrpSpPr>
        <p:grpSpPr>
          <a:xfrm>
            <a:off x="1933735" y="1123762"/>
            <a:ext cx="2233912" cy="1384881"/>
            <a:chOff x="3128821" y="1455448"/>
            <a:chExt cx="2233912" cy="1384881"/>
          </a:xfrm>
        </p:grpSpPr>
        <p:sp>
          <p:nvSpPr>
            <p:cNvPr id="54" name="Cloud 53">
              <a:extLst>
                <a:ext uri="{FF2B5EF4-FFF2-40B4-BE49-F238E27FC236}">
                  <a16:creationId xmlns:a16="http://schemas.microsoft.com/office/drawing/2014/main" id="{B9DEEA8B-D135-46E2-BECD-B82BAD27E7EE}"/>
                </a:ext>
              </a:extLst>
            </p:cNvPr>
            <p:cNvSpPr/>
            <p:nvPr/>
          </p:nvSpPr>
          <p:spPr>
            <a:xfrm>
              <a:off x="3128821" y="1455448"/>
              <a:ext cx="2233912" cy="1384881"/>
            </a:xfrm>
            <a:prstGeom prst="cloud">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DEC6D953-4939-4C59-95B4-6D438986A1A6}"/>
                </a:ext>
              </a:extLst>
            </p:cNvPr>
            <p:cNvSpPr txBox="1"/>
            <p:nvPr/>
          </p:nvSpPr>
          <p:spPr>
            <a:xfrm>
              <a:off x="3591807" y="1824722"/>
              <a:ext cx="130794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God’s Word (Logos)</a:t>
              </a:r>
            </a:p>
          </p:txBody>
        </p:sp>
      </p:grpSp>
      <p:sp>
        <p:nvSpPr>
          <p:cNvPr id="56" name="Left Arrow 13">
            <a:extLst>
              <a:ext uri="{FF2B5EF4-FFF2-40B4-BE49-F238E27FC236}">
                <a16:creationId xmlns:a16="http://schemas.microsoft.com/office/drawing/2014/main" id="{8AA2E522-12C8-422B-9CA1-F22A75731B25}"/>
              </a:ext>
            </a:extLst>
          </p:cNvPr>
          <p:cNvSpPr/>
          <p:nvPr/>
        </p:nvSpPr>
        <p:spPr>
          <a:xfrm rot="18427497">
            <a:off x="1452092" y="2667141"/>
            <a:ext cx="692801" cy="294493"/>
          </a:xfrm>
          <a:prstGeom prst="leftArrow">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DC287EBC-F227-4499-B26B-BFEC48C394FF}"/>
              </a:ext>
            </a:extLst>
          </p:cNvPr>
          <p:cNvSpPr txBox="1"/>
          <p:nvPr/>
        </p:nvSpPr>
        <p:spPr>
          <a:xfrm>
            <a:off x="802549" y="2546065"/>
            <a:ext cx="1438917" cy="369332"/>
          </a:xfrm>
          <a:prstGeom prst="rect">
            <a:avLst/>
          </a:prstGeom>
          <a:noFill/>
        </p:spPr>
        <p:txBody>
          <a:bodyPr wrap="square" rtlCol="0">
            <a:spAutoFit/>
          </a:bodyPr>
          <a:lstStyle/>
          <a:p>
            <a:pPr algn="ctr" defTabSz="914400"/>
            <a:r>
              <a:rPr lang="en-US" dirty="0">
                <a:solidFill>
                  <a:prstClr val="black"/>
                </a:solidFill>
                <a:latin typeface="Calibri" panose="020F0502020204030204"/>
              </a:rPr>
              <a:t>fills</a:t>
            </a:r>
          </a:p>
        </p:txBody>
      </p:sp>
    </p:spTree>
    <p:extLst>
      <p:ext uri="{BB962C8B-B14F-4D97-AF65-F5344CB8AC3E}">
        <p14:creationId xmlns:p14="http://schemas.microsoft.com/office/powerpoint/2010/main" val="3286856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2298A-88AC-40E3-8CD4-AD387C52B727}"/>
              </a:ext>
            </a:extLst>
          </p:cNvPr>
          <p:cNvSpPr txBox="1"/>
          <p:nvPr/>
        </p:nvSpPr>
        <p:spPr>
          <a:xfrm>
            <a:off x="167641" y="1270844"/>
            <a:ext cx="8862059" cy="5937010"/>
          </a:xfrm>
          <a:prstGeom prst="rect">
            <a:avLst/>
          </a:prstGeom>
          <a:noFill/>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believe in one God, the Father Almighty, Maker of heaven and earth, and of all things visible and invisible.</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in one Lord Jesus Christ, the only-begotten Son of God, begotten of the Father before all worlds (</a:t>
            </a:r>
            <a:r>
              <a:rPr kumimoji="0" 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æons</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Light of Light, very God of very God, begotten, not made, being of one substance with the Father; by whom all things were made; who for us men, and for our salvation, came down from heaven, and was incarnate by the Holy Ghost of the Virgin Mary, and was made man; he was crucified for us under Pontius Pilate, and suffered, and was buried, and the third day he rose again, according to the Scriptures, and ascended into heaven, and </a:t>
            </a:r>
            <a:r>
              <a:rPr kumimoji="0" 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sitteth</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on the right hand of the Father; from thence he shall come again, with glory, to judge the quick and the dead; whose kingdom shall have no end.</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in the Holy Ghost, the Lord and Giver of life, who </a:t>
            </a:r>
            <a:r>
              <a:rPr kumimoji="0" 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proceedeth</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from the Father, who with the Father and the Son together is worshiped and glorified, who </a:t>
            </a:r>
            <a:r>
              <a:rPr kumimoji="0" 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spake</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by the prophets. In one holy catholic and apostolic Church; we acknowledge one baptism for the remission of sins; we look for the resurrection of the dead, and the life of the world to come. Amen.</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itle 1">
            <a:extLst>
              <a:ext uri="{FF2B5EF4-FFF2-40B4-BE49-F238E27FC236}">
                <a16:creationId xmlns:a16="http://schemas.microsoft.com/office/drawing/2014/main" id="{B40C371F-7447-45C5-85D1-DC98CEE5339D}"/>
              </a:ext>
            </a:extLst>
          </p:cNvPr>
          <p:cNvSpPr txBox="1">
            <a:spLocks/>
          </p:cNvSpPr>
          <p:nvPr/>
        </p:nvSpPr>
        <p:spPr>
          <a:xfrm>
            <a:off x="167640" y="139701"/>
            <a:ext cx="8760459" cy="8382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6000" b="0" i="1" u="none" strike="noStrike" kern="1200" cap="none" spc="100" normalizeH="0" baseline="0" noProof="0" dirty="0">
                <a:ln>
                  <a:noFill/>
                </a:ln>
                <a:solidFill>
                  <a:srgbClr val="FFFFFF"/>
                </a:solidFill>
                <a:effectLst/>
                <a:uLnTx/>
                <a:uFillTx/>
                <a:latin typeface="Sitka Banner"/>
                <a:ea typeface="+mj-ea"/>
                <a:cs typeface="+mj-cs"/>
              </a:rPr>
              <a:t>Creed of Constantinople (AD 381)</a:t>
            </a:r>
          </a:p>
        </p:txBody>
      </p:sp>
    </p:spTree>
    <p:extLst>
      <p:ext uri="{BB962C8B-B14F-4D97-AF65-F5344CB8AC3E}">
        <p14:creationId xmlns:p14="http://schemas.microsoft.com/office/powerpoint/2010/main" val="5824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2298A-88AC-40E3-8CD4-AD387C52B727}"/>
              </a:ext>
            </a:extLst>
          </p:cNvPr>
          <p:cNvSpPr txBox="1"/>
          <p:nvPr/>
        </p:nvSpPr>
        <p:spPr>
          <a:xfrm>
            <a:off x="167641" y="1270844"/>
            <a:ext cx="8862059" cy="5262979"/>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For like as we are compelled by the Christian verity; to acknowledge every Person by himself to be God and Lord; So are we forbidden by the catholic religion; to say, There are three Gods, or three Lords. The Father is made of none; neither created, nor begotten. The Son is of the Father alone; not made, nor created; but begotten. The Holy Ghost is of the Father and of the Son; neither made, nor created, nor begotten; but proceeding. So there is one Father, not three Fathers; one Son, not three Sons; one Holy Ghost, not three Holy Ghosts. And in this Trinity none is before, or after another; none is greater, or less than another. But the whole three Persons are coeternal, and coequal. So that in all things, as aforesaid; the Unity in Trinity, and the Trinity in Unity, is to be worshipped. He therefore that will be saved, let him thus think of the Trinity.</a:t>
            </a:r>
          </a:p>
          <a:p>
            <a:endParaRPr lang="en-US" sz="2400"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B40C371F-7447-45C5-85D1-DC98CEE5339D}"/>
              </a:ext>
            </a:extLst>
          </p:cNvPr>
          <p:cNvSpPr txBox="1">
            <a:spLocks/>
          </p:cNvSpPr>
          <p:nvPr/>
        </p:nvSpPr>
        <p:spPr>
          <a:xfrm>
            <a:off x="167641" y="139701"/>
            <a:ext cx="8670366" cy="8382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Athanasian Creed (6th century)</a:t>
            </a:r>
          </a:p>
        </p:txBody>
      </p:sp>
    </p:spTree>
    <p:extLst>
      <p:ext uri="{BB962C8B-B14F-4D97-AF65-F5344CB8AC3E}">
        <p14:creationId xmlns:p14="http://schemas.microsoft.com/office/powerpoint/2010/main" val="29292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5600" i="1" kern="1200" spc="100" baseline="0" dirty="0">
                <a:solidFill>
                  <a:schemeClr val="bg1"/>
                </a:solidFill>
                <a:latin typeface="+mj-lt"/>
                <a:ea typeface="+mj-ea"/>
                <a:cs typeface="+mj-cs"/>
              </a:rPr>
              <a:t>Some questions for thought</a:t>
            </a: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highlight>
                  <a:srgbClr val="FFFF00"/>
                </a:highlight>
              </a:rPr>
              <a:t>Is Trinity in the Bible? </a:t>
            </a:r>
          </a:p>
          <a:p>
            <a:r>
              <a:rPr lang="en-US" sz="2400" dirty="0">
                <a:solidFill>
                  <a:schemeClr val="bg1">
                    <a:lumMod val="65000"/>
                  </a:schemeClr>
                </a:solidFill>
              </a:rPr>
              <a:t>What is the doctrine of the Trinity?</a:t>
            </a:r>
          </a:p>
          <a:p>
            <a:r>
              <a:rPr lang="en-US" sz="2400" dirty="0">
                <a:solidFill>
                  <a:schemeClr val="bg1">
                    <a:lumMod val="65000"/>
                  </a:schemeClr>
                </a:solidFill>
              </a:rPr>
              <a:t>Why do Christians believe in the Trinity?</a:t>
            </a:r>
          </a:p>
          <a:p>
            <a:r>
              <a:rPr lang="en-US" sz="2400" dirty="0">
                <a:solidFill>
                  <a:schemeClr val="bg1">
                    <a:lumMod val="65000"/>
                  </a:schemeClr>
                </a:solidFill>
              </a:rPr>
              <a:t>What will I learn today?</a:t>
            </a:r>
          </a:p>
          <a:p>
            <a:endParaRPr lang="en-US" sz="2400" dirty="0"/>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8" name="Content Placeholder 2">
            <a:extLst>
              <a:ext uri="{FF2B5EF4-FFF2-40B4-BE49-F238E27FC236}">
                <a16:creationId xmlns:a16="http://schemas.microsoft.com/office/drawing/2014/main" id="{28B9D07A-66F2-4CD8-A0DC-A6F4BA5C6440}"/>
              </a:ext>
            </a:extLst>
          </p:cNvPr>
          <p:cNvSpPr txBox="1">
            <a:spLocks/>
          </p:cNvSpPr>
          <p:nvPr/>
        </p:nvSpPr>
        <p:spPr>
          <a:xfrm>
            <a:off x="4128019" y="2609850"/>
            <a:ext cx="4862984" cy="819150"/>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highlight>
                  <a:srgbClr val="FFFF00"/>
                </a:highlight>
              </a:rPr>
              <a:t>See Handout Trinity in the Bible</a:t>
            </a:r>
          </a:p>
        </p:txBody>
      </p:sp>
    </p:spTree>
    <p:extLst>
      <p:ext uri="{BB962C8B-B14F-4D97-AF65-F5344CB8AC3E}">
        <p14:creationId xmlns:p14="http://schemas.microsoft.com/office/powerpoint/2010/main" val="240639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6CB55-22AD-41A7-A5A1-989B0D770BF9}"/>
              </a:ext>
            </a:extLst>
          </p:cNvPr>
          <p:cNvSpPr txBox="1">
            <a:spLocks/>
          </p:cNvSpPr>
          <p:nvPr/>
        </p:nvSpPr>
        <p:spPr>
          <a:xfrm>
            <a:off x="167641" y="139701"/>
            <a:ext cx="8670366"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Westminster Confession of Faith (1646)</a:t>
            </a:r>
          </a:p>
        </p:txBody>
      </p:sp>
      <p:sp>
        <p:nvSpPr>
          <p:cNvPr id="11" name="TextBox 10">
            <a:extLst>
              <a:ext uri="{FF2B5EF4-FFF2-40B4-BE49-F238E27FC236}">
                <a16:creationId xmlns:a16="http://schemas.microsoft.com/office/drawing/2014/main" id="{1B55E82C-0269-4801-807D-0F32619FDD19}"/>
              </a:ext>
            </a:extLst>
          </p:cNvPr>
          <p:cNvSpPr txBox="1"/>
          <p:nvPr/>
        </p:nvSpPr>
        <p:spPr>
          <a:xfrm>
            <a:off x="167641" y="1270844"/>
            <a:ext cx="8862059" cy="4154984"/>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2.1. There is but one only, living, and true God, who is infinite in being and perfection, a most pure spirit, invisible, without body, parts, or passions; immutable, immense, eternal, incomprehensible, almighty, most wise, most holy, most free, most absolute; working all things according to the counsel of His own immutable and most righteous will, for His own glory; most loving, gracious, merciful, long-suffering, abundant in goodness and truth, forgiving iniquity, transgression, and sin; the rewarder of them that diligently seek Him; and withal, most just, and terrible in His judgments, hating all sin, and who will by no means clear the guilty.</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5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6CB55-22AD-41A7-A5A1-989B0D770BF9}"/>
              </a:ext>
            </a:extLst>
          </p:cNvPr>
          <p:cNvSpPr txBox="1">
            <a:spLocks/>
          </p:cNvSpPr>
          <p:nvPr/>
        </p:nvSpPr>
        <p:spPr>
          <a:xfrm>
            <a:off x="167641" y="139701"/>
            <a:ext cx="8670366"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Westminster Confession of Faith (1646)</a:t>
            </a:r>
          </a:p>
        </p:txBody>
      </p:sp>
      <p:sp>
        <p:nvSpPr>
          <p:cNvPr id="11" name="TextBox 10">
            <a:extLst>
              <a:ext uri="{FF2B5EF4-FFF2-40B4-BE49-F238E27FC236}">
                <a16:creationId xmlns:a16="http://schemas.microsoft.com/office/drawing/2014/main" id="{1B55E82C-0269-4801-807D-0F32619FDD19}"/>
              </a:ext>
            </a:extLst>
          </p:cNvPr>
          <p:cNvSpPr txBox="1"/>
          <p:nvPr/>
        </p:nvSpPr>
        <p:spPr>
          <a:xfrm>
            <a:off x="167641" y="1270844"/>
            <a:ext cx="8862059" cy="2308324"/>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2.3. In the unity of the Godhead there be </a:t>
            </a:r>
            <a:r>
              <a:rPr lang="en-US" sz="2400" b="1" dirty="0">
                <a:latin typeface="Calibri" panose="020F0502020204030204" pitchFamily="34" charset="0"/>
                <a:cs typeface="Calibri" panose="020F0502020204030204" pitchFamily="34" charset="0"/>
              </a:rPr>
              <a:t>three Persons of one substance,</a:t>
            </a:r>
            <a:r>
              <a:rPr lang="en-US" sz="2400" dirty="0">
                <a:latin typeface="Calibri" panose="020F0502020204030204" pitchFamily="34" charset="0"/>
                <a:cs typeface="Calibri" panose="020F0502020204030204" pitchFamily="34" charset="0"/>
              </a:rPr>
              <a:t> power, and eternity: God the Father, God the Son, and God the Holy Ghost. The Father is of none, neither begotten nor proceeding; the Son is eternally begotten of the Father; the Holy Ghost eternally proceeding from the Father and the Son. </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5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C317D7-4AA8-4613-B4A9-D8465FA14375}"/>
              </a:ext>
            </a:extLst>
          </p:cNvPr>
          <p:cNvSpPr txBox="1">
            <a:spLocks/>
          </p:cNvSpPr>
          <p:nvPr/>
        </p:nvSpPr>
        <p:spPr>
          <a:xfrm>
            <a:off x="247650" y="269258"/>
            <a:ext cx="4324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Athanasian Creed</a:t>
            </a:r>
          </a:p>
        </p:txBody>
      </p:sp>
      <p:sp>
        <p:nvSpPr>
          <p:cNvPr id="5" name="Content Placeholder 2">
            <a:extLst>
              <a:ext uri="{FF2B5EF4-FFF2-40B4-BE49-F238E27FC236}">
                <a16:creationId xmlns:a16="http://schemas.microsoft.com/office/drawing/2014/main" id="{A79D941E-ADF0-4E69-95A8-0B396ACE43B8}"/>
              </a:ext>
            </a:extLst>
          </p:cNvPr>
          <p:cNvSpPr txBox="1">
            <a:spLocks/>
          </p:cNvSpPr>
          <p:nvPr/>
        </p:nvSpPr>
        <p:spPr>
          <a:xfrm>
            <a:off x="247651" y="2054225"/>
            <a:ext cx="46037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the catholic faith is this: That we worship one God in Trinity, and Trinity in Unity; Neither confounding the </a:t>
            </a:r>
            <a:r>
              <a:rPr kumimoji="0" lang="en-US" sz="28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Persons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nor dividing the </a:t>
            </a:r>
            <a:r>
              <a:rPr kumimoji="0" lang="en-US" sz="2800" b="0" i="0" u="sng" strike="noStrike" kern="1200" cap="none" spc="0" normalizeH="0" baseline="0" noProof="0" dirty="0">
                <a:ln>
                  <a:noFill/>
                </a:ln>
                <a:solidFill>
                  <a:sysClr val="windowText" lastClr="000000"/>
                </a:solidFill>
                <a:effectLst/>
                <a:uLnTx/>
                <a:uFillTx/>
                <a:latin typeface="Calibri" panose="020F0502020204030204"/>
                <a:ea typeface="+mn-ea"/>
                <a:cs typeface="+mn-cs"/>
              </a:rPr>
              <a:t>Essence</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For there is one Person of the Father; another of the Son; and another of the Holy Ghost.</a:t>
            </a:r>
          </a:p>
        </p:txBody>
      </p:sp>
      <p:sp>
        <p:nvSpPr>
          <p:cNvPr id="6" name="Title 1">
            <a:extLst>
              <a:ext uri="{FF2B5EF4-FFF2-40B4-BE49-F238E27FC236}">
                <a16:creationId xmlns:a16="http://schemas.microsoft.com/office/drawing/2014/main" id="{428D3B1B-2DCF-4CCC-96E2-6BE591190CFA}"/>
              </a:ext>
            </a:extLst>
          </p:cNvPr>
          <p:cNvSpPr txBox="1">
            <a:spLocks/>
          </p:cNvSpPr>
          <p:nvPr/>
        </p:nvSpPr>
        <p:spPr>
          <a:xfrm>
            <a:off x="5283777" y="269255"/>
            <a:ext cx="36125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Calibri" panose="020F0502020204030204" pitchFamily="34" charset="0"/>
                <a:cs typeface="Calibri" panose="020F0502020204030204" pitchFamily="34" charset="0"/>
              </a:rPr>
              <a:t>Westminster Confession</a:t>
            </a:r>
          </a:p>
        </p:txBody>
      </p:sp>
      <p:sp>
        <p:nvSpPr>
          <p:cNvPr id="7" name="Content Placeholder 2">
            <a:extLst>
              <a:ext uri="{FF2B5EF4-FFF2-40B4-BE49-F238E27FC236}">
                <a16:creationId xmlns:a16="http://schemas.microsoft.com/office/drawing/2014/main" id="{9FD78A93-DBD2-414D-B26F-334AC2A1C9FB}"/>
              </a:ext>
            </a:extLst>
          </p:cNvPr>
          <p:cNvSpPr txBox="1">
            <a:spLocks/>
          </p:cNvSpPr>
          <p:nvPr/>
        </p:nvSpPr>
        <p:spPr>
          <a:xfrm>
            <a:off x="5406173" y="2058849"/>
            <a:ext cx="34901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prstClr val="black"/>
                </a:solidFill>
                <a:latin typeface="Calibri" panose="020F0502020204030204"/>
              </a:rPr>
              <a:t>In the unity of the Godhead there be three </a:t>
            </a:r>
            <a:r>
              <a:rPr lang="en-US" u="sng" dirty="0">
                <a:solidFill>
                  <a:prstClr val="black"/>
                </a:solidFill>
                <a:latin typeface="Calibri" panose="020F0502020204030204"/>
              </a:rPr>
              <a:t>Persons</a:t>
            </a:r>
            <a:r>
              <a:rPr lang="en-US" dirty="0">
                <a:solidFill>
                  <a:prstClr val="black"/>
                </a:solidFill>
                <a:latin typeface="Calibri" panose="020F0502020204030204"/>
              </a:rPr>
              <a:t> of one </a:t>
            </a:r>
            <a:r>
              <a:rPr lang="en-US" u="sng" dirty="0">
                <a:solidFill>
                  <a:prstClr val="black"/>
                </a:solidFill>
                <a:latin typeface="Calibri" panose="020F0502020204030204"/>
              </a:rPr>
              <a:t>substance</a:t>
            </a:r>
            <a:r>
              <a:rPr lang="en-US" dirty="0">
                <a:solidFill>
                  <a:prstClr val="black"/>
                </a:solidFill>
                <a:latin typeface="Calibri" panose="020F0502020204030204"/>
              </a:rPr>
              <a:t>, power, and eternity: God the Father, God the Son, and God the Holy Ghost.</a:t>
            </a:r>
          </a:p>
        </p:txBody>
      </p:sp>
    </p:spTree>
    <p:extLst>
      <p:ext uri="{BB962C8B-B14F-4D97-AF65-F5344CB8AC3E}">
        <p14:creationId xmlns:p14="http://schemas.microsoft.com/office/powerpoint/2010/main" val="183960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6CB55-22AD-41A7-A5A1-989B0D770BF9}"/>
              </a:ext>
            </a:extLst>
          </p:cNvPr>
          <p:cNvSpPr txBox="1">
            <a:spLocks/>
          </p:cNvSpPr>
          <p:nvPr/>
        </p:nvSpPr>
        <p:spPr>
          <a:xfrm>
            <a:off x="167641" y="139701"/>
            <a:ext cx="8670366"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dirty="0">
                <a:solidFill>
                  <a:schemeClr val="bg1"/>
                </a:solidFill>
              </a:rPr>
              <a:t>Analogies</a:t>
            </a:r>
            <a:endParaRPr lang="en-US" i="1" kern="1200" spc="100" baseline="0" dirty="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1B55E82C-0269-4801-807D-0F32619FDD19}"/>
              </a:ext>
            </a:extLst>
          </p:cNvPr>
          <p:cNvSpPr txBox="1"/>
          <p:nvPr/>
        </p:nvSpPr>
        <p:spPr>
          <a:xfrm>
            <a:off x="167641" y="1270844"/>
            <a:ext cx="8862059"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An analogy is something that shows how two things are alike, but with the ultimate goal of making a point about this comparison.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Analogies attempt to explain the Trinity but ultimately fail</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3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3C3316A4-B3CA-4F31-8C59-3AA88F3B6A6C}"/>
              </a:ext>
            </a:extLst>
          </p:cNvPr>
          <p:cNvSpPr txBox="1">
            <a:spLocks/>
          </p:cNvSpPr>
          <p:nvPr/>
        </p:nvSpPr>
        <p:spPr>
          <a:xfrm>
            <a:off x="569214" y="420625"/>
            <a:ext cx="8000998" cy="137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tx1">
                    <a:lumMod val="85000"/>
                    <a:lumOff val="15000"/>
                  </a:schemeClr>
                </a:solidFill>
                <a:latin typeface="+mj-lt"/>
                <a:ea typeface="+mj-ea"/>
                <a:cs typeface="+mj-cs"/>
              </a:rPr>
              <a:t>Common Analogies</a:t>
            </a:r>
          </a:p>
        </p:txBody>
      </p:sp>
      <p:sp>
        <p:nvSpPr>
          <p:cNvPr id="2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7" name="Content Placeholder 2">
            <a:extLst>
              <a:ext uri="{FF2B5EF4-FFF2-40B4-BE49-F238E27FC236}">
                <a16:creationId xmlns:a16="http://schemas.microsoft.com/office/drawing/2014/main" id="{96279049-CD6F-23E9-1480-A4031296D0DA}"/>
              </a:ext>
            </a:extLst>
          </p:cNvPr>
          <p:cNvGraphicFramePr/>
          <p:nvPr>
            <p:extLst>
              <p:ext uri="{D42A27DB-BD31-4B8C-83A1-F6EECF244321}">
                <p14:modId xmlns:p14="http://schemas.microsoft.com/office/powerpoint/2010/main" val="2806692618"/>
              </p:ext>
            </p:extLst>
          </p:nvPr>
        </p:nvGraphicFramePr>
        <p:xfrm>
          <a:off x="562354" y="2378978"/>
          <a:ext cx="8007858" cy="3265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42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 name="Online Media 1" title="&quot;Christian God&quot; explained for Students">
            <a:hlinkClick r:id="" action="ppaction://media"/>
            <a:extLst>
              <a:ext uri="{FF2B5EF4-FFF2-40B4-BE49-F238E27FC236}">
                <a16:creationId xmlns:a16="http://schemas.microsoft.com/office/drawing/2014/main" id="{42C05920-CE96-4C13-8FED-4BC9A05710D7}"/>
              </a:ext>
            </a:extLst>
          </p:cNvPr>
          <p:cNvPicPr>
            <a:picLocks noRot="1" noChangeAspect="1"/>
          </p:cNvPicPr>
          <p:nvPr>
            <a:videoFile r:link="rId1"/>
          </p:nvPr>
        </p:nvPicPr>
        <p:blipFill>
          <a:blip r:embed="rId4"/>
          <a:stretch>
            <a:fillRect/>
          </a:stretch>
        </p:blipFill>
        <p:spPr>
          <a:xfrm>
            <a:off x="123371" y="87992"/>
            <a:ext cx="8911772" cy="5035151"/>
          </a:xfrm>
          <a:prstGeom prst="rect">
            <a:avLst/>
          </a:prstGeom>
        </p:spPr>
      </p:pic>
    </p:spTree>
    <p:extLst>
      <p:ext uri="{BB962C8B-B14F-4D97-AF65-F5344CB8AC3E}">
        <p14:creationId xmlns:p14="http://schemas.microsoft.com/office/powerpoint/2010/main" val="239635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9" name="Rectangle 8">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mage result for essence and person trinity diagram">
            <a:extLst>
              <a:ext uri="{FF2B5EF4-FFF2-40B4-BE49-F238E27FC236}">
                <a16:creationId xmlns:a16="http://schemas.microsoft.com/office/drawing/2014/main" id="{E7122E6E-F583-4AA1-8E48-2B21D1464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44" r="15219" b="1"/>
          <a:stretch/>
        </p:blipFill>
        <p:spPr bwMode="auto">
          <a:xfrm>
            <a:off x="20" y="10"/>
            <a:ext cx="8118820"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349798100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825" name="Group 2"/>
          <p:cNvGrpSpPr>
            <a:grpSpLocks/>
          </p:cNvGrpSpPr>
          <p:nvPr/>
        </p:nvGrpSpPr>
        <p:grpSpPr bwMode="auto">
          <a:xfrm>
            <a:off x="-53975" y="0"/>
            <a:ext cx="9350375" cy="7031038"/>
            <a:chOff x="-34" y="0"/>
            <a:chExt cx="5890" cy="4429"/>
          </a:xfrm>
        </p:grpSpPr>
        <p:sp>
          <p:nvSpPr>
            <p:cNvPr id="3075"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76"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461826" name="Group 5"/>
          <p:cNvGrpSpPr>
            <a:grpSpLocks/>
          </p:cNvGrpSpPr>
          <p:nvPr/>
        </p:nvGrpSpPr>
        <p:grpSpPr bwMode="auto">
          <a:xfrm>
            <a:off x="1905000" y="1181100"/>
            <a:ext cx="5219700" cy="5219700"/>
            <a:chOff x="1200" y="696"/>
            <a:chExt cx="3288" cy="3288"/>
          </a:xfrm>
        </p:grpSpPr>
        <p:sp>
          <p:nvSpPr>
            <p:cNvPr id="3078"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79"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sp>
        <p:nvSpPr>
          <p:cNvPr id="3081"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82"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is</a:t>
            </a:r>
          </a:p>
        </p:txBody>
      </p:sp>
      <p:sp>
        <p:nvSpPr>
          <p:cNvPr id="3083"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is</a:t>
            </a:r>
          </a:p>
        </p:txBody>
      </p:sp>
      <p:sp>
        <p:nvSpPr>
          <p:cNvPr id="3084"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is</a:t>
            </a:r>
          </a:p>
        </p:txBody>
      </p:sp>
      <p:sp>
        <p:nvSpPr>
          <p:cNvPr id="3085"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Son</a:t>
            </a:r>
          </a:p>
        </p:txBody>
      </p:sp>
      <p:grpSp>
        <p:nvGrpSpPr>
          <p:cNvPr id="3086" name="Group 14"/>
          <p:cNvGrpSpPr>
            <a:grpSpLocks/>
          </p:cNvGrpSpPr>
          <p:nvPr/>
        </p:nvGrpSpPr>
        <p:grpSpPr bwMode="auto">
          <a:xfrm>
            <a:off x="3629025" y="2862263"/>
            <a:ext cx="1981200" cy="1752600"/>
            <a:chOff x="2286" y="1803"/>
            <a:chExt cx="1248" cy="1104"/>
          </a:xfrm>
        </p:grpSpPr>
        <p:sp>
          <p:nvSpPr>
            <p:cNvPr id="3087"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GOD</a:t>
              </a:r>
            </a:p>
          </p:txBody>
        </p:sp>
        <p:sp>
          <p:nvSpPr>
            <p:cNvPr id="3088"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sp>
        <p:nvSpPr>
          <p:cNvPr id="3089"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Father</a:t>
            </a:r>
          </a:p>
        </p:txBody>
      </p:sp>
      <p:sp>
        <p:nvSpPr>
          <p:cNvPr id="3090"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a:ln>
                  <a:noFill/>
                </a:ln>
                <a:solidFill>
                  <a:srgbClr val="FFFFFF"/>
                </a:solidFill>
                <a:effectLst/>
                <a:uLnTx/>
                <a:uFillTx/>
                <a:latin typeface="Arial"/>
                <a:ea typeface="ＭＳ Ｐゴシック" charset="0"/>
                <a:cs typeface="+mn-cs"/>
              </a:rPr>
              <a:t>Spirit</a:t>
            </a:r>
          </a:p>
        </p:txBody>
      </p:sp>
      <p:sp>
        <p:nvSpPr>
          <p:cNvPr id="3091"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w="9525">
                  <a:solidFill>
                    <a:srgbClr val="000000"/>
                  </a:solidFill>
                  <a:round/>
                  <a:headEnd/>
                  <a:tailEnd/>
                </a:ln>
                <a:solidFill>
                  <a:srgbClr val="FFFFFF"/>
                </a:solidFill>
                <a:effectLst/>
                <a:uLnTx/>
                <a:uFillTx/>
                <a:latin typeface="Arial"/>
                <a:ea typeface="Arial"/>
                <a:cs typeface="Arial"/>
              </a:rPr>
              <a:t>is not</a:t>
            </a:r>
          </a:p>
        </p:txBody>
      </p:sp>
      <p:sp>
        <p:nvSpPr>
          <p:cNvPr id="3092"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w="9525">
                  <a:solidFill>
                    <a:srgbClr val="000000"/>
                  </a:solidFill>
                  <a:round/>
                  <a:headEnd/>
                  <a:tailEnd/>
                </a:ln>
                <a:solidFill>
                  <a:srgbClr val="FFFFFF"/>
                </a:solidFill>
                <a:effectLst/>
                <a:uLnTx/>
                <a:uFillTx/>
                <a:latin typeface="Arial"/>
                <a:ea typeface="Arial"/>
                <a:cs typeface="Arial"/>
              </a:rPr>
              <a:t>is not</a:t>
            </a:r>
          </a:p>
        </p:txBody>
      </p:sp>
      <p:sp>
        <p:nvSpPr>
          <p:cNvPr id="3093"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0" cap="none" spc="0" normalizeH="0" baseline="0" noProof="0">
                <a:ln w="9525">
                  <a:solidFill>
                    <a:srgbClr val="000000"/>
                  </a:solidFill>
                  <a:round/>
                  <a:headEnd/>
                  <a:tailEnd/>
                </a:ln>
                <a:solidFill>
                  <a:srgbClr val="FFFFFF"/>
                </a:solidFill>
                <a:effectLst/>
                <a:uLnTx/>
                <a:uFillTx/>
                <a:latin typeface="Arial"/>
                <a:ea typeface="Arial"/>
                <a:cs typeface="Arial"/>
              </a:rPr>
              <a:t>is not</a:t>
            </a:r>
          </a:p>
        </p:txBody>
      </p:sp>
      <p:sp>
        <p:nvSpPr>
          <p:cNvPr id="461838" name="Title 1"/>
          <p:cNvSpPr>
            <a:spLocks noGrp="1"/>
          </p:cNvSpPr>
          <p:nvPr>
            <p:ph type="title" idx="4294967295"/>
          </p:nvPr>
        </p:nvSpPr>
        <p:spPr>
          <a:xfrm>
            <a:off x="0" y="76200"/>
            <a:ext cx="5181600" cy="762000"/>
          </a:xfrm>
        </p:spPr>
        <p:txBody>
          <a:bodyPr anchor="t"/>
          <a:lstStyle/>
          <a:p>
            <a:pPr algn="l" eaLnBrk="1" hangingPunct="1">
              <a:lnSpc>
                <a:spcPct val="90000"/>
              </a:lnSpc>
            </a:pPr>
            <a:r>
              <a:rPr lang="en-US" sz="2400" b="1">
                <a:solidFill>
                  <a:srgbClr val="FFFFFF"/>
                </a:solidFill>
                <a:latin typeface="Arial" charset="0"/>
              </a:rPr>
              <a:t>The Trinity Diagrammed</a:t>
            </a:r>
            <a:endParaRPr lang="en-US" sz="3600">
              <a:latin typeface="Arial" charset="0"/>
            </a:endParaRPr>
          </a:p>
        </p:txBody>
      </p:sp>
      <p:sp>
        <p:nvSpPr>
          <p:cNvPr id="24" name="TextBox 23"/>
          <p:cNvSpPr txBox="1"/>
          <p:nvPr/>
        </p:nvSpPr>
        <p:spPr>
          <a:xfrm>
            <a:off x="8388350" y="0"/>
            <a:ext cx="698500" cy="461963"/>
          </a:xfrm>
          <a:prstGeom prst="rect">
            <a:avLst/>
          </a:prstGeom>
          <a:solidFill>
            <a:schemeClr val="tx1"/>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mn-cs"/>
              </a:rPr>
              <a:t>198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fade">
                                      <p:cBhvr>
                                        <p:cTn id="12" dur="2000"/>
                                        <p:tgtEl>
                                          <p:spTgt spid="3089"/>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2000"/>
                                        <p:tgtEl>
                                          <p:spTgt spid="30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fade">
                                      <p:cBhvr>
                                        <p:cTn id="25" dur="2000"/>
                                        <p:tgtEl>
                                          <p:spTgt spid="30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fade">
                                      <p:cBhvr>
                                        <p:cTn id="30" dur="2000"/>
                                        <p:tgtEl>
                                          <p:spTgt spid="3090"/>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2000"/>
                                        <p:tgtEl>
                                          <p:spTgt spid="30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2000"/>
                                        <p:tgtEl>
                                          <p:spTgt spid="309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93"/>
                                        </p:tgtEl>
                                        <p:attrNameLst>
                                          <p:attrName>style.visibility</p:attrName>
                                        </p:attrNameLst>
                                      </p:cBhvr>
                                      <p:to>
                                        <p:strVal val="visible"/>
                                      </p:to>
                                    </p:set>
                                    <p:animEffect transition="in" filter="fade">
                                      <p:cBhvr>
                                        <p:cTn id="44" dur="2000"/>
                                        <p:tgtEl>
                                          <p:spTgt spid="30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92"/>
                                        </p:tgtEl>
                                        <p:attrNameLst>
                                          <p:attrName>style.visibility</p:attrName>
                                        </p:attrNameLst>
                                      </p:cBhvr>
                                      <p:to>
                                        <p:strVal val="visible"/>
                                      </p:to>
                                    </p:set>
                                    <p:animEffect transition="in" filter="fade">
                                      <p:cBhvr>
                                        <p:cTn id="49" dur="2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P spid="3089" grpId="0"/>
      <p:bldP spid="3090" grpId="0"/>
      <p:bldP spid="3091" grpId="0" animBg="1"/>
      <p:bldP spid="3092" grpId="0" animBg="1"/>
      <p:bldP spid="30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699565"/>
            <a:ext cx="2664849" cy="5156200"/>
            <a:chOff x="7807230" y="2012810"/>
            <a:chExt cx="3251252" cy="3459865"/>
          </a:xfrm>
        </p:grpSpPr>
        <p:sp>
          <p:nvSpPr>
            <p:cNvPr id="13" name="Rectangle 12">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39575" y="699565"/>
            <a:ext cx="2664849" cy="5156200"/>
            <a:chOff x="7807230" y="2012810"/>
            <a:chExt cx="3251252" cy="3459865"/>
          </a:xfrm>
        </p:grpSpPr>
        <p:sp>
          <p:nvSpPr>
            <p:cNvPr id="17" name="Rectangle 16">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Image result for perichoresis">
            <a:extLst>
              <a:ext uri="{FF2B5EF4-FFF2-40B4-BE49-F238E27FC236}">
                <a16:creationId xmlns:a16="http://schemas.microsoft.com/office/drawing/2014/main" id="{99163C8D-7D78-4DDC-99AF-2B81232AD2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65499" y="2074086"/>
            <a:ext cx="2407158" cy="240715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78069" y="699565"/>
            <a:ext cx="2664849" cy="5156200"/>
            <a:chOff x="7807230" y="2012810"/>
            <a:chExt cx="3251252" cy="3459865"/>
          </a:xfrm>
        </p:grpSpPr>
        <p:sp>
          <p:nvSpPr>
            <p:cNvPr id="21" name="Rectangle 20">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Image result for perichoresis">
            <a:extLst>
              <a:ext uri="{FF2B5EF4-FFF2-40B4-BE49-F238E27FC236}">
                <a16:creationId xmlns:a16="http://schemas.microsoft.com/office/drawing/2014/main" id="{CF91D400-DFA7-49A0-BB63-0F89702CD5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259" y="2074086"/>
            <a:ext cx="2407158" cy="23542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Yin and yang - Wikipedia">
            <a:extLst>
              <a:ext uri="{FF2B5EF4-FFF2-40B4-BE49-F238E27FC236}">
                <a16:creationId xmlns:a16="http://schemas.microsoft.com/office/drawing/2014/main" id="{5FDACBF3-7802-47C5-9A03-8C0B71C612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9583" y="2047633"/>
            <a:ext cx="2407158" cy="24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9097-31D8-428B-A9FF-AAEDFA437B27}"/>
              </a:ext>
            </a:extLst>
          </p:cNvPr>
          <p:cNvSpPr txBox="1">
            <a:spLocks/>
          </p:cNvSpPr>
          <p:nvPr/>
        </p:nvSpPr>
        <p:spPr>
          <a:xfrm>
            <a:off x="167641" y="139701"/>
            <a:ext cx="8670366" cy="83820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dirty="0">
                <a:solidFill>
                  <a:schemeClr val="bg1"/>
                </a:solidFill>
              </a:rPr>
              <a:t>Requirements for a Trinitarian Doctrine</a:t>
            </a:r>
            <a:endParaRPr lang="en-US" i="1" kern="1200" spc="100" baseline="0" dirty="0">
              <a:solidFill>
                <a:schemeClr val="bg1"/>
              </a:solidFill>
              <a:latin typeface="+mj-lt"/>
              <a:ea typeface="+mj-ea"/>
              <a:cs typeface="+mj-cs"/>
            </a:endParaRPr>
          </a:p>
        </p:txBody>
      </p:sp>
      <p:sp>
        <p:nvSpPr>
          <p:cNvPr id="4" name="TextBox 3">
            <a:extLst>
              <a:ext uri="{FF2B5EF4-FFF2-40B4-BE49-F238E27FC236}">
                <a16:creationId xmlns:a16="http://schemas.microsoft.com/office/drawing/2014/main" id="{E095A489-94A5-43F1-816D-4D86AF978663}"/>
              </a:ext>
            </a:extLst>
          </p:cNvPr>
          <p:cNvSpPr txBox="1"/>
          <p:nvPr/>
        </p:nvSpPr>
        <p:spPr>
          <a:xfrm>
            <a:off x="167641" y="1291441"/>
            <a:ext cx="8423910" cy="4832092"/>
          </a:xfrm>
          <a:prstGeom prst="rect">
            <a:avLst/>
          </a:prstGeom>
          <a:noFill/>
        </p:spPr>
        <p:txBody>
          <a:bodyPr wrap="square">
            <a:spAutoFit/>
          </a:bodyPr>
          <a:lstStyle/>
          <a:p>
            <a:pPr marL="463550" indent="-463550">
              <a:buFont typeface="+mj-lt"/>
              <a:buAutoNum type="arabicPeriod"/>
              <a:tabLst>
                <a:tab pos="457200" algn="l"/>
              </a:tabLst>
            </a:pPr>
            <a:r>
              <a:rPr lang="en-US" sz="2800" dirty="0">
                <a:latin typeface="Calibri" panose="020F0502020204030204" pitchFamily="34" charset="0"/>
                <a:cs typeface="Calibri" panose="020F0502020204030204" pitchFamily="34" charset="0"/>
              </a:rPr>
              <a:t>The unity of God is basic.</a:t>
            </a:r>
          </a:p>
          <a:p>
            <a:pPr marL="463550" indent="-463550">
              <a:buFont typeface="+mj-lt"/>
              <a:buAutoNum type="arabicPeriod"/>
              <a:tabLst>
                <a:tab pos="457200" algn="l"/>
              </a:tabLst>
            </a:pPr>
            <a:r>
              <a:rPr lang="en-US" sz="2800" dirty="0">
                <a:latin typeface="Calibri" panose="020F0502020204030204" pitchFamily="34" charset="0"/>
                <a:cs typeface="Calibri" panose="020F0502020204030204" pitchFamily="34" charset="0"/>
              </a:rPr>
              <a:t>The deity of each of the three persons, Father, Son, and Holy Spirit, must be affirmed.</a:t>
            </a:r>
          </a:p>
          <a:p>
            <a:pPr marL="463550" indent="-463550">
              <a:buFont typeface="+mj-lt"/>
              <a:buAutoNum type="arabicPeriod"/>
              <a:tabLst>
                <a:tab pos="457200" algn="l"/>
              </a:tabLst>
            </a:pPr>
            <a:r>
              <a:rPr lang="en-US" sz="2800" dirty="0">
                <a:latin typeface="Calibri" panose="020F0502020204030204" pitchFamily="34" charset="0"/>
                <a:cs typeface="Calibri" panose="020F0502020204030204" pitchFamily="34" charset="0"/>
              </a:rPr>
              <a:t>The </a:t>
            </a:r>
            <a:r>
              <a:rPr lang="en-US" sz="2800" dirty="0" err="1">
                <a:latin typeface="Calibri" panose="020F0502020204030204" pitchFamily="34" charset="0"/>
                <a:cs typeface="Calibri" panose="020F0502020204030204" pitchFamily="34" charset="0"/>
              </a:rPr>
              <a:t>threeness</a:t>
            </a:r>
            <a:r>
              <a:rPr lang="en-US" sz="2800" dirty="0">
                <a:latin typeface="Calibri" panose="020F0502020204030204" pitchFamily="34" charset="0"/>
                <a:cs typeface="Calibri" panose="020F0502020204030204" pitchFamily="34" charset="0"/>
              </a:rPr>
              <a:t> and the oneness of God are not in the same respect.</a:t>
            </a:r>
          </a:p>
          <a:p>
            <a:pPr marL="463550" indent="-463550">
              <a:buFont typeface="+mj-lt"/>
              <a:buAutoNum type="arabicPeriod"/>
              <a:tabLst>
                <a:tab pos="457200" algn="l"/>
              </a:tabLst>
            </a:pPr>
            <a:r>
              <a:rPr lang="en-US" sz="2800" dirty="0">
                <a:latin typeface="Calibri" panose="020F0502020204030204" pitchFamily="34" charset="0"/>
                <a:cs typeface="Calibri" panose="020F0502020204030204" pitchFamily="34" charset="0"/>
              </a:rPr>
              <a:t>The Trinity is eternal.</a:t>
            </a:r>
          </a:p>
          <a:p>
            <a:pPr marL="463550" indent="-463550">
              <a:buFont typeface="+mj-lt"/>
              <a:buAutoNum type="arabicPeriod"/>
              <a:tabLst>
                <a:tab pos="457200" algn="l"/>
              </a:tabLst>
            </a:pPr>
            <a:r>
              <a:rPr lang="en-US" sz="2800" dirty="0">
                <a:latin typeface="Calibri" panose="020F0502020204030204" pitchFamily="34" charset="0"/>
                <a:cs typeface="Calibri" panose="020F0502020204030204" pitchFamily="34" charset="0"/>
              </a:rPr>
              <a:t>The function of one member of the Trinity may for a time be subordinate to one or both of the other members, but that does not mean he is in any way inferior in essence.</a:t>
            </a:r>
          </a:p>
          <a:p>
            <a:pPr marL="463550" indent="-463550">
              <a:buFont typeface="+mj-lt"/>
              <a:buAutoNum type="arabicPeriod"/>
              <a:tabLst>
                <a:tab pos="457200" algn="l"/>
              </a:tabLst>
            </a:pPr>
            <a:r>
              <a:rPr lang="en-US" sz="2800" dirty="0">
                <a:latin typeface="Calibri" panose="020F0502020204030204" pitchFamily="34" charset="0"/>
                <a:cs typeface="Calibri" panose="020F0502020204030204" pitchFamily="34" charset="0"/>
              </a:rPr>
              <a:t>Conclusion: The Trinity is incomprehensible. </a:t>
            </a:r>
            <a:endParaRPr lang="en-S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6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5600" i="1" kern="1200" spc="100" baseline="0" dirty="0">
                <a:solidFill>
                  <a:schemeClr val="bg1"/>
                </a:solidFill>
                <a:latin typeface="+mj-lt"/>
                <a:ea typeface="+mj-ea"/>
                <a:cs typeface="+mj-cs"/>
              </a:rPr>
              <a:t>Some questions for thought</a:t>
            </a: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lumMod val="65000"/>
                  </a:schemeClr>
                </a:solidFill>
              </a:rPr>
              <a:t>Is Trinity in the Bible? </a:t>
            </a:r>
          </a:p>
          <a:p>
            <a:r>
              <a:rPr lang="en-US" sz="2400" dirty="0">
                <a:highlight>
                  <a:srgbClr val="FFFF00"/>
                </a:highlight>
              </a:rPr>
              <a:t>What is the doctrine of the Trinity?</a:t>
            </a:r>
          </a:p>
          <a:p>
            <a:r>
              <a:rPr lang="en-US" sz="2400" dirty="0">
                <a:solidFill>
                  <a:schemeClr val="bg1">
                    <a:lumMod val="65000"/>
                  </a:schemeClr>
                </a:solidFill>
              </a:rPr>
              <a:t>Why do Christians believe in the Trinity?</a:t>
            </a:r>
          </a:p>
          <a:p>
            <a:r>
              <a:rPr lang="en-US" sz="2400" dirty="0">
                <a:solidFill>
                  <a:schemeClr val="bg1">
                    <a:lumMod val="65000"/>
                  </a:schemeClr>
                </a:solidFill>
              </a:rPr>
              <a:t>What will I learn today?</a:t>
            </a:r>
          </a:p>
          <a:p>
            <a:endParaRPr lang="en-US" sz="2400" dirty="0">
              <a:solidFill>
                <a:schemeClr val="bg1">
                  <a:lumMod val="65000"/>
                </a:schemeClr>
              </a:solidFill>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93848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 name="Online Media 1" title="St. Patrick's Bad Analogies">
            <a:hlinkClick r:id="" action="ppaction://media"/>
            <a:extLst>
              <a:ext uri="{FF2B5EF4-FFF2-40B4-BE49-F238E27FC236}">
                <a16:creationId xmlns:a16="http://schemas.microsoft.com/office/drawing/2014/main" id="{E8AC8294-0C9A-4FB4-8832-43DA8C4804AC}"/>
              </a:ext>
            </a:extLst>
          </p:cNvPr>
          <p:cNvPicPr>
            <a:picLocks noRot="1" noChangeAspect="1"/>
          </p:cNvPicPr>
          <p:nvPr>
            <a:videoFile r:link="rId1"/>
          </p:nvPr>
        </p:nvPicPr>
        <p:blipFill>
          <a:blip r:embed="rId4"/>
          <a:stretch>
            <a:fillRect/>
          </a:stretch>
        </p:blipFill>
        <p:spPr>
          <a:xfrm>
            <a:off x="101600" y="131536"/>
            <a:ext cx="8933543" cy="5047452"/>
          </a:xfrm>
          <a:prstGeom prst="rect">
            <a:avLst/>
          </a:prstGeom>
        </p:spPr>
      </p:pic>
    </p:spTree>
    <p:extLst>
      <p:ext uri="{BB962C8B-B14F-4D97-AF65-F5344CB8AC3E}">
        <p14:creationId xmlns:p14="http://schemas.microsoft.com/office/powerpoint/2010/main" val="1835141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9" name="Rectangle 9">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rope, several&#10;&#10;Description automatically generated">
            <a:extLst>
              <a:ext uri="{FF2B5EF4-FFF2-40B4-BE49-F238E27FC236}">
                <a16:creationId xmlns:a16="http://schemas.microsoft.com/office/drawing/2014/main" id="{E03C41B4-E320-4980-97D2-A3D6423251A1}"/>
              </a:ext>
            </a:extLst>
          </p:cNvPr>
          <p:cNvPicPr>
            <a:picLocks noChangeAspect="1"/>
          </p:cNvPicPr>
          <p:nvPr/>
        </p:nvPicPr>
        <p:blipFill rotWithShape="1">
          <a:blip r:embed="rId2">
            <a:extLst>
              <a:ext uri="{28A0092B-C50C-407E-A947-70E740481C1C}">
                <a14:useLocalDpi xmlns:a14="http://schemas.microsoft.com/office/drawing/2010/main" val="0"/>
              </a:ext>
            </a:extLst>
          </a:blip>
          <a:srcRect l="14870" r="6107" b="-1"/>
          <a:stretch/>
        </p:blipFill>
        <p:spPr>
          <a:xfrm>
            <a:off x="20" y="10"/>
            <a:ext cx="8118820"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p:spPr>
      </p:pic>
      <p:sp>
        <p:nvSpPr>
          <p:cNvPr id="20"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505414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8B9EAFF5-6D63-4344-8315-AB9DDBD7DB76}"/>
              </a:ext>
            </a:extLst>
          </p:cNvPr>
          <p:cNvSpPr/>
          <p:nvPr/>
        </p:nvSpPr>
        <p:spPr>
          <a:xfrm>
            <a:off x="1689474" y="2194100"/>
            <a:ext cx="1013012" cy="989759"/>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D600A6C2-A9CD-4B79-81B8-ED0CBAA93E96}"/>
              </a:ext>
            </a:extLst>
          </p:cNvPr>
          <p:cNvSpPr/>
          <p:nvPr/>
        </p:nvSpPr>
        <p:spPr>
          <a:xfrm>
            <a:off x="2441314" y="1076500"/>
            <a:ext cx="1013012" cy="989759"/>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FFC2AEA9-C50F-45A9-B396-CA312E5B4238}"/>
              </a:ext>
            </a:extLst>
          </p:cNvPr>
          <p:cNvSpPr/>
          <p:nvPr/>
        </p:nvSpPr>
        <p:spPr>
          <a:xfrm>
            <a:off x="3190166" y="2194100"/>
            <a:ext cx="1013012" cy="989759"/>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Arrow Connector 57">
            <a:extLst>
              <a:ext uri="{FF2B5EF4-FFF2-40B4-BE49-F238E27FC236}">
                <a16:creationId xmlns:a16="http://schemas.microsoft.com/office/drawing/2014/main" id="{9A740537-97A9-4566-92DA-8BDDEDCDB68E}"/>
              </a:ext>
            </a:extLst>
          </p:cNvPr>
          <p:cNvCxnSpPr>
            <a:cxnSpLocks/>
          </p:cNvCxnSpPr>
          <p:nvPr/>
        </p:nvCxnSpPr>
        <p:spPr>
          <a:xfrm flipH="1">
            <a:off x="2270985" y="1850192"/>
            <a:ext cx="237401" cy="360100"/>
          </a:xfrm>
          <a:prstGeom prst="straightConnector1">
            <a:avLst/>
          </a:prstGeom>
          <a:noFill/>
          <a:ln w="38100" cap="flat" cmpd="sng" algn="ctr">
            <a:solidFill>
              <a:srgbClr val="4472C4"/>
            </a:solidFill>
            <a:prstDash val="solid"/>
            <a:miter lim="800000"/>
            <a:tailEnd type="triangle"/>
          </a:ln>
          <a:effectLst/>
        </p:spPr>
      </p:cxnSp>
      <p:cxnSp>
        <p:nvCxnSpPr>
          <p:cNvPr id="59" name="Straight Arrow Connector 58">
            <a:extLst>
              <a:ext uri="{FF2B5EF4-FFF2-40B4-BE49-F238E27FC236}">
                <a16:creationId xmlns:a16="http://schemas.microsoft.com/office/drawing/2014/main" id="{C7DB1D98-E1E4-4FEE-AC1A-CE6D097179F6}"/>
              </a:ext>
            </a:extLst>
          </p:cNvPr>
          <p:cNvCxnSpPr>
            <a:cxnSpLocks/>
          </p:cNvCxnSpPr>
          <p:nvPr/>
        </p:nvCxnSpPr>
        <p:spPr>
          <a:xfrm>
            <a:off x="3365278" y="1840032"/>
            <a:ext cx="178097" cy="360100"/>
          </a:xfrm>
          <a:prstGeom prst="straightConnector1">
            <a:avLst/>
          </a:prstGeom>
          <a:noFill/>
          <a:ln w="38100" cap="flat" cmpd="sng" algn="ctr">
            <a:solidFill>
              <a:srgbClr val="4472C4"/>
            </a:solidFill>
            <a:prstDash val="solid"/>
            <a:miter lim="800000"/>
            <a:tailEnd type="triangle"/>
          </a:ln>
          <a:effectLst/>
        </p:spPr>
      </p:cxnSp>
      <p:cxnSp>
        <p:nvCxnSpPr>
          <p:cNvPr id="60" name="Straight Arrow Connector 59">
            <a:extLst>
              <a:ext uri="{FF2B5EF4-FFF2-40B4-BE49-F238E27FC236}">
                <a16:creationId xmlns:a16="http://schemas.microsoft.com/office/drawing/2014/main" id="{FE70EC75-EE9A-45AE-92A3-DF99EFCD508E}"/>
              </a:ext>
            </a:extLst>
          </p:cNvPr>
          <p:cNvCxnSpPr>
            <a:cxnSpLocks/>
            <a:endCxn id="57" idx="2"/>
          </p:cNvCxnSpPr>
          <p:nvPr/>
        </p:nvCxnSpPr>
        <p:spPr>
          <a:xfrm flipV="1">
            <a:off x="2708367" y="2688980"/>
            <a:ext cx="481799" cy="2699"/>
          </a:xfrm>
          <a:prstGeom prst="straightConnector1">
            <a:avLst/>
          </a:prstGeom>
          <a:noFill/>
          <a:ln w="38100" cap="flat" cmpd="sng" algn="ctr">
            <a:solidFill>
              <a:srgbClr val="4472C4"/>
            </a:solidFill>
            <a:prstDash val="solid"/>
            <a:miter lim="800000"/>
            <a:tailEnd type="triangle"/>
          </a:ln>
          <a:effectLst/>
        </p:spPr>
      </p:cxnSp>
      <p:sp>
        <p:nvSpPr>
          <p:cNvPr id="61" name="TextBox 60">
            <a:extLst>
              <a:ext uri="{FF2B5EF4-FFF2-40B4-BE49-F238E27FC236}">
                <a16:creationId xmlns:a16="http://schemas.microsoft.com/office/drawing/2014/main" id="{CF45AD7D-28CC-4D30-9531-4993E3212BB2}"/>
              </a:ext>
            </a:extLst>
          </p:cNvPr>
          <p:cNvSpPr txBox="1"/>
          <p:nvPr/>
        </p:nvSpPr>
        <p:spPr>
          <a:xfrm>
            <a:off x="2478966" y="1327539"/>
            <a:ext cx="987835" cy="461665"/>
          </a:xfrm>
          <a:prstGeom prst="rect">
            <a:avLst/>
          </a:prstGeom>
          <a:noFill/>
        </p:spPr>
        <p:txBody>
          <a:bodyPr wrap="none" rtlCol="0">
            <a:spAutoFit/>
          </a:bodyPr>
          <a:lstStyle/>
          <a:p>
            <a:pPr defTabSz="914400"/>
            <a:r>
              <a:rPr lang="en-US" sz="2400" dirty="0">
                <a:solidFill>
                  <a:prstClr val="black"/>
                </a:solidFill>
                <a:latin typeface="Calibri" panose="020F0502020204030204"/>
              </a:rPr>
              <a:t>Father</a:t>
            </a:r>
          </a:p>
        </p:txBody>
      </p:sp>
      <p:sp>
        <p:nvSpPr>
          <p:cNvPr id="62" name="TextBox 61">
            <a:extLst>
              <a:ext uri="{FF2B5EF4-FFF2-40B4-BE49-F238E27FC236}">
                <a16:creationId xmlns:a16="http://schemas.microsoft.com/office/drawing/2014/main" id="{774D31F1-E43A-4738-92C2-643C05C30130}"/>
              </a:ext>
            </a:extLst>
          </p:cNvPr>
          <p:cNvSpPr txBox="1"/>
          <p:nvPr/>
        </p:nvSpPr>
        <p:spPr>
          <a:xfrm>
            <a:off x="1889799" y="2437826"/>
            <a:ext cx="649537" cy="461665"/>
          </a:xfrm>
          <a:prstGeom prst="rect">
            <a:avLst/>
          </a:prstGeom>
          <a:noFill/>
        </p:spPr>
        <p:txBody>
          <a:bodyPr wrap="none" rtlCol="0">
            <a:spAutoFit/>
          </a:bodyPr>
          <a:lstStyle/>
          <a:p>
            <a:pPr defTabSz="914400"/>
            <a:r>
              <a:rPr lang="en-US" sz="2400" dirty="0">
                <a:solidFill>
                  <a:prstClr val="black"/>
                </a:solidFill>
                <a:latin typeface="Calibri" panose="020F0502020204030204"/>
              </a:rPr>
              <a:t>Son</a:t>
            </a:r>
          </a:p>
        </p:txBody>
      </p:sp>
      <p:sp>
        <p:nvSpPr>
          <p:cNvPr id="63" name="TextBox 62">
            <a:extLst>
              <a:ext uri="{FF2B5EF4-FFF2-40B4-BE49-F238E27FC236}">
                <a16:creationId xmlns:a16="http://schemas.microsoft.com/office/drawing/2014/main" id="{EEE9244B-BB47-42CD-9F05-E382F177AC84}"/>
              </a:ext>
            </a:extLst>
          </p:cNvPr>
          <p:cNvSpPr txBox="1"/>
          <p:nvPr/>
        </p:nvSpPr>
        <p:spPr>
          <a:xfrm>
            <a:off x="3308509" y="2427666"/>
            <a:ext cx="838691" cy="461665"/>
          </a:xfrm>
          <a:prstGeom prst="rect">
            <a:avLst/>
          </a:prstGeom>
          <a:noFill/>
        </p:spPr>
        <p:txBody>
          <a:bodyPr wrap="none" rtlCol="0">
            <a:spAutoFit/>
          </a:bodyPr>
          <a:lstStyle/>
          <a:p>
            <a:pPr defTabSz="914400"/>
            <a:r>
              <a:rPr lang="en-US" sz="2400" dirty="0">
                <a:solidFill>
                  <a:prstClr val="black"/>
                </a:solidFill>
                <a:latin typeface="Calibri" panose="020F0502020204030204"/>
              </a:rPr>
              <a:t>Spirit</a:t>
            </a:r>
          </a:p>
        </p:txBody>
      </p:sp>
      <p:sp>
        <p:nvSpPr>
          <p:cNvPr id="64" name="TextBox 63">
            <a:extLst>
              <a:ext uri="{FF2B5EF4-FFF2-40B4-BE49-F238E27FC236}">
                <a16:creationId xmlns:a16="http://schemas.microsoft.com/office/drawing/2014/main" id="{1DEDF714-F127-42D3-B94C-B0D804BE66DA}"/>
              </a:ext>
            </a:extLst>
          </p:cNvPr>
          <p:cNvSpPr txBox="1"/>
          <p:nvPr/>
        </p:nvSpPr>
        <p:spPr>
          <a:xfrm>
            <a:off x="1203468" y="1704746"/>
            <a:ext cx="1201804" cy="369332"/>
          </a:xfrm>
          <a:prstGeom prst="rect">
            <a:avLst/>
          </a:prstGeom>
          <a:noFill/>
        </p:spPr>
        <p:txBody>
          <a:bodyPr wrap="none" rtlCol="0">
            <a:spAutoFit/>
          </a:bodyPr>
          <a:lstStyle/>
          <a:p>
            <a:pPr defTabSz="914400"/>
            <a:r>
              <a:rPr lang="en-US" dirty="0">
                <a:solidFill>
                  <a:prstClr val="black"/>
                </a:solidFill>
                <a:latin typeface="Calibri" panose="020F0502020204030204"/>
              </a:rPr>
              <a:t>generation</a:t>
            </a:r>
          </a:p>
        </p:txBody>
      </p:sp>
      <p:sp>
        <p:nvSpPr>
          <p:cNvPr id="65" name="TextBox 64">
            <a:extLst>
              <a:ext uri="{FF2B5EF4-FFF2-40B4-BE49-F238E27FC236}">
                <a16:creationId xmlns:a16="http://schemas.microsoft.com/office/drawing/2014/main" id="{30D53F88-3D8A-4CC3-871A-2C557DEBC1AE}"/>
              </a:ext>
            </a:extLst>
          </p:cNvPr>
          <p:cNvSpPr txBox="1"/>
          <p:nvPr/>
        </p:nvSpPr>
        <p:spPr>
          <a:xfrm>
            <a:off x="3641913" y="1704746"/>
            <a:ext cx="1194045" cy="369332"/>
          </a:xfrm>
          <a:prstGeom prst="rect">
            <a:avLst/>
          </a:prstGeom>
          <a:noFill/>
        </p:spPr>
        <p:txBody>
          <a:bodyPr wrap="none" rtlCol="0">
            <a:spAutoFit/>
          </a:bodyPr>
          <a:lstStyle/>
          <a:p>
            <a:pPr defTabSz="914400"/>
            <a:r>
              <a:rPr lang="en-US" dirty="0">
                <a:solidFill>
                  <a:prstClr val="black"/>
                </a:solidFill>
                <a:latin typeface="Calibri" panose="020F0502020204030204"/>
              </a:rPr>
              <a:t>procession</a:t>
            </a:r>
          </a:p>
        </p:txBody>
      </p:sp>
      <p:sp>
        <p:nvSpPr>
          <p:cNvPr id="66" name="Right Brace 65">
            <a:extLst>
              <a:ext uri="{FF2B5EF4-FFF2-40B4-BE49-F238E27FC236}">
                <a16:creationId xmlns:a16="http://schemas.microsoft.com/office/drawing/2014/main" id="{62221780-6D14-4C5B-B79D-639756B7199D}"/>
              </a:ext>
            </a:extLst>
          </p:cNvPr>
          <p:cNvSpPr/>
          <p:nvPr/>
        </p:nvSpPr>
        <p:spPr>
          <a:xfrm>
            <a:off x="5552665" y="1208580"/>
            <a:ext cx="243840" cy="1794192"/>
          </a:xfrm>
          <a:prstGeom prst="righ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5C3CFCD-7824-4252-8ACE-F23B2D28F063}"/>
              </a:ext>
            </a:extLst>
          </p:cNvPr>
          <p:cNvSpPr txBox="1"/>
          <p:nvPr/>
        </p:nvSpPr>
        <p:spPr>
          <a:xfrm>
            <a:off x="5938745" y="1918482"/>
            <a:ext cx="1472967" cy="369332"/>
          </a:xfrm>
          <a:prstGeom prst="rect">
            <a:avLst/>
          </a:prstGeom>
          <a:noFill/>
        </p:spPr>
        <p:txBody>
          <a:bodyPr wrap="none" rtlCol="0">
            <a:spAutoFit/>
          </a:bodyPr>
          <a:lstStyle/>
          <a:p>
            <a:pPr defTabSz="914400"/>
            <a:r>
              <a:rPr lang="en-US" dirty="0">
                <a:solidFill>
                  <a:prstClr val="black"/>
                </a:solidFill>
                <a:latin typeface="Calibri" panose="020F0502020204030204"/>
              </a:rPr>
              <a:t>“processions”</a:t>
            </a:r>
          </a:p>
        </p:txBody>
      </p:sp>
      <p:cxnSp>
        <p:nvCxnSpPr>
          <p:cNvPr id="68" name="Straight Connector 67">
            <a:extLst>
              <a:ext uri="{FF2B5EF4-FFF2-40B4-BE49-F238E27FC236}">
                <a16:creationId xmlns:a16="http://schemas.microsoft.com/office/drawing/2014/main" id="{59FA565C-A529-4981-B2B2-265A1C0CB669}"/>
              </a:ext>
            </a:extLst>
          </p:cNvPr>
          <p:cNvCxnSpPr>
            <a:cxnSpLocks/>
          </p:cNvCxnSpPr>
          <p:nvPr/>
        </p:nvCxnSpPr>
        <p:spPr>
          <a:xfrm flipV="1">
            <a:off x="76425" y="3429492"/>
            <a:ext cx="7132320" cy="40640"/>
          </a:xfrm>
          <a:prstGeom prst="line">
            <a:avLst/>
          </a:prstGeom>
          <a:noFill/>
          <a:ln w="6350" cap="flat" cmpd="sng" algn="ctr">
            <a:solidFill>
              <a:srgbClr val="4472C4"/>
            </a:solidFill>
            <a:prstDash val="dashDot"/>
            <a:miter lim="800000"/>
          </a:ln>
          <a:effectLst/>
        </p:spPr>
      </p:cxnSp>
      <p:cxnSp>
        <p:nvCxnSpPr>
          <p:cNvPr id="69" name="Straight Arrow Connector 68">
            <a:extLst>
              <a:ext uri="{FF2B5EF4-FFF2-40B4-BE49-F238E27FC236}">
                <a16:creationId xmlns:a16="http://schemas.microsoft.com/office/drawing/2014/main" id="{3DC01941-C248-40AC-BFE8-6C6AADDBD779}"/>
              </a:ext>
            </a:extLst>
          </p:cNvPr>
          <p:cNvCxnSpPr>
            <a:cxnSpLocks/>
          </p:cNvCxnSpPr>
          <p:nvPr/>
        </p:nvCxnSpPr>
        <p:spPr>
          <a:xfrm flipH="1">
            <a:off x="1889799" y="3530590"/>
            <a:ext cx="237402" cy="794947"/>
          </a:xfrm>
          <a:prstGeom prst="straightConnector1">
            <a:avLst/>
          </a:prstGeom>
          <a:noFill/>
          <a:ln w="38100" cap="flat" cmpd="sng" algn="ctr">
            <a:solidFill>
              <a:srgbClr val="4472C4"/>
            </a:solidFill>
            <a:prstDash val="solid"/>
            <a:miter lim="800000"/>
            <a:tailEnd type="triangle"/>
          </a:ln>
          <a:effectLst/>
        </p:spPr>
      </p:cxnSp>
      <p:cxnSp>
        <p:nvCxnSpPr>
          <p:cNvPr id="70" name="Straight Arrow Connector 69">
            <a:extLst>
              <a:ext uri="{FF2B5EF4-FFF2-40B4-BE49-F238E27FC236}">
                <a16:creationId xmlns:a16="http://schemas.microsoft.com/office/drawing/2014/main" id="{6C86D937-24A2-4C8C-BA2F-04174177F4F1}"/>
              </a:ext>
            </a:extLst>
          </p:cNvPr>
          <p:cNvCxnSpPr>
            <a:cxnSpLocks/>
          </p:cNvCxnSpPr>
          <p:nvPr/>
        </p:nvCxnSpPr>
        <p:spPr>
          <a:xfrm>
            <a:off x="3780777" y="3486016"/>
            <a:ext cx="278368" cy="778561"/>
          </a:xfrm>
          <a:prstGeom prst="straightConnector1">
            <a:avLst/>
          </a:prstGeom>
          <a:noFill/>
          <a:ln w="38100" cap="flat" cmpd="sng" algn="ctr">
            <a:solidFill>
              <a:srgbClr val="4472C4"/>
            </a:solidFill>
            <a:prstDash val="solid"/>
            <a:miter lim="800000"/>
            <a:tailEnd type="triangle"/>
          </a:ln>
          <a:effectLst/>
        </p:spPr>
      </p:cxnSp>
      <p:sp>
        <p:nvSpPr>
          <p:cNvPr id="71" name="TextBox 70">
            <a:extLst>
              <a:ext uri="{FF2B5EF4-FFF2-40B4-BE49-F238E27FC236}">
                <a16:creationId xmlns:a16="http://schemas.microsoft.com/office/drawing/2014/main" id="{FB2F71AF-85E1-48AC-AB9E-28AF492D3D4A}"/>
              </a:ext>
            </a:extLst>
          </p:cNvPr>
          <p:cNvSpPr txBox="1"/>
          <p:nvPr/>
        </p:nvSpPr>
        <p:spPr>
          <a:xfrm>
            <a:off x="1203468" y="4516612"/>
            <a:ext cx="1249829" cy="646331"/>
          </a:xfrm>
          <a:prstGeom prst="rect">
            <a:avLst/>
          </a:prstGeom>
          <a:noFill/>
        </p:spPr>
        <p:txBody>
          <a:bodyPr wrap="none" rtlCol="0">
            <a:spAutoFit/>
          </a:bodyPr>
          <a:lstStyle/>
          <a:p>
            <a:pPr defTabSz="914400"/>
            <a:r>
              <a:rPr lang="en-US" dirty="0">
                <a:solidFill>
                  <a:prstClr val="black"/>
                </a:solidFill>
                <a:latin typeface="Calibri" panose="020F0502020204030204"/>
              </a:rPr>
              <a:t>Incarnation</a:t>
            </a:r>
          </a:p>
          <a:p>
            <a:pPr defTabSz="914400"/>
            <a:r>
              <a:rPr lang="en-US" dirty="0">
                <a:solidFill>
                  <a:prstClr val="black"/>
                </a:solidFill>
                <a:latin typeface="Calibri" panose="020F0502020204030204"/>
              </a:rPr>
              <a:t>(Christmas)</a:t>
            </a:r>
          </a:p>
        </p:txBody>
      </p:sp>
      <p:sp>
        <p:nvSpPr>
          <p:cNvPr id="72" name="TextBox 71">
            <a:extLst>
              <a:ext uri="{FF2B5EF4-FFF2-40B4-BE49-F238E27FC236}">
                <a16:creationId xmlns:a16="http://schemas.microsoft.com/office/drawing/2014/main" id="{DC655CA7-28F8-4E23-BCBE-5433027469CD}"/>
              </a:ext>
            </a:extLst>
          </p:cNvPr>
          <p:cNvSpPr txBox="1"/>
          <p:nvPr/>
        </p:nvSpPr>
        <p:spPr>
          <a:xfrm>
            <a:off x="3466801" y="4532916"/>
            <a:ext cx="1317990" cy="646331"/>
          </a:xfrm>
          <a:prstGeom prst="rect">
            <a:avLst/>
          </a:prstGeom>
          <a:noFill/>
        </p:spPr>
        <p:txBody>
          <a:bodyPr wrap="none" rtlCol="0">
            <a:spAutoFit/>
          </a:bodyPr>
          <a:lstStyle/>
          <a:p>
            <a:pPr defTabSz="914400"/>
            <a:r>
              <a:rPr lang="en-US" dirty="0">
                <a:solidFill>
                  <a:prstClr val="black"/>
                </a:solidFill>
                <a:latin typeface="Calibri" panose="020F0502020204030204"/>
              </a:rPr>
              <a:t>Outpouring </a:t>
            </a:r>
          </a:p>
          <a:p>
            <a:pPr defTabSz="914400"/>
            <a:r>
              <a:rPr lang="en-US" dirty="0">
                <a:solidFill>
                  <a:prstClr val="black"/>
                </a:solidFill>
                <a:latin typeface="Calibri" panose="020F0502020204030204"/>
              </a:rPr>
              <a:t>(Pentecost)</a:t>
            </a:r>
          </a:p>
        </p:txBody>
      </p:sp>
      <p:sp>
        <p:nvSpPr>
          <p:cNvPr id="73" name="Right Brace 72">
            <a:extLst>
              <a:ext uri="{FF2B5EF4-FFF2-40B4-BE49-F238E27FC236}">
                <a16:creationId xmlns:a16="http://schemas.microsoft.com/office/drawing/2014/main" id="{9781B219-221F-4D63-9002-56F446983E12}"/>
              </a:ext>
            </a:extLst>
          </p:cNvPr>
          <p:cNvSpPr/>
          <p:nvPr/>
        </p:nvSpPr>
        <p:spPr>
          <a:xfrm>
            <a:off x="5552665" y="3530590"/>
            <a:ext cx="243840" cy="1693094"/>
          </a:xfrm>
          <a:prstGeom prst="righ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C773440E-60C5-465B-A53A-F32B447BC10C}"/>
              </a:ext>
            </a:extLst>
          </p:cNvPr>
          <p:cNvSpPr txBox="1"/>
          <p:nvPr/>
        </p:nvSpPr>
        <p:spPr>
          <a:xfrm>
            <a:off x="5938745" y="4181774"/>
            <a:ext cx="1180131" cy="369332"/>
          </a:xfrm>
          <a:prstGeom prst="rect">
            <a:avLst/>
          </a:prstGeom>
          <a:noFill/>
        </p:spPr>
        <p:txBody>
          <a:bodyPr wrap="none" rtlCol="0">
            <a:spAutoFit/>
          </a:bodyPr>
          <a:lstStyle/>
          <a:p>
            <a:pPr defTabSz="914400"/>
            <a:r>
              <a:rPr lang="en-US" dirty="0">
                <a:solidFill>
                  <a:prstClr val="black"/>
                </a:solidFill>
                <a:latin typeface="Calibri" panose="020F0502020204030204"/>
              </a:rPr>
              <a:t>“missions”</a:t>
            </a:r>
          </a:p>
        </p:txBody>
      </p:sp>
      <p:sp>
        <p:nvSpPr>
          <p:cNvPr id="75" name="TextBox 74">
            <a:extLst>
              <a:ext uri="{FF2B5EF4-FFF2-40B4-BE49-F238E27FC236}">
                <a16:creationId xmlns:a16="http://schemas.microsoft.com/office/drawing/2014/main" id="{9A950D25-0609-4BD7-A7F2-8DEAFC689243}"/>
              </a:ext>
            </a:extLst>
          </p:cNvPr>
          <p:cNvSpPr txBox="1"/>
          <p:nvPr/>
        </p:nvSpPr>
        <p:spPr>
          <a:xfrm rot="10800000">
            <a:off x="143080" y="1789204"/>
            <a:ext cx="461665" cy="832407"/>
          </a:xfrm>
          <a:prstGeom prst="rect">
            <a:avLst/>
          </a:prstGeom>
          <a:noFill/>
        </p:spPr>
        <p:txBody>
          <a:bodyPr vert="eaVert" wrap="none" rtlCol="0">
            <a:spAutoFit/>
          </a:bodyPr>
          <a:lstStyle/>
          <a:p>
            <a:pPr defTabSz="914400"/>
            <a:r>
              <a:rPr lang="en-US" dirty="0">
                <a:solidFill>
                  <a:prstClr val="black"/>
                </a:solidFill>
                <a:latin typeface="Calibri" panose="020F0502020204030204"/>
              </a:rPr>
              <a:t>eternity</a:t>
            </a:r>
          </a:p>
        </p:txBody>
      </p:sp>
      <p:sp>
        <p:nvSpPr>
          <p:cNvPr id="76" name="TextBox 75">
            <a:extLst>
              <a:ext uri="{FF2B5EF4-FFF2-40B4-BE49-F238E27FC236}">
                <a16:creationId xmlns:a16="http://schemas.microsoft.com/office/drawing/2014/main" id="{B7F8FEA7-B17F-48D6-B121-715AF3EB6C0A}"/>
              </a:ext>
            </a:extLst>
          </p:cNvPr>
          <p:cNvSpPr txBox="1"/>
          <p:nvPr/>
        </p:nvSpPr>
        <p:spPr>
          <a:xfrm rot="10800000">
            <a:off x="143080" y="4017043"/>
            <a:ext cx="461665" cy="521938"/>
          </a:xfrm>
          <a:prstGeom prst="rect">
            <a:avLst/>
          </a:prstGeom>
          <a:noFill/>
        </p:spPr>
        <p:txBody>
          <a:bodyPr vert="eaVert" wrap="none" rtlCol="0">
            <a:spAutoFit/>
          </a:bodyPr>
          <a:lstStyle/>
          <a:p>
            <a:pPr defTabSz="914400"/>
            <a:r>
              <a:rPr lang="en-US" dirty="0">
                <a:solidFill>
                  <a:prstClr val="black"/>
                </a:solidFill>
                <a:latin typeface="Calibri" panose="020F0502020204030204"/>
              </a:rPr>
              <a:t>time</a:t>
            </a:r>
          </a:p>
        </p:txBody>
      </p:sp>
      <p:sp>
        <p:nvSpPr>
          <p:cNvPr id="77" name="TextBox 76">
            <a:extLst>
              <a:ext uri="{FF2B5EF4-FFF2-40B4-BE49-F238E27FC236}">
                <a16:creationId xmlns:a16="http://schemas.microsoft.com/office/drawing/2014/main" id="{5F057E63-4F5F-49C4-B443-66AB6E196B21}"/>
              </a:ext>
            </a:extLst>
          </p:cNvPr>
          <p:cNvSpPr txBox="1"/>
          <p:nvPr/>
        </p:nvSpPr>
        <p:spPr>
          <a:xfrm>
            <a:off x="7635465" y="4179539"/>
            <a:ext cx="1798320" cy="371567"/>
          </a:xfrm>
          <a:prstGeom prst="rect">
            <a:avLst/>
          </a:prstGeom>
          <a:noFill/>
        </p:spPr>
        <p:txBody>
          <a:bodyPr wrap="square" rtlCol="0">
            <a:spAutoFit/>
          </a:bodyPr>
          <a:lstStyle/>
          <a:p>
            <a:pPr defTabSz="914400"/>
            <a:r>
              <a:rPr lang="en-US" dirty="0">
                <a:solidFill>
                  <a:prstClr val="black"/>
                </a:solidFill>
                <a:latin typeface="Calibri" panose="020F0502020204030204"/>
              </a:rPr>
              <a:t>economic</a:t>
            </a:r>
          </a:p>
        </p:txBody>
      </p:sp>
      <p:sp>
        <p:nvSpPr>
          <p:cNvPr id="78" name="TextBox 77">
            <a:extLst>
              <a:ext uri="{FF2B5EF4-FFF2-40B4-BE49-F238E27FC236}">
                <a16:creationId xmlns:a16="http://schemas.microsoft.com/office/drawing/2014/main" id="{434FC38B-FA1F-4645-BEB3-632B582D22EF}"/>
              </a:ext>
            </a:extLst>
          </p:cNvPr>
          <p:cNvSpPr txBox="1"/>
          <p:nvPr/>
        </p:nvSpPr>
        <p:spPr>
          <a:xfrm>
            <a:off x="7635465" y="1915578"/>
            <a:ext cx="1798320" cy="371567"/>
          </a:xfrm>
          <a:prstGeom prst="rect">
            <a:avLst/>
          </a:prstGeom>
          <a:noFill/>
        </p:spPr>
        <p:txBody>
          <a:bodyPr wrap="square" rtlCol="0">
            <a:spAutoFit/>
          </a:bodyPr>
          <a:lstStyle/>
          <a:p>
            <a:pPr defTabSz="914400"/>
            <a:r>
              <a:rPr lang="en-US" dirty="0">
                <a:solidFill>
                  <a:prstClr val="black"/>
                </a:solidFill>
                <a:latin typeface="Calibri" panose="020F0502020204030204"/>
              </a:rPr>
              <a:t>immanent</a:t>
            </a:r>
          </a:p>
        </p:txBody>
      </p:sp>
      <p:sp>
        <p:nvSpPr>
          <p:cNvPr id="79" name="TextBox 78">
            <a:extLst>
              <a:ext uri="{FF2B5EF4-FFF2-40B4-BE49-F238E27FC236}">
                <a16:creationId xmlns:a16="http://schemas.microsoft.com/office/drawing/2014/main" id="{0851F6C2-0484-45AF-90B6-64A42CD3074C}"/>
              </a:ext>
            </a:extLst>
          </p:cNvPr>
          <p:cNvSpPr txBox="1"/>
          <p:nvPr/>
        </p:nvSpPr>
        <p:spPr>
          <a:xfrm>
            <a:off x="603503" y="6236208"/>
            <a:ext cx="5761437" cy="369332"/>
          </a:xfrm>
          <a:prstGeom prst="rect">
            <a:avLst/>
          </a:prstGeom>
          <a:solidFill>
            <a:srgbClr val="FFFF00"/>
          </a:solidFill>
        </p:spPr>
        <p:txBody>
          <a:bodyPr wrap="square" rtlCol="0">
            <a:spAutoFit/>
          </a:bodyPr>
          <a:lstStyle/>
          <a:p>
            <a:pPr defTabSz="914400"/>
            <a:r>
              <a:rPr lang="en-US" dirty="0">
                <a:solidFill>
                  <a:prstClr val="black"/>
                </a:solidFill>
                <a:latin typeface="Calibri" panose="020F0502020204030204"/>
              </a:rPr>
              <a:t>Without the Son and the Spirit, we cannot know the Father</a:t>
            </a:r>
            <a:endParaRPr lang="en-SG" dirty="0">
              <a:solidFill>
                <a:prstClr val="black"/>
              </a:solidFill>
              <a:latin typeface="Calibri" panose="020F0502020204030204"/>
            </a:endParaRPr>
          </a:p>
        </p:txBody>
      </p:sp>
    </p:spTree>
    <p:extLst>
      <p:ext uri="{BB962C8B-B14F-4D97-AF65-F5344CB8AC3E}">
        <p14:creationId xmlns:p14="http://schemas.microsoft.com/office/powerpoint/2010/main" val="12471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6377-73C3-4831-B1A5-5EFBAE7E06EA}"/>
              </a:ext>
            </a:extLst>
          </p:cNvPr>
          <p:cNvSpPr txBox="1">
            <a:spLocks/>
          </p:cNvSpPr>
          <p:nvPr/>
        </p:nvSpPr>
        <p:spPr>
          <a:xfrm>
            <a:off x="209550" y="71437"/>
            <a:ext cx="8115300" cy="68103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Salvation</a:t>
            </a:r>
          </a:p>
        </p:txBody>
      </p:sp>
      <p:sp>
        <p:nvSpPr>
          <p:cNvPr id="3" name="Content Placeholder 2">
            <a:extLst>
              <a:ext uri="{FF2B5EF4-FFF2-40B4-BE49-F238E27FC236}">
                <a16:creationId xmlns:a16="http://schemas.microsoft.com/office/drawing/2014/main" id="{DF91AAE8-F5B6-4E06-9DFD-33A909FAD0BB}"/>
              </a:ext>
            </a:extLst>
          </p:cNvPr>
          <p:cNvSpPr txBox="1">
            <a:spLocks/>
          </p:cNvSpPr>
          <p:nvPr/>
        </p:nvSpPr>
        <p:spPr>
          <a:xfrm>
            <a:off x="0" y="1238250"/>
            <a:ext cx="9144000" cy="56197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Father</a:t>
            </a:r>
          </a:p>
          <a:p>
            <a:pPr>
              <a:lnSpc>
                <a:spcPct val="120000"/>
              </a:lnSpc>
              <a:spcBef>
                <a:spcPts val="0"/>
              </a:spcBef>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Eph 1:4-6: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4 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he chose us in him before the creation of the world to be holy and blameless in his sight. In love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5 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 predestined us for adoption to sonship through Jesus Christ, in accordance with his pleasure and will—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6 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the praise of his glorious grace, which he has freely given us in the One he loves.</a:t>
            </a:r>
          </a:p>
          <a:p>
            <a:pPr marL="0" indent="0">
              <a:lnSpc>
                <a:spcPct val="120000"/>
              </a:lnSpc>
              <a:spcBef>
                <a:spcPts val="0"/>
              </a:spcBef>
              <a:buNone/>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Son</a:t>
            </a:r>
          </a:p>
          <a:p>
            <a:pPr>
              <a:lnSpc>
                <a:spcPct val="120000"/>
              </a:lnSpc>
              <a:spcBef>
                <a:spcPts val="0"/>
              </a:spcBef>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Eph 1.7-8: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7 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 him we have redemption through his blood, the forgiveness of sins, in accordance with the riches of God’s grace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8 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that he lavished on us…</a:t>
            </a:r>
          </a:p>
          <a:p>
            <a:pPr marL="0" indent="0">
              <a:lnSpc>
                <a:spcPct val="120000"/>
              </a:lnSpc>
              <a:spcBef>
                <a:spcPts val="0"/>
              </a:spcBef>
              <a:buNone/>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Spirit</a:t>
            </a:r>
          </a:p>
          <a:p>
            <a:pPr>
              <a:lnSpc>
                <a:spcPct val="120000"/>
              </a:lnSpc>
              <a:spcBef>
                <a:spcPts val="0"/>
              </a:spcBef>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Eph 1.13-14: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13 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you also were included in Christ when you heard the message of truth, the gospel of your salvation. When you believed, you were marked in him with a seal, the promised Holy Spirit, </a:t>
            </a:r>
            <a:r>
              <a:rPr kumimoji="0" lang="en-US" b="1"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14 </a:t>
            </a: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who is a deposit guaranteeing our inheritance until the redemption of those who are God’s possession—to the praise of his glory.</a:t>
            </a:r>
          </a:p>
        </p:txBody>
      </p:sp>
    </p:spTree>
    <p:extLst>
      <p:ext uri="{BB962C8B-B14F-4D97-AF65-F5344CB8AC3E}">
        <p14:creationId xmlns:p14="http://schemas.microsoft.com/office/powerpoint/2010/main" val="8704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600" b="0" i="1" u="none" strike="noStrike" kern="1200" cap="none" spc="100" normalizeH="0" baseline="0" noProof="0" dirty="0">
                <a:ln>
                  <a:noFill/>
                </a:ln>
                <a:solidFill>
                  <a:srgbClr val="FFFFFF"/>
                </a:solidFill>
                <a:effectLst/>
                <a:uLnTx/>
                <a:uFillTx/>
                <a:latin typeface="Sitka Banner"/>
                <a:ea typeface="+mj-ea"/>
                <a:cs typeface="+mj-cs"/>
              </a:rPr>
              <a:t>Some questions for thought</a:t>
            </a: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Is Trinity in the Bible?       </a:t>
            </a:r>
            <a:r>
              <a:rPr kumimoji="0" lang="en-US" sz="2400" b="0" i="1"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a:t>
            </a:r>
            <a:r>
              <a:rPr kumimoji="0" lang="en-US" sz="2400" b="0" i="1" u="none" strike="noStrike" kern="1200" cap="none" spc="0" normalizeH="0" baseline="0" noProof="0">
                <a:ln>
                  <a:noFill/>
                </a:ln>
                <a:solidFill>
                  <a:srgbClr val="000000">
                    <a:lumMod val="85000"/>
                    <a:lumOff val="15000"/>
                  </a:srgbClr>
                </a:solidFill>
                <a:effectLst/>
                <a:uLnTx/>
                <a:uFillTx/>
                <a:latin typeface="Avenir Next LT Pro"/>
                <a:ea typeface="+mn-ea"/>
                <a:cs typeface="+mn-cs"/>
              </a:rPr>
              <a:t>See 16-slide</a:t>
            </a:r>
            <a:r>
              <a:rPr kumimoji="0" lang="en-US" sz="2400" b="0" i="1" u="none" strike="noStrike" kern="1200" cap="none" spc="0" normalizeH="0" noProof="0">
                <a:ln>
                  <a:noFill/>
                </a:ln>
                <a:solidFill>
                  <a:srgbClr val="000000">
                    <a:lumMod val="85000"/>
                    <a:lumOff val="15000"/>
                  </a:srgbClr>
                </a:solidFill>
                <a:effectLst/>
                <a:uLnTx/>
                <a:uFillTx/>
                <a:latin typeface="Avenir Next LT Pro"/>
                <a:ea typeface="+mn-ea"/>
                <a:cs typeface="+mn-cs"/>
              </a:rPr>
              <a:t> </a:t>
            </a:r>
            <a:r>
              <a:rPr kumimoji="0" lang="en-US" sz="2400" b="0" i="1" u="none" strike="noStrike" kern="1200" cap="none" spc="0" normalizeH="0" noProof="0" dirty="0">
                <a:ln>
                  <a:noFill/>
                </a:ln>
                <a:solidFill>
                  <a:srgbClr val="000000">
                    <a:lumMod val="85000"/>
                    <a:lumOff val="15000"/>
                  </a:srgbClr>
                </a:solidFill>
                <a:effectLst/>
                <a:uLnTx/>
                <a:uFillTx/>
                <a:latin typeface="Avenir Next LT Pro"/>
                <a:ea typeface="+mn-ea"/>
                <a:cs typeface="+mn-cs"/>
              </a:rPr>
              <a:t>handout)</a:t>
            </a:r>
            <a:endParaRPr kumimoji="0" lang="en-US" sz="2400" b="0" i="1" u="none" strike="noStrike" kern="1200" cap="none" spc="0" normalizeH="0" baseline="0" noProof="0" dirty="0">
              <a:ln>
                <a:noFill/>
              </a:ln>
              <a:solidFill>
                <a:srgbClr val="000000">
                  <a:lumMod val="85000"/>
                  <a:lumOff val="15000"/>
                </a:srgbClr>
              </a:solidFill>
              <a:effectLst/>
              <a:uLnTx/>
              <a:uFillTx/>
              <a:latin typeface="Avenir Next LT Pro"/>
              <a:ea typeface="+mn-ea"/>
              <a:cs typeface="+mn-cs"/>
            </a:endParaRP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What is the doctrine of the Trinity?</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Why do Christians believe in the Trinity?</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What did I learn today?</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97397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5600" i="1" kern="1200" spc="100" baseline="0" dirty="0">
                <a:solidFill>
                  <a:schemeClr val="bg1"/>
                </a:solidFill>
              </a:rPr>
              <a:t>Some questions for thought</a:t>
            </a: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What is the doctrine of the Trinity?</a:t>
            </a:r>
          </a:p>
          <a:p>
            <a:r>
              <a:rPr lang="en-US" sz="2400" dirty="0"/>
              <a:t>Why do Christians believe in the Trinity?</a:t>
            </a:r>
          </a:p>
          <a:p>
            <a:r>
              <a:rPr lang="en-US" sz="2400" dirty="0"/>
              <a:t>Is Trinity in the Bible? </a:t>
            </a:r>
          </a:p>
          <a:p>
            <a:r>
              <a:rPr lang="en-US" sz="2400" dirty="0"/>
              <a:t>What did I learn today?</a:t>
            </a:r>
          </a:p>
          <a:p>
            <a:endParaRPr lang="en-US" sz="2400" dirty="0"/>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015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230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Trinity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93745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1E902-1C43-4577-9176-93382E562DC0}"/>
              </a:ext>
            </a:extLst>
          </p:cNvPr>
          <p:cNvSpPr txBox="1"/>
          <p:nvPr/>
        </p:nvSpPr>
        <p:spPr>
          <a:xfrm>
            <a:off x="1158240" y="58846"/>
            <a:ext cx="7863840" cy="6740307"/>
          </a:xfrm>
          <a:prstGeom prst="rect">
            <a:avLst/>
          </a:prstGeom>
          <a:noFill/>
        </p:spPr>
        <p:txBody>
          <a:bodyPr wrap="square">
            <a:spAutoFit/>
          </a:bodyPr>
          <a:lstStyle/>
          <a:p>
            <a:pPr>
              <a:lnSpc>
                <a:spcPct val="90000"/>
              </a:lnSpc>
            </a:pPr>
            <a:r>
              <a:rPr lang="en-US" sz="2400" dirty="0">
                <a:latin typeface="Calibri" panose="020F0502020204030204" pitchFamily="34" charset="0"/>
                <a:cs typeface="Calibri" panose="020F0502020204030204" pitchFamily="34" charset="0"/>
              </a:rPr>
              <a:t>4.1 God – The one true God coexists eternally in three persons—Father, Son, and Holy Spirit—who share the same attributes in one indivisible nature. He alone deserves our worship and service (Deuteronomy 6:4; Matthew 28:19-20).</a:t>
            </a:r>
          </a:p>
          <a:p>
            <a:pPr>
              <a:lnSpc>
                <a:spcPct val="90000"/>
              </a:lnSpc>
            </a:pPr>
            <a:r>
              <a:rPr lang="en-US" sz="2400" dirty="0">
                <a:latin typeface="Calibri" panose="020F0502020204030204" pitchFamily="34" charset="0"/>
                <a:cs typeface="Calibri" panose="020F0502020204030204" pitchFamily="34" charset="0"/>
              </a:rPr>
              <a:t> </a:t>
            </a:r>
          </a:p>
          <a:p>
            <a:pPr>
              <a:lnSpc>
                <a:spcPct val="90000"/>
              </a:lnSpc>
            </a:pPr>
            <a:r>
              <a:rPr lang="en-US" sz="2400" dirty="0">
                <a:latin typeface="Calibri" panose="020F0502020204030204" pitchFamily="34" charset="0"/>
                <a:cs typeface="Calibri" panose="020F0502020204030204" pitchFamily="34" charset="0"/>
              </a:rPr>
              <a:t>4.2 Jesus Christ – Jesus Christ is the unique Son of God who is at the same time very God and very man. He was conceived by the Holy Spirit and born of the Virgin Mary, lived a sinless life but suffered and died in the place of sinful man, was buried, resurrected, ascended bodily into heaven, and will return one day in power and authority to earth to establish His earthly kingdom (John 1:1-14; 14:1-3; Philippians 2:5-11; Revelation 5:10; 19:11–20:6).</a:t>
            </a:r>
          </a:p>
          <a:p>
            <a:pPr>
              <a:lnSpc>
                <a:spcPct val="90000"/>
              </a:lnSpc>
            </a:pPr>
            <a:r>
              <a:rPr lang="en-US" sz="2400" dirty="0">
                <a:latin typeface="Calibri" panose="020F0502020204030204" pitchFamily="34" charset="0"/>
                <a:cs typeface="Calibri" panose="020F0502020204030204" pitchFamily="34" charset="0"/>
              </a:rPr>
              <a:t> </a:t>
            </a:r>
          </a:p>
          <a:p>
            <a:pPr>
              <a:lnSpc>
                <a:spcPct val="90000"/>
              </a:lnSpc>
            </a:pPr>
            <a:r>
              <a:rPr lang="en-US" sz="2400" dirty="0">
                <a:latin typeface="Calibri" panose="020F0502020204030204" pitchFamily="34" charset="0"/>
                <a:cs typeface="Calibri" panose="020F0502020204030204" pitchFamily="34" charset="0"/>
              </a:rPr>
              <a:t>4.3 The Holy Spirit – The Holy Spirit is God who is actively at work in the world. He dwells permanently in every Christian, helps us to pray, equips and empowers us to serve God, strengthens and molds us to be more like Christ, and protects us to guarantee our eternal life (Acts 5:3-4; Romans 8:14-16, 26; Ephesians 1:13-14).</a:t>
            </a:r>
            <a:endParaRPr lang="en-SG"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E80FE7F1-8B6D-47AB-9C80-5BCD93709FBB}"/>
              </a:ext>
            </a:extLst>
          </p:cNvPr>
          <p:cNvSpPr txBox="1">
            <a:spLocks/>
          </p:cNvSpPr>
          <p:nvPr/>
        </p:nvSpPr>
        <p:spPr>
          <a:xfrm rot="16200000">
            <a:off x="-2149885" y="2940049"/>
            <a:ext cx="5521513" cy="9779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i="1" kern="1200" spc="100" baseline="0" dirty="0">
                <a:solidFill>
                  <a:schemeClr val="bg1"/>
                </a:solidFill>
                <a:latin typeface="Calibri" panose="020F0502020204030204" pitchFamily="34" charset="0"/>
                <a:cs typeface="Calibri" panose="020F0502020204030204" pitchFamily="34" charset="0"/>
              </a:rPr>
              <a:t>CIC Beliefs</a:t>
            </a:r>
          </a:p>
        </p:txBody>
      </p:sp>
    </p:spTree>
    <p:extLst>
      <p:ext uri="{BB962C8B-B14F-4D97-AF65-F5344CB8AC3E}">
        <p14:creationId xmlns:p14="http://schemas.microsoft.com/office/powerpoint/2010/main" val="2449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2298A-88AC-40E3-8CD4-AD387C52B727}"/>
              </a:ext>
            </a:extLst>
          </p:cNvPr>
          <p:cNvSpPr txBox="1"/>
          <p:nvPr/>
        </p:nvSpPr>
        <p:spPr>
          <a:xfrm>
            <a:off x="167641" y="1270844"/>
            <a:ext cx="8862059" cy="5937010"/>
          </a:xfrm>
          <a:prstGeom prst="rect">
            <a:avLst/>
          </a:prstGeom>
          <a:noFill/>
        </p:spPr>
        <p:txBody>
          <a:bodyPr wrap="square">
            <a:spAutoFit/>
          </a:bodyPr>
          <a:lstStyle/>
          <a:p>
            <a:pPr>
              <a:lnSpc>
                <a:spcPct val="90000"/>
              </a:lnSpc>
            </a:pPr>
            <a:r>
              <a:rPr lang="en-US" sz="2200" dirty="0">
                <a:latin typeface="Calibri" panose="020F0502020204030204" pitchFamily="34" charset="0"/>
                <a:cs typeface="Calibri" panose="020F0502020204030204" pitchFamily="34" charset="0"/>
              </a:rPr>
              <a:t>We believe in one God, the Father Almighty, Maker of heaven and earth, and of all things visible and invisible.</a:t>
            </a:r>
          </a:p>
          <a:p>
            <a:pPr>
              <a:lnSpc>
                <a:spcPct val="90000"/>
              </a:lnSpc>
            </a:pPr>
            <a:endParaRPr lang="en-US" sz="1200" dirty="0">
              <a:latin typeface="Calibri" panose="020F0502020204030204" pitchFamily="34" charset="0"/>
              <a:cs typeface="Calibri" panose="020F0502020204030204" pitchFamily="34" charset="0"/>
            </a:endParaRPr>
          </a:p>
          <a:p>
            <a:pPr>
              <a:lnSpc>
                <a:spcPct val="90000"/>
              </a:lnSpc>
            </a:pPr>
            <a:r>
              <a:rPr lang="en-US" sz="2200" dirty="0">
                <a:latin typeface="Calibri" panose="020F0502020204030204" pitchFamily="34" charset="0"/>
                <a:cs typeface="Calibri" panose="020F0502020204030204" pitchFamily="34" charset="0"/>
              </a:rPr>
              <a:t>And in one Lord Jesus Christ, the only-begotten Son of God, begotten of the Father before all worlds (</a:t>
            </a:r>
            <a:r>
              <a:rPr lang="en-US" sz="2200" dirty="0" err="1">
                <a:latin typeface="Calibri" panose="020F0502020204030204" pitchFamily="34" charset="0"/>
                <a:cs typeface="Calibri" panose="020F0502020204030204" pitchFamily="34" charset="0"/>
              </a:rPr>
              <a:t>æons</a:t>
            </a:r>
            <a:r>
              <a:rPr lang="en-US" sz="2200" dirty="0">
                <a:latin typeface="Calibri" panose="020F0502020204030204" pitchFamily="34" charset="0"/>
                <a:cs typeface="Calibri" panose="020F0502020204030204" pitchFamily="34" charset="0"/>
              </a:rPr>
              <a:t>), Light of Light, very God of very God, begotten, not made, being of one substance with the Father; by whom all things were made; who for us men, and for our salvation, came down from heaven, and was incarnate by the Holy Ghost of the Virgin Mary, and was made man; he was crucified for us under Pontius Pilate, and suffered, and was buried, and the third day he rose again, according to the Scriptures, and ascended into heaven, and </a:t>
            </a:r>
            <a:r>
              <a:rPr lang="en-US" sz="2200" dirty="0" err="1">
                <a:latin typeface="Calibri" panose="020F0502020204030204" pitchFamily="34" charset="0"/>
                <a:cs typeface="Calibri" panose="020F0502020204030204" pitchFamily="34" charset="0"/>
              </a:rPr>
              <a:t>sitteth</a:t>
            </a:r>
            <a:r>
              <a:rPr lang="en-US" sz="2200" dirty="0">
                <a:latin typeface="Calibri" panose="020F0502020204030204" pitchFamily="34" charset="0"/>
                <a:cs typeface="Calibri" panose="020F0502020204030204" pitchFamily="34" charset="0"/>
              </a:rPr>
              <a:t> on the right hand of the Father; from thence he shall come again, with glory, to judge the quick and the dead; whose kingdom shall have no end.</a:t>
            </a:r>
          </a:p>
          <a:p>
            <a:pPr>
              <a:lnSpc>
                <a:spcPct val="90000"/>
              </a:lnSpc>
            </a:pPr>
            <a:endParaRPr lang="en-US" sz="1200" dirty="0">
              <a:latin typeface="Calibri" panose="020F0502020204030204" pitchFamily="34" charset="0"/>
              <a:cs typeface="Calibri" panose="020F0502020204030204" pitchFamily="34" charset="0"/>
            </a:endParaRPr>
          </a:p>
          <a:p>
            <a:pPr>
              <a:lnSpc>
                <a:spcPct val="90000"/>
              </a:lnSpc>
            </a:pPr>
            <a:r>
              <a:rPr lang="en-US" sz="2200" dirty="0">
                <a:latin typeface="Calibri" panose="020F0502020204030204" pitchFamily="34" charset="0"/>
                <a:cs typeface="Calibri" panose="020F0502020204030204" pitchFamily="34" charset="0"/>
              </a:rPr>
              <a:t>And in the Holy Ghost, the Lord and Giver of life, who </a:t>
            </a:r>
            <a:r>
              <a:rPr lang="en-US" sz="2200" dirty="0" err="1">
                <a:latin typeface="Calibri" panose="020F0502020204030204" pitchFamily="34" charset="0"/>
                <a:cs typeface="Calibri" panose="020F0502020204030204" pitchFamily="34" charset="0"/>
              </a:rPr>
              <a:t>proceedeth</a:t>
            </a:r>
            <a:r>
              <a:rPr lang="en-US" sz="2200" dirty="0">
                <a:latin typeface="Calibri" panose="020F0502020204030204" pitchFamily="34" charset="0"/>
                <a:cs typeface="Calibri" panose="020F0502020204030204" pitchFamily="34" charset="0"/>
              </a:rPr>
              <a:t> from the Father, who with the Father and the Son together is worshiped and glorified, who </a:t>
            </a:r>
            <a:r>
              <a:rPr lang="en-US" sz="2200" dirty="0" err="1">
                <a:latin typeface="Calibri" panose="020F0502020204030204" pitchFamily="34" charset="0"/>
                <a:cs typeface="Calibri" panose="020F0502020204030204" pitchFamily="34" charset="0"/>
              </a:rPr>
              <a:t>spake</a:t>
            </a:r>
            <a:r>
              <a:rPr lang="en-US" sz="2200" dirty="0">
                <a:latin typeface="Calibri" panose="020F0502020204030204" pitchFamily="34" charset="0"/>
                <a:cs typeface="Calibri" panose="020F0502020204030204" pitchFamily="34" charset="0"/>
              </a:rPr>
              <a:t> by the prophets. In one holy catholic and apostolic Church; we acknowledge one baptism for the remission of sins; we look for the resurrection of the dead, and the life of the world to come. Amen.</a:t>
            </a:r>
          </a:p>
          <a:p>
            <a:pPr>
              <a:lnSpc>
                <a:spcPct val="90000"/>
              </a:lnSpc>
            </a:pPr>
            <a:endParaRPr lang="en-US" sz="2200"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B40C371F-7447-45C5-85D1-DC98CEE5339D}"/>
              </a:ext>
            </a:extLst>
          </p:cNvPr>
          <p:cNvSpPr txBox="1">
            <a:spLocks/>
          </p:cNvSpPr>
          <p:nvPr/>
        </p:nvSpPr>
        <p:spPr>
          <a:xfrm>
            <a:off x="167640" y="139701"/>
            <a:ext cx="8760459" cy="8382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i="1" kern="1200" spc="100" baseline="0" dirty="0">
                <a:solidFill>
                  <a:schemeClr val="bg1"/>
                </a:solidFill>
                <a:latin typeface="+mj-lt"/>
                <a:ea typeface="+mj-ea"/>
                <a:cs typeface="+mj-cs"/>
              </a:rPr>
              <a:t>Creed of Constantinople (AD 381)</a:t>
            </a:r>
          </a:p>
        </p:txBody>
      </p:sp>
    </p:spTree>
    <p:extLst>
      <p:ext uri="{BB962C8B-B14F-4D97-AF65-F5344CB8AC3E}">
        <p14:creationId xmlns:p14="http://schemas.microsoft.com/office/powerpoint/2010/main" val="30712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5600" i="1" kern="1200" spc="100" baseline="0" dirty="0">
                <a:solidFill>
                  <a:schemeClr val="bg1"/>
                </a:solidFill>
                <a:latin typeface="+mj-lt"/>
                <a:ea typeface="+mj-ea"/>
                <a:cs typeface="+mj-cs"/>
              </a:rPr>
              <a:t>Some questions for thought</a:t>
            </a: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lumMod val="65000"/>
                  </a:schemeClr>
                </a:solidFill>
              </a:rPr>
              <a:t>Is Trinity in the Bible? </a:t>
            </a:r>
          </a:p>
          <a:p>
            <a:r>
              <a:rPr lang="en-US" sz="2400" dirty="0">
                <a:solidFill>
                  <a:schemeClr val="bg1">
                    <a:lumMod val="65000"/>
                  </a:schemeClr>
                </a:solidFill>
              </a:rPr>
              <a:t>What is the doctrine of the Trinity?</a:t>
            </a:r>
          </a:p>
          <a:p>
            <a:r>
              <a:rPr lang="en-US" sz="2400" dirty="0">
                <a:highlight>
                  <a:srgbClr val="FFFF00"/>
                </a:highlight>
              </a:rPr>
              <a:t>Why do Christians believe in the Trinity?</a:t>
            </a:r>
          </a:p>
          <a:p>
            <a:r>
              <a:rPr lang="en-US" sz="2400" dirty="0">
                <a:solidFill>
                  <a:schemeClr val="bg1">
                    <a:lumMod val="65000"/>
                  </a:schemeClr>
                </a:solidFill>
              </a:rPr>
              <a:t>What will I learn today?</a:t>
            </a:r>
          </a:p>
          <a:p>
            <a:endParaRPr lang="en-US" sz="2400" dirty="0"/>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8371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214"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F49C4A33-4F02-2F95-ABA1-A1690D91D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50828E5B-9EDE-4D1D-8C59-333EDC952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30" y="1840754"/>
            <a:ext cx="9141713"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0DA34-C9ED-458E-9AE2-290AC407E9D9}"/>
              </a:ext>
            </a:extLst>
          </p:cNvPr>
          <p:cNvSpPr txBox="1">
            <a:spLocks/>
          </p:cNvSpPr>
          <p:nvPr/>
        </p:nvSpPr>
        <p:spPr>
          <a:xfrm>
            <a:off x="3287763" y="5331714"/>
            <a:ext cx="5625096" cy="13340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5200" b="1" dirty="0">
                <a:solidFill>
                  <a:srgbClr val="FFFFFF"/>
                </a:solidFill>
              </a:rPr>
              <a:t>Why wait so long?</a:t>
            </a:r>
          </a:p>
        </p:txBody>
      </p:sp>
      <p:cxnSp>
        <p:nvCxnSpPr>
          <p:cNvPr id="16" name="Straight Connector 15">
            <a:extLst>
              <a:ext uri="{FF2B5EF4-FFF2-40B4-BE49-F238E27FC236}">
                <a16:creationId xmlns:a16="http://schemas.microsoft.com/office/drawing/2014/main" id="{C56E7048-86CF-445D-8846-414F144FD8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81406" y="5016207"/>
            <a:ext cx="646359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8152"/>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11" name="Title 1">
            <a:extLst>
              <a:ext uri="{FF2B5EF4-FFF2-40B4-BE49-F238E27FC236}">
                <a16:creationId xmlns:a16="http://schemas.microsoft.com/office/drawing/2014/main" id="{E6D339F0-3492-4D42-8317-550B51EB3DAA}"/>
              </a:ext>
            </a:extLst>
          </p:cNvPr>
          <p:cNvSpPr txBox="1">
            <a:spLocks/>
          </p:cNvSpPr>
          <p:nvPr/>
        </p:nvSpPr>
        <p:spPr>
          <a:xfrm>
            <a:off x="231141" y="4945364"/>
            <a:ext cx="68427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en-US" sz="3200" i="1" kern="1200" spc="100" baseline="0" dirty="0">
                <a:solidFill>
                  <a:schemeClr val="tx1"/>
                </a:solidFill>
                <a:latin typeface="+mj-lt"/>
                <a:ea typeface="+mj-ea"/>
                <a:cs typeface="+mj-cs"/>
              </a:rPr>
              <a:t>Creed of Constantinople (AD 381)</a:t>
            </a:r>
          </a:p>
        </p:txBody>
      </p:sp>
    </p:spTree>
    <p:extLst>
      <p:ext uri="{BB962C8B-B14F-4D97-AF65-F5344CB8AC3E}">
        <p14:creationId xmlns:p14="http://schemas.microsoft.com/office/powerpoint/2010/main" val="315181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5" name="Straight Connector 2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214"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2D271B9-9BA2-4AF0-AE69-43E7D26B5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2009F5-691E-40BB-8C2F-AE071B39BCD3}"/>
              </a:ext>
            </a:extLst>
          </p:cNvPr>
          <p:cNvSpPr txBox="1"/>
          <p:nvPr/>
        </p:nvSpPr>
        <p:spPr>
          <a:xfrm>
            <a:off x="834643" y="5655921"/>
            <a:ext cx="6923865" cy="1074436"/>
          </a:xfrm>
          <a:prstGeom prst="rect">
            <a:avLst/>
          </a:prstGeom>
        </p:spPr>
        <p:txBody>
          <a:bodyPr vert="horz" lIns="91440" tIns="45720" rIns="91440" bIns="45720" rtlCol="0" anchor="t">
            <a:normAutofit fontScale="85000" lnSpcReduction="10000"/>
          </a:bodyPr>
          <a:lstStyle/>
          <a:p>
            <a:pPr defTabSz="914400">
              <a:lnSpc>
                <a:spcPct val="90000"/>
              </a:lnSpc>
              <a:spcBef>
                <a:spcPct val="0"/>
              </a:spcBef>
              <a:spcAft>
                <a:spcPts val="600"/>
              </a:spcAft>
            </a:pPr>
            <a:r>
              <a:rPr lang="en-US" sz="7200" i="1" kern="1200" spc="100" baseline="0" dirty="0">
                <a:solidFill>
                  <a:schemeClr val="tx1">
                    <a:lumMod val="85000"/>
                    <a:lumOff val="15000"/>
                  </a:schemeClr>
                </a:solidFill>
                <a:latin typeface="+mj-lt"/>
                <a:ea typeface="+mj-ea"/>
                <a:cs typeface="+mj-cs"/>
              </a:rPr>
              <a:t>The Church Was Busy</a:t>
            </a:r>
          </a:p>
        </p:txBody>
      </p:sp>
      <p:sp>
        <p:nvSpPr>
          <p:cNvPr id="29" name="Freeform 6">
            <a:extLst>
              <a:ext uri="{FF2B5EF4-FFF2-40B4-BE49-F238E27FC236}">
                <a16:creationId xmlns:a16="http://schemas.microsoft.com/office/drawing/2014/main" id="{4C81B9CA-1414-4F8E-878C-2D9B6603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8152"/>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3" name="Online Media 2" title="The Book of Acts in 3 Minutes TheChurchAtBrookHills org">
            <a:hlinkClick r:id="" action="ppaction://media"/>
            <a:extLst>
              <a:ext uri="{FF2B5EF4-FFF2-40B4-BE49-F238E27FC236}">
                <a16:creationId xmlns:a16="http://schemas.microsoft.com/office/drawing/2014/main" id="{B8A483AA-D281-4047-A662-61F74936D19A}"/>
              </a:ext>
            </a:extLst>
          </p:cNvPr>
          <p:cNvPicPr>
            <a:picLocks noRot="1" noChangeAspect="1"/>
          </p:cNvPicPr>
          <p:nvPr>
            <a:videoFile r:link="rId1"/>
          </p:nvPr>
        </p:nvPicPr>
        <p:blipFill>
          <a:blip r:embed="rId4"/>
          <a:stretch>
            <a:fillRect/>
          </a:stretch>
        </p:blipFill>
        <p:spPr>
          <a:xfrm>
            <a:off x="112486" y="127643"/>
            <a:ext cx="8889997" cy="5022848"/>
          </a:xfrm>
          <a:prstGeom prst="rect">
            <a:avLst/>
          </a:prstGeom>
        </p:spPr>
      </p:pic>
    </p:spTree>
    <p:extLst>
      <p:ext uri="{BB962C8B-B14F-4D97-AF65-F5344CB8AC3E}">
        <p14:creationId xmlns:p14="http://schemas.microsoft.com/office/powerpoint/2010/main" val="17762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HeadlinesVTI">
  <a:themeElements>
    <a:clrScheme name="AnalogousFromLightSeedRightStep">
      <a:dk1>
        <a:srgbClr val="000000"/>
      </a:dk1>
      <a:lt1>
        <a:srgbClr val="FFFFFF"/>
      </a:lt1>
      <a:dk2>
        <a:srgbClr val="412B24"/>
      </a:dk2>
      <a:lt2>
        <a:srgbClr val="E2E7E8"/>
      </a:lt2>
      <a:accent1>
        <a:srgbClr val="C1988C"/>
      </a:accent1>
      <a:accent2>
        <a:srgbClr val="B5A17C"/>
      </a:accent2>
      <a:accent3>
        <a:srgbClr val="A4A67E"/>
      </a:accent3>
      <a:accent4>
        <a:srgbClr val="90AA74"/>
      </a:accent4>
      <a:accent5>
        <a:srgbClr val="86AB81"/>
      </a:accent5>
      <a:accent6>
        <a:srgbClr val="77AF89"/>
      </a:accent6>
      <a:hlink>
        <a:srgbClr val="5C8A98"/>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TotalTime>
  <Words>3772</Words>
  <Application>Microsoft Macintosh PowerPoint</Application>
  <PresentationFormat>On-screen Show (4:3)</PresentationFormat>
  <Paragraphs>203</Paragraphs>
  <Slides>47</Slides>
  <Notes>7</Notes>
  <HiddenSlides>0</HiddenSlides>
  <MMClips>3</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ＭＳ Ｐゴシック</vt:lpstr>
      <vt:lpstr>system-ui</vt:lpstr>
      <vt:lpstr>Arial</vt:lpstr>
      <vt:lpstr>Avenir Next LT Pro</vt:lpstr>
      <vt:lpstr>Calibri</vt:lpstr>
      <vt:lpstr>Sitka Banner</vt:lpstr>
      <vt:lpstr>Times New Roman</vt:lpstr>
      <vt:lpstr>Wingdings</vt:lpstr>
      <vt:lpstr>HeadlinesVTI</vt:lpstr>
      <vt:lpstr>Orbit</vt:lpstr>
      <vt:lpstr>7_Default Design</vt:lpstr>
      <vt:lpstr>Historical Development of the Trinity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Trinity Diagrammed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Trinity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Trinity</dc:title>
  <dc:creator>Matt Lyle</dc:creator>
  <cp:lastModifiedBy>Rick Griffith</cp:lastModifiedBy>
  <cp:revision>9</cp:revision>
  <dcterms:created xsi:type="dcterms:W3CDTF">2022-03-12T09:50:05Z</dcterms:created>
  <dcterms:modified xsi:type="dcterms:W3CDTF">2023-12-15T17:23:44Z</dcterms:modified>
</cp:coreProperties>
</file>