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5297" r:id="rId2"/>
    <p:sldMasterId id="2147485309" r:id="rId3"/>
    <p:sldMasterId id="2147485321" r:id="rId4"/>
    <p:sldMasterId id="2147485333" r:id="rId5"/>
    <p:sldMasterId id="2147487432" r:id="rId6"/>
    <p:sldMasterId id="2147487577" r:id="rId7"/>
    <p:sldMasterId id="2147487632" r:id="rId8"/>
    <p:sldMasterId id="2147487669" r:id="rId9"/>
    <p:sldMasterId id="2147487681" r:id="rId10"/>
    <p:sldMasterId id="2147487683" r:id="rId11"/>
  </p:sldMasterIdLst>
  <p:notesMasterIdLst>
    <p:notesMasterId r:id="rId53"/>
  </p:notesMasterIdLst>
  <p:sldIdLst>
    <p:sldId id="4462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87" r:id="rId21"/>
    <p:sldId id="400" r:id="rId22"/>
    <p:sldId id="401" r:id="rId23"/>
    <p:sldId id="402" r:id="rId24"/>
    <p:sldId id="403" r:id="rId25"/>
    <p:sldId id="404" r:id="rId26"/>
    <p:sldId id="4466" r:id="rId27"/>
    <p:sldId id="405" r:id="rId28"/>
    <p:sldId id="406" r:id="rId29"/>
    <p:sldId id="407" r:id="rId30"/>
    <p:sldId id="408" r:id="rId31"/>
    <p:sldId id="409" r:id="rId32"/>
    <p:sldId id="410" r:id="rId33"/>
    <p:sldId id="4448" r:id="rId34"/>
    <p:sldId id="4449" r:id="rId35"/>
    <p:sldId id="459" r:id="rId36"/>
    <p:sldId id="4450" r:id="rId37"/>
    <p:sldId id="4458" r:id="rId38"/>
    <p:sldId id="4451" r:id="rId39"/>
    <p:sldId id="4452" r:id="rId40"/>
    <p:sldId id="4453" r:id="rId41"/>
    <p:sldId id="4454" r:id="rId42"/>
    <p:sldId id="4455" r:id="rId43"/>
    <p:sldId id="4456" r:id="rId44"/>
    <p:sldId id="4457" r:id="rId45"/>
    <p:sldId id="422" r:id="rId46"/>
    <p:sldId id="423" r:id="rId47"/>
    <p:sldId id="424" r:id="rId48"/>
    <p:sldId id="425" r:id="rId49"/>
    <p:sldId id="426" r:id="rId50"/>
    <p:sldId id="303" r:id="rId51"/>
    <p:sldId id="464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313131"/>
    <a:srgbClr val="C7C7C7"/>
    <a:srgbClr val="9D3F00"/>
    <a:srgbClr val="FF0000"/>
    <a:srgbClr val="CC0000"/>
    <a:srgbClr val="FF3300"/>
    <a:srgbClr val="99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/>
    <p:restoredTop sz="61364"/>
  </p:normalViewPr>
  <p:slideViewPr>
    <p:cSldViewPr>
      <p:cViewPr varScale="1">
        <p:scale>
          <a:sx n="85" d="100"/>
          <a:sy n="85" d="100"/>
        </p:scale>
        <p:origin x="272" y="17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50" d="100"/>
        <a:sy n="5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11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99721D-6A3F-AA4E-8671-67681A35E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2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6F9B40-8A6E-46A9-84E9-F0136EC0AF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53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FABD85-0A40-4641-A44A-4119B3FD52D3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29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CB8D5D-DB24-4345-A80E-04DF931FEC72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1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CF32A9-CDE2-4E4F-B509-695D1BB6C42E}" type="slidenum">
              <a:rPr 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3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227BEF-EA4B-CE41-B5F1-64AEA6E8DBC9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5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1456-7C2F-4CFC-8AC1-50EF6D5FCB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4B9A-513B-4852-9DC9-31CEFF6818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EA2F06-1D2A-4D34-B102-D3FFC34950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1DFC7-5F2D-4C8A-B50D-6A0D588D78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50962-CD46-4C2F-9CDC-C8231EE4E4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85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7A1F1-FF3B-436A-8F0D-4C64B3DFB6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55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5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E2B9067-F976-7B48-A291-86F535C44483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01CA8-8EFA-42AA-BDE3-734A45DBA6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C5BB8-9ACF-4066-AE17-8D8D66DCCF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2BAB7-096A-48EE-A031-5EC5460D04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25760-9EE0-4434-A0F0-74B268B859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AA024-EE49-4470-A1E7-9A4FEE705D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50962-CD46-4C2F-9CDC-C8231EE4E4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1EFF34-9E7B-274C-B201-598E32F74F60}" type="slidenum">
              <a:rPr lang="en-US" sz="1200">
                <a:solidFill>
                  <a:srgbClr val="000000"/>
                </a:solidFill>
              </a:rPr>
              <a:pPr eaLnBrk="1" hangingPunct="1"/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4934D8-F57D-2D4F-8AA9-A9188415D091}" type="slidenum">
              <a:rPr lang="en-US" sz="1200">
                <a:solidFill>
                  <a:srgbClr val="000000"/>
                </a:solidFill>
              </a:rPr>
              <a:pPr eaLnBrk="1" hangingPunct="1"/>
              <a:t>39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Trinity (tr)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755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7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C057660-E53F-5D42-AEE4-CE9931CEB92A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08B585-0B2F-EA4F-AC24-9EC6CE1B9A1D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57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http://www.message4muslims.org.uk/apologetics/the-holy-spirit/</a:t>
            </a:r>
          </a:p>
        </p:txBody>
      </p:sp>
      <p:sp>
        <p:nvSpPr>
          <p:cNvPr id="415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72D9B6-150A-9F4C-A2B6-285FD073D99C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7C02A47A-5130-44E2-95B6-B5E09ECCC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8EBECD8A-9327-41BB-AC80-AE98B1189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C.S. Lewis, a popular British theologian, wrote, "I am trying here to prevent anyone saying the really foolish thing that people often say about Him: 'I'm ready to accept Jesus as a great moral teacher, but I don't accept His claim to be God.' That is the one thing we must not say. A man who was merely a man and said the sort of things Jesus said would not be a great moral teacher. He would either be a lunatic - on the level with the man who says he is a poached egg - or else he would be the Devil of Hell. You must make your choice. Either this man was, and is, the Son of God: or else a madman or something worse. You can shut Him up for a fool, you can spit at Him and kill Him as a demon; or you can fall at His feet and call Him Lord and God. But let us not come with any patronising nonsense about His being a great human teacher. He has not left that open to us. He did not intend to." (C.S. Lewis, </a:t>
            </a:r>
            <a:r>
              <a:rPr lang="en-US" altLang="en-US" i="1" u="sng">
                <a:latin typeface="Arial" panose="020B0604020202020204" pitchFamily="34" charset="0"/>
                <a:ea typeface="ＭＳ Ｐゴシック" panose="020B0600070205080204" pitchFamily="34" charset="-128"/>
              </a:rPr>
              <a:t>Mere Christianity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, The MacMillan Company, 1960, pp. 40-41.) 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7D3F632A-B975-47B2-9967-1984AA470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FB73D-DE5B-4379-90B9-607782DC098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96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8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8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75D0B85-C247-B140-A036-FD03647C7B22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3AC8F6-A1BB-8544-BBD7-A7AD07AE91BF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E1D482-2F09-BE4E-B54B-3460B2B1207A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E837-39D7-D84D-A429-B9EEB14D5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6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8E23-E90A-004F-B7A2-5B9D560D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733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F50C2-D163-4838-950E-474EDB8A95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358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70AA2-1C16-4F6D-A117-F7EA595E6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344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12F7-90D0-41F8-B7C0-388B4CB91F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61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481B-4F94-4A70-AC9A-C96710A15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251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0BB6B-CF76-48AE-A52B-3E6584F49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309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A72AB-C501-434C-98E5-734BE523A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15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10400-C046-483D-AE32-F251462464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75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01E9-7A57-4E0E-A1DA-0A9BFB9AA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581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31CD-254E-46BD-AE8F-5032358FF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E1799-EAB4-4C20-86C1-7D59FF58E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D9E4-54D3-7747-9D3B-39E5F258C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00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51450-2720-477A-BE6D-DEB06AA5D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3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E265980-5F7A-894D-AC5B-BAE30E10E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3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0261CA-190D-D74B-A062-A3B0E59E0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0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82C81A-C6DC-BC4F-B7A0-8E80102A6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7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7E59A0-B279-6442-9AD0-FCDB176A9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6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49FA9A-BCC0-3647-9DAE-2AAAD60A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2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A827EB-FBE9-BC46-8A57-8E1DA8773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77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E70BD39-196A-E145-A45E-C262D6970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38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F519C07-3DC9-FA43-BBA6-F91DC4925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FDE1-6E7D-5B42-A483-18D685D2C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4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D25962-D212-3C4C-93E2-09E2D87CE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2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3EEA9D-9B7E-3E42-BAB5-AC741D2EC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86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F846033-2381-0443-B3C2-AE173A78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59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-111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9DF84613-E694-3F49-B266-E797440A0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54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E346-0B5F-1345-8C92-AADFCF83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2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76A2-A0A2-5C41-AB8C-D37121655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76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75E4-1AC6-ED40-8232-946B50A6F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1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3EF7-9FF4-594D-B8B0-38ABF2B6A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39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E5259-7E04-2747-8228-8F6A257F1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4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1494-399C-CF44-A4F5-534BA3DA4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24439-244B-3F42-B1E4-8BCBB1D1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6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BCC1-BC78-DF44-9F19-D6ACA2E5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28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0324-5342-624C-AF87-5B5BF1174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27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A5A2-6F5A-E649-9247-8B1BC32F3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65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5AEF-288F-F948-9B57-4EFA5EC0D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42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91CA5F-1B3B-4D4F-ABED-63ACEB848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4F1A95-F7A6-B049-837B-71BEC1A48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CE9A5F2-21A9-974E-A491-5753C7B7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3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D1B9FF-A76F-5E4F-80D6-6208AC302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2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BE941B-25AF-664F-B3C1-29150E309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49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3461BB-F154-2144-9B5C-ACEC9C893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E442-8ED8-8446-A45B-4CC1E7BBF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8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CC2DA9-AAE1-6E42-BF00-A57FCD552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10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5F61B7F-1900-6240-A38D-07F3BBA98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53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03EE12-65E5-AB4E-ABE7-9325CEB2D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92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292CEFB-BA10-5A43-A98C-97AF38900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91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AA65780-03AA-CC49-B45F-3D31DC37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0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BEA3-F8AF-C349-BD06-D7C0DB0B9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67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645D-C2B5-6449-849E-196B2CE3F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52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7FF2F-7902-FE44-A6D9-6995D9041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9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87AB0-41C9-C74A-87EE-C0CC55CFE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7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4675-5986-1144-B1DC-50334DA94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8D06-1428-6F4D-9D9C-EB22AD946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60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FA0-2A14-CD4E-A2E7-0633AE7C0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13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B5CB-8E74-EB4A-BFFB-7F576DCB8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3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05BA-383D-614D-B075-38221CC50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5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BA1B6-48F4-3448-8730-69B959407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38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C531-A1E1-E744-879E-2D6FCD429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06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9C0E0-6ECE-2F47-8FB6-D803E7DF0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3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411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0965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3649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9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E6349-42F6-2949-860C-F439FBEE9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62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507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9064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8682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1927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1221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6860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550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338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8898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54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3C09-EDAB-8146-A9D0-2E801B68D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2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432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3287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8456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364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3819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0360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6016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527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E3D019E-4688-44C2-AD9F-F15C0FFE4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7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E3D019E-4688-44C2-AD9F-F15C0FFE4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F290B6-8ADF-4BD9-85D3-627FA759C0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61" y="210821"/>
            <a:ext cx="2665524" cy="17686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00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CD153-B6A3-BA4B-984B-B2C8A27E8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44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E3D019E-4688-44C2-AD9F-F15C0FFE4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C6F230-C409-459C-9F6D-1BAFADE54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61" y="210821"/>
            <a:ext cx="2665524" cy="17686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0274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E3D019E-4688-44C2-AD9F-F15C0FFE4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1568A-256F-4FEE-94F4-B8EE55BFD1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54" y="206260"/>
            <a:ext cx="3176653" cy="17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841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53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EXPTEXTB">
            <a:extLst>
              <a:ext uri="{FF2B5EF4-FFF2-40B4-BE49-F238E27FC236}">
                <a16:creationId xmlns:a16="http://schemas.microsoft.com/office/drawing/2014/main" id="{C6DCF30E-E4AC-48FD-9738-DEB04830E7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068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8B21CD-BD50-45DC-943F-6A626E083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15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330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kers | What does it mean that Jesus is the first born from the dead?">
            <a:extLst>
              <a:ext uri="{FF2B5EF4-FFF2-40B4-BE49-F238E27FC236}">
                <a16:creationId xmlns:a16="http://schemas.microsoft.com/office/drawing/2014/main" id="{73EED69E-84E9-4679-AB59-689B0BEA3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218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49083A-A690-4EDC-BA99-B2064D3AB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129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620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F50C2-D163-4838-950E-474EDB8A950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4975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70AA2-1C16-4F6D-A117-F7EA595E66A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71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F531-84C0-C84C-A5A5-C9D4B9595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648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12F7-90D0-41F8-B7C0-388B4CB91F3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2203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481B-4F94-4A70-AC9A-C96710A15B2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075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0BB6B-CF76-48AE-A52B-3E6584F49CA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8137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A72AB-C501-434C-98E5-734BE523A92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2905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10400-C046-483D-AE32-F25146246445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4700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01E9-7A57-4E0E-A1DA-0A9BFB9AA2F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2201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31CD-254E-46BD-AE8F-5032358FFCE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186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E1799-EAB4-4C20-86C1-7D59FF58E15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0095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51450-2720-477A-BE6D-DEB06AA5DB7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80405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7869E6-1D1C-46F5-80F2-56C1E5CE4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F42C9-56C6-488D-87F3-306F316C028C}" type="datetime1">
              <a:rPr lang="en-US" altLang="en-US"/>
              <a:pPr/>
              <a:t>12/15/23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48AB18-7BB5-4732-BFB3-C318A1C8A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C936A82-0C55-47CD-9A53-830618AA6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08759-11C5-4190-B3D8-591ABE3F2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6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893ED31-5A17-7842-B588-8BDBC510F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38" r:id="rId1"/>
    <p:sldLayoutId id="2147487239" r:id="rId2"/>
    <p:sldLayoutId id="2147487240" r:id="rId3"/>
    <p:sldLayoutId id="2147487241" r:id="rId4"/>
    <p:sldLayoutId id="2147487242" r:id="rId5"/>
    <p:sldLayoutId id="2147487243" r:id="rId6"/>
    <p:sldLayoutId id="2147487244" r:id="rId7"/>
    <p:sldLayoutId id="2147487245" r:id="rId8"/>
    <p:sldLayoutId id="2147487246" r:id="rId9"/>
    <p:sldLayoutId id="2147487247" r:id="rId10"/>
    <p:sldLayoutId id="2147487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50D5BC58-C214-43E4-AACC-5811FDAB5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2A5B3E1E-4312-412D-8F2E-3D989378D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1D3E8E-2A9F-4F8C-AABD-3F2F14B5D1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AD1FD7DE-0BE3-45DD-ACDD-B71A67FE86FC}" type="datetime1">
              <a:rPr lang="en-US" altLang="en-US"/>
              <a:pPr/>
              <a:t>12/15/23</a:t>
            </a:fld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E85196-74C3-4967-8AE6-F6A5FCF8A5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E3A3138-685E-4BE9-8700-A042EF931D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6BE88F41-5885-4A55-ABCD-F49DF89E0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772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682" r:id="rId1"/>
  </p:sldLayoutIdLst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6002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73AEEF-99ED-4545-9C5E-B6F0A89662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3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84" r:id="rId1"/>
    <p:sldLayoutId id="2147487685" r:id="rId2"/>
    <p:sldLayoutId id="2147487686" r:id="rId3"/>
    <p:sldLayoutId id="2147487687" r:id="rId4"/>
    <p:sldLayoutId id="2147487688" r:id="rId5"/>
    <p:sldLayoutId id="2147487689" r:id="rId6"/>
    <p:sldLayoutId id="2147487690" r:id="rId7"/>
    <p:sldLayoutId id="2147487691" r:id="rId8"/>
    <p:sldLayoutId id="2147487692" r:id="rId9"/>
    <p:sldLayoutId id="2147487693" r:id="rId10"/>
    <p:sldLayoutId id="2147487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600200"/>
            <a:ext cx="8991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E4D3F53-FBEA-AB4A-B3F3-858EC5D12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86" r:id="rId1"/>
    <p:sldLayoutId id="2147487387" r:id="rId2"/>
    <p:sldLayoutId id="2147487388" r:id="rId3"/>
    <p:sldLayoutId id="2147487389" r:id="rId4"/>
    <p:sldLayoutId id="2147487390" r:id="rId5"/>
    <p:sldLayoutId id="2147487391" r:id="rId6"/>
    <p:sldLayoutId id="2147487392" r:id="rId7"/>
    <p:sldLayoutId id="2147487393" r:id="rId8"/>
    <p:sldLayoutId id="2147487394" r:id="rId9"/>
    <p:sldLayoutId id="2147487395" r:id="rId10"/>
    <p:sldLayoutId id="21474873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180D93-86AD-F144-A05D-3FBB4BAA6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6678" name="Picture 6" descr="strtegic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7" r:id="rId1"/>
    <p:sldLayoutId id="2147487301" r:id="rId2"/>
    <p:sldLayoutId id="2147487302" r:id="rId3"/>
    <p:sldLayoutId id="2147487303" r:id="rId4"/>
    <p:sldLayoutId id="2147487304" r:id="rId5"/>
    <p:sldLayoutId id="2147487305" r:id="rId6"/>
    <p:sldLayoutId id="2147487306" r:id="rId7"/>
    <p:sldLayoutId id="2147487307" r:id="rId8"/>
    <p:sldLayoutId id="2147487308" r:id="rId9"/>
    <p:sldLayoutId id="2147487309" r:id="rId10"/>
    <p:sldLayoutId id="21474873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8914F36-3D9C-274A-B67A-666F9D969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8" r:id="rId1"/>
    <p:sldLayoutId id="2147487399" r:id="rId2"/>
    <p:sldLayoutId id="2147487400" r:id="rId3"/>
    <p:sldLayoutId id="2147487401" r:id="rId4"/>
    <p:sldLayoutId id="2147487402" r:id="rId5"/>
    <p:sldLayoutId id="2147487403" r:id="rId6"/>
    <p:sldLayoutId id="2147487404" r:id="rId7"/>
    <p:sldLayoutId id="2147487405" r:id="rId8"/>
    <p:sldLayoutId id="2147487406" r:id="rId9"/>
    <p:sldLayoutId id="2147487407" r:id="rId10"/>
    <p:sldLayoutId id="21474874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D9C6FED-951B-B64E-AE93-9F60021C8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1" r:id="rId1"/>
    <p:sldLayoutId id="2147487312" r:id="rId2"/>
    <p:sldLayoutId id="2147487313" r:id="rId3"/>
    <p:sldLayoutId id="2147487314" r:id="rId4"/>
    <p:sldLayoutId id="2147487315" r:id="rId5"/>
    <p:sldLayoutId id="2147487316" r:id="rId6"/>
    <p:sldLayoutId id="2147487317" r:id="rId7"/>
    <p:sldLayoutId id="2147487318" r:id="rId8"/>
    <p:sldLayoutId id="2147487319" r:id="rId9"/>
    <p:sldLayoutId id="2147487320" r:id="rId10"/>
    <p:sldLayoutId id="21474873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25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433" r:id="rId1"/>
    <p:sldLayoutId id="2147487434" r:id="rId2"/>
    <p:sldLayoutId id="2147487435" r:id="rId3"/>
    <p:sldLayoutId id="2147487436" r:id="rId4"/>
    <p:sldLayoutId id="2147487437" r:id="rId5"/>
    <p:sldLayoutId id="2147487438" r:id="rId6"/>
    <p:sldLayoutId id="2147487439" r:id="rId7"/>
    <p:sldLayoutId id="2147487440" r:id="rId8"/>
    <p:sldLayoutId id="2147487441" r:id="rId9"/>
    <p:sldLayoutId id="2147487442" r:id="rId10"/>
    <p:sldLayoutId id="21474874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 userDrawn="1"/>
        </p:nvSpPr>
        <p:spPr bwMode="auto">
          <a:xfrm>
            <a:off x="2514600" y="0"/>
            <a:ext cx="617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3800" b="1">
                <a:solidFill>
                  <a:srgbClr val="8B999C"/>
                </a:solidFill>
                <a:latin typeface="Candara" charset="0"/>
                <a:cs typeface="Arial" charset="0"/>
              </a:rPr>
              <a:t>general books</a:t>
            </a:r>
          </a:p>
        </p:txBody>
      </p:sp>
      <p:pic>
        <p:nvPicPr>
          <p:cNvPr id="131075" name="Picture 8" descr="Product-Genera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9144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9" descr="AiG 2007 URL 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25" y="5672138"/>
            <a:ext cx="2125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9" descr="Product Scan Lines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6547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578" r:id="rId1"/>
    <p:sldLayoutId id="2147487579" r:id="rId2"/>
    <p:sldLayoutId id="2147487580" r:id="rId3"/>
    <p:sldLayoutId id="2147487581" r:id="rId4"/>
    <p:sldLayoutId id="2147487582" r:id="rId5"/>
    <p:sldLayoutId id="2147487583" r:id="rId6"/>
    <p:sldLayoutId id="2147487584" r:id="rId7"/>
    <p:sldLayoutId id="2147487585" r:id="rId8"/>
    <p:sldLayoutId id="2147487586" r:id="rId9"/>
    <p:sldLayoutId id="2147487587" r:id="rId10"/>
    <p:sldLayoutId id="21474875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95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33" r:id="rId1"/>
    <p:sldLayoutId id="2147487634" r:id="rId2"/>
    <p:sldLayoutId id="2147487635" r:id="rId3"/>
    <p:sldLayoutId id="2147487636" r:id="rId4"/>
    <p:sldLayoutId id="2147487637" r:id="rId5"/>
    <p:sldLayoutId id="2147487638" r:id="rId6"/>
    <p:sldLayoutId id="2147487639" r:id="rId7"/>
    <p:sldLayoutId id="2147487640" r:id="rId8"/>
    <p:sldLayoutId id="2147487641" r:id="rId9"/>
    <p:sldLayoutId id="214748764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6002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D73AEEF-99ED-4545-9C5E-B6F0A8966203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7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1" r:id="rId2"/>
    <p:sldLayoutId id="2147487672" r:id="rId3"/>
    <p:sldLayoutId id="2147487673" r:id="rId4"/>
    <p:sldLayoutId id="2147487674" r:id="rId5"/>
    <p:sldLayoutId id="2147487675" r:id="rId6"/>
    <p:sldLayoutId id="2147487676" r:id="rId7"/>
    <p:sldLayoutId id="2147487677" r:id="rId8"/>
    <p:sldLayoutId id="2147487678" r:id="rId9"/>
    <p:sldLayoutId id="2147487679" r:id="rId10"/>
    <p:sldLayoutId id="2147487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</p:grp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733550" y="609600"/>
            <a:ext cx="5791200" cy="47736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114800" y="20415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is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608638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is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438400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is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9050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Son</a:t>
            </a:r>
          </a:p>
        </p:txBody>
      </p: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GOD</a:t>
              </a:r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</p:grp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714750" y="14319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Father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4864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Spirit</a:t>
            </a:r>
          </a:p>
        </p:txBody>
      </p:sp>
      <p:sp>
        <p:nvSpPr>
          <p:cNvPr id="3091" name="WordArt 19"/>
          <p:cNvSpPr>
            <a:spLocks noChangeArrowheads="1" noChangeShapeType="1" noTextEdit="1"/>
          </p:cNvSpPr>
          <p:nvPr/>
        </p:nvSpPr>
        <p:spPr bwMode="auto">
          <a:xfrm rot="-3731304">
            <a:off x="1997076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/>
              </a:rPr>
              <a:t>is not</a:t>
            </a:r>
          </a:p>
        </p:txBody>
      </p:sp>
      <p:sp>
        <p:nvSpPr>
          <p:cNvPr id="3092" name="WordArt 20"/>
          <p:cNvSpPr>
            <a:spLocks noChangeArrowheads="1" noChangeShapeType="1" noTextEdit="1"/>
          </p:cNvSpPr>
          <p:nvPr/>
        </p:nvSpPr>
        <p:spPr bwMode="auto">
          <a:xfrm rot="3668274">
            <a:off x="5957888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/>
              </a:rPr>
              <a:t>is not</a:t>
            </a:r>
          </a:p>
        </p:txBody>
      </p:sp>
      <p:sp>
        <p:nvSpPr>
          <p:cNvPr id="3093" name="WordArt 21"/>
          <p:cNvSpPr>
            <a:spLocks noChangeArrowheads="1" noChangeShapeType="1" noTextEdit="1"/>
          </p:cNvSpPr>
          <p:nvPr/>
        </p:nvSpPr>
        <p:spPr bwMode="auto">
          <a:xfrm>
            <a:off x="4038600" y="5972175"/>
            <a:ext cx="1119188" cy="2047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Times New Roman"/>
              </a:rPr>
              <a:t>is not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5181600" cy="762000"/>
          </a:xfrm>
        </p:spPr>
        <p:txBody>
          <a:bodyPr anchor="t"/>
          <a:lstStyle/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  <a:effectLst/>
                <a:latin typeface="Arial"/>
                <a:ea typeface="+mj-ea"/>
                <a:cs typeface="+mj-cs"/>
              </a:rPr>
              <a:t>The Trinity Diagrammed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8610600" y="0"/>
            <a:ext cx="5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+mn-cs"/>
              </a:rPr>
              <a:t>vii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37A740-BA23-60CB-B54A-7B3A1FAAB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426163"/>
            <a:ext cx="9251949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7D7864-88F8-6AB8-4D91-EEED4418B38D}"/>
              </a:ext>
            </a:extLst>
          </p:cNvPr>
          <p:cNvSpPr txBox="1">
            <a:spLocks/>
          </p:cNvSpPr>
          <p:nvPr/>
        </p:nvSpPr>
        <p:spPr>
          <a:xfrm>
            <a:off x="1371600" y="1905000"/>
            <a:ext cx="6172200" cy="1524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b="1" kern="0">
                <a:effectLst>
                  <a:glow rad="228600">
                    <a:schemeClr val="accent4">
                      <a:satMod val="175000"/>
                      <a:alpha val="89599"/>
                    </a:schemeClr>
                  </a:glow>
                </a:effectLst>
                <a:latin typeface="Arial" charset="0"/>
              </a:rPr>
              <a:t>Biblical Evidence for the Trinity</a:t>
            </a:r>
            <a:endParaRPr lang="en-US" sz="4800" b="1" kern="0" dirty="0">
              <a:effectLst>
                <a:glow rad="228600">
                  <a:schemeClr val="accent4">
                    <a:satMod val="175000"/>
                    <a:alpha val="89599"/>
                  </a:scheme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9017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 descr="jesus.jpg">
            <a:extLst>
              <a:ext uri="{FF2B5EF4-FFF2-40B4-BE49-F238E27FC236}">
                <a16:creationId xmlns:a16="http://schemas.microsoft.com/office/drawing/2014/main" id="{459A2526-7225-4985-B89F-71A8758EE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DDAE9BF-B499-B0D7-30C2-49D3264844B8}"/>
              </a:ext>
            </a:extLst>
          </p:cNvPr>
          <p:cNvGrpSpPr/>
          <p:nvPr/>
        </p:nvGrpSpPr>
        <p:grpSpPr>
          <a:xfrm>
            <a:off x="2511497" y="883225"/>
            <a:ext cx="3629891" cy="1475510"/>
            <a:chOff x="2553061" y="193963"/>
            <a:chExt cx="3629891" cy="1475510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6B6DD926-33AF-3D7E-B7A6-145E1063F1F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53061" y="193963"/>
              <a:ext cx="3629891" cy="76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7" rIns="92075" bIns="46037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  <a:cs typeface="Arial"/>
                </a:defRPr>
              </a:lvl1pPr>
              <a:lvl2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228600">
                      <a:srgbClr val="000000">
                        <a:alpha val="81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Jesus said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0C66766F-CEB6-36AF-ABEB-F9FC398087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53061" y="900545"/>
              <a:ext cx="3629891" cy="76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7" rIns="92075" bIns="46037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  <a:cs typeface="Arial"/>
                </a:defRPr>
              </a:lvl1pPr>
              <a:lvl2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srgbClr val="000000">
                        <a:alpha val="81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I AM GOD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574E90-25E0-B411-8A21-38CA4B434B4D}"/>
              </a:ext>
            </a:extLst>
          </p:cNvPr>
          <p:cNvGrpSpPr/>
          <p:nvPr/>
        </p:nvGrpSpPr>
        <p:grpSpPr>
          <a:xfrm>
            <a:off x="-226687" y="5081153"/>
            <a:ext cx="3555603" cy="1475510"/>
            <a:chOff x="-2905629" y="4682835"/>
            <a:chExt cx="3629891" cy="147551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ECD42236-D1CC-615F-A5E7-216CB615DE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905629" y="4682835"/>
              <a:ext cx="3629891" cy="76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7" rIns="92075" bIns="46037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  <a:cs typeface="Arial"/>
                </a:defRPr>
              </a:lvl1pPr>
              <a:lvl2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228600">
                      <a:srgbClr val="000000">
                        <a:alpha val="81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Jesus is God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3B7BE482-51A7-42E8-EC88-0F6E1CE4D9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905629" y="5389417"/>
              <a:ext cx="3629891" cy="76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7" rIns="92075" bIns="46037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  <a:cs typeface="Arial"/>
                </a:defRPr>
              </a:lvl1pPr>
              <a:lvl2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srgbClr val="000000">
                        <a:alpha val="81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LORD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5EB7CE6-8C47-5AC9-7609-386EA7FA9F42}"/>
              </a:ext>
            </a:extLst>
          </p:cNvPr>
          <p:cNvGrpSpPr/>
          <p:nvPr/>
        </p:nvGrpSpPr>
        <p:grpSpPr>
          <a:xfrm>
            <a:off x="5790011" y="5081153"/>
            <a:ext cx="3477490" cy="1475510"/>
            <a:chOff x="-2905629" y="4682835"/>
            <a:chExt cx="3629891" cy="1475510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D5168354-29C2-68AC-5E6A-2CDC857A1A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905629" y="4682835"/>
              <a:ext cx="3629891" cy="76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7" rIns="92075" bIns="46037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  <a:cs typeface="Arial"/>
                </a:defRPr>
              </a:lvl1pPr>
              <a:lvl2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228600">
                      <a:srgbClr val="000000">
                        <a:alpha val="81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Jesus is a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89DB9E3A-A7C6-116A-7439-37EDE815573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905629" y="5389417"/>
              <a:ext cx="3629891" cy="76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7" rIns="92075" bIns="46037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  <a:cs typeface="Arial"/>
                </a:defRPr>
              </a:lvl1pPr>
              <a:lvl2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srgbClr val="000000">
                        <a:alpha val="81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LUNATIC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F0022D0-F51F-8D11-B3C6-B7B077DC10B9}"/>
              </a:ext>
            </a:extLst>
          </p:cNvPr>
          <p:cNvSpPr txBox="1">
            <a:spLocks/>
          </p:cNvSpPr>
          <p:nvPr/>
        </p:nvSpPr>
        <p:spPr bwMode="auto">
          <a:xfrm>
            <a:off x="239352" y="2660072"/>
            <a:ext cx="3629891" cy="76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alpha val="81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If True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B2DD86-ACC7-9506-ED6C-5F5D255074D4}"/>
              </a:ext>
            </a:extLst>
          </p:cNvPr>
          <p:cNvSpPr txBox="1">
            <a:spLocks/>
          </p:cNvSpPr>
          <p:nvPr/>
        </p:nvSpPr>
        <p:spPr bwMode="auto">
          <a:xfrm>
            <a:off x="4769787" y="2660072"/>
            <a:ext cx="3629891" cy="76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alpha val="81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If False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28A3CA0-BC58-B463-96A2-19300235F91C}"/>
              </a:ext>
            </a:extLst>
          </p:cNvPr>
          <p:cNvSpPr txBox="1">
            <a:spLocks/>
          </p:cNvSpPr>
          <p:nvPr/>
        </p:nvSpPr>
        <p:spPr bwMode="auto">
          <a:xfrm>
            <a:off x="2757048" y="3761511"/>
            <a:ext cx="3340859" cy="76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alpha val="81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If Insincere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761326-E18C-6C88-7E96-30F6EDF3BC45}"/>
              </a:ext>
            </a:extLst>
          </p:cNvPr>
          <p:cNvSpPr txBox="1">
            <a:spLocks/>
          </p:cNvSpPr>
          <p:nvPr/>
        </p:nvSpPr>
        <p:spPr bwMode="auto">
          <a:xfrm>
            <a:off x="6227019" y="3761511"/>
            <a:ext cx="2978731" cy="76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alpha val="81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If Sincere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3025CE-BDA0-7164-02A7-EA4BF512F508}"/>
              </a:ext>
            </a:extLst>
          </p:cNvPr>
          <p:cNvGrpSpPr/>
          <p:nvPr/>
        </p:nvGrpSpPr>
        <p:grpSpPr>
          <a:xfrm>
            <a:off x="2827050" y="5081153"/>
            <a:ext cx="3464827" cy="1475510"/>
            <a:chOff x="-2905629" y="4682835"/>
            <a:chExt cx="3629891" cy="1475510"/>
          </a:xfrm>
        </p:grpSpPr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215874B7-3B8D-3AC4-0936-EB02276923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905629" y="4682835"/>
              <a:ext cx="3629891" cy="76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7" rIns="92075" bIns="46037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  <a:cs typeface="Arial"/>
                </a:defRPr>
              </a:lvl1pPr>
              <a:lvl2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228600">
                      <a:srgbClr val="000000">
                        <a:alpha val="81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Jesus is a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195E72D6-BEF7-76A8-DB4A-526F255392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905629" y="5389417"/>
              <a:ext cx="3629891" cy="76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7" rIns="92075" bIns="46037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charset="-128"/>
                  <a:cs typeface="Arial"/>
                </a:defRPr>
              </a:lvl1pPr>
              <a:lvl2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6pPr>
              <a:lvl7pPr marL="9144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7pPr>
              <a:lvl8pPr marL="13716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8pPr>
              <a:lvl9pPr marL="18288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2"/>
                  </a:solidFill>
                  <a:latin typeface="Arial Narrow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228600">
                      <a:srgbClr val="000000">
                        <a:alpha val="81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LIAR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A8C2A7-3DD2-248B-E4C5-4DF61F1BE24D}"/>
              </a:ext>
            </a:extLst>
          </p:cNvPr>
          <p:cNvCxnSpPr/>
          <p:nvPr/>
        </p:nvCxnSpPr>
        <p:spPr>
          <a:xfrm flipH="1">
            <a:off x="1246306" y="2549236"/>
            <a:ext cx="2480559" cy="25319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glow rad="228600">
              <a:schemeClr val="bg1">
                <a:alpha val="74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2AF47D-3C23-8498-6141-2796C9AF8B55}"/>
              </a:ext>
            </a:extLst>
          </p:cNvPr>
          <p:cNvCxnSpPr>
            <a:cxnSpLocks/>
          </p:cNvCxnSpPr>
          <p:nvPr/>
        </p:nvCxnSpPr>
        <p:spPr>
          <a:xfrm flipH="1">
            <a:off x="4917771" y="3848099"/>
            <a:ext cx="1205941" cy="12053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glow rad="228600">
              <a:schemeClr val="bg1">
                <a:alpha val="74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D5299D-0412-E24F-F648-D412D7A88531}"/>
              </a:ext>
            </a:extLst>
          </p:cNvPr>
          <p:cNvCxnSpPr>
            <a:cxnSpLocks/>
          </p:cNvCxnSpPr>
          <p:nvPr/>
        </p:nvCxnSpPr>
        <p:spPr>
          <a:xfrm>
            <a:off x="4915686" y="2582141"/>
            <a:ext cx="2480559" cy="25319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glow rad="228600">
              <a:schemeClr val="bg1">
                <a:alpha val="74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6B5EB113-FCD3-F5E1-A79E-74D5850C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8928"/>
          </a:xfrm>
        </p:spPr>
        <p:txBody>
          <a:bodyPr/>
          <a:lstStyle/>
          <a:p>
            <a:pPr eaLnBrk="1" hangingPunct="1"/>
            <a:r>
              <a:rPr lang="en-US" sz="4800" kern="0" dirty="0">
                <a:latin typeface="Arial" charset="0"/>
              </a:rPr>
              <a:t>4.  Decide who Jesus is</a:t>
            </a:r>
          </a:p>
        </p:txBody>
      </p:sp>
    </p:spTree>
    <p:extLst>
      <p:ext uri="{BB962C8B-B14F-4D97-AF65-F5344CB8AC3E}">
        <p14:creationId xmlns:p14="http://schemas.microsoft.com/office/powerpoint/2010/main" val="681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5. Show the reasonableness of this proposition:</a:t>
            </a:r>
          </a:p>
        </p:txBody>
      </p:sp>
      <p:sp>
        <p:nvSpPr>
          <p:cNvPr id="417794" name="Title 1"/>
          <p:cNvSpPr txBox="1">
            <a:spLocks/>
          </p:cNvSpPr>
          <p:nvPr/>
        </p:nvSpPr>
        <p:spPr bwMode="auto">
          <a:xfrm>
            <a:off x="381000" y="1143000"/>
            <a:ext cx="8305800" cy="35814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FF"/>
                </a:solidFill>
                <a:latin typeface="Arial" charset="0"/>
              </a:rPr>
              <a:t>If three biblical Persons are all called God and share the same attributes of God, but there exists only one God, they are in effect </a:t>
            </a:r>
            <a:r>
              <a:rPr lang="en-US" sz="3600" i="1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en-US" sz="3600">
                <a:solidFill>
                  <a:srgbClr val="FFFFFF"/>
                </a:solidFill>
                <a:latin typeface="Arial" charset="0"/>
              </a:rPr>
              <a:t> one, true God.  (If this can be demonstrated then the Trinity is true.)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80060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Ask, “If I can prove this to you, </a:t>
            </a:r>
            <a:b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then will you believe in the Trinity?”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708650"/>
            <a:ext cx="9113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If the person says “no,” then he or she has an authority other than the Bible!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41" name="Group 2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9842" name="Group 5"/>
          <p:cNvGrpSpPr>
            <a:grpSpLocks/>
          </p:cNvGrpSpPr>
          <p:nvPr/>
        </p:nvGrpSpPr>
        <p:grpSpPr bwMode="auto"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733550" y="609600"/>
            <a:ext cx="5791200" cy="47736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14800" y="20415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is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608638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is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438400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is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9050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Son</a:t>
            </a: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i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GOD</a:t>
              </a:r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714750" y="14319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Father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4864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Spirit</a:t>
            </a:r>
          </a:p>
        </p:txBody>
      </p:sp>
      <p:sp>
        <p:nvSpPr>
          <p:cNvPr id="24" name="WordArt 19"/>
          <p:cNvSpPr>
            <a:spLocks noChangeArrowheads="1" noChangeShapeType="1" noTextEdit="1"/>
          </p:cNvSpPr>
          <p:nvPr/>
        </p:nvSpPr>
        <p:spPr bwMode="auto">
          <a:xfrm rot="-3731304">
            <a:off x="1997076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is not</a:t>
            </a:r>
          </a:p>
        </p:txBody>
      </p:sp>
      <p:sp>
        <p:nvSpPr>
          <p:cNvPr id="25" name="WordArt 20"/>
          <p:cNvSpPr>
            <a:spLocks noChangeArrowheads="1" noChangeShapeType="1" noTextEdit="1"/>
          </p:cNvSpPr>
          <p:nvPr/>
        </p:nvSpPr>
        <p:spPr bwMode="auto">
          <a:xfrm rot="3668274">
            <a:off x="5957888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is not</a:t>
            </a:r>
          </a:p>
        </p:txBody>
      </p:sp>
      <p:sp>
        <p:nvSpPr>
          <p:cNvPr id="26" name="WordArt 21"/>
          <p:cNvSpPr>
            <a:spLocks noChangeArrowheads="1" noChangeShapeType="1" noTextEdit="1"/>
          </p:cNvSpPr>
          <p:nvPr/>
        </p:nvSpPr>
        <p:spPr bwMode="auto">
          <a:xfrm>
            <a:off x="4038600" y="5972175"/>
            <a:ext cx="1119188" cy="2047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is not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8589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6.  The Bible conclusively proves the above proposition in the following passages that identify the same attributes/titles with the Father, the Son, and the Holy Spirit: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290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1981200" cy="304800"/>
          </a:xfrm>
        </p:spPr>
        <p:txBody>
          <a:bodyPr/>
          <a:lstStyle/>
          <a:p>
            <a:pPr eaLnBrk="1" hangingPunct="1"/>
            <a:r>
              <a:rPr lang="en-US" sz="1400" b="1">
                <a:latin typeface="Arial" charset="0"/>
                <a:ea typeface="ＭＳ Ｐゴシック" charset="0"/>
                <a:cs typeface="Arial" charset="0"/>
              </a:rPr>
              <a:t>Proving the Trinity</a:t>
            </a:r>
            <a:endParaRPr lang="en-US" sz="4000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20866" name="Text Box 56"/>
          <p:cNvSpPr txBox="1">
            <a:spLocks noChangeArrowheads="1"/>
          </p:cNvSpPr>
          <p:nvPr/>
        </p:nvSpPr>
        <p:spPr bwMode="auto">
          <a:xfrm>
            <a:off x="250825" y="44450"/>
            <a:ext cx="8188325" cy="523875"/>
          </a:xfrm>
          <a:prstGeom prst="rect">
            <a:avLst/>
          </a:prstGeom>
          <a:solidFill>
            <a:srgbClr val="00009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Arial" charset="0"/>
                <a:cs typeface="Arial" charset="0"/>
              </a:rPr>
              <a:t>Biblical Evidence for the Doctrine of the Trinity</a:t>
            </a:r>
            <a:endParaRPr lang="en-US" sz="28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420867" name="Group 287"/>
          <p:cNvGrpSpPr>
            <a:grpSpLocks/>
          </p:cNvGrpSpPr>
          <p:nvPr/>
        </p:nvGrpSpPr>
        <p:grpSpPr bwMode="auto">
          <a:xfrm>
            <a:off x="179388" y="685800"/>
            <a:ext cx="8736012" cy="5867400"/>
            <a:chOff x="-23" y="-4"/>
            <a:chExt cx="3566" cy="8815"/>
          </a:xfrm>
        </p:grpSpPr>
        <p:grpSp>
          <p:nvGrpSpPr>
            <p:cNvPr id="420870" name="Group 285"/>
            <p:cNvGrpSpPr>
              <a:grpSpLocks/>
            </p:cNvGrpSpPr>
            <p:nvPr/>
          </p:nvGrpSpPr>
          <p:grpSpPr bwMode="auto">
            <a:xfrm>
              <a:off x="-23" y="0"/>
              <a:ext cx="3562" cy="8807"/>
              <a:chOff x="-23" y="0"/>
              <a:chExt cx="3562" cy="8807"/>
            </a:xfrm>
          </p:grpSpPr>
          <p:grpSp>
            <p:nvGrpSpPr>
              <p:cNvPr id="420872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917" cy="403"/>
                <a:chOff x="0" y="0"/>
                <a:chExt cx="917" cy="403"/>
              </a:xfrm>
            </p:grpSpPr>
            <p:sp>
              <p:nvSpPr>
                <p:cNvPr id="421098" name="Rectangle 5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Attribute/Title</a:t>
                  </a: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99" name="Rectangle 1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73" name="Group 136"/>
              <p:cNvGrpSpPr>
                <a:grpSpLocks/>
              </p:cNvGrpSpPr>
              <p:nvPr/>
            </p:nvGrpSpPr>
            <p:grpSpPr bwMode="auto">
              <a:xfrm>
                <a:off x="917" y="0"/>
                <a:ext cx="874" cy="403"/>
                <a:chOff x="917" y="0"/>
                <a:chExt cx="874" cy="403"/>
              </a:xfrm>
            </p:grpSpPr>
            <p:sp>
              <p:nvSpPr>
                <p:cNvPr id="421096" name="Rectangle 58"/>
                <p:cNvSpPr>
                  <a:spLocks noChangeArrowheads="1"/>
                </p:cNvSpPr>
                <p:nvPr/>
              </p:nvSpPr>
              <p:spPr bwMode="auto">
                <a:xfrm>
                  <a:off x="960" y="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Father</a:t>
                  </a: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97" name="Rectangle 135"/>
                <p:cNvSpPr>
                  <a:spLocks noChangeArrowheads="1"/>
                </p:cNvSpPr>
                <p:nvPr/>
              </p:nvSpPr>
              <p:spPr bwMode="auto">
                <a:xfrm>
                  <a:off x="917" y="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74" name="Group 138"/>
              <p:cNvGrpSpPr>
                <a:grpSpLocks/>
              </p:cNvGrpSpPr>
              <p:nvPr/>
            </p:nvGrpSpPr>
            <p:grpSpPr bwMode="auto">
              <a:xfrm>
                <a:off x="1791" y="0"/>
                <a:ext cx="874" cy="403"/>
                <a:chOff x="1791" y="0"/>
                <a:chExt cx="874" cy="403"/>
              </a:xfrm>
            </p:grpSpPr>
            <p:sp>
              <p:nvSpPr>
                <p:cNvPr id="421094" name="Rectangle 59"/>
                <p:cNvSpPr>
                  <a:spLocks noChangeArrowheads="1"/>
                </p:cNvSpPr>
                <p:nvPr/>
              </p:nvSpPr>
              <p:spPr bwMode="auto">
                <a:xfrm>
                  <a:off x="1834" y="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Son</a:t>
                  </a: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95" name="Rectangle 137"/>
                <p:cNvSpPr>
                  <a:spLocks noChangeArrowheads="1"/>
                </p:cNvSpPr>
                <p:nvPr/>
              </p:nvSpPr>
              <p:spPr bwMode="auto">
                <a:xfrm>
                  <a:off x="1791" y="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75" name="Group 140"/>
              <p:cNvGrpSpPr>
                <a:grpSpLocks/>
              </p:cNvGrpSpPr>
              <p:nvPr/>
            </p:nvGrpSpPr>
            <p:grpSpPr bwMode="auto">
              <a:xfrm>
                <a:off x="2665" y="0"/>
                <a:ext cx="874" cy="403"/>
                <a:chOff x="2665" y="0"/>
                <a:chExt cx="874" cy="403"/>
              </a:xfrm>
            </p:grpSpPr>
            <p:sp>
              <p:nvSpPr>
                <p:cNvPr id="421092" name="Rectangle 60"/>
                <p:cNvSpPr>
                  <a:spLocks noChangeArrowheads="1"/>
                </p:cNvSpPr>
                <p:nvPr/>
              </p:nvSpPr>
              <p:spPr bwMode="auto">
                <a:xfrm>
                  <a:off x="2708" y="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Holy Spirit</a:t>
                  </a:r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93" name="Rectangle 139"/>
                <p:cNvSpPr>
                  <a:spLocks noChangeArrowheads="1"/>
                </p:cNvSpPr>
                <p:nvPr/>
              </p:nvSpPr>
              <p:spPr bwMode="auto">
                <a:xfrm>
                  <a:off x="2665" y="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76" name="Group 142"/>
              <p:cNvGrpSpPr>
                <a:grpSpLocks/>
              </p:cNvGrpSpPr>
              <p:nvPr/>
            </p:nvGrpSpPr>
            <p:grpSpPr bwMode="auto">
              <a:xfrm>
                <a:off x="0" y="403"/>
                <a:ext cx="1094" cy="518"/>
                <a:chOff x="0" y="403"/>
                <a:chExt cx="1094" cy="518"/>
              </a:xfrm>
            </p:grpSpPr>
            <p:sp>
              <p:nvSpPr>
                <p:cNvPr id="421090" name="Rectangle 61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05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Called </a:t>
                  </a:r>
                  <a:r>
                    <a:rPr lang="en-US" altLang="ja-JP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"God" (deity)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91" name="Rectangle 141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77" name="Group 144"/>
              <p:cNvGrpSpPr>
                <a:grpSpLocks/>
              </p:cNvGrpSpPr>
              <p:nvPr/>
            </p:nvGrpSpPr>
            <p:grpSpPr bwMode="auto">
              <a:xfrm>
                <a:off x="917" y="403"/>
                <a:ext cx="874" cy="518"/>
                <a:chOff x="917" y="403"/>
                <a:chExt cx="874" cy="518"/>
              </a:xfrm>
            </p:grpSpPr>
            <p:sp>
              <p:nvSpPr>
                <p:cNvPr id="421088" name="Rectangle 62"/>
                <p:cNvSpPr>
                  <a:spLocks noChangeArrowheads="1"/>
                </p:cNvSpPr>
                <p:nvPr/>
              </p:nvSpPr>
              <p:spPr bwMode="auto">
                <a:xfrm>
                  <a:off x="960" y="40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Pet. 1:17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89" name="Rectangle 143"/>
                <p:cNvSpPr>
                  <a:spLocks noChangeArrowheads="1"/>
                </p:cNvSpPr>
                <p:nvPr/>
              </p:nvSpPr>
              <p:spPr bwMode="auto">
                <a:xfrm>
                  <a:off x="917" y="40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78" name="Group 146"/>
              <p:cNvGrpSpPr>
                <a:grpSpLocks/>
              </p:cNvGrpSpPr>
              <p:nvPr/>
            </p:nvGrpSpPr>
            <p:grpSpPr bwMode="auto">
              <a:xfrm>
                <a:off x="1791" y="403"/>
                <a:ext cx="874" cy="518"/>
                <a:chOff x="1791" y="403"/>
                <a:chExt cx="874" cy="518"/>
              </a:xfrm>
            </p:grpSpPr>
            <p:sp>
              <p:nvSpPr>
                <p:cNvPr id="421086" name="Rectangle 63"/>
                <p:cNvSpPr>
                  <a:spLocks noChangeArrowheads="1"/>
                </p:cNvSpPr>
                <p:nvPr/>
              </p:nvSpPr>
              <p:spPr bwMode="auto">
                <a:xfrm>
                  <a:off x="1834" y="40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Heb. 1:6-8</a:t>
                  </a:r>
                </a:p>
              </p:txBody>
            </p:sp>
            <p:sp>
              <p:nvSpPr>
                <p:cNvPr id="421087" name="Rectangle 145"/>
                <p:cNvSpPr>
                  <a:spLocks noChangeArrowheads="1"/>
                </p:cNvSpPr>
                <p:nvPr/>
              </p:nvSpPr>
              <p:spPr bwMode="auto">
                <a:xfrm>
                  <a:off x="1791" y="40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79" name="Group 148"/>
              <p:cNvGrpSpPr>
                <a:grpSpLocks/>
              </p:cNvGrpSpPr>
              <p:nvPr/>
            </p:nvGrpSpPr>
            <p:grpSpPr bwMode="auto">
              <a:xfrm>
                <a:off x="2665" y="403"/>
                <a:ext cx="874" cy="518"/>
                <a:chOff x="2665" y="403"/>
                <a:chExt cx="874" cy="518"/>
              </a:xfrm>
            </p:grpSpPr>
            <p:sp>
              <p:nvSpPr>
                <p:cNvPr id="421084" name="Rectangle 64"/>
                <p:cNvSpPr>
                  <a:spLocks noChangeArrowheads="1"/>
                </p:cNvSpPr>
                <p:nvPr/>
              </p:nvSpPr>
              <p:spPr bwMode="auto">
                <a:xfrm>
                  <a:off x="2708" y="40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Acts 5:3-4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85" name="Rectangle 147"/>
                <p:cNvSpPr>
                  <a:spLocks noChangeArrowheads="1"/>
                </p:cNvSpPr>
                <p:nvPr/>
              </p:nvSpPr>
              <p:spPr bwMode="auto">
                <a:xfrm>
                  <a:off x="2665" y="40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80" name="Group 150"/>
              <p:cNvGrpSpPr>
                <a:grpSpLocks/>
              </p:cNvGrpSpPr>
              <p:nvPr/>
            </p:nvGrpSpPr>
            <p:grpSpPr bwMode="auto">
              <a:xfrm>
                <a:off x="0" y="872"/>
                <a:ext cx="1035" cy="567"/>
                <a:chOff x="0" y="872"/>
                <a:chExt cx="1035" cy="567"/>
              </a:xfrm>
            </p:grpSpPr>
            <p:sp>
              <p:nvSpPr>
                <p:cNvPr id="421082" name="Rectangle 65"/>
                <p:cNvSpPr>
                  <a:spLocks noChangeArrowheads="1"/>
                </p:cNvSpPr>
                <p:nvPr/>
              </p:nvSpPr>
              <p:spPr bwMode="auto">
                <a:xfrm>
                  <a:off x="43" y="872"/>
                  <a:ext cx="99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Worshipped as God</a:t>
                  </a:r>
                </a:p>
              </p:txBody>
            </p:sp>
            <p:sp>
              <p:nvSpPr>
                <p:cNvPr id="421083" name="Rectangle 149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81" name="Group 152"/>
              <p:cNvGrpSpPr>
                <a:grpSpLocks/>
              </p:cNvGrpSpPr>
              <p:nvPr/>
            </p:nvGrpSpPr>
            <p:grpSpPr bwMode="auto">
              <a:xfrm>
                <a:off x="917" y="921"/>
                <a:ext cx="874" cy="518"/>
                <a:chOff x="917" y="921"/>
                <a:chExt cx="874" cy="518"/>
              </a:xfrm>
            </p:grpSpPr>
            <p:sp>
              <p:nvSpPr>
                <p:cNvPr id="421080" name="Rectangle 66"/>
                <p:cNvSpPr>
                  <a:spLocks noChangeArrowheads="1"/>
                </p:cNvSpPr>
                <p:nvPr/>
              </p:nvSpPr>
              <p:spPr bwMode="auto">
                <a:xfrm>
                  <a:off x="960" y="92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Matt. 4:10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81" name="Rectangle 151"/>
                <p:cNvSpPr>
                  <a:spLocks noChangeArrowheads="1"/>
                </p:cNvSpPr>
                <p:nvPr/>
              </p:nvSpPr>
              <p:spPr bwMode="auto">
                <a:xfrm>
                  <a:off x="917" y="92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82" name="Group 154"/>
              <p:cNvGrpSpPr>
                <a:grpSpLocks/>
              </p:cNvGrpSpPr>
              <p:nvPr/>
            </p:nvGrpSpPr>
            <p:grpSpPr bwMode="auto">
              <a:xfrm>
                <a:off x="1791" y="921"/>
                <a:ext cx="874" cy="518"/>
                <a:chOff x="1791" y="921"/>
                <a:chExt cx="874" cy="518"/>
              </a:xfrm>
            </p:grpSpPr>
            <p:sp>
              <p:nvSpPr>
                <p:cNvPr id="421078" name="Rectangle 67"/>
                <p:cNvSpPr>
                  <a:spLocks noChangeArrowheads="1"/>
                </p:cNvSpPr>
                <p:nvPr/>
              </p:nvSpPr>
              <p:spPr bwMode="auto">
                <a:xfrm>
                  <a:off x="1834" y="92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John 20:28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79" name="Rectangle 153"/>
                <p:cNvSpPr>
                  <a:spLocks noChangeArrowheads="1"/>
                </p:cNvSpPr>
                <p:nvPr/>
              </p:nvSpPr>
              <p:spPr bwMode="auto">
                <a:xfrm>
                  <a:off x="1791" y="92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83" name="Group 156"/>
              <p:cNvGrpSpPr>
                <a:grpSpLocks/>
              </p:cNvGrpSpPr>
              <p:nvPr/>
            </p:nvGrpSpPr>
            <p:grpSpPr bwMode="auto">
              <a:xfrm>
                <a:off x="2665" y="921"/>
                <a:ext cx="874" cy="518"/>
                <a:chOff x="2665" y="921"/>
                <a:chExt cx="874" cy="518"/>
              </a:xfrm>
            </p:grpSpPr>
            <p:sp>
              <p:nvSpPr>
                <p:cNvPr id="421076" name="Rectangle 68"/>
                <p:cNvSpPr>
                  <a:spLocks noChangeArrowheads="1"/>
                </p:cNvSpPr>
                <p:nvPr/>
              </p:nvSpPr>
              <p:spPr bwMode="auto">
                <a:xfrm>
                  <a:off x="2708" y="92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7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665" y="92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84" name="Group 158"/>
              <p:cNvGrpSpPr>
                <a:grpSpLocks/>
              </p:cNvGrpSpPr>
              <p:nvPr/>
            </p:nvGrpSpPr>
            <p:grpSpPr bwMode="auto">
              <a:xfrm>
                <a:off x="0" y="1439"/>
                <a:ext cx="1065" cy="518"/>
                <a:chOff x="0" y="1439"/>
                <a:chExt cx="1065" cy="518"/>
              </a:xfrm>
            </p:grpSpPr>
            <p:sp>
              <p:nvSpPr>
                <p:cNvPr id="421074" name="Rectangle 69"/>
                <p:cNvSpPr>
                  <a:spLocks noChangeArrowheads="1"/>
                </p:cNvSpPr>
                <p:nvPr/>
              </p:nvSpPr>
              <p:spPr bwMode="auto">
                <a:xfrm>
                  <a:off x="43" y="1439"/>
                  <a:ext cx="102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Indwells believers</a:t>
                  </a:r>
                </a:p>
              </p:txBody>
            </p:sp>
            <p:sp>
              <p:nvSpPr>
                <p:cNvPr id="421075" name="Rectangle 157"/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85" name="Group 160"/>
              <p:cNvGrpSpPr>
                <a:grpSpLocks/>
              </p:cNvGrpSpPr>
              <p:nvPr/>
            </p:nvGrpSpPr>
            <p:grpSpPr bwMode="auto">
              <a:xfrm>
                <a:off x="917" y="1439"/>
                <a:ext cx="874" cy="518"/>
                <a:chOff x="917" y="1439"/>
                <a:chExt cx="874" cy="518"/>
              </a:xfrm>
            </p:grpSpPr>
            <p:sp>
              <p:nvSpPr>
                <p:cNvPr id="421072" name="Rectangle 70"/>
                <p:cNvSpPr>
                  <a:spLocks noChangeArrowheads="1"/>
                </p:cNvSpPr>
                <p:nvPr/>
              </p:nvSpPr>
              <p:spPr bwMode="auto">
                <a:xfrm>
                  <a:off x="960" y="143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Cor. 3:16a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73" name="Rectangle 159"/>
                <p:cNvSpPr>
                  <a:spLocks noChangeArrowheads="1"/>
                </p:cNvSpPr>
                <p:nvPr/>
              </p:nvSpPr>
              <p:spPr bwMode="auto">
                <a:xfrm>
                  <a:off x="917" y="143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86" name="Group 162"/>
              <p:cNvGrpSpPr>
                <a:grpSpLocks/>
              </p:cNvGrpSpPr>
              <p:nvPr/>
            </p:nvGrpSpPr>
            <p:grpSpPr bwMode="auto">
              <a:xfrm>
                <a:off x="1791" y="1439"/>
                <a:ext cx="874" cy="518"/>
                <a:chOff x="1791" y="1439"/>
                <a:chExt cx="874" cy="518"/>
              </a:xfrm>
            </p:grpSpPr>
            <p:sp>
              <p:nvSpPr>
                <p:cNvPr id="421070" name="Rectangle 71"/>
                <p:cNvSpPr>
                  <a:spLocks noChangeArrowheads="1"/>
                </p:cNvSpPr>
                <p:nvPr/>
              </p:nvSpPr>
              <p:spPr bwMode="auto">
                <a:xfrm>
                  <a:off x="1834" y="143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Col. 1:27</a:t>
                  </a:r>
                </a:p>
              </p:txBody>
            </p:sp>
            <p:sp>
              <p:nvSpPr>
                <p:cNvPr id="421071" name="Rectangle 161"/>
                <p:cNvSpPr>
                  <a:spLocks noChangeArrowheads="1"/>
                </p:cNvSpPr>
                <p:nvPr/>
              </p:nvSpPr>
              <p:spPr bwMode="auto">
                <a:xfrm>
                  <a:off x="1791" y="143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87" name="Group 164"/>
              <p:cNvGrpSpPr>
                <a:grpSpLocks/>
              </p:cNvGrpSpPr>
              <p:nvPr/>
            </p:nvGrpSpPr>
            <p:grpSpPr bwMode="auto">
              <a:xfrm>
                <a:off x="2665" y="1439"/>
                <a:ext cx="874" cy="518"/>
                <a:chOff x="2665" y="1439"/>
                <a:chExt cx="874" cy="518"/>
              </a:xfrm>
            </p:grpSpPr>
            <p:sp>
              <p:nvSpPr>
                <p:cNvPr id="421068" name="Rectangle 72"/>
                <p:cNvSpPr>
                  <a:spLocks noChangeArrowheads="1"/>
                </p:cNvSpPr>
                <p:nvPr/>
              </p:nvSpPr>
              <p:spPr bwMode="auto">
                <a:xfrm>
                  <a:off x="2708" y="143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Cor. 3:16b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69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65" y="143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88" name="Group 166"/>
              <p:cNvGrpSpPr>
                <a:grpSpLocks/>
              </p:cNvGrpSpPr>
              <p:nvPr/>
            </p:nvGrpSpPr>
            <p:grpSpPr bwMode="auto">
              <a:xfrm>
                <a:off x="0" y="1957"/>
                <a:ext cx="917" cy="403"/>
                <a:chOff x="0" y="1957"/>
                <a:chExt cx="917" cy="403"/>
              </a:xfrm>
            </p:grpSpPr>
            <p:sp>
              <p:nvSpPr>
                <p:cNvPr id="421066" name="Rectangle 73"/>
                <p:cNvSpPr>
                  <a:spLocks noChangeArrowheads="1"/>
                </p:cNvSpPr>
                <p:nvPr/>
              </p:nvSpPr>
              <p:spPr bwMode="auto">
                <a:xfrm>
                  <a:off x="43" y="1957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Is the truth</a:t>
                  </a:r>
                </a:p>
              </p:txBody>
            </p:sp>
            <p:sp>
              <p:nvSpPr>
                <p:cNvPr id="421067" name="Rectangle 165"/>
                <p:cNvSpPr>
                  <a:spLocks noChangeArrowheads="1"/>
                </p:cNvSpPr>
                <p:nvPr/>
              </p:nvSpPr>
              <p:spPr bwMode="auto">
                <a:xfrm>
                  <a:off x="0" y="1957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89" name="Group 168"/>
              <p:cNvGrpSpPr>
                <a:grpSpLocks/>
              </p:cNvGrpSpPr>
              <p:nvPr/>
            </p:nvGrpSpPr>
            <p:grpSpPr bwMode="auto">
              <a:xfrm>
                <a:off x="917" y="1957"/>
                <a:ext cx="874" cy="403"/>
                <a:chOff x="917" y="1957"/>
                <a:chExt cx="874" cy="403"/>
              </a:xfrm>
            </p:grpSpPr>
            <p:sp>
              <p:nvSpPr>
                <p:cNvPr id="421064" name="Rectangle 74"/>
                <p:cNvSpPr>
                  <a:spLocks noChangeArrowheads="1"/>
                </p:cNvSpPr>
                <p:nvPr/>
              </p:nvSpPr>
              <p:spPr bwMode="auto">
                <a:xfrm>
                  <a:off x="960" y="195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John 3:33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65" name="Rectangle 167"/>
                <p:cNvSpPr>
                  <a:spLocks noChangeArrowheads="1"/>
                </p:cNvSpPr>
                <p:nvPr/>
              </p:nvSpPr>
              <p:spPr bwMode="auto">
                <a:xfrm>
                  <a:off x="917" y="195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90" name="Group 170"/>
              <p:cNvGrpSpPr>
                <a:grpSpLocks/>
              </p:cNvGrpSpPr>
              <p:nvPr/>
            </p:nvGrpSpPr>
            <p:grpSpPr bwMode="auto">
              <a:xfrm>
                <a:off x="1791" y="1957"/>
                <a:ext cx="874" cy="403"/>
                <a:chOff x="1791" y="1957"/>
                <a:chExt cx="874" cy="403"/>
              </a:xfrm>
            </p:grpSpPr>
            <p:sp>
              <p:nvSpPr>
                <p:cNvPr id="421062" name="Rectangle 75"/>
                <p:cNvSpPr>
                  <a:spLocks noChangeArrowheads="1"/>
                </p:cNvSpPr>
                <p:nvPr/>
              </p:nvSpPr>
              <p:spPr bwMode="auto">
                <a:xfrm>
                  <a:off x="1834" y="195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John 14:6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63" name="Rectangle 169"/>
                <p:cNvSpPr>
                  <a:spLocks noChangeArrowheads="1"/>
                </p:cNvSpPr>
                <p:nvPr/>
              </p:nvSpPr>
              <p:spPr bwMode="auto">
                <a:xfrm>
                  <a:off x="1791" y="195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91" name="Group 172"/>
              <p:cNvGrpSpPr>
                <a:grpSpLocks/>
              </p:cNvGrpSpPr>
              <p:nvPr/>
            </p:nvGrpSpPr>
            <p:grpSpPr bwMode="auto">
              <a:xfrm>
                <a:off x="2665" y="1957"/>
                <a:ext cx="874" cy="403"/>
                <a:chOff x="2665" y="1957"/>
                <a:chExt cx="874" cy="403"/>
              </a:xfrm>
            </p:grpSpPr>
            <p:sp>
              <p:nvSpPr>
                <p:cNvPr id="421060" name="Rectangle 76"/>
                <p:cNvSpPr>
                  <a:spLocks noChangeArrowheads="1"/>
                </p:cNvSpPr>
                <p:nvPr/>
              </p:nvSpPr>
              <p:spPr bwMode="auto">
                <a:xfrm>
                  <a:off x="2708" y="195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John 5:6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61" name="Rectangle 171"/>
                <p:cNvSpPr>
                  <a:spLocks noChangeArrowheads="1"/>
                </p:cNvSpPr>
                <p:nvPr/>
              </p:nvSpPr>
              <p:spPr bwMode="auto">
                <a:xfrm>
                  <a:off x="2665" y="195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92" name="Group 174"/>
              <p:cNvGrpSpPr>
                <a:grpSpLocks/>
              </p:cNvGrpSpPr>
              <p:nvPr/>
            </p:nvGrpSpPr>
            <p:grpSpPr bwMode="auto">
              <a:xfrm>
                <a:off x="0" y="2360"/>
                <a:ext cx="917" cy="403"/>
                <a:chOff x="0" y="2360"/>
                <a:chExt cx="917" cy="403"/>
              </a:xfrm>
            </p:grpSpPr>
            <p:sp>
              <p:nvSpPr>
                <p:cNvPr id="421058" name="Rectangle 77"/>
                <p:cNvSpPr>
                  <a:spLocks noChangeArrowheads="1"/>
                </p:cNvSpPr>
                <p:nvPr/>
              </p:nvSpPr>
              <p:spPr bwMode="auto">
                <a:xfrm>
                  <a:off x="43" y="2360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Raised Christ</a:t>
                  </a:r>
                </a:p>
              </p:txBody>
            </p:sp>
            <p:sp>
              <p:nvSpPr>
                <p:cNvPr id="421059" name="Rectangle 173"/>
                <p:cNvSpPr>
                  <a:spLocks noChangeArrowheads="1"/>
                </p:cNvSpPr>
                <p:nvPr/>
              </p:nvSpPr>
              <p:spPr bwMode="auto">
                <a:xfrm>
                  <a:off x="0" y="2360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93" name="Group 176"/>
              <p:cNvGrpSpPr>
                <a:grpSpLocks/>
              </p:cNvGrpSpPr>
              <p:nvPr/>
            </p:nvGrpSpPr>
            <p:grpSpPr bwMode="auto">
              <a:xfrm>
                <a:off x="917" y="2360"/>
                <a:ext cx="874" cy="403"/>
                <a:chOff x="917" y="2360"/>
                <a:chExt cx="874" cy="403"/>
              </a:xfrm>
            </p:grpSpPr>
            <p:sp>
              <p:nvSpPr>
                <p:cNvPr id="421056" name="Rectangle 78"/>
                <p:cNvSpPr>
                  <a:spLocks noChangeArrowheads="1"/>
                </p:cNvSpPr>
                <p:nvPr/>
              </p:nvSpPr>
              <p:spPr bwMode="auto">
                <a:xfrm>
                  <a:off x="960" y="236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Acts 3:26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57" name="Rectangle 175"/>
                <p:cNvSpPr>
                  <a:spLocks noChangeArrowheads="1"/>
                </p:cNvSpPr>
                <p:nvPr/>
              </p:nvSpPr>
              <p:spPr bwMode="auto">
                <a:xfrm>
                  <a:off x="917" y="236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94" name="Group 178"/>
              <p:cNvGrpSpPr>
                <a:grpSpLocks/>
              </p:cNvGrpSpPr>
              <p:nvPr/>
            </p:nvGrpSpPr>
            <p:grpSpPr bwMode="auto">
              <a:xfrm>
                <a:off x="1791" y="2360"/>
                <a:ext cx="874" cy="403"/>
                <a:chOff x="1791" y="2360"/>
                <a:chExt cx="874" cy="403"/>
              </a:xfrm>
            </p:grpSpPr>
            <p:sp>
              <p:nvSpPr>
                <p:cNvPr id="421054" name="Rectangle 79"/>
                <p:cNvSpPr>
                  <a:spLocks noChangeArrowheads="1"/>
                </p:cNvSpPr>
                <p:nvPr/>
              </p:nvSpPr>
              <p:spPr bwMode="auto">
                <a:xfrm>
                  <a:off x="1834" y="236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John 10:17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55" name="Rectangle 177"/>
                <p:cNvSpPr>
                  <a:spLocks noChangeArrowheads="1"/>
                </p:cNvSpPr>
                <p:nvPr/>
              </p:nvSpPr>
              <p:spPr bwMode="auto">
                <a:xfrm>
                  <a:off x="1791" y="236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95" name="Group 180"/>
              <p:cNvGrpSpPr>
                <a:grpSpLocks/>
              </p:cNvGrpSpPr>
              <p:nvPr/>
            </p:nvGrpSpPr>
            <p:grpSpPr bwMode="auto">
              <a:xfrm>
                <a:off x="2665" y="2360"/>
                <a:ext cx="874" cy="403"/>
                <a:chOff x="2665" y="2360"/>
                <a:chExt cx="874" cy="403"/>
              </a:xfrm>
            </p:grpSpPr>
            <p:sp>
              <p:nvSpPr>
                <p:cNvPr id="421052" name="Rectangle 80"/>
                <p:cNvSpPr>
                  <a:spLocks noChangeArrowheads="1"/>
                </p:cNvSpPr>
                <p:nvPr/>
              </p:nvSpPr>
              <p:spPr bwMode="auto">
                <a:xfrm>
                  <a:off x="2708" y="2360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Rom. 8:11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53" name="Rectangle 179"/>
                <p:cNvSpPr>
                  <a:spLocks noChangeArrowheads="1"/>
                </p:cNvSpPr>
                <p:nvPr/>
              </p:nvSpPr>
              <p:spPr bwMode="auto">
                <a:xfrm>
                  <a:off x="2665" y="2360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96" name="Group 182"/>
              <p:cNvGrpSpPr>
                <a:grpSpLocks/>
              </p:cNvGrpSpPr>
              <p:nvPr/>
            </p:nvGrpSpPr>
            <p:grpSpPr bwMode="auto">
              <a:xfrm>
                <a:off x="0" y="2763"/>
                <a:ext cx="917" cy="518"/>
                <a:chOff x="0" y="2763"/>
                <a:chExt cx="917" cy="518"/>
              </a:xfrm>
            </p:grpSpPr>
            <p:sp>
              <p:nvSpPr>
                <p:cNvPr id="421050" name="Rectangle 81"/>
                <p:cNvSpPr>
                  <a:spLocks noChangeArrowheads="1"/>
                </p:cNvSpPr>
                <p:nvPr/>
              </p:nvSpPr>
              <p:spPr bwMode="auto">
                <a:xfrm>
                  <a:off x="43" y="2763"/>
                  <a:ext cx="83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Omniscient</a:t>
                  </a:r>
                </a:p>
              </p:txBody>
            </p:sp>
            <p:sp>
              <p:nvSpPr>
                <p:cNvPr id="421051" name="Rectangle 181"/>
                <p:cNvSpPr>
                  <a:spLocks noChangeArrowheads="1"/>
                </p:cNvSpPr>
                <p:nvPr/>
              </p:nvSpPr>
              <p:spPr bwMode="auto">
                <a:xfrm>
                  <a:off x="0" y="2763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97" name="Group 184"/>
              <p:cNvGrpSpPr>
                <a:grpSpLocks/>
              </p:cNvGrpSpPr>
              <p:nvPr/>
            </p:nvGrpSpPr>
            <p:grpSpPr bwMode="auto">
              <a:xfrm>
                <a:off x="917" y="2763"/>
                <a:ext cx="874" cy="518"/>
                <a:chOff x="917" y="2763"/>
                <a:chExt cx="874" cy="518"/>
              </a:xfrm>
            </p:grpSpPr>
            <p:sp>
              <p:nvSpPr>
                <p:cNvPr id="421048" name="Rectangle 82"/>
                <p:cNvSpPr>
                  <a:spLocks noChangeArrowheads="1"/>
                </p:cNvSpPr>
                <p:nvPr/>
              </p:nvSpPr>
              <p:spPr bwMode="auto">
                <a:xfrm>
                  <a:off x="960" y="276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Ps. 139:1-5</a:t>
                  </a:r>
                </a:p>
              </p:txBody>
            </p:sp>
            <p:sp>
              <p:nvSpPr>
                <p:cNvPr id="421049" name="Rectangle 183"/>
                <p:cNvSpPr>
                  <a:spLocks noChangeArrowheads="1"/>
                </p:cNvSpPr>
                <p:nvPr/>
              </p:nvSpPr>
              <p:spPr bwMode="auto">
                <a:xfrm>
                  <a:off x="917" y="276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98" name="Group 186"/>
              <p:cNvGrpSpPr>
                <a:grpSpLocks/>
              </p:cNvGrpSpPr>
              <p:nvPr/>
            </p:nvGrpSpPr>
            <p:grpSpPr bwMode="auto">
              <a:xfrm>
                <a:off x="1791" y="2763"/>
                <a:ext cx="874" cy="518"/>
                <a:chOff x="1791" y="2763"/>
                <a:chExt cx="874" cy="518"/>
              </a:xfrm>
            </p:grpSpPr>
            <p:sp>
              <p:nvSpPr>
                <p:cNvPr id="421046" name="Rectangle 83"/>
                <p:cNvSpPr>
                  <a:spLocks noChangeArrowheads="1"/>
                </p:cNvSpPr>
                <p:nvPr/>
              </p:nvSpPr>
              <p:spPr bwMode="auto">
                <a:xfrm>
                  <a:off x="1834" y="276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John 16:3</a:t>
                  </a:r>
                </a:p>
              </p:txBody>
            </p:sp>
            <p:sp>
              <p:nvSpPr>
                <p:cNvPr id="421047" name="Rectangle 185"/>
                <p:cNvSpPr>
                  <a:spLocks noChangeArrowheads="1"/>
                </p:cNvSpPr>
                <p:nvPr/>
              </p:nvSpPr>
              <p:spPr bwMode="auto">
                <a:xfrm>
                  <a:off x="1791" y="276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899" name="Group 188"/>
              <p:cNvGrpSpPr>
                <a:grpSpLocks/>
              </p:cNvGrpSpPr>
              <p:nvPr/>
            </p:nvGrpSpPr>
            <p:grpSpPr bwMode="auto">
              <a:xfrm>
                <a:off x="2665" y="2763"/>
                <a:ext cx="874" cy="518"/>
                <a:chOff x="2665" y="2763"/>
                <a:chExt cx="874" cy="518"/>
              </a:xfrm>
            </p:grpSpPr>
            <p:sp>
              <p:nvSpPr>
                <p:cNvPr id="421044" name="Rectangle 84"/>
                <p:cNvSpPr>
                  <a:spLocks noChangeArrowheads="1"/>
                </p:cNvSpPr>
                <p:nvPr/>
              </p:nvSpPr>
              <p:spPr bwMode="auto">
                <a:xfrm>
                  <a:off x="2708" y="2763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Cor. 2:10-11</a:t>
                  </a:r>
                </a:p>
              </p:txBody>
            </p:sp>
            <p:sp>
              <p:nvSpPr>
                <p:cNvPr id="421045" name="Rectangle 187"/>
                <p:cNvSpPr>
                  <a:spLocks noChangeArrowheads="1"/>
                </p:cNvSpPr>
                <p:nvPr/>
              </p:nvSpPr>
              <p:spPr bwMode="auto">
                <a:xfrm>
                  <a:off x="2665" y="2763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00" name="Group 190"/>
              <p:cNvGrpSpPr>
                <a:grpSpLocks/>
              </p:cNvGrpSpPr>
              <p:nvPr/>
            </p:nvGrpSpPr>
            <p:grpSpPr bwMode="auto">
              <a:xfrm>
                <a:off x="0" y="3281"/>
                <a:ext cx="917" cy="518"/>
                <a:chOff x="0" y="3281"/>
                <a:chExt cx="917" cy="518"/>
              </a:xfrm>
            </p:grpSpPr>
            <p:sp>
              <p:nvSpPr>
                <p:cNvPr id="421042" name="Rectangle 85"/>
                <p:cNvSpPr>
                  <a:spLocks noChangeArrowheads="1"/>
                </p:cNvSpPr>
                <p:nvPr/>
              </p:nvSpPr>
              <p:spPr bwMode="auto">
                <a:xfrm>
                  <a:off x="43" y="3281"/>
                  <a:ext cx="83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Omnipotent</a:t>
                  </a:r>
                </a:p>
              </p:txBody>
            </p:sp>
            <p:sp>
              <p:nvSpPr>
                <p:cNvPr id="421043" name="Rectangle 189"/>
                <p:cNvSpPr>
                  <a:spLocks noChangeArrowheads="1"/>
                </p:cNvSpPr>
                <p:nvPr/>
              </p:nvSpPr>
              <p:spPr bwMode="auto">
                <a:xfrm>
                  <a:off x="0" y="3281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01" name="Group 192"/>
              <p:cNvGrpSpPr>
                <a:grpSpLocks/>
              </p:cNvGrpSpPr>
              <p:nvPr/>
            </p:nvGrpSpPr>
            <p:grpSpPr bwMode="auto">
              <a:xfrm>
                <a:off x="917" y="3281"/>
                <a:ext cx="874" cy="518"/>
                <a:chOff x="917" y="3281"/>
                <a:chExt cx="874" cy="518"/>
              </a:xfrm>
            </p:grpSpPr>
            <p:sp>
              <p:nvSpPr>
                <p:cNvPr id="421040" name="Rectangle 86"/>
                <p:cNvSpPr>
                  <a:spLocks noChangeArrowheads="1"/>
                </p:cNvSpPr>
                <p:nvPr/>
              </p:nvSpPr>
              <p:spPr bwMode="auto">
                <a:xfrm>
                  <a:off x="960" y="328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Matt. 19:26</a:t>
                  </a:r>
                </a:p>
              </p:txBody>
            </p:sp>
            <p:sp>
              <p:nvSpPr>
                <p:cNvPr id="421041" name="Rectangle 191"/>
                <p:cNvSpPr>
                  <a:spLocks noChangeArrowheads="1"/>
                </p:cNvSpPr>
                <p:nvPr/>
              </p:nvSpPr>
              <p:spPr bwMode="auto">
                <a:xfrm>
                  <a:off x="917" y="328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02" name="Group 194"/>
              <p:cNvGrpSpPr>
                <a:grpSpLocks/>
              </p:cNvGrpSpPr>
              <p:nvPr/>
            </p:nvGrpSpPr>
            <p:grpSpPr bwMode="auto">
              <a:xfrm>
                <a:off x="1791" y="3281"/>
                <a:ext cx="874" cy="518"/>
                <a:chOff x="1791" y="3281"/>
                <a:chExt cx="874" cy="518"/>
              </a:xfrm>
            </p:grpSpPr>
            <p:sp>
              <p:nvSpPr>
                <p:cNvPr id="421038" name="Rectangle 87"/>
                <p:cNvSpPr>
                  <a:spLocks noChangeArrowheads="1"/>
                </p:cNvSpPr>
                <p:nvPr/>
              </p:nvSpPr>
              <p:spPr bwMode="auto">
                <a:xfrm>
                  <a:off x="1834" y="328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Phil. 4:13</a:t>
                  </a:r>
                </a:p>
              </p:txBody>
            </p:sp>
            <p:sp>
              <p:nvSpPr>
                <p:cNvPr id="421039" name="Rectangle 193"/>
                <p:cNvSpPr>
                  <a:spLocks noChangeArrowheads="1"/>
                </p:cNvSpPr>
                <p:nvPr/>
              </p:nvSpPr>
              <p:spPr bwMode="auto">
                <a:xfrm>
                  <a:off x="1791" y="328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03" name="Group 196"/>
              <p:cNvGrpSpPr>
                <a:grpSpLocks/>
              </p:cNvGrpSpPr>
              <p:nvPr/>
            </p:nvGrpSpPr>
            <p:grpSpPr bwMode="auto">
              <a:xfrm>
                <a:off x="2665" y="3281"/>
                <a:ext cx="874" cy="518"/>
                <a:chOff x="2665" y="3281"/>
                <a:chExt cx="874" cy="518"/>
              </a:xfrm>
            </p:grpSpPr>
            <p:sp>
              <p:nvSpPr>
                <p:cNvPr id="421036" name="Rectangle 88"/>
                <p:cNvSpPr>
                  <a:spLocks noChangeArrowheads="1"/>
                </p:cNvSpPr>
                <p:nvPr/>
              </p:nvSpPr>
              <p:spPr bwMode="auto">
                <a:xfrm>
                  <a:off x="2708" y="3281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Zech. 4:6</a:t>
                  </a:r>
                </a:p>
              </p:txBody>
            </p:sp>
            <p:sp>
              <p:nvSpPr>
                <p:cNvPr id="421037" name="Rectangle 195"/>
                <p:cNvSpPr>
                  <a:spLocks noChangeArrowheads="1"/>
                </p:cNvSpPr>
                <p:nvPr/>
              </p:nvSpPr>
              <p:spPr bwMode="auto">
                <a:xfrm>
                  <a:off x="2665" y="3281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04" name="Group 198"/>
              <p:cNvGrpSpPr>
                <a:grpSpLocks/>
              </p:cNvGrpSpPr>
              <p:nvPr/>
            </p:nvGrpSpPr>
            <p:grpSpPr bwMode="auto">
              <a:xfrm>
                <a:off x="0" y="3799"/>
                <a:ext cx="917" cy="518"/>
                <a:chOff x="0" y="3799"/>
                <a:chExt cx="917" cy="518"/>
              </a:xfrm>
            </p:grpSpPr>
            <p:sp>
              <p:nvSpPr>
                <p:cNvPr id="421034" name="Rectangle 89"/>
                <p:cNvSpPr>
                  <a:spLocks noChangeArrowheads="1"/>
                </p:cNvSpPr>
                <p:nvPr/>
              </p:nvSpPr>
              <p:spPr bwMode="auto">
                <a:xfrm>
                  <a:off x="43" y="3799"/>
                  <a:ext cx="83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Omnipresent</a:t>
                  </a:r>
                </a:p>
              </p:txBody>
            </p:sp>
            <p:sp>
              <p:nvSpPr>
                <p:cNvPr id="421035" name="Rectangle 197"/>
                <p:cNvSpPr>
                  <a:spLocks noChangeArrowheads="1"/>
                </p:cNvSpPr>
                <p:nvPr/>
              </p:nvSpPr>
              <p:spPr bwMode="auto">
                <a:xfrm>
                  <a:off x="0" y="3799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05" name="Group 200"/>
              <p:cNvGrpSpPr>
                <a:grpSpLocks/>
              </p:cNvGrpSpPr>
              <p:nvPr/>
            </p:nvGrpSpPr>
            <p:grpSpPr bwMode="auto">
              <a:xfrm>
                <a:off x="917" y="3799"/>
                <a:ext cx="874" cy="518"/>
                <a:chOff x="917" y="3799"/>
                <a:chExt cx="874" cy="518"/>
              </a:xfrm>
            </p:grpSpPr>
            <p:sp>
              <p:nvSpPr>
                <p:cNvPr id="421032" name="Rectangle 90"/>
                <p:cNvSpPr>
                  <a:spLocks noChangeArrowheads="1"/>
                </p:cNvSpPr>
                <p:nvPr/>
              </p:nvSpPr>
              <p:spPr bwMode="auto">
                <a:xfrm>
                  <a:off x="960" y="379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Jer. 23:24</a:t>
                  </a:r>
                </a:p>
              </p:txBody>
            </p:sp>
            <p:sp>
              <p:nvSpPr>
                <p:cNvPr id="421033" name="Rectangle 199"/>
                <p:cNvSpPr>
                  <a:spLocks noChangeArrowheads="1"/>
                </p:cNvSpPr>
                <p:nvPr/>
              </p:nvSpPr>
              <p:spPr bwMode="auto">
                <a:xfrm>
                  <a:off x="917" y="379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06" name="Group 202"/>
              <p:cNvGrpSpPr>
                <a:grpSpLocks/>
              </p:cNvGrpSpPr>
              <p:nvPr/>
            </p:nvGrpSpPr>
            <p:grpSpPr bwMode="auto">
              <a:xfrm>
                <a:off x="1791" y="3799"/>
                <a:ext cx="874" cy="518"/>
                <a:chOff x="1791" y="3799"/>
                <a:chExt cx="874" cy="518"/>
              </a:xfrm>
            </p:grpSpPr>
            <p:sp>
              <p:nvSpPr>
                <p:cNvPr id="421030" name="Rectangle 91"/>
                <p:cNvSpPr>
                  <a:spLocks noChangeArrowheads="1"/>
                </p:cNvSpPr>
                <p:nvPr/>
              </p:nvSpPr>
              <p:spPr bwMode="auto">
                <a:xfrm>
                  <a:off x="1834" y="379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Matt. 18:20</a:t>
                  </a:r>
                </a:p>
              </p:txBody>
            </p:sp>
            <p:sp>
              <p:nvSpPr>
                <p:cNvPr id="421031" name="Rectangle 201"/>
                <p:cNvSpPr>
                  <a:spLocks noChangeArrowheads="1"/>
                </p:cNvSpPr>
                <p:nvPr/>
              </p:nvSpPr>
              <p:spPr bwMode="auto">
                <a:xfrm>
                  <a:off x="1791" y="379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07" name="Group 204"/>
              <p:cNvGrpSpPr>
                <a:grpSpLocks/>
              </p:cNvGrpSpPr>
              <p:nvPr/>
            </p:nvGrpSpPr>
            <p:grpSpPr bwMode="auto">
              <a:xfrm>
                <a:off x="2665" y="3799"/>
                <a:ext cx="874" cy="518"/>
                <a:chOff x="2665" y="3799"/>
                <a:chExt cx="874" cy="518"/>
              </a:xfrm>
            </p:grpSpPr>
            <p:sp>
              <p:nvSpPr>
                <p:cNvPr id="421028" name="Rectangle 92"/>
                <p:cNvSpPr>
                  <a:spLocks noChangeArrowheads="1"/>
                </p:cNvSpPr>
                <p:nvPr/>
              </p:nvSpPr>
              <p:spPr bwMode="auto">
                <a:xfrm>
                  <a:off x="2708" y="3799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Ps. 139:7-12</a:t>
                  </a:r>
                </a:p>
              </p:txBody>
            </p:sp>
            <p:sp>
              <p:nvSpPr>
                <p:cNvPr id="421029" name="Rectangle 203"/>
                <p:cNvSpPr>
                  <a:spLocks noChangeArrowheads="1"/>
                </p:cNvSpPr>
                <p:nvPr/>
              </p:nvSpPr>
              <p:spPr bwMode="auto">
                <a:xfrm>
                  <a:off x="2665" y="3799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08" name="Group 206"/>
              <p:cNvGrpSpPr>
                <a:grpSpLocks/>
              </p:cNvGrpSpPr>
              <p:nvPr/>
            </p:nvGrpSpPr>
            <p:grpSpPr bwMode="auto">
              <a:xfrm>
                <a:off x="0" y="4317"/>
                <a:ext cx="917" cy="403"/>
                <a:chOff x="0" y="4317"/>
                <a:chExt cx="917" cy="403"/>
              </a:xfrm>
            </p:grpSpPr>
            <p:sp>
              <p:nvSpPr>
                <p:cNvPr id="421026" name="Rectangle 93"/>
                <p:cNvSpPr>
                  <a:spLocks noChangeArrowheads="1"/>
                </p:cNvSpPr>
                <p:nvPr/>
              </p:nvSpPr>
              <p:spPr bwMode="auto">
                <a:xfrm>
                  <a:off x="43" y="4317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Has personhood</a:t>
                  </a:r>
                </a:p>
              </p:txBody>
            </p:sp>
            <p:sp>
              <p:nvSpPr>
                <p:cNvPr id="421027" name="Rectangle 205"/>
                <p:cNvSpPr>
                  <a:spLocks noChangeArrowheads="1"/>
                </p:cNvSpPr>
                <p:nvPr/>
              </p:nvSpPr>
              <p:spPr bwMode="auto">
                <a:xfrm>
                  <a:off x="0" y="4317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09" name="Group 208"/>
              <p:cNvGrpSpPr>
                <a:grpSpLocks/>
              </p:cNvGrpSpPr>
              <p:nvPr/>
            </p:nvGrpSpPr>
            <p:grpSpPr bwMode="auto">
              <a:xfrm>
                <a:off x="917" y="4317"/>
                <a:ext cx="874" cy="403"/>
                <a:chOff x="917" y="4317"/>
                <a:chExt cx="874" cy="403"/>
              </a:xfrm>
            </p:grpSpPr>
            <p:sp>
              <p:nvSpPr>
                <p:cNvPr id="421024" name="Rectangle 94"/>
                <p:cNvSpPr>
                  <a:spLocks noChangeArrowheads="1"/>
                </p:cNvSpPr>
                <p:nvPr/>
              </p:nvSpPr>
              <p:spPr bwMode="auto">
                <a:xfrm>
                  <a:off x="960" y="431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John 3:16</a:t>
                  </a:r>
                </a:p>
              </p:txBody>
            </p:sp>
            <p:sp>
              <p:nvSpPr>
                <p:cNvPr id="421025" name="Rectangle 207"/>
                <p:cNvSpPr>
                  <a:spLocks noChangeArrowheads="1"/>
                </p:cNvSpPr>
                <p:nvPr/>
              </p:nvSpPr>
              <p:spPr bwMode="auto">
                <a:xfrm>
                  <a:off x="917" y="431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10" name="Group 210"/>
              <p:cNvGrpSpPr>
                <a:grpSpLocks/>
              </p:cNvGrpSpPr>
              <p:nvPr/>
            </p:nvGrpSpPr>
            <p:grpSpPr bwMode="auto">
              <a:xfrm>
                <a:off x="1791" y="4317"/>
                <a:ext cx="874" cy="403"/>
                <a:chOff x="1791" y="4317"/>
                <a:chExt cx="874" cy="403"/>
              </a:xfrm>
            </p:grpSpPr>
            <p:sp>
              <p:nvSpPr>
                <p:cNvPr id="421022" name="Rectangle 95"/>
                <p:cNvSpPr>
                  <a:spLocks noChangeArrowheads="1"/>
                </p:cNvSpPr>
                <p:nvPr/>
              </p:nvSpPr>
              <p:spPr bwMode="auto">
                <a:xfrm>
                  <a:off x="1834" y="431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John 1:9-18</a:t>
                  </a:r>
                </a:p>
              </p:txBody>
            </p:sp>
            <p:sp>
              <p:nvSpPr>
                <p:cNvPr id="421023" name="Rectangle 209"/>
                <p:cNvSpPr>
                  <a:spLocks noChangeArrowheads="1"/>
                </p:cNvSpPr>
                <p:nvPr/>
              </p:nvSpPr>
              <p:spPr bwMode="auto">
                <a:xfrm>
                  <a:off x="1791" y="431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11" name="Group 212"/>
              <p:cNvGrpSpPr>
                <a:grpSpLocks/>
              </p:cNvGrpSpPr>
              <p:nvPr/>
            </p:nvGrpSpPr>
            <p:grpSpPr bwMode="auto">
              <a:xfrm>
                <a:off x="2665" y="4317"/>
                <a:ext cx="874" cy="403"/>
                <a:chOff x="2665" y="4317"/>
                <a:chExt cx="874" cy="403"/>
              </a:xfrm>
            </p:grpSpPr>
            <p:sp>
              <p:nvSpPr>
                <p:cNvPr id="421020" name="Rectangle 96"/>
                <p:cNvSpPr>
                  <a:spLocks noChangeArrowheads="1"/>
                </p:cNvSpPr>
                <p:nvPr/>
              </p:nvSpPr>
              <p:spPr bwMode="auto">
                <a:xfrm>
                  <a:off x="2708" y="4317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John 14:17</a:t>
                  </a:r>
                </a:p>
              </p:txBody>
            </p:sp>
            <p:sp>
              <p:nvSpPr>
                <p:cNvPr id="421021" name="Rectangle 211"/>
                <p:cNvSpPr>
                  <a:spLocks noChangeArrowheads="1"/>
                </p:cNvSpPr>
                <p:nvPr/>
              </p:nvSpPr>
              <p:spPr bwMode="auto">
                <a:xfrm>
                  <a:off x="2665" y="4317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12" name="Group 214"/>
              <p:cNvGrpSpPr>
                <a:grpSpLocks/>
              </p:cNvGrpSpPr>
              <p:nvPr/>
            </p:nvGrpSpPr>
            <p:grpSpPr bwMode="auto">
              <a:xfrm>
                <a:off x="-23" y="4720"/>
                <a:ext cx="1022" cy="518"/>
                <a:chOff x="-23" y="4720"/>
                <a:chExt cx="1022" cy="518"/>
              </a:xfrm>
            </p:grpSpPr>
            <p:sp>
              <p:nvSpPr>
                <p:cNvPr id="421018" name="Rectangle 97"/>
                <p:cNvSpPr>
                  <a:spLocks noChangeArrowheads="1"/>
                </p:cNvSpPr>
                <p:nvPr/>
              </p:nvSpPr>
              <p:spPr bwMode="auto">
                <a:xfrm>
                  <a:off x="-23" y="4720"/>
                  <a:ext cx="1022" cy="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Helper (</a:t>
                  </a:r>
                  <a:r>
                    <a:rPr lang="en-US" sz="2000" b="1" i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Paraclete</a:t>
                  </a:r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)</a:t>
                  </a:r>
                </a:p>
              </p:txBody>
            </p:sp>
            <p:sp>
              <p:nvSpPr>
                <p:cNvPr id="421019" name="Rectangle 213"/>
                <p:cNvSpPr>
                  <a:spLocks noChangeArrowheads="1"/>
                </p:cNvSpPr>
                <p:nvPr/>
              </p:nvSpPr>
              <p:spPr bwMode="auto">
                <a:xfrm>
                  <a:off x="0" y="4720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13" name="Group 216"/>
              <p:cNvGrpSpPr>
                <a:grpSpLocks/>
              </p:cNvGrpSpPr>
              <p:nvPr/>
            </p:nvGrpSpPr>
            <p:grpSpPr bwMode="auto">
              <a:xfrm>
                <a:off x="917" y="4720"/>
                <a:ext cx="874" cy="518"/>
                <a:chOff x="917" y="4720"/>
                <a:chExt cx="874" cy="518"/>
              </a:xfrm>
            </p:grpSpPr>
            <p:sp>
              <p:nvSpPr>
                <p:cNvPr id="421016" name="Rectangle 98"/>
                <p:cNvSpPr>
                  <a:spLocks noChangeArrowheads="1"/>
                </p:cNvSpPr>
                <p:nvPr/>
              </p:nvSpPr>
              <p:spPr bwMode="auto">
                <a:xfrm>
                  <a:off x="960" y="4720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Cor. 1:3-6</a:t>
                  </a:r>
                </a:p>
              </p:txBody>
            </p:sp>
            <p:sp>
              <p:nvSpPr>
                <p:cNvPr id="421017" name="Rectangle 215"/>
                <p:cNvSpPr>
                  <a:spLocks noChangeArrowheads="1"/>
                </p:cNvSpPr>
                <p:nvPr/>
              </p:nvSpPr>
              <p:spPr bwMode="auto">
                <a:xfrm>
                  <a:off x="917" y="4720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14" name="Group 218"/>
              <p:cNvGrpSpPr>
                <a:grpSpLocks/>
              </p:cNvGrpSpPr>
              <p:nvPr/>
            </p:nvGrpSpPr>
            <p:grpSpPr bwMode="auto">
              <a:xfrm>
                <a:off x="1791" y="4720"/>
                <a:ext cx="874" cy="518"/>
                <a:chOff x="1791" y="4720"/>
                <a:chExt cx="874" cy="518"/>
              </a:xfrm>
            </p:grpSpPr>
            <p:sp>
              <p:nvSpPr>
                <p:cNvPr id="421014" name="Rectangle 99"/>
                <p:cNvSpPr>
                  <a:spLocks noChangeArrowheads="1"/>
                </p:cNvSpPr>
                <p:nvPr/>
              </p:nvSpPr>
              <p:spPr bwMode="auto">
                <a:xfrm>
                  <a:off x="1834" y="4720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John 2:1</a:t>
                  </a:r>
                </a:p>
              </p:txBody>
            </p:sp>
            <p:sp>
              <p:nvSpPr>
                <p:cNvPr id="421015" name="Rectangle 217"/>
                <p:cNvSpPr>
                  <a:spLocks noChangeArrowheads="1"/>
                </p:cNvSpPr>
                <p:nvPr/>
              </p:nvSpPr>
              <p:spPr bwMode="auto">
                <a:xfrm>
                  <a:off x="1791" y="4720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15" name="Group 220"/>
              <p:cNvGrpSpPr>
                <a:grpSpLocks/>
              </p:cNvGrpSpPr>
              <p:nvPr/>
            </p:nvGrpSpPr>
            <p:grpSpPr bwMode="auto">
              <a:xfrm>
                <a:off x="2665" y="4720"/>
                <a:ext cx="874" cy="518"/>
                <a:chOff x="2665" y="4720"/>
                <a:chExt cx="874" cy="518"/>
              </a:xfrm>
            </p:grpSpPr>
            <p:sp>
              <p:nvSpPr>
                <p:cNvPr id="42101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708" y="4720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John 14:26</a:t>
                  </a:r>
                </a:p>
              </p:txBody>
            </p:sp>
            <p:sp>
              <p:nvSpPr>
                <p:cNvPr id="421013" name="Rectangle 219"/>
                <p:cNvSpPr>
                  <a:spLocks noChangeArrowheads="1"/>
                </p:cNvSpPr>
                <p:nvPr/>
              </p:nvSpPr>
              <p:spPr bwMode="auto">
                <a:xfrm>
                  <a:off x="2665" y="4720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16" name="Group 222"/>
              <p:cNvGrpSpPr>
                <a:grpSpLocks/>
              </p:cNvGrpSpPr>
              <p:nvPr/>
            </p:nvGrpSpPr>
            <p:grpSpPr bwMode="auto">
              <a:xfrm>
                <a:off x="0" y="5238"/>
                <a:ext cx="917" cy="403"/>
                <a:chOff x="0" y="5238"/>
                <a:chExt cx="917" cy="403"/>
              </a:xfrm>
            </p:grpSpPr>
            <p:sp>
              <p:nvSpPr>
                <p:cNvPr id="421010" name="Rectangle 101"/>
                <p:cNvSpPr>
                  <a:spLocks noChangeArrowheads="1"/>
                </p:cNvSpPr>
                <p:nvPr/>
              </p:nvSpPr>
              <p:spPr bwMode="auto">
                <a:xfrm>
                  <a:off x="43" y="5238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Forgives sin</a:t>
                  </a:r>
                </a:p>
              </p:txBody>
            </p:sp>
            <p:sp>
              <p:nvSpPr>
                <p:cNvPr id="421011" name="Rectangle 221"/>
                <p:cNvSpPr>
                  <a:spLocks noChangeArrowheads="1"/>
                </p:cNvSpPr>
                <p:nvPr/>
              </p:nvSpPr>
              <p:spPr bwMode="auto">
                <a:xfrm>
                  <a:off x="0" y="5238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17" name="Group 224"/>
              <p:cNvGrpSpPr>
                <a:grpSpLocks/>
              </p:cNvGrpSpPr>
              <p:nvPr/>
            </p:nvGrpSpPr>
            <p:grpSpPr bwMode="auto">
              <a:xfrm>
                <a:off x="917" y="5238"/>
                <a:ext cx="874" cy="403"/>
                <a:chOff x="917" y="5238"/>
                <a:chExt cx="874" cy="403"/>
              </a:xfrm>
            </p:grpSpPr>
            <p:sp>
              <p:nvSpPr>
                <p:cNvPr id="421008" name="Rectangle 102"/>
                <p:cNvSpPr>
                  <a:spLocks noChangeArrowheads="1"/>
                </p:cNvSpPr>
                <p:nvPr/>
              </p:nvSpPr>
              <p:spPr bwMode="auto">
                <a:xfrm>
                  <a:off x="960" y="5238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Isa. 45:25</a:t>
                  </a:r>
                </a:p>
              </p:txBody>
            </p:sp>
            <p:sp>
              <p:nvSpPr>
                <p:cNvPr id="421009" name="Rectangle 223"/>
                <p:cNvSpPr>
                  <a:spLocks noChangeArrowheads="1"/>
                </p:cNvSpPr>
                <p:nvPr/>
              </p:nvSpPr>
              <p:spPr bwMode="auto">
                <a:xfrm>
                  <a:off x="917" y="5238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18" name="Group 226"/>
              <p:cNvGrpSpPr>
                <a:grpSpLocks/>
              </p:cNvGrpSpPr>
              <p:nvPr/>
            </p:nvGrpSpPr>
            <p:grpSpPr bwMode="auto">
              <a:xfrm>
                <a:off x="1791" y="5238"/>
                <a:ext cx="874" cy="403"/>
                <a:chOff x="1791" y="5238"/>
                <a:chExt cx="874" cy="403"/>
              </a:xfrm>
            </p:grpSpPr>
            <p:sp>
              <p:nvSpPr>
                <p:cNvPr id="421006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34" y="5238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John 2:12</a:t>
                  </a:r>
                </a:p>
              </p:txBody>
            </p:sp>
            <p:sp>
              <p:nvSpPr>
                <p:cNvPr id="421007" name="Rectangle 225"/>
                <p:cNvSpPr>
                  <a:spLocks noChangeArrowheads="1"/>
                </p:cNvSpPr>
                <p:nvPr/>
              </p:nvSpPr>
              <p:spPr bwMode="auto">
                <a:xfrm>
                  <a:off x="1791" y="5238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19" name="Group 228"/>
              <p:cNvGrpSpPr>
                <a:grpSpLocks/>
              </p:cNvGrpSpPr>
              <p:nvPr/>
            </p:nvGrpSpPr>
            <p:grpSpPr bwMode="auto">
              <a:xfrm>
                <a:off x="2665" y="5238"/>
                <a:ext cx="874" cy="403"/>
                <a:chOff x="2665" y="5238"/>
                <a:chExt cx="874" cy="403"/>
              </a:xfrm>
            </p:grpSpPr>
            <p:sp>
              <p:nvSpPr>
                <p:cNvPr id="421004" name="Rectangle 104"/>
                <p:cNvSpPr>
                  <a:spLocks noChangeArrowheads="1"/>
                </p:cNvSpPr>
                <p:nvPr/>
              </p:nvSpPr>
              <p:spPr bwMode="auto">
                <a:xfrm>
                  <a:off x="2708" y="5238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ctr" eaLnBrk="0" hangingPunct="0"/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1005" name="Rectangle 227"/>
                <p:cNvSpPr>
                  <a:spLocks noChangeArrowheads="1"/>
                </p:cNvSpPr>
                <p:nvPr/>
              </p:nvSpPr>
              <p:spPr bwMode="auto">
                <a:xfrm>
                  <a:off x="2665" y="5238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20" name="Group 230"/>
              <p:cNvGrpSpPr>
                <a:grpSpLocks/>
              </p:cNvGrpSpPr>
              <p:nvPr/>
            </p:nvGrpSpPr>
            <p:grpSpPr bwMode="auto">
              <a:xfrm>
                <a:off x="0" y="5641"/>
                <a:ext cx="917" cy="403"/>
                <a:chOff x="0" y="5641"/>
                <a:chExt cx="917" cy="403"/>
              </a:xfrm>
            </p:grpSpPr>
            <p:sp>
              <p:nvSpPr>
                <p:cNvPr id="4210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43" y="5641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Forgets sin</a:t>
                  </a:r>
                </a:p>
              </p:txBody>
            </p:sp>
            <p:sp>
              <p:nvSpPr>
                <p:cNvPr id="421003" name="Rectangle 229"/>
                <p:cNvSpPr>
                  <a:spLocks noChangeArrowheads="1"/>
                </p:cNvSpPr>
                <p:nvPr/>
              </p:nvSpPr>
              <p:spPr bwMode="auto">
                <a:xfrm>
                  <a:off x="0" y="5641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21" name="Group 232"/>
              <p:cNvGrpSpPr>
                <a:grpSpLocks/>
              </p:cNvGrpSpPr>
              <p:nvPr/>
            </p:nvGrpSpPr>
            <p:grpSpPr bwMode="auto">
              <a:xfrm>
                <a:off x="917" y="5641"/>
                <a:ext cx="874" cy="403"/>
                <a:chOff x="917" y="5641"/>
                <a:chExt cx="874" cy="403"/>
              </a:xfrm>
            </p:grpSpPr>
            <p:sp>
              <p:nvSpPr>
                <p:cNvPr id="421000" name="Rectangle 106"/>
                <p:cNvSpPr>
                  <a:spLocks noChangeArrowheads="1"/>
                </p:cNvSpPr>
                <p:nvPr/>
              </p:nvSpPr>
              <p:spPr bwMode="auto">
                <a:xfrm>
                  <a:off x="960" y="5641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Jer. 31:34</a:t>
                  </a:r>
                </a:p>
              </p:txBody>
            </p:sp>
            <p:sp>
              <p:nvSpPr>
                <p:cNvPr id="421001" name="Rectangle 231"/>
                <p:cNvSpPr>
                  <a:spLocks noChangeArrowheads="1"/>
                </p:cNvSpPr>
                <p:nvPr/>
              </p:nvSpPr>
              <p:spPr bwMode="auto">
                <a:xfrm>
                  <a:off x="917" y="5641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22" name="Group 234"/>
              <p:cNvGrpSpPr>
                <a:grpSpLocks/>
              </p:cNvGrpSpPr>
              <p:nvPr/>
            </p:nvGrpSpPr>
            <p:grpSpPr bwMode="auto">
              <a:xfrm>
                <a:off x="1791" y="5641"/>
                <a:ext cx="874" cy="403"/>
                <a:chOff x="1791" y="5641"/>
                <a:chExt cx="874" cy="403"/>
              </a:xfrm>
            </p:grpSpPr>
            <p:sp>
              <p:nvSpPr>
                <p:cNvPr id="420998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34" y="5641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Heb. 8:12</a:t>
                  </a:r>
                </a:p>
              </p:txBody>
            </p:sp>
            <p:sp>
              <p:nvSpPr>
                <p:cNvPr id="420999" name="Rectangle 233"/>
                <p:cNvSpPr>
                  <a:spLocks noChangeArrowheads="1"/>
                </p:cNvSpPr>
                <p:nvPr/>
              </p:nvSpPr>
              <p:spPr bwMode="auto">
                <a:xfrm>
                  <a:off x="1791" y="5641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23" name="Group 236"/>
              <p:cNvGrpSpPr>
                <a:grpSpLocks/>
              </p:cNvGrpSpPr>
              <p:nvPr/>
            </p:nvGrpSpPr>
            <p:grpSpPr bwMode="auto">
              <a:xfrm>
                <a:off x="2665" y="5641"/>
                <a:ext cx="874" cy="403"/>
                <a:chOff x="2665" y="5641"/>
                <a:chExt cx="874" cy="403"/>
              </a:xfrm>
            </p:grpSpPr>
            <p:sp>
              <p:nvSpPr>
                <p:cNvPr id="42099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708" y="5641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Heb. 10:17</a:t>
                  </a:r>
                </a:p>
              </p:txBody>
            </p:sp>
            <p:sp>
              <p:nvSpPr>
                <p:cNvPr id="420997" name="Rectangle 235"/>
                <p:cNvSpPr>
                  <a:spLocks noChangeArrowheads="1"/>
                </p:cNvSpPr>
                <p:nvPr/>
              </p:nvSpPr>
              <p:spPr bwMode="auto">
                <a:xfrm>
                  <a:off x="2665" y="5641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24" name="Group 238"/>
              <p:cNvGrpSpPr>
                <a:grpSpLocks/>
              </p:cNvGrpSpPr>
              <p:nvPr/>
            </p:nvGrpSpPr>
            <p:grpSpPr bwMode="auto">
              <a:xfrm>
                <a:off x="0" y="6044"/>
                <a:ext cx="917" cy="518"/>
                <a:chOff x="0" y="6044"/>
                <a:chExt cx="917" cy="518"/>
              </a:xfrm>
            </p:grpSpPr>
            <p:sp>
              <p:nvSpPr>
                <p:cNvPr id="420994" name="Rectangle 109"/>
                <p:cNvSpPr>
                  <a:spLocks noChangeArrowheads="1"/>
                </p:cNvSpPr>
                <p:nvPr/>
              </p:nvSpPr>
              <p:spPr bwMode="auto">
                <a:xfrm>
                  <a:off x="43" y="6044"/>
                  <a:ext cx="83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Immutable</a:t>
                  </a:r>
                </a:p>
              </p:txBody>
            </p:sp>
            <p:sp>
              <p:nvSpPr>
                <p:cNvPr id="420995" name="Rectangle 237"/>
                <p:cNvSpPr>
                  <a:spLocks noChangeArrowheads="1"/>
                </p:cNvSpPr>
                <p:nvPr/>
              </p:nvSpPr>
              <p:spPr bwMode="auto">
                <a:xfrm>
                  <a:off x="0" y="6044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25" name="Group 240"/>
              <p:cNvGrpSpPr>
                <a:grpSpLocks/>
              </p:cNvGrpSpPr>
              <p:nvPr/>
            </p:nvGrpSpPr>
            <p:grpSpPr bwMode="auto">
              <a:xfrm>
                <a:off x="917" y="6044"/>
                <a:ext cx="874" cy="518"/>
                <a:chOff x="917" y="6044"/>
                <a:chExt cx="874" cy="518"/>
              </a:xfrm>
            </p:grpSpPr>
            <p:sp>
              <p:nvSpPr>
                <p:cNvPr id="420992" name="Rectangle 110"/>
                <p:cNvSpPr>
                  <a:spLocks noChangeArrowheads="1"/>
                </p:cNvSpPr>
                <p:nvPr/>
              </p:nvSpPr>
              <p:spPr bwMode="auto">
                <a:xfrm>
                  <a:off x="960" y="6044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Mal. 3:6</a:t>
                  </a:r>
                </a:p>
              </p:txBody>
            </p:sp>
            <p:sp>
              <p:nvSpPr>
                <p:cNvPr id="420993" name="Rectangle 239"/>
                <p:cNvSpPr>
                  <a:spLocks noChangeArrowheads="1"/>
                </p:cNvSpPr>
                <p:nvPr/>
              </p:nvSpPr>
              <p:spPr bwMode="auto">
                <a:xfrm>
                  <a:off x="917" y="6044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26" name="Group 242"/>
              <p:cNvGrpSpPr>
                <a:grpSpLocks/>
              </p:cNvGrpSpPr>
              <p:nvPr/>
            </p:nvGrpSpPr>
            <p:grpSpPr bwMode="auto">
              <a:xfrm>
                <a:off x="1791" y="6044"/>
                <a:ext cx="874" cy="518"/>
                <a:chOff x="1791" y="6044"/>
                <a:chExt cx="874" cy="518"/>
              </a:xfrm>
            </p:grpSpPr>
            <p:sp>
              <p:nvSpPr>
                <p:cNvPr id="420990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34" y="6044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Heb. 13:8</a:t>
                  </a:r>
                </a:p>
              </p:txBody>
            </p:sp>
            <p:sp>
              <p:nvSpPr>
                <p:cNvPr id="420991" name="Rectangle 241"/>
                <p:cNvSpPr>
                  <a:spLocks noChangeArrowheads="1"/>
                </p:cNvSpPr>
                <p:nvPr/>
              </p:nvSpPr>
              <p:spPr bwMode="auto">
                <a:xfrm>
                  <a:off x="1791" y="6044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27" name="Group 244"/>
              <p:cNvGrpSpPr>
                <a:grpSpLocks/>
              </p:cNvGrpSpPr>
              <p:nvPr/>
            </p:nvGrpSpPr>
            <p:grpSpPr bwMode="auto">
              <a:xfrm>
                <a:off x="2665" y="6044"/>
                <a:ext cx="874" cy="518"/>
                <a:chOff x="2665" y="6044"/>
                <a:chExt cx="874" cy="518"/>
              </a:xfrm>
            </p:grpSpPr>
            <p:sp>
              <p:nvSpPr>
                <p:cNvPr id="420988" name="Rectangle 112"/>
                <p:cNvSpPr>
                  <a:spLocks noChangeArrowheads="1"/>
                </p:cNvSpPr>
                <p:nvPr/>
              </p:nvSpPr>
              <p:spPr bwMode="auto">
                <a:xfrm>
                  <a:off x="2708" y="6044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ctr" eaLnBrk="0" hangingPunct="0"/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89" name="Rectangle 243"/>
                <p:cNvSpPr>
                  <a:spLocks noChangeArrowheads="1"/>
                </p:cNvSpPr>
                <p:nvPr/>
              </p:nvSpPr>
              <p:spPr bwMode="auto">
                <a:xfrm>
                  <a:off x="2665" y="6044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28" name="Group 246"/>
              <p:cNvGrpSpPr>
                <a:grpSpLocks/>
              </p:cNvGrpSpPr>
              <p:nvPr/>
            </p:nvGrpSpPr>
            <p:grpSpPr bwMode="auto">
              <a:xfrm>
                <a:off x="0" y="6562"/>
                <a:ext cx="917" cy="403"/>
                <a:chOff x="0" y="6562"/>
                <a:chExt cx="917" cy="403"/>
              </a:xfrm>
            </p:grpSpPr>
            <p:sp>
              <p:nvSpPr>
                <p:cNvPr id="420986" name="Rectangle 113"/>
                <p:cNvSpPr>
                  <a:spLocks noChangeArrowheads="1"/>
                </p:cNvSpPr>
                <p:nvPr/>
              </p:nvSpPr>
              <p:spPr bwMode="auto">
                <a:xfrm>
                  <a:off x="43" y="6562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Eternal</a:t>
                  </a:r>
                </a:p>
              </p:txBody>
            </p:sp>
            <p:sp>
              <p:nvSpPr>
                <p:cNvPr id="420987" name="Rectangle 245"/>
                <p:cNvSpPr>
                  <a:spLocks noChangeArrowheads="1"/>
                </p:cNvSpPr>
                <p:nvPr/>
              </p:nvSpPr>
              <p:spPr bwMode="auto">
                <a:xfrm>
                  <a:off x="0" y="6562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29" name="Group 248"/>
              <p:cNvGrpSpPr>
                <a:grpSpLocks/>
              </p:cNvGrpSpPr>
              <p:nvPr/>
            </p:nvGrpSpPr>
            <p:grpSpPr bwMode="auto">
              <a:xfrm>
                <a:off x="917" y="6562"/>
                <a:ext cx="874" cy="403"/>
                <a:chOff x="917" y="6562"/>
                <a:chExt cx="874" cy="403"/>
              </a:xfrm>
            </p:grpSpPr>
            <p:sp>
              <p:nvSpPr>
                <p:cNvPr id="420984" name="Rectangle 114"/>
                <p:cNvSpPr>
                  <a:spLocks noChangeArrowheads="1"/>
                </p:cNvSpPr>
                <p:nvPr/>
              </p:nvSpPr>
              <p:spPr bwMode="auto">
                <a:xfrm>
                  <a:off x="960" y="6562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Exod. 15:18</a:t>
                  </a:r>
                </a:p>
              </p:txBody>
            </p:sp>
            <p:sp>
              <p:nvSpPr>
                <p:cNvPr id="420985" name="Rectangle 247"/>
                <p:cNvSpPr>
                  <a:spLocks noChangeArrowheads="1"/>
                </p:cNvSpPr>
                <p:nvPr/>
              </p:nvSpPr>
              <p:spPr bwMode="auto">
                <a:xfrm>
                  <a:off x="917" y="6562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30" name="Group 250"/>
              <p:cNvGrpSpPr>
                <a:grpSpLocks/>
              </p:cNvGrpSpPr>
              <p:nvPr/>
            </p:nvGrpSpPr>
            <p:grpSpPr bwMode="auto">
              <a:xfrm>
                <a:off x="1791" y="6562"/>
                <a:ext cx="874" cy="403"/>
                <a:chOff x="1791" y="6562"/>
                <a:chExt cx="874" cy="403"/>
              </a:xfrm>
            </p:grpSpPr>
            <p:sp>
              <p:nvSpPr>
                <p:cNvPr id="420982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34" y="6562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John 1:1-2</a:t>
                  </a:r>
                </a:p>
              </p:txBody>
            </p:sp>
            <p:sp>
              <p:nvSpPr>
                <p:cNvPr id="420983" name="Rectangle 249"/>
                <p:cNvSpPr>
                  <a:spLocks noChangeArrowheads="1"/>
                </p:cNvSpPr>
                <p:nvPr/>
              </p:nvSpPr>
              <p:spPr bwMode="auto">
                <a:xfrm>
                  <a:off x="1791" y="6562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31" name="Group 252"/>
              <p:cNvGrpSpPr>
                <a:grpSpLocks/>
              </p:cNvGrpSpPr>
              <p:nvPr/>
            </p:nvGrpSpPr>
            <p:grpSpPr bwMode="auto">
              <a:xfrm>
                <a:off x="2665" y="6562"/>
                <a:ext cx="874" cy="403"/>
                <a:chOff x="2665" y="6562"/>
                <a:chExt cx="874" cy="403"/>
              </a:xfrm>
            </p:grpSpPr>
            <p:sp>
              <p:nvSpPr>
                <p:cNvPr id="420980" name="Rectangle 116"/>
                <p:cNvSpPr>
                  <a:spLocks noChangeArrowheads="1"/>
                </p:cNvSpPr>
                <p:nvPr/>
              </p:nvSpPr>
              <p:spPr bwMode="auto">
                <a:xfrm>
                  <a:off x="2708" y="6562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ctr" eaLnBrk="0" hangingPunct="0"/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81" name="Rectangle 251"/>
                <p:cNvSpPr>
                  <a:spLocks noChangeArrowheads="1"/>
                </p:cNvSpPr>
                <p:nvPr/>
              </p:nvSpPr>
              <p:spPr bwMode="auto">
                <a:xfrm>
                  <a:off x="2665" y="6562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32" name="Group 254"/>
              <p:cNvGrpSpPr>
                <a:grpSpLocks/>
              </p:cNvGrpSpPr>
              <p:nvPr/>
            </p:nvGrpSpPr>
            <p:grpSpPr bwMode="auto">
              <a:xfrm>
                <a:off x="0" y="6965"/>
                <a:ext cx="917" cy="403"/>
                <a:chOff x="0" y="6965"/>
                <a:chExt cx="917" cy="403"/>
              </a:xfrm>
            </p:grpSpPr>
            <p:sp>
              <p:nvSpPr>
                <p:cNvPr id="420978" name="Rectangle 117"/>
                <p:cNvSpPr>
                  <a:spLocks noChangeArrowheads="1"/>
                </p:cNvSpPr>
                <p:nvPr/>
              </p:nvSpPr>
              <p:spPr bwMode="auto">
                <a:xfrm>
                  <a:off x="43" y="6965"/>
                  <a:ext cx="83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altLang="ja-JP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"I Am"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79" name="Rectangle 253"/>
                <p:cNvSpPr>
                  <a:spLocks noChangeArrowheads="1"/>
                </p:cNvSpPr>
                <p:nvPr/>
              </p:nvSpPr>
              <p:spPr bwMode="auto">
                <a:xfrm>
                  <a:off x="0" y="6965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33" name="Group 256"/>
              <p:cNvGrpSpPr>
                <a:grpSpLocks/>
              </p:cNvGrpSpPr>
              <p:nvPr/>
            </p:nvGrpSpPr>
            <p:grpSpPr bwMode="auto">
              <a:xfrm>
                <a:off x="917" y="6965"/>
                <a:ext cx="874" cy="403"/>
                <a:chOff x="917" y="6965"/>
                <a:chExt cx="874" cy="403"/>
              </a:xfrm>
            </p:grpSpPr>
            <p:sp>
              <p:nvSpPr>
                <p:cNvPr id="420976" name="Rectangle 118"/>
                <p:cNvSpPr>
                  <a:spLocks noChangeArrowheads="1"/>
                </p:cNvSpPr>
                <p:nvPr/>
              </p:nvSpPr>
              <p:spPr bwMode="auto">
                <a:xfrm>
                  <a:off x="960" y="6965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Exod. 3:14</a:t>
                  </a:r>
                </a:p>
              </p:txBody>
            </p:sp>
            <p:sp>
              <p:nvSpPr>
                <p:cNvPr id="420977" name="Rectangle 255"/>
                <p:cNvSpPr>
                  <a:spLocks noChangeArrowheads="1"/>
                </p:cNvSpPr>
                <p:nvPr/>
              </p:nvSpPr>
              <p:spPr bwMode="auto">
                <a:xfrm>
                  <a:off x="917" y="6965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34" name="Group 258"/>
              <p:cNvGrpSpPr>
                <a:grpSpLocks/>
              </p:cNvGrpSpPr>
              <p:nvPr/>
            </p:nvGrpSpPr>
            <p:grpSpPr bwMode="auto">
              <a:xfrm>
                <a:off x="1791" y="6965"/>
                <a:ext cx="874" cy="403"/>
                <a:chOff x="1791" y="6965"/>
                <a:chExt cx="874" cy="403"/>
              </a:xfrm>
            </p:grpSpPr>
            <p:sp>
              <p:nvSpPr>
                <p:cNvPr id="420974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34" y="6965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John 8:58</a:t>
                  </a:r>
                </a:p>
              </p:txBody>
            </p:sp>
            <p:sp>
              <p:nvSpPr>
                <p:cNvPr id="420975" name="Rectangle 257"/>
                <p:cNvSpPr>
                  <a:spLocks noChangeArrowheads="1"/>
                </p:cNvSpPr>
                <p:nvPr/>
              </p:nvSpPr>
              <p:spPr bwMode="auto">
                <a:xfrm>
                  <a:off x="1791" y="6965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35" name="Group 260"/>
              <p:cNvGrpSpPr>
                <a:grpSpLocks/>
              </p:cNvGrpSpPr>
              <p:nvPr/>
            </p:nvGrpSpPr>
            <p:grpSpPr bwMode="auto">
              <a:xfrm>
                <a:off x="2665" y="6965"/>
                <a:ext cx="874" cy="403"/>
                <a:chOff x="2665" y="6965"/>
                <a:chExt cx="874" cy="403"/>
              </a:xfrm>
            </p:grpSpPr>
            <p:sp>
              <p:nvSpPr>
                <p:cNvPr id="420972" name="Rectangle 120"/>
                <p:cNvSpPr>
                  <a:spLocks noChangeArrowheads="1"/>
                </p:cNvSpPr>
                <p:nvPr/>
              </p:nvSpPr>
              <p:spPr bwMode="auto">
                <a:xfrm>
                  <a:off x="2708" y="6965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ctr" eaLnBrk="0" hangingPunct="0"/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73" name="Rectangle 259"/>
                <p:cNvSpPr>
                  <a:spLocks noChangeArrowheads="1"/>
                </p:cNvSpPr>
                <p:nvPr/>
              </p:nvSpPr>
              <p:spPr bwMode="auto">
                <a:xfrm>
                  <a:off x="2665" y="6965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36" name="Group 262"/>
              <p:cNvGrpSpPr>
                <a:grpSpLocks/>
              </p:cNvGrpSpPr>
              <p:nvPr/>
            </p:nvGrpSpPr>
            <p:grpSpPr bwMode="auto">
              <a:xfrm>
                <a:off x="-23" y="7368"/>
                <a:ext cx="1022" cy="518"/>
                <a:chOff x="-23" y="7368"/>
                <a:chExt cx="1022" cy="518"/>
              </a:xfrm>
            </p:grpSpPr>
            <p:sp>
              <p:nvSpPr>
                <p:cNvPr id="420970" name="Rectangle 121"/>
                <p:cNvSpPr>
                  <a:spLocks noChangeArrowheads="1"/>
                </p:cNvSpPr>
                <p:nvPr/>
              </p:nvSpPr>
              <p:spPr bwMode="auto">
                <a:xfrm>
                  <a:off x="-23" y="7368"/>
                  <a:ext cx="1022" cy="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altLang="ja-JP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"Alpha and Omega"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71" name="Rectangle 261"/>
                <p:cNvSpPr>
                  <a:spLocks noChangeArrowheads="1"/>
                </p:cNvSpPr>
                <p:nvPr/>
              </p:nvSpPr>
              <p:spPr bwMode="auto">
                <a:xfrm>
                  <a:off x="0" y="7368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37" name="Group 264"/>
              <p:cNvGrpSpPr>
                <a:grpSpLocks/>
              </p:cNvGrpSpPr>
              <p:nvPr/>
            </p:nvGrpSpPr>
            <p:grpSpPr bwMode="auto">
              <a:xfrm>
                <a:off x="917" y="7368"/>
                <a:ext cx="874" cy="518"/>
                <a:chOff x="917" y="7368"/>
                <a:chExt cx="874" cy="518"/>
              </a:xfrm>
            </p:grpSpPr>
            <p:sp>
              <p:nvSpPr>
                <p:cNvPr id="420968" name="Rectangle 122"/>
                <p:cNvSpPr>
                  <a:spLocks noChangeArrowheads="1"/>
                </p:cNvSpPr>
                <p:nvPr/>
              </p:nvSpPr>
              <p:spPr bwMode="auto">
                <a:xfrm>
                  <a:off x="960" y="7368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Rev. 1:8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69" name="Rectangle 263"/>
                <p:cNvSpPr>
                  <a:spLocks noChangeArrowheads="1"/>
                </p:cNvSpPr>
                <p:nvPr/>
              </p:nvSpPr>
              <p:spPr bwMode="auto">
                <a:xfrm>
                  <a:off x="917" y="7368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38" name="Group 266"/>
              <p:cNvGrpSpPr>
                <a:grpSpLocks/>
              </p:cNvGrpSpPr>
              <p:nvPr/>
            </p:nvGrpSpPr>
            <p:grpSpPr bwMode="auto">
              <a:xfrm>
                <a:off x="1791" y="7368"/>
                <a:ext cx="874" cy="518"/>
                <a:chOff x="1791" y="7368"/>
                <a:chExt cx="874" cy="518"/>
              </a:xfrm>
            </p:grpSpPr>
            <p:sp>
              <p:nvSpPr>
                <p:cNvPr id="420966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34" y="7368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Rev. 22:13, 16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67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91" y="7368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39" name="Group 268"/>
              <p:cNvGrpSpPr>
                <a:grpSpLocks/>
              </p:cNvGrpSpPr>
              <p:nvPr/>
            </p:nvGrpSpPr>
            <p:grpSpPr bwMode="auto">
              <a:xfrm>
                <a:off x="2665" y="7368"/>
                <a:ext cx="874" cy="518"/>
                <a:chOff x="2665" y="7368"/>
                <a:chExt cx="874" cy="518"/>
              </a:xfrm>
            </p:grpSpPr>
            <p:sp>
              <p:nvSpPr>
                <p:cNvPr id="420964" name="Rectangle 124"/>
                <p:cNvSpPr>
                  <a:spLocks noChangeArrowheads="1"/>
                </p:cNvSpPr>
                <p:nvPr/>
              </p:nvSpPr>
              <p:spPr bwMode="auto">
                <a:xfrm>
                  <a:off x="2708" y="7368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ctr" eaLnBrk="0" hangingPunct="0"/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65" name="Rectangle 267"/>
                <p:cNvSpPr>
                  <a:spLocks noChangeArrowheads="1"/>
                </p:cNvSpPr>
                <p:nvPr/>
              </p:nvSpPr>
              <p:spPr bwMode="auto">
                <a:xfrm>
                  <a:off x="2665" y="7368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40" name="Group 270"/>
              <p:cNvGrpSpPr>
                <a:grpSpLocks/>
              </p:cNvGrpSpPr>
              <p:nvPr/>
            </p:nvGrpSpPr>
            <p:grpSpPr bwMode="auto">
              <a:xfrm>
                <a:off x="-23" y="7886"/>
                <a:ext cx="1022" cy="518"/>
                <a:chOff x="-23" y="7886"/>
                <a:chExt cx="1022" cy="518"/>
              </a:xfrm>
            </p:grpSpPr>
            <p:sp>
              <p:nvSpPr>
                <p:cNvPr id="420962" name="Rectangle 125"/>
                <p:cNvSpPr>
                  <a:spLocks noChangeArrowheads="1"/>
                </p:cNvSpPr>
                <p:nvPr/>
              </p:nvSpPr>
              <p:spPr bwMode="auto">
                <a:xfrm>
                  <a:off x="-23" y="7886"/>
                  <a:ext cx="1022" cy="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altLang="ja-JP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"First and the Last"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63" name="Rectangle 269"/>
                <p:cNvSpPr>
                  <a:spLocks noChangeArrowheads="1"/>
                </p:cNvSpPr>
                <p:nvPr/>
              </p:nvSpPr>
              <p:spPr bwMode="auto">
                <a:xfrm>
                  <a:off x="0" y="7886"/>
                  <a:ext cx="917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41" name="Group 272"/>
              <p:cNvGrpSpPr>
                <a:grpSpLocks/>
              </p:cNvGrpSpPr>
              <p:nvPr/>
            </p:nvGrpSpPr>
            <p:grpSpPr bwMode="auto">
              <a:xfrm>
                <a:off x="917" y="7886"/>
                <a:ext cx="874" cy="518"/>
                <a:chOff x="917" y="7886"/>
                <a:chExt cx="874" cy="518"/>
              </a:xfrm>
            </p:grpSpPr>
            <p:sp>
              <p:nvSpPr>
                <p:cNvPr id="420960" name="Rectangle 126"/>
                <p:cNvSpPr>
                  <a:spLocks noChangeArrowheads="1"/>
                </p:cNvSpPr>
                <p:nvPr/>
              </p:nvSpPr>
              <p:spPr bwMode="auto">
                <a:xfrm>
                  <a:off x="960" y="7886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Isa. 44:6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61" name="Rectangle 271"/>
                <p:cNvSpPr>
                  <a:spLocks noChangeArrowheads="1"/>
                </p:cNvSpPr>
                <p:nvPr/>
              </p:nvSpPr>
              <p:spPr bwMode="auto">
                <a:xfrm>
                  <a:off x="917" y="7886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42" name="Group 274"/>
              <p:cNvGrpSpPr>
                <a:grpSpLocks/>
              </p:cNvGrpSpPr>
              <p:nvPr/>
            </p:nvGrpSpPr>
            <p:grpSpPr bwMode="auto">
              <a:xfrm>
                <a:off x="1791" y="7886"/>
                <a:ext cx="874" cy="518"/>
                <a:chOff x="1791" y="7886"/>
                <a:chExt cx="874" cy="518"/>
              </a:xfrm>
            </p:grpSpPr>
            <p:sp>
              <p:nvSpPr>
                <p:cNvPr id="420958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34" y="7886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 u="sng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Rev. 1:17</a:t>
                  </a:r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59" name="Rectangle 273"/>
                <p:cNvSpPr>
                  <a:spLocks noChangeArrowheads="1"/>
                </p:cNvSpPr>
                <p:nvPr/>
              </p:nvSpPr>
              <p:spPr bwMode="auto">
                <a:xfrm>
                  <a:off x="1791" y="7886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43" name="Group 276"/>
              <p:cNvGrpSpPr>
                <a:grpSpLocks/>
              </p:cNvGrpSpPr>
              <p:nvPr/>
            </p:nvGrpSpPr>
            <p:grpSpPr bwMode="auto">
              <a:xfrm>
                <a:off x="2665" y="7886"/>
                <a:ext cx="874" cy="518"/>
                <a:chOff x="2665" y="7886"/>
                <a:chExt cx="874" cy="518"/>
              </a:xfrm>
            </p:grpSpPr>
            <p:sp>
              <p:nvSpPr>
                <p:cNvPr id="420956" name="Rectangle 128"/>
                <p:cNvSpPr>
                  <a:spLocks noChangeArrowheads="1"/>
                </p:cNvSpPr>
                <p:nvPr/>
              </p:nvSpPr>
              <p:spPr bwMode="auto">
                <a:xfrm>
                  <a:off x="2708" y="7886"/>
                  <a:ext cx="78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algn="ctr" eaLnBrk="0" hangingPunct="0"/>
                  <a:endParaRPr lang="en-US" sz="20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0957" name="Rectangle 275"/>
                <p:cNvSpPr>
                  <a:spLocks noChangeArrowheads="1"/>
                </p:cNvSpPr>
                <p:nvPr/>
              </p:nvSpPr>
              <p:spPr bwMode="auto">
                <a:xfrm>
                  <a:off x="2665" y="7886"/>
                  <a:ext cx="87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44" name="Group 278"/>
              <p:cNvGrpSpPr>
                <a:grpSpLocks/>
              </p:cNvGrpSpPr>
              <p:nvPr/>
            </p:nvGrpSpPr>
            <p:grpSpPr bwMode="auto">
              <a:xfrm>
                <a:off x="-23" y="8404"/>
                <a:ext cx="1022" cy="403"/>
                <a:chOff x="-23" y="8404"/>
                <a:chExt cx="1022" cy="403"/>
              </a:xfrm>
            </p:grpSpPr>
            <p:sp>
              <p:nvSpPr>
                <p:cNvPr id="420954" name="Rectangle 129"/>
                <p:cNvSpPr>
                  <a:spLocks noChangeArrowheads="1"/>
                </p:cNvSpPr>
                <p:nvPr/>
              </p:nvSpPr>
              <p:spPr bwMode="auto">
                <a:xfrm>
                  <a:off x="-23" y="8404"/>
                  <a:ext cx="102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Holy</a:t>
                  </a:r>
                </a:p>
              </p:txBody>
            </p:sp>
            <p:sp>
              <p:nvSpPr>
                <p:cNvPr id="420955" name="Rectangle 277"/>
                <p:cNvSpPr>
                  <a:spLocks noChangeArrowheads="1"/>
                </p:cNvSpPr>
                <p:nvPr/>
              </p:nvSpPr>
              <p:spPr bwMode="auto">
                <a:xfrm>
                  <a:off x="0" y="8404"/>
                  <a:ext cx="91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45" name="Group 280"/>
              <p:cNvGrpSpPr>
                <a:grpSpLocks/>
              </p:cNvGrpSpPr>
              <p:nvPr/>
            </p:nvGrpSpPr>
            <p:grpSpPr bwMode="auto">
              <a:xfrm>
                <a:off x="917" y="8404"/>
                <a:ext cx="874" cy="403"/>
                <a:chOff x="917" y="8404"/>
                <a:chExt cx="874" cy="403"/>
              </a:xfrm>
            </p:grpSpPr>
            <p:sp>
              <p:nvSpPr>
                <p:cNvPr id="420952" name="Rectangle 130"/>
                <p:cNvSpPr>
                  <a:spLocks noChangeArrowheads="1"/>
                </p:cNvSpPr>
                <p:nvPr/>
              </p:nvSpPr>
              <p:spPr bwMode="auto">
                <a:xfrm>
                  <a:off x="960" y="8404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Isa. 6:3</a:t>
                  </a:r>
                </a:p>
              </p:txBody>
            </p:sp>
            <p:sp>
              <p:nvSpPr>
                <p:cNvPr id="420953" name="Rectangle 279"/>
                <p:cNvSpPr>
                  <a:spLocks noChangeArrowheads="1"/>
                </p:cNvSpPr>
                <p:nvPr/>
              </p:nvSpPr>
              <p:spPr bwMode="auto">
                <a:xfrm>
                  <a:off x="917" y="8404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46" name="Group 282"/>
              <p:cNvGrpSpPr>
                <a:grpSpLocks/>
              </p:cNvGrpSpPr>
              <p:nvPr/>
            </p:nvGrpSpPr>
            <p:grpSpPr bwMode="auto">
              <a:xfrm>
                <a:off x="1791" y="8404"/>
                <a:ext cx="874" cy="403"/>
                <a:chOff x="1791" y="8404"/>
                <a:chExt cx="874" cy="403"/>
              </a:xfrm>
            </p:grpSpPr>
            <p:sp>
              <p:nvSpPr>
                <p:cNvPr id="420950" name="Rectangle 131"/>
                <p:cNvSpPr>
                  <a:spLocks noChangeArrowheads="1"/>
                </p:cNvSpPr>
                <p:nvPr/>
              </p:nvSpPr>
              <p:spPr bwMode="auto">
                <a:xfrm>
                  <a:off x="1834" y="8404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Mark 1:24</a:t>
                  </a:r>
                </a:p>
              </p:txBody>
            </p:sp>
            <p:sp>
              <p:nvSpPr>
                <p:cNvPr id="420951" name="Rectangle 281"/>
                <p:cNvSpPr>
                  <a:spLocks noChangeArrowheads="1"/>
                </p:cNvSpPr>
                <p:nvPr/>
              </p:nvSpPr>
              <p:spPr bwMode="auto">
                <a:xfrm>
                  <a:off x="1791" y="8404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20947" name="Group 284"/>
              <p:cNvGrpSpPr>
                <a:grpSpLocks/>
              </p:cNvGrpSpPr>
              <p:nvPr/>
            </p:nvGrpSpPr>
            <p:grpSpPr bwMode="auto">
              <a:xfrm>
                <a:off x="2665" y="8404"/>
                <a:ext cx="874" cy="403"/>
                <a:chOff x="2665" y="8404"/>
                <a:chExt cx="874" cy="403"/>
              </a:xfrm>
            </p:grpSpPr>
            <p:sp>
              <p:nvSpPr>
                <p:cNvPr id="420948" name="Rectangle 132"/>
                <p:cNvSpPr>
                  <a:spLocks noChangeArrowheads="1"/>
                </p:cNvSpPr>
                <p:nvPr/>
              </p:nvSpPr>
              <p:spPr bwMode="auto">
                <a:xfrm>
                  <a:off x="2708" y="8404"/>
                  <a:ext cx="78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/>
                  <a:r>
                    <a:rPr lang="en-US" sz="20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Luke 11:13</a:t>
                  </a:r>
                </a:p>
              </p:txBody>
            </p:sp>
            <p:sp>
              <p:nvSpPr>
                <p:cNvPr id="420949" name="Rectangle 283"/>
                <p:cNvSpPr>
                  <a:spLocks noChangeArrowheads="1"/>
                </p:cNvSpPr>
                <p:nvPr/>
              </p:nvSpPr>
              <p:spPr bwMode="auto">
                <a:xfrm>
                  <a:off x="2665" y="8404"/>
                  <a:ext cx="87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endParaRPr lang="en-US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420871" name="Rectangle 286"/>
            <p:cNvSpPr>
              <a:spLocks noChangeArrowheads="1"/>
            </p:cNvSpPr>
            <p:nvPr/>
          </p:nvSpPr>
          <p:spPr bwMode="auto">
            <a:xfrm>
              <a:off x="-4" y="-4"/>
              <a:ext cx="3547" cy="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4287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endParaRPr 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20868" name="Text Box 289"/>
          <p:cNvSpPr txBox="1">
            <a:spLocks noChangeArrowheads="1"/>
          </p:cNvSpPr>
          <p:nvPr/>
        </p:nvSpPr>
        <p:spPr bwMode="auto">
          <a:xfrm>
            <a:off x="165100" y="6577013"/>
            <a:ext cx="8367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Note: Underlined verses are translated correctly in the Jehovah Witness </a:t>
            </a:r>
            <a:r>
              <a:rPr lang="en-US" sz="1400" b="1" i="1">
                <a:solidFill>
                  <a:srgbClr val="000000"/>
                </a:solidFill>
                <a:latin typeface="Arial" charset="0"/>
                <a:cs typeface="Arial" charset="0"/>
              </a:rPr>
              <a:t>New World Translation.</a:t>
            </a:r>
            <a:endParaRPr 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8482013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72450" cy="762000"/>
          </a:xfrm>
          <a:solidFill>
            <a:srgbClr val="800000"/>
          </a:solidFill>
        </p:spPr>
        <p:txBody>
          <a:bodyPr/>
          <a:lstStyle/>
          <a:p>
            <a:pPr algn="l" eaLnBrk="1" hangingPunct="1"/>
            <a:r>
              <a:rPr lang="en-US" sz="2800" b="1">
                <a:latin typeface="Arial" charset="0"/>
              </a:rPr>
              <a:t>6.  The Father, Son, &amp; Spirit are all God: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3" y="838200"/>
          <a:ext cx="9067800" cy="5991542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Attribute or Title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Father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Holy Spirit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Called “God” 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(deity)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Pet. 1:17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when he received honor and glory from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God the Father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 The voice from the majestic glory of God said to him, “</a:t>
                      </a: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This is my dearly loved Son</a:t>
                      </a: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who brings me great joy.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Heb. 1:6, 8   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And when he brought his supreme Son into the world, God said, “Let all of God’s angels worship him”…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But to the Son he says, “Your throne, O God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endures forever and ever. You rule with a scepter of justice.”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Acts 5:3    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Then Peter said, “Ananias, why have you let Satan fill your heart?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You lied to the Holy Spirit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…You weren’t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lying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to us but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 God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!”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227488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72450" cy="762000"/>
          </a:xfrm>
          <a:solidFill>
            <a:srgbClr val="800000"/>
          </a:solidFill>
        </p:spPr>
        <p:txBody>
          <a:bodyPr/>
          <a:lstStyle/>
          <a:p>
            <a:pPr algn="l" eaLnBrk="1" hangingPunct="1"/>
            <a:r>
              <a:rPr lang="en-US" sz="2800" b="1">
                <a:latin typeface="Arial" charset="0"/>
              </a:rPr>
              <a:t>6.  The Father, Son, &amp; Spirit are all God: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3" y="838200"/>
          <a:ext cx="9067800" cy="553243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44">
                <a:tc>
                  <a:txBody>
                    <a:bodyPr/>
                    <a:lstStyle/>
                    <a:p>
                      <a:r>
                        <a:rPr lang="en-US" sz="2000" dirty="0"/>
                        <a:t>Attribute or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Title</a:t>
                      </a:r>
                      <a:endParaRPr lang="en-US" sz="24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Father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Son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Holy Spirit</a:t>
                      </a:r>
                    </a:p>
                  </a:txBody>
                  <a:tcPr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694">
                <a:tc>
                  <a:txBody>
                    <a:bodyPr/>
                    <a:lstStyle/>
                    <a:p>
                      <a:r>
                        <a:rPr lang="en-US" sz="2400" dirty="0"/>
                        <a:t>Indwells believers</a:t>
                      </a:r>
                    </a:p>
                  </a:txBody>
                  <a:tcPr marT="45723" marB="45723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</a:rPr>
                        <a:t> Cor. 3:16a</a:t>
                      </a: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Don’t you realize that all of you together are the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temple of God</a:t>
                      </a:r>
                      <a:r>
                        <a:rPr lang="en-US" sz="2400" dirty="0"/>
                        <a:t> and that the Spirit of God lives in you?</a:t>
                      </a:r>
                    </a:p>
                  </a:txBody>
                  <a:tcPr marT="45723" marB="45723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Col. 1:27 </a:t>
                      </a:r>
                      <a:br>
                        <a:rPr lang="en-US" sz="2400" dirty="0">
                          <a:solidFill>
                            <a:srgbClr val="FFFF00"/>
                          </a:solidFill>
                        </a:rPr>
                      </a:br>
                      <a:r>
                        <a:rPr lang="en-US" sz="2400" dirty="0"/>
                        <a:t>For God wanted them to know that the riches and glory of Christ are for you Gentiles, too. And this is the secret: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Christ lives in you.</a:t>
                      </a:r>
                      <a:r>
                        <a:rPr lang="en-US" sz="2400" dirty="0"/>
                        <a:t> This gives you assurance of sharing his glory.</a:t>
                      </a:r>
                    </a:p>
                  </a:txBody>
                  <a:tcPr marT="45723" marB="45723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</a:rPr>
                        <a:t> Cor. 3:16b</a:t>
                      </a: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Don’t you realize that all of you together are the temple of God and that the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Spirit of God lives in you</a:t>
                      </a:r>
                      <a:r>
                        <a:rPr lang="en-US" sz="2400" dirty="0"/>
                        <a:t>?</a:t>
                      </a:r>
                    </a:p>
                  </a:txBody>
                  <a:tcPr marT="45723" marB="45723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227488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067313"/>
            <a:chOff x="0" y="-1"/>
            <a:chExt cx="9144000" cy="6067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9144000" cy="606731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 rot="1069447">
              <a:off x="6733559" y="2086561"/>
              <a:ext cx="1246375" cy="1065100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rot="2213112">
              <a:off x="1367915" y="3168475"/>
              <a:ext cx="1246375" cy="1065100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3464359">
              <a:off x="7102392" y="2535276"/>
              <a:ext cx="1000976" cy="1065100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20835373">
              <a:off x="1496203" y="2749562"/>
              <a:ext cx="5643153" cy="1331998"/>
            </a:xfrm>
            <a:prstGeom prst="rect">
              <a:avLst/>
            </a:prstGeom>
            <a:solidFill>
              <a:srgbClr val="F6F6F6"/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 rot="20864653">
            <a:off x="757309" y="2122748"/>
            <a:ext cx="7772400" cy="2143760"/>
          </a:xfrm>
        </p:spPr>
        <p:txBody>
          <a:bodyPr/>
          <a:lstStyle/>
          <a:p>
            <a:r>
              <a:rPr lang="en-US" altLang="en-US" sz="13800" b="1" dirty="0">
                <a:solidFill>
                  <a:srgbClr val="800000"/>
                </a:solidFill>
                <a:latin typeface="Times New Roman"/>
                <a:cs typeface="Times New Roman"/>
              </a:rPr>
              <a:t>TRUTH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820D3-8F83-A99C-2618-AC9D40BA5DA5}"/>
              </a:ext>
            </a:extLst>
          </p:cNvPr>
          <p:cNvSpPr txBox="1"/>
          <p:nvPr/>
        </p:nvSpPr>
        <p:spPr>
          <a:xfrm flipH="1">
            <a:off x="-2" y="6297119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Father, the Son, and the Holy Spirit are all called truth</a:t>
            </a:r>
          </a:p>
        </p:txBody>
      </p:sp>
    </p:spTree>
    <p:extLst>
      <p:ext uri="{BB962C8B-B14F-4D97-AF65-F5344CB8AC3E}">
        <p14:creationId xmlns:p14="http://schemas.microsoft.com/office/powerpoint/2010/main" val="185652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3888" cy="762000"/>
          </a:xfrm>
          <a:solidFill>
            <a:srgbClr val="800000"/>
          </a:solidFill>
        </p:spPr>
        <p:txBody>
          <a:bodyPr/>
          <a:lstStyle/>
          <a:p>
            <a:pPr algn="l" eaLnBrk="1" hangingPunct="1"/>
            <a:r>
              <a:rPr lang="en-US" sz="2800" b="1">
                <a:latin typeface="Arial" charset="0"/>
              </a:rPr>
              <a:t>6.  The Father, Son, &amp; Spirit are all God: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3" y="838200"/>
          <a:ext cx="9067800" cy="56261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10">
                <a:tc>
                  <a:txBody>
                    <a:bodyPr/>
                    <a:lstStyle/>
                    <a:p>
                      <a:r>
                        <a:rPr lang="en-US" sz="2000" dirty="0"/>
                        <a:t>Attribute or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Title</a:t>
                      </a:r>
                      <a:endParaRPr lang="en-US" sz="2400" dirty="0"/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Father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Son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Holy Spirit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390">
                <a:tc>
                  <a:txBody>
                    <a:bodyPr/>
                    <a:lstStyle/>
                    <a:p>
                      <a:r>
                        <a:rPr lang="en-US" sz="2400" dirty="0"/>
                        <a:t>Holy</a:t>
                      </a:r>
                    </a:p>
                  </a:txBody>
                  <a:tcPr marT="45721" marB="45721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Isa. 6:3 </a:t>
                      </a:r>
                    </a:p>
                    <a:p>
                      <a:r>
                        <a:rPr lang="en-US" sz="2400" dirty="0"/>
                        <a:t>They were calling out to each other, 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“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Holy, holy, holy is the L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ORD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of Heaven’s Armies!</a:t>
                      </a:r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		 The whole earth is filled with his glory!” </a:t>
                      </a:r>
                    </a:p>
                  </a:txBody>
                  <a:tcPr marT="45721" marB="45721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Mark 1:24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“Why are you interfering with us, Jesus of Nazareth? Have you come to destroy us? I know who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you are—the Holy One of God</a:t>
                      </a:r>
                      <a:r>
                        <a:rPr lang="en-US" sz="2400" dirty="0"/>
                        <a:t>!”</a:t>
                      </a:r>
                    </a:p>
                    <a:p>
                      <a:endParaRPr lang="en-US" sz="2400" dirty="0"/>
                    </a:p>
                  </a:txBody>
                  <a:tcPr marT="45721" marB="45721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Luke 11:13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So if you sinful people know how to give good gifts to your children, how much more will your heavenly Father give the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Holy Spirit </a:t>
                      </a:r>
                      <a:r>
                        <a:rPr lang="en-US" sz="2400" dirty="0"/>
                        <a:t>to those who ask him.”</a:t>
                      </a:r>
                    </a:p>
                  </a:txBody>
                  <a:tcPr marT="45721" marB="45721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227488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</a:rPr>
              <a:t>Holy, Holy, Holy 1/4</a:t>
            </a:r>
          </a:p>
        </p:txBody>
      </p:sp>
      <p:pic>
        <p:nvPicPr>
          <p:cNvPr id="425986" name="Picture 3" descr="Mountain Scene 0169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87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706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</a:rPr>
              <a:t>Holy, Holy, Holy!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1/4</a:t>
            </a:r>
          </a:p>
        </p:txBody>
      </p:sp>
      <p:pic>
        <p:nvPicPr>
          <p:cNvPr id="428034" name="Picture 3" descr="Mountain Scene 0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3200400"/>
            <a:ext cx="83375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Holy, holy, holy!  Lord God Almighty!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Early in the morning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our song shall rise to Thee;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Holy, holy, holy! merciful and mighty!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God in three Persons,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blessed Trinity!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1" name="Picture 2" descr="http://images.faithclipart.com/images/3/1302364251196_1242/slide-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4482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172200" cy="2362200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chemeClr val="tx1"/>
                </a:solidFill>
                <a:latin typeface="Arial" charset="0"/>
              </a:rPr>
              <a:t>Biblical Evidence for the Trinity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962400"/>
            <a:ext cx="617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How can you prove this important doctrine?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2/4</a:t>
            </a:r>
          </a:p>
        </p:txBody>
      </p:sp>
      <p:pic>
        <p:nvPicPr>
          <p:cNvPr id="430082" name="Picture 3" descr="Mountain Scene 0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3" name="Text Box 4"/>
          <p:cNvSpPr txBox="1">
            <a:spLocks noChangeArrowheads="1"/>
          </p:cNvSpPr>
          <p:nvPr/>
        </p:nvSpPr>
        <p:spPr bwMode="auto">
          <a:xfrm>
            <a:off x="4327525" y="758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90575" y="1189038"/>
            <a:ext cx="75755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Holy, holy, holy!  </a:t>
            </a:r>
          </a:p>
          <a:p>
            <a:pPr algn="ctr"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All the saints adore Thee,</a:t>
            </a:r>
          </a:p>
          <a:p>
            <a:pPr algn="ctr"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casting down their golden crowns</a:t>
            </a:r>
          </a:p>
          <a:p>
            <a:pPr algn="ctr"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around the glassy sea;</a:t>
            </a:r>
          </a:p>
          <a:p>
            <a:pPr algn="ctr"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Cherubim and seraphim</a:t>
            </a:r>
          </a:p>
          <a:p>
            <a:pPr algn="ctr"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falling down before Thee,</a:t>
            </a:r>
          </a:p>
          <a:p>
            <a:pPr algn="ctr"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which wert, and art,</a:t>
            </a:r>
          </a:p>
          <a:p>
            <a:pPr algn="ctr"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and evermore shall be.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3/4</a:t>
            </a:r>
          </a:p>
        </p:txBody>
      </p:sp>
      <p:pic>
        <p:nvPicPr>
          <p:cNvPr id="432130" name="Picture 3" descr="Mountain Scene 0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1" name="Text Box 4"/>
          <p:cNvSpPr txBox="1">
            <a:spLocks noChangeArrowheads="1"/>
          </p:cNvSpPr>
          <p:nvPr/>
        </p:nvSpPr>
        <p:spPr bwMode="auto">
          <a:xfrm>
            <a:off x="4251325" y="6826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42988" y="1152525"/>
            <a:ext cx="70691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Holy, holy, holy!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though the darkness hide Thee,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though the eye of sinful man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Thy glory may not see;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only Thou art holy-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there is none beside Thee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perfect in power,</a:t>
            </a:r>
          </a:p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latin typeface="Arial" pitchFamily="-107" charset="0"/>
              </a:rPr>
              <a:t>in love and purity.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Holy, Holy, Holy 4/4</a:t>
            </a:r>
          </a:p>
        </p:txBody>
      </p:sp>
      <p:pic>
        <p:nvPicPr>
          <p:cNvPr id="434178" name="Picture 3" descr="Mountain Scene 0169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4179" name="Text Box 4"/>
          <p:cNvSpPr txBox="1">
            <a:spLocks noChangeArrowheads="1"/>
          </p:cNvSpPr>
          <p:nvPr/>
        </p:nvSpPr>
        <p:spPr bwMode="auto">
          <a:xfrm>
            <a:off x="4403725" y="1641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6400" y="3124200"/>
            <a:ext cx="83375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</a:rPr>
              <a:t>Holy, holy, holy! Lord God Almighty!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</a:rPr>
              <a:t>All Thy works shall praise Thy name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</a:rPr>
              <a:t>in earth and sky and sea;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</a:rPr>
              <a:t>Holy, holy, holy! merciful and mighty!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</a:rPr>
              <a:t>God in three Persons,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Arial" pitchFamily="-107" charset="0"/>
              </a:rPr>
              <a:t>blessed Trinity!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83EDEE4-D98C-6141-9B2F-852B6FDF1EEB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E4F512F3-B59C-C64B-A697-882C3763A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E4529D4A-C22A-0E41-8CDE-0596ADC9A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477000"/>
            <a:ext cx="48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Marva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Dawn,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Unnecessary Pastor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237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44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Ephesians 4:4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86138" y="2286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Father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above all through all in all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Lord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 body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one Spirit   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faith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hope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baptism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549650" y="1489075"/>
            <a:ext cx="2182813" cy="1900238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flipV="1">
            <a:off x="1298575" y="3402013"/>
            <a:ext cx="2182813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66FF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 flipV="1">
            <a:off x="4540250" y="13858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1190625" y="32861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22875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3405188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flipV="1">
            <a:off x="5716588" y="3402013"/>
            <a:ext cx="2182812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5622925" y="3298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67198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7794625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6624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FA18369-E759-054F-92BC-B48F65528840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ED232CAF-5D21-8943-9FE0-B5ECD3DF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id="{D2050395-B541-794C-9F26-C1EB0D200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6477000"/>
            <a:ext cx="5420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Marva Dawn,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Unnecessary Pastor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237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" y="44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Ephesians 4:5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386138" y="2286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Father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above all through all in all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Lord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 body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one Spirit   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faith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hope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baptism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3549650" y="1489075"/>
            <a:ext cx="2182813" cy="1900238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flipV="1">
            <a:off x="1298575" y="3402013"/>
            <a:ext cx="2182813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 flipV="1">
              <a:off x="3966" y="1632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2538" y="2442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3006" y="3260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3482" y="2455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09" name="AutoShape 21"/>
            <p:cNvSpPr>
              <a:spLocks noChangeArrowheads="1"/>
            </p:cNvSpPr>
            <p:nvPr/>
          </p:nvSpPr>
          <p:spPr bwMode="auto">
            <a:xfrm flipV="1">
              <a:off x="4468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4428" y="2448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4896" y="3260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354" y="2455"/>
              <a:ext cx="88" cy="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2900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2A9B5A6-7E53-8D4A-85C9-1756D571F4F7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0FCC1C81-E227-884E-ABFA-FEA4CE9EC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99F978BA-93A3-8F47-89C2-9FC68DAB3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1" y="6477000"/>
            <a:ext cx="5732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Marva Dawn,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Unnecessary Pastor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237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44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Ephesians 4:6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386138" y="2286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Father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above all through all in all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Lord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 body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one Spirit    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faith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hope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baptism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3549650" y="1489075"/>
            <a:ext cx="2182813" cy="1900238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66FF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flipV="1">
            <a:off x="1298575" y="3402013"/>
            <a:ext cx="2182813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 flipV="1">
            <a:off x="4540250" y="13858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1190625" y="32861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22875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3405188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 flipV="1">
            <a:off x="5716588" y="3402013"/>
            <a:ext cx="2182812" cy="1900237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5622925" y="3298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6719888" y="5203825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7794625" y="3316288"/>
            <a:ext cx="206375" cy="2063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957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CE76F-0830-EC4F-8D8E-2E94E05EF4B7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-1" y="6477000"/>
            <a:ext cx="4800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Marva Dawn,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Unnecessary Pastor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p. 237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44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Ephesians 4:4-6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386138" y="2286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Father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above all through all in all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Lord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 body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one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Spirit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faith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hope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baptism</a:t>
            </a:r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3544" y="1676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 flipV="1">
              <a:off x="2584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353" name="Group 17"/>
            <p:cNvGrpSpPr>
              <a:grpSpLocks/>
            </p:cNvGrpSpPr>
            <p:nvPr/>
          </p:nvGrpSpPr>
          <p:grpSpPr bwMode="auto">
            <a:xfrm>
              <a:off x="2538" y="1632"/>
              <a:ext cx="2904" cy="1716"/>
              <a:chOff x="2538" y="1632"/>
              <a:chExt cx="2904" cy="1716"/>
            </a:xfrm>
          </p:grpSpPr>
          <p:sp>
            <p:nvSpPr>
              <p:cNvPr id="14354" name="Oval 18"/>
              <p:cNvSpPr>
                <a:spLocks noChangeArrowheads="1"/>
              </p:cNvSpPr>
              <p:nvPr/>
            </p:nvSpPr>
            <p:spPr bwMode="auto">
              <a:xfrm flipV="1">
                <a:off x="3966" y="163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55" name="Oval 19"/>
              <p:cNvSpPr>
                <a:spLocks noChangeArrowheads="1"/>
              </p:cNvSpPr>
              <p:nvPr/>
            </p:nvSpPr>
            <p:spPr bwMode="auto">
              <a:xfrm>
                <a:off x="2538" y="24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56" name="Oval 20"/>
              <p:cNvSpPr>
                <a:spLocks noChangeArrowheads="1"/>
              </p:cNvSpPr>
              <p:nvPr/>
            </p:nvSpPr>
            <p:spPr bwMode="auto">
              <a:xfrm>
                <a:off x="300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57" name="Oval 21"/>
              <p:cNvSpPr>
                <a:spLocks noChangeArrowheads="1"/>
              </p:cNvSpPr>
              <p:nvPr/>
            </p:nvSpPr>
            <p:spPr bwMode="auto">
              <a:xfrm>
                <a:off x="3482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58" name="AutoShape 22"/>
              <p:cNvSpPr>
                <a:spLocks noChangeArrowheads="1"/>
              </p:cNvSpPr>
              <p:nvPr/>
            </p:nvSpPr>
            <p:spPr bwMode="auto">
              <a:xfrm flipV="1">
                <a:off x="4468" y="2492"/>
                <a:ext cx="931" cy="810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59" name="Oval 23"/>
              <p:cNvSpPr>
                <a:spLocks noChangeArrowheads="1"/>
              </p:cNvSpPr>
              <p:nvPr/>
            </p:nvSpPr>
            <p:spPr bwMode="auto">
              <a:xfrm>
                <a:off x="4428" y="2448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60" name="Oval 24"/>
              <p:cNvSpPr>
                <a:spLocks noChangeArrowheads="1"/>
              </p:cNvSpPr>
              <p:nvPr/>
            </p:nvSpPr>
            <p:spPr bwMode="auto">
              <a:xfrm>
                <a:off x="489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61" name="Oval 25"/>
              <p:cNvSpPr>
                <a:spLocks noChangeArrowheads="1"/>
              </p:cNvSpPr>
              <p:nvPr/>
            </p:nvSpPr>
            <p:spPr bwMode="auto">
              <a:xfrm>
                <a:off x="5354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38484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7BF564B-59BE-C84F-812A-BEEBF56963C9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C645FD09-BE3F-1544-A7A3-36997226C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03E8FDC5-390A-B740-A202-820049A73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6477000"/>
            <a:ext cx="411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Marva Dawn, 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Unnecessary Pastor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p. 237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" y="44450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Ephesians 4:4-6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above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all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Lord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 body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one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Spirit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faith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hope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baptism</a:t>
            </a:r>
          </a:p>
        </p:txBody>
      </p: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>
              <a:off x="3544" y="1676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 flipV="1">
              <a:off x="2584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1521" name="Group 17"/>
            <p:cNvGrpSpPr>
              <a:grpSpLocks/>
            </p:cNvGrpSpPr>
            <p:nvPr/>
          </p:nvGrpSpPr>
          <p:grpSpPr bwMode="auto">
            <a:xfrm>
              <a:off x="2538" y="1632"/>
              <a:ext cx="2904" cy="1716"/>
              <a:chOff x="2538" y="1632"/>
              <a:chExt cx="2904" cy="1716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 flipV="1">
                <a:off x="3966" y="163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auto">
              <a:xfrm>
                <a:off x="2538" y="24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auto">
              <a:xfrm>
                <a:off x="300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auto">
              <a:xfrm>
                <a:off x="3482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6" name="AutoShape 22"/>
              <p:cNvSpPr>
                <a:spLocks noChangeArrowheads="1"/>
              </p:cNvSpPr>
              <p:nvPr/>
            </p:nvSpPr>
            <p:spPr bwMode="auto">
              <a:xfrm flipV="1">
                <a:off x="4468" y="2492"/>
                <a:ext cx="931" cy="810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4428" y="2448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489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auto">
              <a:xfrm>
                <a:off x="5354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386138" y="304800"/>
            <a:ext cx="251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Father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943350" y="22860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v. 6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695450" y="36576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v. 4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134100" y="36576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v. 5</a:t>
            </a:r>
          </a:p>
        </p:txBody>
      </p:sp>
    </p:spTree>
    <p:extLst>
      <p:ext uri="{BB962C8B-B14F-4D97-AF65-F5344CB8AC3E}">
        <p14:creationId xmlns:p14="http://schemas.microsoft.com/office/powerpoint/2010/main" val="384557986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D529C2-0F63-D446-9392-FFB1F9B75176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8002D42E-147B-A74A-864C-AFF193970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F95F7034-FF18-4845-80E9-DE2E45AD1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" y="6065838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Matthew 3:16-17 (NIV)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soon as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Jesus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was baptized,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 went up out of the water.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that moment heaven was opened,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he saw the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Spirit of God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descending like a dove and lighting on him.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voice from heaven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said,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“This is my Son, whom I love;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him I am well pleased.”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9426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70F180-333A-034F-BC1B-A84DFD29D80D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59F7F0DC-BA7A-7048-9F4D-A0C0247E2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22E16599-3FBE-E145-B195-133F29476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Matthew 28:19 (NIV)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15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Therefore go and make disciples of all nations, baptizing them in the name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		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Father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of the 	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of the 	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Holy Spirit</a:t>
            </a:r>
          </a:p>
        </p:txBody>
      </p:sp>
    </p:spTree>
    <p:extLst>
      <p:ext uri="{BB962C8B-B14F-4D97-AF65-F5344CB8AC3E}">
        <p14:creationId xmlns:p14="http://schemas.microsoft.com/office/powerpoint/2010/main" val="292097426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29" name="Picture 2" descr="http://images.faithclipart.com/images/3/1269631201527_911/slide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0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How to Prove the Trinity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43000" y="2286000"/>
            <a:ext cx="762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Start only with the Bible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Show the Bible teaches only one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14797F8-79AF-C141-850A-CA66BD6BA9F1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708CC044-9F51-A145-B131-CA6665200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F492F4E7-0FD2-6E4E-B3ED-623FD43B1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000" y="212725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are different kinds of gifts,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but the same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Spirit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are different kinds of service,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but the same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Lord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are different kinds of working,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but the same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 all of them in all men.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Corinthians 12:4-6 (NIV)</a:t>
            </a:r>
          </a:p>
        </p:txBody>
      </p:sp>
    </p:spTree>
    <p:extLst>
      <p:ext uri="{BB962C8B-B14F-4D97-AF65-F5344CB8AC3E}">
        <p14:creationId xmlns:p14="http://schemas.microsoft.com/office/powerpoint/2010/main" val="391698915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B94E50-5C0D-344C-8FE8-62BC409034AB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E825CE31-C598-8840-ACF5-FF547DB5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117E2BDB-9FAB-1347-8619-C7DF8CD9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Corinthians 13:14 (NIV)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07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the grace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of the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Lord Jesus Christ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the love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of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the fellowship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of the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Holy Spirit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with you all.</a:t>
            </a:r>
          </a:p>
        </p:txBody>
      </p:sp>
    </p:spTree>
    <p:extLst>
      <p:ext uri="{BB962C8B-B14F-4D97-AF65-F5344CB8AC3E}">
        <p14:creationId xmlns:p14="http://schemas.microsoft.com/office/powerpoint/2010/main" val="2029638930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1CBBC15-2F55-5F48-9406-CA5D56E8A7B7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26CC6F04-3FE2-F740-A19F-30A93DEC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5D702DAD-4E9F-1B46-B58A-E600AAA57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Peter 1:2 (NIV)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have been chosen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according to the foreknowledge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 the Father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 the sanctifying work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Spirit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obedience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Jesus Christ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sprinkling by his blood: </a:t>
            </a:r>
          </a:p>
        </p:txBody>
      </p:sp>
    </p:spTree>
    <p:extLst>
      <p:ext uri="{BB962C8B-B14F-4D97-AF65-F5344CB8AC3E}">
        <p14:creationId xmlns:p14="http://schemas.microsoft.com/office/powerpoint/2010/main" val="1945054683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BA0FCA-7C29-C74D-BA62-52FD19E2A12D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685EC98E-6F1E-9840-AB9D-C1A65B6F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A358C25D-A528-7B4B-AC07-9033FE53E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Jude 20-21 (NIV)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you, dear friends,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 yourselves up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your most holy faith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pray in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Holy Spirit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Keep yourselves in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God’s love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you wait for the mercy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Lord Jesus Christ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bring you to eternal life.</a:t>
            </a: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2667422222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7BF564B-59BE-C84F-812A-BEEBF56963C9}"/>
              </a:ext>
            </a:extLst>
          </p:cNvPr>
          <p:cNvGrpSpPr/>
          <p:nvPr/>
        </p:nvGrpSpPr>
        <p:grpSpPr>
          <a:xfrm>
            <a:off x="2587" y="0"/>
            <a:ext cx="9141413" cy="6858000"/>
            <a:chOff x="2587" y="0"/>
            <a:chExt cx="9141413" cy="6858000"/>
          </a:xfrm>
        </p:grpSpPr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C645FD09-BE3F-1544-A7A3-36997226C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187" y="0"/>
              <a:ext cx="4467813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03E8FDC5-390A-B740-A202-820049A73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0"/>
              <a:ext cx="4676775" cy="685800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6477000"/>
            <a:ext cx="411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Marva Dawn, 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Unnecessary Pastor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p. 237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" y="44450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Ephesians 4:4-6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19800" y="304800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above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all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876800" y="3276600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Lord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57200" y="3276600"/>
            <a:ext cx="152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 body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124200" y="3276600"/>
            <a:ext cx="182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one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Spirit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629400" y="32766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faith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295400" y="530225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hope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334000" y="5302250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baptism</a:t>
            </a:r>
          </a:p>
        </p:txBody>
      </p: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>
              <a:off x="3544" y="1676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20" name="AutoShape 16"/>
            <p:cNvSpPr>
              <a:spLocks noChangeArrowheads="1"/>
            </p:cNvSpPr>
            <p:nvPr/>
          </p:nvSpPr>
          <p:spPr bwMode="auto">
            <a:xfrm flipV="1">
              <a:off x="2584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1521" name="Group 17"/>
            <p:cNvGrpSpPr>
              <a:grpSpLocks/>
            </p:cNvGrpSpPr>
            <p:nvPr/>
          </p:nvGrpSpPr>
          <p:grpSpPr bwMode="auto">
            <a:xfrm>
              <a:off x="2538" y="1632"/>
              <a:ext cx="2904" cy="1716"/>
              <a:chOff x="2538" y="1632"/>
              <a:chExt cx="2904" cy="1716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 flipV="1">
                <a:off x="3966" y="163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auto">
              <a:xfrm>
                <a:off x="2538" y="24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auto">
              <a:xfrm>
                <a:off x="300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auto">
              <a:xfrm>
                <a:off x="3482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6" name="AutoShape 22"/>
              <p:cNvSpPr>
                <a:spLocks noChangeArrowheads="1"/>
              </p:cNvSpPr>
              <p:nvPr/>
            </p:nvSpPr>
            <p:spPr bwMode="auto">
              <a:xfrm flipV="1">
                <a:off x="4468" y="2492"/>
                <a:ext cx="931" cy="810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4428" y="2448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489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auto">
              <a:xfrm>
                <a:off x="5354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386138" y="304800"/>
            <a:ext cx="251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God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Father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943350" y="22860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v. 6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695450" y="36576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v. 4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134100" y="365760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v. 5</a:t>
            </a:r>
          </a:p>
        </p:txBody>
      </p:sp>
    </p:spTree>
    <p:extLst>
      <p:ext uri="{BB962C8B-B14F-4D97-AF65-F5344CB8AC3E}">
        <p14:creationId xmlns:p14="http://schemas.microsoft.com/office/powerpoint/2010/main" val="226403479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960438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Misunderstandings of the Trinity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676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 indent="-5318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  <a:latin typeface="Arial" charset="0"/>
              </a:rPr>
              <a:t>1.	</a:t>
            </a:r>
            <a:r>
              <a:rPr lang="en-US" sz="3200" u="sng">
                <a:solidFill>
                  <a:srgbClr val="FFFFFF"/>
                </a:solidFill>
                <a:latin typeface="Arial" charset="0"/>
              </a:rPr>
              <a:t>Tritheism</a:t>
            </a:r>
            <a:r>
              <a:rPr lang="en-US" sz="3200">
                <a:solidFill>
                  <a:srgbClr val="FFFFFF"/>
                </a:solidFill>
                <a:latin typeface="Arial" charset="0"/>
              </a:rPr>
              <a:t>: three persons who are three gods</a:t>
            </a:r>
          </a:p>
          <a:p>
            <a:pPr eaLnBrk="1" hangingPunct="1"/>
            <a:r>
              <a:rPr lang="en-US" sz="320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eaLnBrk="1" hangingPunct="1"/>
            <a:r>
              <a:rPr lang="en-US" sz="3200">
                <a:solidFill>
                  <a:srgbClr val="FFFFFF"/>
                </a:solidFill>
                <a:latin typeface="Arial" charset="0"/>
              </a:rPr>
              <a:t>2.	</a:t>
            </a:r>
            <a:r>
              <a:rPr lang="en-US" sz="3200" u="sng">
                <a:solidFill>
                  <a:srgbClr val="FFFFFF"/>
                </a:solidFill>
                <a:latin typeface="Arial" charset="0"/>
              </a:rPr>
              <a:t>Modalism</a:t>
            </a:r>
            <a:r>
              <a:rPr lang="en-US" sz="3200">
                <a:solidFill>
                  <a:srgbClr val="FFFFFF"/>
                </a:solidFill>
                <a:latin typeface="Arial" charset="0"/>
              </a:rPr>
              <a:t>:  one person who manifests himself in three different ways</a:t>
            </a:r>
          </a:p>
          <a:p>
            <a:pPr eaLnBrk="1" hangingPunct="1"/>
            <a:r>
              <a:rPr lang="en-US" sz="320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eaLnBrk="1" hangingPunct="1"/>
            <a:r>
              <a:rPr lang="en-US" sz="3200">
                <a:solidFill>
                  <a:srgbClr val="FFFFFF"/>
                </a:solidFill>
                <a:latin typeface="Arial" charset="0"/>
              </a:rPr>
              <a:t>3.	</a:t>
            </a:r>
            <a:r>
              <a:rPr lang="en-US" sz="3200" u="sng">
                <a:solidFill>
                  <a:srgbClr val="FFFFFF"/>
                </a:solidFill>
                <a:latin typeface="Arial" charset="0"/>
              </a:rPr>
              <a:t>Unitarianism</a:t>
            </a:r>
            <a:r>
              <a:rPr lang="en-US" sz="3200">
                <a:solidFill>
                  <a:srgbClr val="FFFFFF"/>
                </a:solidFill>
                <a:latin typeface="Arial" charset="0"/>
              </a:rPr>
              <a:t>: one person who is the only God</a:t>
            </a:r>
          </a:p>
          <a:p>
            <a:pPr eaLnBrk="1" hangingPunct="1"/>
            <a:r>
              <a:rPr lang="en-US" sz="3200">
                <a:solidFill>
                  <a:srgbClr val="FFFFFF"/>
                </a:solidFill>
                <a:latin typeface="Arial" charset="0"/>
              </a:rPr>
              <a:t> </a:t>
            </a:r>
          </a:p>
          <a:p>
            <a:pPr eaLnBrk="1" hangingPunct="1"/>
            <a:r>
              <a:rPr lang="en-US" sz="3200">
                <a:solidFill>
                  <a:srgbClr val="FFFFFF"/>
                </a:solidFill>
                <a:latin typeface="Arial" charset="0"/>
              </a:rPr>
              <a:t>4.	</a:t>
            </a:r>
            <a:r>
              <a:rPr lang="en-US" sz="3200" u="sng">
                <a:solidFill>
                  <a:srgbClr val="FFFFFF"/>
                </a:solidFill>
                <a:latin typeface="Arial" charset="0"/>
              </a:rPr>
              <a:t>Nonsense</a:t>
            </a:r>
            <a:r>
              <a:rPr lang="en-US" sz="3200">
                <a:solidFill>
                  <a:srgbClr val="FFFFFF"/>
                </a:solidFill>
                <a:latin typeface="Arial" charset="0"/>
              </a:rPr>
              <a:t>: one person who is at the same time three persons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29" name="Picture 2" descr="truejesuschurchadamr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836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Bank Gothic" pitchFamily="-111" charset="0"/>
                <a:ea typeface="Bank Gothic" pitchFamily="-111" charset="0"/>
                <a:cs typeface="Bank Gothic" pitchFamily="-111" charset="0"/>
              </a:rPr>
              <a:t>True Jesus Church, Adam Road</a:t>
            </a:r>
          </a:p>
        </p:txBody>
      </p:sp>
      <p:sp>
        <p:nvSpPr>
          <p:cNvPr id="457731" name="Text Box 2"/>
          <p:cNvSpPr txBox="1">
            <a:spLocks noChangeArrowheads="1"/>
          </p:cNvSpPr>
          <p:nvPr/>
        </p:nvSpPr>
        <p:spPr bwMode="auto">
          <a:xfrm>
            <a:off x="9183688" y="0"/>
            <a:ext cx="646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200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914400"/>
            <a:ext cx="81534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cs typeface="Geneva" charset="0"/>
              </a:rPr>
              <a:t>“Jesus is the heavenly Father” !!  ??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1676400"/>
            <a:ext cx="81534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cs typeface="Geneva" charset="0"/>
              </a:rPr>
              <a:t>= Modalism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3" name="Picture 3" descr="frostroadcopy2hu.jpg"/>
          <p:cNvPicPr>
            <a:picLocks noChangeAspect="1"/>
          </p:cNvPicPr>
          <p:nvPr/>
        </p:nvPicPr>
        <p:blipFill>
          <a:blip r:embed="rId2">
            <a:lum bright="-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2362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nk Gothic" charset="0"/>
                <a:ea typeface="ＭＳ Ｐゴシック" charset="0"/>
                <a:cs typeface="Bank Gothic" charset="0"/>
              </a:rPr>
              <a:t>What Does the True Jesus Church Believe?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38400" y="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cs typeface="Geneva" charset="0"/>
              </a:rPr>
              <a:t>Identification with TJC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38400" y="304800"/>
            <a:ext cx="6705600" cy="1219200"/>
            <a:chOff x="2438400" y="533400"/>
            <a:chExt cx="6705600" cy="1219200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Baptism in TJC (Head Bowed)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438400" y="1143000"/>
            <a:ext cx="6705600" cy="1219200"/>
            <a:chOff x="2438400" y="533400"/>
            <a:chExt cx="6705600" cy="1219200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Footwashing by TJC Minister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438400" y="1981200"/>
            <a:ext cx="6705600" cy="1219200"/>
            <a:chOff x="2438400" y="533400"/>
            <a:chExt cx="6705600" cy="1219200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Communion (Transubstantiation)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2438400" y="2819400"/>
            <a:ext cx="6705600" cy="1219200"/>
            <a:chOff x="2438400" y="533400"/>
            <a:chExt cx="6705600" cy="1219200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Reception of the Holy Spirit</a:t>
              </a: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438400" y="3657600"/>
            <a:ext cx="6705600" cy="1219200"/>
            <a:chOff x="2438400" y="533400"/>
            <a:chExt cx="6705600" cy="1219200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Speaking in Tongues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2438400" y="4495800"/>
            <a:ext cx="6705600" cy="1219200"/>
            <a:chOff x="2438400" y="533400"/>
            <a:chExt cx="6705600" cy="1219200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(Faith in Christ?  No!)</a:t>
              </a:r>
            </a:p>
          </p:txBody>
        </p: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438400" y="5410200"/>
            <a:ext cx="6705600" cy="1219200"/>
            <a:chOff x="2438400" y="533400"/>
            <a:chExt cx="6705600" cy="1219200"/>
          </a:xfrm>
        </p:grpSpPr>
        <p:sp>
          <p:nvSpPr>
            <p:cNvPr id="25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=</a:t>
              </a: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Salvation ! ? ! ?</a:t>
              </a:r>
            </a:p>
          </p:txBody>
        </p:sp>
      </p:grpSp>
      <p:pic>
        <p:nvPicPr>
          <p:cNvPr id="458763" name="Picture 27" descr="welcome-to-glcc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3352800" cy="2346325"/>
          </a:xfrm>
          <a:prstGeom prst="rect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7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77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543800" cy="1143000"/>
          </a:xfrm>
          <a:solidFill>
            <a:srgbClr val="373D6C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rgbClr val="FFCC00"/>
                </a:solidFill>
                <a:latin typeface="Optima ExtraBlack" charset="0"/>
                <a:ea typeface="ＭＳ Ｐゴシック" charset="0"/>
                <a:cs typeface="ＭＳ Ｐゴシック" charset="0"/>
              </a:rPr>
              <a:t>Different Views of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197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825" name="Group 2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1826" name="Group 5"/>
          <p:cNvGrpSpPr>
            <a:grpSpLocks/>
          </p:cNvGrpSpPr>
          <p:nvPr/>
        </p:nvGrpSpPr>
        <p:grpSpPr bwMode="auto"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733550" y="609600"/>
            <a:ext cx="5791200" cy="47736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002060"/>
              </a:gs>
            </a:gsLst>
            <a:path path="shape">
              <a:fillToRect l="50000" t="50000" r="50000" b="50000"/>
            </a:path>
          </a:gradFill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114800" y="20415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is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608638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is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438400" y="4251325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is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9050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Son</a:t>
            </a:r>
          </a:p>
        </p:txBody>
      </p: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i="1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GOD</a:t>
              </a:r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714750" y="14319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Father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486400" y="47085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i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Spirit</a:t>
            </a:r>
          </a:p>
        </p:txBody>
      </p:sp>
      <p:sp>
        <p:nvSpPr>
          <p:cNvPr id="3091" name="WordArt 19"/>
          <p:cNvSpPr>
            <a:spLocks noChangeArrowheads="1" noChangeShapeType="1" noTextEdit="1"/>
          </p:cNvSpPr>
          <p:nvPr/>
        </p:nvSpPr>
        <p:spPr bwMode="auto">
          <a:xfrm rot="-3731304">
            <a:off x="1997076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is not</a:t>
            </a:r>
          </a:p>
        </p:txBody>
      </p:sp>
      <p:sp>
        <p:nvSpPr>
          <p:cNvPr id="3092" name="WordArt 20"/>
          <p:cNvSpPr>
            <a:spLocks noChangeArrowheads="1" noChangeShapeType="1" noTextEdit="1"/>
          </p:cNvSpPr>
          <p:nvPr/>
        </p:nvSpPr>
        <p:spPr bwMode="auto">
          <a:xfrm rot="3668274">
            <a:off x="5957888" y="2557462"/>
            <a:ext cx="1066800" cy="276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is not</a:t>
            </a:r>
          </a:p>
        </p:txBody>
      </p:sp>
      <p:sp>
        <p:nvSpPr>
          <p:cNvPr id="3093" name="WordArt 21"/>
          <p:cNvSpPr>
            <a:spLocks noChangeArrowheads="1" noChangeShapeType="1" noTextEdit="1"/>
          </p:cNvSpPr>
          <p:nvPr/>
        </p:nvSpPr>
        <p:spPr bwMode="auto">
          <a:xfrm>
            <a:off x="4038600" y="5972175"/>
            <a:ext cx="1119188" cy="2047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is not</a:t>
            </a:r>
          </a:p>
        </p:txBody>
      </p:sp>
      <p:sp>
        <p:nvSpPr>
          <p:cNvPr id="46183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5181600" cy="762000"/>
          </a:xfrm>
        </p:spPr>
        <p:txBody>
          <a:bodyPr anchor="t"/>
          <a:lstStyle/>
          <a:p>
            <a:pPr algn="l" eaLnBrk="1" hangingPunct="1">
              <a:lnSpc>
                <a:spcPct val="90000"/>
              </a:lnSpc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The Trinity Diagrammed</a:t>
            </a:r>
            <a:endParaRPr lang="en-US" sz="360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4" grpId="0"/>
      <p:bldP spid="3085" grpId="0"/>
      <p:bldP spid="3089" grpId="0"/>
      <p:bldP spid="3090" grpId="0"/>
      <p:bldP spid="3091" grpId="0" animBg="1"/>
      <p:bldP spid="3092" grpId="0" animBg="1"/>
      <p:bldP spid="30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78" name="Title 1"/>
          <p:cNvSpPr>
            <a:spLocks noGrp="1"/>
          </p:cNvSpPr>
          <p:nvPr>
            <p:ph type="title"/>
          </p:nvPr>
        </p:nvSpPr>
        <p:spPr>
          <a:xfrm>
            <a:off x="3505200" y="427038"/>
            <a:ext cx="2286000" cy="2773362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0000"/>
                </a:solidFill>
                <a:latin typeface="Arial" charset="0"/>
              </a:rPr>
              <a:t>One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Trinity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000000"/>
                </a:solidFill>
                <a:latin typeface="Arial" charset="0"/>
              </a:rPr>
              <a:t>There is Only One God</a:t>
            </a:r>
          </a:p>
        </p:txBody>
      </p:sp>
      <p:pic>
        <p:nvPicPr>
          <p:cNvPr id="409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04" name="Title 1"/>
          <p:cNvSpPr txBox="1">
            <a:spLocks/>
          </p:cNvSpPr>
          <p:nvPr/>
        </p:nvSpPr>
        <p:spPr bwMode="auto">
          <a:xfrm>
            <a:off x="4724400" y="1905000"/>
            <a:ext cx="43862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This is what the L</a:t>
            </a:r>
            <a:r>
              <a:rPr lang="en-US" altLang="ja-JP" sz="2800" b="1">
                <a:solidFill>
                  <a:srgbClr val="000000"/>
                </a:solidFill>
                <a:latin typeface="Arial" charset="0"/>
              </a:rPr>
              <a:t>ORD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 says—Israel</a:t>
            </a:r>
            <a:r>
              <a:rPr lang="en-US" sz="3200" b="1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s King and Redeemer, the L</a:t>
            </a:r>
            <a:r>
              <a:rPr lang="en-US" altLang="ja-JP" sz="2800" b="1">
                <a:solidFill>
                  <a:srgbClr val="000000"/>
                </a:solidFill>
                <a:latin typeface="Arial" charset="0"/>
              </a:rPr>
              <a:t>ORD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 of Heaven</a:t>
            </a:r>
            <a:r>
              <a:rPr lang="en-US" sz="3200" b="1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s Armies: </a:t>
            </a:r>
            <a:r>
              <a:rPr lang="en-US" sz="3200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I am the First and the Last; </a:t>
            </a:r>
            <a:r>
              <a:rPr lang="en-US" altLang="ja-JP" sz="3200" b="1">
                <a:solidFill>
                  <a:srgbClr val="000090"/>
                </a:solidFill>
                <a:latin typeface="Arial" charset="0"/>
              </a:rPr>
              <a:t>there is no other God</a:t>
            </a:r>
            <a:r>
              <a:rPr lang="en-US" sz="3200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altLang="ja-JP" sz="3200" b="1">
                <a:solidFill>
                  <a:srgbClr val="000000"/>
                </a:solidFill>
                <a:latin typeface="Arial" charset="0"/>
              </a:rPr>
            </a:b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(Isaiah 44:6)</a:t>
            </a: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000000"/>
                </a:solidFill>
                <a:latin typeface="Arial" charset="0"/>
              </a:rPr>
              <a:t>There is Only One God</a:t>
            </a:r>
          </a:p>
        </p:txBody>
      </p:sp>
      <p:sp>
        <p:nvSpPr>
          <p:cNvPr id="410627" name="Title 1"/>
          <p:cNvSpPr txBox="1">
            <a:spLocks/>
          </p:cNvSpPr>
          <p:nvPr/>
        </p:nvSpPr>
        <p:spPr bwMode="auto">
          <a:xfrm>
            <a:off x="228600" y="1371600"/>
            <a:ext cx="40052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00"/>
                </a:solidFill>
                <a:latin typeface="Arial" charset="0"/>
              </a:rPr>
              <a:t>“…Understand that I alone am God. There is no other God—there never has been, and there never will be” </a:t>
            </a:r>
            <a:br>
              <a:rPr lang="en-US" sz="3200" b="1">
                <a:solidFill>
                  <a:srgbClr val="000000"/>
                </a:solidFill>
                <a:latin typeface="Arial" charset="0"/>
              </a:rPr>
            </a:br>
            <a:r>
              <a:rPr lang="en-US" sz="3200" b="1">
                <a:solidFill>
                  <a:srgbClr val="000000"/>
                </a:solidFill>
                <a:latin typeface="Arial" charset="0"/>
              </a:rPr>
              <a:t>(Isaiah 43:10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 NLT</a:t>
            </a:r>
            <a:r>
              <a:rPr lang="en-US" sz="3200" b="1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</a:rPr>
              <a:t>There is Only One God</a:t>
            </a:r>
          </a:p>
        </p:txBody>
      </p:sp>
      <p:sp>
        <p:nvSpPr>
          <p:cNvPr id="411651" name="Title 1"/>
          <p:cNvSpPr txBox="1">
            <a:spLocks/>
          </p:cNvSpPr>
          <p:nvPr/>
        </p:nvSpPr>
        <p:spPr bwMode="auto">
          <a:xfrm>
            <a:off x="1524000" y="1981200"/>
            <a:ext cx="40814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FF"/>
                </a:solidFill>
                <a:latin typeface="Arial" charset="0"/>
              </a:rPr>
              <a:t>“There is but one God, and one mediator between God and man, Christ Jesus” </a:t>
            </a:r>
            <a:br>
              <a:rPr lang="en-US" sz="3600" b="1">
                <a:solidFill>
                  <a:srgbClr val="FFFFFF"/>
                </a:solidFill>
                <a:latin typeface="Arial" charset="0"/>
              </a:rPr>
            </a:br>
            <a:r>
              <a:rPr lang="en-US" sz="3600" b="1">
                <a:solidFill>
                  <a:srgbClr val="FFFFFF"/>
                </a:solidFill>
                <a:latin typeface="Arial" charset="0"/>
              </a:rPr>
              <a:t>(1 Tim. 2:5)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8350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412674" name="Group 3"/>
          <p:cNvGrpSpPr>
            <a:grpSpLocks/>
          </p:cNvGrpSpPr>
          <p:nvPr/>
        </p:nvGrpSpPr>
        <p:grpSpPr bwMode="auto">
          <a:xfrm>
            <a:off x="-76200" y="-76200"/>
            <a:ext cx="9350375" cy="7031038"/>
            <a:chOff x="-34" y="0"/>
            <a:chExt cx="5890" cy="4429"/>
          </a:xfrm>
        </p:grpSpPr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67800" cy="114300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3. Correctly Define the Trinity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600200"/>
            <a:ext cx="8991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  <a:t>“Within the nature of the one, true God exists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  <a:t>three Person(age)s</a:t>
            </a:r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  <a:t>: </a:t>
            </a:r>
            <a:b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  <a:t>the Father, the Son and the Holy Spirit, who share the same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  <a:t>attributes</a:t>
            </a:r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  <a:t>, </a:t>
            </a:r>
            <a:b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  <a:t>are the same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  <a:t>substance</a:t>
            </a:r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  <a:t> (nature, essence or reality) </a:t>
            </a:r>
            <a:b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  <a:t>and are in effect the one, true God.”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193675" y="6019800"/>
            <a:ext cx="93376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/>
              </a:rPr>
              <a:t>Ask, “Do you agree with this definition?”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2013" y="0"/>
            <a:ext cx="698500" cy="4619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381000"/>
            <a:ext cx="91535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3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991600" cy="792162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</a:rPr>
              <a:t>The Illustration of Light</a:t>
            </a:r>
          </a:p>
        </p:txBody>
      </p:sp>
      <p:sp>
        <p:nvSpPr>
          <p:cNvPr id="414724" name="Title 1"/>
          <p:cNvSpPr txBox="1">
            <a:spLocks/>
          </p:cNvSpPr>
          <p:nvPr/>
        </p:nvSpPr>
        <p:spPr bwMode="auto">
          <a:xfrm>
            <a:off x="-1588" y="5181600"/>
            <a:ext cx="43862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FF"/>
                </a:solidFill>
                <a:latin typeface="Arial" charset="0"/>
              </a:rPr>
              <a:t>A single beam of white light…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2675" y="0"/>
            <a:ext cx="441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iii</a:t>
            </a:r>
          </a:p>
        </p:txBody>
      </p:sp>
      <p:sp>
        <p:nvSpPr>
          <p:cNvPr id="414726" name="Title 1"/>
          <p:cNvSpPr txBox="1">
            <a:spLocks/>
          </p:cNvSpPr>
          <p:nvPr/>
        </p:nvSpPr>
        <p:spPr bwMode="auto">
          <a:xfrm>
            <a:off x="4729163" y="5181600"/>
            <a:ext cx="43862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FF"/>
                </a:solidFill>
                <a:latin typeface="Arial" charset="0"/>
              </a:rPr>
              <a:t>…breaks into three beams of red, yellow, and blue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6_Office Theme">
  <a:themeElements>
    <a:clrScheme name="66_Office Theme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66_Office Theme">
      <a:majorFont>
        <a:latin typeface="Candara"/>
        <a:ea typeface="ＭＳ Ｐゴシック"/>
        <a:cs typeface="Arial"/>
      </a:majorFont>
      <a:minorFont>
        <a:latin typeface="Candar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66_Office T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12607</TotalTime>
  <Words>2239</Words>
  <Application>Microsoft Macintosh PowerPoint</Application>
  <PresentationFormat>On-screen Show (4:3)</PresentationFormat>
  <Paragraphs>426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41</vt:i4>
      </vt:variant>
    </vt:vector>
  </HeadingPairs>
  <TitlesOfParts>
    <vt:vector size="62" baseType="lpstr">
      <vt:lpstr>ＭＳ Ｐゴシック</vt:lpstr>
      <vt:lpstr>Arial</vt:lpstr>
      <vt:lpstr>Arial Narrow</vt:lpstr>
      <vt:lpstr>Bank Gothic</vt:lpstr>
      <vt:lpstr>Calibri</vt:lpstr>
      <vt:lpstr>Candara</vt:lpstr>
      <vt:lpstr>Geneva</vt:lpstr>
      <vt:lpstr>Optima ExtraBlack</vt:lpstr>
      <vt:lpstr>Times New Roman</vt:lpstr>
      <vt:lpstr>Wingdings</vt:lpstr>
      <vt:lpstr>Default Design</vt:lpstr>
      <vt:lpstr>7_Default Design</vt:lpstr>
      <vt:lpstr>3_Strategic</vt:lpstr>
      <vt:lpstr>8_Default Design</vt:lpstr>
      <vt:lpstr>10_Default Design</vt:lpstr>
      <vt:lpstr>1_Orbit</vt:lpstr>
      <vt:lpstr>66_Office Theme</vt:lpstr>
      <vt:lpstr>1_Custom Design</vt:lpstr>
      <vt:lpstr>17_Default Design</vt:lpstr>
      <vt:lpstr>2_Generic</vt:lpstr>
      <vt:lpstr>9_Default Design</vt:lpstr>
      <vt:lpstr>The Trinity Diagrammed</vt:lpstr>
      <vt:lpstr>Biblical Evidence for the Trinity</vt:lpstr>
      <vt:lpstr>How to Prove the Trinity</vt:lpstr>
      <vt:lpstr>One God</vt:lpstr>
      <vt:lpstr>There is Only One God</vt:lpstr>
      <vt:lpstr>There is Only One God</vt:lpstr>
      <vt:lpstr>There is Only One God</vt:lpstr>
      <vt:lpstr>3. Correctly Define the Trinity</vt:lpstr>
      <vt:lpstr>The Illustration of Light</vt:lpstr>
      <vt:lpstr>4.  Decide who Jesus is</vt:lpstr>
      <vt:lpstr>5. Show the reasonableness of this proposition:</vt:lpstr>
      <vt:lpstr>6.  The Bible conclusively proves the above proposition in the following passages that identify the same attributes/titles with the Father, the Son, and the Holy Spirit:</vt:lpstr>
      <vt:lpstr>Proving the Trinity</vt:lpstr>
      <vt:lpstr>6.  The Father, Son, &amp; Spirit are all God:</vt:lpstr>
      <vt:lpstr>6.  The Father, Son, &amp; Spirit are all God:</vt:lpstr>
      <vt:lpstr>TRUTH</vt:lpstr>
      <vt:lpstr>6.  The Father, Son, &amp; Spirit are all God:</vt:lpstr>
      <vt:lpstr>Holy, Holy, Holy 1/4</vt:lpstr>
      <vt:lpstr>Holy, Holy, Holy 1/4</vt:lpstr>
      <vt:lpstr>Holy, Holy, Holy 2/4</vt:lpstr>
      <vt:lpstr>Holy, Holy, Holy 3/4</vt:lpstr>
      <vt:lpstr>Holy, Holy, Holy 4/4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Misunderstandings of the Trinity</vt:lpstr>
      <vt:lpstr>True Jesus Church, Adam Road</vt:lpstr>
      <vt:lpstr>What Does the True Jesus Church Believe?</vt:lpstr>
      <vt:lpstr>Different Views of God</vt:lpstr>
      <vt:lpstr>The Trinity Diagrammed</vt:lpstr>
      <vt:lpstr>PowerPoint Presentation</vt:lpstr>
      <vt:lpstr>Trinity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Rick Griffith</cp:lastModifiedBy>
  <cp:revision>319</cp:revision>
  <dcterms:created xsi:type="dcterms:W3CDTF">2009-03-11T00:09:53Z</dcterms:created>
  <dcterms:modified xsi:type="dcterms:W3CDTF">2023-12-15T17:20:37Z</dcterms:modified>
</cp:coreProperties>
</file>