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 id="2147483649" r:id="rId3"/>
    <p:sldMasterId id="2147483665" r:id="rId4"/>
    <p:sldMasterId id="2147483756" r:id="rId5"/>
    <p:sldMasterId id="2147483806" r:id="rId6"/>
    <p:sldMasterId id="2147483818" r:id="rId7"/>
    <p:sldMasterId id="2147483830" r:id="rId8"/>
    <p:sldMasterId id="2147483842" r:id="rId9"/>
    <p:sldMasterId id="2147483890" r:id="rId10"/>
    <p:sldMasterId id="2147483902" r:id="rId11"/>
    <p:sldMasterId id="2147484061" r:id="rId12"/>
    <p:sldMasterId id="2147484073" r:id="rId13"/>
  </p:sldMasterIdLst>
  <p:notesMasterIdLst>
    <p:notesMasterId r:id="rId64"/>
  </p:notesMasterIdLst>
  <p:sldIdLst>
    <p:sldId id="316" r:id="rId14"/>
    <p:sldId id="300" r:id="rId15"/>
    <p:sldId id="311" r:id="rId16"/>
    <p:sldId id="312" r:id="rId17"/>
    <p:sldId id="301" r:id="rId18"/>
    <p:sldId id="310" r:id="rId19"/>
    <p:sldId id="317" r:id="rId20"/>
    <p:sldId id="318" r:id="rId21"/>
    <p:sldId id="320" r:id="rId22"/>
    <p:sldId id="321" r:id="rId23"/>
    <p:sldId id="322" r:id="rId24"/>
    <p:sldId id="329" r:id="rId25"/>
    <p:sldId id="330" r:id="rId26"/>
    <p:sldId id="331" r:id="rId27"/>
    <p:sldId id="332" r:id="rId28"/>
    <p:sldId id="334" r:id="rId29"/>
    <p:sldId id="336" r:id="rId30"/>
    <p:sldId id="337" r:id="rId31"/>
    <p:sldId id="309" r:id="rId32"/>
    <p:sldId id="303" r:id="rId33"/>
    <p:sldId id="302" r:id="rId34"/>
    <p:sldId id="304" r:id="rId35"/>
    <p:sldId id="305" r:id="rId36"/>
    <p:sldId id="341" r:id="rId37"/>
    <p:sldId id="342" r:id="rId38"/>
    <p:sldId id="343" r:id="rId39"/>
    <p:sldId id="344" r:id="rId40"/>
    <p:sldId id="345" r:id="rId41"/>
    <p:sldId id="346" r:id="rId42"/>
    <p:sldId id="347" r:id="rId43"/>
    <p:sldId id="348" r:id="rId44"/>
    <p:sldId id="307" r:id="rId45"/>
    <p:sldId id="308" r:id="rId46"/>
    <p:sldId id="306" r:id="rId47"/>
    <p:sldId id="313" r:id="rId48"/>
    <p:sldId id="260" r:id="rId49"/>
    <p:sldId id="298" r:id="rId50"/>
    <p:sldId id="261" r:id="rId51"/>
    <p:sldId id="314" r:id="rId52"/>
    <p:sldId id="315" r:id="rId53"/>
    <p:sldId id="270" r:id="rId54"/>
    <p:sldId id="296" r:id="rId55"/>
    <p:sldId id="299" r:id="rId56"/>
    <p:sldId id="256" r:id="rId57"/>
    <p:sldId id="257" r:id="rId58"/>
    <p:sldId id="258" r:id="rId59"/>
    <p:sldId id="259" r:id="rId60"/>
    <p:sldId id="297" r:id="rId61"/>
    <p:sldId id="339" r:id="rId62"/>
    <p:sldId id="340"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F11"/>
    <a:srgbClr val="FFFFFF"/>
    <a:srgbClr val="060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4" autoAdjust="0"/>
    <p:restoredTop sz="94631"/>
  </p:normalViewPr>
  <p:slideViewPr>
    <p:cSldViewPr>
      <p:cViewPr varScale="1">
        <p:scale>
          <a:sx n="64" d="100"/>
          <a:sy n="64" d="100"/>
        </p:scale>
        <p:origin x="184"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D7953661-246D-F34D-829E-5A85837198A2}" type="slidenum">
              <a:rPr lang="en-US"/>
              <a:pPr>
                <a:defRPr/>
              </a:pPr>
              <a:t>‹#›</a:t>
            </a:fld>
            <a:endParaRPr lang="en-US"/>
          </a:p>
        </p:txBody>
      </p:sp>
    </p:spTree>
    <p:extLst>
      <p:ext uri="{BB962C8B-B14F-4D97-AF65-F5344CB8AC3E}">
        <p14:creationId xmlns:p14="http://schemas.microsoft.com/office/powerpoint/2010/main" val="3055498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3028C1-D6C0-DB44-AA36-68358298FB21}" type="slidenum">
              <a:rPr lang="en-US" sz="1200">
                <a:solidFill>
                  <a:srgbClr val="000000"/>
                </a:solidFill>
              </a:rPr>
              <a:pPr eaLnBrk="1" hangingPunct="1"/>
              <a:t>1</a:t>
            </a:fld>
            <a:endParaRPr lang="en-US" sz="1200">
              <a:solidFill>
                <a:srgbClr val="000000"/>
              </a:solidFill>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ACCE637-E400-B44D-A8CF-B9452580A942}" type="slidenum">
              <a:rPr lang="en-US" sz="1200">
                <a:solidFill>
                  <a:srgbClr val="000000"/>
                </a:solidFill>
              </a:rPr>
              <a:pPr algn="r"/>
              <a:t>12</a:t>
            </a:fld>
            <a:endParaRPr lang="en-US" sz="1200">
              <a:solidFill>
                <a:srgbClr val="000000"/>
              </a:solidFill>
            </a:endParaRPr>
          </a:p>
        </p:txBody>
      </p:sp>
      <p:sp>
        <p:nvSpPr>
          <p:cNvPr id="9216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067C875-5EE3-0C42-9855-BA479E3C3789}" type="slidenum">
              <a:rPr lang="en-US" sz="1200">
                <a:solidFill>
                  <a:srgbClr val="000000"/>
                </a:solidFill>
              </a:rPr>
              <a:pPr algn="r"/>
              <a:t>13</a:t>
            </a:fld>
            <a:endParaRPr lang="en-US" sz="1200">
              <a:solidFill>
                <a:srgbClr val="000000"/>
              </a:solidFill>
            </a:endParaRPr>
          </a:p>
        </p:txBody>
      </p:sp>
      <p:sp>
        <p:nvSpPr>
          <p:cNvPr id="9421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4DBFE12-33BC-B444-982B-E4034930765C}" type="slidenum">
              <a:rPr lang="en-US" sz="1200">
                <a:solidFill>
                  <a:srgbClr val="000000"/>
                </a:solidFill>
              </a:rPr>
              <a:pPr algn="r"/>
              <a:t>14</a:t>
            </a:fld>
            <a:endParaRPr lang="en-US" sz="1200">
              <a:solidFill>
                <a:srgbClr val="000000"/>
              </a:solidFill>
            </a:endParaRPr>
          </a:p>
        </p:txBody>
      </p:sp>
      <p:sp>
        <p:nvSpPr>
          <p:cNvPr id="96258"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3789AFD-D05D-6149-B113-BDD3F40BB3F7}" type="slidenum">
              <a:rPr lang="en-US" sz="1200">
                <a:solidFill>
                  <a:srgbClr val="000000"/>
                </a:solidFill>
              </a:rPr>
              <a:pPr algn="r"/>
              <a:t>17</a:t>
            </a:fld>
            <a:endParaRPr lang="en-US" sz="1200">
              <a:solidFill>
                <a:srgbClr val="000000"/>
              </a:solidFill>
            </a:endParaRPr>
          </a:p>
        </p:txBody>
      </p:sp>
      <p:sp>
        <p:nvSpPr>
          <p:cNvPr id="100354" name="Rectangle 2"/>
          <p:cNvSpPr>
            <a:spLocks noGrp="1" noRot="1" noChangeAspect="1" noChangeArrowheads="1" noTextEdit="1"/>
          </p:cNvSpPr>
          <p:nvPr>
            <p:ph type="sldImg"/>
          </p:nvPr>
        </p:nvSpPr>
        <p:spPr>
          <a:xfrm>
            <a:off x="1143000" y="685800"/>
            <a:ext cx="4573588" cy="3429000"/>
          </a:xfrm>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F7711B-E22B-D64D-BDB3-3BAADE313772}" type="slidenum">
              <a:rPr lang="en-US" sz="1200"/>
              <a:pPr/>
              <a:t>19</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654509-393A-6146-BAE7-0D816C8BC95E}" type="slidenum">
              <a:rPr lang="en-US" sz="1200"/>
              <a:pPr/>
              <a:t>20</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71CC2D-5ECA-F042-AC1E-924345AA3E71}" type="slidenum">
              <a:rPr lang="en-US" sz="1200"/>
              <a:pPr/>
              <a:t>21</a:t>
            </a:fld>
            <a:endParaRPr lang="en-US"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89AB63-D8B3-0142-A359-213D1A7B904B}" type="slidenum">
              <a:rPr lang="en-US" sz="1200"/>
              <a:pPr/>
              <a:t>23</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89AB63-D8B3-0142-A359-213D1A7B904B}" type="slidenum">
              <a:rPr lang="en-US" sz="1200"/>
              <a:pPr/>
              <a:t>31</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9149C3-F9C7-D54A-9B1F-C25B8D65B2A3}" type="slidenum">
              <a:rPr lang="en-US" sz="1200"/>
              <a:pPr/>
              <a:t>33</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F2603F-152C-684A-8B15-79A16474CDD2}" type="slidenum">
              <a:rPr lang="en-US" sz="1200"/>
              <a:pPr/>
              <a:t>2</a:t>
            </a:fld>
            <a:endParaRPr lang="en-US" sz="1200"/>
          </a:p>
        </p:txBody>
      </p:sp>
      <p:sp>
        <p:nvSpPr>
          <p:cNvPr id="73730" name="Rectangle 2050"/>
          <p:cNvSpPr>
            <a:spLocks noGrp="1" noRot="1" noChangeAspect="1" noChangeArrowheads="1"/>
          </p:cNvSpPr>
          <p:nvPr>
            <p:ph type="sldImg"/>
          </p:nvPr>
        </p:nvSpPr>
        <p:spPr>
          <a:solidFill>
            <a:srgbClr val="FFFFFF"/>
          </a:solidFill>
          <a:ln/>
        </p:spPr>
      </p:sp>
      <p:sp>
        <p:nvSpPr>
          <p:cNvPr id="73731" name="Rectangle 2051"/>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559341-B3E0-624B-B781-802A3ACFC452}" type="slidenum">
              <a:rPr lang="en-US" sz="1200"/>
              <a:pPr/>
              <a:t>34</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7D6E30-D8BC-A44E-A567-1F6BEF8DFBC3}" type="slidenum">
              <a:rPr lang="en-US" sz="1200"/>
              <a:pPr/>
              <a:t>35</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53B02D-AFE3-7A4F-92D3-122665EFFC12}" type="slidenum">
              <a:rPr lang="en-US" sz="1200"/>
              <a:pPr/>
              <a:t>36</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E9D91F-0926-8041-A6C4-F4FCAB8F254E}" type="slidenum">
              <a:rPr lang="en-US" sz="1200"/>
              <a:pPr/>
              <a:t>38</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0CF969-2276-E642-B1F8-6AF17062E44A}" type="slidenum">
              <a:rPr lang="en-US" sz="1200">
                <a:solidFill>
                  <a:srgbClr val="000000"/>
                </a:solidFill>
              </a:rPr>
              <a:pPr/>
              <a:t>40</a:t>
            </a:fld>
            <a:endParaRPr lang="en-US" sz="1200">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E4C85E-083A-774F-BB75-556CF88E0527}" type="slidenum">
              <a:rPr lang="en-US" sz="1200"/>
              <a:pPr/>
              <a:t>41</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64DCF-BBAD-9A45-85EF-9DAEA8B17A13}" type="slidenum">
              <a:rPr lang="en-US" sz="1200"/>
              <a:pPr/>
              <a:t>42</a:t>
            </a:fld>
            <a:endParaRPr lang="en-US" sz="1200"/>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6F42AC-2D2D-CB44-A813-6AC84B8A76C6}" type="slidenum">
              <a:rPr lang="en-US" sz="1200"/>
              <a:pPr/>
              <a:t>44</a:t>
            </a:fld>
            <a:endParaRPr lang="en-US"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5B88D6-71FB-BE4E-98C5-715C9DB51FB6}" type="slidenum">
              <a:rPr lang="en-US" sz="1200"/>
              <a:pPr/>
              <a:t>45</a:t>
            </a:fld>
            <a:endParaRPr lang="en-US"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4BF96E-2FDC-7E41-AA4D-D98BF1DD0E29}" type="slidenum">
              <a:rPr lang="en-US" sz="1200"/>
              <a:pPr/>
              <a:t>46</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C53520-E0A1-D247-AD9A-5B202C065B6A}" type="slidenum">
              <a:rPr lang="en-US" sz="1200"/>
              <a:pPr/>
              <a:t>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8FE1D8-BE88-F644-8434-8EC100024CF6}" type="slidenum">
              <a:rPr lang="en-US" sz="1200"/>
              <a:pPr/>
              <a:t>47</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18F8A6-5CDE-5445-A061-2D26528FDBF4}" type="slidenum">
              <a:rPr lang="en-US" sz="1200"/>
              <a:pPr/>
              <a:t>48</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1B2AF0-CD4B-6442-8359-42195C6F6864}" type="slidenum">
              <a:rPr lang="en-US" sz="1200"/>
              <a:pPr/>
              <a:t>5</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0B8D75C-75CB-414C-BF07-0F66C8C9DEA7}" type="slidenum">
              <a:rPr lang="en-US" sz="1200">
                <a:solidFill>
                  <a:srgbClr val="000000"/>
                </a:solidFill>
              </a:rPr>
              <a:pPr algn="r"/>
              <a:t>7</a:t>
            </a:fld>
            <a:endParaRPr lang="en-US" sz="1200">
              <a:solidFill>
                <a:srgbClr val="000000"/>
              </a:solidFill>
            </a:endParaRPr>
          </a:p>
        </p:txBody>
      </p:sp>
      <p:sp>
        <p:nvSpPr>
          <p:cNvPr id="81922" name="Rectangle 2"/>
          <p:cNvSpPr>
            <a:spLocks noGrp="1" noRot="1" noChangeAspect="1" noChangeArrowheads="1" noTextEdit="1"/>
          </p:cNvSpPr>
          <p:nvPr>
            <p:ph type="sldImg"/>
          </p:nvPr>
        </p:nvSpPr>
        <p:spPr>
          <a:xfrm>
            <a:off x="1143000" y="685800"/>
            <a:ext cx="4573588" cy="342900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124275E-E35F-D147-90A9-45E9BEDF65C6}" type="slidenum">
              <a:rPr lang="en-US" sz="1200">
                <a:solidFill>
                  <a:srgbClr val="000000"/>
                </a:solidFill>
                <a:latin typeface="Times New Roman" charset="0"/>
              </a:rPr>
              <a:pPr algn="r"/>
              <a:t>8</a:t>
            </a:fld>
            <a:endParaRPr lang="en-US" sz="1200">
              <a:solidFill>
                <a:srgbClr val="000000"/>
              </a:solidFill>
              <a:latin typeface="Times New Roman" charset="0"/>
            </a:endParaRPr>
          </a:p>
        </p:txBody>
      </p:sp>
      <p:sp>
        <p:nvSpPr>
          <p:cNvPr id="83970" name="Rectangle 2"/>
          <p:cNvSpPr>
            <a:spLocks noGrp="1" noRot="1" noChangeAspect="1" noChangeArrowheads="1" noTextEdit="1"/>
          </p:cNvSpPr>
          <p:nvPr>
            <p:ph type="sldImg"/>
          </p:nvPr>
        </p:nvSpPr>
        <p:spPr>
          <a:xfrm>
            <a:off x="1143000" y="685800"/>
            <a:ext cx="4573588" cy="342900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D1FCF6B-C5E8-644F-A93B-B64F634DD745}" type="slidenum">
              <a:rPr lang="en-US" sz="1200">
                <a:solidFill>
                  <a:srgbClr val="000000"/>
                </a:solidFill>
                <a:latin typeface="Times New Roman" charset="0"/>
              </a:rPr>
              <a:pPr algn="r"/>
              <a:t>9</a:t>
            </a:fld>
            <a:endParaRPr lang="en-US" sz="1200">
              <a:solidFill>
                <a:srgbClr val="000000"/>
              </a:solidFill>
              <a:latin typeface="Times New Roman" charset="0"/>
            </a:endParaRPr>
          </a:p>
        </p:txBody>
      </p:sp>
      <p:sp>
        <p:nvSpPr>
          <p:cNvPr id="86018" name="Rectangle 2"/>
          <p:cNvSpPr>
            <a:spLocks noGrp="1" noRot="1" noChangeAspect="1" noChangeArrowheads="1" noTextEdit="1"/>
          </p:cNvSpPr>
          <p:nvPr>
            <p:ph type="sldImg"/>
          </p:nvPr>
        </p:nvSpPr>
        <p:spPr>
          <a:xfrm>
            <a:off x="1143000" y="685800"/>
            <a:ext cx="4573588" cy="3429000"/>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83966F7-7BC6-0A43-B4D1-BBAD1B2E53C9}" type="slidenum">
              <a:rPr lang="en-US" sz="1200">
                <a:solidFill>
                  <a:srgbClr val="000000"/>
                </a:solidFill>
              </a:rPr>
              <a:pPr algn="r"/>
              <a:t>10</a:t>
            </a:fld>
            <a:endParaRPr lang="en-US" sz="1200">
              <a:solidFill>
                <a:srgbClr val="000000"/>
              </a:solidFill>
            </a:endParaRPr>
          </a:p>
        </p:txBody>
      </p:sp>
      <p:sp>
        <p:nvSpPr>
          <p:cNvPr id="88066" name="Rectangle 2"/>
          <p:cNvSpPr>
            <a:spLocks noGrp="1" noRot="1" noChangeAspect="1" noChangeArrowheads="1" noTextEdit="1"/>
          </p:cNvSpPr>
          <p:nvPr>
            <p:ph type="sldImg"/>
          </p:nvPr>
        </p:nvSpPr>
        <p:spPr>
          <a:xfrm>
            <a:off x="1143000" y="685800"/>
            <a:ext cx="4573588" cy="3429000"/>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New Roman" charset="0"/>
                <a:ea typeface="ＭＳ Ｐゴシック" charset="0"/>
                <a:cs typeface="ＭＳ Ｐゴシック" charset="0"/>
              </a:rPr>
              <a:t>The church is a body—not a building.</a:t>
            </a:r>
          </a:p>
          <a:p>
            <a:r>
              <a:rPr lang="en-US" b="1">
                <a:latin typeface="Times New Roman" charset="0"/>
                <a:ea typeface="ＭＳ Ｐゴシック" charset="0"/>
                <a:cs typeface="ＭＳ Ｐゴシック" charset="0"/>
              </a:rPr>
              <a:t>In ancient Athens, the citizens were very appreciative of their privilege to be a vital part of the city-state—and they recognized their responsibility as well.  When a herald would call a meeting of the citizens, each would close his shop, drop what he was doing, and walk out of the city, past the Acropolis and to the next hill for a meeting.  This group became known as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or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ones.</a:t>
            </a:r>
            <a:r>
              <a:rPr lang="en-US" altLang="ja-JP" b="1">
                <a:latin typeface="Times New Roman" charset="0"/>
                <a:ea typeface="ＭＳ Ｐゴシック" charset="0"/>
                <a:cs typeface="ＭＳ Ｐゴシック" charset="0"/>
              </a:rPr>
              <a:t>"</a:t>
            </a:r>
            <a:br>
              <a:rPr lang="en-US" b="1">
                <a:latin typeface="Times New Roman" charset="0"/>
                <a:ea typeface="ＭＳ Ｐゴシック" charset="0"/>
                <a:cs typeface="ＭＳ Ｐゴシック" charset="0"/>
              </a:rPr>
            </a:br>
            <a:r>
              <a:rPr lang="en-US" b="1">
                <a:latin typeface="Times New Roman" charset="0"/>
                <a:ea typeface="ＭＳ Ｐゴシック" charset="0"/>
                <a:cs typeface="ＭＳ Ｐゴシック" charset="0"/>
              </a:rPr>
              <a:t>Some citizens, of course, loved the </a:t>
            </a:r>
            <a:r>
              <a:rPr lang="en-US" b="1" i="1">
                <a:latin typeface="Times New Roman" charset="0"/>
                <a:ea typeface="ＭＳ Ｐゴシック" charset="0"/>
                <a:cs typeface="ＭＳ Ｐゴシック" charset="0"/>
              </a:rPr>
              <a:t>privileges</a:t>
            </a:r>
            <a:r>
              <a:rPr lang="en-US" b="1">
                <a:latin typeface="Times New Roman" charset="0"/>
                <a:ea typeface="ＭＳ Ｐゴシック" charset="0"/>
                <a:cs typeface="ＭＳ Ｐゴシック" charset="0"/>
              </a:rPr>
              <a:t> of being part of the city-state but felt no </a:t>
            </a:r>
            <a:r>
              <a:rPr lang="en-US" b="1" i="1">
                <a:latin typeface="Times New Roman" charset="0"/>
                <a:ea typeface="ＭＳ Ｐゴシック" charset="0"/>
                <a:cs typeface="ＭＳ Ｐゴシック" charset="0"/>
              </a:rPr>
              <a:t>responsibility</a:t>
            </a:r>
            <a:r>
              <a:rPr lang="en-US" b="1">
                <a:latin typeface="Times New Roman" charset="0"/>
                <a:ea typeface="ＭＳ Ｐゴシック" charset="0"/>
                <a:cs typeface="ＭＳ Ｐゴシック" charset="0"/>
              </a:rPr>
              <a:t> for it.  They left their shops open and refused to join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so the latter called them </a:t>
            </a:r>
            <a:r>
              <a:rPr lang="en-US" b="1" i="1">
                <a:latin typeface="Times New Roman" charset="0"/>
                <a:ea typeface="ＭＳ Ｐゴシック" charset="0"/>
                <a:cs typeface="ＭＳ Ｐゴシック" charset="0"/>
              </a:rPr>
              <a:t>idiotes</a:t>
            </a:r>
            <a:r>
              <a:rPr lang="en-US" b="1">
                <a:latin typeface="Times New Roman" charset="0"/>
                <a:ea typeface="ＭＳ Ｐゴシック" charset="0"/>
                <a:cs typeface="ＭＳ Ｐゴシック" charset="0"/>
              </a:rPr>
              <a:t>, or ones who did their own thing for selfish purposes.  We derive our English word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idiot</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from this group of lazy people characterized by self concern and social irresponsibility (CHURCH definition of—</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ones</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by Stuart Briscoe, Singapore missionary retreat, 92).</a:t>
            </a:r>
          </a:p>
          <a:p>
            <a:r>
              <a:rPr lang="en-US" b="1">
                <a:latin typeface="Times New Roman" charset="0"/>
                <a:ea typeface="ＭＳ Ｐゴシック" charset="0"/>
                <a:cs typeface="ＭＳ Ｐゴシック" charset="0"/>
              </a:rPr>
              <a:t>For the first three centuries of Christianity, the body of believers was always called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Only in the time of Constantine in the 4</a:t>
            </a:r>
            <a:r>
              <a:rPr lang="en-US" b="1" baseline="30000">
                <a:latin typeface="Times New Roman" charset="0"/>
                <a:ea typeface="ＭＳ Ｐゴシック" charset="0"/>
                <a:cs typeface="ＭＳ Ｐゴシック" charset="0"/>
              </a:rPr>
              <a:t>th</a:t>
            </a:r>
            <a:r>
              <a:rPr lang="en-US" b="1">
                <a:latin typeface="Times New Roman" charset="0"/>
                <a:ea typeface="ＭＳ Ｐゴシック" charset="0"/>
                <a:cs typeface="ＭＳ Ｐゴシック" charset="0"/>
              </a:rPr>
              <a:t> century did the term </a:t>
            </a:r>
            <a:r>
              <a:rPr lang="en-US" b="1" i="1">
                <a:latin typeface="Times New Roman" charset="0"/>
                <a:ea typeface="ＭＳ Ｐゴシック" charset="0"/>
                <a:cs typeface="ＭＳ Ｐゴシック" charset="0"/>
              </a:rPr>
              <a:t>kurioikos</a:t>
            </a:r>
            <a:r>
              <a:rPr lang="en-US" b="1">
                <a:latin typeface="Times New Roman" charset="0"/>
                <a:ea typeface="ＭＳ Ｐゴシック" charset="0"/>
                <a:cs typeface="ＭＳ Ｐゴシック" charset="0"/>
              </a:rPr>
              <a:t>,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house of the Lord,</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come about, from which through the Latin we arrive at our English word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church.</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The early Christians never associated themselves with a building called the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church</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(CHURCH body, not a building by W.A. Criswell at DTS chapel).  They saw themselves only as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or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ones</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from the world to be God</a:t>
            </a:r>
            <a:r>
              <a:rPr lang="fr-FR"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s own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3022B2-BB44-3043-A8C3-5F35818E1F76}" type="slidenum">
              <a:rPr lang="en-US" sz="1200">
                <a:solidFill>
                  <a:srgbClr val="000000"/>
                </a:solidFill>
                <a:latin typeface="Times New Roman" charset="0"/>
              </a:rPr>
              <a:pPr algn="r"/>
              <a:t>11</a:t>
            </a:fld>
            <a:endParaRPr lang="en-US" sz="1200">
              <a:solidFill>
                <a:srgbClr val="000000"/>
              </a:solidFill>
              <a:latin typeface="Times New Roman" charset="0"/>
            </a:endParaRPr>
          </a:p>
        </p:txBody>
      </p:sp>
      <p:sp>
        <p:nvSpPr>
          <p:cNvPr id="90114" name="Rectangle 2"/>
          <p:cNvSpPr>
            <a:spLocks noGrp="1" noRot="1" noChangeAspect="1" noChangeArrowheads="1" noTextEdit="1"/>
          </p:cNvSpPr>
          <p:nvPr>
            <p:ph type="sldImg"/>
          </p:nvPr>
        </p:nvSpPr>
        <p:spPr>
          <a:xfrm>
            <a:off x="1143000" y="685800"/>
            <a:ext cx="4573588" cy="3429000"/>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23375-65B2-A249-B028-F8353C36507D}" type="slidenum">
              <a:rPr lang="en-US"/>
              <a:pPr>
                <a:defRPr/>
              </a:pPr>
              <a:t>‹#›</a:t>
            </a:fld>
            <a:endParaRPr lang="en-US"/>
          </a:p>
        </p:txBody>
      </p:sp>
    </p:spTree>
    <p:extLst>
      <p:ext uri="{BB962C8B-B14F-4D97-AF65-F5344CB8AC3E}">
        <p14:creationId xmlns:p14="http://schemas.microsoft.com/office/powerpoint/2010/main" val="47752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8C691-7CE1-C44E-98AB-9815E896BFDC}" type="slidenum">
              <a:rPr lang="en-US"/>
              <a:pPr>
                <a:defRPr/>
              </a:pPr>
              <a:t>‹#›</a:t>
            </a:fld>
            <a:endParaRPr lang="en-US"/>
          </a:p>
        </p:txBody>
      </p:sp>
    </p:spTree>
    <p:extLst>
      <p:ext uri="{BB962C8B-B14F-4D97-AF65-F5344CB8AC3E}">
        <p14:creationId xmlns:p14="http://schemas.microsoft.com/office/powerpoint/2010/main" val="29834449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2266A7B-E65E-304B-901E-A80655DF5342}" type="slidenum">
              <a:rPr lang="en-US"/>
              <a:pPr>
                <a:defRPr/>
              </a:pPr>
              <a:t>‹#›</a:t>
            </a:fld>
            <a:endParaRPr lang="en-US"/>
          </a:p>
        </p:txBody>
      </p:sp>
    </p:spTree>
    <p:extLst>
      <p:ext uri="{BB962C8B-B14F-4D97-AF65-F5344CB8AC3E}">
        <p14:creationId xmlns:p14="http://schemas.microsoft.com/office/powerpoint/2010/main" val="3403257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D8F9CE5F-B064-D547-B34E-EF75023B9082}" type="slidenum">
              <a:rPr lang="en-US"/>
              <a:pPr>
                <a:defRPr/>
              </a:pPr>
              <a:t>‹#›</a:t>
            </a:fld>
            <a:endParaRPr lang="en-US"/>
          </a:p>
        </p:txBody>
      </p:sp>
    </p:spTree>
    <p:extLst>
      <p:ext uri="{BB962C8B-B14F-4D97-AF65-F5344CB8AC3E}">
        <p14:creationId xmlns:p14="http://schemas.microsoft.com/office/powerpoint/2010/main" val="2150000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48272A6E-749D-7E40-9416-ED3B1A2DCFA1}" type="slidenum">
              <a:rPr lang="en-US"/>
              <a:pPr>
                <a:defRPr/>
              </a:pPr>
              <a:t>‹#›</a:t>
            </a:fld>
            <a:endParaRPr lang="en-US"/>
          </a:p>
        </p:txBody>
      </p:sp>
    </p:spTree>
    <p:extLst>
      <p:ext uri="{BB962C8B-B14F-4D97-AF65-F5344CB8AC3E}">
        <p14:creationId xmlns:p14="http://schemas.microsoft.com/office/powerpoint/2010/main" val="15464813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974679F5-901E-4E4D-8726-DF522BDADB9E}" type="slidenum">
              <a:rPr lang="en-US"/>
              <a:pPr>
                <a:defRPr/>
              </a:pPr>
              <a:t>‹#›</a:t>
            </a:fld>
            <a:endParaRPr lang="en-US"/>
          </a:p>
        </p:txBody>
      </p:sp>
    </p:spTree>
    <p:extLst>
      <p:ext uri="{BB962C8B-B14F-4D97-AF65-F5344CB8AC3E}">
        <p14:creationId xmlns:p14="http://schemas.microsoft.com/office/powerpoint/2010/main" val="41058329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0441D054-00B3-4E45-BC57-F1C6B29D7A53}" type="slidenum">
              <a:rPr lang="en-US"/>
              <a:pPr>
                <a:defRPr/>
              </a:pPr>
              <a:t>‹#›</a:t>
            </a:fld>
            <a:endParaRPr lang="en-US"/>
          </a:p>
        </p:txBody>
      </p:sp>
    </p:spTree>
    <p:extLst>
      <p:ext uri="{BB962C8B-B14F-4D97-AF65-F5344CB8AC3E}">
        <p14:creationId xmlns:p14="http://schemas.microsoft.com/office/powerpoint/2010/main" val="39115717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smtClean="0">
                <a:latin typeface="Arial" charset="0"/>
              </a:defRPr>
            </a:lvl1pPr>
          </a:lstStyle>
          <a:p>
            <a:pPr>
              <a:defRPr/>
            </a:pPr>
            <a:fld id="{BB482B7F-E7E7-3048-9993-B48D608B6B70}" type="slidenum">
              <a:rPr lang="en-US"/>
              <a:pPr>
                <a:defRPr/>
              </a:pPr>
              <a:t>‹#›</a:t>
            </a:fld>
            <a:endParaRPr lang="en-US"/>
          </a:p>
        </p:txBody>
      </p:sp>
    </p:spTree>
    <p:extLst>
      <p:ext uri="{BB962C8B-B14F-4D97-AF65-F5344CB8AC3E}">
        <p14:creationId xmlns:p14="http://schemas.microsoft.com/office/powerpoint/2010/main" val="19222294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smtClean="0">
                <a:latin typeface="Arial" charset="0"/>
              </a:defRPr>
            </a:lvl1pPr>
          </a:lstStyle>
          <a:p>
            <a:pPr>
              <a:defRPr/>
            </a:pPr>
            <a:fld id="{AE7FE646-3DBE-F642-BA26-DF3DA985D6ED}" type="slidenum">
              <a:rPr lang="en-US"/>
              <a:pPr>
                <a:defRPr/>
              </a:pPr>
              <a:t>‹#›</a:t>
            </a:fld>
            <a:endParaRPr lang="en-US"/>
          </a:p>
        </p:txBody>
      </p:sp>
    </p:spTree>
    <p:extLst>
      <p:ext uri="{BB962C8B-B14F-4D97-AF65-F5344CB8AC3E}">
        <p14:creationId xmlns:p14="http://schemas.microsoft.com/office/powerpoint/2010/main" val="1969304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smtClean="0">
                <a:latin typeface="Arial" charset="0"/>
              </a:defRPr>
            </a:lvl1pPr>
          </a:lstStyle>
          <a:p>
            <a:pPr>
              <a:defRPr/>
            </a:pPr>
            <a:fld id="{BDFE6593-505D-5D4A-861E-D36F4159DA43}" type="slidenum">
              <a:rPr lang="en-US"/>
              <a:pPr>
                <a:defRPr/>
              </a:pPr>
              <a:t>‹#›</a:t>
            </a:fld>
            <a:endParaRPr lang="en-US"/>
          </a:p>
        </p:txBody>
      </p:sp>
    </p:spTree>
    <p:extLst>
      <p:ext uri="{BB962C8B-B14F-4D97-AF65-F5344CB8AC3E}">
        <p14:creationId xmlns:p14="http://schemas.microsoft.com/office/powerpoint/2010/main" val="495830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53A49F1C-EDB4-6444-92F0-40AE0FF76AB7}" type="slidenum">
              <a:rPr lang="en-US"/>
              <a:pPr>
                <a:defRPr/>
              </a:pPr>
              <a:t>‹#›</a:t>
            </a:fld>
            <a:endParaRPr lang="en-US"/>
          </a:p>
        </p:txBody>
      </p:sp>
    </p:spTree>
    <p:extLst>
      <p:ext uri="{BB962C8B-B14F-4D97-AF65-F5344CB8AC3E}">
        <p14:creationId xmlns:p14="http://schemas.microsoft.com/office/powerpoint/2010/main" val="33923064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64B62537-BE60-6242-B8FB-4A880A2922E5}" type="slidenum">
              <a:rPr lang="en-US"/>
              <a:pPr>
                <a:defRPr/>
              </a:pPr>
              <a:t>‹#›</a:t>
            </a:fld>
            <a:endParaRPr lang="en-US"/>
          </a:p>
        </p:txBody>
      </p:sp>
    </p:spTree>
    <p:extLst>
      <p:ext uri="{BB962C8B-B14F-4D97-AF65-F5344CB8AC3E}">
        <p14:creationId xmlns:p14="http://schemas.microsoft.com/office/powerpoint/2010/main" val="377471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352A98-14E1-0142-9136-29BEC7C45BE0}" type="slidenum">
              <a:rPr lang="en-US"/>
              <a:pPr>
                <a:defRPr/>
              </a:pPr>
              <a:t>‹#›</a:t>
            </a:fld>
            <a:endParaRPr lang="en-US"/>
          </a:p>
        </p:txBody>
      </p:sp>
    </p:spTree>
    <p:extLst>
      <p:ext uri="{BB962C8B-B14F-4D97-AF65-F5344CB8AC3E}">
        <p14:creationId xmlns:p14="http://schemas.microsoft.com/office/powerpoint/2010/main" val="18697119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2F299D6D-8621-184C-ACB4-0398485059E7}" type="slidenum">
              <a:rPr lang="en-US"/>
              <a:pPr>
                <a:defRPr/>
              </a:pPr>
              <a:t>‹#›</a:t>
            </a:fld>
            <a:endParaRPr lang="en-US"/>
          </a:p>
        </p:txBody>
      </p:sp>
    </p:spTree>
    <p:extLst>
      <p:ext uri="{BB962C8B-B14F-4D97-AF65-F5344CB8AC3E}">
        <p14:creationId xmlns:p14="http://schemas.microsoft.com/office/powerpoint/2010/main" val="30113320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8CFE0BC-02BA-A746-BAE4-859D417EFBD8}" type="slidenum">
              <a:rPr lang="en-US"/>
              <a:pPr>
                <a:defRPr/>
              </a:pPr>
              <a:t>‹#›</a:t>
            </a:fld>
            <a:endParaRPr lang="en-US"/>
          </a:p>
        </p:txBody>
      </p:sp>
    </p:spTree>
    <p:extLst>
      <p:ext uri="{BB962C8B-B14F-4D97-AF65-F5344CB8AC3E}">
        <p14:creationId xmlns:p14="http://schemas.microsoft.com/office/powerpoint/2010/main" val="39726278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9A5D0-EA75-A64A-9B08-8BE6032E7E57}" type="slidenum">
              <a:rPr lang="en-US"/>
              <a:pPr>
                <a:defRPr/>
              </a:pPr>
              <a:t>‹#›</a:t>
            </a:fld>
            <a:endParaRPr lang="en-US"/>
          </a:p>
        </p:txBody>
      </p:sp>
    </p:spTree>
    <p:extLst>
      <p:ext uri="{BB962C8B-B14F-4D97-AF65-F5344CB8AC3E}">
        <p14:creationId xmlns:p14="http://schemas.microsoft.com/office/powerpoint/2010/main" val="36295189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82A42-824C-1D43-A074-73E95C324732}" type="slidenum">
              <a:rPr lang="en-US"/>
              <a:pPr>
                <a:defRPr/>
              </a:pPr>
              <a:t>‹#›</a:t>
            </a:fld>
            <a:endParaRPr lang="en-US"/>
          </a:p>
        </p:txBody>
      </p:sp>
    </p:spTree>
    <p:extLst>
      <p:ext uri="{BB962C8B-B14F-4D97-AF65-F5344CB8AC3E}">
        <p14:creationId xmlns:p14="http://schemas.microsoft.com/office/powerpoint/2010/main" val="40199987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297FB-4CC0-5649-BD04-8974395F8B15}" type="slidenum">
              <a:rPr lang="en-US"/>
              <a:pPr>
                <a:defRPr/>
              </a:pPr>
              <a:t>‹#›</a:t>
            </a:fld>
            <a:endParaRPr lang="en-US"/>
          </a:p>
        </p:txBody>
      </p:sp>
    </p:spTree>
    <p:extLst>
      <p:ext uri="{BB962C8B-B14F-4D97-AF65-F5344CB8AC3E}">
        <p14:creationId xmlns:p14="http://schemas.microsoft.com/office/powerpoint/2010/main" val="9462735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23071-96CF-B04E-B912-C9B25C9FEF09}" type="slidenum">
              <a:rPr lang="en-US"/>
              <a:pPr>
                <a:defRPr/>
              </a:pPr>
              <a:t>‹#›</a:t>
            </a:fld>
            <a:endParaRPr lang="en-US"/>
          </a:p>
        </p:txBody>
      </p:sp>
    </p:spTree>
    <p:extLst>
      <p:ext uri="{BB962C8B-B14F-4D97-AF65-F5344CB8AC3E}">
        <p14:creationId xmlns:p14="http://schemas.microsoft.com/office/powerpoint/2010/main" val="15339334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7A268A-97A1-1D40-98F9-6B9E84AAFC78}" type="slidenum">
              <a:rPr lang="en-US"/>
              <a:pPr>
                <a:defRPr/>
              </a:pPr>
              <a:t>‹#›</a:t>
            </a:fld>
            <a:endParaRPr lang="en-US"/>
          </a:p>
        </p:txBody>
      </p:sp>
    </p:spTree>
    <p:extLst>
      <p:ext uri="{BB962C8B-B14F-4D97-AF65-F5344CB8AC3E}">
        <p14:creationId xmlns:p14="http://schemas.microsoft.com/office/powerpoint/2010/main" val="1126804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068F08-D3AA-8248-B5DF-7F2A36FA1756}" type="slidenum">
              <a:rPr lang="en-US"/>
              <a:pPr>
                <a:defRPr/>
              </a:pPr>
              <a:t>‹#›</a:t>
            </a:fld>
            <a:endParaRPr lang="en-US"/>
          </a:p>
        </p:txBody>
      </p:sp>
    </p:spTree>
    <p:extLst>
      <p:ext uri="{BB962C8B-B14F-4D97-AF65-F5344CB8AC3E}">
        <p14:creationId xmlns:p14="http://schemas.microsoft.com/office/powerpoint/2010/main" val="20150217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29361-2C9D-C746-9846-EBF40EC74C88}" type="slidenum">
              <a:rPr lang="en-US"/>
              <a:pPr>
                <a:defRPr/>
              </a:pPr>
              <a:t>‹#›</a:t>
            </a:fld>
            <a:endParaRPr lang="en-US"/>
          </a:p>
        </p:txBody>
      </p:sp>
    </p:spTree>
    <p:extLst>
      <p:ext uri="{BB962C8B-B14F-4D97-AF65-F5344CB8AC3E}">
        <p14:creationId xmlns:p14="http://schemas.microsoft.com/office/powerpoint/2010/main" val="14238498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9484D8-2C27-7A42-AD73-1537CB42A178}" type="slidenum">
              <a:rPr lang="en-US"/>
              <a:pPr>
                <a:defRPr/>
              </a:pPr>
              <a:t>‹#›</a:t>
            </a:fld>
            <a:endParaRPr lang="en-US"/>
          </a:p>
        </p:txBody>
      </p:sp>
    </p:spTree>
    <p:extLst>
      <p:ext uri="{BB962C8B-B14F-4D97-AF65-F5344CB8AC3E}">
        <p14:creationId xmlns:p14="http://schemas.microsoft.com/office/powerpoint/2010/main" val="275374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 name="AutoShape 4"/>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 name="AutoShape 6"/>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 name="AutoShape 13"/>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 name="Group 15"/>
          <p:cNvGrpSpPr>
            <a:grpSpLocks/>
          </p:cNvGrpSpPr>
          <p:nvPr/>
        </p:nvGrpSpPr>
        <p:grpSpPr bwMode="auto">
          <a:xfrm>
            <a:off x="3344863" y="2457450"/>
            <a:ext cx="5449887" cy="4497388"/>
            <a:chOff x="2107" y="1548"/>
            <a:chExt cx="3433" cy="2833"/>
          </a:xfrm>
          <a:solidFill>
            <a:schemeClr val="accent2">
              <a:lumMod val="50000"/>
            </a:schemeClr>
          </a:solidFill>
        </p:grpSpPr>
        <p:sp>
          <p:nvSpPr>
            <p:cNvPr id="17" name="AutoShape 16"/>
            <p:cNvSpPr>
              <a:spLocks noChangeArrowheads="1"/>
            </p:cNvSpPr>
            <p:nvPr/>
          </p:nvSpPr>
          <p:spPr bwMode="auto">
            <a:xfrm>
              <a:off x="4732" y="2114"/>
              <a:ext cx="808" cy="808"/>
            </a:xfrm>
            <a:prstGeom prst="diamond">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grpFill/>
            <a:ln w="12700" cap="flat" cmpd="sng">
              <a:solidFill>
                <a:schemeClr val="accent1"/>
              </a:solidFill>
              <a:prstDash val="solid"/>
              <a:round/>
              <a:headEnd/>
              <a:tailEnd/>
            </a:ln>
            <a:effectLst/>
          </p:spPr>
          <p:txBody>
            <a:bodyPr wrap="none" anchor="ctr"/>
            <a:lstStyle/>
            <a:p>
              <a:pPr>
                <a:defRPr/>
              </a:pPr>
              <a:endParaRPr lang="en-US">
                <a:ea typeface="ＭＳ Ｐゴシック" charset="-128"/>
                <a:cs typeface="ＭＳ Ｐゴシック" charset="-128"/>
              </a:endParaRPr>
            </a:p>
          </p:txBody>
        </p:sp>
        <p:sp>
          <p:nvSpPr>
            <p:cNvPr id="19" name="AutoShape 18"/>
            <p:cNvSpPr>
              <a:spLocks noChangeArrowheads="1"/>
            </p:cNvSpPr>
            <p:nvPr/>
          </p:nvSpPr>
          <p:spPr bwMode="auto">
            <a:xfrm rot="18900000">
              <a:off x="2527" y="2630"/>
              <a:ext cx="1254" cy="1254"/>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0" name="AutoShape 19"/>
            <p:cNvSpPr>
              <a:spLocks noChangeArrowheads="1"/>
            </p:cNvSpPr>
            <p:nvPr/>
          </p:nvSpPr>
          <p:spPr bwMode="auto">
            <a:xfrm rot="13500000" flipH="1">
              <a:off x="3812" y="3813"/>
              <a:ext cx="568" cy="568"/>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1" name="AutoShape 20"/>
            <p:cNvSpPr>
              <a:spLocks noChangeArrowheads="1"/>
            </p:cNvSpPr>
            <p:nvPr/>
          </p:nvSpPr>
          <p:spPr bwMode="auto">
            <a:xfrm rot="16200000">
              <a:off x="4423" y="2927"/>
              <a:ext cx="858" cy="852"/>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2" name="AutoShape 21"/>
            <p:cNvSpPr>
              <a:spLocks noChangeArrowheads="1"/>
            </p:cNvSpPr>
            <p:nvPr/>
          </p:nvSpPr>
          <p:spPr bwMode="auto">
            <a:xfrm rot="10800000">
              <a:off x="2107" y="1548"/>
              <a:ext cx="1254" cy="1254"/>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3" name="AutoShape 22"/>
            <p:cNvSpPr>
              <a:spLocks noChangeArrowheads="1"/>
            </p:cNvSpPr>
            <p:nvPr/>
          </p:nvSpPr>
          <p:spPr bwMode="auto">
            <a:xfrm rot="8100000" flipH="1">
              <a:off x="3410" y="2702"/>
              <a:ext cx="568" cy="568"/>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grpSp>
      <p:sp>
        <p:nvSpPr>
          <p:cNvPr id="24" name="Rectangle 23"/>
          <p:cNvSpPr>
            <a:spLocks noChangeArrowheads="1"/>
          </p:cNvSpPr>
          <p:nvPr/>
        </p:nvSpPr>
        <p:spPr bwMode="auto">
          <a:xfrm>
            <a:off x="6588125" y="5181600"/>
            <a:ext cx="2555875" cy="381000"/>
          </a:xfrm>
          <a:prstGeom prst="rect">
            <a:avLst/>
          </a:prstGeom>
          <a:solidFill>
            <a:schemeClr val="tx2">
              <a:lumMod val="50000"/>
            </a:schemeClr>
          </a:solidFill>
          <a:ln w="9525">
            <a:noFill/>
            <a:miter lim="800000"/>
            <a:headEnd/>
            <a:tailEnd/>
          </a:ln>
          <a:effectLst/>
        </p:spPr>
        <p:txBody>
          <a:bodyPr wrap="none" anchor="ctr"/>
          <a:lstStyle/>
          <a:p>
            <a:pPr eaLnBrk="1" hangingPunct="1">
              <a:defRPr/>
            </a:pPr>
            <a:endParaRPr kumimoji="1" lang="en-US">
              <a:ea typeface="ＭＳ Ｐゴシック" charset="-128"/>
              <a:cs typeface="ＭＳ Ｐゴシック" charset="-128"/>
            </a:endParaRPr>
          </a:p>
        </p:txBody>
      </p:sp>
      <p:sp>
        <p:nvSpPr>
          <p:cNvPr id="408590"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r>
              <a:rPr lang="en-US"/>
              <a:t>Click to edit Master title style</a:t>
            </a:r>
          </a:p>
        </p:txBody>
      </p:sp>
      <p:sp>
        <p:nvSpPr>
          <p:cNvPr id="408600"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ln>
        </p:spPr>
        <p:txBody>
          <a:bodyPr lIns="91440" tIns="0" rIns="91440" bIns="0" anchor="b">
            <a:spAutoFit/>
          </a:bodyPr>
          <a:lstStyle>
            <a:lvl1pPr marL="0" indent="0">
              <a:spcBef>
                <a:spcPct val="0"/>
              </a:spcBef>
              <a:buClrTx/>
              <a:buSzTx/>
              <a:buFontTx/>
              <a:buNone/>
              <a:defRPr sz="2400">
                <a:solidFill>
                  <a:schemeClr val="bg1"/>
                </a:solidFill>
              </a:defRPr>
            </a:lvl1pPr>
          </a:lstStyle>
          <a:p>
            <a:r>
              <a:rPr lang="en-US"/>
              <a:t>Click to edit Master subtitle style</a:t>
            </a:r>
          </a:p>
        </p:txBody>
      </p:sp>
      <p:sp>
        <p:nvSpPr>
          <p:cNvPr id="25" name="Rectangle 25"/>
          <p:cNvSpPr>
            <a:spLocks noGrp="1" noChangeArrowheads="1"/>
          </p:cNvSpPr>
          <p:nvPr>
            <p:ph type="dt" sz="half" idx="10"/>
          </p:nvPr>
        </p:nvSpPr>
        <p:spPr/>
        <p:txBody>
          <a:bodyPr/>
          <a:lstStyle>
            <a:lvl1pPr>
              <a:defRPr/>
            </a:lvl1pPr>
          </a:lstStyle>
          <a:p>
            <a:pPr>
              <a:defRPr/>
            </a:pPr>
            <a:endParaRPr lang="en-US"/>
          </a:p>
        </p:txBody>
      </p:sp>
      <p:sp>
        <p:nvSpPr>
          <p:cNvPr id="26" name="Rectangle 26"/>
          <p:cNvSpPr>
            <a:spLocks noGrp="1" noChangeArrowheads="1"/>
          </p:cNvSpPr>
          <p:nvPr>
            <p:ph type="ftr" sz="quarter" idx="11"/>
          </p:nvPr>
        </p:nvSpPr>
        <p:spPr/>
        <p:txBody>
          <a:bodyPr/>
          <a:lstStyle>
            <a:lvl1pPr>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smtClean="0"/>
            </a:lvl1pPr>
          </a:lstStyle>
          <a:p>
            <a:pPr>
              <a:defRPr/>
            </a:pPr>
            <a:fld id="{39157448-FA68-9C46-802E-743D247F0F08}" type="slidenum">
              <a:rPr lang="en-US"/>
              <a:pPr>
                <a:defRPr/>
              </a:pPr>
              <a:t>‹#›</a:t>
            </a:fld>
            <a:endParaRPr lang="en-US"/>
          </a:p>
        </p:txBody>
      </p:sp>
    </p:spTree>
    <p:extLst>
      <p:ext uri="{BB962C8B-B14F-4D97-AF65-F5344CB8AC3E}">
        <p14:creationId xmlns:p14="http://schemas.microsoft.com/office/powerpoint/2010/main" val="212677834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85E14-22F9-7F4F-B482-B5D4DCF61BBE}" type="slidenum">
              <a:rPr lang="en-US"/>
              <a:pPr>
                <a:defRPr/>
              </a:pPr>
              <a:t>‹#›</a:t>
            </a:fld>
            <a:endParaRPr lang="en-US"/>
          </a:p>
        </p:txBody>
      </p:sp>
    </p:spTree>
    <p:extLst>
      <p:ext uri="{BB962C8B-B14F-4D97-AF65-F5344CB8AC3E}">
        <p14:creationId xmlns:p14="http://schemas.microsoft.com/office/powerpoint/2010/main" val="1455772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3043E-D576-9F4D-9AFC-A9FD90AB32D5}" type="slidenum">
              <a:rPr lang="en-US"/>
              <a:pPr>
                <a:defRPr/>
              </a:pPr>
              <a:t>‹#›</a:t>
            </a:fld>
            <a:endParaRPr lang="en-US"/>
          </a:p>
        </p:txBody>
      </p:sp>
    </p:spTree>
    <p:extLst>
      <p:ext uri="{BB962C8B-B14F-4D97-AF65-F5344CB8AC3E}">
        <p14:creationId xmlns:p14="http://schemas.microsoft.com/office/powerpoint/2010/main" val="10332628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E10F5-8446-7D4C-A009-5E9ACC3A2CE2}" type="slidenum">
              <a:rPr lang="en-US"/>
              <a:pPr>
                <a:defRPr/>
              </a:pPr>
              <a:t>‹#›</a:t>
            </a:fld>
            <a:endParaRPr lang="en-US"/>
          </a:p>
        </p:txBody>
      </p:sp>
    </p:spTree>
    <p:extLst>
      <p:ext uri="{BB962C8B-B14F-4D97-AF65-F5344CB8AC3E}">
        <p14:creationId xmlns:p14="http://schemas.microsoft.com/office/powerpoint/2010/main" val="803201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7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8ADCF-620C-8447-8DC1-40CD8E0BBEB1}" type="slidenum">
              <a:rPr lang="en-US"/>
              <a:pPr>
                <a:defRPr/>
              </a:pPr>
              <a:t>‹#›</a:t>
            </a:fld>
            <a:endParaRPr lang="en-US"/>
          </a:p>
        </p:txBody>
      </p:sp>
    </p:spTree>
    <p:extLst>
      <p:ext uri="{BB962C8B-B14F-4D97-AF65-F5344CB8AC3E}">
        <p14:creationId xmlns:p14="http://schemas.microsoft.com/office/powerpoint/2010/main" val="4073455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9253F-4346-304C-BE42-FD5732263463}" type="slidenum">
              <a:rPr lang="en-US"/>
              <a:pPr>
                <a:defRPr/>
              </a:pPr>
              <a:t>‹#›</a:t>
            </a:fld>
            <a:endParaRPr lang="en-US"/>
          </a:p>
        </p:txBody>
      </p:sp>
    </p:spTree>
    <p:extLst>
      <p:ext uri="{BB962C8B-B14F-4D97-AF65-F5344CB8AC3E}">
        <p14:creationId xmlns:p14="http://schemas.microsoft.com/office/powerpoint/2010/main" val="2910281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F9F14-3081-4D45-9FB3-D2C87F8AB19A}" type="slidenum">
              <a:rPr lang="en-US"/>
              <a:pPr>
                <a:defRPr/>
              </a:pPr>
              <a:t>‹#›</a:t>
            </a:fld>
            <a:endParaRPr lang="en-US"/>
          </a:p>
        </p:txBody>
      </p:sp>
    </p:spTree>
    <p:extLst>
      <p:ext uri="{BB962C8B-B14F-4D97-AF65-F5344CB8AC3E}">
        <p14:creationId xmlns:p14="http://schemas.microsoft.com/office/powerpoint/2010/main" val="15621406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42BDB-D5FE-0542-AF9B-3DE7469D9336}" type="slidenum">
              <a:rPr lang="en-US"/>
              <a:pPr>
                <a:defRPr/>
              </a:pPr>
              <a:t>‹#›</a:t>
            </a:fld>
            <a:endParaRPr lang="en-US"/>
          </a:p>
        </p:txBody>
      </p:sp>
    </p:spTree>
    <p:extLst>
      <p:ext uri="{BB962C8B-B14F-4D97-AF65-F5344CB8AC3E}">
        <p14:creationId xmlns:p14="http://schemas.microsoft.com/office/powerpoint/2010/main" val="7472733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18C973-9CF7-C24F-B9D5-133828B823FA}" type="slidenum">
              <a:rPr lang="en-US"/>
              <a:pPr>
                <a:defRPr/>
              </a:pPr>
              <a:t>‹#›</a:t>
            </a:fld>
            <a:endParaRPr lang="en-US"/>
          </a:p>
        </p:txBody>
      </p:sp>
    </p:spTree>
    <p:extLst>
      <p:ext uri="{BB962C8B-B14F-4D97-AF65-F5344CB8AC3E}">
        <p14:creationId xmlns:p14="http://schemas.microsoft.com/office/powerpoint/2010/main" val="21696432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FADF0-8EA4-D543-B394-D10AE12BC00E}" type="slidenum">
              <a:rPr lang="en-US"/>
              <a:pPr>
                <a:defRPr/>
              </a:pPr>
              <a:t>‹#›</a:t>
            </a:fld>
            <a:endParaRPr lang="en-US"/>
          </a:p>
        </p:txBody>
      </p:sp>
    </p:spTree>
    <p:extLst>
      <p:ext uri="{BB962C8B-B14F-4D97-AF65-F5344CB8AC3E}">
        <p14:creationId xmlns:p14="http://schemas.microsoft.com/office/powerpoint/2010/main" val="20326074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DD2430-C346-EE42-9621-3704A0E1A69D}" type="slidenum">
              <a:rPr lang="en-US"/>
              <a:pPr>
                <a:defRPr/>
              </a:pPr>
              <a:t>‹#›</a:t>
            </a:fld>
            <a:endParaRPr lang="en-US"/>
          </a:p>
        </p:txBody>
      </p:sp>
    </p:spTree>
    <p:extLst>
      <p:ext uri="{BB962C8B-B14F-4D97-AF65-F5344CB8AC3E}">
        <p14:creationId xmlns:p14="http://schemas.microsoft.com/office/powerpoint/2010/main" val="342601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A6AD85A-8A9B-A649-93B7-C0FCFEB3E810}" type="slidenum">
              <a:rPr lang="en-US"/>
              <a:pPr>
                <a:defRPr/>
              </a:pPr>
              <a:t>‹#›</a:t>
            </a:fld>
            <a:endParaRPr lang="en-US"/>
          </a:p>
        </p:txBody>
      </p:sp>
    </p:spTree>
    <p:extLst>
      <p:ext uri="{BB962C8B-B14F-4D97-AF65-F5344CB8AC3E}">
        <p14:creationId xmlns:p14="http://schemas.microsoft.com/office/powerpoint/2010/main" val="39320422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21C396-1768-294F-8B56-780D9C723EB9}" type="slidenum">
              <a:rPr lang="en-US"/>
              <a:pPr>
                <a:defRPr/>
              </a:pPr>
              <a:t>‹#›</a:t>
            </a:fld>
            <a:endParaRPr lang="en-US"/>
          </a:p>
        </p:txBody>
      </p:sp>
    </p:spTree>
    <p:extLst>
      <p:ext uri="{BB962C8B-B14F-4D97-AF65-F5344CB8AC3E}">
        <p14:creationId xmlns:p14="http://schemas.microsoft.com/office/powerpoint/2010/main" val="32701850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06AFD8-2AB0-504B-B93D-8FF5EBDA7742}" type="slidenum">
              <a:rPr lang="en-US"/>
              <a:pPr>
                <a:defRPr/>
              </a:pPr>
              <a:t>‹#›</a:t>
            </a:fld>
            <a:endParaRPr lang="en-US"/>
          </a:p>
        </p:txBody>
      </p:sp>
    </p:spTree>
    <p:extLst>
      <p:ext uri="{BB962C8B-B14F-4D97-AF65-F5344CB8AC3E}">
        <p14:creationId xmlns:p14="http://schemas.microsoft.com/office/powerpoint/2010/main" val="175324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339B6-AC07-B242-919D-55C855C91587}" type="slidenum">
              <a:rPr lang="en-US"/>
              <a:pPr>
                <a:defRPr/>
              </a:pPr>
              <a:t>‹#›</a:t>
            </a:fld>
            <a:endParaRPr lang="en-US"/>
          </a:p>
        </p:txBody>
      </p:sp>
    </p:spTree>
    <p:extLst>
      <p:ext uri="{BB962C8B-B14F-4D97-AF65-F5344CB8AC3E}">
        <p14:creationId xmlns:p14="http://schemas.microsoft.com/office/powerpoint/2010/main" val="29528996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3493B-D000-2040-827A-4344316D9329}" type="slidenum">
              <a:rPr lang="en-US"/>
              <a:pPr>
                <a:defRPr/>
              </a:pPr>
              <a:t>‹#›</a:t>
            </a:fld>
            <a:endParaRPr lang="en-US"/>
          </a:p>
        </p:txBody>
      </p:sp>
    </p:spTree>
    <p:extLst>
      <p:ext uri="{BB962C8B-B14F-4D97-AF65-F5344CB8AC3E}">
        <p14:creationId xmlns:p14="http://schemas.microsoft.com/office/powerpoint/2010/main" val="318914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BFA4A6E-1596-3941-94C0-5C3F1793D8D4}" type="slidenum">
              <a:rPr lang="en-US"/>
              <a:pPr>
                <a:defRPr/>
              </a:pPr>
              <a:t>‹#›</a:t>
            </a:fld>
            <a:endParaRPr lang="en-US"/>
          </a:p>
        </p:txBody>
      </p:sp>
    </p:spTree>
    <p:extLst>
      <p:ext uri="{BB962C8B-B14F-4D97-AF65-F5344CB8AC3E}">
        <p14:creationId xmlns:p14="http://schemas.microsoft.com/office/powerpoint/2010/main" val="1684456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CF713A-3F51-3942-B1D7-D71BF0651B98}" type="slidenum">
              <a:rPr lang="en-US"/>
              <a:pPr>
                <a:defRPr/>
              </a:pPr>
              <a:t>‹#›</a:t>
            </a:fld>
            <a:endParaRPr lang="en-US"/>
          </a:p>
        </p:txBody>
      </p:sp>
    </p:spTree>
    <p:extLst>
      <p:ext uri="{BB962C8B-B14F-4D97-AF65-F5344CB8AC3E}">
        <p14:creationId xmlns:p14="http://schemas.microsoft.com/office/powerpoint/2010/main" val="11922014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AA5FE39-BCAF-6346-8EF8-E7394DF88486}" type="slidenum">
              <a:rPr lang="en-US"/>
              <a:pPr>
                <a:defRPr/>
              </a:pPr>
              <a:t>‹#›</a:t>
            </a:fld>
            <a:endParaRPr lang="en-US"/>
          </a:p>
        </p:txBody>
      </p:sp>
    </p:spTree>
    <p:extLst>
      <p:ext uri="{BB962C8B-B14F-4D97-AF65-F5344CB8AC3E}">
        <p14:creationId xmlns:p14="http://schemas.microsoft.com/office/powerpoint/2010/main" val="4517743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341C22D-E235-4848-A4BC-ABDBB8640802}" type="slidenum">
              <a:rPr lang="en-US"/>
              <a:pPr>
                <a:defRPr/>
              </a:pPr>
              <a:t>‹#›</a:t>
            </a:fld>
            <a:endParaRPr lang="en-US"/>
          </a:p>
        </p:txBody>
      </p:sp>
    </p:spTree>
    <p:extLst>
      <p:ext uri="{BB962C8B-B14F-4D97-AF65-F5344CB8AC3E}">
        <p14:creationId xmlns:p14="http://schemas.microsoft.com/office/powerpoint/2010/main" val="38638531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48742B0-EA27-8A43-8736-11F249C108DF}" type="slidenum">
              <a:rPr lang="en-US"/>
              <a:pPr>
                <a:defRPr/>
              </a:pPr>
              <a:t>‹#›</a:t>
            </a:fld>
            <a:endParaRPr lang="en-US"/>
          </a:p>
        </p:txBody>
      </p:sp>
    </p:spTree>
    <p:extLst>
      <p:ext uri="{BB962C8B-B14F-4D97-AF65-F5344CB8AC3E}">
        <p14:creationId xmlns:p14="http://schemas.microsoft.com/office/powerpoint/2010/main" val="20824089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ABCA2B-7172-8749-9BD7-20C93F853260}" type="slidenum">
              <a:rPr lang="en-US"/>
              <a:pPr>
                <a:defRPr/>
              </a:pPr>
              <a:t>‹#›</a:t>
            </a:fld>
            <a:endParaRPr lang="en-US"/>
          </a:p>
        </p:txBody>
      </p:sp>
    </p:spTree>
    <p:extLst>
      <p:ext uri="{BB962C8B-B14F-4D97-AF65-F5344CB8AC3E}">
        <p14:creationId xmlns:p14="http://schemas.microsoft.com/office/powerpoint/2010/main" val="3634694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CE5F2E-77BD-7844-B4CF-77CCCDCBF74C}" type="slidenum">
              <a:rPr lang="en-US"/>
              <a:pPr>
                <a:defRPr/>
              </a:pPr>
              <a:t>‹#›</a:t>
            </a:fld>
            <a:endParaRPr lang="en-US"/>
          </a:p>
        </p:txBody>
      </p:sp>
    </p:spTree>
    <p:extLst>
      <p:ext uri="{BB962C8B-B14F-4D97-AF65-F5344CB8AC3E}">
        <p14:creationId xmlns:p14="http://schemas.microsoft.com/office/powerpoint/2010/main" val="3367556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FABED7D-364D-ED4C-B76B-35247555DDDE}" type="slidenum">
              <a:rPr lang="en-US"/>
              <a:pPr>
                <a:defRPr/>
              </a:pPr>
              <a:t>‹#›</a:t>
            </a:fld>
            <a:endParaRPr lang="en-US"/>
          </a:p>
        </p:txBody>
      </p:sp>
    </p:spTree>
    <p:extLst>
      <p:ext uri="{BB962C8B-B14F-4D97-AF65-F5344CB8AC3E}">
        <p14:creationId xmlns:p14="http://schemas.microsoft.com/office/powerpoint/2010/main" val="15830500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5528EFB-C5EC-884F-B392-5AAAD38BD003}" type="slidenum">
              <a:rPr lang="en-US"/>
              <a:pPr>
                <a:defRPr/>
              </a:pPr>
              <a:t>‹#›</a:t>
            </a:fld>
            <a:endParaRPr lang="en-US"/>
          </a:p>
        </p:txBody>
      </p:sp>
    </p:spTree>
    <p:extLst>
      <p:ext uri="{BB962C8B-B14F-4D97-AF65-F5344CB8AC3E}">
        <p14:creationId xmlns:p14="http://schemas.microsoft.com/office/powerpoint/2010/main" val="42866628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1D5870-88D7-154D-8015-C8E100618BF1}" type="slidenum">
              <a:rPr lang="en-US"/>
              <a:pPr>
                <a:defRPr/>
              </a:pPr>
              <a:t>‹#›</a:t>
            </a:fld>
            <a:endParaRPr lang="en-US"/>
          </a:p>
        </p:txBody>
      </p:sp>
    </p:spTree>
    <p:extLst>
      <p:ext uri="{BB962C8B-B14F-4D97-AF65-F5344CB8AC3E}">
        <p14:creationId xmlns:p14="http://schemas.microsoft.com/office/powerpoint/2010/main" val="7420517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vl1pPr>
          </a:lstStyle>
          <a:p>
            <a:pPr>
              <a:defRPr/>
            </a:pPr>
            <a:fld id="{179FDEBD-D1A8-5141-98CB-19BCBFD016BA}" type="slidenum">
              <a:rPr lang="en-US"/>
              <a:pPr>
                <a:defRPr/>
              </a:pPr>
              <a:t>‹#›</a:t>
            </a:fld>
            <a:endParaRPr lang="en-US"/>
          </a:p>
        </p:txBody>
      </p:sp>
    </p:spTree>
    <p:extLst>
      <p:ext uri="{BB962C8B-B14F-4D97-AF65-F5344CB8AC3E}">
        <p14:creationId xmlns:p14="http://schemas.microsoft.com/office/powerpoint/2010/main" val="2675228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59360-BDE0-9846-85B2-4DCB790C3229}" type="slidenum">
              <a:rPr lang="en-US"/>
              <a:pPr>
                <a:defRPr/>
              </a:pPr>
              <a:t>‹#›</a:t>
            </a:fld>
            <a:endParaRPr lang="en-US"/>
          </a:p>
        </p:txBody>
      </p:sp>
    </p:spTree>
    <p:extLst>
      <p:ext uri="{BB962C8B-B14F-4D97-AF65-F5344CB8AC3E}">
        <p14:creationId xmlns:p14="http://schemas.microsoft.com/office/powerpoint/2010/main" val="3836477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6804F-D085-A342-B7FD-BF7EAB8FEBFF}" type="slidenum">
              <a:rPr lang="en-US"/>
              <a:pPr>
                <a:defRPr/>
              </a:pPr>
              <a:t>‹#›</a:t>
            </a:fld>
            <a:endParaRPr lang="en-US"/>
          </a:p>
        </p:txBody>
      </p:sp>
    </p:spTree>
    <p:extLst>
      <p:ext uri="{BB962C8B-B14F-4D97-AF65-F5344CB8AC3E}">
        <p14:creationId xmlns:p14="http://schemas.microsoft.com/office/powerpoint/2010/main" val="135209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D3C5D-C2BA-1449-A79D-ED787EA314D7}" type="slidenum">
              <a:rPr lang="en-US"/>
              <a:pPr>
                <a:defRPr/>
              </a:pPr>
              <a:t>‹#›</a:t>
            </a:fld>
            <a:endParaRPr lang="en-US"/>
          </a:p>
        </p:txBody>
      </p:sp>
    </p:spTree>
    <p:extLst>
      <p:ext uri="{BB962C8B-B14F-4D97-AF65-F5344CB8AC3E}">
        <p14:creationId xmlns:p14="http://schemas.microsoft.com/office/powerpoint/2010/main" val="74334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5CC1AD-1FF1-A545-AE4C-F67FAF9A2CAC}" type="slidenum">
              <a:rPr lang="en-US"/>
              <a:pPr>
                <a:defRPr/>
              </a:pPr>
              <a:t>‹#›</a:t>
            </a:fld>
            <a:endParaRPr lang="en-US"/>
          </a:p>
        </p:txBody>
      </p:sp>
    </p:spTree>
    <p:extLst>
      <p:ext uri="{BB962C8B-B14F-4D97-AF65-F5344CB8AC3E}">
        <p14:creationId xmlns:p14="http://schemas.microsoft.com/office/powerpoint/2010/main" val="2108822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2B6B9A-7071-BC4E-9A85-A7E42FE36F55}" type="slidenum">
              <a:rPr lang="en-US"/>
              <a:pPr>
                <a:defRPr/>
              </a:pPr>
              <a:t>‹#›</a:t>
            </a:fld>
            <a:endParaRPr lang="en-US"/>
          </a:p>
        </p:txBody>
      </p:sp>
    </p:spTree>
    <p:extLst>
      <p:ext uri="{BB962C8B-B14F-4D97-AF65-F5344CB8AC3E}">
        <p14:creationId xmlns:p14="http://schemas.microsoft.com/office/powerpoint/2010/main" val="5840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57E586-73B7-094F-89DC-210892969F5B}" type="slidenum">
              <a:rPr lang="en-US"/>
              <a:pPr>
                <a:defRPr/>
              </a:pPr>
              <a:t>‹#›</a:t>
            </a:fld>
            <a:endParaRPr lang="en-US"/>
          </a:p>
        </p:txBody>
      </p:sp>
    </p:spTree>
    <p:extLst>
      <p:ext uri="{BB962C8B-B14F-4D97-AF65-F5344CB8AC3E}">
        <p14:creationId xmlns:p14="http://schemas.microsoft.com/office/powerpoint/2010/main" val="220589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501C7-73C3-CB4A-ACF0-4F1CBD041FC1}" type="slidenum">
              <a:rPr lang="en-US"/>
              <a:pPr>
                <a:defRPr/>
              </a:pPr>
              <a:t>‹#›</a:t>
            </a:fld>
            <a:endParaRPr lang="en-US"/>
          </a:p>
        </p:txBody>
      </p:sp>
    </p:spTree>
    <p:extLst>
      <p:ext uri="{BB962C8B-B14F-4D97-AF65-F5344CB8AC3E}">
        <p14:creationId xmlns:p14="http://schemas.microsoft.com/office/powerpoint/2010/main" val="3659735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C2970-D3B0-4E48-90C1-E3349ADF1FE0}" type="slidenum">
              <a:rPr lang="en-US"/>
              <a:pPr>
                <a:defRPr/>
              </a:pPr>
              <a:t>‹#›</a:t>
            </a:fld>
            <a:endParaRPr lang="en-US"/>
          </a:p>
        </p:txBody>
      </p:sp>
    </p:spTree>
    <p:extLst>
      <p:ext uri="{BB962C8B-B14F-4D97-AF65-F5344CB8AC3E}">
        <p14:creationId xmlns:p14="http://schemas.microsoft.com/office/powerpoint/2010/main" val="215624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D5E66-0BBA-5B45-A150-4E6A94DC1A53}" type="slidenum">
              <a:rPr lang="en-US"/>
              <a:pPr>
                <a:defRPr/>
              </a:pPr>
              <a:t>‹#›</a:t>
            </a:fld>
            <a:endParaRPr lang="en-US"/>
          </a:p>
        </p:txBody>
      </p:sp>
    </p:spTree>
    <p:extLst>
      <p:ext uri="{BB962C8B-B14F-4D97-AF65-F5344CB8AC3E}">
        <p14:creationId xmlns:p14="http://schemas.microsoft.com/office/powerpoint/2010/main" val="1689700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040FE-C209-3045-8CB8-437AD69E9E84}" type="slidenum">
              <a:rPr lang="en-US"/>
              <a:pPr>
                <a:defRPr/>
              </a:pPr>
              <a:t>‹#›</a:t>
            </a:fld>
            <a:endParaRPr lang="en-US"/>
          </a:p>
        </p:txBody>
      </p:sp>
    </p:spTree>
    <p:extLst>
      <p:ext uri="{BB962C8B-B14F-4D97-AF65-F5344CB8AC3E}">
        <p14:creationId xmlns:p14="http://schemas.microsoft.com/office/powerpoint/2010/main" val="400503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D0050-49B2-5841-8D97-1E3D2C0DD0DE}" type="slidenum">
              <a:rPr lang="en-US"/>
              <a:pPr>
                <a:defRPr/>
              </a:pPr>
              <a:t>‹#›</a:t>
            </a:fld>
            <a:endParaRPr lang="en-US"/>
          </a:p>
        </p:txBody>
      </p:sp>
    </p:spTree>
    <p:extLst>
      <p:ext uri="{BB962C8B-B14F-4D97-AF65-F5344CB8AC3E}">
        <p14:creationId xmlns:p14="http://schemas.microsoft.com/office/powerpoint/2010/main" val="4097914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656DE-796E-CE47-B535-1A6867BC0D9C}" type="slidenum">
              <a:rPr lang="en-US"/>
              <a:pPr>
                <a:defRPr/>
              </a:pPr>
              <a:t>‹#›</a:t>
            </a:fld>
            <a:endParaRPr lang="en-US"/>
          </a:p>
        </p:txBody>
      </p:sp>
    </p:spTree>
    <p:extLst>
      <p:ext uri="{BB962C8B-B14F-4D97-AF65-F5344CB8AC3E}">
        <p14:creationId xmlns:p14="http://schemas.microsoft.com/office/powerpoint/2010/main" val="1485934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ACA78-76D5-1B4B-A174-10B9BDCA9DD4}" type="slidenum">
              <a:rPr lang="en-US"/>
              <a:pPr>
                <a:defRPr/>
              </a:pPr>
              <a:t>‹#›</a:t>
            </a:fld>
            <a:endParaRPr lang="en-US"/>
          </a:p>
        </p:txBody>
      </p:sp>
    </p:spTree>
    <p:extLst>
      <p:ext uri="{BB962C8B-B14F-4D97-AF65-F5344CB8AC3E}">
        <p14:creationId xmlns:p14="http://schemas.microsoft.com/office/powerpoint/2010/main" val="3762427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EFB8B-05F4-8643-BB56-E9481C67878E}" type="slidenum">
              <a:rPr lang="en-US"/>
              <a:pPr>
                <a:defRPr/>
              </a:pPr>
              <a:t>‹#›</a:t>
            </a:fld>
            <a:endParaRPr lang="en-US"/>
          </a:p>
        </p:txBody>
      </p:sp>
    </p:spTree>
    <p:extLst>
      <p:ext uri="{BB962C8B-B14F-4D97-AF65-F5344CB8AC3E}">
        <p14:creationId xmlns:p14="http://schemas.microsoft.com/office/powerpoint/2010/main" val="2419615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EE4396-15C9-9143-8DA3-9167F80C7C9A}" type="slidenum">
              <a:rPr lang="en-US"/>
              <a:pPr>
                <a:defRPr/>
              </a:pPr>
              <a:t>‹#›</a:t>
            </a:fld>
            <a:endParaRPr lang="en-US"/>
          </a:p>
        </p:txBody>
      </p:sp>
    </p:spTree>
    <p:extLst>
      <p:ext uri="{BB962C8B-B14F-4D97-AF65-F5344CB8AC3E}">
        <p14:creationId xmlns:p14="http://schemas.microsoft.com/office/powerpoint/2010/main" val="2433295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90D0C0-D492-9A46-BC19-17300B9E9E40}" type="slidenum">
              <a:rPr lang="en-US"/>
              <a:pPr>
                <a:defRPr/>
              </a:pPr>
              <a:t>‹#›</a:t>
            </a:fld>
            <a:endParaRPr lang="en-US"/>
          </a:p>
        </p:txBody>
      </p:sp>
    </p:spTree>
    <p:extLst>
      <p:ext uri="{BB962C8B-B14F-4D97-AF65-F5344CB8AC3E}">
        <p14:creationId xmlns:p14="http://schemas.microsoft.com/office/powerpoint/2010/main" val="694737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1229DF-22B4-3541-AF57-D891FA78918C}" type="slidenum">
              <a:rPr lang="en-US"/>
              <a:pPr>
                <a:defRPr/>
              </a:pPr>
              <a:t>‹#›</a:t>
            </a:fld>
            <a:endParaRPr lang="en-US"/>
          </a:p>
        </p:txBody>
      </p:sp>
    </p:spTree>
    <p:extLst>
      <p:ext uri="{BB962C8B-B14F-4D97-AF65-F5344CB8AC3E}">
        <p14:creationId xmlns:p14="http://schemas.microsoft.com/office/powerpoint/2010/main" val="158188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AD28C-A925-D744-A7BF-EBACC9F176E5}" type="slidenum">
              <a:rPr lang="en-US"/>
              <a:pPr>
                <a:defRPr/>
              </a:pPr>
              <a:t>‹#›</a:t>
            </a:fld>
            <a:endParaRPr lang="en-US"/>
          </a:p>
        </p:txBody>
      </p:sp>
    </p:spTree>
    <p:extLst>
      <p:ext uri="{BB962C8B-B14F-4D97-AF65-F5344CB8AC3E}">
        <p14:creationId xmlns:p14="http://schemas.microsoft.com/office/powerpoint/2010/main" val="3451798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8B5A98-61DE-3142-803D-11A13B540A6F}" type="slidenum">
              <a:rPr lang="en-US"/>
              <a:pPr>
                <a:defRPr/>
              </a:pPr>
              <a:t>‹#›</a:t>
            </a:fld>
            <a:endParaRPr lang="en-US"/>
          </a:p>
        </p:txBody>
      </p:sp>
    </p:spTree>
    <p:extLst>
      <p:ext uri="{BB962C8B-B14F-4D97-AF65-F5344CB8AC3E}">
        <p14:creationId xmlns:p14="http://schemas.microsoft.com/office/powerpoint/2010/main" val="2255653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1CC54-F440-874C-A14F-78A56EC052F8}" type="slidenum">
              <a:rPr lang="en-US"/>
              <a:pPr>
                <a:defRPr/>
              </a:pPr>
              <a:t>‹#›</a:t>
            </a:fld>
            <a:endParaRPr lang="en-US"/>
          </a:p>
        </p:txBody>
      </p:sp>
    </p:spTree>
    <p:extLst>
      <p:ext uri="{BB962C8B-B14F-4D97-AF65-F5344CB8AC3E}">
        <p14:creationId xmlns:p14="http://schemas.microsoft.com/office/powerpoint/2010/main" val="291363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B306E-E098-6D41-A3DB-B0BE21642283}" type="slidenum">
              <a:rPr lang="en-US"/>
              <a:pPr>
                <a:defRPr/>
              </a:pPr>
              <a:t>‹#›</a:t>
            </a:fld>
            <a:endParaRPr lang="en-US"/>
          </a:p>
        </p:txBody>
      </p:sp>
    </p:spTree>
    <p:extLst>
      <p:ext uri="{BB962C8B-B14F-4D97-AF65-F5344CB8AC3E}">
        <p14:creationId xmlns:p14="http://schemas.microsoft.com/office/powerpoint/2010/main" val="3260971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89A2B-3CAF-8540-A7BF-CFBC14C8AECF}" type="slidenum">
              <a:rPr lang="en-US"/>
              <a:pPr>
                <a:defRPr/>
              </a:pPr>
              <a:t>‹#›</a:t>
            </a:fld>
            <a:endParaRPr lang="en-US"/>
          </a:p>
        </p:txBody>
      </p:sp>
    </p:spTree>
    <p:extLst>
      <p:ext uri="{BB962C8B-B14F-4D97-AF65-F5344CB8AC3E}">
        <p14:creationId xmlns:p14="http://schemas.microsoft.com/office/powerpoint/2010/main" val="73934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A4787-6B0D-FE48-AB91-B00244A33E55}" type="slidenum">
              <a:rPr lang="en-US"/>
              <a:pPr>
                <a:defRPr/>
              </a:pPr>
              <a:t>‹#›</a:t>
            </a:fld>
            <a:endParaRPr lang="en-US"/>
          </a:p>
        </p:txBody>
      </p:sp>
    </p:spTree>
    <p:extLst>
      <p:ext uri="{BB962C8B-B14F-4D97-AF65-F5344CB8AC3E}">
        <p14:creationId xmlns:p14="http://schemas.microsoft.com/office/powerpoint/2010/main" val="2000277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cs typeface="ＭＳ Ｐゴシック" charset="0"/>
              </a:defRPr>
            </a:lvl1pPr>
          </a:lstStyle>
          <a:p>
            <a:pPr>
              <a:defRPr/>
            </a:pPr>
            <a:fld id="{3D751027-89E2-614D-9842-8EFE92BC7CFC}" type="slidenum">
              <a:rPr lang="en-US"/>
              <a:pPr>
                <a:defRPr/>
              </a:pPr>
              <a:t>‹#›</a:t>
            </a:fld>
            <a:endParaRPr lang="en-US"/>
          </a:p>
        </p:txBody>
      </p:sp>
    </p:spTree>
    <p:extLst>
      <p:ext uri="{BB962C8B-B14F-4D97-AF65-F5344CB8AC3E}">
        <p14:creationId xmlns:p14="http://schemas.microsoft.com/office/powerpoint/2010/main" val="322734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6BB3D-BBD4-424A-8A18-D61714D16B88}" type="slidenum">
              <a:rPr lang="en-US"/>
              <a:pPr>
                <a:defRPr/>
              </a:pPr>
              <a:t>‹#›</a:t>
            </a:fld>
            <a:endParaRPr lang="en-US"/>
          </a:p>
        </p:txBody>
      </p:sp>
    </p:spTree>
    <p:extLst>
      <p:ext uri="{BB962C8B-B14F-4D97-AF65-F5344CB8AC3E}">
        <p14:creationId xmlns:p14="http://schemas.microsoft.com/office/powerpoint/2010/main" val="3008562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A8DF0-D424-B04E-955A-402F60493496}" type="slidenum">
              <a:rPr lang="en-US"/>
              <a:pPr>
                <a:defRPr/>
              </a:pPr>
              <a:t>‹#›</a:t>
            </a:fld>
            <a:endParaRPr lang="en-US"/>
          </a:p>
        </p:txBody>
      </p:sp>
    </p:spTree>
    <p:extLst>
      <p:ext uri="{BB962C8B-B14F-4D97-AF65-F5344CB8AC3E}">
        <p14:creationId xmlns:p14="http://schemas.microsoft.com/office/powerpoint/2010/main" val="939739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5A294-5D38-A549-98F7-41D621D640A4}" type="slidenum">
              <a:rPr lang="en-US"/>
              <a:pPr>
                <a:defRPr/>
              </a:pPr>
              <a:t>‹#›</a:t>
            </a:fld>
            <a:endParaRPr lang="en-US"/>
          </a:p>
        </p:txBody>
      </p:sp>
    </p:spTree>
    <p:extLst>
      <p:ext uri="{BB962C8B-B14F-4D97-AF65-F5344CB8AC3E}">
        <p14:creationId xmlns:p14="http://schemas.microsoft.com/office/powerpoint/2010/main" val="199899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04D3F-2BB2-884E-9095-E0EC03203369}" type="slidenum">
              <a:rPr lang="en-US"/>
              <a:pPr>
                <a:defRPr/>
              </a:pPr>
              <a:t>‹#›</a:t>
            </a:fld>
            <a:endParaRPr lang="en-US"/>
          </a:p>
        </p:txBody>
      </p:sp>
    </p:spTree>
    <p:extLst>
      <p:ext uri="{BB962C8B-B14F-4D97-AF65-F5344CB8AC3E}">
        <p14:creationId xmlns:p14="http://schemas.microsoft.com/office/powerpoint/2010/main" val="358051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CAEAF8-2EE7-D847-9DDB-F972E68AC5F4}" type="slidenum">
              <a:rPr lang="en-US"/>
              <a:pPr>
                <a:defRPr/>
              </a:pPr>
              <a:t>‹#›</a:t>
            </a:fld>
            <a:endParaRPr lang="en-US"/>
          </a:p>
        </p:txBody>
      </p:sp>
    </p:spTree>
    <p:extLst>
      <p:ext uri="{BB962C8B-B14F-4D97-AF65-F5344CB8AC3E}">
        <p14:creationId xmlns:p14="http://schemas.microsoft.com/office/powerpoint/2010/main" val="2001952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E34475-CB33-6E44-B86A-731C837B40E1}" type="slidenum">
              <a:rPr lang="en-US"/>
              <a:pPr>
                <a:defRPr/>
              </a:pPr>
              <a:t>‹#›</a:t>
            </a:fld>
            <a:endParaRPr lang="en-US"/>
          </a:p>
        </p:txBody>
      </p:sp>
    </p:spTree>
    <p:extLst>
      <p:ext uri="{BB962C8B-B14F-4D97-AF65-F5344CB8AC3E}">
        <p14:creationId xmlns:p14="http://schemas.microsoft.com/office/powerpoint/2010/main" val="2942340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4C4460-F684-BF41-A3F6-1E142E165F2F}" type="slidenum">
              <a:rPr lang="en-US"/>
              <a:pPr>
                <a:defRPr/>
              </a:pPr>
              <a:t>‹#›</a:t>
            </a:fld>
            <a:endParaRPr lang="en-US"/>
          </a:p>
        </p:txBody>
      </p:sp>
    </p:spTree>
    <p:extLst>
      <p:ext uri="{BB962C8B-B14F-4D97-AF65-F5344CB8AC3E}">
        <p14:creationId xmlns:p14="http://schemas.microsoft.com/office/powerpoint/2010/main" val="4155365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011B44-1424-5548-B183-8C0AAB16FD11}" type="slidenum">
              <a:rPr lang="en-US"/>
              <a:pPr>
                <a:defRPr/>
              </a:pPr>
              <a:t>‹#›</a:t>
            </a:fld>
            <a:endParaRPr lang="en-US"/>
          </a:p>
        </p:txBody>
      </p:sp>
    </p:spTree>
    <p:extLst>
      <p:ext uri="{BB962C8B-B14F-4D97-AF65-F5344CB8AC3E}">
        <p14:creationId xmlns:p14="http://schemas.microsoft.com/office/powerpoint/2010/main" val="808383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D49ECC-C618-BD45-9E3E-D2C092A8238B}" type="slidenum">
              <a:rPr lang="en-US"/>
              <a:pPr>
                <a:defRPr/>
              </a:pPr>
              <a:t>‹#›</a:t>
            </a:fld>
            <a:endParaRPr lang="en-US"/>
          </a:p>
        </p:txBody>
      </p:sp>
    </p:spTree>
    <p:extLst>
      <p:ext uri="{BB962C8B-B14F-4D97-AF65-F5344CB8AC3E}">
        <p14:creationId xmlns:p14="http://schemas.microsoft.com/office/powerpoint/2010/main" val="752992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F84B5-48B4-7C4C-9672-BE6F5A696720}" type="slidenum">
              <a:rPr lang="en-US"/>
              <a:pPr>
                <a:defRPr/>
              </a:pPr>
              <a:t>‹#›</a:t>
            </a:fld>
            <a:endParaRPr lang="en-US"/>
          </a:p>
        </p:txBody>
      </p:sp>
    </p:spTree>
    <p:extLst>
      <p:ext uri="{BB962C8B-B14F-4D97-AF65-F5344CB8AC3E}">
        <p14:creationId xmlns:p14="http://schemas.microsoft.com/office/powerpoint/2010/main" val="361089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D7424-F065-CB4E-838B-D856E95F2D08}" type="slidenum">
              <a:rPr lang="en-US"/>
              <a:pPr>
                <a:defRPr/>
              </a:pPr>
              <a:t>‹#›</a:t>
            </a:fld>
            <a:endParaRPr lang="en-US"/>
          </a:p>
        </p:txBody>
      </p:sp>
    </p:spTree>
    <p:extLst>
      <p:ext uri="{BB962C8B-B14F-4D97-AF65-F5344CB8AC3E}">
        <p14:creationId xmlns:p14="http://schemas.microsoft.com/office/powerpoint/2010/main" val="86958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C420F0-FDCA-9247-BDD2-757FCEEE13D5}" type="slidenum">
              <a:rPr lang="en-US"/>
              <a:pPr>
                <a:defRPr/>
              </a:pPr>
              <a:t>‹#›</a:t>
            </a:fld>
            <a:endParaRPr lang="en-US"/>
          </a:p>
        </p:txBody>
      </p:sp>
    </p:spTree>
    <p:extLst>
      <p:ext uri="{BB962C8B-B14F-4D97-AF65-F5344CB8AC3E}">
        <p14:creationId xmlns:p14="http://schemas.microsoft.com/office/powerpoint/2010/main" val="109669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FE1C0203-AEBE-C443-A074-B391827BED54}" type="slidenum">
              <a:rPr lang="en-US"/>
              <a:pPr>
                <a:defRPr/>
              </a:pPr>
              <a:t>‹#›</a:t>
            </a:fld>
            <a:endParaRPr lang="en-US"/>
          </a:p>
        </p:txBody>
      </p:sp>
    </p:spTree>
    <p:extLst>
      <p:ext uri="{BB962C8B-B14F-4D97-AF65-F5344CB8AC3E}">
        <p14:creationId xmlns:p14="http://schemas.microsoft.com/office/powerpoint/2010/main" val="2815221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ACA7811A-C76E-C34E-B89C-07EB8BDADAD0}" type="slidenum">
              <a:rPr lang="en-US"/>
              <a:pPr>
                <a:defRPr/>
              </a:pPr>
              <a:t>‹#›</a:t>
            </a:fld>
            <a:endParaRPr lang="en-US"/>
          </a:p>
        </p:txBody>
      </p:sp>
    </p:spTree>
    <p:extLst>
      <p:ext uri="{BB962C8B-B14F-4D97-AF65-F5344CB8AC3E}">
        <p14:creationId xmlns:p14="http://schemas.microsoft.com/office/powerpoint/2010/main" val="3724210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6A731AB-19A6-5443-90A4-C390D925A73F}" type="slidenum">
              <a:rPr lang="en-US"/>
              <a:pPr>
                <a:defRPr/>
              </a:pPr>
              <a:t>‹#›</a:t>
            </a:fld>
            <a:endParaRPr lang="en-US"/>
          </a:p>
        </p:txBody>
      </p:sp>
    </p:spTree>
    <p:extLst>
      <p:ext uri="{BB962C8B-B14F-4D97-AF65-F5344CB8AC3E}">
        <p14:creationId xmlns:p14="http://schemas.microsoft.com/office/powerpoint/2010/main" val="200837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1A2A63-E3FA-3343-BE9D-1D4641AA5947}" type="slidenum">
              <a:rPr lang="en-US"/>
              <a:pPr>
                <a:defRPr/>
              </a:pPr>
              <a:t>‹#›</a:t>
            </a:fld>
            <a:endParaRPr lang="en-US"/>
          </a:p>
        </p:txBody>
      </p:sp>
    </p:spTree>
    <p:extLst>
      <p:ext uri="{BB962C8B-B14F-4D97-AF65-F5344CB8AC3E}">
        <p14:creationId xmlns:p14="http://schemas.microsoft.com/office/powerpoint/2010/main" val="3737557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603D19B2-FAAC-974E-AEF4-69CA0FB695AB}" type="slidenum">
              <a:rPr lang="en-US"/>
              <a:pPr>
                <a:defRPr/>
              </a:pPr>
              <a:t>‹#›</a:t>
            </a:fld>
            <a:endParaRPr lang="en-US"/>
          </a:p>
        </p:txBody>
      </p:sp>
    </p:spTree>
    <p:extLst>
      <p:ext uri="{BB962C8B-B14F-4D97-AF65-F5344CB8AC3E}">
        <p14:creationId xmlns:p14="http://schemas.microsoft.com/office/powerpoint/2010/main" val="1648493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smtClean="0">
                <a:latin typeface="Arial" charset="0"/>
              </a:defRPr>
            </a:lvl1pPr>
          </a:lstStyle>
          <a:p>
            <a:pPr>
              <a:defRPr/>
            </a:pPr>
            <a:fld id="{5D909D10-773F-FB45-B72A-56D5767AB27C}" type="slidenum">
              <a:rPr lang="en-US"/>
              <a:pPr>
                <a:defRPr/>
              </a:pPr>
              <a:t>‹#›</a:t>
            </a:fld>
            <a:endParaRPr lang="en-US"/>
          </a:p>
        </p:txBody>
      </p:sp>
    </p:spTree>
    <p:extLst>
      <p:ext uri="{BB962C8B-B14F-4D97-AF65-F5344CB8AC3E}">
        <p14:creationId xmlns:p14="http://schemas.microsoft.com/office/powerpoint/2010/main" val="3728148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smtClean="0">
                <a:latin typeface="Arial" charset="0"/>
              </a:defRPr>
            </a:lvl1pPr>
          </a:lstStyle>
          <a:p>
            <a:pPr>
              <a:defRPr/>
            </a:pPr>
            <a:fld id="{7821DD30-1C45-D447-BC61-83A52BBC053B}" type="slidenum">
              <a:rPr lang="en-US"/>
              <a:pPr>
                <a:defRPr/>
              </a:pPr>
              <a:t>‹#›</a:t>
            </a:fld>
            <a:endParaRPr lang="en-US"/>
          </a:p>
        </p:txBody>
      </p:sp>
    </p:spTree>
    <p:extLst>
      <p:ext uri="{BB962C8B-B14F-4D97-AF65-F5344CB8AC3E}">
        <p14:creationId xmlns:p14="http://schemas.microsoft.com/office/powerpoint/2010/main" val="1672151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smtClean="0">
                <a:latin typeface="Arial" charset="0"/>
              </a:defRPr>
            </a:lvl1pPr>
          </a:lstStyle>
          <a:p>
            <a:pPr>
              <a:defRPr/>
            </a:pPr>
            <a:fld id="{D074218C-DBB3-F942-9E33-FFEB56A9847A}" type="slidenum">
              <a:rPr lang="en-US"/>
              <a:pPr>
                <a:defRPr/>
              </a:pPr>
              <a:t>‹#›</a:t>
            </a:fld>
            <a:endParaRPr lang="en-US"/>
          </a:p>
        </p:txBody>
      </p:sp>
    </p:spTree>
    <p:extLst>
      <p:ext uri="{BB962C8B-B14F-4D97-AF65-F5344CB8AC3E}">
        <p14:creationId xmlns:p14="http://schemas.microsoft.com/office/powerpoint/2010/main" val="2587868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B3D9641B-A2F9-CA47-8F96-CB6D31BD4EEC}" type="slidenum">
              <a:rPr lang="en-US"/>
              <a:pPr>
                <a:defRPr/>
              </a:pPr>
              <a:t>‹#›</a:t>
            </a:fld>
            <a:endParaRPr lang="en-US"/>
          </a:p>
        </p:txBody>
      </p:sp>
    </p:spTree>
    <p:extLst>
      <p:ext uri="{BB962C8B-B14F-4D97-AF65-F5344CB8AC3E}">
        <p14:creationId xmlns:p14="http://schemas.microsoft.com/office/powerpoint/2010/main" val="3313344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02453808-6F39-9C40-85FE-16A4F4CA1762}" type="slidenum">
              <a:rPr lang="en-US"/>
              <a:pPr>
                <a:defRPr/>
              </a:pPr>
              <a:t>‹#›</a:t>
            </a:fld>
            <a:endParaRPr lang="en-US"/>
          </a:p>
        </p:txBody>
      </p:sp>
    </p:spTree>
    <p:extLst>
      <p:ext uri="{BB962C8B-B14F-4D97-AF65-F5344CB8AC3E}">
        <p14:creationId xmlns:p14="http://schemas.microsoft.com/office/powerpoint/2010/main" val="4200978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697C264F-01AF-E149-857F-29A9D42F0DBB}" type="slidenum">
              <a:rPr lang="en-US"/>
              <a:pPr>
                <a:defRPr/>
              </a:pPr>
              <a:t>‹#›</a:t>
            </a:fld>
            <a:endParaRPr lang="en-US"/>
          </a:p>
        </p:txBody>
      </p:sp>
    </p:spTree>
    <p:extLst>
      <p:ext uri="{BB962C8B-B14F-4D97-AF65-F5344CB8AC3E}">
        <p14:creationId xmlns:p14="http://schemas.microsoft.com/office/powerpoint/2010/main" val="3199654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EA149C44-22B1-BC4E-A888-D2E82AB95494}" type="slidenum">
              <a:rPr lang="en-US"/>
              <a:pPr>
                <a:defRPr/>
              </a:pPr>
              <a:t>‹#›</a:t>
            </a:fld>
            <a:endParaRPr lang="en-US"/>
          </a:p>
        </p:txBody>
      </p:sp>
    </p:spTree>
    <p:extLst>
      <p:ext uri="{BB962C8B-B14F-4D97-AF65-F5344CB8AC3E}">
        <p14:creationId xmlns:p14="http://schemas.microsoft.com/office/powerpoint/2010/main" val="2223714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C41C139-E8E2-E74F-8D2F-D27EAED82490}" type="slidenum">
              <a:rPr lang="en-US"/>
              <a:pPr>
                <a:defRPr/>
              </a:pPr>
              <a:t>‹#›</a:t>
            </a:fld>
            <a:endParaRPr lang="en-US"/>
          </a:p>
        </p:txBody>
      </p:sp>
    </p:spTree>
    <p:extLst>
      <p:ext uri="{BB962C8B-B14F-4D97-AF65-F5344CB8AC3E}">
        <p14:creationId xmlns:p14="http://schemas.microsoft.com/office/powerpoint/2010/main" val="1516677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1060A21-D1C2-4048-9A09-238E35FF5E79}" type="slidenum">
              <a:rPr lang="en-US"/>
              <a:pPr>
                <a:defRPr/>
              </a:pPr>
              <a:t>‹#›</a:t>
            </a:fld>
            <a:endParaRPr lang="en-US"/>
          </a:p>
        </p:txBody>
      </p:sp>
    </p:spTree>
    <p:extLst>
      <p:ext uri="{BB962C8B-B14F-4D97-AF65-F5344CB8AC3E}">
        <p14:creationId xmlns:p14="http://schemas.microsoft.com/office/powerpoint/2010/main" val="37258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024273-F4A8-D14C-B09E-0C3EC218F285}" type="slidenum">
              <a:rPr lang="en-US"/>
              <a:pPr>
                <a:defRPr/>
              </a:pPr>
              <a:t>‹#›</a:t>
            </a:fld>
            <a:endParaRPr lang="en-US"/>
          </a:p>
        </p:txBody>
      </p:sp>
    </p:spTree>
    <p:extLst>
      <p:ext uri="{BB962C8B-B14F-4D97-AF65-F5344CB8AC3E}">
        <p14:creationId xmlns:p14="http://schemas.microsoft.com/office/powerpoint/2010/main" val="1793103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13A8118-9061-7345-B2EE-019F44255B26}" type="slidenum">
              <a:rPr lang="en-US"/>
              <a:pPr>
                <a:defRPr/>
              </a:pPr>
              <a:t>‹#›</a:t>
            </a:fld>
            <a:endParaRPr lang="en-US"/>
          </a:p>
        </p:txBody>
      </p:sp>
    </p:spTree>
    <p:extLst>
      <p:ext uri="{BB962C8B-B14F-4D97-AF65-F5344CB8AC3E}">
        <p14:creationId xmlns:p14="http://schemas.microsoft.com/office/powerpoint/2010/main" val="1842978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990DB7C-442B-FE42-A445-8551EC35DFE4}" type="slidenum">
              <a:rPr lang="en-US"/>
              <a:pPr>
                <a:defRPr/>
              </a:pPr>
              <a:t>‹#›</a:t>
            </a:fld>
            <a:endParaRPr lang="en-US"/>
          </a:p>
        </p:txBody>
      </p:sp>
    </p:spTree>
    <p:extLst>
      <p:ext uri="{BB962C8B-B14F-4D97-AF65-F5344CB8AC3E}">
        <p14:creationId xmlns:p14="http://schemas.microsoft.com/office/powerpoint/2010/main" val="2422118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03D33B2-2CFD-264A-8182-6128F4F515F2}" type="slidenum">
              <a:rPr lang="en-US"/>
              <a:pPr>
                <a:defRPr/>
              </a:pPr>
              <a:t>‹#›</a:t>
            </a:fld>
            <a:endParaRPr lang="en-US"/>
          </a:p>
        </p:txBody>
      </p:sp>
    </p:spTree>
    <p:extLst>
      <p:ext uri="{BB962C8B-B14F-4D97-AF65-F5344CB8AC3E}">
        <p14:creationId xmlns:p14="http://schemas.microsoft.com/office/powerpoint/2010/main" val="29121827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19D9418-719E-144B-B9E4-B4ECB4BF146D}" type="slidenum">
              <a:rPr lang="en-US"/>
              <a:pPr>
                <a:defRPr/>
              </a:pPr>
              <a:t>‹#›</a:t>
            </a:fld>
            <a:endParaRPr lang="en-US"/>
          </a:p>
        </p:txBody>
      </p:sp>
    </p:spTree>
    <p:extLst>
      <p:ext uri="{BB962C8B-B14F-4D97-AF65-F5344CB8AC3E}">
        <p14:creationId xmlns:p14="http://schemas.microsoft.com/office/powerpoint/2010/main" val="1389117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FCC7F4C-5DB7-0E45-ABB5-C3BC29F2E610}" type="slidenum">
              <a:rPr lang="en-US"/>
              <a:pPr>
                <a:defRPr/>
              </a:pPr>
              <a:t>‹#›</a:t>
            </a:fld>
            <a:endParaRPr lang="en-US"/>
          </a:p>
        </p:txBody>
      </p:sp>
    </p:spTree>
    <p:extLst>
      <p:ext uri="{BB962C8B-B14F-4D97-AF65-F5344CB8AC3E}">
        <p14:creationId xmlns:p14="http://schemas.microsoft.com/office/powerpoint/2010/main" val="3890423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8BB8863-E575-4740-A3EB-1A0B992F9B2F}" type="slidenum">
              <a:rPr lang="en-US"/>
              <a:pPr>
                <a:defRPr/>
              </a:pPr>
              <a:t>‹#›</a:t>
            </a:fld>
            <a:endParaRPr lang="en-US"/>
          </a:p>
        </p:txBody>
      </p:sp>
    </p:spTree>
    <p:extLst>
      <p:ext uri="{BB962C8B-B14F-4D97-AF65-F5344CB8AC3E}">
        <p14:creationId xmlns:p14="http://schemas.microsoft.com/office/powerpoint/2010/main" val="37527760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5A0E3CE-456A-844A-BACE-5C3395D4A029}" type="slidenum">
              <a:rPr lang="en-US"/>
              <a:pPr>
                <a:defRPr/>
              </a:pPr>
              <a:t>‹#›</a:t>
            </a:fld>
            <a:endParaRPr lang="en-US"/>
          </a:p>
        </p:txBody>
      </p:sp>
    </p:spTree>
    <p:extLst>
      <p:ext uri="{BB962C8B-B14F-4D97-AF65-F5344CB8AC3E}">
        <p14:creationId xmlns:p14="http://schemas.microsoft.com/office/powerpoint/2010/main" val="1593975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432F9C5-2DF5-104E-AD21-DBF03BA98C9E}" type="slidenum">
              <a:rPr lang="en-US"/>
              <a:pPr>
                <a:defRPr/>
              </a:pPr>
              <a:t>‹#›</a:t>
            </a:fld>
            <a:endParaRPr lang="en-US"/>
          </a:p>
        </p:txBody>
      </p:sp>
    </p:spTree>
    <p:extLst>
      <p:ext uri="{BB962C8B-B14F-4D97-AF65-F5344CB8AC3E}">
        <p14:creationId xmlns:p14="http://schemas.microsoft.com/office/powerpoint/2010/main" val="256894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7B3C7B8-8DD9-1843-8A28-E6017358F1EC}" type="slidenum">
              <a:rPr lang="en-US"/>
              <a:pPr>
                <a:defRPr/>
              </a:pPr>
              <a:t>‹#›</a:t>
            </a:fld>
            <a:endParaRPr lang="en-US"/>
          </a:p>
        </p:txBody>
      </p:sp>
    </p:spTree>
    <p:extLst>
      <p:ext uri="{BB962C8B-B14F-4D97-AF65-F5344CB8AC3E}">
        <p14:creationId xmlns:p14="http://schemas.microsoft.com/office/powerpoint/2010/main" val="8247815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8B894DDC-4DD4-814C-8E75-DAD9A16E996A}" type="slidenum">
              <a:rPr lang="en-US"/>
              <a:pPr>
                <a:defRPr/>
              </a:pPr>
              <a:t>‹#›</a:t>
            </a:fld>
            <a:endParaRPr lang="en-US"/>
          </a:p>
        </p:txBody>
      </p:sp>
    </p:spTree>
    <p:extLst>
      <p:ext uri="{BB962C8B-B14F-4D97-AF65-F5344CB8AC3E}">
        <p14:creationId xmlns:p14="http://schemas.microsoft.com/office/powerpoint/2010/main" val="89020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0463B-4BE8-3C4D-8539-83D14A12015A}" type="slidenum">
              <a:rPr lang="en-US"/>
              <a:pPr>
                <a:defRPr/>
              </a:pPr>
              <a:t>‹#›</a:t>
            </a:fld>
            <a:endParaRPr lang="en-US"/>
          </a:p>
        </p:txBody>
      </p:sp>
    </p:spTree>
    <p:extLst>
      <p:ext uri="{BB962C8B-B14F-4D97-AF65-F5344CB8AC3E}">
        <p14:creationId xmlns:p14="http://schemas.microsoft.com/office/powerpoint/2010/main" val="3639957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C80BCAA2-67F5-E64B-8344-51ADB04F825A}" type="slidenum">
              <a:rPr lang="en-US"/>
              <a:pPr>
                <a:defRPr/>
              </a:pPr>
              <a:t>‹#›</a:t>
            </a:fld>
            <a:endParaRPr lang="en-US"/>
          </a:p>
        </p:txBody>
      </p:sp>
    </p:spTree>
    <p:extLst>
      <p:ext uri="{BB962C8B-B14F-4D97-AF65-F5344CB8AC3E}">
        <p14:creationId xmlns:p14="http://schemas.microsoft.com/office/powerpoint/2010/main" val="3645360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9884A32F-CAA6-A249-9658-7E3CA1CB70F1}" type="slidenum">
              <a:rPr lang="en-US"/>
              <a:pPr>
                <a:defRPr/>
              </a:pPr>
              <a:t>‹#›</a:t>
            </a:fld>
            <a:endParaRPr lang="en-US"/>
          </a:p>
        </p:txBody>
      </p:sp>
    </p:spTree>
    <p:extLst>
      <p:ext uri="{BB962C8B-B14F-4D97-AF65-F5344CB8AC3E}">
        <p14:creationId xmlns:p14="http://schemas.microsoft.com/office/powerpoint/2010/main" val="1846364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8C2BF69E-78A6-5247-A49B-30155D0DD683}" type="slidenum">
              <a:rPr lang="en-US"/>
              <a:pPr>
                <a:defRPr/>
              </a:pPr>
              <a:t>‹#›</a:t>
            </a:fld>
            <a:endParaRPr lang="en-US"/>
          </a:p>
        </p:txBody>
      </p:sp>
    </p:spTree>
    <p:extLst>
      <p:ext uri="{BB962C8B-B14F-4D97-AF65-F5344CB8AC3E}">
        <p14:creationId xmlns:p14="http://schemas.microsoft.com/office/powerpoint/2010/main" val="1991847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defRPr>
            </a:lvl1pPr>
          </a:lstStyle>
          <a:p>
            <a:pPr>
              <a:defRPr/>
            </a:pPr>
            <a:fld id="{9A0A0615-7365-624E-BC07-BAB696247A19}" type="slidenum">
              <a:rPr lang="en-US"/>
              <a:pPr>
                <a:defRPr/>
              </a:pPr>
              <a:t>‹#›</a:t>
            </a:fld>
            <a:endParaRPr lang="en-US"/>
          </a:p>
        </p:txBody>
      </p:sp>
    </p:spTree>
    <p:extLst>
      <p:ext uri="{BB962C8B-B14F-4D97-AF65-F5344CB8AC3E}">
        <p14:creationId xmlns:p14="http://schemas.microsoft.com/office/powerpoint/2010/main" val="1407518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defRPr>
            </a:lvl1pPr>
          </a:lstStyle>
          <a:p>
            <a:pPr>
              <a:defRPr/>
            </a:pPr>
            <a:fld id="{D31FBE2B-5E51-B64B-9878-3D7FB61F43BA}" type="slidenum">
              <a:rPr lang="en-US"/>
              <a:pPr>
                <a:defRPr/>
              </a:pPr>
              <a:t>‹#›</a:t>
            </a:fld>
            <a:endParaRPr lang="en-US"/>
          </a:p>
        </p:txBody>
      </p:sp>
    </p:spTree>
    <p:extLst>
      <p:ext uri="{BB962C8B-B14F-4D97-AF65-F5344CB8AC3E}">
        <p14:creationId xmlns:p14="http://schemas.microsoft.com/office/powerpoint/2010/main" val="3474369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defRPr>
            </a:lvl1pPr>
          </a:lstStyle>
          <a:p>
            <a:pPr>
              <a:defRPr/>
            </a:pPr>
            <a:fld id="{2C664923-1941-0E47-96E7-CD0894120530}" type="slidenum">
              <a:rPr lang="en-US"/>
              <a:pPr>
                <a:defRPr/>
              </a:pPr>
              <a:t>‹#›</a:t>
            </a:fld>
            <a:endParaRPr lang="en-US"/>
          </a:p>
        </p:txBody>
      </p:sp>
    </p:spTree>
    <p:extLst>
      <p:ext uri="{BB962C8B-B14F-4D97-AF65-F5344CB8AC3E}">
        <p14:creationId xmlns:p14="http://schemas.microsoft.com/office/powerpoint/2010/main" val="3187176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1AD2567F-828E-C949-98B2-B1093B392F26}" type="slidenum">
              <a:rPr lang="en-US"/>
              <a:pPr>
                <a:defRPr/>
              </a:pPr>
              <a:t>‹#›</a:t>
            </a:fld>
            <a:endParaRPr lang="en-US"/>
          </a:p>
        </p:txBody>
      </p:sp>
    </p:spTree>
    <p:extLst>
      <p:ext uri="{BB962C8B-B14F-4D97-AF65-F5344CB8AC3E}">
        <p14:creationId xmlns:p14="http://schemas.microsoft.com/office/powerpoint/2010/main" val="3390661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C0C00D9D-14C1-8842-A591-87438124C9E5}" type="slidenum">
              <a:rPr lang="en-US"/>
              <a:pPr>
                <a:defRPr/>
              </a:pPr>
              <a:t>‹#›</a:t>
            </a:fld>
            <a:endParaRPr lang="en-US"/>
          </a:p>
        </p:txBody>
      </p:sp>
    </p:spTree>
    <p:extLst>
      <p:ext uri="{BB962C8B-B14F-4D97-AF65-F5344CB8AC3E}">
        <p14:creationId xmlns:p14="http://schemas.microsoft.com/office/powerpoint/2010/main" val="3040789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B35DF98F-D6CC-C748-9C29-87F22E465E22}" type="slidenum">
              <a:rPr lang="en-US"/>
              <a:pPr>
                <a:defRPr/>
              </a:pPr>
              <a:t>‹#›</a:t>
            </a:fld>
            <a:endParaRPr lang="en-US"/>
          </a:p>
        </p:txBody>
      </p:sp>
    </p:spTree>
    <p:extLst>
      <p:ext uri="{BB962C8B-B14F-4D97-AF65-F5344CB8AC3E}">
        <p14:creationId xmlns:p14="http://schemas.microsoft.com/office/powerpoint/2010/main" val="2016407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A67287F2-F2B2-0149-91FF-B3F454CF89B5}" type="slidenum">
              <a:rPr lang="en-US"/>
              <a:pPr>
                <a:defRPr/>
              </a:pPr>
              <a:t>‹#›</a:t>
            </a:fld>
            <a:endParaRPr lang="en-US"/>
          </a:p>
        </p:txBody>
      </p:sp>
    </p:spTree>
    <p:extLst>
      <p:ext uri="{BB962C8B-B14F-4D97-AF65-F5344CB8AC3E}">
        <p14:creationId xmlns:p14="http://schemas.microsoft.com/office/powerpoint/2010/main" val="195181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3E660-69BD-DE44-BD95-3CC6DDDD5468}" type="slidenum">
              <a:rPr lang="en-US"/>
              <a:pPr>
                <a:defRPr/>
              </a:pPr>
              <a:t>‹#›</a:t>
            </a:fld>
            <a:endParaRPr lang="en-US"/>
          </a:p>
        </p:txBody>
      </p:sp>
    </p:spTree>
    <p:extLst>
      <p:ext uri="{BB962C8B-B14F-4D97-AF65-F5344CB8AC3E}">
        <p14:creationId xmlns:p14="http://schemas.microsoft.com/office/powerpoint/2010/main" val="873878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7EF69E4-6A51-224D-9ADD-E934E7974D72}" type="slidenum">
              <a:rPr lang="en-US"/>
              <a:pPr>
                <a:defRPr/>
              </a:pPr>
              <a:t>‹#›</a:t>
            </a:fld>
            <a:endParaRPr lang="en-US"/>
          </a:p>
        </p:txBody>
      </p:sp>
    </p:spTree>
    <p:extLst>
      <p:ext uri="{BB962C8B-B14F-4D97-AF65-F5344CB8AC3E}">
        <p14:creationId xmlns:p14="http://schemas.microsoft.com/office/powerpoint/2010/main" val="39200425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0914CAD-59B5-0F49-BA0C-AEBA3FCB1A57}" type="slidenum">
              <a:rPr lang="en-US"/>
              <a:pPr>
                <a:defRPr/>
              </a:pPr>
              <a:t>‹#›</a:t>
            </a:fld>
            <a:endParaRPr lang="en-US"/>
          </a:p>
        </p:txBody>
      </p:sp>
    </p:spTree>
    <p:extLst>
      <p:ext uri="{BB962C8B-B14F-4D97-AF65-F5344CB8AC3E}">
        <p14:creationId xmlns:p14="http://schemas.microsoft.com/office/powerpoint/2010/main" val="96080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8832BD7-F8AE-1A4D-B1A1-5B08BA893107}" type="slidenum">
              <a:rPr lang="en-US"/>
              <a:pPr>
                <a:defRPr/>
              </a:pPr>
              <a:t>‹#›</a:t>
            </a:fld>
            <a:endParaRPr lang="en-US"/>
          </a:p>
        </p:txBody>
      </p:sp>
    </p:spTree>
    <p:extLst>
      <p:ext uri="{BB962C8B-B14F-4D97-AF65-F5344CB8AC3E}">
        <p14:creationId xmlns:p14="http://schemas.microsoft.com/office/powerpoint/2010/main" val="3406884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BD21280-0859-764B-9072-060AE0644F4D}" type="slidenum">
              <a:rPr lang="en-US"/>
              <a:pPr>
                <a:defRPr/>
              </a:pPr>
              <a:t>‹#›</a:t>
            </a:fld>
            <a:endParaRPr lang="en-US"/>
          </a:p>
        </p:txBody>
      </p:sp>
    </p:spTree>
    <p:extLst>
      <p:ext uri="{BB962C8B-B14F-4D97-AF65-F5344CB8AC3E}">
        <p14:creationId xmlns:p14="http://schemas.microsoft.com/office/powerpoint/2010/main" val="3062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28E47F18-7BA6-314A-8A0E-E009691D4C89}" type="slidenum">
              <a:rPr lang="en-US"/>
              <a:pPr>
                <a:defRPr/>
              </a:pPr>
              <a:t>‹#›</a:t>
            </a:fld>
            <a:endParaRPr lang="en-US"/>
          </a:p>
        </p:txBody>
      </p:sp>
    </p:spTree>
    <p:extLst>
      <p:ext uri="{BB962C8B-B14F-4D97-AF65-F5344CB8AC3E}">
        <p14:creationId xmlns:p14="http://schemas.microsoft.com/office/powerpoint/2010/main" val="1849905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F3F6CA2D-84C3-E04C-8BE0-409AAA2C00CC}" type="slidenum">
              <a:rPr lang="en-US"/>
              <a:pPr>
                <a:defRPr/>
              </a:pPr>
              <a:t>‹#›</a:t>
            </a:fld>
            <a:endParaRPr lang="en-US"/>
          </a:p>
        </p:txBody>
      </p:sp>
    </p:spTree>
    <p:extLst>
      <p:ext uri="{BB962C8B-B14F-4D97-AF65-F5344CB8AC3E}">
        <p14:creationId xmlns:p14="http://schemas.microsoft.com/office/powerpoint/2010/main" val="2065065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90303955-649B-BC45-B5D0-440FB83C71CA}" type="slidenum">
              <a:rPr lang="en-US"/>
              <a:pPr>
                <a:defRPr/>
              </a:pPr>
              <a:t>‹#›</a:t>
            </a:fld>
            <a:endParaRPr lang="en-US"/>
          </a:p>
        </p:txBody>
      </p:sp>
    </p:spTree>
    <p:extLst>
      <p:ext uri="{BB962C8B-B14F-4D97-AF65-F5344CB8AC3E}">
        <p14:creationId xmlns:p14="http://schemas.microsoft.com/office/powerpoint/2010/main" val="1612822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422D1F9-9756-3B44-B3AD-27B214131EED}" type="slidenum">
              <a:rPr lang="en-US"/>
              <a:pPr>
                <a:defRPr/>
              </a:pPr>
              <a:t>‹#›</a:t>
            </a:fld>
            <a:endParaRPr lang="en-US"/>
          </a:p>
        </p:txBody>
      </p:sp>
    </p:spTree>
    <p:extLst>
      <p:ext uri="{BB962C8B-B14F-4D97-AF65-F5344CB8AC3E}">
        <p14:creationId xmlns:p14="http://schemas.microsoft.com/office/powerpoint/2010/main" val="1465931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EAC3CD0-F90E-BE48-A777-C87184B74F33}" type="slidenum">
              <a:rPr lang="en-US"/>
              <a:pPr>
                <a:defRPr/>
              </a:pPr>
              <a:t>‹#›</a:t>
            </a:fld>
            <a:endParaRPr lang="en-US"/>
          </a:p>
        </p:txBody>
      </p:sp>
    </p:spTree>
    <p:extLst>
      <p:ext uri="{BB962C8B-B14F-4D97-AF65-F5344CB8AC3E}">
        <p14:creationId xmlns:p14="http://schemas.microsoft.com/office/powerpoint/2010/main" val="3069311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42658DB-797B-304F-B133-90F2C153D667}" type="slidenum">
              <a:rPr lang="en-US"/>
              <a:pPr>
                <a:defRPr/>
              </a:pPr>
              <a:t>‹#›</a:t>
            </a:fld>
            <a:endParaRPr lang="en-US"/>
          </a:p>
        </p:txBody>
      </p:sp>
    </p:spTree>
    <p:extLst>
      <p:ext uri="{BB962C8B-B14F-4D97-AF65-F5344CB8AC3E}">
        <p14:creationId xmlns:p14="http://schemas.microsoft.com/office/powerpoint/2010/main" val="176006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9.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7320F4E1-DE5D-AA47-89E5-A6A59D1F47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1588"/>
            <a:ext cx="9144000" cy="6859588"/>
            <a:chOff x="0" y="-1"/>
            <a:chExt cx="5760" cy="4321"/>
          </a:xfrm>
        </p:grpSpPr>
        <p:sp>
          <p:nvSpPr>
            <p:cNvPr id="675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grpSp>
          <p:nvGrpSpPr>
            <p:cNvPr id="67595" name="Group 6"/>
            <p:cNvGrpSpPr>
              <a:grpSpLocks/>
            </p:cNvGrpSpPr>
            <p:nvPr/>
          </p:nvGrpSpPr>
          <p:grpSpPr bwMode="auto">
            <a:xfrm>
              <a:off x="0" y="1014"/>
              <a:ext cx="5760" cy="261"/>
              <a:chOff x="0" y="115"/>
              <a:chExt cx="5760" cy="464"/>
            </a:xfrm>
          </p:grpSpPr>
          <p:sp>
            <p:nvSpPr>
              <p:cNvPr id="675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grpSp>
      </p:grpSp>
      <p:sp>
        <p:nvSpPr>
          <p:cNvPr id="675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516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0">
                <a:solidFill>
                  <a:srgbClr val="FFFFFF"/>
                </a:solidFill>
                <a:latin typeface="Arial Black"/>
                <a:ea typeface="ＭＳ Ｐゴシック"/>
                <a:cs typeface="+mn-cs"/>
              </a:defRPr>
            </a:lvl1pPr>
          </a:lstStyle>
          <a:p>
            <a:pPr>
              <a:defRPr/>
            </a:pPr>
            <a:endParaRPr lang="en-US"/>
          </a:p>
        </p:txBody>
      </p:sp>
      <p:sp>
        <p:nvSpPr>
          <p:cNvPr id="305166"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0">
                <a:solidFill>
                  <a:srgbClr val="FFFFFF"/>
                </a:solidFill>
                <a:latin typeface="Arial Black"/>
                <a:ea typeface="ＭＳ Ｐゴシック"/>
                <a:cs typeface="+mn-cs"/>
              </a:defRPr>
            </a:lvl1pPr>
          </a:lstStyle>
          <a:p>
            <a:pPr>
              <a:defRPr/>
            </a:pPr>
            <a:endParaRPr lang="en-US"/>
          </a:p>
        </p:txBody>
      </p:sp>
      <p:sp>
        <p:nvSpPr>
          <p:cNvPr id="30516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0" smtClean="0">
                <a:solidFill>
                  <a:srgbClr val="FFFFFF"/>
                </a:solidFill>
                <a:latin typeface="Arial Black"/>
                <a:cs typeface="ＭＳ Ｐゴシック" charset="0"/>
              </a:defRPr>
            </a:lvl1pPr>
          </a:lstStyle>
          <a:p>
            <a:pPr>
              <a:defRPr/>
            </a:pPr>
            <a:fld id="{5E4D936F-1C60-314A-9D84-85F460190F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Arial Black" charset="0"/>
          <a:ea typeface="ＭＳ Ｐゴシック" charset="0"/>
        </a:defRPr>
      </a:lvl6pPr>
      <a:lvl7pPr marL="914400" algn="ctr" rtl="0" eaLnBrk="0" fontAlgn="base" hangingPunct="0">
        <a:spcBef>
          <a:spcPct val="0"/>
        </a:spcBef>
        <a:spcAft>
          <a:spcPct val="0"/>
        </a:spcAft>
        <a:defRPr kumimoji="1" sz="4400">
          <a:solidFill>
            <a:schemeClr val="tx2"/>
          </a:solidFill>
          <a:latin typeface="Arial Black" charset="0"/>
          <a:ea typeface="ＭＳ Ｐゴシック" charset="0"/>
        </a:defRPr>
      </a:lvl7pPr>
      <a:lvl8pPr marL="1371600" algn="ctr" rtl="0" eaLnBrk="0" fontAlgn="base" hangingPunct="0">
        <a:spcBef>
          <a:spcPct val="0"/>
        </a:spcBef>
        <a:spcAft>
          <a:spcPct val="0"/>
        </a:spcAft>
        <a:defRPr kumimoji="1" sz="4400">
          <a:solidFill>
            <a:schemeClr val="tx2"/>
          </a:solidFill>
          <a:latin typeface="Arial Black" charset="0"/>
          <a:ea typeface="ＭＳ Ｐゴシック" charset="0"/>
        </a:defRPr>
      </a:lvl8pPr>
      <a:lvl9pPr marL="1828800" algn="ctr" rtl="0" eaLnBrk="0" fontAlgn="base" hangingPunct="0">
        <a:spcBef>
          <a:spcPct val="0"/>
        </a:spcBef>
        <a:spcAft>
          <a:spcPct val="0"/>
        </a:spcAft>
        <a:defRPr kumimoji="1"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Times New Roman" charset="0"/>
                <a:cs typeface="ＭＳ Ｐゴシック" charset="0"/>
              </a:defRPr>
            </a:lvl1pPr>
          </a:lstStyle>
          <a:p>
            <a:pPr>
              <a:defRPr/>
            </a:pPr>
            <a:fld id="{1C434F0A-D190-164C-B42C-1F3C79174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0" hangingPunct="0">
              <a:defRPr sz="1400" b="0">
                <a:solidFill>
                  <a:srgbClr val="000000"/>
                </a:solidFill>
                <a:latin typeface="Arial"/>
                <a:ea typeface="Osaka"/>
                <a:cs typeface="Osaka"/>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a:defRPr/>
            </a:pPr>
            <a:fld id="{EA02A499-6D56-A945-92C4-F6DBFF92A2E3}" type="slidenum">
              <a:rPr lang="en-US"/>
              <a:pPr>
                <a:defRPr/>
              </a:pPr>
              <a:t>‹#›</a:t>
            </a:fld>
            <a:endParaRPr lang="en-US"/>
          </a:p>
        </p:txBody>
      </p:sp>
    </p:spTree>
    <p:extLst>
      <p:ext uri="{BB962C8B-B14F-4D97-AF65-F5344CB8AC3E}">
        <p14:creationId xmlns:p14="http://schemas.microsoft.com/office/powerpoint/2010/main" val="20964198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8100" y="609600"/>
            <a:ext cx="9142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38100" y="1981200"/>
            <a:ext cx="914241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2" charset="0"/>
                <a:ea typeface="Osaka" pitchFamily="-112" charset="-128"/>
                <a:cs typeface="Osaka" pitchFamily="-112" charset="-128"/>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Osaka" pitchFamily="-112" charset="-128"/>
                <a:cs typeface="Osaka" pitchFamily="-112" charset="-128"/>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AEE57982-BBF2-F84D-8CE1-65070D9D21C3}" type="slidenum">
              <a:rPr lang="en-US"/>
              <a:pPr>
                <a:defRPr/>
              </a:pPr>
              <a:t>‹#›</a:t>
            </a:fld>
            <a:endParaRPr lang="en-US"/>
          </a:p>
        </p:txBody>
      </p:sp>
    </p:spTree>
    <p:extLst>
      <p:ext uri="{BB962C8B-B14F-4D97-AF65-F5344CB8AC3E}">
        <p14:creationId xmlns:p14="http://schemas.microsoft.com/office/powerpoint/2010/main" val="317648800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ctr" rtl="0" eaLnBrk="0" fontAlgn="base" hangingPunct="0">
        <a:spcBef>
          <a:spcPct val="0"/>
        </a:spcBef>
        <a:spcAft>
          <a:spcPct val="0"/>
        </a:spcAft>
        <a:defRPr sz="4400" b="1">
          <a:solidFill>
            <a:schemeClr val="tx2"/>
          </a:solidFill>
          <a:latin typeface="+mj-lt"/>
          <a:ea typeface="+mj-ea"/>
          <a:cs typeface="Osaka" pitchFamily="-112" charset="-128"/>
        </a:defRPr>
      </a:lvl1pPr>
      <a:lvl2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2pPr>
      <a:lvl3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3pPr>
      <a:lvl4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4pPr>
      <a:lvl5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5pPr>
      <a:lvl6pPr marL="457200" algn="ctr" rtl="0" fontAlgn="base">
        <a:spcBef>
          <a:spcPct val="0"/>
        </a:spcBef>
        <a:spcAft>
          <a:spcPct val="0"/>
        </a:spcAft>
        <a:defRPr sz="4400">
          <a:solidFill>
            <a:schemeClr val="tx2"/>
          </a:solidFill>
          <a:latin typeface="Arial" pitchFamily="34" charset="0"/>
          <a:ea typeface="Osaka" charset="-128"/>
        </a:defRPr>
      </a:lvl6pPr>
      <a:lvl7pPr marL="914400" algn="ctr" rtl="0" fontAlgn="base">
        <a:spcBef>
          <a:spcPct val="0"/>
        </a:spcBef>
        <a:spcAft>
          <a:spcPct val="0"/>
        </a:spcAft>
        <a:defRPr sz="4400">
          <a:solidFill>
            <a:schemeClr val="tx2"/>
          </a:solidFill>
          <a:latin typeface="Arial" pitchFamily="34" charset="0"/>
          <a:ea typeface="Osaka" charset="-128"/>
        </a:defRPr>
      </a:lvl7pPr>
      <a:lvl8pPr marL="1371600" algn="ctr" rtl="0" fontAlgn="base">
        <a:spcBef>
          <a:spcPct val="0"/>
        </a:spcBef>
        <a:spcAft>
          <a:spcPct val="0"/>
        </a:spcAft>
        <a:defRPr sz="4400">
          <a:solidFill>
            <a:schemeClr val="tx2"/>
          </a:solidFill>
          <a:latin typeface="Arial" pitchFamily="34" charset="0"/>
          <a:ea typeface="Osaka" charset="-128"/>
        </a:defRPr>
      </a:lvl8pPr>
      <a:lvl9pPr marL="1828800" algn="ctr" rtl="0" fontAlgn="base">
        <a:spcBef>
          <a:spcPct val="0"/>
        </a:spcBef>
        <a:spcAft>
          <a:spcPct val="0"/>
        </a:spcAft>
        <a:defRPr sz="4400">
          <a:solidFill>
            <a:schemeClr val="tx2"/>
          </a:solidFill>
          <a:latin typeface="Arial" pitchFamily="34" charset="0"/>
          <a:ea typeface="Osaka"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Osaka" pitchFamily="-112" charset="-128"/>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pitchFamily="-112" charset="-128"/>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Osaka" pitchFamily="-112" charset="-128"/>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Osaka" pitchFamily="-112" charset="-128"/>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Osaka"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eaLnBrk="1" hangingPunct="1"/>
            <a:endParaRPr kumimoji="1" lang="en-US"/>
          </a:p>
        </p:txBody>
      </p:sp>
      <p:sp>
        <p:nvSpPr>
          <p:cNvPr id="13315" name="Rectangle 3"/>
          <p:cNvSpPr>
            <a:spLocks noGrp="1" noChangeArrowheads="1"/>
          </p:cNvSpPr>
          <p:nvPr>
            <p:ph type="title"/>
          </p:nvPr>
        </p:nvSpPr>
        <p:spPr bwMode="auto">
          <a:xfrm>
            <a:off x="1206500" y="315913"/>
            <a:ext cx="708660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6" name="Rectangle 4"/>
          <p:cNvSpPr>
            <a:spLocks noGrp="1" noChangeArrowheads="1"/>
          </p:cNvSpPr>
          <p:nvPr>
            <p:ph type="body" idx="1"/>
          </p:nvPr>
        </p:nvSpPr>
        <p:spPr bwMode="auto">
          <a:xfrm>
            <a:off x="674688" y="1795463"/>
            <a:ext cx="78263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7557" name="Rectangle 5"/>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407558" name="Rectangle 6"/>
          <p:cNvSpPr>
            <a:spLocks noGrp="1" noChangeArrowheads="1"/>
          </p:cNvSpPr>
          <p:nvPr>
            <p:ph type="ftr" sz="quarter" idx="3"/>
          </p:nvPr>
        </p:nvSpPr>
        <p:spPr bwMode="auto">
          <a:xfrm>
            <a:off x="16764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407559"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smtClean="0"/>
            </a:lvl1pPr>
          </a:lstStyle>
          <a:p>
            <a:pPr>
              <a:defRPr/>
            </a:pPr>
            <a:fld id="{2A7E7A61-3FF9-924C-A2F3-590699976D91}" type="slidenum">
              <a:rPr lang="en-US"/>
              <a:pPr>
                <a:defRPr/>
              </a:pPr>
              <a:t>‹#›</a:t>
            </a:fld>
            <a:endParaRPr lang="en-US"/>
          </a:p>
        </p:txBody>
      </p:sp>
      <p:grpSp>
        <p:nvGrpSpPr>
          <p:cNvPr id="13320" name="Group 8"/>
          <p:cNvGrpSpPr>
            <a:grpSpLocks/>
          </p:cNvGrpSpPr>
          <p:nvPr/>
        </p:nvGrpSpPr>
        <p:grpSpPr bwMode="auto">
          <a:xfrm>
            <a:off x="4365625" y="1951038"/>
            <a:ext cx="4770438" cy="5062537"/>
            <a:chOff x="2750" y="1229"/>
            <a:chExt cx="3005" cy="3189"/>
          </a:xfrm>
        </p:grpSpPr>
        <p:sp>
          <p:nvSpPr>
            <p:cNvPr id="13321"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2" name="AutoShape 10"/>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3"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4" name="AutoShape 12"/>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5"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3326" name="Group 14"/>
            <p:cNvGrpSpPr>
              <a:grpSpLocks/>
            </p:cNvGrpSpPr>
            <p:nvPr/>
          </p:nvGrpSpPr>
          <p:grpSpPr bwMode="auto">
            <a:xfrm>
              <a:off x="4384" y="2184"/>
              <a:ext cx="402" cy="1198"/>
              <a:chOff x="4384" y="2184"/>
              <a:chExt cx="402" cy="1198"/>
            </a:xfrm>
          </p:grpSpPr>
          <p:sp>
            <p:nvSpPr>
              <p:cNvPr id="13328"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9"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30"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31"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327" name="AutoShape 19"/>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4025"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xStyles>
    <p:titleStyle>
      <a:lvl1pPr algn="r" rtl="0" eaLnBrk="0" fontAlgn="base" hangingPunct="0">
        <a:lnSpc>
          <a:spcPct val="90000"/>
        </a:lnSpc>
        <a:spcBef>
          <a:spcPct val="0"/>
        </a:spcBef>
        <a:spcAft>
          <a:spcPct val="0"/>
        </a:spcAft>
        <a:defRPr sz="5400">
          <a:solidFill>
            <a:schemeClr val="bg2"/>
          </a:solidFill>
          <a:latin typeface="+mj-lt"/>
          <a:ea typeface="ＭＳ Ｐゴシック" charset="-128"/>
          <a:cs typeface="ＭＳ Ｐゴシック" charset="-128"/>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5pPr>
      <a:lvl6pPr marL="457200" algn="r" rtl="0" fontAlgn="base">
        <a:lnSpc>
          <a:spcPct val="90000"/>
        </a:lnSpc>
        <a:spcBef>
          <a:spcPct val="0"/>
        </a:spcBef>
        <a:spcAft>
          <a:spcPct val="0"/>
        </a:spcAft>
        <a:defRPr sz="5400">
          <a:solidFill>
            <a:schemeClr val="bg2"/>
          </a:solidFill>
          <a:latin typeface="Arial" charset="0"/>
        </a:defRPr>
      </a:lvl6pPr>
      <a:lvl7pPr marL="914400" algn="r" rtl="0" fontAlgn="base">
        <a:lnSpc>
          <a:spcPct val="90000"/>
        </a:lnSpc>
        <a:spcBef>
          <a:spcPct val="0"/>
        </a:spcBef>
        <a:spcAft>
          <a:spcPct val="0"/>
        </a:spcAft>
        <a:defRPr sz="5400">
          <a:solidFill>
            <a:schemeClr val="bg2"/>
          </a:solidFill>
          <a:latin typeface="Arial" charset="0"/>
        </a:defRPr>
      </a:lvl7pPr>
      <a:lvl8pPr marL="1371600" algn="r" rtl="0" fontAlgn="base">
        <a:lnSpc>
          <a:spcPct val="90000"/>
        </a:lnSpc>
        <a:spcBef>
          <a:spcPct val="0"/>
        </a:spcBef>
        <a:spcAft>
          <a:spcPct val="0"/>
        </a:spcAft>
        <a:defRPr sz="5400">
          <a:solidFill>
            <a:schemeClr val="bg2"/>
          </a:solidFill>
          <a:latin typeface="Arial" charset="0"/>
        </a:defRPr>
      </a:lvl8pPr>
      <a:lvl9pPr marL="1828800" algn="r" rtl="0" fontAlgn="base">
        <a:lnSpc>
          <a:spcPct val="90000"/>
        </a:lnSpc>
        <a:spcBef>
          <a:spcPct val="0"/>
        </a:spcBef>
        <a:spcAft>
          <a:spcPct val="0"/>
        </a:spcAft>
        <a:defRPr sz="5400">
          <a:solidFill>
            <a:schemeClr val="bg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ＭＳ Ｐゴシック" charset="-128"/>
        </a:defRPr>
      </a:lvl5pPr>
      <a:lvl6pPr marL="22288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smtClean="0">
                <a:solidFill>
                  <a:schemeClr val="tx2"/>
                </a:solidFill>
              </a:defRPr>
            </a:lvl1pPr>
          </a:lstStyle>
          <a:p>
            <a:pPr>
              <a:defRPr/>
            </a:pPr>
            <a:fld id="{CFE5E613-A67E-E74F-B3F5-BE199BF4244A}" type="slidenum">
              <a:rPr lang="en-US"/>
              <a:pPr>
                <a:defRPr/>
              </a:pPr>
              <a:t>‹#›</a:t>
            </a:fld>
            <a:endParaRPr lang="en-US"/>
          </a:p>
        </p:txBody>
      </p:sp>
      <p:pic>
        <p:nvPicPr>
          <p:cNvPr id="25607"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26"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ahoma" charset="0"/>
              </a:defRPr>
            </a:lvl1pPr>
          </a:lstStyle>
          <a:p>
            <a:pPr>
              <a:defRPr/>
            </a:pPr>
            <a:fld id="{48458D89-AA3A-CF40-BD48-7EC7B7F8E8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Arial" charset="0"/>
              </a:defRPr>
            </a:lvl1pPr>
          </a:lstStyle>
          <a:p>
            <a:pPr>
              <a:defRPr/>
            </a:pPr>
            <a:fld id="{878D52F0-0456-2542-8DA4-B43DC40F4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ＭＳ Ｐゴシック" charset="0"/>
              </a:defRPr>
            </a:lvl1pPr>
          </a:lstStyle>
          <a:p>
            <a:pPr>
              <a:defRPr/>
            </a:pPr>
            <a:fld id="{C192846F-BEDE-8347-8D90-8EDF512080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Times New Roman" charset="0"/>
                <a:cs typeface="ＭＳ Ｐゴシック" charset="0"/>
              </a:defRPr>
            </a:lvl1pPr>
          </a:lstStyle>
          <a:p>
            <a:pPr>
              <a:defRPr/>
            </a:pPr>
            <a:fld id="{644B52D8-7EEB-D84E-9603-40A96ABBC6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0"/>
            <a:ext cx="9142413" cy="6856413"/>
            <a:chOff x="0" y="0"/>
            <a:chExt cx="5759" cy="4319"/>
          </a:xfrm>
        </p:grpSpPr>
        <p:sp>
          <p:nvSpPr>
            <p:cNvPr id="65544" name="Rectangle 3" descr="PCBTILE"/>
            <p:cNvSpPr>
              <a:spLocks noChangeArrowheads="1"/>
            </p:cNvSpPr>
            <p:nvPr/>
          </p:nvSpPr>
          <p:spPr bwMode="ltGray">
            <a:xfrm>
              <a:off x="0" y="0"/>
              <a:ext cx="5759" cy="4319"/>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sp>
          <p:nvSpPr>
            <p:cNvPr id="65545" name="Rectangle 4"/>
            <p:cNvSpPr>
              <a:spLocks noChangeArrowheads="1"/>
            </p:cNvSpPr>
            <p:nvPr/>
          </p:nvSpPr>
          <p:spPr bwMode="grayWhite">
            <a:xfrm>
              <a:off x="244" y="196"/>
              <a:ext cx="5320" cy="3880"/>
            </a:xfrm>
            <a:prstGeom prst="rect">
              <a:avLst/>
            </a:prstGeom>
            <a:solidFill>
              <a:schemeClr val="bg1"/>
            </a:solidFill>
            <a:ln w="12700">
              <a:solidFill>
                <a:schemeClr val="tx2"/>
              </a:solidFill>
              <a:miter lim="800000"/>
              <a:headEnd/>
              <a:tailEnd/>
            </a:ln>
          </p:spPr>
          <p:txBody>
            <a:bodyPr wrap="none" anchor="ctr"/>
            <a:lstStyle/>
            <a:p>
              <a:endParaRPr lang="en-US">
                <a:solidFill>
                  <a:srgbClr val="FFFFCC"/>
                </a:solidFill>
                <a:latin typeface="Times New Roman" charset="0"/>
                <a:cs typeface="Arial" charset="0"/>
              </a:endParaRPr>
            </a:p>
          </p:txBody>
        </p:sp>
        <p:sp>
          <p:nvSpPr>
            <p:cNvPr id="65546" name="Rectangle 5"/>
            <p:cNvSpPr>
              <a:spLocks noChangeArrowheads="1"/>
            </p:cNvSpPr>
            <p:nvPr/>
          </p:nvSpPr>
          <p:spPr bwMode="ltGray">
            <a:xfrm>
              <a:off x="240" y="192"/>
              <a:ext cx="27" cy="388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sp>
          <p:nvSpPr>
            <p:cNvPr id="65547" name="Rectangle 6"/>
            <p:cNvSpPr>
              <a:spLocks noChangeArrowheads="1"/>
            </p:cNvSpPr>
            <p:nvPr/>
          </p:nvSpPr>
          <p:spPr bwMode="ltGray">
            <a:xfrm>
              <a:off x="240" y="192"/>
              <a:ext cx="5328" cy="27"/>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grpSp>
      <p:sp>
        <p:nvSpPr>
          <p:cNvPr id="65539" name="Rectangle 7"/>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5540" name="Rectangle 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9" name="Rectangle 9"/>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rgbClr val="DDDDDD"/>
                </a:solidFill>
                <a:latin typeface="Arial"/>
                <a:ea typeface="ＭＳ Ｐゴシック"/>
                <a:cs typeface="+mn-cs"/>
              </a:defRPr>
            </a:lvl1pPr>
          </a:lstStyle>
          <a:p>
            <a:pPr>
              <a:defRPr/>
            </a:pPr>
            <a:endParaRPr lang="en-US"/>
          </a:p>
        </p:txBody>
      </p:sp>
      <p:sp>
        <p:nvSpPr>
          <p:cNvPr id="174090" name="Rectangle 10"/>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DDDDDD"/>
                </a:solidFill>
                <a:latin typeface="Arial"/>
                <a:ea typeface="ＭＳ Ｐゴシック"/>
                <a:cs typeface="+mn-cs"/>
              </a:defRPr>
            </a:lvl1pPr>
          </a:lstStyle>
          <a:p>
            <a:pPr>
              <a:defRPr/>
            </a:pPr>
            <a:endParaRPr lang="en-US"/>
          </a:p>
        </p:txBody>
      </p:sp>
      <p:sp>
        <p:nvSpPr>
          <p:cNvPr id="174091" name="Rectangle 11"/>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smtClean="0">
                <a:solidFill>
                  <a:srgbClr val="DDDDDD"/>
                </a:solidFill>
                <a:latin typeface="Arial"/>
                <a:cs typeface="ＭＳ Ｐゴシック" charset="0"/>
              </a:defRPr>
            </a:lvl1pPr>
          </a:lstStyle>
          <a:p>
            <a:pPr>
              <a:defRPr/>
            </a:pPr>
            <a:fld id="{8A497C94-639F-3047-8A4D-45F014F813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1752600"/>
            <a:ext cx="9142413" cy="1981200"/>
            <a:chOff x="0" y="1104"/>
            <a:chExt cx="5759" cy="1248"/>
          </a:xfrm>
        </p:grpSpPr>
        <p:pic>
          <p:nvPicPr>
            <p:cNvPr id="66568" name="Picture 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1104"/>
              <a:ext cx="5759" cy="1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9" name="Arc 4"/>
            <p:cNvSpPr>
              <a:spLocks/>
            </p:cNvSpPr>
            <p:nvPr/>
          </p:nvSpPr>
          <p:spPr bwMode="auto">
            <a:xfrm>
              <a:off x="576" y="1444"/>
              <a:ext cx="4656" cy="814"/>
            </a:xfrm>
            <a:custGeom>
              <a:avLst/>
              <a:gdLst>
                <a:gd name="T0" fmla="*/ 0 w 43200"/>
                <a:gd name="T1" fmla="*/ 814 h 21680"/>
                <a:gd name="T2" fmla="*/ 4656 w 43200"/>
                <a:gd name="T3" fmla="*/ 810 h 21680"/>
                <a:gd name="T4" fmla="*/ 2328 w 43200"/>
                <a:gd name="T5" fmla="*/ 811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lnTo>
                    <a:pt x="0" y="21679"/>
                  </a:lnTo>
                  <a:close/>
                </a:path>
              </a:pathLst>
            </a:custGeom>
            <a:solidFill>
              <a:schemeClr val="accent2">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en-US"/>
            </a:p>
          </p:txBody>
        </p:sp>
        <p:grpSp>
          <p:nvGrpSpPr>
            <p:cNvPr id="66570" name="Group 5"/>
            <p:cNvGrpSpPr>
              <a:grpSpLocks/>
            </p:cNvGrpSpPr>
            <p:nvPr/>
          </p:nvGrpSpPr>
          <p:grpSpPr bwMode="auto">
            <a:xfrm>
              <a:off x="0" y="2208"/>
              <a:ext cx="5759" cy="144"/>
              <a:chOff x="0" y="2208"/>
              <a:chExt cx="5759" cy="144"/>
            </a:xfrm>
          </p:grpSpPr>
          <p:sp>
            <p:nvSpPr>
              <p:cNvPr id="66571" name="Rectangle 6"/>
              <p:cNvSpPr>
                <a:spLocks noChangeArrowheads="1"/>
              </p:cNvSpPr>
              <p:nvPr/>
            </p:nvSpPr>
            <p:spPr bwMode="ltGray">
              <a:xfrm>
                <a:off x="0" y="2208"/>
                <a:ext cx="5759" cy="14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sp>
            <p:nvSpPr>
              <p:cNvPr id="66572" name="Rectangle 7"/>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sp>
            <p:nvSpPr>
              <p:cNvPr id="66573" name="Rectangle 8"/>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grpSp>
      </p:grpSp>
      <p:sp>
        <p:nvSpPr>
          <p:cNvPr id="66563" name="Rectangle 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6564" name="Rectangle 1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11"/>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defRPr sz="1400" b="0">
                <a:solidFill>
                  <a:srgbClr val="EAEAEA"/>
                </a:solidFill>
                <a:latin typeface="Times New Roman"/>
                <a:ea typeface="ＭＳ Ｐゴシック"/>
                <a:cs typeface="+mn-cs"/>
              </a:defRPr>
            </a:lvl1pPr>
          </a:lstStyle>
          <a:p>
            <a:pPr>
              <a:defRPr/>
            </a:pPr>
            <a:endParaRPr lang="en-US"/>
          </a:p>
        </p:txBody>
      </p:sp>
      <p:sp>
        <p:nvSpPr>
          <p:cNvPr id="22" name="Rectangle 12"/>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b="0">
                <a:solidFill>
                  <a:srgbClr val="EAEAEA"/>
                </a:solidFill>
                <a:latin typeface="Times New Roman"/>
                <a:ea typeface="ＭＳ Ｐゴシック"/>
                <a:cs typeface="+mn-cs"/>
              </a:defRPr>
            </a:lvl1pPr>
          </a:lstStyle>
          <a:p>
            <a:pPr>
              <a:defRPr/>
            </a:pPr>
            <a:endParaRPr lang="en-US"/>
          </a:p>
        </p:txBody>
      </p:sp>
      <p:sp>
        <p:nvSpPr>
          <p:cNvPr id="23" name="Rectangle 13"/>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b="0" smtClean="0">
                <a:solidFill>
                  <a:srgbClr val="EAEAEA"/>
                </a:solidFill>
                <a:latin typeface="Times New Roman" charset="0"/>
                <a:cs typeface="ＭＳ Ｐゴシック" charset="0"/>
              </a:defRPr>
            </a:lvl1pPr>
          </a:lstStyle>
          <a:p>
            <a:pPr>
              <a:defRPr/>
            </a:pPr>
            <a:fld id="{B82FAE2D-2C71-CD4E-A042-E5367B3F8A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5.xml"/><Relationship Id="rId1" Type="http://schemas.openxmlformats.org/officeDocument/2006/relationships/themeOverride" Target="../theme/themeOverride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07.xml"/><Relationship Id="rId6" Type="http://schemas.openxmlformats.org/officeDocument/2006/relationships/image" Target="../media/image25.pn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57.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0658" name="Picture 1"/>
          <p:cNvPicPr>
            <a:picLocks noChangeAspect="1"/>
          </p:cNvPicPr>
          <p:nvPr/>
        </p:nvPicPr>
        <p:blipFill>
          <a:blip r:embed="rId4" cstate="screen">
            <a:extLst>
              <a:ext uri="{28A0092B-C50C-407E-A947-70E740481C1C}">
                <a14:useLocalDpi xmlns:a14="http://schemas.microsoft.com/office/drawing/2010/main"/>
              </a:ext>
            </a:extLst>
          </a:blip>
          <a:srcRect t="2570"/>
          <a:stretch>
            <a:fillRect/>
          </a:stretch>
        </p:blipFill>
        <p:spPr bwMode="auto">
          <a:xfrm>
            <a:off x="-33338" y="0"/>
            <a:ext cx="9258301" cy="649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4" name="Rectangle 2"/>
          <p:cNvSpPr>
            <a:spLocks noGrp="1" noChangeArrowheads="1"/>
          </p:cNvSpPr>
          <p:nvPr>
            <p:ph type="ctrTitle"/>
          </p:nvPr>
        </p:nvSpPr>
        <p:spPr>
          <a:xfrm>
            <a:off x="0" y="116632"/>
            <a:ext cx="9252520" cy="1800200"/>
          </a:xfrm>
          <a:noFill/>
          <a:ln>
            <a:noFill/>
          </a:ln>
          <a:effectLst/>
        </p:spPr>
        <p:txBody>
          <a:bodyPr vert="horz" wrap="square" lIns="91440" tIns="45720" rIns="91440" bIns="45720" numCol="1" anchor="ctr" anchorCtr="0" compatLnSpc="1">
            <a:prstTxWarp prst="textNoShape">
              <a:avLst/>
            </a:prstTxWarp>
          </a:bodyPr>
          <a:lstStyle/>
          <a:p>
            <a:pPr eaLnBrk="1" hangingPunct="1"/>
            <a:r>
              <a:rPr lang="en-US" sz="8800" b="1" kern="1200" dirty="0">
                <a:solidFill>
                  <a:schemeClr val="bg1"/>
                </a:solidFill>
                <a:effectLst>
                  <a:glow rad="228600">
                    <a:schemeClr val="tx1"/>
                  </a:glow>
                </a:effectLst>
                <a:latin typeface="Arial" charset="0"/>
                <a:ea typeface="ＭＳ Ｐゴシック" charset="0"/>
                <a:cs typeface="ＭＳ Ｐゴシック" charset="0"/>
              </a:rPr>
              <a:t>Spiritual Gifts </a:t>
            </a:r>
            <a:br>
              <a:rPr lang="en-US" sz="6000" b="1" kern="1200" dirty="0">
                <a:solidFill>
                  <a:schemeClr val="bg1"/>
                </a:solidFill>
                <a:effectLst>
                  <a:glow rad="228600">
                    <a:schemeClr val="tx1"/>
                  </a:glow>
                </a:effectLst>
                <a:latin typeface="Arial" charset="0"/>
                <a:ea typeface="ＭＳ Ｐゴシック" charset="0"/>
                <a:cs typeface="ＭＳ Ｐゴシック" charset="0"/>
              </a:rPr>
            </a:br>
            <a:r>
              <a:rPr lang="en-US" sz="5400" b="1" i="1" kern="1200" dirty="0">
                <a:solidFill>
                  <a:schemeClr val="bg1"/>
                </a:solidFill>
                <a:effectLst>
                  <a:glow rad="228600">
                    <a:schemeClr val="tx1"/>
                  </a:glow>
                </a:effectLst>
                <a:latin typeface="Arial" charset="0"/>
                <a:ea typeface="ＭＳ Ｐゴシック" charset="0"/>
                <a:cs typeface="ＭＳ Ｐゴシック" charset="0"/>
              </a:rPr>
              <a:t>Dangers &amp; Durations</a:t>
            </a:r>
          </a:p>
        </p:txBody>
      </p:sp>
      <p:sp>
        <p:nvSpPr>
          <p:cNvPr id="4" name="Title 1"/>
          <p:cNvSpPr txBox="1">
            <a:spLocks/>
          </p:cNvSpPr>
          <p:nvPr/>
        </p:nvSpPr>
        <p:spPr bwMode="auto">
          <a:xfrm>
            <a:off x="0" y="5970984"/>
            <a:ext cx="9180512" cy="914400"/>
          </a:xfrm>
          <a:prstGeom prst="rect">
            <a:avLst/>
          </a:prstGeom>
          <a:solidFill>
            <a:srgbClr val="000000"/>
          </a:solidFill>
          <a:ln>
            <a:noFill/>
          </a:ln>
        </p:spPr>
        <p:txBody>
          <a:bodyPr anchor="ctr"/>
          <a:lstStyle>
            <a:lvl1pPr algn="ctr" eaLnBrk="0" hangingPunct="0">
              <a:defRPr sz="5400" b="1">
                <a:solidFill>
                  <a:schemeClr val="bg1"/>
                </a:solidFill>
                <a:effectLst>
                  <a:glow rad="254000">
                    <a:schemeClr val="tx1">
                      <a:alpha val="89000"/>
                    </a:schemeClr>
                  </a:glow>
                </a:effectLst>
              </a:defRPr>
            </a:lvl1pPr>
            <a:lvl2pPr algn="ctr" eaLnBrk="0" hangingPunct="0">
              <a:defRPr sz="4400">
                <a:solidFill>
                  <a:schemeClr val="tx2"/>
                </a:solidFill>
                <a:latin typeface="Arial"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pitchFamily="-105" charset="0"/>
                <a:ea typeface="ＭＳ Ｐゴシック" pitchFamily="-105" charset="-128"/>
                <a:cs typeface="ＭＳ Ｐゴシック" pitchFamily="-105" charset="-128"/>
              </a:defRPr>
            </a:lvl5pPr>
            <a:lvl6pPr marL="4572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a:lstStyle>
          <a:p>
            <a:pPr fontAlgn="auto">
              <a:spcBef>
                <a:spcPts val="0"/>
              </a:spcBef>
              <a:spcAft>
                <a:spcPts val="0"/>
              </a:spcAft>
              <a:defRPr/>
            </a:pPr>
            <a:r>
              <a:rPr lang="en-US" sz="2400" kern="0" dirty="0">
                <a:solidFill>
                  <a:srgbClr val="FFFFFF"/>
                </a:solidFill>
                <a:effectLst>
                  <a:glow rad="254000">
                    <a:srgbClr val="000000">
                      <a:alpha val="89000"/>
                    </a:srgbClr>
                  </a:glow>
                </a:effectLst>
                <a:latin typeface="Arial"/>
                <a:cs typeface="Arial"/>
              </a:rPr>
              <a:t>Dr. Rick Griffith, Singapore Bible College</a:t>
            </a:r>
          </a:p>
          <a:p>
            <a:pPr fontAlgn="auto">
              <a:spcBef>
                <a:spcPts val="0"/>
              </a:spcBef>
              <a:spcAft>
                <a:spcPts val="0"/>
              </a:spcAft>
              <a:defRPr/>
            </a:pPr>
            <a:r>
              <a:rPr lang="en-US" sz="2400" kern="0" dirty="0">
                <a:solidFill>
                  <a:srgbClr val="FFFFFF"/>
                </a:solidFill>
                <a:effectLst>
                  <a:glow rad="254000">
                    <a:srgbClr val="000000">
                      <a:alpha val="89000"/>
                    </a:srgbClr>
                  </a:glow>
                </a:effectLst>
                <a:latin typeface="Arial"/>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ctrTitle" idx="4294967295"/>
          </p:nvPr>
        </p:nvSpPr>
        <p:spPr>
          <a:xfrm>
            <a:off x="2743200" y="152400"/>
            <a:ext cx="3429000" cy="685800"/>
          </a:xfrm>
        </p:spPr>
        <p:txBody>
          <a:bodyPr/>
          <a:lstStyle/>
          <a:p>
            <a:pPr eaLnBrk="1" hangingPunct="1"/>
            <a:r>
              <a:rPr lang="en-US" sz="3600">
                <a:solidFill>
                  <a:schemeClr val="bg1"/>
                </a:solidFill>
                <a:latin typeface="Arial" charset="0"/>
                <a:ea typeface="ＭＳ Ｐゴシック" charset="0"/>
                <a:cs typeface="Arial" charset="0"/>
              </a:rPr>
              <a:t>ATHENS</a:t>
            </a:r>
            <a:endParaRPr lang="en-US" sz="4000">
              <a:solidFill>
                <a:schemeClr val="bg1"/>
              </a:solidFill>
              <a:latin typeface="Arial" charset="0"/>
              <a:ea typeface="ＭＳ Ｐゴシック" charset="0"/>
              <a:cs typeface="Arial" charset="0"/>
            </a:endParaRPr>
          </a:p>
        </p:txBody>
      </p:sp>
      <p:pic>
        <p:nvPicPr>
          <p:cNvPr id="8" name="Picture 7" descr="athensagora.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85423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greece_athen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05400" y="3313113"/>
            <a:ext cx="4038600" cy="354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cropolis-Asklepieion-artist-reconstruction.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76600" y="0"/>
            <a:ext cx="5867400"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urved Down Arrow 9"/>
          <p:cNvSpPr>
            <a:spLocks noChangeArrowheads="1"/>
          </p:cNvSpPr>
          <p:nvPr/>
        </p:nvSpPr>
        <p:spPr bwMode="auto">
          <a:xfrm rot="-2178425">
            <a:off x="1233488" y="1841500"/>
            <a:ext cx="6704012" cy="1474788"/>
          </a:xfrm>
          <a:prstGeom prst="curvedDownArrow">
            <a:avLst>
              <a:gd name="adj1" fmla="val 25002"/>
              <a:gd name="adj2" fmla="val 50003"/>
              <a:gd name="adj3" fmla="val 41069"/>
            </a:avLst>
          </a:prstGeom>
          <a:solidFill>
            <a:schemeClr val="accent1"/>
          </a:solidFill>
          <a:ln w="9525">
            <a:solidFill>
              <a:schemeClr val="tx1"/>
            </a:solidFill>
            <a:round/>
            <a:headEnd/>
            <a:tailEnd/>
          </a:ln>
        </p:spPr>
        <p:txBody>
          <a:bodyPr/>
          <a:lstStyle/>
          <a:p>
            <a:endParaRPr lang="en-US" sz="2000">
              <a:solidFill>
                <a:srgbClr val="000000"/>
              </a:solidFill>
              <a:cs typeface="Arial" charset="0"/>
            </a:endParaRPr>
          </a:p>
        </p:txBody>
      </p:sp>
      <p:sp>
        <p:nvSpPr>
          <p:cNvPr id="4" name="Rectangle 3"/>
          <p:cNvSpPr txBox="1">
            <a:spLocks noChangeArrowheads="1"/>
          </p:cNvSpPr>
          <p:nvPr/>
        </p:nvSpPr>
        <p:spPr bwMode="auto">
          <a:xfrm>
            <a:off x="0" y="1447800"/>
            <a:ext cx="3505200" cy="10668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b="1" i="1">
                <a:solidFill>
                  <a:srgbClr val="000000"/>
                </a:solidFill>
                <a:cs typeface="Arial" charset="0"/>
              </a:rPr>
              <a:t>Ecclesia</a:t>
            </a:r>
            <a:br>
              <a:rPr lang="en-US" sz="2800" b="1" i="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called out ones</a:t>
            </a:r>
            <a:r>
              <a:rPr lang="en-US" altLang="ja-JP" sz="2800" b="1">
                <a:solidFill>
                  <a:srgbClr val="000000"/>
                </a:solidFill>
                <a:cs typeface="Arial" charset="0"/>
              </a:rPr>
              <a:t>"</a:t>
            </a:r>
            <a:endParaRPr lang="en-US" sz="2800" b="1">
              <a:solidFill>
                <a:srgbClr val="000000"/>
              </a:solidFill>
              <a:cs typeface="Arial" charset="0"/>
            </a:endParaRPr>
          </a:p>
        </p:txBody>
      </p:sp>
      <p:sp>
        <p:nvSpPr>
          <p:cNvPr id="6" name="Rectangle 3"/>
          <p:cNvSpPr txBox="1">
            <a:spLocks noChangeArrowheads="1"/>
          </p:cNvSpPr>
          <p:nvPr/>
        </p:nvSpPr>
        <p:spPr bwMode="auto">
          <a:xfrm>
            <a:off x="0" y="3352800"/>
            <a:ext cx="3505200" cy="15240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b="1" i="1">
                <a:solidFill>
                  <a:srgbClr val="000000"/>
                </a:solidFill>
                <a:cs typeface="Arial" charset="0"/>
              </a:rPr>
              <a:t>Idiotes</a:t>
            </a:r>
            <a:br>
              <a:rPr lang="en-US" sz="2800" b="1" i="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one who does his own thing</a:t>
            </a:r>
            <a:r>
              <a:rPr lang="en-US" altLang="ja-JP" sz="2800" b="1">
                <a:solidFill>
                  <a:srgbClr val="000000"/>
                </a:solidFill>
                <a:cs typeface="Arial" charset="0"/>
              </a:rPr>
              <a:t>"</a:t>
            </a:r>
            <a:endParaRPr lang="en-US" sz="2800" b="1">
              <a:solidFill>
                <a:srgbClr val="000000"/>
              </a:solidFill>
              <a:cs typeface="Arial" charset="0"/>
            </a:endParaRPr>
          </a:p>
        </p:txBody>
      </p:sp>
      <p:sp>
        <p:nvSpPr>
          <p:cNvPr id="11" name="Rectangle 3"/>
          <p:cNvSpPr txBox="1">
            <a:spLocks noChangeArrowheads="1"/>
          </p:cNvSpPr>
          <p:nvPr/>
        </p:nvSpPr>
        <p:spPr bwMode="auto">
          <a:xfrm>
            <a:off x="0" y="5334000"/>
            <a:ext cx="3886200" cy="15240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b="1" i="1">
                <a:solidFill>
                  <a:srgbClr val="000000"/>
                </a:solidFill>
                <a:cs typeface="Arial" charset="0"/>
              </a:rPr>
              <a:t>Kurioikos</a:t>
            </a:r>
            <a:br>
              <a:rPr lang="en-US" sz="2800" b="1" i="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house of the Lord</a:t>
            </a:r>
            <a:r>
              <a:rPr lang="en-US" altLang="ja-JP" sz="2800" b="1">
                <a:solidFill>
                  <a:srgbClr val="000000"/>
                </a:solidFill>
                <a:cs typeface="Arial" charset="0"/>
              </a:rPr>
              <a:t>"</a:t>
            </a:r>
            <a:br>
              <a:rPr lang="en-US" sz="2800" b="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church</a:t>
            </a:r>
            <a:r>
              <a:rPr lang="en-US" altLang="ja-JP" sz="2800" b="1">
                <a:solidFill>
                  <a:srgbClr val="000000"/>
                </a:solidFill>
                <a:cs typeface="Arial" charset="0"/>
              </a:rPr>
              <a:t>"</a:t>
            </a:r>
            <a:r>
              <a:rPr lang="en-US" sz="2800" b="1">
                <a:solidFill>
                  <a:srgbClr val="000000"/>
                </a:solidFill>
                <a:cs typeface="Arial" charset="0"/>
              </a:rPr>
              <a:t> via Latin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090" name="Picture 5" descr="CRBAP03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800600"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idx="4294967295"/>
          </p:nvPr>
        </p:nvSpPr>
        <p:spPr>
          <a:xfrm>
            <a:off x="5181600" y="1676400"/>
            <a:ext cx="3962400" cy="2133600"/>
          </a:xfrm>
        </p:spPr>
        <p:txBody>
          <a:bodyPr/>
          <a:lstStyle/>
          <a:p>
            <a:pPr>
              <a:defRPr/>
            </a:pPr>
            <a:r>
              <a:rPr lang="en-US" sz="4000" b="1">
                <a:solidFill>
                  <a:srgbClr val="FD1E07"/>
                </a:solidFill>
                <a:effectLst>
                  <a:outerShdw blurRad="38100" dist="38100" dir="2700000" algn="tl">
                    <a:srgbClr val="000000"/>
                  </a:outerShdw>
                </a:effectLst>
                <a:latin typeface="Arial"/>
                <a:cs typeface="Arial"/>
              </a:rPr>
              <a:t>INDWELLING OF THE SPIRIT</a:t>
            </a:r>
          </a:p>
        </p:txBody>
      </p:sp>
      <p:sp>
        <p:nvSpPr>
          <p:cNvPr id="4" name="Rectangle 2"/>
          <p:cNvSpPr txBox="1">
            <a:spLocks noChangeArrowheads="1"/>
          </p:cNvSpPr>
          <p:nvPr/>
        </p:nvSpPr>
        <p:spPr bwMode="auto">
          <a:xfrm>
            <a:off x="0" y="4495800"/>
            <a:ext cx="9144000" cy="21336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For we were all baptized by one Spirit into one body—whether Jews or Greeks, slave or free—and we were all given one Spirit to drink</a:t>
            </a: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 (1 Cor. 12:13) </a:t>
            </a:r>
          </a:p>
        </p:txBody>
      </p:sp>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1026"/>
          <p:cNvGraphicFramePr>
            <a:graphicFrameLocks noGrp="1"/>
          </p:cNvGraphicFramePr>
          <p:nvPr/>
        </p:nvGraphicFramePr>
        <p:xfrm>
          <a:off x="468313" y="1662113"/>
          <a:ext cx="8477250" cy="5175250"/>
        </p:xfrm>
        <a:graphic>
          <a:graphicData uri="http://schemas.openxmlformats.org/drawingml/2006/table">
            <a:tbl>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102332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Speaking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Serving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Teaching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Administering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1"/>
                  </a:ext>
                </a:extLst>
              </a:tr>
              <a:tr h="8243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Evangelism</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Faith</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2"/>
                  </a:ext>
                </a:extLst>
              </a:tr>
              <a:tr h="8509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Pastor-Teacher</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Giving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3"/>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Encouraging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Service</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4"/>
                  </a:ext>
                </a:extLst>
              </a:tr>
              <a:tr h="824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a:ln>
                          <a:noFill/>
                        </a:ln>
                        <a:solidFill>
                          <a:schemeClr val="bg1"/>
                        </a:solidFill>
                        <a:effectLst/>
                        <a:latin typeface="Arial"/>
                        <a:ea typeface="ＭＳ Ｐゴシック" pitchFamily="34" charset="-128"/>
                        <a:cs typeface="Arial"/>
                      </a:endParaRP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Mercy</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5"/>
                  </a:ext>
                </a:extLst>
              </a:tr>
            </a:tbl>
          </a:graphicData>
        </a:graphic>
      </p:graphicFrame>
      <p:sp>
        <p:nvSpPr>
          <p:cNvPr id="531481" name="Rectangle 1050"/>
          <p:cNvSpPr>
            <a:spLocks noChangeArrowheads="1"/>
          </p:cNvSpPr>
          <p:nvPr/>
        </p:nvSpPr>
        <p:spPr bwMode="auto">
          <a:xfrm>
            <a:off x="8502650" y="76200"/>
            <a:ext cx="52705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b="1">
                <a:solidFill>
                  <a:srgbClr val="FFFFFF"/>
                </a:solidFill>
                <a:effectLst>
                  <a:outerShdw blurRad="38100" dist="38100" dir="2700000" algn="tl">
                    <a:srgbClr val="000000">
                      <a:alpha val="43137"/>
                    </a:srgbClr>
                  </a:outerShdw>
                </a:effectLst>
                <a:latin typeface="Arial"/>
                <a:cs typeface="Arial"/>
              </a:rPr>
              <a:t>47</a:t>
            </a:r>
          </a:p>
        </p:txBody>
      </p:sp>
      <p:sp>
        <p:nvSpPr>
          <p:cNvPr id="531482" name="Rectangle 1053"/>
          <p:cNvSpPr>
            <a:spLocks noChangeArrowheads="1"/>
          </p:cNvSpPr>
          <p:nvPr/>
        </p:nvSpPr>
        <p:spPr bwMode="auto">
          <a:xfrm>
            <a:off x="4572000" y="1408113"/>
            <a:ext cx="144463" cy="5449887"/>
          </a:xfrm>
          <a:prstGeom prst="rect">
            <a:avLst/>
          </a:prstGeom>
          <a:solidFill>
            <a:srgbClr val="000000"/>
          </a:solidFill>
          <a:ln w="9525">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a:cs typeface="Arial"/>
            </a:endParaRPr>
          </a:p>
        </p:txBody>
      </p:sp>
      <p:sp>
        <p:nvSpPr>
          <p:cNvPr id="34" name="Title 33"/>
          <p:cNvSpPr>
            <a:spLocks noGrp="1"/>
          </p:cNvSpPr>
          <p:nvPr>
            <p:ph type="title" idx="4294967295"/>
          </p:nvPr>
        </p:nvSpPr>
        <p:spPr>
          <a:xfrm>
            <a:off x="72008" y="188913"/>
            <a:ext cx="8604448" cy="1295400"/>
          </a:xfrm>
        </p:spPr>
        <p:txBody>
          <a:bodyPr/>
          <a:lstStyle/>
          <a:p>
            <a:pPr marL="523875" indent="-523875" algn="l" eaLnBrk="1" hangingPunct="1">
              <a:defRPr/>
            </a:pPr>
            <a:r>
              <a:rPr lang="en-US" sz="3600" b="1" dirty="0">
                <a:solidFill>
                  <a:schemeClr val="bg1"/>
                </a:solidFill>
                <a:effectLst>
                  <a:outerShdw blurRad="38100" dist="38100" dir="2700000" algn="tl">
                    <a:srgbClr val="000000">
                      <a:alpha val="43137"/>
                    </a:srgbClr>
                  </a:outerShdw>
                </a:effectLst>
                <a:latin typeface="Arial"/>
                <a:ea typeface="ＭＳ Ｐゴシック" pitchFamily="34" charset="-128"/>
                <a:cs typeface="Arial"/>
              </a:rPr>
              <a:t>II. It takes the serving gifts for the church to </a:t>
            </a:r>
            <a:r>
              <a:rPr lang="en-US" sz="3600" b="1" dirty="0">
                <a:solidFill>
                  <a:srgbClr val="FFFF00"/>
                </a:solidFill>
                <a:effectLst>
                  <a:outerShdw blurRad="38100" dist="38100" dir="2700000" algn="tl">
                    <a:srgbClr val="000000">
                      <a:alpha val="43137"/>
                    </a:srgbClr>
                  </a:outerShdw>
                </a:effectLst>
                <a:latin typeface="Arial"/>
                <a:ea typeface="ＭＳ Ｐゴシック" pitchFamily="34" charset="-128"/>
                <a:cs typeface="Arial"/>
              </a:rPr>
              <a:t>function</a:t>
            </a:r>
            <a:r>
              <a:rPr lang="en-US" sz="3600" b="1" dirty="0">
                <a:solidFill>
                  <a:schemeClr val="bg1"/>
                </a:solidFill>
                <a:effectLst>
                  <a:outerShdw blurRad="38100" dist="38100" dir="2700000" algn="tl">
                    <a:srgbClr val="000000">
                      <a:alpha val="43137"/>
                    </a:srgbClr>
                  </a:outerShdw>
                </a:effectLst>
                <a:latin typeface="Arial"/>
                <a:ea typeface="ＭＳ Ｐゴシック" pitchFamily="34" charset="-128"/>
                <a:cs typeface="Arial"/>
              </a:rPr>
              <a:t> (1 Cor. 12: 14-20)</a:t>
            </a:r>
            <a:endParaRPr lang="en-US" sz="4000" dirty="0">
              <a:solidFill>
                <a:schemeClr val="bg1"/>
              </a:solidFill>
              <a:effectLst>
                <a:outerShdw blurRad="38100" dist="38100" dir="2700000" algn="tl">
                  <a:srgbClr val="000000">
                    <a:alpha val="43137"/>
                  </a:srgbClr>
                </a:outerShdw>
              </a:effectLst>
              <a:latin typeface="Arial"/>
              <a:cs typeface="Arial"/>
            </a:endParaRPr>
          </a:p>
        </p:txBody>
      </p:sp>
      <p:sp>
        <p:nvSpPr>
          <p:cNvPr id="531484" name="Rectangle 28"/>
          <p:cNvSpPr>
            <a:spLocks noChangeArrowheads="1"/>
          </p:cNvSpPr>
          <p:nvPr/>
        </p:nvSpPr>
        <p:spPr bwMode="auto">
          <a:xfrm>
            <a:off x="228600" y="1560513"/>
            <a:ext cx="4419600" cy="5348287"/>
          </a:xfrm>
          <a:prstGeom prst="rect">
            <a:avLst/>
          </a:prstGeom>
          <a:solidFill>
            <a:schemeClr val="tx2"/>
          </a:solidFill>
          <a:ln w="9525">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body_of_Christ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62200" y="1771650"/>
            <a:ext cx="67818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6" name="Rectangle 1050"/>
          <p:cNvSpPr>
            <a:spLocks noChangeArrowheads="1"/>
          </p:cNvSpPr>
          <p:nvPr/>
        </p:nvSpPr>
        <p:spPr bwMode="auto">
          <a:xfrm>
            <a:off x="8502650" y="762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a:solidFill>
                  <a:srgbClr val="FFFFFF"/>
                </a:solidFill>
                <a:latin typeface="Times New Roman" charset="0"/>
              </a:rPr>
              <a:t>47</a:t>
            </a:r>
          </a:p>
        </p:txBody>
      </p:sp>
      <p:sp>
        <p:nvSpPr>
          <p:cNvPr id="93187" name="Title 33"/>
          <p:cNvSpPr>
            <a:spLocks noGrp="1"/>
          </p:cNvSpPr>
          <p:nvPr>
            <p:ph type="title" idx="4294967295"/>
          </p:nvPr>
        </p:nvSpPr>
        <p:spPr>
          <a:xfrm>
            <a:off x="0" y="381000"/>
            <a:ext cx="8458200" cy="1295400"/>
          </a:xfrm>
        </p:spPr>
        <p:txBody>
          <a:bodyPr/>
          <a:lstStyle/>
          <a:p>
            <a:pPr eaLnBrk="1" hangingPunct="1"/>
            <a:r>
              <a:rPr lang="en-US" sz="4000" b="1" dirty="0">
                <a:solidFill>
                  <a:schemeClr val="bg1"/>
                </a:solidFill>
                <a:latin typeface="Arial" charset="0"/>
                <a:ea typeface="ＭＳ Ｐゴシック" charset="0"/>
              </a:rPr>
              <a:t>A.  The church has many people with different gifts (1 Cor 12:14)</a:t>
            </a:r>
            <a:endParaRPr lang="en-US" dirty="0">
              <a:solidFill>
                <a:schemeClr val="bg1"/>
              </a:solidFill>
              <a:latin typeface="Times New Roman" charset="0"/>
              <a:ea typeface="ＭＳ Ｐゴシック" charset="0"/>
            </a:endParaRPr>
          </a:p>
        </p:txBody>
      </p:sp>
      <p:sp>
        <p:nvSpPr>
          <p:cNvPr id="5" name="Title 33"/>
          <p:cNvSpPr txBox="1">
            <a:spLocks/>
          </p:cNvSpPr>
          <p:nvPr/>
        </p:nvSpPr>
        <p:spPr bwMode="auto">
          <a:xfrm>
            <a:off x="395536" y="5013920"/>
            <a:ext cx="4752528" cy="1295400"/>
          </a:xfrm>
          <a:prstGeom prst="rect">
            <a:avLst/>
          </a:prstGeom>
          <a:solidFill>
            <a:schemeClr val="tx1"/>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pPr algn="r" eaLnBrk="1" hangingPunct="1"/>
            <a:r>
              <a:rPr lang="en-US" sz="3200" b="1" i="1" dirty="0">
                <a:solidFill>
                  <a:schemeClr val="bg1"/>
                </a:solidFill>
                <a:latin typeface="Arial" charset="0"/>
                <a:ea typeface="ＭＳ Ｐゴシック" charset="0"/>
              </a:rPr>
              <a:t>Many members,</a:t>
            </a:r>
            <a:br>
              <a:rPr lang="en-US" sz="3200" b="1" i="1" dirty="0">
                <a:solidFill>
                  <a:schemeClr val="bg1"/>
                </a:solidFill>
                <a:latin typeface="Arial" charset="0"/>
                <a:ea typeface="ＭＳ Ｐゴシック" charset="0"/>
              </a:rPr>
            </a:br>
            <a:r>
              <a:rPr lang="en-US" sz="3200" b="1" i="1" dirty="0">
                <a:solidFill>
                  <a:schemeClr val="bg1"/>
                </a:solidFill>
                <a:latin typeface="Arial" charset="0"/>
                <a:ea typeface="ＭＳ Ｐゴシック" charset="0"/>
              </a:rPr>
              <a:t>one body.</a:t>
            </a:r>
            <a:endParaRPr lang="en-US" sz="3600" i="1" dirty="0">
              <a:solidFill>
                <a:schemeClr val="bg1"/>
              </a:solidFill>
              <a:latin typeface="Times New Roman"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50"/>
          <p:cNvSpPr>
            <a:spLocks noChangeArrowheads="1"/>
          </p:cNvSpPr>
          <p:nvPr/>
        </p:nvSpPr>
        <p:spPr bwMode="auto">
          <a:xfrm>
            <a:off x="85026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a:solidFill>
                  <a:srgbClr val="FFFFFF"/>
                </a:solidFill>
                <a:cs typeface="Arial" charset="0"/>
              </a:rPr>
              <a:t>47</a:t>
            </a:r>
          </a:p>
        </p:txBody>
      </p:sp>
      <p:sp>
        <p:nvSpPr>
          <p:cNvPr id="95234" name="Title 33"/>
          <p:cNvSpPr>
            <a:spLocks noGrp="1"/>
          </p:cNvSpPr>
          <p:nvPr>
            <p:ph type="title" idx="4294967295"/>
          </p:nvPr>
        </p:nvSpPr>
        <p:spPr>
          <a:xfrm>
            <a:off x="0" y="260350"/>
            <a:ext cx="8820472" cy="1295400"/>
          </a:xfrm>
        </p:spPr>
        <p:txBody>
          <a:bodyPr/>
          <a:lstStyle/>
          <a:p>
            <a:pPr eaLnBrk="1" hangingPunct="1"/>
            <a:r>
              <a:rPr lang="en-US" altLang="ja-JP" sz="3600" b="1" dirty="0">
                <a:solidFill>
                  <a:schemeClr val="bg1"/>
                </a:solidFill>
                <a:latin typeface="Arial" charset="0"/>
                <a:ea typeface="ＭＳ Ｐゴシック" charset="0"/>
              </a:rPr>
              <a:t>"</a:t>
            </a:r>
            <a:r>
              <a:rPr lang="en-US" sz="3600" b="1" dirty="0">
                <a:solidFill>
                  <a:schemeClr val="bg1"/>
                </a:solidFill>
                <a:latin typeface="Arial" charset="0"/>
                <a:ea typeface="ＭＳ Ｐゴシック" charset="0"/>
              </a:rPr>
              <a:t>Now the body is not made up of one part, but many</a:t>
            </a:r>
            <a:r>
              <a:rPr lang="en-US" altLang="ja-JP" sz="3600" b="1" dirty="0">
                <a:solidFill>
                  <a:schemeClr val="bg1"/>
                </a:solidFill>
                <a:latin typeface="Arial" charset="0"/>
                <a:ea typeface="ＭＳ Ｐゴシック" charset="0"/>
              </a:rPr>
              <a:t>"</a:t>
            </a:r>
            <a:r>
              <a:rPr lang="en-US" sz="3600" b="1" dirty="0">
                <a:solidFill>
                  <a:schemeClr val="bg1"/>
                </a:solidFill>
                <a:latin typeface="Arial" charset="0"/>
                <a:ea typeface="ＭＳ Ｐゴシック" charset="0"/>
              </a:rPr>
              <a:t> (1 Cor 12:14)</a:t>
            </a:r>
            <a:endParaRPr lang="en-US" sz="4000" dirty="0">
              <a:solidFill>
                <a:schemeClr val="bg1"/>
              </a:solidFill>
              <a:latin typeface="Times New Roman" charset="0"/>
              <a:ea typeface="ＭＳ Ｐゴシック" charset="0"/>
            </a:endParaRPr>
          </a:p>
        </p:txBody>
      </p:sp>
      <p:graphicFrame>
        <p:nvGraphicFramePr>
          <p:cNvPr id="6" name="Group 1026"/>
          <p:cNvGraphicFramePr>
            <a:graphicFrameLocks noGrp="1"/>
          </p:cNvGraphicFramePr>
          <p:nvPr/>
        </p:nvGraphicFramePr>
        <p:xfrm>
          <a:off x="468313" y="1662113"/>
          <a:ext cx="8477250" cy="5175250"/>
        </p:xfrm>
        <a:graphic>
          <a:graphicData uri="http://schemas.openxmlformats.org/drawingml/2006/table">
            <a:tbl>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102332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Speaking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Serving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Teaching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Administering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1"/>
                  </a:ext>
                </a:extLst>
              </a:tr>
              <a:tr h="8243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Evangelism</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Faith</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2"/>
                  </a:ext>
                </a:extLst>
              </a:tr>
              <a:tr h="8509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Pastor-Teacher</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Giving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3"/>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Encouraging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Service</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4"/>
                  </a:ext>
                </a:extLst>
              </a:tr>
              <a:tr h="824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a:ln>
                          <a:noFill/>
                        </a:ln>
                        <a:solidFill>
                          <a:schemeClr val="bg1"/>
                        </a:solidFill>
                        <a:effectLst/>
                        <a:latin typeface="Arial"/>
                        <a:ea typeface="ＭＳ Ｐゴシック" pitchFamily="34" charset="-128"/>
                        <a:cs typeface="Arial"/>
                      </a:endParaRP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Mercy</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5"/>
                  </a:ext>
                </a:extLst>
              </a:tr>
            </a:tbl>
          </a:graphicData>
        </a:graphic>
      </p:graphicFrame>
      <p:sp>
        <p:nvSpPr>
          <p:cNvPr id="7" name="Rectangle 1053"/>
          <p:cNvSpPr>
            <a:spLocks noChangeArrowheads="1"/>
          </p:cNvSpPr>
          <p:nvPr/>
        </p:nvSpPr>
        <p:spPr bwMode="auto">
          <a:xfrm>
            <a:off x="4572000" y="1408113"/>
            <a:ext cx="144463" cy="5449887"/>
          </a:xfrm>
          <a:prstGeom prst="rect">
            <a:avLst/>
          </a:prstGeom>
          <a:solidFill>
            <a:srgbClr val="000000"/>
          </a:solidFill>
          <a:ln w="9525">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a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1143000"/>
            <a:ext cx="232092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13"/>
          <p:cNvGrpSpPr>
            <a:grpSpLocks/>
          </p:cNvGrpSpPr>
          <p:nvPr/>
        </p:nvGrpSpPr>
        <p:grpSpPr bwMode="auto">
          <a:xfrm>
            <a:off x="0" y="4179888"/>
            <a:ext cx="2362200" cy="2297112"/>
            <a:chOff x="0" y="4180087"/>
            <a:chExt cx="2362200" cy="2296913"/>
          </a:xfrm>
        </p:grpSpPr>
        <p:pic>
          <p:nvPicPr>
            <p:cNvPr id="97294" name="Picture 8" descr="foot.png"/>
            <p:cNvPicPr>
              <a:picLocks noChangeAspect="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0" y="4180087"/>
              <a:ext cx="2362200" cy="22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95" name="Picture 11" descr="Ea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686300"/>
              <a:ext cx="50292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Oval Callout 7"/>
          <p:cNvSpPr>
            <a:spLocks noChangeArrowheads="1"/>
          </p:cNvSpPr>
          <p:nvPr/>
        </p:nvSpPr>
        <p:spPr bwMode="auto">
          <a:xfrm rot="10598995">
            <a:off x="4594225" y="4799013"/>
            <a:ext cx="4800600" cy="1538287"/>
          </a:xfrm>
          <a:prstGeom prst="wedgeEllipseCallout">
            <a:avLst>
              <a:gd name="adj1" fmla="val 28884"/>
              <a:gd name="adj2" fmla="val 189574"/>
            </a:avLst>
          </a:prstGeom>
          <a:solidFill>
            <a:schemeClr val="accent2"/>
          </a:solidFill>
          <a:ln w="9525">
            <a:solidFill>
              <a:schemeClr val="tx1"/>
            </a:solidFill>
            <a:round/>
            <a:headEnd/>
            <a:tailEnd/>
          </a:ln>
        </p:spPr>
        <p:txBody>
          <a:bodyPr rot="10800000"/>
          <a:lstStyle/>
          <a:p>
            <a:endParaRPr lang="en-US">
              <a:solidFill>
                <a:srgbClr val="000000"/>
              </a:solidFill>
            </a:endParaRPr>
          </a:p>
        </p:txBody>
      </p:sp>
      <p:sp>
        <p:nvSpPr>
          <p:cNvPr id="6" name="Oval Callout 5"/>
          <p:cNvSpPr>
            <a:spLocks noChangeArrowheads="1"/>
          </p:cNvSpPr>
          <p:nvPr/>
        </p:nvSpPr>
        <p:spPr bwMode="auto">
          <a:xfrm>
            <a:off x="-381000" y="1828800"/>
            <a:ext cx="4800600" cy="1447800"/>
          </a:xfrm>
          <a:prstGeom prst="wedgeEllipseCallout">
            <a:avLst>
              <a:gd name="adj1" fmla="val -9889"/>
              <a:gd name="adj2" fmla="val 161074"/>
            </a:avLst>
          </a:prstGeom>
          <a:solidFill>
            <a:srgbClr val="660066"/>
          </a:solidFill>
          <a:ln w="9525">
            <a:solidFill>
              <a:schemeClr val="tx1"/>
            </a:solidFill>
            <a:round/>
            <a:headEnd/>
            <a:tailEnd/>
          </a:ln>
        </p:spPr>
        <p:txBody>
          <a:bodyPr/>
          <a:lstStyle/>
          <a:p>
            <a:endParaRPr lang="en-US">
              <a:solidFill>
                <a:srgbClr val="000000"/>
              </a:solidFill>
            </a:endParaRPr>
          </a:p>
        </p:txBody>
      </p:sp>
      <p:sp>
        <p:nvSpPr>
          <p:cNvPr id="2" name="TextBox 1"/>
          <p:cNvSpPr txBox="1">
            <a:spLocks noChangeArrowheads="1"/>
          </p:cNvSpPr>
          <p:nvPr/>
        </p:nvSpPr>
        <p:spPr bwMode="auto">
          <a:xfrm>
            <a:off x="0" y="1905000"/>
            <a:ext cx="3962400" cy="1200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"Because I am not a hand, I do not belong to the body,"</a:t>
            </a:r>
            <a:endParaRPr lang="en-US">
              <a:solidFill>
                <a:srgbClr val="FFFFFF"/>
              </a:solidFill>
              <a:cs typeface="Arial" charset="0"/>
            </a:endParaRPr>
          </a:p>
        </p:txBody>
      </p:sp>
      <p:sp>
        <p:nvSpPr>
          <p:cNvPr id="97286" name="Title 2"/>
          <p:cNvSpPr>
            <a:spLocks noGrp="1"/>
          </p:cNvSpPr>
          <p:nvPr>
            <p:ph type="title" idx="4294967295"/>
          </p:nvPr>
        </p:nvSpPr>
        <p:spPr>
          <a:xfrm>
            <a:off x="0" y="0"/>
            <a:ext cx="9144000" cy="1077913"/>
          </a:xfrm>
          <a:solidFill>
            <a:srgbClr val="7030A0"/>
          </a:solidFill>
        </p:spPr>
        <p:txBody>
          <a:bodyPr>
            <a:spAutoFit/>
          </a:bodyPr>
          <a:lstStyle/>
          <a:p>
            <a:r>
              <a:rPr lang="en-US" sz="3200" b="1" dirty="0">
                <a:solidFill>
                  <a:schemeClr val="bg1"/>
                </a:solidFill>
                <a:latin typeface="Arial" charset="0"/>
                <a:ea typeface="ＭＳ Ｐゴシック" charset="0"/>
              </a:rPr>
              <a:t>B.  Believers with less honored gifts </a:t>
            </a:r>
            <a:r>
              <a:rPr lang="en-US" sz="3200" b="1" dirty="0" err="1">
                <a:solidFill>
                  <a:schemeClr val="bg1"/>
                </a:solidFill>
                <a:latin typeface="Arial" charset="0"/>
                <a:ea typeface="ＭＳ Ｐゴシック" charset="0"/>
              </a:rPr>
              <a:t>shouldn</a:t>
            </a:r>
            <a:r>
              <a:rPr lang="fr-FR" altLang="ja-JP" sz="3200" b="1" dirty="0">
                <a:solidFill>
                  <a:schemeClr val="bg1"/>
                </a:solidFill>
                <a:latin typeface="Arial" charset="0"/>
                <a:ea typeface="ＭＳ Ｐゴシック" charset="0"/>
              </a:rPr>
              <a:t>'</a:t>
            </a:r>
            <a:r>
              <a:rPr lang="en-US" sz="3200" b="1" dirty="0">
                <a:solidFill>
                  <a:schemeClr val="bg1"/>
                </a:solidFill>
                <a:latin typeface="Arial" charset="0"/>
                <a:ea typeface="ＭＳ Ｐゴシック" charset="0"/>
              </a:rPr>
              <a:t>t feel unneeded (1 Cor 12:15-16).</a:t>
            </a:r>
          </a:p>
        </p:txBody>
      </p:sp>
      <p:sp>
        <p:nvSpPr>
          <p:cNvPr id="4" name="TextBox 3"/>
          <p:cNvSpPr txBox="1">
            <a:spLocks noChangeArrowheads="1"/>
          </p:cNvSpPr>
          <p:nvPr/>
        </p:nvSpPr>
        <p:spPr bwMode="auto">
          <a:xfrm>
            <a:off x="4953000" y="5181600"/>
            <a:ext cx="4191000" cy="830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"Because I am not an eye, I do not belong to the body,"</a:t>
            </a:r>
            <a:endParaRPr lang="en-US">
              <a:solidFill>
                <a:srgbClr val="FFFFFF"/>
              </a:solidFill>
              <a:cs typeface="Arial" charset="0"/>
            </a:endParaRPr>
          </a:p>
        </p:txBody>
      </p:sp>
      <p:sp>
        <p:nvSpPr>
          <p:cNvPr id="5" name="TextBox 4"/>
          <p:cNvSpPr txBox="1">
            <a:spLocks noChangeArrowheads="1"/>
          </p:cNvSpPr>
          <p:nvPr/>
        </p:nvSpPr>
        <p:spPr bwMode="auto">
          <a:xfrm>
            <a:off x="0" y="6243638"/>
            <a:ext cx="9144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it would not for that reason cease to be part of the body.</a:t>
            </a:r>
          </a:p>
        </p:txBody>
      </p:sp>
      <p:sp>
        <p:nvSpPr>
          <p:cNvPr id="7" name="TextBox 6"/>
          <p:cNvSpPr txBox="1">
            <a:spLocks noChangeArrowheads="1"/>
          </p:cNvSpPr>
          <p:nvPr/>
        </p:nvSpPr>
        <p:spPr bwMode="auto">
          <a:xfrm>
            <a:off x="0" y="3729038"/>
            <a:ext cx="9144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it would not for that reason cease to be part of the body.</a:t>
            </a:r>
            <a:endParaRPr lang="en-US">
              <a:solidFill>
                <a:srgbClr val="FFFFFF"/>
              </a:solidFill>
              <a:cs typeface="Arial" charset="0"/>
            </a:endParaRPr>
          </a:p>
        </p:txBody>
      </p:sp>
      <p:pic>
        <p:nvPicPr>
          <p:cNvPr id="10" name="Picture 9" descr="apple-iphone-in-han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4259263"/>
            <a:ext cx="1676400"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ey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24600" y="1295400"/>
            <a:ext cx="25336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a:spLocks noChangeArrowheads="1"/>
          </p:cNvSpPr>
          <p:nvPr/>
        </p:nvSpPr>
        <p:spPr bwMode="auto">
          <a:xfrm>
            <a:off x="0" y="1295400"/>
            <a:ext cx="4419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baseline="30000">
                <a:solidFill>
                  <a:srgbClr val="FFFFFF"/>
                </a:solidFill>
              </a:rPr>
              <a:t>15</a:t>
            </a:r>
            <a:r>
              <a:rPr lang="en-US" b="1">
                <a:solidFill>
                  <a:srgbClr val="FFFFFF"/>
                </a:solidFill>
              </a:rPr>
              <a:t> If the foot should say, </a:t>
            </a:r>
            <a:endParaRPr lang="en-US">
              <a:solidFill>
                <a:srgbClr val="FFFFFF"/>
              </a:solidFill>
            </a:endParaRPr>
          </a:p>
        </p:txBody>
      </p:sp>
      <p:sp>
        <p:nvSpPr>
          <p:cNvPr id="16" name="TextBox 15"/>
          <p:cNvSpPr txBox="1">
            <a:spLocks noChangeArrowheads="1"/>
          </p:cNvSpPr>
          <p:nvPr/>
        </p:nvSpPr>
        <p:spPr bwMode="auto">
          <a:xfrm>
            <a:off x="4572000" y="4495800"/>
            <a:ext cx="457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baseline="30000">
                <a:solidFill>
                  <a:srgbClr val="FFFFFF"/>
                </a:solidFill>
              </a:rPr>
              <a:t>16</a:t>
            </a:r>
            <a:r>
              <a:rPr lang="en-US" b="1">
                <a:solidFill>
                  <a:srgbClr val="FFFFFF"/>
                </a:solidFill>
              </a:rPr>
              <a:t> And if the ear should say, </a:t>
            </a: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par>
                          <p:cTn id="43" fill="hold" nodeType="afterGroup">
                            <p:stCondLst>
                              <p:cond delay="15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5" grpId="0"/>
      <p:bldP spid="7"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descr="eyegreen.jpg"/>
          <p:cNvPicPr>
            <a:picLocks noChangeAspect="1"/>
          </p:cNvPicPr>
          <p:nvPr/>
        </p:nvPicPr>
        <p:blipFill>
          <a:blip r:embed="rId2">
            <a:lum brigh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228600" y="304800"/>
            <a:ext cx="8534400" cy="1143000"/>
          </a:xfrm>
          <a:effectLst>
            <a:outerShdw blurRad="63500" dist="35921" dir="2700000" algn="ctr" rotWithShape="0">
              <a:schemeClr val="bg2"/>
            </a:outerShdw>
          </a:effectLst>
        </p:spPr>
        <p:txBody>
          <a:bodyPr anchor="t"/>
          <a:lstStyle/>
          <a:p>
            <a:pPr marL="747713" indent="-747713" algn="l">
              <a:spcBef>
                <a:spcPct val="20000"/>
              </a:spcBef>
              <a:buClr>
                <a:schemeClr val="accent1"/>
              </a:buClr>
              <a:defRPr/>
            </a:pPr>
            <a:r>
              <a:rPr lang="en-US" sz="3600" b="1" dirty="0">
                <a:latin typeface="Arial" panose="020B0604020202020204" pitchFamily="34" charset="0"/>
                <a:ea typeface="ＭＳ Ｐゴシック" pitchFamily="34" charset="-128"/>
                <a:cs typeface="Arial" panose="020B0604020202020204" pitchFamily="34" charset="0"/>
              </a:rPr>
              <a:t>C.	Diversity in the church makes it more effective (1 Cor 12:17-20).</a:t>
            </a:r>
          </a:p>
        </p:txBody>
      </p:sp>
      <p:sp>
        <p:nvSpPr>
          <p:cNvPr id="5" name="Content Placeholder 2"/>
          <p:cNvSpPr txBox="1">
            <a:spLocks/>
          </p:cNvSpPr>
          <p:nvPr/>
        </p:nvSpPr>
        <p:spPr bwMode="auto">
          <a:xfrm>
            <a:off x="304800" y="2438400"/>
            <a:ext cx="8686800" cy="434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F0000"/>
              </a:buClr>
            </a:pPr>
            <a:r>
              <a:rPr kumimoji="1" lang="en-US" sz="2800" baseline="30000" dirty="0">
                <a:solidFill>
                  <a:srgbClr val="FFFFFF"/>
                </a:solidFill>
                <a:effectLst>
                  <a:glow rad="228600">
                    <a:schemeClr val="tx1"/>
                  </a:glow>
                </a:effectLst>
                <a:latin typeface="Arial Black" charset="0"/>
                <a:cs typeface="Arial" charset="0"/>
              </a:rPr>
              <a:t>17</a:t>
            </a:r>
            <a:r>
              <a:rPr kumimoji="1" lang="en-US" sz="2800" dirty="0">
                <a:solidFill>
                  <a:srgbClr val="FFFFFF"/>
                </a:solidFill>
                <a:effectLst>
                  <a:glow rad="228600">
                    <a:schemeClr val="tx1"/>
                  </a:glow>
                </a:effectLst>
                <a:latin typeface="Arial Black" charset="0"/>
                <a:cs typeface="Arial" charset="0"/>
              </a:rPr>
              <a:t>If the whole body were an eye, where would the sense of hearing be? If the whole body were an ear, where would the sense of smell be?  </a:t>
            </a:r>
            <a:r>
              <a:rPr kumimoji="1" lang="en-US" sz="2800" baseline="30000" dirty="0">
                <a:solidFill>
                  <a:srgbClr val="FFFFFF"/>
                </a:solidFill>
                <a:effectLst>
                  <a:glow rad="228600">
                    <a:schemeClr val="tx1"/>
                  </a:glow>
                </a:effectLst>
                <a:latin typeface="Arial Black" charset="0"/>
                <a:cs typeface="Arial" charset="0"/>
              </a:rPr>
              <a:t>18</a:t>
            </a:r>
            <a:r>
              <a:rPr kumimoji="1" lang="en-US" sz="2800" dirty="0">
                <a:solidFill>
                  <a:srgbClr val="FFFFFF"/>
                </a:solidFill>
                <a:effectLst>
                  <a:glow rad="228600">
                    <a:schemeClr val="tx1"/>
                  </a:glow>
                </a:effectLst>
                <a:latin typeface="Arial Black" charset="0"/>
                <a:cs typeface="Arial" charset="0"/>
              </a:rPr>
              <a:t>But in fact God has arranged the parts in the body, every one of them, just as he wanted them to be.  </a:t>
            </a:r>
            <a:r>
              <a:rPr kumimoji="1" lang="en-US" sz="2800" baseline="30000" dirty="0">
                <a:solidFill>
                  <a:srgbClr val="FFFFFF"/>
                </a:solidFill>
                <a:effectLst>
                  <a:glow rad="228600">
                    <a:schemeClr val="tx1"/>
                  </a:glow>
                </a:effectLst>
                <a:latin typeface="Arial Black" charset="0"/>
                <a:cs typeface="Arial" charset="0"/>
              </a:rPr>
              <a:t>19</a:t>
            </a:r>
            <a:r>
              <a:rPr kumimoji="1" lang="en-US" sz="2800" dirty="0">
                <a:solidFill>
                  <a:srgbClr val="FFFFFF"/>
                </a:solidFill>
                <a:effectLst>
                  <a:glow rad="228600">
                    <a:schemeClr val="tx1"/>
                  </a:glow>
                </a:effectLst>
                <a:latin typeface="Arial Black" charset="0"/>
                <a:cs typeface="Arial" charset="0"/>
              </a:rPr>
              <a:t>If they were all one part, where would the body be?  </a:t>
            </a:r>
            <a:r>
              <a:rPr kumimoji="1" lang="en-US" sz="2800" baseline="30000" dirty="0">
                <a:solidFill>
                  <a:srgbClr val="FFFFFF"/>
                </a:solidFill>
                <a:effectLst>
                  <a:glow rad="228600">
                    <a:schemeClr val="tx1"/>
                  </a:glow>
                </a:effectLst>
                <a:latin typeface="Arial Black" charset="0"/>
                <a:cs typeface="Arial" charset="0"/>
              </a:rPr>
              <a:t>20</a:t>
            </a:r>
            <a:r>
              <a:rPr kumimoji="1" lang="en-US" sz="2800" dirty="0">
                <a:solidFill>
                  <a:srgbClr val="FFFFFF"/>
                </a:solidFill>
                <a:effectLst>
                  <a:glow rad="228600">
                    <a:schemeClr val="tx1"/>
                  </a:glow>
                </a:effectLst>
                <a:latin typeface="Arial Black" charset="0"/>
                <a:cs typeface="Arial" charset="0"/>
              </a:rPr>
              <a:t>As it is, there are many parts, but one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needoth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1500" y="50800"/>
            <a:ext cx="47625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0" name="Rectangle 2"/>
          <p:cNvSpPr>
            <a:spLocks noGrp="1" noChangeArrowheads="1"/>
          </p:cNvSpPr>
          <p:nvPr>
            <p:ph type="ctrTitle" idx="4294967295"/>
          </p:nvPr>
        </p:nvSpPr>
        <p:spPr>
          <a:xfrm>
            <a:off x="0" y="304800"/>
            <a:ext cx="9144000" cy="1447800"/>
          </a:xfrm>
        </p:spPr>
        <p:txBody>
          <a:bodyPr/>
          <a:lstStyle/>
          <a:p>
            <a:pPr eaLnBrk="1" hangingPunct="1"/>
            <a:r>
              <a:rPr lang="en-US" sz="3600" b="1" dirty="0">
                <a:solidFill>
                  <a:schemeClr val="bg1"/>
                </a:solidFill>
                <a:effectLst>
                  <a:glow rad="228600">
                    <a:schemeClr val="tx1"/>
                  </a:glow>
                </a:effectLst>
                <a:latin typeface="Arial" charset="0"/>
                <a:ea typeface="ＭＳ Ｐゴシック" charset="0"/>
              </a:rPr>
              <a:t>III. It takes humble use of all the gifts for the church to </a:t>
            </a:r>
            <a:r>
              <a:rPr lang="en-US" sz="3600" b="1" dirty="0">
                <a:solidFill>
                  <a:srgbClr val="FFFF00"/>
                </a:solidFill>
                <a:effectLst>
                  <a:glow rad="228600">
                    <a:schemeClr val="tx1"/>
                  </a:glow>
                </a:effectLst>
                <a:latin typeface="Arial" charset="0"/>
                <a:ea typeface="ＭＳ Ｐゴシック" charset="0"/>
              </a:rPr>
              <a:t>care</a:t>
            </a:r>
            <a:r>
              <a:rPr lang="en-US" sz="3600" b="1" dirty="0">
                <a:solidFill>
                  <a:schemeClr val="bg1"/>
                </a:solidFill>
                <a:effectLst>
                  <a:glow rad="228600">
                    <a:schemeClr val="tx1"/>
                  </a:glow>
                </a:effectLst>
                <a:latin typeface="Arial" charset="0"/>
                <a:ea typeface="ＭＳ Ｐゴシック" charset="0"/>
              </a:rPr>
              <a:t> (1 Cor 12:21-26).</a:t>
            </a:r>
          </a:p>
        </p:txBody>
      </p:sp>
      <p:pic>
        <p:nvPicPr>
          <p:cNvPr id="99331" name="Picture 5" descr="bod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1838325"/>
            <a:ext cx="2438400" cy="479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oot.png"/>
          <p:cNvPicPr>
            <a:picLocks noChangeAspect="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rot="-886861">
            <a:off x="1025525" y="4673600"/>
            <a:ext cx="2297113"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hea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77000" y="3962400"/>
            <a:ext cx="221615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apple-iphone-in-han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0" y="1905000"/>
            <a:ext cx="1676400" cy="198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ey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24600" y="1295400"/>
            <a:ext cx="25336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foot.png"/>
          <p:cNvPicPr>
            <a:picLocks noChangeAspect="1"/>
          </p:cNvPicPr>
          <p:nvPr/>
        </p:nvPicPr>
        <p:blipFill>
          <a:blip r:embed="rId6" cstate="screen">
            <a:lum bright="-10000"/>
            <a:extLst>
              <a:ext uri="{28A0092B-C50C-407E-A947-70E740481C1C}">
                <a14:useLocalDpi xmlns:a14="http://schemas.microsoft.com/office/drawing/2010/main"/>
              </a:ext>
            </a:extLst>
          </a:blip>
          <a:srcRect/>
          <a:stretch>
            <a:fillRect/>
          </a:stretch>
        </p:blipFill>
        <p:spPr bwMode="auto">
          <a:xfrm>
            <a:off x="0" y="4560888"/>
            <a:ext cx="2362200" cy="229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Callout 7"/>
          <p:cNvSpPr>
            <a:spLocks noChangeArrowheads="1"/>
          </p:cNvSpPr>
          <p:nvPr/>
        </p:nvSpPr>
        <p:spPr bwMode="auto">
          <a:xfrm rot="10598995">
            <a:off x="2587625" y="5259388"/>
            <a:ext cx="3203575" cy="839787"/>
          </a:xfrm>
          <a:prstGeom prst="wedgeEllipseCallout">
            <a:avLst>
              <a:gd name="adj1" fmla="val -85685"/>
              <a:gd name="adj2" fmla="val -5556"/>
            </a:avLst>
          </a:prstGeom>
          <a:solidFill>
            <a:schemeClr val="accent2"/>
          </a:solidFill>
          <a:ln w="9525">
            <a:solidFill>
              <a:schemeClr val="tx1"/>
            </a:solidFill>
            <a:round/>
            <a:headEnd/>
            <a:tailEnd/>
          </a:ln>
        </p:spPr>
        <p:txBody>
          <a:bodyPr/>
          <a:lstStyle/>
          <a:p>
            <a:endParaRPr lang="en-US">
              <a:solidFill>
                <a:srgbClr val="000000"/>
              </a:solidFill>
            </a:endParaRPr>
          </a:p>
        </p:txBody>
      </p:sp>
      <p:sp>
        <p:nvSpPr>
          <p:cNvPr id="6" name="Oval Callout 5"/>
          <p:cNvSpPr>
            <a:spLocks noChangeArrowheads="1"/>
          </p:cNvSpPr>
          <p:nvPr/>
        </p:nvSpPr>
        <p:spPr bwMode="auto">
          <a:xfrm>
            <a:off x="2776538" y="1752600"/>
            <a:ext cx="3319462" cy="762000"/>
          </a:xfrm>
          <a:prstGeom prst="wedgeEllipseCallout">
            <a:avLst>
              <a:gd name="adj1" fmla="val 94648"/>
              <a:gd name="adj2" fmla="val -6245"/>
            </a:avLst>
          </a:prstGeom>
          <a:solidFill>
            <a:srgbClr val="660066"/>
          </a:solidFill>
          <a:ln w="9525">
            <a:solidFill>
              <a:schemeClr val="tx1"/>
            </a:solidFill>
            <a:round/>
            <a:headEnd/>
            <a:tailEnd/>
          </a:ln>
        </p:spPr>
        <p:txBody>
          <a:bodyPr/>
          <a:lstStyle/>
          <a:p>
            <a:endParaRPr lang="en-US">
              <a:solidFill>
                <a:srgbClr val="000000"/>
              </a:solidFill>
            </a:endParaRPr>
          </a:p>
        </p:txBody>
      </p:sp>
      <p:sp>
        <p:nvSpPr>
          <p:cNvPr id="2" name="TextBox 1"/>
          <p:cNvSpPr txBox="1">
            <a:spLocks noChangeArrowheads="1"/>
          </p:cNvSpPr>
          <p:nvPr/>
        </p:nvSpPr>
        <p:spPr bwMode="auto">
          <a:xfrm>
            <a:off x="2895600" y="1905000"/>
            <a:ext cx="2895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 don</a:t>
            </a:r>
            <a:r>
              <a:rPr lang="fr-FR" b="1">
                <a:solidFill>
                  <a:srgbClr val="FFFFFF"/>
                </a:solidFill>
                <a:cs typeface="Arial" charset="0"/>
              </a:rPr>
              <a:t>'</a:t>
            </a:r>
            <a:r>
              <a:rPr lang="en-US" b="1">
                <a:solidFill>
                  <a:srgbClr val="FFFFFF"/>
                </a:solidFill>
                <a:cs typeface="Arial" charset="0"/>
              </a:rPr>
              <a:t>t need you!"</a:t>
            </a:r>
            <a:endParaRPr lang="en-US">
              <a:solidFill>
                <a:srgbClr val="FFFFFF"/>
              </a:solidFill>
              <a:cs typeface="Arial" charset="0"/>
            </a:endParaRPr>
          </a:p>
        </p:txBody>
      </p:sp>
      <p:sp>
        <p:nvSpPr>
          <p:cNvPr id="101385" name="Title 2"/>
          <p:cNvSpPr>
            <a:spLocks noGrp="1"/>
          </p:cNvSpPr>
          <p:nvPr>
            <p:ph type="title" idx="4294967295"/>
          </p:nvPr>
        </p:nvSpPr>
        <p:spPr>
          <a:xfrm>
            <a:off x="0" y="61546"/>
            <a:ext cx="9144000" cy="830997"/>
          </a:xfrm>
          <a:solidFill>
            <a:schemeClr val="accent2"/>
          </a:solidFill>
        </p:spPr>
        <p:txBody>
          <a:bodyPr>
            <a:spAutoFit/>
          </a:bodyPr>
          <a:lstStyle/>
          <a:p>
            <a:pPr marL="223838"/>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Up-front</a:t>
            </a:r>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 believers, don</a:t>
            </a:r>
            <a:r>
              <a:rPr lang="fr-FR"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t pridefully say, </a:t>
            </a:r>
            <a:br>
              <a:rPr lang="en-US" sz="2400" b="1" dirty="0">
                <a:solidFill>
                  <a:schemeClr val="bg1"/>
                </a:solidFill>
                <a:latin typeface="Arial" charset="0"/>
                <a:ea typeface="ＭＳ Ｐゴシック" charset="0"/>
              </a:rPr>
            </a:br>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I don</a:t>
            </a:r>
            <a:r>
              <a:rPr lang="fr-FR"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t need you with less honored roles</a:t>
            </a:r>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 (1 Cor 12:21)</a:t>
            </a:r>
          </a:p>
        </p:txBody>
      </p:sp>
      <p:sp>
        <p:nvSpPr>
          <p:cNvPr id="4" name="TextBox 3"/>
          <p:cNvSpPr txBox="1">
            <a:spLocks noChangeArrowheads="1"/>
          </p:cNvSpPr>
          <p:nvPr/>
        </p:nvSpPr>
        <p:spPr bwMode="auto">
          <a:xfrm>
            <a:off x="2133600" y="5486400"/>
            <a:ext cx="4191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 don</a:t>
            </a:r>
            <a:r>
              <a:rPr lang="fr-FR" b="1">
                <a:solidFill>
                  <a:srgbClr val="FFFFFF"/>
                </a:solidFill>
                <a:cs typeface="Arial" charset="0"/>
              </a:rPr>
              <a:t>'</a:t>
            </a:r>
            <a:r>
              <a:rPr lang="en-US" b="1">
                <a:solidFill>
                  <a:srgbClr val="FFFFFF"/>
                </a:solidFill>
                <a:cs typeface="Arial" charset="0"/>
              </a:rPr>
              <a:t>t need you!"</a:t>
            </a:r>
            <a:endParaRPr lang="en-US">
              <a:solidFill>
                <a:srgbClr val="FFFFFF"/>
              </a:solidFill>
              <a:cs typeface="Arial" charset="0"/>
            </a:endParaRPr>
          </a:p>
        </p:txBody>
      </p:sp>
      <p:sp>
        <p:nvSpPr>
          <p:cNvPr id="15" name="TextBox 14"/>
          <p:cNvSpPr txBox="1">
            <a:spLocks noChangeArrowheads="1"/>
          </p:cNvSpPr>
          <p:nvPr/>
        </p:nvSpPr>
        <p:spPr bwMode="auto">
          <a:xfrm>
            <a:off x="0" y="1295400"/>
            <a:ext cx="533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b="1">
                <a:solidFill>
                  <a:srgbClr val="FFFFFF"/>
                </a:solidFill>
              </a:rPr>
              <a:t>"</a:t>
            </a:r>
            <a:r>
              <a:rPr lang="en-US" b="1">
                <a:solidFill>
                  <a:srgbClr val="FFFFFF"/>
                </a:solidFill>
              </a:rPr>
              <a:t>The eye cannot say to the hand, </a:t>
            </a:r>
            <a:endParaRPr lang="en-US">
              <a:solidFill>
                <a:srgbClr val="FFFFFF"/>
              </a:solidFill>
            </a:endParaRPr>
          </a:p>
        </p:txBody>
      </p:sp>
      <p:sp>
        <p:nvSpPr>
          <p:cNvPr id="16" name="TextBox 15"/>
          <p:cNvSpPr txBox="1">
            <a:spLocks noChangeArrowheads="1"/>
          </p:cNvSpPr>
          <p:nvPr/>
        </p:nvSpPr>
        <p:spPr bwMode="auto">
          <a:xfrm>
            <a:off x="1219200" y="4267200"/>
            <a:ext cx="601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And the head cannot say to the feet,</a:t>
            </a: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nodeType="afterGroup">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80">
                                          <p:stCondLst>
                                            <p:cond delay="0"/>
                                          </p:stCondLst>
                                        </p:cTn>
                                        <p:tgtEl>
                                          <p:spTgt spid="18"/>
                                        </p:tgtEl>
                                      </p:cBhvr>
                                    </p:animEffect>
                                    <p:anim calcmode="lin" valueType="num">
                                      <p:cBhvr>
                                        <p:cTn id="4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8"/>
                                        </p:tgtEl>
                                      </p:cBhvr>
                                      <p:to x="100000" y="60000"/>
                                    </p:animScale>
                                    <p:animScale>
                                      <p:cBhvr>
                                        <p:cTn id="52" dur="166" decel="50000">
                                          <p:stCondLst>
                                            <p:cond delay="676"/>
                                          </p:stCondLst>
                                        </p:cTn>
                                        <p:tgtEl>
                                          <p:spTgt spid="18"/>
                                        </p:tgtEl>
                                      </p:cBhvr>
                                      <p:to x="100000" y="100000"/>
                                    </p:animScale>
                                    <p:animScale>
                                      <p:cBhvr>
                                        <p:cTn id="53" dur="26">
                                          <p:stCondLst>
                                            <p:cond delay="1312"/>
                                          </p:stCondLst>
                                        </p:cTn>
                                        <p:tgtEl>
                                          <p:spTgt spid="18"/>
                                        </p:tgtEl>
                                      </p:cBhvr>
                                      <p:to x="100000" y="80000"/>
                                    </p:animScale>
                                    <p:animScale>
                                      <p:cBhvr>
                                        <p:cTn id="54" dur="166" decel="50000">
                                          <p:stCondLst>
                                            <p:cond delay="1338"/>
                                          </p:stCondLst>
                                        </p:cTn>
                                        <p:tgtEl>
                                          <p:spTgt spid="18"/>
                                        </p:tgtEl>
                                      </p:cBhvr>
                                      <p:to x="100000" y="100000"/>
                                    </p:animScale>
                                    <p:animScale>
                                      <p:cBhvr>
                                        <p:cTn id="55" dur="26">
                                          <p:stCondLst>
                                            <p:cond delay="1642"/>
                                          </p:stCondLst>
                                        </p:cTn>
                                        <p:tgtEl>
                                          <p:spTgt spid="18"/>
                                        </p:tgtEl>
                                      </p:cBhvr>
                                      <p:to x="100000" y="90000"/>
                                    </p:animScale>
                                    <p:animScale>
                                      <p:cBhvr>
                                        <p:cTn id="56" dur="166" decel="50000">
                                          <p:stCondLst>
                                            <p:cond delay="1668"/>
                                          </p:stCondLst>
                                        </p:cTn>
                                        <p:tgtEl>
                                          <p:spTgt spid="18"/>
                                        </p:tgtEl>
                                      </p:cBhvr>
                                      <p:to x="100000" y="100000"/>
                                    </p:animScale>
                                    <p:animScale>
                                      <p:cBhvr>
                                        <p:cTn id="57" dur="26">
                                          <p:stCondLst>
                                            <p:cond delay="1808"/>
                                          </p:stCondLst>
                                        </p:cTn>
                                        <p:tgtEl>
                                          <p:spTgt spid="18"/>
                                        </p:tgtEl>
                                      </p:cBhvr>
                                      <p:to x="100000" y="95000"/>
                                    </p:animScale>
                                    <p:animScale>
                                      <p:cBhvr>
                                        <p:cTn id="58" dur="166" decel="50000">
                                          <p:stCondLst>
                                            <p:cond delay="1834"/>
                                          </p:stCondLst>
                                        </p:cTn>
                                        <p:tgtEl>
                                          <p:spTgt spid="18"/>
                                        </p:tgtEl>
                                      </p:cBhvr>
                                      <p:to x="100000" y="100000"/>
                                    </p:animScale>
                                  </p:childTnLst>
                                </p:cTn>
                              </p:par>
                            </p:childTnLst>
                          </p:cTn>
                        </p:par>
                        <p:par>
                          <p:cTn id="59" fill="hold" nodeType="afterGroup">
                            <p:stCondLst>
                              <p:cond delay="2000"/>
                            </p:stCondLst>
                            <p:childTnLst>
                              <p:par>
                                <p:cTn id="60" presetID="22"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up)">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0" descr="GiftDang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8038" y="1052513"/>
            <a:ext cx="61087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2"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24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2404"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41350" name="Text Box 6"/>
          <p:cNvSpPr txBox="1">
            <a:spLocks noChangeArrowheads="1"/>
          </p:cNvSpPr>
          <p:nvPr/>
        </p:nvSpPr>
        <p:spPr bwMode="auto">
          <a:xfrm>
            <a:off x="152400" y="1905000"/>
            <a:ext cx="3124200" cy="230822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cs typeface="Arial" charset="0"/>
              </a:rPr>
              <a:t>2) Confusion with </a:t>
            </a:r>
            <a:r>
              <a:rPr lang="en-US" sz="3600" b="1" dirty="0">
                <a:solidFill>
                  <a:srgbClr val="FFFF00"/>
                </a:solidFill>
                <a:cs typeface="Arial" charset="0"/>
              </a:rPr>
              <a:t>natural</a:t>
            </a:r>
            <a:r>
              <a:rPr lang="en-US" sz="3600" b="1" dirty="0">
                <a:cs typeface="Arial" charset="0"/>
              </a:rPr>
              <a:t> </a:t>
            </a:r>
            <a:r>
              <a:rPr lang="en-US" sz="3600" b="1" dirty="0">
                <a:solidFill>
                  <a:srgbClr val="FFFF00"/>
                </a:solidFill>
                <a:cs typeface="Arial" charset="0"/>
              </a:rPr>
              <a:t>talents</a:t>
            </a:r>
            <a:endParaRPr lang="en-US" sz="3600" b="1" dirty="0">
              <a:cs typeface="Arial" charset="0"/>
            </a:endParaRPr>
          </a:p>
        </p:txBody>
      </p:sp>
      <p:pic>
        <p:nvPicPr>
          <p:cNvPr id="102406" name="Picture 10" descr="bom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8"/>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p>
        </p:txBody>
      </p:sp>
      <p:pic>
        <p:nvPicPr>
          <p:cNvPr id="72706" name="Picture 7" descr="spiritual_gif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4594225" cy="271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7" name="Rectangle 2"/>
          <p:cNvSpPr>
            <a:spLocks noChangeArrowheads="1"/>
          </p:cNvSpPr>
          <p:nvPr/>
        </p:nvSpPr>
        <p:spPr bwMode="auto">
          <a:xfrm>
            <a:off x="0" y="0"/>
            <a:ext cx="9144000" cy="2362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96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409604" name="Rectangle 4"/>
          <p:cNvSpPr>
            <a:spLocks noGrp="1" noChangeArrowheads="1"/>
          </p:cNvSpPr>
          <p:nvPr>
            <p:ph type="ctrTitle"/>
          </p:nvPr>
        </p:nvSpPr>
        <p:spPr>
          <a:xfrm>
            <a:off x="152400" y="-217488"/>
            <a:ext cx="8839200" cy="2133601"/>
          </a:xfrm>
          <a:noFill/>
        </p:spPr>
        <p:txBody>
          <a:bodyPr/>
          <a:lstStyle/>
          <a:p>
            <a:pPr eaLnBrk="1" hangingPunct="1"/>
            <a:r>
              <a:rPr lang="en-US" sz="4800" b="1">
                <a:solidFill>
                  <a:schemeClr val="bg1"/>
                </a:solidFill>
                <a:latin typeface="Arial" charset="0"/>
                <a:ea typeface="ＭＳ Ｐゴシック" charset="0"/>
                <a:cs typeface="ＭＳ Ｐゴシック" charset="0"/>
              </a:rPr>
              <a:t>Some Dangers of </a:t>
            </a:r>
            <a:br>
              <a:rPr lang="en-US" sz="4800" b="1">
                <a:solidFill>
                  <a:schemeClr val="bg1"/>
                </a:solidFill>
                <a:latin typeface="Arial" charset="0"/>
                <a:ea typeface="ＭＳ Ｐゴシック" charset="0"/>
                <a:cs typeface="ＭＳ Ｐゴシック" charset="0"/>
              </a:rPr>
            </a:br>
            <a:r>
              <a:rPr lang="en-US" sz="4800" b="1">
                <a:solidFill>
                  <a:schemeClr val="bg1"/>
                </a:solidFill>
                <a:latin typeface="Arial" charset="0"/>
                <a:ea typeface="ＭＳ Ｐゴシック" charset="0"/>
                <a:cs typeface="ＭＳ Ｐゴシック" charset="0"/>
              </a:rPr>
              <a:t>Studying Spiritual Gifts</a:t>
            </a:r>
            <a:endParaRPr lang="en-US" sz="8000" b="1">
              <a:solidFill>
                <a:schemeClr val="bg1"/>
              </a:solidFill>
              <a:latin typeface="Arial" charset="0"/>
              <a:ea typeface="ＭＳ Ｐゴシック" charset="0"/>
              <a:cs typeface="ＭＳ Ｐゴシック" charset="0"/>
            </a:endParaRPr>
          </a:p>
        </p:txBody>
      </p:sp>
      <p:pic>
        <p:nvPicPr>
          <p:cNvPr id="409605" name="Picture 5" descr="Dangersocke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7975" y="2514600"/>
            <a:ext cx="502602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bo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2" name="Rectangle 2"/>
          <p:cNvSpPr txBox="1">
            <a:spLocks noChangeArrowheads="1"/>
          </p:cNvSpPr>
          <p:nvPr/>
        </p:nvSpPr>
        <p:spPr bwMode="auto">
          <a:xfrm>
            <a:off x="0" y="4365625"/>
            <a:ext cx="4572000" cy="863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000000"/>
                </a:solidFill>
                <a:latin typeface="Times" charset="0"/>
                <a:cs typeface="Times" charset="0"/>
              </a:rPr>
              <a:t>SPIRITUAL GIFTS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0960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09605"/>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p:bldP spid="4096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8" descr="Lookingun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1675" y="1628775"/>
            <a:ext cx="5902325"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4451"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4452"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5751" name="Text Box 7"/>
          <p:cNvSpPr txBox="1">
            <a:spLocks noChangeArrowheads="1"/>
          </p:cNvSpPr>
          <p:nvPr/>
        </p:nvSpPr>
        <p:spPr bwMode="auto">
          <a:xfrm>
            <a:off x="152400" y="2798763"/>
            <a:ext cx="40386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cs typeface="Arial" charset="0"/>
              </a:rPr>
              <a:t>3) Seeking </a:t>
            </a:r>
            <a:r>
              <a:rPr lang="en-US" sz="3600" b="1">
                <a:solidFill>
                  <a:srgbClr val="FFFF00"/>
                </a:solidFill>
                <a:cs typeface="Arial" charset="0"/>
              </a:rPr>
              <a:t>sign</a:t>
            </a:r>
            <a:r>
              <a:rPr lang="en-US" sz="3600" b="1">
                <a:cs typeface="Arial" charset="0"/>
              </a:rPr>
              <a:t> (controversial) gifts and neglecting </a:t>
            </a:r>
            <a:r>
              <a:rPr lang="en-US" sz="3600" b="1">
                <a:solidFill>
                  <a:srgbClr val="FFFF00"/>
                </a:solidFill>
                <a:cs typeface="Arial" charset="0"/>
              </a:rPr>
              <a:t>ministering </a:t>
            </a:r>
            <a:r>
              <a:rPr lang="en-US" sz="3600" b="1">
                <a:cs typeface="Arial" charset="0"/>
              </a:rPr>
              <a:t>gifts </a:t>
            </a:r>
          </a:p>
        </p:txBody>
      </p:sp>
      <p:pic>
        <p:nvPicPr>
          <p:cNvPr id="104454" name="Picture 10" descr="bom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6498"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6499"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3704" name="Text Box 8"/>
          <p:cNvSpPr txBox="1">
            <a:spLocks noChangeArrowheads="1"/>
          </p:cNvSpPr>
          <p:nvPr/>
        </p:nvSpPr>
        <p:spPr bwMode="auto">
          <a:xfrm>
            <a:off x="76200" y="1916113"/>
            <a:ext cx="9067800" cy="1755775"/>
          </a:xfrm>
          <a:prstGeom prst="rect">
            <a:avLst/>
          </a:prstGeom>
          <a:noFill/>
          <a:ln w="9525">
            <a:noFill/>
            <a:miter lim="800000"/>
            <a:headEnd/>
            <a:tailEnd/>
          </a:ln>
          <a:effectLst/>
        </p:spPr>
        <p:txBody>
          <a:bodyPr>
            <a:spAutoFit/>
          </a:bodyPr>
          <a:lstStyle/>
          <a:p>
            <a:pPr marL="463550" indent="-463550" eaLnBrk="1" hangingPunct="1">
              <a:defRPr/>
            </a:pPr>
            <a:r>
              <a:rPr lang="en-US" sz="3600" b="1" dirty="0">
                <a:effectLst>
                  <a:outerShdw blurRad="38100" dist="38100" dir="2700000" algn="tl">
                    <a:srgbClr val="000000">
                      <a:alpha val="43137"/>
                    </a:srgbClr>
                  </a:outerShdw>
                </a:effectLst>
                <a:ea typeface="Arial" charset="0"/>
                <a:cs typeface="Arial" charset="0"/>
              </a:rPr>
              <a:t>4) Seeking </a:t>
            </a:r>
            <a:r>
              <a:rPr lang="en-US" sz="3600" b="1" dirty="0">
                <a:solidFill>
                  <a:srgbClr val="FFFF00"/>
                </a:solidFill>
                <a:effectLst>
                  <a:outerShdw blurRad="38100" dist="38100" dir="2700000" algn="tl">
                    <a:srgbClr val="000000">
                      <a:alpha val="43137"/>
                    </a:srgbClr>
                  </a:outerShdw>
                </a:effectLst>
                <a:ea typeface="Arial" charset="0"/>
                <a:cs typeface="Arial" charset="0"/>
              </a:rPr>
              <a:t>"up-front" </a:t>
            </a:r>
            <a:r>
              <a:rPr lang="en-US" sz="3600" b="1" dirty="0">
                <a:effectLst>
                  <a:outerShdw blurRad="38100" dist="38100" dir="2700000" algn="tl">
                    <a:srgbClr val="000000">
                      <a:alpha val="43137"/>
                    </a:srgbClr>
                  </a:outerShdw>
                </a:effectLst>
                <a:ea typeface="Arial" charset="0"/>
                <a:cs typeface="Arial" charset="0"/>
              </a:rPr>
              <a:t>ministering gifts while neglecting </a:t>
            </a:r>
            <a:r>
              <a:rPr lang="en-US" sz="3600" b="1" dirty="0">
                <a:solidFill>
                  <a:srgbClr val="FFFF00"/>
                </a:solidFill>
                <a:effectLst>
                  <a:outerShdw blurRad="38100" dist="38100" dir="2700000" algn="tl">
                    <a:srgbClr val="000000">
                      <a:alpha val="43137"/>
                    </a:srgbClr>
                  </a:outerShdw>
                </a:effectLst>
                <a:ea typeface="Arial" charset="0"/>
                <a:cs typeface="Arial" charset="0"/>
              </a:rPr>
              <a:t>"behind-the-scenes" </a:t>
            </a:r>
            <a:r>
              <a:rPr lang="en-US" sz="3600" b="1" dirty="0">
                <a:effectLst>
                  <a:outerShdw blurRad="38100" dist="38100" dir="2700000" algn="tl">
                    <a:srgbClr val="000000">
                      <a:alpha val="43137"/>
                    </a:srgbClr>
                  </a:outerShdw>
                </a:effectLst>
                <a:ea typeface="Arial" charset="0"/>
                <a:cs typeface="Arial" charset="0"/>
              </a:rPr>
              <a:t>ministering gifts </a:t>
            </a:r>
          </a:p>
        </p:txBody>
      </p:sp>
      <p:sp>
        <p:nvSpPr>
          <p:cNvPr id="413705" name="Text Box 9"/>
          <p:cNvSpPr txBox="1">
            <a:spLocks noChangeArrowheads="1"/>
          </p:cNvSpPr>
          <p:nvPr/>
        </p:nvSpPr>
        <p:spPr bwMode="auto">
          <a:xfrm>
            <a:off x="76200" y="4005263"/>
            <a:ext cx="8915400" cy="2308225"/>
          </a:xfrm>
          <a:prstGeom prst="rect">
            <a:avLst/>
          </a:prstGeom>
          <a:noFill/>
          <a:ln w="9525">
            <a:noFill/>
            <a:miter lim="800000"/>
            <a:headEnd/>
            <a:tailEnd/>
          </a:ln>
          <a:effectLst/>
        </p:spPr>
        <p:txBody>
          <a:bodyPr>
            <a:spAutoFit/>
          </a:bodyPr>
          <a:lstStyle/>
          <a:p>
            <a:pPr marL="463550" indent="-463550" eaLnBrk="1" hangingPunct="1">
              <a:defRPr/>
            </a:pPr>
            <a:r>
              <a:rPr lang="en-US" sz="3600" b="1" dirty="0">
                <a:effectLst>
                  <a:outerShdw blurRad="38100" dist="38100" dir="2700000" algn="tl">
                    <a:srgbClr val="000000">
                      <a:alpha val="43137"/>
                    </a:srgbClr>
                  </a:outerShdw>
                </a:effectLst>
                <a:ea typeface="Arial" charset="0"/>
                <a:cs typeface="Arial" charset="0"/>
              </a:rPr>
              <a:t>5) Willing to be </a:t>
            </a:r>
            <a:r>
              <a:rPr lang="en-US" sz="3600" b="1" dirty="0">
                <a:solidFill>
                  <a:srgbClr val="FFFF00"/>
                </a:solidFill>
                <a:effectLst>
                  <a:outerShdw blurRad="38100" dist="38100" dir="2700000" algn="tl">
                    <a:srgbClr val="000000">
                      <a:alpha val="43137"/>
                    </a:srgbClr>
                  </a:outerShdw>
                </a:effectLst>
                <a:ea typeface="Arial" charset="0"/>
                <a:cs typeface="Arial" charset="0"/>
              </a:rPr>
              <a:t>ignorant</a:t>
            </a:r>
            <a:r>
              <a:rPr lang="en-US" sz="3600" b="1" dirty="0">
                <a:effectLst>
                  <a:outerShdw blurRad="38100" dist="38100" dir="2700000" algn="tl">
                    <a:srgbClr val="000000">
                      <a:alpha val="43137"/>
                    </a:srgbClr>
                  </a:outerShdw>
                </a:effectLst>
                <a:ea typeface="Arial" charset="0"/>
                <a:cs typeface="Arial" charset="0"/>
              </a:rPr>
              <a:t> of gifts because of the subject</a:t>
            </a:r>
            <a:r>
              <a:rPr lang="fr-FR" sz="3600" b="1" dirty="0">
                <a:effectLst>
                  <a:outerShdw blurRad="38100" dist="38100" dir="2700000" algn="tl">
                    <a:srgbClr val="000000">
                      <a:alpha val="43137"/>
                    </a:srgbClr>
                  </a:outerShdw>
                </a:effectLst>
                <a:ea typeface="Arial" charset="0"/>
                <a:cs typeface="Arial" charset="0"/>
              </a:rPr>
              <a:t>'</a:t>
            </a:r>
            <a:r>
              <a:rPr lang="en-US" sz="3600" b="1" dirty="0">
                <a:effectLst>
                  <a:outerShdw blurRad="38100" dist="38100" dir="2700000" algn="tl">
                    <a:srgbClr val="000000">
                      <a:alpha val="43137"/>
                    </a:srgbClr>
                  </a:outerShdw>
                </a:effectLst>
                <a:ea typeface="Arial" charset="0"/>
                <a:cs typeface="Arial" charset="0"/>
              </a:rPr>
              <a:t>s complexity and the varying views of respected scholars (1 Cor. 12:1)</a:t>
            </a:r>
          </a:p>
        </p:txBody>
      </p:sp>
      <p:pic>
        <p:nvPicPr>
          <p:cNvPr id="106502" name="Picture 1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37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4" grpId="0" build="p" autoUpdateAnimBg="0"/>
      <p:bldP spid="41370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5486400" y="315913"/>
            <a:ext cx="2895600" cy="6084887"/>
          </a:xfrm>
        </p:spPr>
        <p:txBody>
          <a:bodyPr/>
          <a:lstStyle/>
          <a:p>
            <a:pPr eaLnBrk="1" hangingPunct="1"/>
            <a:r>
              <a:rPr lang="en-US">
                <a:latin typeface="Arial" charset="0"/>
                <a:ea typeface="ＭＳ Ｐゴシック" charset="0"/>
                <a:cs typeface="ＭＳ Ｐゴシック" charset="0"/>
              </a:rPr>
              <a:t>Don</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t accept being ignorant about gifts</a:t>
            </a:r>
          </a:p>
        </p:txBody>
      </p:sp>
      <p:pic>
        <p:nvPicPr>
          <p:cNvPr id="108546" name="Picture 3" descr="Fridgecuriosi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038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957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957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8822" name="Text Box 6"/>
          <p:cNvSpPr txBox="1">
            <a:spLocks noChangeArrowheads="1"/>
          </p:cNvSpPr>
          <p:nvPr/>
        </p:nvSpPr>
        <p:spPr bwMode="auto">
          <a:xfrm>
            <a:off x="152400" y="1676400"/>
            <a:ext cx="8915400" cy="1570038"/>
          </a:xfrm>
          <a:prstGeom prst="rect">
            <a:avLst/>
          </a:prstGeom>
          <a:noFill/>
          <a:ln w="9525">
            <a:noFill/>
            <a:miter lim="800000"/>
            <a:headEnd/>
            <a:tailEnd/>
          </a:ln>
          <a:effectLst/>
        </p:spPr>
        <p:txBody>
          <a:bodyPr>
            <a:spAutoFit/>
          </a:bodyPr>
          <a:lstStyle/>
          <a:p>
            <a:pPr marL="463550" indent="-463550" eaLnBrk="1" hangingPunct="1">
              <a:defRPr/>
            </a:pPr>
            <a:r>
              <a:rPr lang="en-US" sz="3200" b="1">
                <a:effectLst>
                  <a:outerShdw blurRad="38100" dist="38100" dir="2700000" algn="tl">
                    <a:srgbClr val="000000">
                      <a:alpha val="43137"/>
                    </a:srgbClr>
                  </a:outerShdw>
                </a:effectLst>
                <a:ea typeface="Arial" charset="0"/>
                <a:cs typeface="Arial" charset="0"/>
              </a:rPr>
              <a:t>6) Focusing upon </a:t>
            </a:r>
            <a:r>
              <a:rPr lang="en-US" sz="3200" b="1">
                <a:solidFill>
                  <a:srgbClr val="FFFF00"/>
                </a:solidFill>
                <a:effectLst>
                  <a:outerShdw blurRad="38100" dist="38100" dir="2700000" algn="tl">
                    <a:srgbClr val="000000">
                      <a:alpha val="43137"/>
                    </a:srgbClr>
                  </a:outerShdw>
                </a:effectLst>
                <a:ea typeface="Arial" charset="0"/>
                <a:cs typeface="Arial" charset="0"/>
              </a:rPr>
              <a:t>gifts </a:t>
            </a:r>
            <a:r>
              <a:rPr lang="en-US" sz="3200" b="1">
                <a:effectLst>
                  <a:outerShdw blurRad="38100" dist="38100" dir="2700000" algn="tl">
                    <a:srgbClr val="000000">
                      <a:alpha val="43137"/>
                    </a:srgbClr>
                  </a:outerShdw>
                </a:effectLst>
                <a:ea typeface="Arial" charset="0"/>
                <a:cs typeface="Arial" charset="0"/>
              </a:rPr>
              <a:t>as a more significant evidence of the Spirit than </a:t>
            </a:r>
            <a:r>
              <a:rPr lang="en-US" sz="3200" b="1">
                <a:solidFill>
                  <a:srgbClr val="FFFF00"/>
                </a:solidFill>
                <a:effectLst>
                  <a:outerShdw blurRad="38100" dist="38100" dir="2700000" algn="tl">
                    <a:srgbClr val="000000">
                      <a:alpha val="43137"/>
                    </a:srgbClr>
                  </a:outerShdw>
                </a:effectLst>
                <a:ea typeface="Arial" charset="0"/>
                <a:cs typeface="Arial" charset="0"/>
              </a:rPr>
              <a:t>fruit</a:t>
            </a:r>
            <a:r>
              <a:rPr lang="en-US" sz="3200" b="1">
                <a:effectLst>
                  <a:outerShdw blurRad="38100" dist="38100" dir="2700000" algn="tl">
                    <a:srgbClr val="000000">
                      <a:alpha val="43137"/>
                    </a:srgbClr>
                  </a:outerShdw>
                </a:effectLst>
                <a:ea typeface="Arial" charset="0"/>
                <a:cs typeface="Arial" charset="0"/>
              </a:rPr>
              <a:t> (Gal. 5:22-23) </a:t>
            </a:r>
          </a:p>
        </p:txBody>
      </p:sp>
      <p:sp>
        <p:nvSpPr>
          <p:cNvPr id="418825" name="Text Box 9"/>
          <p:cNvSpPr txBox="1">
            <a:spLocks noChangeArrowheads="1"/>
          </p:cNvSpPr>
          <p:nvPr/>
        </p:nvSpPr>
        <p:spPr bwMode="auto">
          <a:xfrm>
            <a:off x="1066800" y="3200400"/>
            <a:ext cx="7848600" cy="1077913"/>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Doing</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being</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Service</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character</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p:txBody>
      </p:sp>
      <p:pic>
        <p:nvPicPr>
          <p:cNvPr id="109575"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18825">
                                            <p:txEl>
                                              <p:pRg st="0" end="0"/>
                                            </p:txEl>
                                          </p:spTgt>
                                        </p:tgtEl>
                                        <p:attrNameLst>
                                          <p:attrName>style.visibility</p:attrName>
                                        </p:attrNameLst>
                                      </p:cBhvr>
                                      <p:to>
                                        <p:strVal val="visible"/>
                                      </p:to>
                                    </p:set>
                                    <p:anim calcmode="lin" valueType="num">
                                      <p:cBhvr additive="base">
                                        <p:cTn id="11" dur="500" fill="hold"/>
                                        <p:tgtEl>
                                          <p:spTgt spid="41882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88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8825">
                                            <p:txEl>
                                              <p:pRg st="1" end="1"/>
                                            </p:txEl>
                                          </p:spTgt>
                                        </p:tgtEl>
                                        <p:attrNameLst>
                                          <p:attrName>style.visibility</p:attrName>
                                        </p:attrNameLst>
                                      </p:cBhvr>
                                      <p:to>
                                        <p:strVal val="visible"/>
                                      </p:to>
                                    </p:set>
                                    <p:anim calcmode="lin" valueType="num">
                                      <p:cBhvr additive="base">
                                        <p:cTn id="17" dur="500" fill="hold"/>
                                        <p:tgtEl>
                                          <p:spTgt spid="41882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2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autoUpdateAnimBg="0"/>
      <p:bldP spid="41882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498" name="Title 1"/>
          <p:cNvSpPr>
            <a:spLocks noGrp="1"/>
          </p:cNvSpPr>
          <p:nvPr>
            <p:ph type="title"/>
          </p:nvPr>
        </p:nvSpPr>
        <p:spPr>
          <a:xfrm>
            <a:off x="323850" y="5876925"/>
            <a:ext cx="7772400" cy="865188"/>
          </a:xfrm>
        </p:spPr>
        <p:txBody>
          <a:bodyPr/>
          <a:lstStyle/>
          <a:p>
            <a:r>
              <a:rPr lang="en-US">
                <a:solidFill>
                  <a:srgbClr val="FFFFFF"/>
                </a:solidFill>
                <a:latin typeface="Arial" charset="0"/>
                <a:ea typeface="Osaka" charset="0"/>
                <a:cs typeface="Osaka" charset="0"/>
              </a:rPr>
              <a:t>Gifts versus Fruit of the Spirit</a:t>
            </a:r>
          </a:p>
        </p:txBody>
      </p:sp>
      <p:sp>
        <p:nvSpPr>
          <p:cNvPr id="234499"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a:t>
            </a:r>
            <a:endParaRPr lang="en-US">
              <a:solidFill>
                <a:srgbClr val="FFFFFF"/>
              </a:solidFill>
            </a:endParaRPr>
          </a:p>
        </p:txBody>
      </p:sp>
      <p:graphicFrame>
        <p:nvGraphicFramePr>
          <p:cNvPr id="6" name="Group 46"/>
          <p:cNvGraphicFramePr>
            <a:graphicFrameLocks/>
          </p:cNvGraphicFramePr>
          <p:nvPr/>
        </p:nvGraphicFramePr>
        <p:xfrm>
          <a:off x="107950" y="333375"/>
          <a:ext cx="8223250" cy="4111627"/>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59">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Gifts</a:t>
                      </a: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Fruit</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Abilities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Christ-likeness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service</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character</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Means to an end</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The end itself</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has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is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34520"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4521"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01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22" name="Title 1"/>
          <p:cNvSpPr>
            <a:spLocks noGrp="1"/>
          </p:cNvSpPr>
          <p:nvPr>
            <p:ph type="title"/>
          </p:nvPr>
        </p:nvSpPr>
        <p:spPr>
          <a:xfrm>
            <a:off x="323850" y="5876925"/>
            <a:ext cx="7772400" cy="865188"/>
          </a:xfrm>
        </p:spPr>
        <p:txBody>
          <a:bodyPr/>
          <a:lstStyle/>
          <a:p>
            <a:r>
              <a:rPr lang="en-US">
                <a:solidFill>
                  <a:srgbClr val="FFFFFF"/>
                </a:solidFill>
                <a:latin typeface="Arial" charset="0"/>
                <a:ea typeface="Osaka" charset="0"/>
                <a:cs typeface="Osaka" charset="0"/>
              </a:rPr>
              <a:t>Gifts versus Fruit of the Spirit</a:t>
            </a:r>
          </a:p>
        </p:txBody>
      </p:sp>
      <p:sp>
        <p:nvSpPr>
          <p:cNvPr id="235523"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a:t>
            </a:r>
            <a:endParaRPr lang="en-US">
              <a:solidFill>
                <a:srgbClr val="FFFFFF"/>
              </a:solidFill>
            </a:endParaRPr>
          </a:p>
        </p:txBody>
      </p:sp>
      <p:graphicFrame>
        <p:nvGraphicFramePr>
          <p:cNvPr id="6" name="Group 46"/>
          <p:cNvGraphicFramePr>
            <a:graphicFrameLocks/>
          </p:cNvGraphicFramePr>
          <p:nvPr/>
        </p:nvGraphicFramePr>
        <p:xfrm>
          <a:off x="107950" y="333375"/>
          <a:ext cx="8223250" cy="4854577"/>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60">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Gifts</a:t>
                      </a: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Fruit</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04919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Plural: many</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Singular: one (love)</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0068">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Often misused in the church</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Rarely misused in the church</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0068">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No believer </a:t>
                      </a:r>
                      <a:br>
                        <a:rPr lang="en-US" sz="2800" b="1" dirty="0">
                          <a:effectLst/>
                          <a:latin typeface="Arial"/>
                          <a:ea typeface="Times New Roman"/>
                          <a:cs typeface="Times New Roman"/>
                        </a:rPr>
                      </a:br>
                      <a:r>
                        <a:rPr lang="en-US" sz="2800" b="1" dirty="0">
                          <a:effectLst/>
                          <a:latin typeface="Arial"/>
                          <a:ea typeface="Times New Roman"/>
                          <a:cs typeface="Times New Roman"/>
                        </a:rPr>
                        <a:t>possesses all</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Every believer should strive for all</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284">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Will cease (temporary)</a:t>
                      </a:r>
                      <a:endParaRPr lang="en-US" sz="2800" b="1">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Will last (</a:t>
                      </a:r>
                      <a:r>
                        <a:rPr lang="en-US" sz="2800" b="1" kern="1200" dirty="0">
                          <a:solidFill>
                            <a:schemeClr val="tx1"/>
                          </a:solidFill>
                          <a:effectLst/>
                          <a:latin typeface="Arial"/>
                          <a:ea typeface="Times New Roman"/>
                          <a:cs typeface="Times New Roman"/>
                        </a:rPr>
                        <a:t>permanent</a:t>
                      </a:r>
                      <a:r>
                        <a:rPr lang="en-US" sz="2800" b="1" dirty="0">
                          <a:effectLst/>
                          <a:latin typeface="Arial"/>
                          <a:ea typeface="Times New Roman"/>
                          <a:cs typeface="Times New Roman"/>
                        </a:rPr>
                        <a:t>)</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3554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45"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264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a:xfrm>
            <a:off x="-36513" y="-100013"/>
            <a:ext cx="9251951" cy="1143001"/>
          </a:xfrm>
          <a:solidFill>
            <a:srgbClr val="000000"/>
          </a:solidFill>
        </p:spPr>
        <p:txBody>
          <a:bodyPr/>
          <a:lstStyle/>
          <a:p>
            <a:r>
              <a:rPr lang="en-US">
                <a:solidFill>
                  <a:srgbClr val="FFFFFF"/>
                </a:solidFill>
                <a:latin typeface="Apple Chancery" charset="0"/>
                <a:ea typeface="Osaka" charset="0"/>
                <a:cs typeface="Apple Chancery" charset="0"/>
              </a:rPr>
              <a:t>The Fruit of the Spirit</a:t>
            </a:r>
          </a:p>
        </p:txBody>
      </p:sp>
      <p:pic>
        <p:nvPicPr>
          <p:cNvPr id="236546" name="Picture 2" descr="fruit of Spiri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1014413"/>
            <a:ext cx="9174163" cy="587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47"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spTree>
    <p:extLst>
      <p:ext uri="{BB962C8B-B14F-4D97-AF65-F5344CB8AC3E}">
        <p14:creationId xmlns:p14="http://schemas.microsoft.com/office/powerpoint/2010/main" val="169480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a:extLst/>
        </p:spPr>
        <p:txBody>
          <a:bodyPr/>
          <a:lstStyle/>
          <a:p>
            <a:pPr>
              <a:defRPr/>
            </a:pPr>
            <a:r>
              <a:rPr lang="en-US" b="1" dirty="0">
                <a:solidFill>
                  <a:srgbClr val="FFFFFF"/>
                </a:solidFill>
                <a:effectLst>
                  <a:glow rad="317500">
                    <a:schemeClr val="tx1">
                      <a:alpha val="91000"/>
                    </a:schemeClr>
                  </a:glow>
                </a:effectLst>
                <a:latin typeface="Apple Chancery"/>
                <a:cs typeface="Apple Chancery"/>
              </a:rPr>
              <a:t>The Fruit of the Spirit</a:t>
            </a:r>
          </a:p>
        </p:txBody>
      </p:sp>
      <p:sp>
        <p:nvSpPr>
          <p:cNvPr id="237571"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pic>
        <p:nvPicPr>
          <p:cNvPr id="237572"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Love</a:t>
            </a: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
        <p:nvSpPr>
          <p:cNvPr id="15" name="Oval 14"/>
          <p:cNvSpPr>
            <a:spLocks noChangeArrowheads="1"/>
          </p:cNvSpPr>
          <p:nvPr/>
        </p:nvSpPr>
        <p:spPr bwMode="auto">
          <a:xfrm rot="-1103677">
            <a:off x="3589338" y="1190625"/>
            <a:ext cx="3600450" cy="2747963"/>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6" name="Title 1"/>
          <p:cNvSpPr txBox="1">
            <a:spLocks/>
          </p:cNvSpPr>
          <p:nvPr/>
        </p:nvSpPr>
        <p:spPr bwMode="auto">
          <a:xfrm>
            <a:off x="5724128" y="908720"/>
            <a:ext cx="2232248" cy="648072"/>
          </a:xfrm>
          <a:prstGeom prst="rect">
            <a:avLst/>
          </a:prstGeom>
          <a:solidFill>
            <a:srgbClr val="0000FF"/>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Inner Life</a:t>
            </a:r>
          </a:p>
        </p:txBody>
      </p:sp>
      <p:sp>
        <p:nvSpPr>
          <p:cNvPr id="17" name="Oval 16"/>
          <p:cNvSpPr>
            <a:spLocks noChangeArrowheads="1"/>
          </p:cNvSpPr>
          <p:nvPr/>
        </p:nvSpPr>
        <p:spPr bwMode="auto">
          <a:xfrm rot="-1103677">
            <a:off x="3436938" y="3611563"/>
            <a:ext cx="5688012" cy="2643187"/>
          </a:xfrm>
          <a:prstGeom prst="ellipse">
            <a:avLst/>
          </a:prstGeom>
          <a:noFill/>
          <a:ln w="76200">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8" name="Title 1"/>
          <p:cNvSpPr txBox="1">
            <a:spLocks/>
          </p:cNvSpPr>
          <p:nvPr/>
        </p:nvSpPr>
        <p:spPr bwMode="auto">
          <a:xfrm>
            <a:off x="5940152" y="5445224"/>
            <a:ext cx="3131840" cy="1079982"/>
          </a:xfrm>
          <a:prstGeom prst="rect">
            <a:avLst/>
          </a:prstGeom>
          <a:solidFill>
            <a:srgbClr val="800000"/>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Social Relationships</a:t>
            </a:r>
          </a:p>
        </p:txBody>
      </p:sp>
      <p:sp>
        <p:nvSpPr>
          <p:cNvPr id="19" name="Oval 18"/>
          <p:cNvSpPr/>
          <p:nvPr/>
        </p:nvSpPr>
        <p:spPr bwMode="auto">
          <a:xfrm rot="17724361">
            <a:off x="31751" y="1700212"/>
            <a:ext cx="4144962" cy="4132263"/>
          </a:xfrm>
          <a:prstGeom prst="ellipse">
            <a:avLst/>
          </a:prstGeom>
          <a:noFill/>
          <a:ln w="76200" cap="flat" cmpd="sng" algn="ctr">
            <a:solidFill>
              <a:schemeClr val="accent5">
                <a:lumMod val="25000"/>
              </a:schemeClr>
            </a:solidFill>
            <a:prstDash val="solid"/>
            <a:round/>
            <a:headEnd type="none" w="med" len="med"/>
            <a:tailEnd type="none" w="med" len="med"/>
          </a:ln>
          <a:effectLst/>
          <a:extLst/>
        </p:spPr>
        <p:txBody>
          <a:bodyPr/>
          <a:lstStyle/>
          <a:p>
            <a:pPr eaLnBrk="1" hangingPunct="1">
              <a:defRPr/>
            </a:pPr>
            <a:endParaRPr lang="en-US">
              <a:solidFill>
                <a:srgbClr val="000000"/>
              </a:solidFill>
              <a:latin typeface="Times New Roman" charset="0"/>
              <a:cs typeface="Arial" charset="0"/>
            </a:endParaRPr>
          </a:p>
        </p:txBody>
      </p:sp>
      <p:sp>
        <p:nvSpPr>
          <p:cNvPr id="20" name="Title 1"/>
          <p:cNvSpPr txBox="1">
            <a:spLocks/>
          </p:cNvSpPr>
          <p:nvPr/>
        </p:nvSpPr>
        <p:spPr bwMode="auto">
          <a:xfrm>
            <a:off x="0" y="1052736"/>
            <a:ext cx="2952328" cy="1008112"/>
          </a:xfrm>
          <a:prstGeom prst="rect">
            <a:avLst/>
          </a:prstGeom>
          <a:solidFill>
            <a:schemeClr val="accent5">
              <a:lumMod val="25000"/>
            </a:schemeClr>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Principles of Conduct</a:t>
            </a: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600" b="1" dirty="0">
                <a:solidFill>
                  <a:srgbClr val="FFFFFF"/>
                </a:solidFill>
                <a:effectLst>
                  <a:glow rad="317500">
                    <a:srgbClr val="000000">
                      <a:alpha val="91000"/>
                    </a:srgbClr>
                  </a:glow>
                </a:effectLst>
                <a:latin typeface="Apple Chancery"/>
                <a:ea typeface="Osaka"/>
                <a:cs typeface="Apple Chancery"/>
              </a:rPr>
              <a:t>Galatians 5:22-23</a:t>
            </a:r>
          </a:p>
        </p:txBody>
      </p:sp>
    </p:spTree>
    <p:extLst>
      <p:ext uri="{BB962C8B-B14F-4D97-AF65-F5344CB8AC3E}">
        <p14:creationId xmlns:p14="http://schemas.microsoft.com/office/powerpoint/2010/main" val="244526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par>
                                <p:cTn id="99" presetID="53" presetClass="entr" presetSubtype="16"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ppt_w</p:attrName>
                                        </p:attrNameLst>
                                      </p:cBhvr>
                                      <p:tavLst>
                                        <p:tav tm="0">
                                          <p:val>
                                            <p:fltVal val="0"/>
                                          </p:val>
                                        </p:tav>
                                        <p:tav tm="100000">
                                          <p:val>
                                            <p:strVal val="#ppt_w"/>
                                          </p:val>
                                        </p:tav>
                                      </p:tavLst>
                                    </p:anim>
                                    <p:anim calcmode="lin" valueType="num">
                                      <p:cBhvr>
                                        <p:cTn id="109" dur="500" fill="hold"/>
                                        <p:tgtEl>
                                          <p:spTgt spid="19"/>
                                        </p:tgtEl>
                                        <p:attrNameLst>
                                          <p:attrName>ppt_h</p:attrName>
                                        </p:attrNameLst>
                                      </p:cBhvr>
                                      <p:tavLst>
                                        <p:tav tm="0">
                                          <p:val>
                                            <p:fltVal val="0"/>
                                          </p:val>
                                        </p:tav>
                                        <p:tav tm="100000">
                                          <p:val>
                                            <p:strVal val="#ppt_h"/>
                                          </p:val>
                                        </p:tav>
                                      </p:tavLst>
                                    </p:anim>
                                    <p:animEffect transition="in" filter="fade">
                                      <p:cBhvr>
                                        <p:cTn id="110" dur="500"/>
                                        <p:tgtEl>
                                          <p:spTgt spid="19"/>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16"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par>
                                <p:cTn id="118" presetID="53" presetClass="entr" presetSubtype="16"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a:extLst/>
        </p:spPr>
        <p:txBody>
          <a:bodyPr/>
          <a:lstStyle/>
          <a:p>
            <a:pPr>
              <a:defRPr/>
            </a:pPr>
            <a:r>
              <a:rPr lang="en-US" b="1" dirty="0">
                <a:solidFill>
                  <a:srgbClr val="FFFFFF"/>
                </a:solidFill>
                <a:effectLst>
                  <a:glow rad="317500">
                    <a:schemeClr val="tx1">
                      <a:alpha val="91000"/>
                    </a:schemeClr>
                  </a:glow>
                </a:effectLst>
                <a:latin typeface="Apple Chancery"/>
                <a:cs typeface="Apple Chancery"/>
              </a:rPr>
              <a:t>The Fruit of the Spirit</a:t>
            </a:r>
          </a:p>
        </p:txBody>
      </p:sp>
      <p:sp>
        <p:nvSpPr>
          <p:cNvPr id="238595"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pic>
        <p:nvPicPr>
          <p:cNvPr id="238596"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Love</a:t>
            </a: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15" name="Oval 14"/>
          <p:cNvSpPr>
            <a:spLocks noChangeArrowheads="1"/>
          </p:cNvSpPr>
          <p:nvPr/>
        </p:nvSpPr>
        <p:spPr bwMode="auto">
          <a:xfrm rot="1099226">
            <a:off x="4081463" y="1144588"/>
            <a:ext cx="3140075" cy="1689100"/>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6" name="Title 1"/>
          <p:cNvSpPr txBox="1">
            <a:spLocks/>
          </p:cNvSpPr>
          <p:nvPr/>
        </p:nvSpPr>
        <p:spPr bwMode="auto">
          <a:xfrm>
            <a:off x="5436096" y="1268760"/>
            <a:ext cx="2232248" cy="648072"/>
          </a:xfrm>
          <a:prstGeom prst="rect">
            <a:avLst/>
          </a:prstGeom>
          <a:solidFill>
            <a:srgbClr val="0000FF"/>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Feelings</a:t>
            </a:r>
          </a:p>
        </p:txBody>
      </p:sp>
      <p:sp>
        <p:nvSpPr>
          <p:cNvPr id="17" name="Oval 16"/>
          <p:cNvSpPr>
            <a:spLocks noChangeArrowheads="1"/>
          </p:cNvSpPr>
          <p:nvPr/>
        </p:nvSpPr>
        <p:spPr bwMode="auto">
          <a:xfrm rot="-1103677">
            <a:off x="5446713" y="3141663"/>
            <a:ext cx="3625850" cy="2644775"/>
          </a:xfrm>
          <a:prstGeom prst="ellipse">
            <a:avLst/>
          </a:prstGeom>
          <a:noFill/>
          <a:ln w="76200">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8" name="Title 1"/>
          <p:cNvSpPr txBox="1">
            <a:spLocks/>
          </p:cNvSpPr>
          <p:nvPr/>
        </p:nvSpPr>
        <p:spPr bwMode="auto">
          <a:xfrm>
            <a:off x="6648530" y="4005064"/>
            <a:ext cx="2520280" cy="576064"/>
          </a:xfrm>
          <a:prstGeom prst="rect">
            <a:avLst/>
          </a:prstGeom>
          <a:solidFill>
            <a:srgbClr val="800000"/>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Attitudes</a:t>
            </a:r>
          </a:p>
        </p:txBody>
      </p:sp>
      <p:sp>
        <p:nvSpPr>
          <p:cNvPr id="19" name="Oval 18"/>
          <p:cNvSpPr>
            <a:spLocks noChangeArrowheads="1"/>
          </p:cNvSpPr>
          <p:nvPr/>
        </p:nvSpPr>
        <p:spPr bwMode="auto">
          <a:xfrm rot="-3875639">
            <a:off x="847726" y="1184275"/>
            <a:ext cx="2563812" cy="3436937"/>
          </a:xfrm>
          <a:prstGeom prst="ellipse">
            <a:avLst/>
          </a:prstGeom>
          <a:noFill/>
          <a:ln w="7620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600" b="1" dirty="0">
                <a:solidFill>
                  <a:srgbClr val="FFFFFF"/>
                </a:solidFill>
                <a:effectLst>
                  <a:glow rad="317500">
                    <a:srgbClr val="000000">
                      <a:alpha val="91000"/>
                    </a:srgbClr>
                  </a:glow>
                </a:effectLst>
                <a:latin typeface="Apple Chancery"/>
                <a:ea typeface="Osaka"/>
                <a:cs typeface="Apple Chancery"/>
              </a:rPr>
              <a:t>Galatians 5:22-23</a:t>
            </a:r>
          </a:p>
        </p:txBody>
      </p:sp>
      <p:sp>
        <p:nvSpPr>
          <p:cNvPr id="22" name="Oval 21"/>
          <p:cNvSpPr/>
          <p:nvPr/>
        </p:nvSpPr>
        <p:spPr bwMode="auto">
          <a:xfrm rot="16689425">
            <a:off x="1984375" y="2709863"/>
            <a:ext cx="2562225" cy="5527675"/>
          </a:xfrm>
          <a:prstGeom prst="ellipse">
            <a:avLst/>
          </a:prstGeom>
          <a:noFill/>
          <a:ln w="76200" cap="flat" cmpd="sng" algn="ctr">
            <a:solidFill>
              <a:schemeClr val="accent5">
                <a:lumMod val="25000"/>
              </a:schemeClr>
            </a:solidFill>
            <a:prstDash val="solid"/>
            <a:round/>
            <a:headEnd type="none" w="med" len="med"/>
            <a:tailEnd type="none" w="med" len="med"/>
          </a:ln>
          <a:effectLst/>
          <a:extLst/>
        </p:spPr>
        <p:txBody>
          <a:bodyPr/>
          <a:lstStyle/>
          <a:p>
            <a:pPr eaLnBrk="1" hangingPunct="1">
              <a:defRPr/>
            </a:pPr>
            <a:endParaRPr lang="en-US">
              <a:solidFill>
                <a:srgbClr val="000000"/>
              </a:solidFill>
              <a:latin typeface="Times New Roman" charset="0"/>
              <a:cs typeface="Arial" charset="0"/>
            </a:endParaRPr>
          </a:p>
        </p:txBody>
      </p:sp>
      <p:sp>
        <p:nvSpPr>
          <p:cNvPr id="23" name="Title 1"/>
          <p:cNvSpPr txBox="1">
            <a:spLocks/>
          </p:cNvSpPr>
          <p:nvPr/>
        </p:nvSpPr>
        <p:spPr bwMode="auto">
          <a:xfrm>
            <a:off x="1043608" y="5445224"/>
            <a:ext cx="2483768" cy="720080"/>
          </a:xfrm>
          <a:prstGeom prst="rect">
            <a:avLst/>
          </a:prstGeom>
          <a:solidFill>
            <a:schemeClr val="accent5">
              <a:lumMod val="25000"/>
            </a:schemeClr>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Character</a:t>
            </a:r>
          </a:p>
        </p:txBody>
      </p:sp>
      <p:sp>
        <p:nvSpPr>
          <p:cNvPr id="20" name="Title 1"/>
          <p:cNvSpPr txBox="1">
            <a:spLocks/>
          </p:cNvSpPr>
          <p:nvPr/>
        </p:nvSpPr>
        <p:spPr bwMode="auto">
          <a:xfrm>
            <a:off x="0" y="2780928"/>
            <a:ext cx="2483768" cy="720080"/>
          </a:xfrm>
          <a:prstGeom prst="rect">
            <a:avLst/>
          </a:prstGeom>
          <a:solidFill>
            <a:srgbClr val="660066"/>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Behavior</a:t>
            </a: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Tree>
    <p:extLst>
      <p:ext uri="{BB962C8B-B14F-4D97-AF65-F5344CB8AC3E}">
        <p14:creationId xmlns:p14="http://schemas.microsoft.com/office/powerpoint/2010/main" val="42844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a:extLst/>
        </p:spPr>
        <p:txBody>
          <a:bodyPr/>
          <a:lstStyle/>
          <a:p>
            <a:pPr>
              <a:defRPr/>
            </a:pPr>
            <a:r>
              <a:rPr lang="en-US" b="1" dirty="0">
                <a:solidFill>
                  <a:srgbClr val="FFFFFF"/>
                </a:solidFill>
                <a:effectLst>
                  <a:glow rad="317500">
                    <a:schemeClr val="tx1">
                      <a:alpha val="91000"/>
                    </a:schemeClr>
                  </a:glow>
                </a:effectLst>
                <a:latin typeface="Apple Chancery"/>
                <a:cs typeface="Apple Chancery"/>
              </a:rPr>
              <a:t>The Fruit of the Spirit</a:t>
            </a:r>
          </a:p>
        </p:txBody>
      </p:sp>
      <p:sp>
        <p:nvSpPr>
          <p:cNvPr id="239619"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pic>
        <p:nvPicPr>
          <p:cNvPr id="239620"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Love</a:t>
            </a:r>
            <a:r>
              <a:rPr lang="fr-FR" b="1" dirty="0">
                <a:solidFill>
                  <a:srgbClr val="FFFF00"/>
                </a:solidFill>
                <a:effectLst>
                  <a:glow rad="317500">
                    <a:srgbClr val="000000">
                      <a:alpha val="91000"/>
                    </a:srgbClr>
                  </a:glow>
                </a:effectLst>
                <a:latin typeface="Apple Chancery"/>
                <a:ea typeface="Osaka"/>
                <a:cs typeface="Apple Chancery"/>
              </a:rPr>
              <a:t>'</a:t>
            </a:r>
            <a:r>
              <a:rPr lang="en-US" b="1" dirty="0">
                <a:solidFill>
                  <a:srgbClr val="FFFF00"/>
                </a:solidFill>
                <a:effectLst>
                  <a:glow rad="317500">
                    <a:srgbClr val="000000">
                      <a:alpha val="91000"/>
                    </a:srgbClr>
                  </a:glow>
                </a:effectLst>
                <a:latin typeface="Apple Chancery"/>
                <a:ea typeface="Osaka"/>
                <a:cs typeface="Apple Chancery"/>
              </a:rPr>
              <a:t>s</a:t>
            </a: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600" b="1" dirty="0">
                <a:solidFill>
                  <a:srgbClr val="FFFFFF"/>
                </a:solidFill>
                <a:effectLst>
                  <a:glow rad="317500">
                    <a:srgbClr val="000000">
                      <a:alpha val="91000"/>
                    </a:srgbClr>
                  </a:glow>
                </a:effectLst>
                <a:latin typeface="Apple Chancery"/>
                <a:ea typeface="Osaka"/>
                <a:cs typeface="Apple Chancery"/>
              </a:rPr>
              <a:t>Galatians 5:22-23</a:t>
            </a: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
        <p:nvSpPr>
          <p:cNvPr id="24" name="Title 1"/>
          <p:cNvSpPr txBox="1">
            <a:spLocks/>
          </p:cNvSpPr>
          <p:nvPr/>
        </p:nvSpPr>
        <p:spPr bwMode="auto">
          <a:xfrm>
            <a:off x="3203848" y="548680"/>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Strength</a:t>
            </a:r>
          </a:p>
        </p:txBody>
      </p:sp>
      <p:sp>
        <p:nvSpPr>
          <p:cNvPr id="25" name="Title 1"/>
          <p:cNvSpPr txBox="1">
            <a:spLocks/>
          </p:cNvSpPr>
          <p:nvPr/>
        </p:nvSpPr>
        <p:spPr bwMode="auto">
          <a:xfrm>
            <a:off x="6041444" y="1412776"/>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Security</a:t>
            </a:r>
          </a:p>
        </p:txBody>
      </p:sp>
      <p:sp>
        <p:nvSpPr>
          <p:cNvPr id="26" name="Title 1"/>
          <p:cNvSpPr txBox="1">
            <a:spLocks/>
          </p:cNvSpPr>
          <p:nvPr/>
        </p:nvSpPr>
        <p:spPr bwMode="auto">
          <a:xfrm>
            <a:off x="6047656" y="364502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Endurance</a:t>
            </a:r>
          </a:p>
        </p:txBody>
      </p:sp>
      <p:sp>
        <p:nvSpPr>
          <p:cNvPr id="27" name="Title 1"/>
          <p:cNvSpPr txBox="1">
            <a:spLocks/>
          </p:cNvSpPr>
          <p:nvPr/>
        </p:nvSpPr>
        <p:spPr bwMode="auto">
          <a:xfrm>
            <a:off x="6046811" y="4797152"/>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Conduct</a:t>
            </a:r>
          </a:p>
        </p:txBody>
      </p:sp>
      <p:sp>
        <p:nvSpPr>
          <p:cNvPr id="28" name="Title 1"/>
          <p:cNvSpPr txBox="1">
            <a:spLocks/>
          </p:cNvSpPr>
          <p:nvPr/>
        </p:nvSpPr>
        <p:spPr bwMode="auto">
          <a:xfrm>
            <a:off x="3851920" y="5661248"/>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Character</a:t>
            </a:r>
          </a:p>
        </p:txBody>
      </p:sp>
      <p:sp>
        <p:nvSpPr>
          <p:cNvPr id="29" name="Title 1"/>
          <p:cNvSpPr txBox="1">
            <a:spLocks/>
          </p:cNvSpPr>
          <p:nvPr/>
        </p:nvSpPr>
        <p:spPr bwMode="auto">
          <a:xfrm>
            <a:off x="7384" y="508518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Confidence</a:t>
            </a:r>
          </a:p>
        </p:txBody>
      </p:sp>
      <p:sp>
        <p:nvSpPr>
          <p:cNvPr id="30" name="Title 1"/>
          <p:cNvSpPr txBox="1">
            <a:spLocks/>
          </p:cNvSpPr>
          <p:nvPr/>
        </p:nvSpPr>
        <p:spPr bwMode="auto">
          <a:xfrm>
            <a:off x="-180528" y="364502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Humility</a:t>
            </a:r>
          </a:p>
        </p:txBody>
      </p:sp>
      <p:sp>
        <p:nvSpPr>
          <p:cNvPr id="31" name="Title 1"/>
          <p:cNvSpPr txBox="1">
            <a:spLocks/>
          </p:cNvSpPr>
          <p:nvPr/>
        </p:nvSpPr>
        <p:spPr bwMode="auto">
          <a:xfrm>
            <a:off x="-252536" y="2348880"/>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Victory</a:t>
            </a:r>
          </a:p>
        </p:txBody>
      </p:sp>
    </p:spTree>
    <p:extLst>
      <p:ext uri="{BB962C8B-B14F-4D97-AF65-F5344CB8AC3E}">
        <p14:creationId xmlns:p14="http://schemas.microsoft.com/office/powerpoint/2010/main" val="345541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4754"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74755"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44422" name="Text Box 6"/>
          <p:cNvSpPr txBox="1">
            <a:spLocks noChangeArrowheads="1"/>
          </p:cNvSpPr>
          <p:nvPr/>
        </p:nvSpPr>
        <p:spPr bwMode="auto">
          <a:xfrm>
            <a:off x="152400" y="2025650"/>
            <a:ext cx="8991600" cy="58420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a:cs typeface="Arial" charset="0"/>
              </a:rPr>
              <a:t>1) Division from </a:t>
            </a:r>
            <a:r>
              <a:rPr lang="en-US" sz="3200" b="1" dirty="0">
                <a:solidFill>
                  <a:srgbClr val="FFFF00"/>
                </a:solidFill>
                <a:cs typeface="Arial" charset="0"/>
              </a:rPr>
              <a:t>comparison</a:t>
            </a:r>
            <a:r>
              <a:rPr lang="en-US" sz="3200" b="1" dirty="0">
                <a:cs typeface="Arial" charset="0"/>
              </a:rPr>
              <a:t> and </a:t>
            </a:r>
            <a:r>
              <a:rPr lang="en-US" sz="3200" b="1" dirty="0">
                <a:solidFill>
                  <a:srgbClr val="FFFF00"/>
                </a:solidFill>
                <a:cs typeface="Arial" charset="0"/>
              </a:rPr>
              <a:t>competition</a:t>
            </a:r>
            <a:endParaRPr lang="en-US" sz="3200" b="1" dirty="0">
              <a:cs typeface="Arial" charset="0"/>
            </a:endParaRPr>
          </a:p>
        </p:txBody>
      </p:sp>
      <p:sp>
        <p:nvSpPr>
          <p:cNvPr id="444423" name="Text Box 7"/>
          <p:cNvSpPr txBox="1">
            <a:spLocks noChangeArrowheads="1"/>
          </p:cNvSpPr>
          <p:nvPr/>
        </p:nvSpPr>
        <p:spPr bwMode="auto">
          <a:xfrm>
            <a:off x="533400" y="2743200"/>
            <a:ext cx="8610600" cy="1938338"/>
          </a:xfrm>
          <a:prstGeom prst="rect">
            <a:avLst/>
          </a:prstGeom>
          <a:noFill/>
          <a:ln w="9525">
            <a:noFill/>
            <a:miter lim="800000"/>
            <a:headEnd/>
            <a:tailEnd/>
          </a:ln>
          <a:effectLst/>
        </p:spPr>
        <p:txBody>
          <a:bodyPr>
            <a:spAutoFit/>
          </a:bodyPr>
          <a:lstStyle/>
          <a:p>
            <a:pPr marL="342900" indent="-342900" eaLnBrk="1" hangingPunct="1">
              <a:buFont typeface="Arial" charset="0"/>
              <a:buNone/>
              <a:defRPr/>
            </a:pPr>
            <a:r>
              <a:rPr lang="en-US" sz="3200" b="1" dirty="0">
                <a:effectLst>
                  <a:outerShdw blurRad="38100" dist="38100" dir="2700000" algn="tl">
                    <a:srgbClr val="000000">
                      <a:alpha val="43137"/>
                    </a:srgbClr>
                  </a:outerShdw>
                </a:effectLst>
                <a:ea typeface="Arial" charset="0"/>
                <a:cs typeface="Arial" charset="0"/>
              </a:rPr>
              <a:t>a) Seeing your gift as </a:t>
            </a:r>
            <a:r>
              <a:rPr lang="en-US" sz="3200" b="1" dirty="0">
                <a:solidFill>
                  <a:srgbClr val="FFFF00"/>
                </a:solidFill>
                <a:effectLst>
                  <a:outerShdw blurRad="38100" dist="38100" dir="2700000" algn="tl">
                    <a:srgbClr val="000000">
                      <a:alpha val="43137"/>
                    </a:srgbClr>
                  </a:outerShdw>
                </a:effectLst>
                <a:ea typeface="Arial" charset="0"/>
                <a:cs typeface="Arial" charset="0"/>
              </a:rPr>
              <a:t>unimportant</a:t>
            </a:r>
            <a:r>
              <a:rPr lang="en-US" sz="3200" b="1" dirty="0">
                <a:effectLst>
                  <a:outerShdw blurRad="38100" dist="38100" dir="2700000" algn="tl">
                    <a:srgbClr val="000000">
                      <a:alpha val="43137"/>
                    </a:srgbClr>
                  </a:outerShdw>
                </a:effectLst>
                <a:ea typeface="Arial" charset="0"/>
                <a:cs typeface="Arial" charset="0"/>
              </a:rPr>
              <a:t> </a:t>
            </a:r>
            <a:br>
              <a:rPr lang="en-US" sz="3200" b="1" dirty="0">
                <a:effectLst>
                  <a:outerShdw blurRad="38100" dist="38100" dir="2700000" algn="tl">
                    <a:srgbClr val="000000">
                      <a:alpha val="43137"/>
                    </a:srgbClr>
                  </a:outerShdw>
                </a:effectLst>
                <a:ea typeface="Arial" charset="0"/>
                <a:cs typeface="Arial" charset="0"/>
              </a:rPr>
            </a:br>
            <a:r>
              <a:rPr lang="en-US" sz="3200" b="1" dirty="0">
                <a:effectLst>
                  <a:outerShdw blurRad="38100" dist="38100" dir="2700000" algn="tl">
                    <a:srgbClr val="000000">
                      <a:alpha val="43137"/>
                    </a:srgbClr>
                  </a:outerShdw>
                </a:effectLst>
                <a:ea typeface="Arial" charset="0"/>
                <a:cs typeface="Arial" charset="0"/>
              </a:rPr>
              <a:t>(inferiority problem)</a:t>
            </a:r>
          </a:p>
          <a:p>
            <a:pPr marL="342900" indent="-342900" eaLnBrk="1" hangingPunct="1">
              <a:buFont typeface="Arial" charset="0"/>
              <a:buNone/>
              <a:defRPr/>
            </a:pPr>
            <a:endParaRPr lang="en-US" sz="2800" b="1" dirty="0">
              <a:effectLst>
                <a:outerShdw blurRad="38100" dist="38100" dir="2700000" algn="tl">
                  <a:srgbClr val="000000">
                    <a:alpha val="43137"/>
                  </a:srgbClr>
                </a:outerShdw>
              </a:effectLst>
              <a:ea typeface="Arial" charset="0"/>
              <a:cs typeface="Arial" charset="0"/>
            </a:endParaRPr>
          </a:p>
          <a:p>
            <a:pPr marL="342900" indent="-342900" eaLnBrk="1" hangingPunct="1">
              <a:buFont typeface="Arial" charset="0"/>
              <a:buNone/>
              <a:defRPr/>
            </a:pPr>
            <a:r>
              <a:rPr lang="en-US" sz="2800" b="1" dirty="0">
                <a:effectLst>
                  <a:outerShdw blurRad="38100" dist="38100" dir="2700000" algn="tl">
                    <a:srgbClr val="000000">
                      <a:alpha val="43137"/>
                    </a:srgbClr>
                  </a:outerShdw>
                </a:effectLst>
                <a:ea typeface="Arial" charset="0"/>
                <a:cs typeface="Arial" charset="0"/>
              </a:rPr>
              <a:t>	i.e. "</a:t>
            </a:r>
            <a:r>
              <a:rPr lang="en-US" sz="2800" b="1" dirty="0">
                <a:solidFill>
                  <a:srgbClr val="FFFF00"/>
                </a:solidFill>
                <a:effectLst>
                  <a:outerShdw blurRad="38100" dist="38100" dir="2700000" algn="tl">
                    <a:srgbClr val="000000">
                      <a:alpha val="43137"/>
                    </a:srgbClr>
                  </a:outerShdw>
                </a:effectLst>
                <a:ea typeface="Arial" charset="0"/>
                <a:cs typeface="Arial" charset="0"/>
              </a:rPr>
              <a:t>My</a:t>
            </a:r>
            <a:r>
              <a:rPr lang="en-US" sz="2800" b="1" dirty="0">
                <a:effectLst>
                  <a:outerShdw blurRad="38100" dist="38100" dir="2700000" algn="tl">
                    <a:srgbClr val="000000">
                      <a:alpha val="43137"/>
                    </a:srgbClr>
                  </a:outerShdw>
                </a:effectLst>
                <a:ea typeface="Arial" charset="0"/>
                <a:cs typeface="Arial" charset="0"/>
              </a:rPr>
              <a:t> gift is not like </a:t>
            </a:r>
            <a:r>
              <a:rPr lang="en-US" sz="2800" b="1" dirty="0">
                <a:solidFill>
                  <a:srgbClr val="FFFF00"/>
                </a:solidFill>
                <a:effectLst>
                  <a:outerShdw blurRad="38100" dist="38100" dir="2700000" algn="tl">
                    <a:srgbClr val="000000">
                      <a:alpha val="43137"/>
                    </a:srgbClr>
                  </a:outerShdw>
                </a:effectLst>
                <a:ea typeface="Arial" charset="0"/>
                <a:cs typeface="Arial" charset="0"/>
              </a:rPr>
              <a:t>yours</a:t>
            </a:r>
            <a:r>
              <a:rPr lang="en-US" sz="2800" b="1" dirty="0">
                <a:effectLst>
                  <a:outerShdw blurRad="38100" dist="38100" dir="2700000" algn="tl">
                    <a:srgbClr val="000000">
                      <a:alpha val="43137"/>
                    </a:srgbClr>
                  </a:outerShdw>
                </a:effectLst>
                <a:ea typeface="Arial" charset="0"/>
                <a:cs typeface="Arial" charset="0"/>
              </a:rPr>
              <a:t>!" (1 Cor. 12:15-16)</a:t>
            </a:r>
          </a:p>
        </p:txBody>
      </p:sp>
      <p:pic>
        <p:nvPicPr>
          <p:cNvPr id="74758" name="Picture 9"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4423">
                                            <p:txEl>
                                              <p:pRg st="0" end="0"/>
                                            </p:txEl>
                                          </p:spTgt>
                                        </p:tgtEl>
                                        <p:attrNameLst>
                                          <p:attrName>style.visibility</p:attrName>
                                        </p:attrNameLst>
                                      </p:cBhvr>
                                      <p:to>
                                        <p:strVal val="visible"/>
                                      </p:to>
                                    </p:set>
                                    <p:anim calcmode="lin" valueType="num">
                                      <p:cBhvr additive="base">
                                        <p:cTn id="7" dur="500" fill="hold"/>
                                        <p:tgtEl>
                                          <p:spTgt spid="4444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4423">
                                            <p:txEl>
                                              <p:pRg st="2" end="2"/>
                                            </p:txEl>
                                          </p:spTgt>
                                        </p:tgtEl>
                                        <p:attrNameLst>
                                          <p:attrName>style.visibility</p:attrName>
                                        </p:attrNameLst>
                                      </p:cBhvr>
                                      <p:to>
                                        <p:strVal val="visible"/>
                                      </p:to>
                                    </p:set>
                                    <p:anim calcmode="lin" valueType="num">
                                      <p:cBhvr additive="base">
                                        <p:cTn id="13" dur="500" fill="hold"/>
                                        <p:tgtEl>
                                          <p:spTgt spid="4444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44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spirituality-300x2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 y="188640"/>
            <a:ext cx="9142413" cy="1143000"/>
          </a:xfrm>
          <a:extLst/>
        </p:spPr>
        <p:txBody>
          <a:bodyPr lIns="91416" tIns="45709" rIns="91416" bIns="45709"/>
          <a:lstStyle/>
          <a:p>
            <a:pPr>
              <a:defRPr/>
            </a:pPr>
            <a:r>
              <a:rPr lang="en-US" sz="5400" dirty="0">
                <a:solidFill>
                  <a:srgbClr val="FFFFFF"/>
                </a:solidFill>
                <a:effectLst>
                  <a:glow rad="317500">
                    <a:schemeClr val="tx1">
                      <a:alpha val="91000"/>
                    </a:schemeClr>
                  </a:glow>
                </a:effectLst>
                <a:latin typeface="Apple Chancery"/>
                <a:cs typeface="Apple Chancery"/>
              </a:rPr>
              <a:t>Are </a:t>
            </a:r>
            <a:r>
              <a:rPr lang="en-US" sz="5400" dirty="0">
                <a:solidFill>
                  <a:srgbClr val="FFFF00"/>
                </a:solidFill>
                <a:effectLst>
                  <a:glow rad="317500">
                    <a:schemeClr val="tx1">
                      <a:alpha val="91000"/>
                    </a:schemeClr>
                  </a:glow>
                </a:effectLst>
                <a:latin typeface="Apple Chancery"/>
                <a:cs typeface="Apple Chancery"/>
              </a:rPr>
              <a:t>you</a:t>
            </a:r>
            <a:r>
              <a:rPr lang="en-US" sz="5400" dirty="0">
                <a:solidFill>
                  <a:srgbClr val="FFFFFF"/>
                </a:solidFill>
                <a:effectLst>
                  <a:glow rad="317500">
                    <a:schemeClr val="tx1">
                      <a:alpha val="91000"/>
                    </a:schemeClr>
                  </a:glow>
                </a:effectLst>
                <a:latin typeface="Apple Chancery"/>
                <a:cs typeface="Apple Chancery"/>
              </a:rPr>
              <a:t> surrendered to Christ?</a:t>
            </a:r>
          </a:p>
        </p:txBody>
      </p:sp>
    </p:spTree>
    <p:extLst>
      <p:ext uri="{BB962C8B-B14F-4D97-AF65-F5344CB8AC3E}">
        <p14:creationId xmlns:p14="http://schemas.microsoft.com/office/powerpoint/2010/main" val="2582012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957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957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8822" name="Text Box 6"/>
          <p:cNvSpPr txBox="1">
            <a:spLocks noChangeArrowheads="1"/>
          </p:cNvSpPr>
          <p:nvPr/>
        </p:nvSpPr>
        <p:spPr bwMode="auto">
          <a:xfrm>
            <a:off x="152400" y="1676400"/>
            <a:ext cx="8915400" cy="1570038"/>
          </a:xfrm>
          <a:prstGeom prst="rect">
            <a:avLst/>
          </a:prstGeom>
          <a:noFill/>
          <a:ln w="9525">
            <a:noFill/>
            <a:miter lim="800000"/>
            <a:headEnd/>
            <a:tailEnd/>
          </a:ln>
          <a:effectLst/>
        </p:spPr>
        <p:txBody>
          <a:bodyPr>
            <a:spAutoFit/>
          </a:bodyPr>
          <a:lstStyle/>
          <a:p>
            <a:pPr marL="463550" indent="-463550" eaLnBrk="1" hangingPunct="1">
              <a:defRPr/>
            </a:pPr>
            <a:r>
              <a:rPr lang="en-US" sz="3200" b="1">
                <a:effectLst>
                  <a:outerShdw blurRad="38100" dist="38100" dir="2700000" algn="tl">
                    <a:srgbClr val="000000">
                      <a:alpha val="43137"/>
                    </a:srgbClr>
                  </a:outerShdw>
                </a:effectLst>
                <a:ea typeface="Arial" charset="0"/>
                <a:cs typeface="Arial" charset="0"/>
              </a:rPr>
              <a:t>6) Focusing upon </a:t>
            </a:r>
            <a:r>
              <a:rPr lang="en-US" sz="3200" b="1">
                <a:solidFill>
                  <a:srgbClr val="FFFF00"/>
                </a:solidFill>
                <a:effectLst>
                  <a:outerShdw blurRad="38100" dist="38100" dir="2700000" algn="tl">
                    <a:srgbClr val="000000">
                      <a:alpha val="43137"/>
                    </a:srgbClr>
                  </a:outerShdw>
                </a:effectLst>
                <a:ea typeface="Arial" charset="0"/>
                <a:cs typeface="Arial" charset="0"/>
              </a:rPr>
              <a:t>gifts </a:t>
            </a:r>
            <a:r>
              <a:rPr lang="en-US" sz="3200" b="1">
                <a:effectLst>
                  <a:outerShdw blurRad="38100" dist="38100" dir="2700000" algn="tl">
                    <a:srgbClr val="000000">
                      <a:alpha val="43137"/>
                    </a:srgbClr>
                  </a:outerShdw>
                </a:effectLst>
                <a:ea typeface="Arial" charset="0"/>
                <a:cs typeface="Arial" charset="0"/>
              </a:rPr>
              <a:t>as a more significant evidence of the Spirit than </a:t>
            </a:r>
            <a:r>
              <a:rPr lang="en-US" sz="3200" b="1">
                <a:solidFill>
                  <a:srgbClr val="FFFF00"/>
                </a:solidFill>
                <a:effectLst>
                  <a:outerShdw blurRad="38100" dist="38100" dir="2700000" algn="tl">
                    <a:srgbClr val="000000">
                      <a:alpha val="43137"/>
                    </a:srgbClr>
                  </a:outerShdw>
                </a:effectLst>
                <a:ea typeface="Arial" charset="0"/>
                <a:cs typeface="Arial" charset="0"/>
              </a:rPr>
              <a:t>fruit</a:t>
            </a:r>
            <a:r>
              <a:rPr lang="en-US" sz="3200" b="1">
                <a:effectLst>
                  <a:outerShdw blurRad="38100" dist="38100" dir="2700000" algn="tl">
                    <a:srgbClr val="000000">
                      <a:alpha val="43137"/>
                    </a:srgbClr>
                  </a:outerShdw>
                </a:effectLst>
                <a:ea typeface="Arial" charset="0"/>
                <a:cs typeface="Arial" charset="0"/>
              </a:rPr>
              <a:t> (Gal. 5:22-23) </a:t>
            </a:r>
          </a:p>
        </p:txBody>
      </p:sp>
      <p:sp>
        <p:nvSpPr>
          <p:cNvPr id="418823" name="Text Box 7"/>
          <p:cNvSpPr txBox="1">
            <a:spLocks noChangeArrowheads="1"/>
          </p:cNvSpPr>
          <p:nvPr/>
        </p:nvSpPr>
        <p:spPr bwMode="auto">
          <a:xfrm>
            <a:off x="152400" y="4606925"/>
            <a:ext cx="8915400" cy="2062163"/>
          </a:xfrm>
          <a:prstGeom prst="rect">
            <a:avLst/>
          </a:prstGeom>
          <a:noFill/>
          <a:ln w="9525">
            <a:noFill/>
            <a:miter lim="800000"/>
            <a:headEnd/>
            <a:tailEnd/>
          </a:ln>
          <a:effectLst/>
        </p:spPr>
        <p:txBody>
          <a:bodyPr>
            <a:spAutoFit/>
          </a:bodyPr>
          <a:lstStyle/>
          <a:p>
            <a:pPr marL="463550" indent="-463550" eaLnBrk="1" hangingPunct="1">
              <a:defRPr/>
            </a:pPr>
            <a:r>
              <a:rPr lang="en-US" sz="3200" b="1" dirty="0">
                <a:effectLst>
                  <a:outerShdw blurRad="38100" dist="38100" dir="2700000" algn="tl">
                    <a:srgbClr val="000000">
                      <a:alpha val="43137"/>
                    </a:srgbClr>
                  </a:outerShdw>
                </a:effectLst>
                <a:ea typeface="Arial" charset="0"/>
                <a:cs typeface="Arial" charset="0"/>
              </a:rPr>
              <a:t>7) </a:t>
            </a:r>
            <a:r>
              <a:rPr lang="en-US" sz="3200" b="1" dirty="0">
                <a:solidFill>
                  <a:srgbClr val="FFFF00"/>
                </a:solidFill>
                <a:effectLst>
                  <a:outerShdw blurRad="38100" dist="38100" dir="2700000" algn="tl">
                    <a:srgbClr val="000000">
                      <a:alpha val="43137"/>
                    </a:srgbClr>
                  </a:outerShdw>
                </a:effectLst>
                <a:ea typeface="Arial" charset="0"/>
                <a:cs typeface="Arial" charset="0"/>
              </a:rPr>
              <a:t>Rejecting</a:t>
            </a:r>
            <a:r>
              <a:rPr lang="en-US" sz="3200" b="1" dirty="0">
                <a:effectLst>
                  <a:outerShdw blurRad="38100" dist="38100" dir="2700000" algn="tl">
                    <a:srgbClr val="000000">
                      <a:alpha val="43137"/>
                    </a:srgbClr>
                  </a:outerShdw>
                </a:effectLst>
                <a:ea typeface="Arial" charset="0"/>
                <a:cs typeface="Arial" charset="0"/>
              </a:rPr>
              <a:t> opportunities to serve in "</a:t>
            </a:r>
            <a:r>
              <a:rPr lang="en-US" sz="3200" b="1" dirty="0">
                <a:solidFill>
                  <a:srgbClr val="FFFF00"/>
                </a:solidFill>
                <a:effectLst>
                  <a:outerShdw blurRad="38100" dist="38100" dir="2700000" algn="tl">
                    <a:srgbClr val="000000">
                      <a:alpha val="43137"/>
                    </a:srgbClr>
                  </a:outerShdw>
                </a:effectLst>
                <a:ea typeface="Arial" charset="0"/>
                <a:cs typeface="Arial" charset="0"/>
              </a:rPr>
              <a:t>non-gifted</a:t>
            </a:r>
            <a:r>
              <a:rPr lang="en-US" sz="3200" b="1" dirty="0">
                <a:effectLst>
                  <a:outerShdw blurRad="38100" dist="38100" dir="2700000" algn="tl">
                    <a:srgbClr val="000000">
                      <a:alpha val="43137"/>
                    </a:srgbClr>
                  </a:outerShdw>
                </a:effectLst>
                <a:ea typeface="Arial" charset="0"/>
                <a:cs typeface="Arial" charset="0"/>
              </a:rPr>
              <a:t>" areas because you  don</a:t>
            </a:r>
            <a:r>
              <a:rPr lang="fr-FR" sz="3200" b="1" dirty="0">
                <a:effectLst>
                  <a:outerShdw blurRad="38100" dist="38100" dir="2700000" algn="tl">
                    <a:srgbClr val="000000">
                      <a:alpha val="43137"/>
                    </a:srgbClr>
                  </a:outerShdw>
                </a:effectLst>
                <a:ea typeface="Arial" charset="0"/>
                <a:cs typeface="Arial" charset="0"/>
              </a:rPr>
              <a:t>'</a:t>
            </a:r>
            <a:r>
              <a:rPr lang="en-US" sz="3200" b="1" dirty="0">
                <a:effectLst>
                  <a:outerShdw blurRad="38100" dist="38100" dir="2700000" algn="tl">
                    <a:srgbClr val="000000">
                      <a:alpha val="43137"/>
                    </a:srgbClr>
                  </a:outerShdw>
                </a:effectLst>
                <a:ea typeface="Arial" charset="0"/>
                <a:cs typeface="Arial" charset="0"/>
              </a:rPr>
              <a:t>t have that particular gift that would make service easier (2 Tim. 4:5)</a:t>
            </a:r>
          </a:p>
        </p:txBody>
      </p:sp>
      <p:sp>
        <p:nvSpPr>
          <p:cNvPr id="418825" name="Text Box 9"/>
          <p:cNvSpPr txBox="1">
            <a:spLocks noChangeArrowheads="1"/>
          </p:cNvSpPr>
          <p:nvPr/>
        </p:nvSpPr>
        <p:spPr bwMode="auto">
          <a:xfrm>
            <a:off x="1066800" y="3200400"/>
            <a:ext cx="7848600" cy="1077913"/>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Doing</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being</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Service</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character</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p:txBody>
      </p:sp>
      <p:pic>
        <p:nvPicPr>
          <p:cNvPr id="109575"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544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5105400" y="91440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reject opportunities to discern your gift!</a:t>
            </a:r>
          </a:p>
        </p:txBody>
      </p:sp>
      <p:pic>
        <p:nvPicPr>
          <p:cNvPr id="111618" name="Picture 4" descr="FaithDismiss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52400"/>
            <a:ext cx="483870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2"/>
          <p:cNvSpPr txBox="1">
            <a:spLocks noChangeArrowheads="1"/>
          </p:cNvSpPr>
          <p:nvPr/>
        </p:nvSpPr>
        <p:spPr bwMode="auto">
          <a:xfrm>
            <a:off x="684213" y="4868863"/>
            <a:ext cx="6983412" cy="17287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solidFill>
                  <a:schemeClr val="tx2"/>
                </a:solidFill>
              </a:rPr>
              <a:t>"OH, BUT I </a:t>
            </a:r>
            <a:r>
              <a:rPr lang="en-US" sz="3200" b="1" i="1" u="sng">
                <a:solidFill>
                  <a:schemeClr val="tx2"/>
                </a:solidFill>
              </a:rPr>
              <a:t>CAN'T</a:t>
            </a:r>
            <a:r>
              <a:rPr lang="en-US" sz="3200" b="1" i="1">
                <a:solidFill>
                  <a:schemeClr val="tx2"/>
                </a:solidFill>
              </a:rPr>
              <a:t> SERVE ON THE EVANGELISM TEAM––YOU SEE, I HAVE THE GIFT OF </a:t>
            </a:r>
            <a:r>
              <a:rPr lang="en-US" sz="3200" b="1" i="1" u="sng">
                <a:solidFill>
                  <a:schemeClr val="tx2"/>
                </a:solidFill>
              </a:rPr>
              <a:t>FAITH</a:t>
            </a:r>
            <a:r>
              <a:rPr lang="en-US" sz="3200" b="1" i="1">
                <a:solidFill>
                  <a:schemeClr val="tx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8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42"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12643"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39304" name="Text Box 8"/>
          <p:cNvSpPr txBox="1">
            <a:spLocks noChangeArrowheads="1"/>
          </p:cNvSpPr>
          <p:nvPr/>
        </p:nvSpPr>
        <p:spPr bwMode="auto">
          <a:xfrm>
            <a:off x="152400" y="1916113"/>
            <a:ext cx="8307388" cy="255587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463550" indent="-463550" eaLnBrk="1" hangingPunct="1">
              <a:defRPr/>
            </a:pPr>
            <a:r>
              <a:rPr lang="en-US" sz="4000" b="1" dirty="0">
                <a:ea typeface="Arial" charset="0"/>
                <a:cs typeface="Arial" charset="0"/>
              </a:rPr>
              <a:t>8) Supposing that spiritual gifts are </a:t>
            </a:r>
            <a:r>
              <a:rPr lang="en-US" sz="4000" b="1" dirty="0">
                <a:solidFill>
                  <a:srgbClr val="FFFF00"/>
                </a:solidFill>
                <a:ea typeface="Arial" charset="0"/>
                <a:cs typeface="Arial" charset="0"/>
              </a:rPr>
              <a:t>rewards</a:t>
            </a:r>
            <a:r>
              <a:rPr lang="en-US" sz="4000" b="1" dirty="0">
                <a:ea typeface="Arial" charset="0"/>
                <a:cs typeface="Arial" charset="0"/>
              </a:rPr>
              <a:t> for service, for holiness, for sincerity, for maturity, or for anything else!</a:t>
            </a:r>
          </a:p>
        </p:txBody>
      </p:sp>
      <p:pic>
        <p:nvPicPr>
          <p:cNvPr id="112645" name="Picture 1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93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469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1469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20870" name="Text Box 6"/>
          <p:cNvSpPr txBox="1">
            <a:spLocks noChangeArrowheads="1"/>
          </p:cNvSpPr>
          <p:nvPr/>
        </p:nvSpPr>
        <p:spPr bwMode="auto">
          <a:xfrm>
            <a:off x="152400" y="1700213"/>
            <a:ext cx="8915400" cy="1754187"/>
          </a:xfrm>
          <a:prstGeom prst="rect">
            <a:avLst/>
          </a:prstGeom>
          <a:noFill/>
          <a:ln w="9525">
            <a:noFill/>
            <a:miter lim="800000"/>
            <a:headEnd/>
            <a:tailEnd/>
          </a:ln>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effectLst>
                  <a:outerShdw blurRad="38100" dist="38100" dir="2700000" algn="tl">
                    <a:srgbClr val="000000">
                      <a:alpha val="43137"/>
                    </a:srgbClr>
                  </a:outerShdw>
                </a:effectLst>
                <a:cs typeface="Arial" charset="0"/>
              </a:rPr>
              <a:t>9) Believing that there is any correspondence between spiritual gifts and </a:t>
            </a:r>
            <a:r>
              <a:rPr lang="en-US" sz="3600" b="1">
                <a:solidFill>
                  <a:srgbClr val="FFFF00"/>
                </a:solidFill>
                <a:effectLst>
                  <a:outerShdw blurRad="38100" dist="38100" dir="2700000" algn="tl">
                    <a:srgbClr val="000000">
                      <a:alpha val="43137"/>
                    </a:srgbClr>
                  </a:outerShdw>
                </a:effectLst>
                <a:cs typeface="Arial" charset="0"/>
              </a:rPr>
              <a:t>spirituality</a:t>
            </a:r>
            <a:endParaRPr lang="en-US" sz="3600" b="1">
              <a:effectLst>
                <a:outerShdw blurRad="38100" dist="38100" dir="2700000" algn="tl">
                  <a:srgbClr val="000000">
                    <a:alpha val="43137"/>
                  </a:srgbClr>
                </a:outerShdw>
              </a:effectLst>
              <a:cs typeface="Arial" charset="0"/>
            </a:endParaRPr>
          </a:p>
        </p:txBody>
      </p:sp>
      <p:sp>
        <p:nvSpPr>
          <p:cNvPr id="420871" name="Text Box 7"/>
          <p:cNvSpPr txBox="1">
            <a:spLocks noChangeArrowheads="1"/>
          </p:cNvSpPr>
          <p:nvPr/>
        </p:nvSpPr>
        <p:spPr bwMode="auto">
          <a:xfrm>
            <a:off x="152400" y="3522663"/>
            <a:ext cx="8915400" cy="1754187"/>
          </a:xfrm>
          <a:prstGeom prst="rect">
            <a:avLst/>
          </a:prstGeom>
          <a:noFill/>
          <a:ln w="9525">
            <a:noFill/>
            <a:miter lim="800000"/>
            <a:headEnd/>
            <a:tailEnd/>
          </a:ln>
          <a:effectLst/>
        </p:spPr>
        <p:txBody>
          <a:bodyPr>
            <a:spAutoFit/>
          </a:bodyPr>
          <a:lstStyle/>
          <a:p>
            <a:pPr marL="463550" indent="-463550" eaLnBrk="1" hangingPunct="1">
              <a:defRPr/>
            </a:pPr>
            <a:r>
              <a:rPr lang="en-US" sz="3600" b="1">
                <a:effectLst>
                  <a:outerShdw blurRad="38100" dist="38100" dir="2700000" algn="tl">
                    <a:srgbClr val="000000">
                      <a:alpha val="43137"/>
                    </a:srgbClr>
                  </a:outerShdw>
                </a:effectLst>
                <a:ea typeface="Arial" charset="0"/>
                <a:cs typeface="Arial" charset="0"/>
              </a:rPr>
              <a:t>10) Supposing that God has </a:t>
            </a:r>
            <a:r>
              <a:rPr lang="en-US" sz="3600" b="1">
                <a:solidFill>
                  <a:srgbClr val="FFFF00"/>
                </a:solidFill>
                <a:effectLst>
                  <a:outerShdw blurRad="38100" dist="38100" dir="2700000" algn="tl">
                    <a:srgbClr val="000000">
                      <a:alpha val="43137"/>
                    </a:srgbClr>
                  </a:outerShdw>
                </a:effectLst>
                <a:ea typeface="Arial" charset="0"/>
                <a:cs typeface="Arial" charset="0"/>
              </a:rPr>
              <a:t>withdrawn</a:t>
            </a:r>
            <a:r>
              <a:rPr lang="en-US" sz="3600" b="1">
                <a:effectLst>
                  <a:outerShdw blurRad="38100" dist="38100" dir="2700000" algn="tl">
                    <a:srgbClr val="000000">
                      <a:alpha val="43137"/>
                    </a:srgbClr>
                  </a:outerShdw>
                </a:effectLst>
                <a:ea typeface="Arial" charset="0"/>
                <a:cs typeface="Arial" charset="0"/>
              </a:rPr>
              <a:t> your gift since he does not use it at the present time</a:t>
            </a:r>
          </a:p>
        </p:txBody>
      </p:sp>
      <p:sp>
        <p:nvSpPr>
          <p:cNvPr id="420873" name="Text Box 9"/>
          <p:cNvSpPr txBox="1">
            <a:spLocks noChangeArrowheads="1"/>
          </p:cNvSpPr>
          <p:nvPr/>
        </p:nvSpPr>
        <p:spPr bwMode="auto">
          <a:xfrm>
            <a:off x="609600" y="5397500"/>
            <a:ext cx="8382000" cy="1200150"/>
          </a:xfrm>
          <a:prstGeom prst="rect">
            <a:avLst/>
          </a:prstGeom>
          <a:noFill/>
          <a:ln w="9525">
            <a:noFill/>
            <a:miter lim="800000"/>
            <a:headEnd/>
            <a:tailEnd/>
          </a:ln>
          <a:effectLst/>
        </p:spPr>
        <p:txBody>
          <a:bodyPr>
            <a:spAutoFit/>
          </a:bodyPr>
          <a:lstStyle/>
          <a:p>
            <a:pPr marL="342900" indent="-342900" eaLnBrk="1" hangingPunct="1">
              <a:buFont typeface="Arial" charset="0"/>
              <a:buChar char="•"/>
              <a:defRPr/>
            </a:pPr>
            <a:r>
              <a:rPr lang="en-US" sz="3600" b="1" dirty="0">
                <a:effectLst>
                  <a:outerShdw blurRad="38100" dist="38100" dir="2700000" algn="tl">
                    <a:srgbClr val="000000">
                      <a:alpha val="43137"/>
                    </a:srgbClr>
                  </a:outerShdw>
                </a:effectLst>
                <a:ea typeface="Arial" charset="0"/>
                <a:cs typeface="Arial" charset="0"/>
              </a:rPr>
              <a:t>"For the gifts and calling of God are irrevocable" (Rom. 11:29)</a:t>
            </a:r>
          </a:p>
        </p:txBody>
      </p:sp>
      <p:pic>
        <p:nvPicPr>
          <p:cNvPr id="114695" name="Picture 12"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8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08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1" grpId="0" build="p" autoUpdateAnimBg="0"/>
      <p:bldP spid="42087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38"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16739"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47496" name="Text Box 8"/>
          <p:cNvSpPr txBox="1">
            <a:spLocks noChangeArrowheads="1"/>
          </p:cNvSpPr>
          <p:nvPr/>
        </p:nvSpPr>
        <p:spPr bwMode="auto">
          <a:xfrm>
            <a:off x="152400" y="1773238"/>
            <a:ext cx="9067800" cy="120015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463550" indent="-463550" eaLnBrk="1" hangingPunct="1">
              <a:defRPr/>
            </a:pPr>
            <a:r>
              <a:rPr lang="en-US" sz="3600" b="1" dirty="0">
                <a:ea typeface="Arial" charset="0"/>
                <a:cs typeface="Arial" charset="0"/>
              </a:rPr>
              <a:t>11) Seeking </a:t>
            </a:r>
            <a:r>
              <a:rPr lang="en-US" sz="3600" b="1" dirty="0">
                <a:solidFill>
                  <a:srgbClr val="FFFF00"/>
                </a:solidFill>
                <a:ea typeface="Arial" charset="0"/>
                <a:cs typeface="Arial" charset="0"/>
              </a:rPr>
              <a:t>gifts</a:t>
            </a:r>
            <a:r>
              <a:rPr lang="en-US" sz="3600" b="1" dirty="0">
                <a:ea typeface="Arial" charset="0"/>
                <a:cs typeface="Arial" charset="0"/>
              </a:rPr>
              <a:t> and overlooking </a:t>
            </a:r>
            <a:r>
              <a:rPr lang="en-US" sz="3600" b="1" dirty="0">
                <a:solidFill>
                  <a:srgbClr val="FFFF00"/>
                </a:solidFill>
                <a:ea typeface="Arial" charset="0"/>
                <a:cs typeface="Arial" charset="0"/>
              </a:rPr>
              <a:t>love</a:t>
            </a:r>
            <a:r>
              <a:rPr lang="en-US" sz="3600" b="1" dirty="0">
                <a:ea typeface="Arial" charset="0"/>
                <a:cs typeface="Arial" charset="0"/>
              </a:rPr>
              <a:t> (Rom. 12:9ff.; 1 Cor. 13:1ff.)</a:t>
            </a:r>
          </a:p>
        </p:txBody>
      </p:sp>
      <p:sp>
        <p:nvSpPr>
          <p:cNvPr id="447499" name="Text Box 11"/>
          <p:cNvSpPr txBox="1">
            <a:spLocks noChangeArrowheads="1"/>
          </p:cNvSpPr>
          <p:nvPr/>
        </p:nvSpPr>
        <p:spPr bwMode="auto">
          <a:xfrm>
            <a:off x="223838" y="3141663"/>
            <a:ext cx="8915400" cy="1754187"/>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algn="r" eaLnBrk="1" hangingPunct="1">
              <a:buFont typeface="Arial" charset="0"/>
              <a:buChar char="•"/>
              <a:defRPr/>
            </a:pPr>
            <a:r>
              <a:rPr lang="en-US" sz="3600" b="1" dirty="0">
                <a:ea typeface="Arial" charset="0"/>
                <a:cs typeface="Arial" charset="0"/>
              </a:rPr>
              <a:t>"By this shall all know that you are my disciples, if you </a:t>
            </a:r>
            <a:r>
              <a:rPr lang="en-US" sz="3600" b="1" dirty="0">
                <a:solidFill>
                  <a:srgbClr val="FFFF00"/>
                </a:solidFill>
                <a:ea typeface="Arial" charset="0"/>
                <a:cs typeface="Arial" charset="0"/>
              </a:rPr>
              <a:t>show your gifts</a:t>
            </a:r>
            <a:r>
              <a:rPr lang="en-US" sz="3600" b="1" dirty="0">
                <a:ea typeface="Arial" charset="0"/>
                <a:cs typeface="Arial" charset="0"/>
              </a:rPr>
              <a:t>" </a:t>
            </a:r>
            <a:br>
              <a:rPr lang="en-US" sz="3600" b="1" dirty="0">
                <a:ea typeface="Arial" charset="0"/>
                <a:cs typeface="Arial" charset="0"/>
              </a:rPr>
            </a:br>
            <a:r>
              <a:rPr lang="en-US" sz="3600" b="1" dirty="0">
                <a:ea typeface="Arial" charset="0"/>
                <a:cs typeface="Arial" charset="0"/>
              </a:rPr>
              <a:t>(John 13:35 GSV)</a:t>
            </a:r>
          </a:p>
        </p:txBody>
      </p:sp>
      <p:pic>
        <p:nvPicPr>
          <p:cNvPr id="116742" name="Picture 12"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11"/>
          <p:cNvSpPr txBox="1">
            <a:spLocks noChangeArrowheads="1"/>
          </p:cNvSpPr>
          <p:nvPr/>
        </p:nvSpPr>
        <p:spPr bwMode="auto">
          <a:xfrm>
            <a:off x="228600" y="4914900"/>
            <a:ext cx="8915400" cy="1754188"/>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algn="r" eaLnBrk="1" hangingPunct="1">
              <a:buFont typeface="Arial" charset="0"/>
              <a:buChar char="•"/>
              <a:defRPr/>
            </a:pPr>
            <a:r>
              <a:rPr lang="en-US" sz="3600" b="1" dirty="0">
                <a:ea typeface="Arial" charset="0"/>
                <a:cs typeface="Arial" charset="0"/>
              </a:rPr>
              <a:t>"By this shall all know that you are my disciples, if you </a:t>
            </a:r>
            <a:r>
              <a:rPr lang="en-US" sz="3600" b="1" dirty="0">
                <a:solidFill>
                  <a:srgbClr val="FFFF00"/>
                </a:solidFill>
                <a:ea typeface="Arial" charset="0"/>
                <a:cs typeface="Arial" charset="0"/>
              </a:rPr>
              <a:t>love one another</a:t>
            </a:r>
            <a:r>
              <a:rPr lang="en-US" sz="3600" b="1" dirty="0">
                <a:ea typeface="Arial" charset="0"/>
                <a:cs typeface="Arial" charset="0"/>
              </a:rPr>
              <a:t>" </a:t>
            </a:r>
            <a:br>
              <a:rPr lang="en-US" sz="3600" b="1" dirty="0">
                <a:ea typeface="Arial" charset="0"/>
                <a:cs typeface="Arial" charset="0"/>
              </a:rPr>
            </a:br>
            <a:r>
              <a:rPr lang="en-US" sz="3600" b="1" dirty="0">
                <a:ea typeface="Arial" charset="0"/>
                <a:cs typeface="Arial" charset="0"/>
              </a:rPr>
              <a:t>(John 13:35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685800" y="228600"/>
            <a:ext cx="7772400" cy="1143000"/>
          </a:xfrm>
          <a:effectLst>
            <a:outerShdw blurRad="63500" dist="107763" dir="18900000" algn="ctr" rotWithShape="0">
              <a:srgbClr val="000000">
                <a:alpha val="74998"/>
              </a:srgbClr>
            </a:outerShdw>
          </a:effectLst>
        </p:spPr>
        <p:txBody>
          <a:bodyPr/>
          <a:lstStyle/>
          <a:p>
            <a:pPr eaLnBrk="1" hangingPunct="1">
              <a:defRPr/>
            </a:pPr>
            <a:r>
              <a:rPr lang="en-US" sz="6000" b="1">
                <a:solidFill>
                  <a:schemeClr val="bg1"/>
                </a:solidFill>
              </a:rPr>
              <a:t>Spiritual Gifts</a:t>
            </a:r>
          </a:p>
        </p:txBody>
      </p:sp>
      <p:sp>
        <p:nvSpPr>
          <p:cNvPr id="16387" name="Rectangle 3"/>
          <p:cNvSpPr>
            <a:spLocks noGrp="1" noChangeArrowheads="1"/>
          </p:cNvSpPr>
          <p:nvPr>
            <p:ph type="subTitle" idx="1"/>
          </p:nvPr>
        </p:nvSpPr>
        <p:spPr>
          <a:xfrm>
            <a:off x="1447800" y="5257800"/>
            <a:ext cx="5943600" cy="1524000"/>
          </a:xfrm>
          <a:effectLst>
            <a:outerShdw blurRad="63500" dist="107763" dir="18900000" algn="ctr" rotWithShape="0">
              <a:srgbClr val="000000">
                <a:alpha val="74998"/>
              </a:srgbClr>
            </a:outerShdw>
          </a:effectLst>
        </p:spPr>
        <p:txBody>
          <a:bodyPr/>
          <a:lstStyle/>
          <a:p>
            <a:pPr eaLnBrk="1" hangingPunct="1">
              <a:defRPr/>
            </a:pPr>
            <a:r>
              <a:rPr lang="en-US" sz="4800" b="1" i="1">
                <a:solidFill>
                  <a:schemeClr val="bg1"/>
                </a:solidFill>
              </a:rPr>
              <a:t>How Long Will They Last?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ctrTitle"/>
          </p:nvPr>
        </p:nvSpPr>
        <p:spPr>
          <a:xfrm>
            <a:off x="0" y="152400"/>
            <a:ext cx="9144000" cy="1981200"/>
          </a:xfrm>
        </p:spPr>
        <p:txBody>
          <a:bodyPr/>
          <a:lstStyle/>
          <a:p>
            <a:pPr eaLnBrk="1" hangingPunct="1"/>
            <a:r>
              <a:rPr lang="en-US">
                <a:latin typeface="Arial" charset="0"/>
                <a:ea typeface="ＭＳ Ｐゴシック" charset="0"/>
                <a:cs typeface="ＭＳ Ｐゴシック" charset="0"/>
              </a:rPr>
              <a:t>Does this gifts study make you feel like you</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re not ready just yet?</a:t>
            </a:r>
          </a:p>
        </p:txBody>
      </p:sp>
      <p:pic>
        <p:nvPicPr>
          <p:cNvPr id="120834" name="Picture 4" descr="Bikerbab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2286000"/>
            <a:ext cx="645953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7"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Rectangle 2"/>
          <p:cNvSpPr>
            <a:spLocks noGrp="1" noChangeArrowheads="1"/>
          </p:cNvSpPr>
          <p:nvPr>
            <p:ph type="title" idx="4294967295"/>
          </p:nvPr>
        </p:nvSpPr>
        <p:spPr>
          <a:xfrm>
            <a:off x="609600" y="457200"/>
            <a:ext cx="7772400" cy="685800"/>
          </a:xfrm>
          <a:effectLst>
            <a:outerShdw blurRad="63500" dist="35921" dir="2700000" algn="ctr" rotWithShape="0">
              <a:srgbClr val="060600">
                <a:alpha val="74998"/>
              </a:srgbClr>
            </a:outerShdw>
          </a:effectLst>
        </p:spPr>
        <p:txBody>
          <a:bodyPr/>
          <a:lstStyle/>
          <a:p>
            <a:pPr algn="ctr" eaLnBrk="1" hangingPunct="1">
              <a:defRPr/>
            </a:pPr>
            <a:r>
              <a:rPr lang="en-US" sz="4000" b="1">
                <a:solidFill>
                  <a:schemeClr val="bg1"/>
                </a:solidFill>
                <a:latin typeface="Arial" charset="0"/>
                <a:ea typeface="SimSun" charset="0"/>
                <a:cs typeface="SimSun" charset="0"/>
              </a:rPr>
              <a:t>Views on the Duration of Gifts</a:t>
            </a:r>
            <a:endParaRPr lang="en-US" sz="2800" b="1">
              <a:solidFill>
                <a:srgbClr val="FFFFFF"/>
              </a:solidFill>
              <a:latin typeface="Arial" charset="0"/>
              <a:ea typeface="SimSun" charset="0"/>
              <a:cs typeface="SimSun" charset="0"/>
            </a:endParaRPr>
          </a:p>
        </p:txBody>
      </p:sp>
      <p:sp>
        <p:nvSpPr>
          <p:cNvPr id="17413" name="Text Box 5"/>
          <p:cNvSpPr txBox="1">
            <a:spLocks noChangeArrowheads="1"/>
          </p:cNvSpPr>
          <p:nvPr/>
        </p:nvSpPr>
        <p:spPr bwMode="auto">
          <a:xfrm>
            <a:off x="0" y="1400175"/>
            <a:ext cx="3203575" cy="2062163"/>
          </a:xfrm>
          <a:prstGeom prst="rect">
            <a:avLst/>
          </a:prstGeom>
          <a:noFill/>
          <a:ln w="9525">
            <a:noFill/>
            <a:miter lim="800000"/>
            <a:headEnd/>
            <a:tailEnd/>
          </a:ln>
          <a:effectLst/>
        </p:spPr>
        <p:txBody>
          <a:bodyPr>
            <a:spAutoFit/>
          </a:bodyPr>
          <a:lstStyle/>
          <a:p>
            <a:pPr marL="457200" indent="-457200">
              <a:buFont typeface="Arial" charset="0"/>
              <a:buNone/>
              <a:defRPr/>
            </a:pPr>
            <a:r>
              <a:rPr lang="en-US" sz="3200" b="1" dirty="0">
                <a:solidFill>
                  <a:schemeClr val="bg1"/>
                </a:solidFill>
                <a:effectLst>
                  <a:outerShdw blurRad="38100" dist="38100" dir="2700000" algn="tl">
                    <a:srgbClr val="000000">
                      <a:alpha val="43137"/>
                    </a:srgbClr>
                  </a:outerShdw>
                </a:effectLst>
                <a:ea typeface="ＭＳ Ｐゴシック" charset="-128"/>
                <a:cs typeface="ＭＳ Ｐゴシック" charset="-128"/>
              </a:rPr>
              <a:t>1.	No gifts passed away (non-</a:t>
            </a:r>
            <a:r>
              <a:rPr lang="en-US" sz="3200" b="1" dirty="0" err="1">
                <a:solidFill>
                  <a:schemeClr val="bg1"/>
                </a:solidFill>
                <a:effectLst>
                  <a:outerShdw blurRad="38100" dist="38100" dir="2700000" algn="tl">
                    <a:srgbClr val="000000">
                      <a:alpha val="43137"/>
                    </a:srgbClr>
                  </a:outerShdw>
                </a:effectLst>
                <a:ea typeface="ＭＳ Ｐゴシック" charset="-128"/>
                <a:cs typeface="ＭＳ Ｐゴシック" charset="-128"/>
              </a:rPr>
              <a:t>cessationist</a:t>
            </a:r>
            <a:r>
              <a:rPr lang="en-US" sz="3200" b="1" dirty="0">
                <a:solidFill>
                  <a:schemeClr val="bg1"/>
                </a:solidFill>
                <a:effectLst>
                  <a:outerShdw blurRad="38100" dist="38100" dir="2700000" algn="tl">
                    <a:srgbClr val="000000">
                      <a:alpha val="43137"/>
                    </a:srgbClr>
                  </a:outerShdw>
                </a:effectLst>
                <a:ea typeface="ＭＳ Ｐゴシック" charset="-128"/>
                <a:cs typeface="ＭＳ Ｐゴシック" charset="-128"/>
              </a:rPr>
              <a:t>)</a:t>
            </a:r>
          </a:p>
        </p:txBody>
      </p:sp>
      <p:sp>
        <p:nvSpPr>
          <p:cNvPr id="121860" name="Text Box 6"/>
          <p:cNvSpPr txBox="1">
            <a:spLocks noChangeArrowheads="1"/>
          </p:cNvSpPr>
          <p:nvPr/>
        </p:nvSpPr>
        <p:spPr bwMode="auto">
          <a:xfrm>
            <a:off x="8077200" y="76200"/>
            <a:ext cx="963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14-15</a:t>
            </a:r>
          </a:p>
        </p:txBody>
      </p:sp>
      <p:sp>
        <p:nvSpPr>
          <p:cNvPr id="17417" name="Text Box 9"/>
          <p:cNvSpPr txBox="1">
            <a:spLocks noChangeArrowheads="1"/>
          </p:cNvSpPr>
          <p:nvPr/>
        </p:nvSpPr>
        <p:spPr bwMode="auto">
          <a:xfrm>
            <a:off x="1066800" y="4572000"/>
            <a:ext cx="4084638" cy="2062163"/>
          </a:xfrm>
          <a:prstGeom prst="rect">
            <a:avLst/>
          </a:prstGeom>
          <a:noFill/>
          <a:ln w="9525">
            <a:noFill/>
            <a:miter lim="800000"/>
            <a:headEnd/>
            <a:tailEnd/>
          </a:ln>
          <a:effectLst/>
        </p:spPr>
        <p:txBody>
          <a:bodyPr>
            <a:spAutoFit/>
          </a:bodyPr>
          <a:lstStyle/>
          <a:p>
            <a:pPr marL="457200" indent="-457200">
              <a:buFont typeface="Arial" charset="0"/>
              <a:buNone/>
              <a:defRPr/>
            </a:pPr>
            <a:r>
              <a:rPr lang="en-US" sz="3200" b="1">
                <a:solidFill>
                  <a:schemeClr val="bg1"/>
                </a:solidFill>
                <a:effectLst>
                  <a:outerShdw blurRad="38100" dist="38100" dir="2700000" algn="tl">
                    <a:srgbClr val="000000">
                      <a:alpha val="43137"/>
                    </a:srgbClr>
                  </a:outerShdw>
                </a:effectLst>
                <a:ea typeface="ＭＳ Ｐゴシック" charset="-128"/>
                <a:cs typeface="ＭＳ Ｐゴシック" charset="-128"/>
              </a:rPr>
              <a:t>3.  Some gifts passed away (partial cessationist)</a:t>
            </a:r>
          </a:p>
        </p:txBody>
      </p:sp>
      <p:sp>
        <p:nvSpPr>
          <p:cNvPr id="17418" name="Text Box 10"/>
          <p:cNvSpPr txBox="1">
            <a:spLocks noChangeArrowheads="1"/>
          </p:cNvSpPr>
          <p:nvPr/>
        </p:nvSpPr>
        <p:spPr bwMode="auto">
          <a:xfrm>
            <a:off x="5562600" y="3429000"/>
            <a:ext cx="3524250" cy="2062163"/>
          </a:xfrm>
          <a:prstGeom prst="rect">
            <a:avLst/>
          </a:prstGeom>
          <a:noFill/>
          <a:ln w="9525">
            <a:noFill/>
            <a:miter lim="800000"/>
            <a:headEnd/>
            <a:tailEnd/>
          </a:ln>
          <a:effectLst/>
        </p:spPr>
        <p:txBody>
          <a:bodyPr>
            <a:spAutoFit/>
          </a:bodyPr>
          <a:lstStyle/>
          <a:p>
            <a:pPr marL="457200" indent="-457200">
              <a:buFont typeface="Arial" charset="0"/>
              <a:buNone/>
              <a:defRPr/>
            </a:pPr>
            <a:r>
              <a:rPr lang="en-US" sz="3200" b="1">
                <a:solidFill>
                  <a:schemeClr val="bg1"/>
                </a:solidFill>
                <a:effectLst>
                  <a:outerShdw blurRad="38100" dist="38100" dir="2700000" algn="tl">
                    <a:srgbClr val="000000">
                      <a:alpha val="43137"/>
                    </a:srgbClr>
                  </a:outerShdw>
                </a:effectLst>
                <a:ea typeface="ＭＳ Ｐゴシック" charset="-128"/>
                <a:cs typeface="ＭＳ Ｐゴシック" charset="-128"/>
              </a:rPr>
              <a:t>2.  All gifts passed away (total cessationist)</a:t>
            </a:r>
          </a:p>
        </p:txBody>
      </p:sp>
      <p:sp>
        <p:nvSpPr>
          <p:cNvPr id="121863" name="Text Box 11"/>
          <p:cNvSpPr txBox="1">
            <a:spLocks noChangeArrowheads="1"/>
          </p:cNvSpPr>
          <p:nvPr/>
        </p:nvSpPr>
        <p:spPr bwMode="auto">
          <a:xfrm>
            <a:off x="8458200"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74"/>
                                          </p:stCondLst>
                                        </p:cTn>
                                        <p:tgtEl>
                                          <p:spTgt spid="174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74"/>
                                          </p:stCondLst>
                                        </p:cTn>
                                        <p:tgtEl>
                                          <p:spTgt spid="174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74"/>
                                          </p:stCondLst>
                                        </p:cTn>
                                        <p:tgtEl>
                                          <p:spTgt spid="174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P spid="17417" grpId="0" build="p" autoUpdateAnimBg="0"/>
      <p:bldP spid="1741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5364163" y="620713"/>
            <a:ext cx="3671887" cy="2971800"/>
          </a:xfrm>
        </p:spPr>
        <p:txBody>
          <a:bodyPr/>
          <a:lstStyle/>
          <a:p>
            <a:pPr eaLnBrk="1" hangingPunct="1">
              <a:defRPr/>
            </a:pPr>
            <a:r>
              <a:rPr lang="en-US" sz="5400" b="1" dirty="0">
                <a:solidFill>
                  <a:schemeClr val="bg1"/>
                </a:solidFill>
                <a:effectLst>
                  <a:outerShdw blurRad="38100" dist="38100" dir="2700000" algn="tl">
                    <a:srgbClr val="000000">
                      <a:alpha val="43137"/>
                    </a:srgbClr>
                  </a:outerShdw>
                </a:effectLst>
                <a:latin typeface="Arial" charset="0"/>
                <a:cs typeface="Arial" charset="0"/>
              </a:rPr>
              <a:t>We need to define each gift</a:t>
            </a:r>
            <a:endParaRPr lang="en-US" sz="5400" dirty="0">
              <a:effectLst>
                <a:outerShdw blurRad="38100" dist="38100" dir="2700000" algn="tl">
                  <a:srgbClr val="000000">
                    <a:alpha val="43137"/>
                  </a:srgbClr>
                </a:outerShdw>
              </a:effectLst>
              <a:latin typeface="Arial" charset="0"/>
              <a:cs typeface="Arial" charset="0"/>
            </a:endParaRPr>
          </a:p>
        </p:txBody>
      </p:sp>
      <p:pic>
        <p:nvPicPr>
          <p:cNvPr id="123906" name="Picture 4" descr="Lem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1450"/>
            <a:ext cx="5148263" cy="712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ounded Rectangle 1"/>
          <p:cNvSpPr/>
          <p:nvPr/>
        </p:nvSpPr>
        <p:spPr>
          <a:xfrm>
            <a:off x="1116013" y="476250"/>
            <a:ext cx="2303462" cy="649288"/>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908" name="Rectangle 2"/>
          <p:cNvSpPr txBox="1">
            <a:spLocks noChangeArrowheads="1"/>
          </p:cNvSpPr>
          <p:nvPr/>
        </p:nvSpPr>
        <p:spPr bwMode="auto">
          <a:xfrm>
            <a:off x="900113" y="115888"/>
            <a:ext cx="2808287"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i="1">
                <a:solidFill>
                  <a:schemeClr val="tx2"/>
                </a:solidFill>
              </a:rPr>
              <a:t>The lemon is a yellow fruit growing on trees</a:t>
            </a:r>
          </a:p>
        </p:txBody>
      </p:sp>
      <p:sp>
        <p:nvSpPr>
          <p:cNvPr id="123909" name="Rectangle 2"/>
          <p:cNvSpPr txBox="1">
            <a:spLocks noChangeArrowheads="1"/>
          </p:cNvSpPr>
          <p:nvPr/>
        </p:nvSpPr>
        <p:spPr bwMode="auto">
          <a:xfrm>
            <a:off x="323850" y="5589588"/>
            <a:ext cx="4464050" cy="1295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a:solidFill>
                  <a:schemeClr val="bg1"/>
                </a:solidFill>
              </a:rPr>
              <a:t>THE SAME WORDS MAY MEAN DIFFERENT THINGS TO DIFFERENT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7138">
                                            <p:txEl>
                                              <p:pRg st="0" end="0"/>
                                            </p:txEl>
                                          </p:spTgt>
                                        </p:tgtEl>
                                        <p:attrNameLst>
                                          <p:attrName>style.visibility</p:attrName>
                                        </p:attrNameLst>
                                      </p:cBhvr>
                                      <p:to>
                                        <p:strVal val="visible"/>
                                      </p:to>
                                    </p:set>
                                    <p:animEffect transition="in" filter="dissolve">
                                      <p:cBhvr>
                                        <p:cTn id="7" dur="500"/>
                                        <p:tgtEl>
                                          <p:spTgt spid="347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5105400" y="91440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feel inferior about your gift!</a:t>
            </a:r>
          </a:p>
        </p:txBody>
      </p:sp>
      <p:grpSp>
        <p:nvGrpSpPr>
          <p:cNvPr id="76802" name="Group 2"/>
          <p:cNvGrpSpPr>
            <a:grpSpLocks/>
          </p:cNvGrpSpPr>
          <p:nvPr/>
        </p:nvGrpSpPr>
        <p:grpSpPr bwMode="auto">
          <a:xfrm>
            <a:off x="152400" y="0"/>
            <a:ext cx="5018088" cy="6858000"/>
            <a:chOff x="152400" y="0"/>
            <a:chExt cx="5018088" cy="6858000"/>
          </a:xfrm>
        </p:grpSpPr>
        <p:pic>
          <p:nvPicPr>
            <p:cNvPr id="76804" name="Picture 4" descr="Includ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50180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5" name="Oval 1"/>
            <p:cNvSpPr>
              <a:spLocks noChangeArrowheads="1"/>
            </p:cNvSpPr>
            <p:nvPr/>
          </p:nvSpPr>
          <p:spPr bwMode="auto">
            <a:xfrm>
              <a:off x="2195736" y="404664"/>
              <a:ext cx="2376264" cy="108012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6803" name="Rectangle 2"/>
          <p:cNvSpPr txBox="1">
            <a:spLocks noChangeArrowheads="1"/>
          </p:cNvSpPr>
          <p:nvPr/>
        </p:nvSpPr>
        <p:spPr bwMode="auto">
          <a:xfrm>
            <a:off x="1979613" y="260350"/>
            <a:ext cx="2808287"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a:solidFill>
                  <a:schemeClr val="tx2"/>
                </a:solidFill>
              </a:rPr>
              <a:t>You're included–</a:t>
            </a:r>
            <a:br>
              <a:rPr lang="en-US" b="1" i="1">
                <a:solidFill>
                  <a:schemeClr val="tx2"/>
                </a:solidFill>
              </a:rPr>
            </a:br>
            <a:r>
              <a:rPr lang="en-US" b="1" i="1">
                <a:solidFill>
                  <a:schemeClr val="tx2"/>
                </a:solidFill>
              </a:rPr>
              <a:t>I'm excluded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6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764747"/>
            </a:gs>
          </a:gsLst>
          <a:lin ang="0" scaled="1"/>
        </a:gradFill>
        <a:effectLst/>
      </p:bgPr>
    </p:bg>
    <p:spTree>
      <p:nvGrpSpPr>
        <p:cNvPr id="1" name=""/>
        <p:cNvGrpSpPr/>
        <p:nvPr/>
      </p:nvGrpSpPr>
      <p:grpSpPr>
        <a:xfrm>
          <a:off x="0" y="0"/>
          <a:ext cx="0" cy="0"/>
          <a:chOff x="0" y="0"/>
          <a:chExt cx="0" cy="0"/>
        </a:xfrm>
      </p:grpSpPr>
      <p:pic>
        <p:nvPicPr>
          <p:cNvPr id="124930" name="Picture 2" descr="prayer7"/>
          <p:cNvPicPr>
            <a:picLocks noChangeAspect="1" noChangeArrowheads="1"/>
          </p:cNvPicPr>
          <p:nvPr/>
        </p:nvPicPr>
        <p:blipFill>
          <a:blip r:embed="rId3">
            <a:lum bright="-32000"/>
            <a:extLst>
              <a:ext uri="{28A0092B-C50C-407E-A947-70E740481C1C}">
                <a14:useLocalDpi xmlns:a14="http://schemas.microsoft.com/office/drawing/2010/main"/>
              </a:ext>
            </a:extLst>
          </a:blip>
          <a:srcRect/>
          <a:stretch>
            <a:fillRect/>
          </a:stretch>
        </p:blipFill>
        <p:spPr bwMode="auto">
          <a:xfrm>
            <a:off x="4035425" y="0"/>
            <a:ext cx="5108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en-US" b="1">
                <a:solidFill>
                  <a:schemeClr val="bg1"/>
                </a:solidFill>
                <a:latin typeface="Arial" charset="0"/>
                <a:cs typeface="Arial" charset="0"/>
              </a:rPr>
              <a:t>New Testament Gift Lists</a:t>
            </a:r>
            <a:endParaRPr lang="en-US">
              <a:latin typeface="Arial" charset="0"/>
              <a:cs typeface="Arial" charset="0"/>
            </a:endParaRPr>
          </a:p>
        </p:txBody>
      </p:sp>
      <p:graphicFrame>
        <p:nvGraphicFramePr>
          <p:cNvPr id="237805" name="Group 237"/>
          <p:cNvGraphicFramePr>
            <a:graphicFrameLocks noGrp="1"/>
          </p:cNvGraphicFramePr>
          <p:nvPr/>
        </p:nvGraphicFramePr>
        <p:xfrm>
          <a:off x="914400" y="1182688"/>
          <a:ext cx="8305800" cy="5211966"/>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Gifts (All)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Rom 12:6-8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Eph 4:11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12:29-30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12:8-10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Helping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Showing Mercy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Mercy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Apostleship</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20675" y="1506538"/>
            <a:ext cx="517525" cy="1022350"/>
            <a:chOff x="346" y="901"/>
            <a:chExt cx="326" cy="644"/>
          </a:xfrm>
        </p:grpSpPr>
        <p:sp>
          <p:nvSpPr>
            <p:cNvPr id="237784" name="Text Box 216"/>
            <p:cNvSpPr txBox="1">
              <a:spLocks noChangeArrowheads="1"/>
            </p:cNvSpPr>
            <p:nvPr/>
          </p:nvSpPr>
          <p:spPr bwMode="auto">
            <a:xfrm rot="16200000">
              <a:off x="168" y="1079"/>
              <a:ext cx="644"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Speaking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4:11a</a:t>
              </a: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3" name="Group 225"/>
          <p:cNvGrpSpPr>
            <a:grpSpLocks/>
          </p:cNvGrpSpPr>
          <p:nvPr/>
        </p:nvGrpSpPr>
        <p:grpSpPr bwMode="auto">
          <a:xfrm>
            <a:off x="339725" y="2590800"/>
            <a:ext cx="498475" cy="1219200"/>
            <a:chOff x="358" y="1632"/>
            <a:chExt cx="314" cy="768"/>
          </a:xfrm>
        </p:grpSpPr>
        <p:sp>
          <p:nvSpPr>
            <p:cNvPr id="237786" name="Text Box 218"/>
            <p:cNvSpPr txBox="1">
              <a:spLocks noChangeArrowheads="1"/>
            </p:cNvSpPr>
            <p:nvPr/>
          </p:nvSpPr>
          <p:spPr bwMode="auto">
            <a:xfrm rot="16200000">
              <a:off x="177" y="1821"/>
              <a:ext cx="650"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Serving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4:11b</a:t>
              </a: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4" name="Group 227"/>
          <p:cNvGrpSpPr>
            <a:grpSpLocks/>
          </p:cNvGrpSpPr>
          <p:nvPr/>
        </p:nvGrpSpPr>
        <p:grpSpPr bwMode="auto">
          <a:xfrm>
            <a:off x="339725" y="5334000"/>
            <a:ext cx="498475" cy="990600"/>
            <a:chOff x="358" y="3360"/>
            <a:chExt cx="314" cy="624"/>
          </a:xfrm>
        </p:grpSpPr>
        <p:sp>
          <p:nvSpPr>
            <p:cNvPr id="237787" name="Text Box 219"/>
            <p:cNvSpPr txBox="1">
              <a:spLocks noChangeArrowheads="1"/>
            </p:cNvSpPr>
            <p:nvPr/>
          </p:nvSpPr>
          <p:spPr bwMode="auto">
            <a:xfrm rot="16200000">
              <a:off x="257" y="3505"/>
              <a:ext cx="48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Sign</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Heb. 2:4</a:t>
              </a: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5" name="Group 226"/>
          <p:cNvGrpSpPr>
            <a:grpSpLocks/>
          </p:cNvGrpSpPr>
          <p:nvPr/>
        </p:nvGrpSpPr>
        <p:grpSpPr bwMode="auto">
          <a:xfrm>
            <a:off x="339725" y="3962400"/>
            <a:ext cx="498475" cy="1219200"/>
            <a:chOff x="358" y="2496"/>
            <a:chExt cx="314" cy="768"/>
          </a:xfrm>
        </p:grpSpPr>
        <p:sp>
          <p:nvSpPr>
            <p:cNvPr id="237785" name="Text Box 217"/>
            <p:cNvSpPr txBox="1">
              <a:spLocks noChangeArrowheads="1"/>
            </p:cNvSpPr>
            <p:nvPr/>
          </p:nvSpPr>
          <p:spPr bwMode="auto">
            <a:xfrm rot="16200000">
              <a:off x="145" y="2725"/>
              <a:ext cx="71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Foundational</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Eph. 2:20</a:t>
              </a: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sp>
        <p:nvSpPr>
          <p:cNvPr id="237796" name="WordArt 228"/>
          <p:cNvSpPr>
            <a:spLocks noChangeArrowheads="1" noChangeShapeType="1" noTextEdit="1"/>
          </p:cNvSpPr>
          <p:nvPr/>
        </p:nvSpPr>
        <p:spPr bwMode="auto">
          <a:xfrm rot="-5400000">
            <a:off x="-920750" y="2241550"/>
            <a:ext cx="22098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Permanent</a:t>
            </a:r>
          </a:p>
        </p:txBody>
      </p:sp>
      <p:sp>
        <p:nvSpPr>
          <p:cNvPr id="237797" name="WordArt 229"/>
          <p:cNvSpPr>
            <a:spLocks noChangeArrowheads="1" noChangeShapeType="1" noTextEdit="1"/>
          </p:cNvSpPr>
          <p:nvPr/>
        </p:nvSpPr>
        <p:spPr bwMode="auto">
          <a:xfrm rot="-5400000">
            <a:off x="-990600" y="48768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Temporary</a:t>
            </a: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rgbClr val="FFFFFF"/>
                </a:solidFill>
                <a:effectLst>
                  <a:outerShdw blurRad="38100" dist="38100" dir="2700000" algn="tl">
                    <a:srgbClr val="000000"/>
                  </a:outerShdw>
                </a:effectLst>
                <a:cs typeface="Arial"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animBg="1"/>
      <p:bldP spid="2377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a:effectLst>
                  <a:outerShdw blurRad="38100" dist="38100" dir="2700000" algn="tl">
                    <a:srgbClr val="000000"/>
                  </a:outerShdw>
                </a:effectLst>
                <a:latin typeface="Tahoma" charset="0"/>
                <a:ea typeface="ＭＳ Ｐゴシック" charset="0"/>
                <a:cs typeface="ＭＳ Ｐゴシック" charset="0"/>
              </a:rPr>
              <a:t>1 Corinthians 13:8-12</a:t>
            </a:r>
          </a:p>
        </p:txBody>
      </p:sp>
      <p:sp>
        <p:nvSpPr>
          <p:cNvPr id="38917" name="Rectangle 5"/>
          <p:cNvSpPr>
            <a:spLocks noGrp="1" noChangeArrowheads="1"/>
          </p:cNvSpPr>
          <p:nvPr>
            <p:ph type="body" idx="1"/>
          </p:nvPr>
        </p:nvSpPr>
        <p:spPr>
          <a:xfrm>
            <a:off x="533400" y="1524000"/>
            <a:ext cx="7924800" cy="4572000"/>
          </a:xfrm>
          <a:effectLst>
            <a:outerShdw blurRad="25400" dist="25399" dir="2700000" algn="ctr" rotWithShape="0">
              <a:schemeClr val="bg1">
                <a:alpha val="99962"/>
              </a:schemeClr>
            </a:outerShdw>
          </a:effectLst>
        </p:spPr>
        <p:txBody>
          <a:bodyPr/>
          <a:lstStyle/>
          <a:p>
            <a:pPr marL="0" indent="0" eaLnBrk="1" hangingPunct="1">
              <a:buFont typeface="Wingdings" charset="0"/>
              <a:buNone/>
              <a:defRPr/>
            </a:pPr>
            <a:r>
              <a:rPr lang="en-US" dirty="0"/>
              <a:t> 8 Love never fails. But where there are </a:t>
            </a:r>
            <a:r>
              <a:rPr lang="en-US" dirty="0">
                <a:solidFill>
                  <a:srgbClr val="EFFF11"/>
                </a:solidFill>
              </a:rPr>
              <a:t>prophecies</a:t>
            </a:r>
            <a:r>
              <a:rPr lang="en-US" dirty="0"/>
              <a:t>, they will </a:t>
            </a:r>
            <a:r>
              <a:rPr lang="en-US" dirty="0">
                <a:solidFill>
                  <a:srgbClr val="EFFF11"/>
                </a:solidFill>
              </a:rPr>
              <a:t>cease</a:t>
            </a:r>
            <a:r>
              <a:rPr lang="en-US" dirty="0"/>
              <a:t>; where there are </a:t>
            </a:r>
            <a:r>
              <a:rPr lang="en-US" dirty="0">
                <a:solidFill>
                  <a:srgbClr val="EFFF11"/>
                </a:solidFill>
              </a:rPr>
              <a:t>tongues</a:t>
            </a:r>
            <a:r>
              <a:rPr lang="en-US" dirty="0"/>
              <a:t>, they will </a:t>
            </a:r>
            <a:r>
              <a:rPr lang="en-US" dirty="0">
                <a:solidFill>
                  <a:srgbClr val="EFFF11"/>
                </a:solidFill>
              </a:rPr>
              <a:t>be stilled</a:t>
            </a:r>
            <a:r>
              <a:rPr lang="en-US" dirty="0"/>
              <a:t>; where there is </a:t>
            </a:r>
            <a:r>
              <a:rPr lang="en-US" dirty="0">
                <a:solidFill>
                  <a:srgbClr val="EFFF11"/>
                </a:solidFill>
              </a:rPr>
              <a:t>knowledge</a:t>
            </a:r>
            <a:r>
              <a:rPr lang="en-US" dirty="0"/>
              <a:t>, it will </a:t>
            </a:r>
            <a:r>
              <a:rPr lang="en-US" dirty="0">
                <a:solidFill>
                  <a:srgbClr val="EFFF11"/>
                </a:solidFill>
              </a:rPr>
              <a:t>pass away</a:t>
            </a:r>
            <a:r>
              <a:rPr lang="en-US" dirty="0"/>
              <a:t>.</a:t>
            </a:r>
          </a:p>
          <a:p>
            <a:pPr marL="0" indent="0" eaLnBrk="1" hangingPunct="1">
              <a:buFont typeface="Wingdings" charset="0"/>
              <a:buNone/>
              <a:defRPr/>
            </a:pPr>
            <a:r>
              <a:rPr lang="en-US" dirty="0"/>
              <a:t> 9 For we know in part and we prophesy in part,</a:t>
            </a:r>
          </a:p>
          <a:p>
            <a:pPr marL="0" indent="0" eaLnBrk="1" hangingPunct="1">
              <a:buFont typeface="Wingdings" charset="0"/>
              <a:buNone/>
              <a:defRPr/>
            </a:pPr>
            <a:r>
              <a:rPr lang="en-US" dirty="0"/>
              <a:t> 10 but when </a:t>
            </a:r>
            <a:r>
              <a:rPr lang="en-US" dirty="0">
                <a:solidFill>
                  <a:srgbClr val="EFFF11"/>
                </a:solidFill>
              </a:rPr>
              <a:t>perfection</a:t>
            </a:r>
            <a:r>
              <a:rPr lang="en-US" dirty="0"/>
              <a:t> comes, the imperfect disappears.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a:effectLst>
                  <a:outerShdw blurRad="38100" dist="38100" dir="2700000" algn="tl">
                    <a:srgbClr val="000000"/>
                  </a:outerShdw>
                </a:effectLst>
                <a:latin typeface="Tahoma" charset="0"/>
                <a:ea typeface="ＭＳ Ｐゴシック" charset="0"/>
                <a:cs typeface="ＭＳ Ｐゴシック" charset="0"/>
              </a:rPr>
              <a:t>1 Corinthians 13:8-12</a:t>
            </a:r>
          </a:p>
        </p:txBody>
      </p:sp>
      <p:sp>
        <p:nvSpPr>
          <p:cNvPr id="259075" name="Rectangle 3"/>
          <p:cNvSpPr>
            <a:spLocks noGrp="1" noChangeArrowheads="1"/>
          </p:cNvSpPr>
          <p:nvPr>
            <p:ph type="body" idx="1"/>
          </p:nvPr>
        </p:nvSpPr>
        <p:spPr>
          <a:xfrm>
            <a:off x="457200" y="1828800"/>
            <a:ext cx="8229600" cy="4419600"/>
          </a:xfrm>
          <a:effectLst>
            <a:outerShdw blurRad="25400" dist="25399" dir="2700000" algn="ctr" rotWithShape="0">
              <a:schemeClr val="bg1">
                <a:alpha val="99962"/>
              </a:schemeClr>
            </a:outerShdw>
          </a:effectLst>
        </p:spPr>
        <p:txBody>
          <a:bodyPr/>
          <a:lstStyle/>
          <a:p>
            <a:pPr marL="0" indent="0" eaLnBrk="1" hangingPunct="1">
              <a:lnSpc>
                <a:spcPct val="90000"/>
              </a:lnSpc>
              <a:buFont typeface="Wingdings" charset="0"/>
              <a:buNone/>
              <a:defRPr/>
            </a:pPr>
            <a:r>
              <a:rPr lang="en-US"/>
              <a:t>11 When I was a child, I talked like a child, I thought like a child, I reasoned like a child. When I became a </a:t>
            </a:r>
            <a:r>
              <a:rPr lang="en-US">
                <a:solidFill>
                  <a:srgbClr val="EFFF11"/>
                </a:solidFill>
              </a:rPr>
              <a:t>man</a:t>
            </a:r>
            <a:r>
              <a:rPr lang="en-US"/>
              <a:t>, I put childish ways behind me.</a:t>
            </a:r>
          </a:p>
          <a:p>
            <a:pPr marL="0" indent="0" eaLnBrk="1" hangingPunct="1">
              <a:lnSpc>
                <a:spcPct val="90000"/>
              </a:lnSpc>
              <a:buFont typeface="Wingdings" charset="0"/>
              <a:buNone/>
              <a:defRPr/>
            </a:pPr>
            <a:r>
              <a:rPr lang="en-US"/>
              <a:t> 12 Now we see but a poor reflection as in a mirror; </a:t>
            </a:r>
            <a:r>
              <a:rPr lang="en-US">
                <a:solidFill>
                  <a:srgbClr val="EFFF11"/>
                </a:solidFill>
              </a:rPr>
              <a:t>then</a:t>
            </a:r>
            <a:r>
              <a:rPr lang="en-US"/>
              <a:t> we shall see face to face. Now I know in part; </a:t>
            </a:r>
            <a:r>
              <a:rPr lang="en-US">
                <a:solidFill>
                  <a:srgbClr val="EFFF11"/>
                </a:solidFill>
              </a:rPr>
              <a:t>then</a:t>
            </a:r>
            <a:r>
              <a:rPr lang="en-US"/>
              <a:t> I shall know fully, even as I am fully known.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609600" y="5105400"/>
            <a:ext cx="7772400" cy="1371600"/>
          </a:xfrm>
          <a:effectLst>
            <a:outerShdw blurRad="25400" dist="25399" dir="2700000" algn="ctr" rotWithShape="0">
              <a:srgbClr val="060600">
                <a:alpha val="99962"/>
              </a:srgbClr>
            </a:outerShdw>
          </a:effectLst>
        </p:spPr>
        <p:txBody>
          <a:bodyPr/>
          <a:lstStyle/>
          <a:p>
            <a:pPr eaLnBrk="1" hangingPunct="1">
              <a:defRPr/>
            </a:pPr>
            <a:r>
              <a:rPr lang="en-US" b="1">
                <a:latin typeface="Tahoma" charset="0"/>
                <a:ea typeface="ＭＳ Ｐゴシック" charset="0"/>
                <a:cs typeface="ＭＳ Ｐゴシック" charset="0"/>
              </a:rPr>
              <a:t>This is a mega passage!</a:t>
            </a:r>
            <a:endParaRPr lang="en-US">
              <a:latin typeface="Tahoma" charset="0"/>
              <a:ea typeface="ＭＳ Ｐゴシック" charset="0"/>
              <a:cs typeface="ＭＳ Ｐゴシック" charset="0"/>
            </a:endParaRPr>
          </a:p>
        </p:txBody>
      </p:sp>
      <p:pic>
        <p:nvPicPr>
          <p:cNvPr id="131074" name="Picture 4" descr="Megafro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0"/>
            <a:ext cx="4995863"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Text Box 4"/>
          <p:cNvSpPr txBox="1">
            <a:spLocks noChangeArrowheads="1"/>
          </p:cNvSpPr>
          <p:nvPr/>
        </p:nvSpPr>
        <p:spPr bwMode="auto">
          <a:xfrm>
            <a:off x="-309563" y="304800"/>
            <a:ext cx="9605963" cy="717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85750">
              <a:tabLst>
                <a:tab pos="3657600" algn="l"/>
                <a:tab pos="5486400" algn="l"/>
                <a:tab pos="7439025" algn="l"/>
              </a:tabLst>
              <a:defRPr sz="2400">
                <a:solidFill>
                  <a:schemeClr val="tx1"/>
                </a:solidFill>
                <a:latin typeface="Arial" charset="0"/>
                <a:ea typeface="ＭＳ Ｐゴシック" charset="0"/>
                <a:cs typeface="ＭＳ Ｐゴシック" charset="0"/>
              </a:defRPr>
            </a:lvl1pPr>
            <a:lvl2pPr marL="742950" indent="-285750">
              <a:tabLst>
                <a:tab pos="3657600" algn="l"/>
                <a:tab pos="5486400" algn="l"/>
                <a:tab pos="7439025" algn="l"/>
              </a:tabLst>
              <a:defRPr sz="2400">
                <a:solidFill>
                  <a:schemeClr val="tx1"/>
                </a:solidFill>
                <a:latin typeface="Arial" charset="0"/>
                <a:ea typeface="ＭＳ Ｐゴシック" charset="0"/>
              </a:defRPr>
            </a:lvl2pPr>
            <a:lvl3pPr marL="1143000" indent="-228600">
              <a:tabLst>
                <a:tab pos="3657600" algn="l"/>
                <a:tab pos="5486400" algn="l"/>
                <a:tab pos="7439025" algn="l"/>
              </a:tabLst>
              <a:defRPr sz="2400">
                <a:solidFill>
                  <a:schemeClr val="tx1"/>
                </a:solidFill>
                <a:latin typeface="Arial" charset="0"/>
                <a:ea typeface="ＭＳ Ｐゴシック" charset="0"/>
              </a:defRPr>
            </a:lvl3pPr>
            <a:lvl4pPr marL="1600200" indent="-228600">
              <a:tabLst>
                <a:tab pos="3657600" algn="l"/>
                <a:tab pos="5486400" algn="l"/>
                <a:tab pos="7439025" algn="l"/>
              </a:tabLst>
              <a:defRPr sz="2400">
                <a:solidFill>
                  <a:schemeClr val="tx1"/>
                </a:solidFill>
                <a:latin typeface="Arial" charset="0"/>
                <a:ea typeface="ＭＳ Ｐゴシック" charset="0"/>
              </a:defRPr>
            </a:lvl4pPr>
            <a:lvl5pPr marL="2057400" indent="-228600">
              <a:tabLst>
                <a:tab pos="3657600" algn="l"/>
                <a:tab pos="5486400" algn="l"/>
                <a:tab pos="74390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9pPr>
          </a:lstStyle>
          <a:p>
            <a:pPr eaLnBrk="1" hangingPunct="1"/>
            <a:r>
              <a:rPr lang="en-US" altLang="zh-CN" sz="2000" b="1">
                <a:latin typeface="Arial Narrow" charset="0"/>
                <a:ea typeface="SimSun" charset="0"/>
                <a:cs typeface="SimSun" charset="0"/>
              </a:rPr>
              <a:t>______________________________________________________________________________</a:t>
            </a:r>
          </a:p>
          <a:p>
            <a:pPr eaLnBrk="1" hangingPunct="1"/>
            <a:r>
              <a:rPr lang="en-US" altLang="zh-CN" sz="2000" b="1">
                <a:latin typeface="Arial Narrow" charset="0"/>
                <a:ea typeface="SimSun" charset="0"/>
                <a:cs typeface="SimSun" charset="0"/>
              </a:rPr>
              <a:t> Crucial Questions	Canon (Bible)	Rapture	Body (Church)</a:t>
            </a:r>
          </a:p>
          <a:p>
            <a:pPr eaLnBrk="1" hangingPunct="1"/>
            <a:r>
              <a:rPr lang="en-US" altLang="zh-CN" sz="2000" b="1">
                <a:latin typeface="Arial Narrow" charset="0"/>
                <a:ea typeface="SimSun" charset="0"/>
                <a:cs typeface="SimSun" charset="0"/>
              </a:rPr>
              <a:t>______________________________________________________________________________</a:t>
            </a:r>
          </a:p>
          <a:p>
            <a:pPr eaLnBrk="1" hangingPunct="1"/>
            <a:r>
              <a:rPr lang="en-US" altLang="zh-CN" sz="2000" b="1">
                <a:latin typeface="Arial Narrow" charset="0"/>
                <a:ea typeface="SimSun" charset="0"/>
                <a:cs typeface="SimSun" charset="0"/>
              </a:rPr>
              <a:t>  13:8  What is the nature of:</a:t>
            </a:r>
          </a:p>
          <a:p>
            <a:pPr eaLnBrk="1" hangingPunct="1"/>
            <a:r>
              <a:rPr lang="en-US" altLang="zh-CN" sz="2000" b="1">
                <a:latin typeface="Arial Narrow" charset="0"/>
                <a:ea typeface="SimSun" charset="0"/>
                <a:cs typeface="SimSun" charset="0"/>
              </a:rPr>
              <a:t> </a:t>
            </a:r>
          </a:p>
          <a:p>
            <a:pPr eaLnBrk="1" hangingPunct="1"/>
            <a:r>
              <a:rPr lang="en-US" altLang="zh-CN" sz="2000" b="1">
                <a:latin typeface="Arial Narrow" charset="0"/>
                <a:ea typeface="SimSun" charset="0"/>
                <a:cs typeface="SimSun" charset="0"/>
              </a:rPr>
              <a:t>     a) prophecy &amp; knowledge?	revelatory	non-revelatory	revelatory</a:t>
            </a:r>
          </a:p>
          <a:p>
            <a:pPr eaLnBrk="1" hangingPunct="1"/>
            <a:r>
              <a:rPr lang="en-US" altLang="zh-CN" sz="2000" b="1">
                <a:latin typeface="Arial Narrow" charset="0"/>
                <a:ea typeface="SimSun" charset="0"/>
                <a:cs typeface="SimSun" charset="0"/>
              </a:rPr>
              <a:t>     b) tongues?	confirmatory	non-confirmatory	confirmatory</a:t>
            </a:r>
          </a:p>
          <a:p>
            <a:pPr eaLnBrk="1" hangingPunct="1"/>
            <a:r>
              <a:rPr lang="en-US" altLang="zh-CN" sz="2000" b="1">
                <a:latin typeface="Arial Narrow" charset="0"/>
                <a:ea typeface="SimSun" charset="0"/>
                <a:cs typeface="SimSun" charset="0"/>
              </a:rPr>
              <a:t> </a:t>
            </a:r>
          </a:p>
          <a:p>
            <a:pPr eaLnBrk="1" hangingPunct="1"/>
            <a:r>
              <a:rPr lang="en-US" altLang="zh-CN" sz="2000" b="1">
                <a:latin typeface="Arial Narrow" charset="0"/>
                <a:ea typeface="SimSun" charset="0"/>
                <a:cs typeface="SimSun" charset="0"/>
              </a:rPr>
              <a:t>  When do the these gifts cease?	with canon	at Christ</a:t>
            </a:r>
            <a:r>
              <a:rPr lang="fr-FR" altLang="zh-CN" sz="2000" b="1">
                <a:latin typeface="Arial Narrow" charset="0"/>
                <a:ea typeface="SimSun" charset="0"/>
                <a:cs typeface="SimSun" charset="0"/>
              </a:rPr>
              <a:t>'</a:t>
            </a:r>
            <a:r>
              <a:rPr lang="en-US" altLang="zh-CN" sz="2000" b="1">
                <a:latin typeface="Arial Narrow" charset="0"/>
                <a:ea typeface="SimSun" charset="0"/>
                <a:cs typeface="SimSun" charset="0"/>
              </a:rPr>
              <a:t>s coming	with canon</a:t>
            </a:r>
          </a:p>
          <a:p>
            <a:pPr eaLnBrk="1" hangingPunct="1"/>
            <a:r>
              <a:rPr lang="en-US" altLang="zh-CN" sz="2000" b="1">
                <a:latin typeface="Arial Narrow" charset="0"/>
                <a:ea typeface="SimSun" charset="0"/>
                <a:cs typeface="SimSun" charset="0"/>
              </a:rPr>
              <a:t> </a:t>
            </a:r>
          </a:p>
          <a:p>
            <a:pPr eaLnBrk="1" hangingPunct="1"/>
            <a:r>
              <a:rPr lang="en-US" altLang="zh-CN" sz="2000" b="1">
                <a:latin typeface="Arial Narrow" charset="0"/>
                <a:ea typeface="SimSun" charset="0"/>
                <a:cs typeface="SimSun" charset="0"/>
              </a:rPr>
              <a:t> 13:10 What is </a:t>
            </a:r>
            <a:r>
              <a:rPr lang="en-US" altLang="zh-CN" sz="2000" b="1" i="1">
                <a:latin typeface="Arial Narrow" charset="0"/>
                <a:ea typeface="SimSun" charset="0"/>
                <a:cs typeface="SimSun" charset="0"/>
              </a:rPr>
              <a:t>to teleion</a:t>
            </a:r>
            <a:r>
              <a:rPr lang="en-US" altLang="zh-CN" sz="2000" b="1">
                <a:latin typeface="Arial Narrow" charset="0"/>
                <a:ea typeface="SimSun" charset="0"/>
                <a:cs typeface="SimSun" charset="0"/>
              </a:rPr>
              <a:t>?	the "complete"	the "perfect"	the "mature"</a:t>
            </a:r>
          </a:p>
          <a:p>
            <a:pPr eaLnBrk="1" hangingPunct="1"/>
            <a:r>
              <a:rPr lang="en-US" altLang="zh-CN" sz="2000" b="1">
                <a:latin typeface="Arial Narrow" charset="0"/>
                <a:ea typeface="SimSun" charset="0"/>
                <a:cs typeface="SimSun" charset="0"/>
              </a:rPr>
              <a:t>	(the canon)	(Christ</a:t>
            </a:r>
            <a:r>
              <a:rPr lang="fr-FR" altLang="zh-CN" sz="2000" b="1">
                <a:latin typeface="Arial Narrow" charset="0"/>
                <a:ea typeface="SimSun" charset="0"/>
                <a:cs typeface="SimSun" charset="0"/>
              </a:rPr>
              <a:t>'</a:t>
            </a:r>
            <a:r>
              <a:rPr lang="en-US" altLang="zh-CN" sz="2000" b="1">
                <a:latin typeface="Arial Narrow" charset="0"/>
                <a:ea typeface="SimSun" charset="0"/>
                <a:cs typeface="SimSun" charset="0"/>
              </a:rPr>
              <a:t>s coming)	(the body)</a:t>
            </a:r>
          </a:p>
          <a:p>
            <a:pPr eaLnBrk="1" hangingPunct="1"/>
            <a:r>
              <a:rPr lang="en-US" altLang="zh-CN" sz="2000" b="1">
                <a:latin typeface="Arial Narrow" charset="0"/>
                <a:ea typeface="SimSun" charset="0"/>
                <a:cs typeface="SimSun" charset="0"/>
              </a:rPr>
              <a:t> </a:t>
            </a:r>
          </a:p>
          <a:p>
            <a:pPr eaLnBrk="1" hangingPunct="1"/>
            <a:r>
              <a:rPr lang="en-US" altLang="zh-CN" sz="2000" b="1">
                <a:latin typeface="Arial Narrow" charset="0"/>
                <a:ea typeface="SimSun" charset="0"/>
                <a:cs typeface="SimSun" charset="0"/>
              </a:rPr>
              <a:t> 13:11 What does growth to	before and after 	before and after 	before and after</a:t>
            </a:r>
          </a:p>
          <a:p>
            <a:pPr eaLnBrk="1" hangingPunct="1"/>
            <a:r>
              <a:rPr lang="en-US" altLang="zh-CN" sz="2000" b="1">
                <a:latin typeface="Arial Narrow" charset="0"/>
                <a:ea typeface="SimSun" charset="0"/>
                <a:cs typeface="SimSun" charset="0"/>
              </a:rPr>
              <a:t> manhood represent?	completed canon	Christ</a:t>
            </a:r>
            <a:r>
              <a:rPr lang="fr-FR" altLang="zh-CN" sz="2000" b="1">
                <a:latin typeface="Arial Narrow" charset="0"/>
                <a:ea typeface="SimSun" charset="0"/>
                <a:cs typeface="SimSun" charset="0"/>
              </a:rPr>
              <a:t>'</a:t>
            </a:r>
            <a:r>
              <a:rPr lang="en-US" altLang="zh-CN" sz="2000" b="1">
                <a:latin typeface="Arial Narrow" charset="0"/>
                <a:ea typeface="SimSun" charset="0"/>
                <a:cs typeface="SimSun" charset="0"/>
              </a:rPr>
              <a:t>s coming	body</a:t>
            </a:r>
            <a:r>
              <a:rPr lang="fr-FR" altLang="zh-CN" sz="2000" b="1">
                <a:latin typeface="Arial Narrow" charset="0"/>
                <a:ea typeface="SimSun" charset="0"/>
                <a:cs typeface="SimSun" charset="0"/>
              </a:rPr>
              <a:t>'</a:t>
            </a:r>
            <a:r>
              <a:rPr lang="en-US" altLang="zh-CN" sz="2000" b="1">
                <a:latin typeface="Arial Narrow" charset="0"/>
                <a:ea typeface="SimSun" charset="0"/>
                <a:cs typeface="SimSun" charset="0"/>
              </a:rPr>
              <a:t>s maturity</a:t>
            </a:r>
          </a:p>
          <a:p>
            <a:pPr eaLnBrk="1" hangingPunct="1"/>
            <a:r>
              <a:rPr lang="en-US" altLang="zh-CN" sz="2000" b="1">
                <a:latin typeface="Arial Narrow" charset="0"/>
                <a:ea typeface="SimSun" charset="0"/>
                <a:cs typeface="SimSun" charset="0"/>
              </a:rPr>
              <a:t>			(shown by canon)</a:t>
            </a:r>
          </a:p>
          <a:p>
            <a:pPr eaLnBrk="1" hangingPunct="1"/>
            <a:r>
              <a:rPr lang="en-US" altLang="zh-CN" sz="2000" b="1">
                <a:latin typeface="Arial Narrow" charset="0"/>
                <a:ea typeface="SimSun" charset="0"/>
                <a:cs typeface="SimSun" charset="0"/>
              </a:rPr>
              <a:t> </a:t>
            </a:r>
          </a:p>
          <a:p>
            <a:pPr eaLnBrk="1" hangingPunct="1"/>
            <a:r>
              <a:rPr lang="en-US" altLang="zh-CN" sz="2000" b="1">
                <a:latin typeface="Arial Narrow" charset="0"/>
                <a:ea typeface="SimSun" charset="0"/>
                <a:cs typeface="SimSun" charset="0"/>
              </a:rPr>
              <a:t> 13:12 What are partial and 	before and after	before and after	before and after</a:t>
            </a:r>
          </a:p>
          <a:p>
            <a:pPr eaLnBrk="1" hangingPunct="1"/>
            <a:r>
              <a:rPr lang="en-US" altLang="zh-CN" sz="2000" b="1">
                <a:latin typeface="Arial Narrow" charset="0"/>
                <a:ea typeface="SimSun" charset="0"/>
                <a:cs typeface="SimSun" charset="0"/>
              </a:rPr>
              <a:t>  full sight and knowledge?	completed canon	Christ</a:t>
            </a:r>
            <a:r>
              <a:rPr lang="fr-FR" altLang="zh-CN" sz="2000" b="1">
                <a:latin typeface="Arial Narrow" charset="0"/>
                <a:ea typeface="SimSun" charset="0"/>
                <a:cs typeface="SimSun" charset="0"/>
              </a:rPr>
              <a:t>'</a:t>
            </a:r>
            <a:r>
              <a:rPr lang="en-US" altLang="zh-CN" sz="2000" b="1">
                <a:latin typeface="Arial Narrow" charset="0"/>
                <a:ea typeface="SimSun" charset="0"/>
                <a:cs typeface="SimSun" charset="0"/>
              </a:rPr>
              <a:t>s coming	body</a:t>
            </a:r>
            <a:r>
              <a:rPr lang="fr-FR" altLang="zh-CN" sz="2000" b="1">
                <a:latin typeface="Arial Narrow" charset="0"/>
                <a:ea typeface="SimSun" charset="0"/>
                <a:cs typeface="SimSun" charset="0"/>
              </a:rPr>
              <a:t>'</a:t>
            </a:r>
            <a:r>
              <a:rPr lang="en-US" altLang="zh-CN" sz="2000" b="1">
                <a:latin typeface="Arial Narrow" charset="0"/>
                <a:ea typeface="SimSun" charset="0"/>
                <a:cs typeface="SimSun" charset="0"/>
              </a:rPr>
              <a:t>s maturity</a:t>
            </a:r>
          </a:p>
          <a:p>
            <a:pPr eaLnBrk="1" hangingPunct="1"/>
            <a:r>
              <a:rPr lang="en-US" altLang="zh-CN" sz="2000" b="1">
                <a:latin typeface="Arial Narrow" charset="0"/>
                <a:ea typeface="SimSun" charset="0"/>
                <a:cs typeface="SimSun" charset="0"/>
              </a:rPr>
              <a:t>			(completed by </a:t>
            </a:r>
            <a:br>
              <a:rPr lang="en-US" altLang="zh-CN" sz="2000" b="1">
                <a:latin typeface="Arial Narrow" charset="0"/>
                <a:ea typeface="SimSun" charset="0"/>
                <a:cs typeface="SimSun" charset="0"/>
              </a:rPr>
            </a:br>
            <a:r>
              <a:rPr lang="en-US" altLang="zh-CN" sz="2000" b="1">
                <a:latin typeface="Arial Narrow" charset="0"/>
                <a:ea typeface="SimSun" charset="0"/>
                <a:cs typeface="SimSun" charset="0"/>
              </a:rPr>
              <a:t>			</a:t>
            </a:r>
            <a:r>
              <a:rPr lang="en-US" altLang="zh-CN" sz="2000" b="1" i="1">
                <a:latin typeface="Arial Narrow" charset="0"/>
                <a:ea typeface="SimSun" charset="0"/>
                <a:cs typeface="SimSun" charset="0"/>
              </a:rPr>
              <a:t>parousia </a:t>
            </a:r>
            <a:r>
              <a:rPr lang="en-US" altLang="zh-CN" sz="2000" b="1">
                <a:latin typeface="Arial Narrow" charset="0"/>
                <a:ea typeface="SimSun" charset="0"/>
                <a:cs typeface="SimSun" charset="0"/>
              </a:rPr>
              <a:t>)</a:t>
            </a:r>
          </a:p>
          <a:p>
            <a:pPr eaLnBrk="1" hangingPunct="1"/>
            <a:r>
              <a:rPr lang="en-US" altLang="zh-CN" sz="2000" b="1">
                <a:latin typeface="Arial Narrow" charset="0"/>
                <a:ea typeface="SimSun" charset="0"/>
                <a:cs typeface="SimSun" charset="0"/>
              </a:rPr>
              <a:t>________________________________________________________________________________</a:t>
            </a:r>
          </a:p>
          <a:p>
            <a:pPr eaLnBrk="1" hangingPunct="1"/>
            <a:endParaRPr lang="en-US" sz="2000" b="1">
              <a:latin typeface="Arial Narrow" charset="0"/>
              <a:ea typeface="SimSun" charset="0"/>
              <a:cs typeface="SimSun" charset="0"/>
            </a:endParaRPr>
          </a:p>
        </p:txBody>
      </p:sp>
      <p:sp>
        <p:nvSpPr>
          <p:cNvPr id="132098" name="Rectangle 5"/>
          <p:cNvSpPr>
            <a:spLocks noGrp="1" noChangeArrowheads="1"/>
          </p:cNvSpPr>
          <p:nvPr>
            <p:ph type="title" idx="4294967295"/>
          </p:nvPr>
        </p:nvSpPr>
        <p:spPr>
          <a:xfrm>
            <a:off x="2209800" y="0"/>
            <a:ext cx="4724400" cy="533400"/>
          </a:xfrm>
          <a:solidFill>
            <a:schemeClr val="tx1"/>
          </a:solidFill>
        </p:spPr>
        <p:txBody>
          <a:bodyPr/>
          <a:lstStyle/>
          <a:p>
            <a:pPr algn="ctr" eaLnBrk="1" hangingPunct="1"/>
            <a:r>
              <a:rPr lang="en-US" sz="3600" b="1">
                <a:solidFill>
                  <a:schemeClr val="accent1"/>
                </a:solidFill>
                <a:latin typeface="Times New Roman" charset="0"/>
                <a:ea typeface="ＭＳ Ｐゴシック" charset="0"/>
                <a:cs typeface="ＭＳ Ｐゴシック" charset="0"/>
              </a:rPr>
              <a:t>1 Corinthians 13:8-13</a:t>
            </a:r>
          </a:p>
        </p:txBody>
      </p:sp>
      <p:sp>
        <p:nvSpPr>
          <p:cNvPr id="132099" name="Text Box 6"/>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32100" name="Text Box 7"/>
          <p:cNvSpPr txBox="1">
            <a:spLocks noChangeArrowheads="1"/>
          </p:cNvSpPr>
          <p:nvPr/>
        </p:nvSpPr>
        <p:spPr bwMode="auto">
          <a:xfrm>
            <a:off x="3565525" y="1258888"/>
            <a:ext cx="5453063" cy="457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Robert L. Thomas, </a:t>
            </a:r>
            <a:r>
              <a:rPr lang="en-US" i="1">
                <a:solidFill>
                  <a:schemeClr val="bg1"/>
                </a:solidFill>
              </a:rPr>
              <a:t>JETS</a:t>
            </a:r>
            <a:r>
              <a:rPr lang="en-US">
                <a:solidFill>
                  <a:schemeClr val="bg1"/>
                </a:solidFill>
              </a:rPr>
              <a:t> (1974): 81-89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Rectangle 4"/>
          <p:cNvSpPr>
            <a:spLocks noChangeArrowheads="1"/>
          </p:cNvSpPr>
          <p:nvPr/>
        </p:nvSpPr>
        <p:spPr bwMode="auto">
          <a:xfrm>
            <a:off x="228600" y="503238"/>
            <a:ext cx="86868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2200" b="1" dirty="0">
                <a:latin typeface="Arial Narrow" charset="0"/>
                <a:cs typeface="Times New Roman" charset="0"/>
              </a:rPr>
              <a:t>1. The Canon View </a:t>
            </a:r>
            <a:r>
              <a:rPr lang="en-US" sz="2200" dirty="0">
                <a:latin typeface="Arial Narrow" charset="0"/>
                <a:cs typeface="Times New Roman" charset="0"/>
              </a:rPr>
              <a:t>sees</a:t>
            </a:r>
            <a:r>
              <a:rPr lang="en-US" sz="2200" b="1" dirty="0">
                <a:latin typeface="Arial Narrow" charset="0"/>
                <a:cs typeface="Times New Roman" charset="0"/>
              </a:rPr>
              <a:t> </a:t>
            </a:r>
            <a:r>
              <a:rPr lang="en-US" sz="2200" i="1" dirty="0">
                <a:latin typeface="Arial Narrow" charset="0"/>
                <a:cs typeface="Times New Roman" charset="0"/>
              </a:rPr>
              <a:t>to </a:t>
            </a:r>
            <a:r>
              <a:rPr lang="en-US" sz="2200" i="1" dirty="0" err="1">
                <a:latin typeface="Arial Narrow" charset="0"/>
                <a:cs typeface="Times New Roman" charset="0"/>
              </a:rPr>
              <a:t>teleion</a:t>
            </a:r>
            <a:r>
              <a:rPr lang="en-US" sz="2200" dirty="0">
                <a:latin typeface="Arial Narrow" charset="0"/>
                <a:cs typeface="Times New Roman" charset="0"/>
              </a:rPr>
              <a:t> as </a:t>
            </a:r>
            <a:r>
              <a:rPr lang="en-US" altLang="ja-JP" sz="2200" dirty="0">
                <a:latin typeface="Arial Narrow" charset="0"/>
                <a:cs typeface="Times New Roman" charset="0"/>
              </a:rPr>
              <a:t>"</a:t>
            </a:r>
            <a:r>
              <a:rPr lang="en-US" sz="2200" dirty="0">
                <a:latin typeface="Arial Narrow" charset="0"/>
                <a:cs typeface="Times New Roman" charset="0"/>
              </a:rPr>
              <a:t>the complete, the totality,</a:t>
            </a:r>
            <a:r>
              <a:rPr lang="en-US" altLang="ja-JP" sz="2200" dirty="0">
                <a:latin typeface="Arial Narrow" charset="0"/>
                <a:cs typeface="Times New Roman" charset="0"/>
              </a:rPr>
              <a:t>"</a:t>
            </a:r>
            <a:r>
              <a:rPr lang="en-US" sz="2200" dirty="0">
                <a:latin typeface="Arial Narrow" charset="0"/>
                <a:cs typeface="Times New Roman" charset="0"/>
              </a:rPr>
              <a:t> referring to </a:t>
            </a:r>
            <a:r>
              <a:rPr lang="en-US" altLang="ja-JP" sz="2200" dirty="0">
                <a:latin typeface="Arial Narrow" charset="0"/>
                <a:cs typeface="Times New Roman" charset="0"/>
              </a:rPr>
              <a:t>"</a:t>
            </a:r>
            <a:r>
              <a:rPr lang="en-US" sz="2200" dirty="0">
                <a:latin typeface="Arial Narrow" charset="0"/>
                <a:cs typeface="Times New Roman" charset="0"/>
              </a:rPr>
              <a:t>the completed Scriptures.</a:t>
            </a:r>
            <a:r>
              <a:rPr lang="en-US" altLang="ja-JP" sz="2200" dirty="0">
                <a:latin typeface="Arial Narrow" charset="0"/>
                <a:cs typeface="Times New Roman" charset="0"/>
              </a:rPr>
              <a:t>"</a:t>
            </a:r>
            <a:r>
              <a:rPr lang="en-US" sz="2200" dirty="0">
                <a:latin typeface="Arial Narrow" charset="0"/>
                <a:cs typeface="Times New Roman" charset="0"/>
              </a:rPr>
              <a:t>  Therefore, prophecy, knowledge and tongues ceased before the New Testament was finished and are not existing today.</a:t>
            </a:r>
            <a:endParaRPr lang="en-US" sz="2200" dirty="0">
              <a:latin typeface="Arial Narrow" charset="0"/>
            </a:endParaRPr>
          </a:p>
        </p:txBody>
      </p:sp>
      <p:grpSp>
        <p:nvGrpSpPr>
          <p:cNvPr id="2" name="Group 5"/>
          <p:cNvGrpSpPr>
            <a:grpSpLocks/>
          </p:cNvGrpSpPr>
          <p:nvPr/>
        </p:nvGrpSpPr>
        <p:grpSpPr bwMode="auto">
          <a:xfrm>
            <a:off x="304800" y="1600200"/>
            <a:ext cx="8610600" cy="5105400"/>
            <a:chOff x="192" y="1296"/>
            <a:chExt cx="5424" cy="2688"/>
          </a:xfrm>
        </p:grpSpPr>
        <p:sp>
          <p:nvSpPr>
            <p:cNvPr id="134150" name="Rectangle 6"/>
            <p:cNvSpPr>
              <a:spLocks noChangeArrowheads="1"/>
            </p:cNvSpPr>
            <p:nvPr/>
          </p:nvSpPr>
          <p:spPr bwMode="auto">
            <a:xfrm>
              <a:off x="192" y="1296"/>
              <a:ext cx="251"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 </a:t>
              </a:r>
            </a:p>
            <a:p>
              <a:pPr algn="ctr"/>
              <a:endParaRPr lang="en-US" sz="2200">
                <a:latin typeface="Arial Narrow" charset="0"/>
              </a:endParaRPr>
            </a:p>
          </p:txBody>
        </p:sp>
        <p:sp>
          <p:nvSpPr>
            <p:cNvPr id="134151" name="Rectangle 7"/>
            <p:cNvSpPr>
              <a:spLocks noChangeArrowheads="1"/>
            </p:cNvSpPr>
            <p:nvPr/>
          </p:nvSpPr>
          <p:spPr bwMode="auto">
            <a:xfrm>
              <a:off x="443" y="1296"/>
              <a:ext cx="2228"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b="1" u="sng">
                  <a:latin typeface="Arial Narrow" charset="0"/>
                  <a:cs typeface="Times New Roman" charset="0"/>
                </a:rPr>
                <a:t>Strengths</a:t>
              </a:r>
              <a:endParaRPr lang="en-US" sz="2200">
                <a:latin typeface="Arial Narrow" charset="0"/>
              </a:endParaRPr>
            </a:p>
          </p:txBody>
        </p:sp>
        <p:sp>
          <p:nvSpPr>
            <p:cNvPr id="134152" name="Rectangle 8"/>
            <p:cNvSpPr>
              <a:spLocks noChangeArrowheads="1"/>
            </p:cNvSpPr>
            <p:nvPr/>
          </p:nvSpPr>
          <p:spPr bwMode="auto">
            <a:xfrm>
              <a:off x="2671" y="1296"/>
              <a:ext cx="335"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 </a:t>
              </a:r>
            </a:p>
            <a:p>
              <a:pPr algn="ctr"/>
              <a:endParaRPr lang="en-US" sz="2200">
                <a:latin typeface="Arial Narrow" charset="0"/>
              </a:endParaRPr>
            </a:p>
          </p:txBody>
        </p:sp>
        <p:sp>
          <p:nvSpPr>
            <p:cNvPr id="134153" name="Rectangle 9"/>
            <p:cNvSpPr>
              <a:spLocks noChangeArrowheads="1"/>
            </p:cNvSpPr>
            <p:nvPr/>
          </p:nvSpPr>
          <p:spPr bwMode="auto">
            <a:xfrm>
              <a:off x="3006" y="1296"/>
              <a:ext cx="2610"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b="1" u="sng">
                  <a:latin typeface="Arial Narrow" charset="0"/>
                  <a:cs typeface="Times New Roman" charset="0"/>
                </a:rPr>
                <a:t>Weaknesses</a:t>
              </a:r>
              <a:endParaRPr lang="en-US" sz="2200">
                <a:latin typeface="Arial Narrow" charset="0"/>
              </a:endParaRPr>
            </a:p>
          </p:txBody>
        </p:sp>
        <p:sp>
          <p:nvSpPr>
            <p:cNvPr id="134154" name="Rectangle 10"/>
            <p:cNvSpPr>
              <a:spLocks noChangeArrowheads="1"/>
            </p:cNvSpPr>
            <p:nvPr/>
          </p:nvSpPr>
          <p:spPr bwMode="auto">
            <a:xfrm>
              <a:off x="192" y="1673"/>
              <a:ext cx="251"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a.</a:t>
              </a:r>
            </a:p>
            <a:p>
              <a:pPr algn="ctr"/>
              <a:endParaRPr lang="en-US" sz="2200">
                <a:latin typeface="Arial Narrow" charset="0"/>
              </a:endParaRPr>
            </a:p>
          </p:txBody>
        </p:sp>
        <p:sp>
          <p:nvSpPr>
            <p:cNvPr id="134155" name="Rectangle 11"/>
            <p:cNvSpPr>
              <a:spLocks noChangeArrowheads="1"/>
            </p:cNvSpPr>
            <p:nvPr/>
          </p:nvSpPr>
          <p:spPr bwMode="auto">
            <a:xfrm>
              <a:off x="443" y="1673"/>
              <a:ext cx="2228"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Revelational knowledge context (vv. 8-9).</a:t>
              </a:r>
              <a:endParaRPr lang="en-US" sz="2200">
                <a:latin typeface="Arial Narrow" charset="0"/>
              </a:endParaRPr>
            </a:p>
          </p:txBody>
        </p:sp>
        <p:sp>
          <p:nvSpPr>
            <p:cNvPr id="134156" name="Rectangle 12"/>
            <p:cNvSpPr>
              <a:spLocks noChangeArrowheads="1"/>
            </p:cNvSpPr>
            <p:nvPr/>
          </p:nvSpPr>
          <p:spPr bwMode="auto">
            <a:xfrm>
              <a:off x="2671" y="1673"/>
              <a:ext cx="335"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a.</a:t>
              </a:r>
            </a:p>
            <a:p>
              <a:pPr algn="ctr"/>
              <a:endParaRPr lang="en-US" sz="2200">
                <a:latin typeface="Arial Narrow" charset="0"/>
              </a:endParaRPr>
            </a:p>
          </p:txBody>
        </p:sp>
        <p:sp>
          <p:nvSpPr>
            <p:cNvPr id="134157" name="Rectangle 13"/>
            <p:cNvSpPr>
              <a:spLocks noChangeArrowheads="1"/>
            </p:cNvSpPr>
            <p:nvPr/>
          </p:nvSpPr>
          <p:spPr bwMode="auto">
            <a:xfrm>
              <a:off x="3006" y="1673"/>
              <a:ext cx="2610"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Irreconcilable with Christ</a:t>
              </a:r>
              <a:r>
                <a:rPr lang="fr-FR" sz="2200">
                  <a:latin typeface="Arial Narrow" charset="0"/>
                  <a:cs typeface="Times New Roman" charset="0"/>
                </a:rPr>
                <a:t>'</a:t>
              </a:r>
              <a:r>
                <a:rPr lang="en-US" sz="2200">
                  <a:latin typeface="Arial Narrow" charset="0"/>
                  <a:cs typeface="Times New Roman" charset="0"/>
                </a:rPr>
                <a:t>s coming (the </a:t>
              </a:r>
              <a:r>
                <a:rPr lang="en-US" sz="2200" i="1">
                  <a:latin typeface="Arial Narrow" charset="0"/>
                  <a:cs typeface="Times New Roman" charset="0"/>
                </a:rPr>
                <a:t>parousia</a:t>
              </a:r>
              <a:r>
                <a:rPr lang="en-US" sz="2200">
                  <a:latin typeface="Arial Narrow" charset="0"/>
                  <a:cs typeface="Times New Roman" charset="0"/>
                </a:rPr>
                <a:t>) in verse 12.</a:t>
              </a:r>
              <a:endParaRPr lang="en-US" sz="2200">
                <a:latin typeface="Arial Narrow" charset="0"/>
              </a:endParaRPr>
            </a:p>
          </p:txBody>
        </p:sp>
        <p:sp>
          <p:nvSpPr>
            <p:cNvPr id="134158" name="Rectangle 14"/>
            <p:cNvSpPr>
              <a:spLocks noChangeArrowheads="1"/>
            </p:cNvSpPr>
            <p:nvPr/>
          </p:nvSpPr>
          <p:spPr bwMode="auto">
            <a:xfrm>
              <a:off x="192" y="2128"/>
              <a:ext cx="251"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b. </a:t>
              </a:r>
            </a:p>
            <a:p>
              <a:pPr algn="ctr"/>
              <a:endParaRPr lang="en-US" sz="2200">
                <a:latin typeface="Arial Narrow" charset="0"/>
              </a:endParaRPr>
            </a:p>
          </p:txBody>
        </p:sp>
        <p:sp>
          <p:nvSpPr>
            <p:cNvPr id="134159" name="Rectangle 15"/>
            <p:cNvSpPr>
              <a:spLocks noChangeArrowheads="1"/>
            </p:cNvSpPr>
            <p:nvPr/>
          </p:nvSpPr>
          <p:spPr bwMode="auto">
            <a:xfrm>
              <a:off x="443" y="2128"/>
              <a:ext cx="2228"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Confirmatory nature of tongues </a:t>
              </a:r>
            </a:p>
            <a:p>
              <a:pPr algn="ctr" eaLnBrk="1" hangingPunct="1"/>
              <a:r>
                <a:rPr lang="en-US" sz="2200">
                  <a:latin typeface="Arial Narrow" charset="0"/>
                  <a:cs typeface="Times New Roman" charset="0"/>
                </a:rPr>
                <a:t>(cf. 14:22).</a:t>
              </a:r>
              <a:endParaRPr lang="en-US" sz="2200">
                <a:latin typeface="Arial Narrow" charset="0"/>
              </a:endParaRPr>
            </a:p>
          </p:txBody>
        </p:sp>
        <p:sp>
          <p:nvSpPr>
            <p:cNvPr id="134160" name="Rectangle 16"/>
            <p:cNvSpPr>
              <a:spLocks noChangeArrowheads="1"/>
            </p:cNvSpPr>
            <p:nvPr/>
          </p:nvSpPr>
          <p:spPr bwMode="auto">
            <a:xfrm>
              <a:off x="2671" y="2128"/>
              <a:ext cx="335"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b.</a:t>
              </a:r>
            </a:p>
            <a:p>
              <a:pPr algn="ctr"/>
              <a:endParaRPr lang="en-US" sz="2200">
                <a:latin typeface="Arial Narrow" charset="0"/>
              </a:endParaRPr>
            </a:p>
          </p:txBody>
        </p:sp>
        <p:sp>
          <p:nvSpPr>
            <p:cNvPr id="134161" name="Rectangle 17"/>
            <p:cNvSpPr>
              <a:spLocks noChangeArrowheads="1"/>
            </p:cNvSpPr>
            <p:nvPr/>
          </p:nvSpPr>
          <p:spPr bwMode="auto">
            <a:xfrm>
              <a:off x="3006" y="2128"/>
              <a:ext cx="2610"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The context does not refer to a completed New Testament.  It</a:t>
              </a:r>
              <a:r>
                <a:rPr lang="fr-FR" sz="2200">
                  <a:latin typeface="Arial Narrow" charset="0"/>
                  <a:cs typeface="Times New Roman" charset="0"/>
                </a:rPr>
                <a:t>'</a:t>
              </a:r>
              <a:r>
                <a:rPr lang="en-US" sz="2200">
                  <a:latin typeface="Arial Narrow" charset="0"/>
                  <a:cs typeface="Times New Roman" charset="0"/>
                </a:rPr>
                <a:t>s also doubtful that Paul ever envisioned one.</a:t>
              </a:r>
              <a:endParaRPr lang="en-US" sz="2200">
                <a:latin typeface="Arial Narrow" charset="0"/>
              </a:endParaRPr>
            </a:p>
          </p:txBody>
        </p:sp>
        <p:sp>
          <p:nvSpPr>
            <p:cNvPr id="134162" name="Rectangle 18"/>
            <p:cNvSpPr>
              <a:spLocks noChangeArrowheads="1"/>
            </p:cNvSpPr>
            <p:nvPr/>
          </p:nvSpPr>
          <p:spPr bwMode="auto">
            <a:xfrm>
              <a:off x="192" y="2661"/>
              <a:ext cx="251"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c.</a:t>
              </a:r>
            </a:p>
            <a:p>
              <a:pPr algn="ctr"/>
              <a:endParaRPr lang="en-US" sz="2200">
                <a:latin typeface="Arial Narrow" charset="0"/>
              </a:endParaRPr>
            </a:p>
          </p:txBody>
        </p:sp>
        <p:sp>
          <p:nvSpPr>
            <p:cNvPr id="134163" name="Rectangle 19"/>
            <p:cNvSpPr>
              <a:spLocks noChangeArrowheads="1"/>
            </p:cNvSpPr>
            <p:nvPr/>
          </p:nvSpPr>
          <p:spPr bwMode="auto">
            <a:xfrm>
              <a:off x="443" y="2661"/>
              <a:ext cx="2228"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Contrasts with partial nature of prophecy and knowledge.</a:t>
              </a:r>
              <a:endParaRPr lang="en-US" sz="2200">
                <a:latin typeface="Arial Narrow" charset="0"/>
              </a:endParaRPr>
            </a:p>
          </p:txBody>
        </p:sp>
        <p:sp>
          <p:nvSpPr>
            <p:cNvPr id="134164" name="Rectangle 20"/>
            <p:cNvSpPr>
              <a:spLocks noChangeArrowheads="1"/>
            </p:cNvSpPr>
            <p:nvPr/>
          </p:nvSpPr>
          <p:spPr bwMode="auto">
            <a:xfrm>
              <a:off x="2671" y="2661"/>
              <a:ext cx="335"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c.</a:t>
              </a:r>
            </a:p>
            <a:p>
              <a:pPr algn="ctr"/>
              <a:endParaRPr lang="en-US" sz="2200">
                <a:latin typeface="Arial Narrow" charset="0"/>
              </a:endParaRPr>
            </a:p>
          </p:txBody>
        </p:sp>
        <p:sp>
          <p:nvSpPr>
            <p:cNvPr id="134165" name="Rectangle 21"/>
            <p:cNvSpPr>
              <a:spLocks noChangeArrowheads="1"/>
            </p:cNvSpPr>
            <p:nvPr/>
          </p:nvSpPr>
          <p:spPr bwMode="auto">
            <a:xfrm>
              <a:off x="3006" y="2661"/>
              <a:ext cx="2610"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ja-JP" sz="2200">
                  <a:latin typeface="Arial Narrow" charset="0"/>
                  <a:cs typeface="Times New Roman" charset="0"/>
                </a:rPr>
                <a:t>"</a:t>
              </a:r>
              <a:r>
                <a:rPr lang="en-US" sz="2200">
                  <a:latin typeface="Arial Narrow" charset="0"/>
                  <a:cs typeface="Times New Roman" charset="0"/>
                </a:rPr>
                <a:t>The whole</a:t>
              </a:r>
              <a:r>
                <a:rPr lang="en-US" altLang="ja-JP" sz="2200">
                  <a:latin typeface="Arial Narrow" charset="0"/>
                  <a:cs typeface="Times New Roman" charset="0"/>
                </a:rPr>
                <a:t>"</a:t>
              </a:r>
              <a:r>
                <a:rPr lang="en-US" sz="2200">
                  <a:latin typeface="Arial Narrow" charset="0"/>
                  <a:cs typeface="Times New Roman" charset="0"/>
                </a:rPr>
                <a:t> (</a:t>
              </a:r>
              <a:r>
                <a:rPr lang="en-US" sz="2200" i="1">
                  <a:latin typeface="Arial Narrow" charset="0"/>
                  <a:cs typeface="Times New Roman" charset="0"/>
                </a:rPr>
                <a:t>to ek pantos</a:t>
              </a:r>
              <a:r>
                <a:rPr lang="en-US" sz="2200">
                  <a:latin typeface="Arial Narrow" charset="0"/>
                  <a:cs typeface="Times New Roman" charset="0"/>
                </a:rPr>
                <a:t>) better contrasts </a:t>
              </a:r>
              <a:r>
                <a:rPr lang="en-US" altLang="ja-JP" sz="2200">
                  <a:latin typeface="Arial Narrow" charset="0"/>
                  <a:cs typeface="Times New Roman" charset="0"/>
                </a:rPr>
                <a:t>"</a:t>
              </a:r>
              <a:r>
                <a:rPr lang="en-US" sz="2200">
                  <a:latin typeface="Arial Narrow" charset="0"/>
                  <a:cs typeface="Times New Roman" charset="0"/>
                </a:rPr>
                <a:t>partial</a:t>
              </a:r>
              <a:r>
                <a:rPr lang="en-US" altLang="ja-JP" sz="2200">
                  <a:latin typeface="Arial Narrow" charset="0"/>
                  <a:cs typeface="Times New Roman" charset="0"/>
                </a:rPr>
                <a:t>"</a:t>
              </a:r>
              <a:r>
                <a:rPr lang="en-US" sz="2200">
                  <a:latin typeface="Arial Narrow" charset="0"/>
                  <a:cs typeface="Times New Roman" charset="0"/>
                </a:rPr>
                <a:t> than </a:t>
              </a:r>
              <a:r>
                <a:rPr lang="en-US" sz="2200" i="1">
                  <a:latin typeface="Arial Narrow" charset="0"/>
                  <a:cs typeface="Times New Roman" charset="0"/>
                </a:rPr>
                <a:t>to teleion </a:t>
              </a:r>
              <a:r>
                <a:rPr lang="en-US" sz="2200">
                  <a:latin typeface="Arial Narrow" charset="0"/>
                  <a:cs typeface="Times New Roman" charset="0"/>
                </a:rPr>
                <a:t>in that both are quantitative.</a:t>
              </a:r>
              <a:endParaRPr lang="en-US" sz="2200">
                <a:latin typeface="Arial Narrow" charset="0"/>
              </a:endParaRPr>
            </a:p>
          </p:txBody>
        </p:sp>
        <p:sp>
          <p:nvSpPr>
            <p:cNvPr id="134166" name="Rectangle 22"/>
            <p:cNvSpPr>
              <a:spLocks noChangeArrowheads="1"/>
            </p:cNvSpPr>
            <p:nvPr/>
          </p:nvSpPr>
          <p:spPr bwMode="auto">
            <a:xfrm>
              <a:off x="192" y="3237"/>
              <a:ext cx="251"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d.</a:t>
              </a:r>
            </a:p>
            <a:p>
              <a:pPr algn="ctr"/>
              <a:endParaRPr lang="en-US" sz="2200">
                <a:latin typeface="Arial Narrow" charset="0"/>
              </a:endParaRPr>
            </a:p>
          </p:txBody>
        </p:sp>
        <p:sp>
          <p:nvSpPr>
            <p:cNvPr id="134167" name="Rectangle 23"/>
            <p:cNvSpPr>
              <a:spLocks noChangeArrowheads="1"/>
            </p:cNvSpPr>
            <p:nvPr/>
          </p:nvSpPr>
          <p:spPr bwMode="auto">
            <a:xfrm>
              <a:off x="443" y="3237"/>
              <a:ext cx="2228"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i="1">
                  <a:latin typeface="Arial Narrow" charset="0"/>
                  <a:cs typeface="Times New Roman" charset="0"/>
                </a:rPr>
                <a:t>to teleion</a:t>
              </a:r>
              <a:r>
                <a:rPr lang="en-US" sz="2200">
                  <a:latin typeface="Arial Narrow" charset="0"/>
                  <a:cs typeface="Times New Roman" charset="0"/>
                </a:rPr>
                <a:t> often means </a:t>
              </a:r>
              <a:r>
                <a:rPr lang="en-US" altLang="ja-JP" sz="2200">
                  <a:latin typeface="Arial Narrow" charset="0"/>
                  <a:cs typeface="Times New Roman" charset="0"/>
                </a:rPr>
                <a:t>"</a:t>
              </a:r>
              <a:r>
                <a:rPr lang="en-US" sz="2200">
                  <a:latin typeface="Arial Narrow" charset="0"/>
                  <a:cs typeface="Times New Roman" charset="0"/>
                </a:rPr>
                <a:t>complete.</a:t>
              </a:r>
              <a:r>
                <a:rPr lang="en-US" altLang="ja-JP" sz="2200">
                  <a:latin typeface="Arial Narrow" charset="0"/>
                  <a:cs typeface="Times New Roman" charset="0"/>
                </a:rPr>
                <a:t>"</a:t>
              </a:r>
              <a:endParaRPr lang="en-US" sz="2200">
                <a:latin typeface="Arial Narrow" charset="0"/>
              </a:endParaRPr>
            </a:p>
          </p:txBody>
        </p:sp>
        <p:sp>
          <p:nvSpPr>
            <p:cNvPr id="134168" name="Rectangle 24"/>
            <p:cNvSpPr>
              <a:spLocks noChangeArrowheads="1"/>
            </p:cNvSpPr>
            <p:nvPr/>
          </p:nvSpPr>
          <p:spPr bwMode="auto">
            <a:xfrm>
              <a:off x="2671" y="3237"/>
              <a:ext cx="335"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 </a:t>
              </a:r>
            </a:p>
            <a:p>
              <a:pPr algn="ctr"/>
              <a:endParaRPr lang="en-US" sz="2200">
                <a:latin typeface="Arial Narrow" charset="0"/>
              </a:endParaRPr>
            </a:p>
          </p:txBody>
        </p:sp>
        <p:sp>
          <p:nvSpPr>
            <p:cNvPr id="134169" name="Rectangle 25"/>
            <p:cNvSpPr>
              <a:spLocks noChangeArrowheads="1"/>
            </p:cNvSpPr>
            <p:nvPr/>
          </p:nvSpPr>
          <p:spPr bwMode="auto">
            <a:xfrm>
              <a:off x="3006" y="3237"/>
              <a:ext cx="2610"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 </a:t>
              </a:r>
            </a:p>
            <a:p>
              <a:pPr algn="ctr"/>
              <a:endParaRPr lang="en-US" sz="2200">
                <a:latin typeface="Arial Narrow" charset="0"/>
              </a:endParaRPr>
            </a:p>
          </p:txBody>
        </p:sp>
        <p:sp>
          <p:nvSpPr>
            <p:cNvPr id="134170" name="Rectangle 26"/>
            <p:cNvSpPr>
              <a:spLocks noChangeArrowheads="1"/>
            </p:cNvSpPr>
            <p:nvPr/>
          </p:nvSpPr>
          <p:spPr bwMode="auto">
            <a:xfrm>
              <a:off x="192" y="3614"/>
              <a:ext cx="251"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e.</a:t>
              </a:r>
            </a:p>
            <a:p>
              <a:pPr algn="ctr"/>
              <a:endParaRPr lang="en-US" sz="2200">
                <a:latin typeface="Arial Narrow" charset="0"/>
              </a:endParaRPr>
            </a:p>
          </p:txBody>
        </p:sp>
        <p:sp>
          <p:nvSpPr>
            <p:cNvPr id="134171" name="Rectangle 27"/>
            <p:cNvSpPr>
              <a:spLocks noChangeArrowheads="1"/>
            </p:cNvSpPr>
            <p:nvPr/>
          </p:nvSpPr>
          <p:spPr bwMode="auto">
            <a:xfrm>
              <a:off x="443" y="3614"/>
              <a:ext cx="2228"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ja-JP" sz="2200">
                  <a:latin typeface="Arial Narrow" charset="0"/>
                  <a:cs typeface="Times New Roman" charset="0"/>
                </a:rPr>
                <a:t>"</a:t>
              </a:r>
              <a:r>
                <a:rPr lang="en-US" sz="2200">
                  <a:latin typeface="Arial Narrow" charset="0"/>
                  <a:cs typeface="Times New Roman" charset="0"/>
                </a:rPr>
                <a:t>Complete</a:t>
              </a:r>
              <a:r>
                <a:rPr lang="en-US" altLang="ja-JP" sz="2200">
                  <a:latin typeface="Arial Narrow" charset="0"/>
                  <a:cs typeface="Times New Roman" charset="0"/>
                </a:rPr>
                <a:t>"</a:t>
              </a:r>
              <a:r>
                <a:rPr lang="en-US" sz="2200">
                  <a:latin typeface="Arial Narrow" charset="0"/>
                  <a:cs typeface="Times New Roman" charset="0"/>
                </a:rPr>
                <a:t> best contrasts </a:t>
              </a:r>
              <a:r>
                <a:rPr lang="en-US" altLang="ja-JP" sz="2200">
                  <a:latin typeface="Arial Narrow" charset="0"/>
                  <a:cs typeface="Times New Roman" charset="0"/>
                </a:rPr>
                <a:t>"</a:t>
              </a:r>
              <a:r>
                <a:rPr lang="en-US" sz="2200">
                  <a:latin typeface="Arial Narrow" charset="0"/>
                  <a:cs typeface="Times New Roman" charset="0"/>
                </a:rPr>
                <a:t>partial</a:t>
              </a:r>
              <a:r>
                <a:rPr lang="en-US" altLang="ja-JP" sz="2200">
                  <a:latin typeface="Arial Narrow" charset="0"/>
                  <a:cs typeface="Times New Roman" charset="0"/>
                </a:rPr>
                <a:t>"</a:t>
              </a:r>
              <a:r>
                <a:rPr lang="en-US" sz="2200">
                  <a:latin typeface="Arial Narrow" charset="0"/>
                  <a:cs typeface="Times New Roman" charset="0"/>
                </a:rPr>
                <a:t> (v. 10).</a:t>
              </a:r>
              <a:endParaRPr lang="en-US" sz="2200">
                <a:latin typeface="Arial Narrow" charset="0"/>
              </a:endParaRPr>
            </a:p>
          </p:txBody>
        </p:sp>
        <p:sp>
          <p:nvSpPr>
            <p:cNvPr id="134172" name="Rectangle 28"/>
            <p:cNvSpPr>
              <a:spLocks noChangeArrowheads="1"/>
            </p:cNvSpPr>
            <p:nvPr/>
          </p:nvSpPr>
          <p:spPr bwMode="auto">
            <a:xfrm>
              <a:off x="2671" y="3614"/>
              <a:ext cx="335"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 </a:t>
              </a:r>
            </a:p>
            <a:p>
              <a:pPr algn="ctr"/>
              <a:endParaRPr lang="en-US" sz="2200">
                <a:latin typeface="Arial Narrow" charset="0"/>
              </a:endParaRPr>
            </a:p>
          </p:txBody>
        </p:sp>
        <p:sp>
          <p:nvSpPr>
            <p:cNvPr id="134173" name="Rectangle 29"/>
            <p:cNvSpPr>
              <a:spLocks noChangeArrowheads="1"/>
            </p:cNvSpPr>
            <p:nvPr/>
          </p:nvSpPr>
          <p:spPr bwMode="auto">
            <a:xfrm>
              <a:off x="3006" y="3614"/>
              <a:ext cx="2610"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Narrow" charset="0"/>
                  <a:cs typeface="Times New Roman" charset="0"/>
                </a:rPr>
                <a:t> </a:t>
              </a:r>
            </a:p>
            <a:p>
              <a:pPr algn="ctr"/>
              <a:endParaRPr lang="en-US" sz="2200">
                <a:latin typeface="Arial Narrow" charset="0"/>
              </a:endParaRPr>
            </a:p>
          </p:txBody>
        </p:sp>
      </p:grpSp>
      <p:sp>
        <p:nvSpPr>
          <p:cNvPr id="134147" name="Rectangle 30"/>
          <p:cNvSpPr>
            <a:spLocks noGrp="1" noChangeArrowheads="1"/>
          </p:cNvSpPr>
          <p:nvPr>
            <p:ph type="title" idx="4294967295"/>
          </p:nvPr>
        </p:nvSpPr>
        <p:spPr>
          <a:xfrm>
            <a:off x="0" y="0"/>
            <a:ext cx="7059613" cy="519113"/>
          </a:xfrm>
          <a:solidFill>
            <a:srgbClr val="000000"/>
          </a:solidFill>
        </p:spPr>
        <p:txBody>
          <a:bodyPr wrap="none" anchor="t">
            <a:spAutoFit/>
          </a:bodyPr>
          <a:lstStyle/>
          <a:p>
            <a:pPr algn="ctr" eaLnBrk="1" hangingPunct="1"/>
            <a:r>
              <a:rPr lang="en-US" sz="2800" b="1">
                <a:solidFill>
                  <a:srgbClr val="FFFFFF"/>
                </a:solidFill>
                <a:latin typeface="Arial" charset="0"/>
                <a:ea typeface="SimSun" charset="0"/>
                <a:cs typeface="SimSun" charset="0"/>
              </a:rPr>
              <a:t>The Canon View of 1 Corinthians 13:8-13</a:t>
            </a:r>
          </a:p>
        </p:txBody>
      </p:sp>
      <p:sp>
        <p:nvSpPr>
          <p:cNvPr id="134148" name="Text Box 31"/>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34149" name="Text Box 32"/>
          <p:cNvSpPr txBox="1">
            <a:spLocks noChangeArrowheads="1"/>
          </p:cNvSpPr>
          <p:nvPr/>
        </p:nvSpPr>
        <p:spPr bwMode="auto">
          <a:xfrm>
            <a:off x="3690938" y="6400800"/>
            <a:ext cx="5453062" cy="457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Robert L. Thomas, </a:t>
            </a:r>
            <a:r>
              <a:rPr lang="en-US" i="1">
                <a:solidFill>
                  <a:schemeClr val="bg1"/>
                </a:solidFill>
              </a:rPr>
              <a:t>JETS</a:t>
            </a:r>
            <a:r>
              <a:rPr lang="en-US">
                <a:solidFill>
                  <a:schemeClr val="bg1"/>
                </a:solidFill>
              </a:rPr>
              <a:t>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4"/>
          <p:cNvSpPr>
            <a:spLocks noChangeArrowheads="1"/>
          </p:cNvSpPr>
          <p:nvPr/>
        </p:nvSpPr>
        <p:spPr bwMode="auto">
          <a:xfrm>
            <a:off x="228600" y="503238"/>
            <a:ext cx="8686800"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CN" sz="2200" b="1">
                <a:latin typeface="Arial Narrow" charset="0"/>
                <a:ea typeface="SimSun" charset="0"/>
                <a:cs typeface="SimSun" charset="0"/>
              </a:rPr>
              <a:t>2. The Rapture View </a:t>
            </a:r>
            <a:r>
              <a:rPr lang="en-US" altLang="zh-CN" sz="2200">
                <a:latin typeface="Arial Narrow" charset="0"/>
                <a:ea typeface="SimSun" charset="0"/>
                <a:cs typeface="SimSun" charset="0"/>
              </a:rPr>
              <a:t>sees </a:t>
            </a:r>
            <a:r>
              <a:rPr lang="en-US" altLang="zh-CN" sz="2200" i="1">
                <a:latin typeface="Arial Narrow" charset="0"/>
                <a:ea typeface="SimSun" charset="0"/>
                <a:cs typeface="SimSun" charset="0"/>
              </a:rPr>
              <a:t>to teleion</a:t>
            </a:r>
            <a:r>
              <a:rPr lang="en-US" altLang="zh-CN" sz="2200">
                <a:latin typeface="Arial Narrow" charset="0"/>
                <a:ea typeface="SimSun" charset="0"/>
                <a:cs typeface="SimSun" charset="0"/>
              </a:rPr>
              <a:t> as "the perfect" (as opposed to "the complete" above), referring to the coming of Christ at the Rapture.  Therefore, prophecy, knowledge and tongues will cease only when Christ comes and exist today as legitimate gifts. </a:t>
            </a:r>
            <a:endParaRPr lang="en-US" sz="2200">
              <a:latin typeface="Arial Narrow" charset="0"/>
              <a:ea typeface="SimSun" charset="0"/>
              <a:cs typeface="SimSun" charset="0"/>
            </a:endParaRPr>
          </a:p>
        </p:txBody>
      </p:sp>
      <p:grpSp>
        <p:nvGrpSpPr>
          <p:cNvPr id="2" name="Group 5"/>
          <p:cNvGrpSpPr>
            <a:grpSpLocks/>
          </p:cNvGrpSpPr>
          <p:nvPr/>
        </p:nvGrpSpPr>
        <p:grpSpPr bwMode="auto">
          <a:xfrm>
            <a:off x="95250" y="1905000"/>
            <a:ext cx="8820150" cy="4876800"/>
            <a:chOff x="32" y="0"/>
            <a:chExt cx="3624" cy="3172"/>
          </a:xfrm>
        </p:grpSpPr>
        <p:sp>
          <p:nvSpPr>
            <p:cNvPr id="136198" name="Rectangle 6"/>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 </a:t>
              </a:r>
            </a:p>
            <a:p>
              <a:pPr algn="ctr"/>
              <a:endParaRPr lang="en-US" altLang="zh-CN" sz="2200">
                <a:latin typeface="Arial Narrow" charset="0"/>
                <a:ea typeface="SimSun" charset="0"/>
                <a:cs typeface="SimSun" charset="0"/>
              </a:endParaRPr>
            </a:p>
          </p:txBody>
        </p:sp>
        <p:sp>
          <p:nvSpPr>
            <p:cNvPr id="136199" name="Rectangle 7"/>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b="1" u="sng">
                  <a:latin typeface="Arial Narrow" charset="0"/>
                  <a:ea typeface="SimSun" charset="0"/>
                  <a:cs typeface="SimSun" charset="0"/>
                </a:rPr>
                <a:t>Strengths</a:t>
              </a:r>
              <a:endParaRPr lang="en-US" altLang="zh-CN" sz="2200">
                <a:latin typeface="Arial Narrow" charset="0"/>
                <a:ea typeface="SimSun" charset="0"/>
                <a:cs typeface="SimSun" charset="0"/>
              </a:endParaRPr>
            </a:p>
          </p:txBody>
        </p:sp>
        <p:sp>
          <p:nvSpPr>
            <p:cNvPr id="136200" name="Rectangle 8"/>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 </a:t>
              </a:r>
            </a:p>
            <a:p>
              <a:pPr algn="ctr"/>
              <a:endParaRPr lang="en-US" altLang="zh-CN" sz="2200">
                <a:latin typeface="Arial Narrow" charset="0"/>
                <a:ea typeface="SimSun" charset="0"/>
                <a:cs typeface="SimSun" charset="0"/>
              </a:endParaRPr>
            </a:p>
          </p:txBody>
        </p:sp>
        <p:sp>
          <p:nvSpPr>
            <p:cNvPr id="136201" name="Rectangle 9"/>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b="1" u="sng">
                  <a:latin typeface="Arial Narrow" charset="0"/>
                  <a:ea typeface="SimSun" charset="0"/>
                  <a:cs typeface="SimSun" charset="0"/>
                </a:rPr>
                <a:t>Weaknesses</a:t>
              </a:r>
              <a:endParaRPr lang="en-US" altLang="zh-CN" sz="2200">
                <a:latin typeface="Arial Narrow" charset="0"/>
                <a:ea typeface="SimSun" charset="0"/>
                <a:cs typeface="SimSun" charset="0"/>
              </a:endParaRPr>
            </a:p>
          </p:txBody>
        </p:sp>
        <p:sp>
          <p:nvSpPr>
            <p:cNvPr id="136202" name="Rectangle 10"/>
            <p:cNvSpPr>
              <a:spLocks noChangeArrowheads="1"/>
            </p:cNvSpPr>
            <p:nvPr/>
          </p:nvSpPr>
          <p:spPr bwMode="auto">
            <a:xfrm>
              <a:off x="32" y="509"/>
              <a:ext cx="16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a.</a:t>
              </a:r>
            </a:p>
            <a:p>
              <a:pPr algn="ctr"/>
              <a:endParaRPr lang="en-US" altLang="zh-CN" sz="2200">
                <a:latin typeface="Arial Narrow" charset="0"/>
                <a:ea typeface="SimSun" charset="0"/>
                <a:cs typeface="SimSun" charset="0"/>
              </a:endParaRPr>
            </a:p>
          </p:txBody>
        </p:sp>
        <p:sp>
          <p:nvSpPr>
            <p:cNvPr id="136203" name="Rectangle 11"/>
            <p:cNvSpPr>
              <a:spLocks noChangeArrowheads="1"/>
            </p:cNvSpPr>
            <p:nvPr/>
          </p:nvSpPr>
          <p:spPr bwMode="auto">
            <a:xfrm>
              <a:off x="200" y="509"/>
              <a:ext cx="148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Adequately explains "knowing fully" in verse 12.</a:t>
              </a:r>
            </a:p>
          </p:txBody>
        </p:sp>
        <p:sp>
          <p:nvSpPr>
            <p:cNvPr id="136204" name="Rectangle 12"/>
            <p:cNvSpPr>
              <a:spLocks noChangeArrowheads="1"/>
            </p:cNvSpPr>
            <p:nvPr/>
          </p:nvSpPr>
          <p:spPr bwMode="auto">
            <a:xfrm>
              <a:off x="1688" y="509"/>
              <a:ext cx="22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a.</a:t>
              </a:r>
            </a:p>
            <a:p>
              <a:pPr algn="ctr"/>
              <a:endParaRPr lang="en-US" altLang="zh-CN" sz="2200">
                <a:latin typeface="Arial Narrow" charset="0"/>
                <a:ea typeface="SimSun" charset="0"/>
                <a:cs typeface="SimSun" charset="0"/>
              </a:endParaRPr>
            </a:p>
          </p:txBody>
        </p:sp>
        <p:sp>
          <p:nvSpPr>
            <p:cNvPr id="136205" name="Rectangle 13"/>
            <p:cNvSpPr>
              <a:spLocks noChangeArrowheads="1"/>
            </p:cNvSpPr>
            <p:nvPr/>
          </p:nvSpPr>
          <p:spPr bwMode="auto">
            <a:xfrm>
              <a:off x="1912" y="509"/>
              <a:ext cx="174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Inadequately explains the gradual maturing development of verse 11.</a:t>
              </a:r>
            </a:p>
          </p:txBody>
        </p:sp>
        <p:sp>
          <p:nvSpPr>
            <p:cNvPr id="136206" name="Rectangle 14"/>
            <p:cNvSpPr>
              <a:spLocks noChangeArrowheads="1"/>
            </p:cNvSpPr>
            <p:nvPr/>
          </p:nvSpPr>
          <p:spPr bwMode="auto">
            <a:xfrm>
              <a:off x="32" y="1124"/>
              <a:ext cx="168"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b. </a:t>
              </a:r>
            </a:p>
            <a:p>
              <a:pPr algn="ctr"/>
              <a:endParaRPr lang="en-US" altLang="zh-CN" sz="2200">
                <a:latin typeface="Arial Narrow" charset="0"/>
                <a:ea typeface="SimSun" charset="0"/>
                <a:cs typeface="SimSun" charset="0"/>
              </a:endParaRPr>
            </a:p>
          </p:txBody>
        </p:sp>
        <p:sp>
          <p:nvSpPr>
            <p:cNvPr id="136207" name="Rectangle 15"/>
            <p:cNvSpPr>
              <a:spLocks noChangeArrowheads="1"/>
            </p:cNvSpPr>
            <p:nvPr/>
          </p:nvSpPr>
          <p:spPr bwMode="auto">
            <a:xfrm>
              <a:off x="200" y="1124"/>
              <a:ext cx="1488"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000">
                  <a:latin typeface="Arial Narrow" charset="0"/>
                  <a:ea typeface="SimSun" charset="0"/>
                  <a:cs typeface="SimSun" charset="0"/>
                </a:rPr>
                <a:t>"Face to face" (v. 12) well describes seeing Christ at His coming (cf. 1 Cor. 1:7) and has OT parallels to seeing God personally.</a:t>
              </a:r>
            </a:p>
          </p:txBody>
        </p:sp>
        <p:sp>
          <p:nvSpPr>
            <p:cNvPr id="136208" name="Rectangle 16"/>
            <p:cNvSpPr>
              <a:spLocks noChangeArrowheads="1"/>
            </p:cNvSpPr>
            <p:nvPr/>
          </p:nvSpPr>
          <p:spPr bwMode="auto">
            <a:xfrm>
              <a:off x="1688" y="1124"/>
              <a:ext cx="224"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b.</a:t>
              </a:r>
            </a:p>
            <a:p>
              <a:pPr algn="ctr"/>
              <a:endParaRPr lang="en-US" altLang="zh-CN" sz="2200">
                <a:latin typeface="Arial Narrow" charset="0"/>
                <a:ea typeface="SimSun" charset="0"/>
                <a:cs typeface="SimSun" charset="0"/>
              </a:endParaRPr>
            </a:p>
          </p:txBody>
        </p:sp>
        <p:sp>
          <p:nvSpPr>
            <p:cNvPr id="136209" name="Rectangle 17"/>
            <p:cNvSpPr>
              <a:spLocks noChangeArrowheads="1"/>
            </p:cNvSpPr>
            <p:nvPr/>
          </p:nvSpPr>
          <p:spPr bwMode="auto">
            <a:xfrm>
              <a:off x="1912" y="1124"/>
              <a:ext cx="1744"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000">
                  <a:latin typeface="Arial Narrow" charset="0"/>
                  <a:ea typeface="SimSun" charset="0"/>
                  <a:cs typeface="SimSun" charset="0"/>
                </a:rPr>
                <a:t>Fails to recognize the distinctions between the revelatory nature of prophecy and knowledge and the confirmatory nature of tongues (cf. 14:22)</a:t>
              </a:r>
            </a:p>
          </p:txBody>
        </p:sp>
        <p:sp>
          <p:nvSpPr>
            <p:cNvPr id="136210" name="Rectangle 18"/>
            <p:cNvSpPr>
              <a:spLocks noChangeArrowheads="1"/>
            </p:cNvSpPr>
            <p:nvPr/>
          </p:nvSpPr>
          <p:spPr bwMode="auto">
            <a:xfrm>
              <a:off x="32" y="1951"/>
              <a:ext cx="16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c.</a:t>
              </a:r>
            </a:p>
            <a:p>
              <a:pPr algn="ctr"/>
              <a:endParaRPr lang="en-US" altLang="zh-CN" sz="2200">
                <a:latin typeface="Arial Narrow" charset="0"/>
                <a:ea typeface="SimSun" charset="0"/>
                <a:cs typeface="SimSun" charset="0"/>
              </a:endParaRPr>
            </a:p>
          </p:txBody>
        </p:sp>
        <p:sp>
          <p:nvSpPr>
            <p:cNvPr id="136211" name="Rectangle 19"/>
            <p:cNvSpPr>
              <a:spLocks noChangeArrowheads="1"/>
            </p:cNvSpPr>
            <p:nvPr/>
          </p:nvSpPr>
          <p:spPr bwMode="auto">
            <a:xfrm>
              <a:off x="200" y="1951"/>
              <a:ext cx="148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"Perfect" well describes the condition at the </a:t>
              </a:r>
              <a:r>
                <a:rPr lang="en-US" altLang="zh-CN" sz="2200" i="1">
                  <a:latin typeface="Arial Narrow" charset="0"/>
                  <a:ea typeface="SimSun" charset="0"/>
                  <a:cs typeface="SimSun" charset="0"/>
                </a:rPr>
                <a:t>parousia </a:t>
              </a:r>
              <a:r>
                <a:rPr lang="en-US" altLang="zh-CN" sz="2200">
                  <a:latin typeface="Arial Narrow" charset="0"/>
                  <a:ea typeface="SimSun" charset="0"/>
                  <a:cs typeface="SimSun" charset="0"/>
                </a:rPr>
                <a:t>(Rapture).</a:t>
              </a:r>
            </a:p>
          </p:txBody>
        </p:sp>
        <p:sp>
          <p:nvSpPr>
            <p:cNvPr id="136212" name="Rectangle 20"/>
            <p:cNvSpPr>
              <a:spLocks noChangeArrowheads="1"/>
            </p:cNvSpPr>
            <p:nvPr/>
          </p:nvSpPr>
          <p:spPr bwMode="auto">
            <a:xfrm>
              <a:off x="1688" y="1951"/>
              <a:ext cx="22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c.</a:t>
              </a:r>
            </a:p>
            <a:p>
              <a:pPr algn="ctr"/>
              <a:endParaRPr lang="en-US" altLang="zh-CN" sz="2200">
                <a:latin typeface="Arial Narrow" charset="0"/>
                <a:ea typeface="SimSun" charset="0"/>
                <a:cs typeface="SimSun" charset="0"/>
              </a:endParaRPr>
            </a:p>
          </p:txBody>
        </p:sp>
        <p:sp>
          <p:nvSpPr>
            <p:cNvPr id="136213" name="Rectangle 21"/>
            <p:cNvSpPr>
              <a:spLocks noChangeArrowheads="1"/>
            </p:cNvSpPr>
            <p:nvPr/>
          </p:nvSpPr>
          <p:spPr bwMode="auto">
            <a:xfrm>
              <a:off x="1912" y="1951"/>
              <a:ext cx="174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Paul never uses </a:t>
              </a:r>
              <a:r>
                <a:rPr lang="en-US" altLang="zh-CN" sz="2200" i="1">
                  <a:latin typeface="Arial Narrow" charset="0"/>
                  <a:ea typeface="SimSun" charset="0"/>
                  <a:cs typeface="SimSun" charset="0"/>
                </a:rPr>
                <a:t>to teleion</a:t>
              </a:r>
              <a:r>
                <a:rPr lang="en-US" altLang="zh-CN" sz="2200">
                  <a:latin typeface="Arial Narrow" charset="0"/>
                  <a:ea typeface="SimSun" charset="0"/>
                  <a:cs typeface="SimSun" charset="0"/>
                </a:rPr>
                <a:t> as "the perfect" in the absolute sense.</a:t>
              </a:r>
            </a:p>
          </p:txBody>
        </p:sp>
        <p:sp>
          <p:nvSpPr>
            <p:cNvPr id="136214" name="Rectangle 22"/>
            <p:cNvSpPr>
              <a:spLocks noChangeArrowheads="1"/>
            </p:cNvSpPr>
            <p:nvPr/>
          </p:nvSpPr>
          <p:spPr bwMode="auto">
            <a:xfrm>
              <a:off x="32" y="2566"/>
              <a:ext cx="168"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d.</a:t>
              </a:r>
            </a:p>
            <a:p>
              <a:pPr algn="ctr"/>
              <a:endParaRPr lang="en-US" altLang="zh-CN" sz="2200">
                <a:latin typeface="Arial Narrow" charset="0"/>
                <a:ea typeface="SimSun" charset="0"/>
                <a:cs typeface="SimSun" charset="0"/>
              </a:endParaRPr>
            </a:p>
          </p:txBody>
        </p:sp>
        <p:sp>
          <p:nvSpPr>
            <p:cNvPr id="136215" name="Rectangle 23"/>
            <p:cNvSpPr>
              <a:spLocks noChangeArrowheads="1"/>
            </p:cNvSpPr>
            <p:nvPr/>
          </p:nvSpPr>
          <p:spPr bwMode="auto">
            <a:xfrm>
              <a:off x="200" y="2566"/>
              <a:ext cx="1488"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i="1">
                  <a:latin typeface="Arial Narrow" charset="0"/>
                  <a:ea typeface="SimSun" charset="0"/>
                  <a:cs typeface="SimSun" charset="0"/>
                </a:rPr>
                <a:t>to teleion</a:t>
              </a:r>
              <a:r>
                <a:rPr lang="en-US" altLang="zh-CN" sz="2200">
                  <a:latin typeface="Arial Narrow" charset="0"/>
                  <a:ea typeface="SimSun" charset="0"/>
                  <a:cs typeface="SimSun" charset="0"/>
                </a:rPr>
                <a:t> often means "perfect" in secular, philosophical Greek (e.g. Plato) as well as James 3:2.</a:t>
              </a:r>
            </a:p>
          </p:txBody>
        </p:sp>
        <p:sp>
          <p:nvSpPr>
            <p:cNvPr id="136216" name="Rectangle 24"/>
            <p:cNvSpPr>
              <a:spLocks noChangeArrowheads="1"/>
            </p:cNvSpPr>
            <p:nvPr/>
          </p:nvSpPr>
          <p:spPr bwMode="auto">
            <a:xfrm>
              <a:off x="1688" y="2566"/>
              <a:ext cx="224"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d.</a:t>
              </a:r>
            </a:p>
            <a:p>
              <a:pPr algn="ctr"/>
              <a:endParaRPr lang="en-US" altLang="zh-CN" sz="2200">
                <a:latin typeface="Arial Narrow" charset="0"/>
                <a:ea typeface="SimSun" charset="0"/>
                <a:cs typeface="SimSun" charset="0"/>
              </a:endParaRPr>
            </a:p>
          </p:txBody>
        </p:sp>
        <p:sp>
          <p:nvSpPr>
            <p:cNvPr id="136217" name="Rectangle 25"/>
            <p:cNvSpPr>
              <a:spLocks noChangeArrowheads="1"/>
            </p:cNvSpPr>
            <p:nvPr/>
          </p:nvSpPr>
          <p:spPr bwMode="auto">
            <a:xfrm>
              <a:off x="1912" y="2566"/>
              <a:ext cx="1744"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Narrow" charset="0"/>
                  <a:ea typeface="SimSun" charset="0"/>
                  <a:cs typeface="SimSun" charset="0"/>
                </a:rPr>
                <a:t>"Perfect" (a qualitative term) </a:t>
              </a:r>
              <a:br>
                <a:rPr lang="en-US" altLang="zh-CN" sz="2200">
                  <a:latin typeface="Arial Narrow" charset="0"/>
                  <a:ea typeface="SimSun" charset="0"/>
                  <a:cs typeface="SimSun" charset="0"/>
                </a:rPr>
              </a:br>
              <a:r>
                <a:rPr lang="en-US" altLang="zh-CN" sz="2200">
                  <a:latin typeface="Arial Narrow" charset="0"/>
                  <a:ea typeface="SimSun" charset="0"/>
                  <a:cs typeface="SimSun" charset="0"/>
                </a:rPr>
                <a:t>poorly contrasts with "partial" </a:t>
              </a:r>
              <a:br>
                <a:rPr lang="en-US" altLang="zh-CN" sz="2200">
                  <a:latin typeface="Arial Narrow" charset="0"/>
                  <a:ea typeface="SimSun" charset="0"/>
                  <a:cs typeface="SimSun" charset="0"/>
                </a:rPr>
              </a:br>
              <a:r>
                <a:rPr lang="en-US" altLang="zh-CN" sz="2200">
                  <a:latin typeface="Arial Narrow" charset="0"/>
                  <a:ea typeface="SimSun" charset="0"/>
                  <a:cs typeface="SimSun" charset="0"/>
                </a:rPr>
                <a:t>(a quantitative term, v. 10).</a:t>
              </a:r>
            </a:p>
          </p:txBody>
        </p:sp>
      </p:grpSp>
      <p:sp>
        <p:nvSpPr>
          <p:cNvPr id="136195" name="Rectangle 26"/>
          <p:cNvSpPr>
            <a:spLocks noGrp="1" noChangeArrowheads="1"/>
          </p:cNvSpPr>
          <p:nvPr>
            <p:ph type="title" idx="4294967295"/>
          </p:nvPr>
        </p:nvSpPr>
        <p:spPr>
          <a:xfrm>
            <a:off x="0" y="0"/>
            <a:ext cx="7297738" cy="519113"/>
          </a:xfrm>
          <a:solidFill>
            <a:srgbClr val="000000"/>
          </a:solidFill>
        </p:spPr>
        <p:txBody>
          <a:bodyPr wrap="none" anchor="t">
            <a:spAutoFit/>
          </a:bodyPr>
          <a:lstStyle/>
          <a:p>
            <a:pPr algn="ctr" eaLnBrk="1" hangingPunct="1"/>
            <a:r>
              <a:rPr lang="en-US" sz="2800" b="1">
                <a:solidFill>
                  <a:srgbClr val="FFFFFF"/>
                </a:solidFill>
                <a:latin typeface="Arial" charset="0"/>
                <a:ea typeface="SimSun" charset="0"/>
                <a:cs typeface="SimSun" charset="0"/>
              </a:rPr>
              <a:t>The Rapture View of 1 Corinthians 13:8-13</a:t>
            </a:r>
          </a:p>
        </p:txBody>
      </p:sp>
      <p:sp>
        <p:nvSpPr>
          <p:cNvPr id="136196" name="Text Box 27"/>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17</a:t>
            </a:r>
          </a:p>
        </p:txBody>
      </p:sp>
      <p:sp>
        <p:nvSpPr>
          <p:cNvPr id="136197" name="Text Box 28"/>
          <p:cNvSpPr txBox="1">
            <a:spLocks noChangeArrowheads="1"/>
          </p:cNvSpPr>
          <p:nvPr/>
        </p:nvSpPr>
        <p:spPr bwMode="auto">
          <a:xfrm>
            <a:off x="3690938" y="1676400"/>
            <a:ext cx="5453062" cy="457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Robert L. Thomas, </a:t>
            </a:r>
            <a:r>
              <a:rPr lang="en-US" i="1">
                <a:solidFill>
                  <a:schemeClr val="bg1"/>
                </a:solidFill>
              </a:rPr>
              <a:t>JETS</a:t>
            </a:r>
            <a:r>
              <a:rPr lang="en-US">
                <a:solidFill>
                  <a:schemeClr val="bg1"/>
                </a:solidFill>
              </a:rPr>
              <a:t>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Rectangle 4"/>
          <p:cNvSpPr>
            <a:spLocks noChangeArrowheads="1"/>
          </p:cNvSpPr>
          <p:nvPr/>
        </p:nvSpPr>
        <p:spPr bwMode="auto">
          <a:xfrm>
            <a:off x="228600" y="457200"/>
            <a:ext cx="8915400" cy="227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CN" sz="2000" b="1">
                <a:latin typeface="Arial Narrow" charset="0"/>
                <a:ea typeface="SimSun" charset="0"/>
                <a:cs typeface="SimSun" charset="0"/>
              </a:rPr>
              <a:t>3. The Body View </a:t>
            </a:r>
            <a:r>
              <a:rPr lang="en-US" altLang="zh-CN" sz="2000">
                <a:latin typeface="Arial Narrow" charset="0"/>
                <a:ea typeface="SimSun" charset="0"/>
                <a:cs typeface="SimSun" charset="0"/>
              </a:rPr>
              <a:t>sees </a:t>
            </a:r>
            <a:r>
              <a:rPr lang="en-US" altLang="zh-CN" sz="2000" i="1">
                <a:latin typeface="Arial Narrow" charset="0"/>
                <a:ea typeface="SimSun" charset="0"/>
                <a:cs typeface="SimSun" charset="0"/>
              </a:rPr>
              <a:t>to teleion</a:t>
            </a:r>
            <a:r>
              <a:rPr lang="en-US" altLang="zh-CN" sz="2000">
                <a:latin typeface="Arial Narrow" charset="0"/>
                <a:ea typeface="SimSun" charset="0"/>
                <a:cs typeface="SimSun" charset="0"/>
              </a:rPr>
              <a:t> as "the mature," referring to the maturity of the body of Christ. "It pictures the Christian church collectively, growing up as one body, beginning with its birth, progressing through different stages.... during the present [relative maturity, v. 11] and reaching maturity at the </a:t>
            </a:r>
            <a:r>
              <a:rPr lang="en-US" altLang="zh-CN" sz="2000" i="1">
                <a:latin typeface="Arial Narrow" charset="0"/>
                <a:ea typeface="SimSun" charset="0"/>
                <a:cs typeface="SimSun" charset="0"/>
              </a:rPr>
              <a:t>parousia</a:t>
            </a:r>
            <a:r>
              <a:rPr lang="en-US" altLang="zh-CN" sz="2000">
                <a:latin typeface="Arial Narrow" charset="0"/>
                <a:ea typeface="SimSun" charset="0"/>
                <a:cs typeface="SimSun" charset="0"/>
              </a:rPr>
              <a:t> [ultimate maturity, v. 12; Thomas, 86]."  By using the ambiguous </a:t>
            </a:r>
            <a:r>
              <a:rPr lang="en-US" altLang="zh-CN" sz="2000" i="1">
                <a:latin typeface="Arial Narrow" charset="0"/>
                <a:ea typeface="SimSun" charset="0"/>
                <a:cs typeface="SimSun" charset="0"/>
              </a:rPr>
              <a:t>to teleion</a:t>
            </a:r>
            <a:r>
              <a:rPr lang="en-US" altLang="zh-CN" sz="2000">
                <a:latin typeface="Arial Narrow" charset="0"/>
                <a:ea typeface="SimSun" charset="0"/>
                <a:cs typeface="SimSun" charset="0"/>
              </a:rPr>
              <a:t> Paul left open two possibilities, the church as: (1) relatively complete at the completion of the NT or (2) ultimately complete at Christ</a:t>
            </a:r>
            <a:r>
              <a:rPr lang="fr-FR" altLang="zh-CN" sz="2000">
                <a:latin typeface="Arial Narrow" charset="0"/>
                <a:ea typeface="SimSun" charset="0"/>
                <a:cs typeface="SimSun" charset="0"/>
              </a:rPr>
              <a:t>'</a:t>
            </a:r>
            <a:r>
              <a:rPr lang="en-US" altLang="zh-CN" sz="2000">
                <a:latin typeface="Arial Narrow" charset="0"/>
                <a:ea typeface="SimSun" charset="0"/>
                <a:cs typeface="SimSun" charset="0"/>
              </a:rPr>
              <a:t>s return.  This view comes to the same conclusion as the Canon View.</a:t>
            </a:r>
            <a:r>
              <a:rPr lang="en-US" altLang="zh-CN" sz="2200">
                <a:latin typeface="Arial Narrow" charset="0"/>
                <a:ea typeface="SimSun" charset="0"/>
                <a:cs typeface="SimSun" charset="0"/>
              </a:rPr>
              <a:t> </a:t>
            </a:r>
            <a:endParaRPr lang="en-US" sz="2200">
              <a:latin typeface="Arial Narrow" charset="0"/>
              <a:ea typeface="SimSun" charset="0"/>
              <a:cs typeface="SimSun" charset="0"/>
            </a:endParaRPr>
          </a:p>
        </p:txBody>
      </p:sp>
      <p:grpSp>
        <p:nvGrpSpPr>
          <p:cNvPr id="2" name="Group 5"/>
          <p:cNvGrpSpPr>
            <a:grpSpLocks/>
          </p:cNvGrpSpPr>
          <p:nvPr/>
        </p:nvGrpSpPr>
        <p:grpSpPr bwMode="auto">
          <a:xfrm>
            <a:off x="76200" y="2667000"/>
            <a:ext cx="8915400" cy="4114800"/>
            <a:chOff x="32" y="0"/>
            <a:chExt cx="3624" cy="3134"/>
          </a:xfrm>
        </p:grpSpPr>
        <p:sp>
          <p:nvSpPr>
            <p:cNvPr id="138246" name="Rectangle 6"/>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 </a:t>
              </a:r>
            </a:p>
            <a:p>
              <a:endParaRPr lang="en-US" altLang="zh-CN" sz="2000">
                <a:latin typeface="Arial Narrow" charset="0"/>
                <a:ea typeface="SimSun" charset="0"/>
                <a:cs typeface="SimSun" charset="0"/>
              </a:endParaRPr>
            </a:p>
          </p:txBody>
        </p:sp>
        <p:sp>
          <p:nvSpPr>
            <p:cNvPr id="138247" name="Rectangle 7"/>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b="1" u="sng">
                  <a:latin typeface="Arial Narrow" charset="0"/>
                  <a:ea typeface="SimSun" charset="0"/>
                  <a:cs typeface="SimSun" charset="0"/>
                </a:rPr>
                <a:t>Strengths</a:t>
              </a:r>
              <a:endParaRPr lang="en-US" altLang="zh-CN" sz="2000">
                <a:latin typeface="Arial Narrow" charset="0"/>
                <a:ea typeface="SimSun" charset="0"/>
                <a:cs typeface="SimSun" charset="0"/>
              </a:endParaRPr>
            </a:p>
          </p:txBody>
        </p:sp>
        <p:sp>
          <p:nvSpPr>
            <p:cNvPr id="138248" name="Rectangle 8"/>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 </a:t>
              </a:r>
            </a:p>
            <a:p>
              <a:endParaRPr lang="en-US" altLang="zh-CN" sz="2000">
                <a:latin typeface="Arial Narrow" charset="0"/>
                <a:ea typeface="SimSun" charset="0"/>
                <a:cs typeface="SimSun" charset="0"/>
              </a:endParaRPr>
            </a:p>
          </p:txBody>
        </p:sp>
        <p:sp>
          <p:nvSpPr>
            <p:cNvPr id="138249" name="Rectangle 9"/>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b="1" u="sng">
                  <a:latin typeface="Arial Narrow" charset="0"/>
                  <a:ea typeface="SimSun" charset="0"/>
                  <a:cs typeface="SimSun" charset="0"/>
                </a:rPr>
                <a:t>Weaknesses</a:t>
              </a:r>
              <a:endParaRPr lang="en-US" altLang="zh-CN" sz="2000">
                <a:latin typeface="Arial Narrow" charset="0"/>
                <a:ea typeface="SimSun" charset="0"/>
                <a:cs typeface="SimSun" charset="0"/>
              </a:endParaRPr>
            </a:p>
          </p:txBody>
        </p:sp>
        <p:sp>
          <p:nvSpPr>
            <p:cNvPr id="138250" name="Rectangle 10"/>
            <p:cNvSpPr>
              <a:spLocks noChangeArrowheads="1"/>
            </p:cNvSpPr>
            <p:nvPr/>
          </p:nvSpPr>
          <p:spPr bwMode="auto">
            <a:xfrm>
              <a:off x="32" y="509"/>
              <a:ext cx="168"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a.</a:t>
              </a:r>
            </a:p>
            <a:p>
              <a:endParaRPr lang="en-US" altLang="zh-CN" sz="2000">
                <a:latin typeface="Arial Narrow" charset="0"/>
                <a:ea typeface="SimSun" charset="0"/>
                <a:cs typeface="SimSun" charset="0"/>
              </a:endParaRPr>
            </a:p>
          </p:txBody>
        </p:sp>
        <p:sp>
          <p:nvSpPr>
            <p:cNvPr id="138251" name="Rectangle 11"/>
            <p:cNvSpPr>
              <a:spLocks noChangeArrowheads="1"/>
            </p:cNvSpPr>
            <p:nvPr/>
          </p:nvSpPr>
          <p:spPr bwMode="auto">
            <a:xfrm>
              <a:off x="200" y="509"/>
              <a:ext cx="1488"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800">
                  <a:latin typeface="Arial Narrow" charset="0"/>
                  <a:ea typeface="SimSun" charset="0"/>
                  <a:cs typeface="SimSun" charset="0"/>
                </a:rPr>
                <a:t>Parallel 1 Cor. Texts contrast </a:t>
              </a:r>
              <a:r>
                <a:rPr lang="en-US" altLang="zh-CN" sz="1800" i="1">
                  <a:latin typeface="Arial Narrow" charset="0"/>
                  <a:ea typeface="SimSun" charset="0"/>
                  <a:cs typeface="SimSun" charset="0"/>
                </a:rPr>
                <a:t>to teleion</a:t>
              </a:r>
              <a:r>
                <a:rPr lang="en-US" altLang="zh-CN" sz="1800">
                  <a:latin typeface="Arial Narrow" charset="0"/>
                  <a:ea typeface="SimSun" charset="0"/>
                  <a:cs typeface="SimSun" charset="0"/>
                </a:rPr>
                <a:t> ("mature") with "babes, child" (</a:t>
              </a:r>
              <a:r>
                <a:rPr lang="en-US" altLang="zh-CN" sz="1800">
                  <a:latin typeface="Bwgrkl" charset="0"/>
                  <a:ea typeface="SimSun" charset="0"/>
                  <a:cs typeface="SimSun" charset="0"/>
                </a:rPr>
                <a:t>nh,pioj</a:t>
              </a:r>
              <a:r>
                <a:rPr lang="en-US" altLang="zh-CN" sz="1800">
                  <a:latin typeface="Arial Narrow" charset="0"/>
                  <a:ea typeface="SimSun" charset="0"/>
                  <a:cs typeface="SimSun" charset="0"/>
                </a:rPr>
                <a:t>; 2:6 &amp; 3:1; 14:20; cf. Heb. 5:13-14)</a:t>
              </a:r>
              <a:endParaRPr lang="en-US" altLang="zh-CN" sz="1800">
                <a:latin typeface="Arial Narrow" charset="0"/>
                <a:ea typeface="SimSun" charset="0"/>
                <a:cs typeface="SimSun" charset="0"/>
                <a:sym typeface="Symbol" charset="0"/>
              </a:endParaRPr>
            </a:p>
          </p:txBody>
        </p:sp>
        <p:sp>
          <p:nvSpPr>
            <p:cNvPr id="138252" name="Rectangle 12"/>
            <p:cNvSpPr>
              <a:spLocks noChangeArrowheads="1"/>
            </p:cNvSpPr>
            <p:nvPr/>
          </p:nvSpPr>
          <p:spPr bwMode="auto">
            <a:xfrm>
              <a:off x="1688" y="509"/>
              <a:ext cx="224"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a.</a:t>
              </a:r>
            </a:p>
            <a:p>
              <a:endParaRPr lang="en-US" altLang="zh-CN" sz="2000">
                <a:latin typeface="Arial Narrow" charset="0"/>
                <a:ea typeface="SimSun" charset="0"/>
                <a:cs typeface="SimSun" charset="0"/>
              </a:endParaRPr>
            </a:p>
          </p:txBody>
        </p:sp>
        <p:sp>
          <p:nvSpPr>
            <p:cNvPr id="138253" name="Rectangle 13"/>
            <p:cNvSpPr>
              <a:spLocks noChangeArrowheads="1"/>
            </p:cNvSpPr>
            <p:nvPr/>
          </p:nvSpPr>
          <p:spPr bwMode="auto">
            <a:xfrm>
              <a:off x="1912" y="509"/>
              <a:ext cx="1744"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"Mature" (a qualitative term) poorly contrasts "partial" (a quantitative term, v. 10).</a:t>
              </a:r>
            </a:p>
          </p:txBody>
        </p:sp>
        <p:sp>
          <p:nvSpPr>
            <p:cNvPr id="138254" name="Rectangle 14"/>
            <p:cNvSpPr>
              <a:spLocks noChangeArrowheads="1"/>
            </p:cNvSpPr>
            <p:nvPr/>
          </p:nvSpPr>
          <p:spPr bwMode="auto">
            <a:xfrm>
              <a:off x="32" y="1192"/>
              <a:ext cx="16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b. </a:t>
              </a:r>
            </a:p>
            <a:p>
              <a:endParaRPr lang="en-US" altLang="zh-CN" sz="2000">
                <a:latin typeface="Arial Narrow" charset="0"/>
                <a:ea typeface="SimSun" charset="0"/>
                <a:cs typeface="SimSun" charset="0"/>
              </a:endParaRPr>
            </a:p>
          </p:txBody>
        </p:sp>
        <p:sp>
          <p:nvSpPr>
            <p:cNvPr id="138255" name="Rectangle 15"/>
            <p:cNvSpPr>
              <a:spLocks noChangeArrowheads="1"/>
            </p:cNvSpPr>
            <p:nvPr/>
          </p:nvSpPr>
          <p:spPr bwMode="auto">
            <a:xfrm>
              <a:off x="200" y="1192"/>
              <a:ext cx="148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Consistent with both the relative maturity of v. 11 and the absolute maturity of v. 12.</a:t>
              </a:r>
            </a:p>
          </p:txBody>
        </p:sp>
        <p:sp>
          <p:nvSpPr>
            <p:cNvPr id="138256" name="Rectangle 16"/>
            <p:cNvSpPr>
              <a:spLocks noChangeArrowheads="1"/>
            </p:cNvSpPr>
            <p:nvPr/>
          </p:nvSpPr>
          <p:spPr bwMode="auto">
            <a:xfrm>
              <a:off x="1688" y="1192"/>
              <a:ext cx="22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b.</a:t>
              </a:r>
            </a:p>
            <a:p>
              <a:endParaRPr lang="en-US" altLang="zh-CN" sz="2000">
                <a:latin typeface="Arial Narrow" charset="0"/>
                <a:ea typeface="SimSun" charset="0"/>
                <a:cs typeface="SimSun" charset="0"/>
              </a:endParaRPr>
            </a:p>
          </p:txBody>
        </p:sp>
        <p:sp>
          <p:nvSpPr>
            <p:cNvPr id="138257" name="Rectangle 17"/>
            <p:cNvSpPr>
              <a:spLocks noChangeArrowheads="1"/>
            </p:cNvSpPr>
            <p:nvPr/>
          </p:nvSpPr>
          <p:spPr bwMode="auto">
            <a:xfrm>
              <a:off x="1912" y="1192"/>
              <a:ext cx="174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Assigns a double sense for </a:t>
              </a:r>
              <a:r>
                <a:rPr lang="en-US" altLang="zh-CN" sz="2000" i="1">
                  <a:latin typeface="Arial Narrow" charset="0"/>
                  <a:ea typeface="SimSun" charset="0"/>
                  <a:cs typeface="SimSun" charset="0"/>
                </a:rPr>
                <a:t>to teleion</a:t>
              </a:r>
              <a:r>
                <a:rPr lang="en-US" altLang="zh-CN" sz="2000">
                  <a:latin typeface="Arial Narrow" charset="0"/>
                  <a:ea typeface="SimSun" charset="0"/>
                  <a:cs typeface="SimSun" charset="0"/>
                </a:rPr>
                <a:t> which may be unlikely.</a:t>
              </a:r>
            </a:p>
          </p:txBody>
        </p:sp>
        <p:sp>
          <p:nvSpPr>
            <p:cNvPr id="138258" name="Rectangle 18"/>
            <p:cNvSpPr>
              <a:spLocks noChangeArrowheads="1"/>
            </p:cNvSpPr>
            <p:nvPr/>
          </p:nvSpPr>
          <p:spPr bwMode="auto">
            <a:xfrm>
              <a:off x="32" y="1913"/>
              <a:ext cx="16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c.</a:t>
              </a:r>
            </a:p>
            <a:p>
              <a:endParaRPr lang="en-US" altLang="zh-CN" sz="2000">
                <a:latin typeface="Arial Narrow" charset="0"/>
                <a:ea typeface="SimSun" charset="0"/>
                <a:cs typeface="SimSun" charset="0"/>
              </a:endParaRPr>
            </a:p>
          </p:txBody>
        </p:sp>
        <p:sp>
          <p:nvSpPr>
            <p:cNvPr id="138259" name="Rectangle 19"/>
            <p:cNvSpPr>
              <a:spLocks noChangeArrowheads="1"/>
            </p:cNvSpPr>
            <p:nvPr/>
          </p:nvSpPr>
          <p:spPr bwMode="auto">
            <a:xfrm>
              <a:off x="200" y="1913"/>
              <a:ext cx="148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Best fits the "body and gifts context" of 1 Cor. 12-14 and the striking similarity to Eph. 4:1-16.</a:t>
              </a:r>
            </a:p>
          </p:txBody>
        </p:sp>
        <p:sp>
          <p:nvSpPr>
            <p:cNvPr id="138260" name="Rectangle 20"/>
            <p:cNvSpPr>
              <a:spLocks noChangeArrowheads="1"/>
            </p:cNvSpPr>
            <p:nvPr/>
          </p:nvSpPr>
          <p:spPr bwMode="auto">
            <a:xfrm>
              <a:off x="1688" y="1913"/>
              <a:ext cx="22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 </a:t>
              </a:r>
            </a:p>
            <a:p>
              <a:endParaRPr lang="en-US" altLang="zh-CN" sz="2000">
                <a:latin typeface="Arial Narrow" charset="0"/>
                <a:ea typeface="SimSun" charset="0"/>
                <a:cs typeface="SimSun" charset="0"/>
              </a:endParaRPr>
            </a:p>
          </p:txBody>
        </p:sp>
        <p:sp>
          <p:nvSpPr>
            <p:cNvPr id="138261" name="Rectangle 21"/>
            <p:cNvSpPr>
              <a:spLocks noChangeArrowheads="1"/>
            </p:cNvSpPr>
            <p:nvPr/>
          </p:nvSpPr>
          <p:spPr bwMode="auto">
            <a:xfrm>
              <a:off x="1912" y="1913"/>
              <a:ext cx="174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 </a:t>
              </a:r>
            </a:p>
            <a:p>
              <a:endParaRPr lang="en-US" altLang="zh-CN" sz="2000">
                <a:latin typeface="Arial Narrow" charset="0"/>
                <a:ea typeface="SimSun" charset="0"/>
                <a:cs typeface="SimSun" charset="0"/>
              </a:endParaRPr>
            </a:p>
          </p:txBody>
        </p:sp>
        <p:sp>
          <p:nvSpPr>
            <p:cNvPr id="138262" name="Rectangle 22"/>
            <p:cNvSpPr>
              <a:spLocks noChangeArrowheads="1"/>
            </p:cNvSpPr>
            <p:nvPr/>
          </p:nvSpPr>
          <p:spPr bwMode="auto">
            <a:xfrm>
              <a:off x="32" y="2634"/>
              <a:ext cx="168"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d.</a:t>
              </a:r>
            </a:p>
            <a:p>
              <a:endParaRPr lang="en-US" altLang="zh-CN" sz="2000">
                <a:latin typeface="Arial Narrow" charset="0"/>
                <a:ea typeface="SimSun" charset="0"/>
                <a:cs typeface="SimSun" charset="0"/>
              </a:endParaRPr>
            </a:p>
          </p:txBody>
        </p:sp>
        <p:sp>
          <p:nvSpPr>
            <p:cNvPr id="138263" name="Rectangle 23"/>
            <p:cNvSpPr>
              <a:spLocks noChangeArrowheads="1"/>
            </p:cNvSpPr>
            <p:nvPr/>
          </p:nvSpPr>
          <p:spPr bwMode="auto">
            <a:xfrm>
              <a:off x="200" y="2634"/>
              <a:ext cx="1488"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Has the same strengths of a., b., &amp; c. in the Canon View.</a:t>
              </a:r>
            </a:p>
          </p:txBody>
        </p:sp>
        <p:sp>
          <p:nvSpPr>
            <p:cNvPr id="138264" name="Rectangle 24"/>
            <p:cNvSpPr>
              <a:spLocks noChangeArrowheads="1"/>
            </p:cNvSpPr>
            <p:nvPr/>
          </p:nvSpPr>
          <p:spPr bwMode="auto">
            <a:xfrm>
              <a:off x="1688" y="2634"/>
              <a:ext cx="224"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 </a:t>
              </a:r>
            </a:p>
            <a:p>
              <a:endParaRPr lang="en-US" altLang="zh-CN" sz="2000">
                <a:latin typeface="Arial Narrow" charset="0"/>
                <a:ea typeface="SimSun" charset="0"/>
                <a:cs typeface="SimSun" charset="0"/>
              </a:endParaRPr>
            </a:p>
          </p:txBody>
        </p:sp>
        <p:sp>
          <p:nvSpPr>
            <p:cNvPr id="138265" name="Rectangle 25"/>
            <p:cNvSpPr>
              <a:spLocks noChangeArrowheads="1"/>
            </p:cNvSpPr>
            <p:nvPr/>
          </p:nvSpPr>
          <p:spPr bwMode="auto">
            <a:xfrm>
              <a:off x="1912" y="2634"/>
              <a:ext cx="1744"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Narrow" charset="0"/>
                  <a:ea typeface="SimSun" charset="0"/>
                  <a:cs typeface="SimSun" charset="0"/>
                </a:rPr>
                <a:t> </a:t>
              </a:r>
            </a:p>
            <a:p>
              <a:endParaRPr lang="en-US" altLang="zh-CN" sz="2000">
                <a:latin typeface="Arial Narrow" charset="0"/>
                <a:ea typeface="SimSun" charset="0"/>
                <a:cs typeface="SimSun" charset="0"/>
              </a:endParaRPr>
            </a:p>
          </p:txBody>
        </p:sp>
      </p:grpSp>
      <p:sp>
        <p:nvSpPr>
          <p:cNvPr id="138243" name="Rectangle 26"/>
          <p:cNvSpPr>
            <a:spLocks noGrp="1" noChangeArrowheads="1"/>
          </p:cNvSpPr>
          <p:nvPr>
            <p:ph type="title" idx="4294967295"/>
          </p:nvPr>
        </p:nvSpPr>
        <p:spPr>
          <a:xfrm>
            <a:off x="0" y="0"/>
            <a:ext cx="6843713" cy="519113"/>
          </a:xfrm>
          <a:solidFill>
            <a:srgbClr val="000000"/>
          </a:solidFill>
        </p:spPr>
        <p:txBody>
          <a:bodyPr wrap="none" anchor="t">
            <a:spAutoFit/>
          </a:bodyPr>
          <a:lstStyle/>
          <a:p>
            <a:pPr algn="ctr" eaLnBrk="1" hangingPunct="1"/>
            <a:r>
              <a:rPr lang="en-US" sz="2800" b="1">
                <a:solidFill>
                  <a:srgbClr val="FFFFFF"/>
                </a:solidFill>
                <a:latin typeface="Arial" charset="0"/>
                <a:ea typeface="SimSun" charset="0"/>
                <a:cs typeface="SimSun" charset="0"/>
              </a:rPr>
              <a:t>The Body View of 1 Corinthians 13:8-13</a:t>
            </a:r>
          </a:p>
        </p:txBody>
      </p:sp>
      <p:sp>
        <p:nvSpPr>
          <p:cNvPr id="138244" name="Text Box 27"/>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38245" name="Text Box 28"/>
          <p:cNvSpPr txBox="1">
            <a:spLocks noChangeArrowheads="1"/>
          </p:cNvSpPr>
          <p:nvPr/>
        </p:nvSpPr>
        <p:spPr bwMode="auto">
          <a:xfrm>
            <a:off x="3687763" y="6394450"/>
            <a:ext cx="5453062" cy="4572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Robert L. Thomas, </a:t>
            </a:r>
            <a:r>
              <a:rPr lang="en-US" i="1">
                <a:solidFill>
                  <a:schemeClr val="bg1"/>
                </a:solidFill>
              </a:rPr>
              <a:t>JETS</a:t>
            </a:r>
            <a:r>
              <a:rPr lang="en-US">
                <a:solidFill>
                  <a:schemeClr val="bg1"/>
                </a:solidFill>
              </a:rPr>
              <a:t>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p:txBody>
          <a:bodyPr/>
          <a:lstStyle/>
          <a:p>
            <a:pPr eaLnBrk="1" hangingPunct="1"/>
            <a:r>
              <a:rPr lang="en-US" sz="6600" b="1">
                <a:latin typeface="Times New Roman" charset="0"/>
                <a:ea typeface="ＭＳ Ｐゴシック" charset="0"/>
                <a:cs typeface="ＭＳ Ｐゴシック" charset="0"/>
              </a:rPr>
              <a:t>Doubting Thomases</a:t>
            </a:r>
            <a:endParaRPr lang="en-US">
              <a:latin typeface="Times New Roman" charset="0"/>
              <a:ea typeface="ＭＳ Ｐゴシック" charset="0"/>
              <a:cs typeface="ＭＳ Ｐゴシック" charset="0"/>
            </a:endParaRPr>
          </a:p>
        </p:txBody>
      </p:sp>
      <p:sp>
        <p:nvSpPr>
          <p:cNvPr id="387075" name="Text Box 3"/>
          <p:cNvSpPr txBox="1">
            <a:spLocks noChangeArrowheads="1"/>
          </p:cNvSpPr>
          <p:nvPr/>
        </p:nvSpPr>
        <p:spPr bwMode="auto">
          <a:xfrm>
            <a:off x="2743200" y="3733800"/>
            <a:ext cx="5392738"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a:solidFill>
                  <a:schemeClr val="tx2"/>
                </a:solidFill>
              </a:rPr>
              <a:t>Thomas</a:t>
            </a:r>
            <a:r>
              <a:rPr lang="en-US" sz="4800" b="1"/>
              <a:t> Edgar</a:t>
            </a:r>
          </a:p>
          <a:p>
            <a:r>
              <a:rPr lang="en-US" sz="3600" b="1" i="1"/>
              <a:t>Are Miracles for Today?</a:t>
            </a:r>
            <a:endParaRPr lang="en-US" sz="4800" b="1"/>
          </a:p>
        </p:txBody>
      </p:sp>
      <p:sp>
        <p:nvSpPr>
          <p:cNvPr id="387076" name="Text Box 4"/>
          <p:cNvSpPr txBox="1">
            <a:spLocks noChangeArrowheads="1"/>
          </p:cNvSpPr>
          <p:nvPr/>
        </p:nvSpPr>
        <p:spPr bwMode="auto">
          <a:xfrm>
            <a:off x="609600" y="2055813"/>
            <a:ext cx="8161338"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a:t>Robert </a:t>
            </a:r>
            <a:r>
              <a:rPr lang="en-US" sz="4800" b="1">
                <a:solidFill>
                  <a:schemeClr val="tx2"/>
                </a:solidFill>
              </a:rPr>
              <a:t>Thomas</a:t>
            </a:r>
            <a:endParaRPr lang="en-US" sz="4800" b="1"/>
          </a:p>
          <a:p>
            <a:r>
              <a:rPr lang="en-US" sz="3600" b="1" i="1"/>
              <a:t>Satisfied by the Promise of the Spirit</a:t>
            </a:r>
            <a:endParaRPr lang="en-US" sz="4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p:bldP spid="3870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385497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7826"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77827"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1654" name="Text Box 6"/>
          <p:cNvSpPr txBox="1">
            <a:spLocks noChangeArrowheads="1"/>
          </p:cNvSpPr>
          <p:nvPr/>
        </p:nvSpPr>
        <p:spPr bwMode="auto">
          <a:xfrm>
            <a:off x="152400" y="2025650"/>
            <a:ext cx="8991600" cy="58420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a:cs typeface="Arial" charset="0"/>
              </a:rPr>
              <a:t>1) Division from </a:t>
            </a:r>
            <a:r>
              <a:rPr lang="en-US" sz="3200" b="1" dirty="0">
                <a:solidFill>
                  <a:srgbClr val="FFFF00"/>
                </a:solidFill>
                <a:cs typeface="Arial" charset="0"/>
              </a:rPr>
              <a:t>comparison</a:t>
            </a:r>
            <a:r>
              <a:rPr lang="en-US" sz="3200" b="1" dirty="0">
                <a:cs typeface="Arial" charset="0"/>
              </a:rPr>
              <a:t> and </a:t>
            </a:r>
            <a:r>
              <a:rPr lang="en-US" sz="3200" b="1" dirty="0">
                <a:solidFill>
                  <a:srgbClr val="FFFF00"/>
                </a:solidFill>
                <a:cs typeface="Arial" charset="0"/>
              </a:rPr>
              <a:t>competition</a:t>
            </a:r>
            <a:endParaRPr lang="en-US" sz="3200" b="1" dirty="0">
              <a:cs typeface="Arial" charset="0"/>
            </a:endParaRPr>
          </a:p>
        </p:txBody>
      </p:sp>
      <p:sp>
        <p:nvSpPr>
          <p:cNvPr id="411655" name="Text Box 7"/>
          <p:cNvSpPr txBox="1">
            <a:spLocks noChangeArrowheads="1"/>
          </p:cNvSpPr>
          <p:nvPr/>
        </p:nvSpPr>
        <p:spPr bwMode="auto">
          <a:xfrm>
            <a:off x="533400" y="2743200"/>
            <a:ext cx="8610600" cy="1938338"/>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eaLnBrk="1" hangingPunct="1">
              <a:buFont typeface="Arial" charset="0"/>
              <a:buNone/>
              <a:defRPr/>
            </a:pPr>
            <a:r>
              <a:rPr lang="en-US" sz="3200" b="1" dirty="0">
                <a:ea typeface="Arial" charset="0"/>
                <a:cs typeface="Arial" charset="0"/>
              </a:rPr>
              <a:t>a) Seeing your gift as </a:t>
            </a:r>
            <a:r>
              <a:rPr lang="en-US" sz="3200" b="1" dirty="0">
                <a:solidFill>
                  <a:srgbClr val="FFFF00"/>
                </a:solidFill>
                <a:ea typeface="Arial" charset="0"/>
                <a:cs typeface="Arial" charset="0"/>
              </a:rPr>
              <a:t>unimportant</a:t>
            </a:r>
            <a:r>
              <a:rPr lang="en-US" sz="3200" b="1" dirty="0">
                <a:ea typeface="Arial" charset="0"/>
                <a:cs typeface="Arial" charset="0"/>
              </a:rPr>
              <a:t> </a:t>
            </a:r>
            <a:br>
              <a:rPr lang="en-US" sz="3200" b="1" dirty="0">
                <a:ea typeface="Arial" charset="0"/>
                <a:cs typeface="Arial" charset="0"/>
              </a:rPr>
            </a:br>
            <a:r>
              <a:rPr lang="en-US" sz="3200" b="1" dirty="0">
                <a:ea typeface="Arial" charset="0"/>
                <a:cs typeface="Arial" charset="0"/>
              </a:rPr>
              <a:t>(inferiority problem)</a:t>
            </a:r>
          </a:p>
          <a:p>
            <a:pPr marL="342900" indent="-342900" eaLnBrk="1" hangingPunct="1">
              <a:buFont typeface="Arial" charset="0"/>
              <a:buNone/>
              <a:defRPr/>
            </a:pPr>
            <a:endParaRPr lang="en-US" sz="2800" b="1" dirty="0">
              <a:ea typeface="Arial" charset="0"/>
              <a:cs typeface="Arial" charset="0"/>
            </a:endParaRPr>
          </a:p>
          <a:p>
            <a:pPr marL="342900" indent="-342900" eaLnBrk="1" hangingPunct="1">
              <a:buFont typeface="Arial" charset="0"/>
              <a:buNone/>
              <a:defRPr/>
            </a:pPr>
            <a:r>
              <a:rPr lang="en-US" sz="2800" b="1" dirty="0">
                <a:ea typeface="Arial" charset="0"/>
                <a:cs typeface="Arial" charset="0"/>
              </a:rPr>
              <a:t>	i.e. "</a:t>
            </a:r>
            <a:r>
              <a:rPr lang="en-US" sz="2800" b="1" dirty="0">
                <a:solidFill>
                  <a:srgbClr val="FFFF00"/>
                </a:solidFill>
                <a:ea typeface="Arial" charset="0"/>
                <a:cs typeface="Arial" charset="0"/>
              </a:rPr>
              <a:t>My</a:t>
            </a:r>
            <a:r>
              <a:rPr lang="en-US" sz="2800" b="1" dirty="0">
                <a:ea typeface="Arial" charset="0"/>
                <a:cs typeface="Arial" charset="0"/>
              </a:rPr>
              <a:t> gift is not like </a:t>
            </a:r>
            <a:r>
              <a:rPr lang="en-US" sz="2800" b="1" dirty="0">
                <a:solidFill>
                  <a:srgbClr val="FFFF00"/>
                </a:solidFill>
                <a:ea typeface="Arial" charset="0"/>
                <a:cs typeface="Arial" charset="0"/>
              </a:rPr>
              <a:t>yours</a:t>
            </a:r>
            <a:r>
              <a:rPr lang="en-US" sz="2800" b="1" dirty="0">
                <a:ea typeface="Arial" charset="0"/>
                <a:cs typeface="Arial" charset="0"/>
              </a:rPr>
              <a:t>!" (1 Cor. 12:15-16)</a:t>
            </a:r>
          </a:p>
        </p:txBody>
      </p:sp>
      <p:sp>
        <p:nvSpPr>
          <p:cNvPr id="411656" name="Text Box 8"/>
          <p:cNvSpPr txBox="1">
            <a:spLocks noChangeArrowheads="1"/>
          </p:cNvSpPr>
          <p:nvPr/>
        </p:nvSpPr>
        <p:spPr bwMode="auto">
          <a:xfrm>
            <a:off x="533400" y="4876800"/>
            <a:ext cx="8610600" cy="1938338"/>
          </a:xfrm>
          <a:prstGeom prst="rect">
            <a:avLst/>
          </a:prstGeom>
          <a:noFill/>
          <a:ln w="9525">
            <a:noFill/>
            <a:miter lim="800000"/>
            <a:headEnd/>
            <a:tailEnd/>
          </a:ln>
          <a:effectLst/>
        </p:spPr>
        <p:txBody>
          <a:bodyPr>
            <a:spAutoFit/>
          </a:bodyPr>
          <a:lstStyle/>
          <a:p>
            <a:pPr marL="342900" indent="-342900" eaLnBrk="1" hangingPunct="1">
              <a:buFont typeface="Arial" charset="0"/>
              <a:buNone/>
              <a:defRPr/>
            </a:pPr>
            <a:r>
              <a:rPr lang="en-US" sz="3200" b="1" dirty="0">
                <a:effectLst>
                  <a:outerShdw blurRad="38100" dist="38100" dir="2700000" algn="tl">
                    <a:srgbClr val="000000">
                      <a:alpha val="43137"/>
                    </a:srgbClr>
                  </a:outerShdw>
                </a:effectLst>
                <a:ea typeface="Arial" charset="0"/>
                <a:cs typeface="Arial" charset="0"/>
              </a:rPr>
              <a:t>b) Seeing your gift as </a:t>
            </a:r>
            <a:r>
              <a:rPr lang="en-US" sz="3200" b="1" dirty="0">
                <a:solidFill>
                  <a:srgbClr val="FFFF00"/>
                </a:solidFill>
                <a:effectLst>
                  <a:outerShdw blurRad="38100" dist="38100" dir="2700000" algn="tl">
                    <a:srgbClr val="000000">
                      <a:alpha val="43137"/>
                    </a:srgbClr>
                  </a:outerShdw>
                </a:effectLst>
                <a:ea typeface="Arial" charset="0"/>
                <a:cs typeface="Arial" charset="0"/>
              </a:rPr>
              <a:t>superior</a:t>
            </a:r>
            <a:r>
              <a:rPr lang="en-US" sz="3200" b="1" dirty="0">
                <a:effectLst>
                  <a:outerShdw blurRad="38100" dist="38100" dir="2700000" algn="tl">
                    <a:srgbClr val="000000">
                      <a:alpha val="43137"/>
                    </a:srgbClr>
                  </a:outerShdw>
                </a:effectLst>
                <a:ea typeface="Arial" charset="0"/>
                <a:cs typeface="Arial" charset="0"/>
              </a:rPr>
              <a:t> </a:t>
            </a:r>
            <a:br>
              <a:rPr lang="en-US" sz="3200" b="1" dirty="0">
                <a:effectLst>
                  <a:outerShdw blurRad="38100" dist="38100" dir="2700000" algn="tl">
                    <a:srgbClr val="000000">
                      <a:alpha val="43137"/>
                    </a:srgbClr>
                  </a:outerShdw>
                </a:effectLst>
                <a:ea typeface="Arial" charset="0"/>
                <a:cs typeface="Arial" charset="0"/>
              </a:rPr>
            </a:br>
            <a:r>
              <a:rPr lang="en-US" sz="3200" b="1" dirty="0">
                <a:effectLst>
                  <a:outerShdw blurRad="38100" dist="38100" dir="2700000" algn="tl">
                    <a:srgbClr val="000000">
                      <a:alpha val="43137"/>
                    </a:srgbClr>
                  </a:outerShdw>
                </a:effectLst>
                <a:ea typeface="Arial" charset="0"/>
                <a:cs typeface="Arial" charset="0"/>
              </a:rPr>
              <a:t>(pride problem)</a:t>
            </a:r>
          </a:p>
          <a:p>
            <a:pPr marL="342900" indent="-342900" eaLnBrk="1" hangingPunct="1">
              <a:buFont typeface="Arial" charset="0"/>
              <a:buNone/>
              <a:defRPr/>
            </a:pPr>
            <a:endParaRPr lang="en-US" sz="2800" b="1" dirty="0">
              <a:effectLst>
                <a:outerShdw blurRad="38100" dist="38100" dir="2700000" algn="tl">
                  <a:srgbClr val="000000">
                    <a:alpha val="43137"/>
                  </a:srgbClr>
                </a:outerShdw>
              </a:effectLst>
              <a:ea typeface="Arial" charset="0"/>
              <a:cs typeface="Arial" charset="0"/>
            </a:endParaRPr>
          </a:p>
          <a:p>
            <a:pPr marL="342900" indent="-342900" eaLnBrk="1" hangingPunct="1">
              <a:buFont typeface="Arial" charset="0"/>
              <a:buNone/>
              <a:defRPr/>
            </a:pPr>
            <a:r>
              <a:rPr lang="en-US" sz="2800" b="1" dirty="0">
                <a:effectLst>
                  <a:outerShdw blurRad="38100" dist="38100" dir="2700000" algn="tl">
                    <a:srgbClr val="000000">
                      <a:alpha val="43137"/>
                    </a:srgbClr>
                  </a:outerShdw>
                </a:effectLst>
                <a:ea typeface="Arial" charset="0"/>
                <a:cs typeface="Arial" charset="0"/>
              </a:rPr>
              <a:t>	i.e. "</a:t>
            </a:r>
            <a:r>
              <a:rPr lang="en-US" sz="2800" b="1" dirty="0">
                <a:solidFill>
                  <a:srgbClr val="FFFF00"/>
                </a:solidFill>
                <a:effectLst>
                  <a:outerShdw blurRad="38100" dist="38100" dir="2700000" algn="tl">
                    <a:srgbClr val="000000">
                      <a:alpha val="43137"/>
                    </a:srgbClr>
                  </a:outerShdw>
                </a:effectLst>
                <a:ea typeface="Arial" charset="0"/>
                <a:cs typeface="Arial" charset="0"/>
              </a:rPr>
              <a:t>Your</a:t>
            </a:r>
            <a:r>
              <a:rPr lang="en-US" sz="2800" b="1" dirty="0">
                <a:effectLst>
                  <a:outerShdw blurRad="38100" dist="38100" dir="2700000" algn="tl">
                    <a:srgbClr val="000000">
                      <a:alpha val="43137"/>
                    </a:srgbClr>
                  </a:outerShdw>
                </a:effectLst>
                <a:ea typeface="Arial" charset="0"/>
                <a:cs typeface="Arial" charset="0"/>
              </a:rPr>
              <a:t> gift is not like </a:t>
            </a:r>
            <a:r>
              <a:rPr lang="en-US" sz="2800" b="1" dirty="0">
                <a:solidFill>
                  <a:srgbClr val="FFFF00"/>
                </a:solidFill>
                <a:effectLst>
                  <a:outerShdw blurRad="38100" dist="38100" dir="2700000" algn="tl">
                    <a:srgbClr val="000000">
                      <a:alpha val="43137"/>
                    </a:srgbClr>
                  </a:outerShdw>
                </a:effectLst>
                <a:ea typeface="Arial" charset="0"/>
                <a:cs typeface="Arial" charset="0"/>
              </a:rPr>
              <a:t>mine</a:t>
            </a:r>
            <a:r>
              <a:rPr lang="en-US" sz="2800" b="1" dirty="0">
                <a:effectLst>
                  <a:outerShdw blurRad="38100" dist="38100" dir="2700000" algn="tl">
                    <a:srgbClr val="000000">
                      <a:alpha val="43137"/>
                    </a:srgbClr>
                  </a:outerShdw>
                </a:effectLst>
                <a:ea typeface="Arial" charset="0"/>
                <a:cs typeface="Arial" charset="0"/>
              </a:rPr>
              <a:t>!" (1 Cor. 12:15-16)</a:t>
            </a:r>
          </a:p>
        </p:txBody>
      </p:sp>
      <p:pic>
        <p:nvPicPr>
          <p:cNvPr id="77831"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6">
                                            <p:txEl>
                                              <p:pRg st="0" end="0"/>
                                            </p:txEl>
                                          </p:spTgt>
                                        </p:tgtEl>
                                        <p:attrNameLst>
                                          <p:attrName>style.visibility</p:attrName>
                                        </p:attrNameLst>
                                      </p:cBhvr>
                                      <p:to>
                                        <p:strVal val="visible"/>
                                      </p:to>
                                    </p:set>
                                    <p:anim calcmode="lin" valueType="num">
                                      <p:cBhvr additive="base">
                                        <p:cTn id="7" dur="500" fill="hold"/>
                                        <p:tgtEl>
                                          <p:spTgt spid="4116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1656">
                                            <p:txEl>
                                              <p:pRg st="2" end="2"/>
                                            </p:txEl>
                                          </p:spTgt>
                                        </p:tgtEl>
                                        <p:attrNameLst>
                                          <p:attrName>style.visibility</p:attrName>
                                        </p:attrNameLst>
                                      </p:cBhvr>
                                      <p:to>
                                        <p:strVal val="visible"/>
                                      </p:to>
                                    </p:set>
                                    <p:anim calcmode="lin" valueType="num">
                                      <p:cBhvr additive="base">
                                        <p:cTn id="13" dur="500" fill="hold"/>
                                        <p:tgtEl>
                                          <p:spTgt spid="41165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16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Pri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205598">
            <a:off x="228600" y="-228600"/>
            <a:ext cx="52339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394" name="Rectangle 2"/>
          <p:cNvSpPr>
            <a:spLocks noGrp="1" noChangeArrowheads="1"/>
          </p:cNvSpPr>
          <p:nvPr>
            <p:ph type="ctrTitle"/>
          </p:nvPr>
        </p:nvSpPr>
        <p:spPr>
          <a:xfrm>
            <a:off x="4876800" y="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think highly of your gift!</a:t>
            </a:r>
          </a:p>
        </p:txBody>
      </p:sp>
      <p:sp>
        <p:nvSpPr>
          <p:cNvPr id="79875" name="Rectangle 2"/>
          <p:cNvSpPr txBox="1">
            <a:spLocks noChangeArrowheads="1"/>
          </p:cNvSpPr>
          <p:nvPr/>
        </p:nvSpPr>
        <p:spPr bwMode="auto">
          <a:xfrm rot="-1094132">
            <a:off x="1265238" y="3600450"/>
            <a:ext cx="4322762" cy="2393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dirty="0">
                <a:solidFill>
                  <a:schemeClr val="tx2"/>
                </a:solidFill>
              </a:rPr>
              <a:t>"FORGIVE ME FOR TALKING ABOUT MY GIFT SO MUCH!  NOW </a:t>
            </a:r>
            <a:r>
              <a:rPr lang="en-US" sz="3200" b="1" i="1" u="sng" dirty="0">
                <a:solidFill>
                  <a:schemeClr val="tx2"/>
                </a:solidFill>
              </a:rPr>
              <a:t>YOU</a:t>
            </a:r>
            <a:r>
              <a:rPr lang="en-US" sz="3200" b="1" i="1" dirty="0">
                <a:solidFill>
                  <a:schemeClr val="tx2"/>
                </a:solidFill>
              </a:rPr>
              <a:t> TALK ABOUT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33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1corinthians12_2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6238" y="0"/>
            <a:ext cx="698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8" name="Rectangle 2"/>
          <p:cNvSpPr>
            <a:spLocks noGrp="1" noChangeArrowheads="1"/>
          </p:cNvSpPr>
          <p:nvPr>
            <p:ph type="ctrTitle" idx="4294967295"/>
          </p:nvPr>
        </p:nvSpPr>
        <p:spPr>
          <a:xfrm>
            <a:off x="3276600" y="0"/>
            <a:ext cx="4724400" cy="3733800"/>
          </a:xfrm>
        </p:spPr>
        <p:txBody>
          <a:bodyPr/>
          <a:lstStyle/>
          <a:p>
            <a:pPr eaLnBrk="1" hangingPunct="1"/>
            <a:r>
              <a:rPr lang="en-US" dirty="0">
                <a:solidFill>
                  <a:schemeClr val="bg1"/>
                </a:solidFill>
                <a:latin typeface="Arial Rounded MT Bold" charset="0"/>
                <a:ea typeface="ＭＳ Ｐゴシック" charset="0"/>
              </a:rPr>
              <a:t>I.	It takes all the different gifts for the church to </a:t>
            </a:r>
            <a:r>
              <a:rPr lang="en-US" u="sng" dirty="0">
                <a:solidFill>
                  <a:srgbClr val="FFFF00"/>
                </a:solidFill>
                <a:latin typeface="Arial Rounded MT Bold" charset="0"/>
                <a:ea typeface="ＭＳ Ｐゴシック" charset="0"/>
              </a:rPr>
              <a:t>exist</a:t>
            </a:r>
            <a:r>
              <a:rPr lang="en-US" u="sng" dirty="0">
                <a:solidFill>
                  <a:schemeClr val="bg1"/>
                </a:solidFill>
                <a:latin typeface="Arial Rounded MT Bold" charset="0"/>
                <a:ea typeface="ＭＳ Ｐゴシック" charset="0"/>
              </a:rPr>
              <a:t> </a:t>
            </a:r>
            <a:r>
              <a:rPr lang="en-US" dirty="0">
                <a:solidFill>
                  <a:schemeClr val="bg1"/>
                </a:solidFill>
                <a:latin typeface="Arial Rounded MT Bold" charset="0"/>
                <a:ea typeface="ＭＳ Ｐゴシック" charset="0"/>
              </a:rPr>
              <a:t>(1 Cor. 12-13).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304800"/>
            <a:ext cx="9144000" cy="1143000"/>
          </a:xfrm>
        </p:spPr>
        <p:txBody>
          <a:bodyPr/>
          <a:lstStyle/>
          <a:p>
            <a:pPr>
              <a:defRPr/>
            </a:pPr>
            <a:r>
              <a:rPr lang="en-US" sz="3200">
                <a:effectLst>
                  <a:outerShdw blurRad="38100" dist="38100" dir="2700000" algn="tl">
                    <a:srgbClr val="000000"/>
                  </a:outerShdw>
                </a:effectLst>
                <a:cs typeface="+mj-cs"/>
              </a:rPr>
              <a:t>A.  A human body has different parts (12).</a:t>
            </a:r>
          </a:p>
        </p:txBody>
      </p:sp>
      <p:pic>
        <p:nvPicPr>
          <p:cNvPr id="82947" name="Picture 11" descr="manon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524000"/>
            <a:ext cx="307975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0"/>
          <p:cNvSpPr txBox="1">
            <a:spLocks/>
          </p:cNvSpPr>
          <p:nvPr/>
        </p:nvSpPr>
        <p:spPr bwMode="auto">
          <a:xfrm>
            <a:off x="4114800" y="1295400"/>
            <a:ext cx="4343400" cy="51054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altLang="ja-JP" sz="3200" b="0" dirty="0">
                <a:solidFill>
                  <a:srgbClr val="DDDDDD"/>
                </a:solidFill>
                <a:effectLst>
                  <a:outerShdw blurRad="38100" dist="38100" dir="2700000" algn="tl">
                    <a:srgbClr val="000000"/>
                  </a:outerShdw>
                </a:effectLst>
                <a:latin typeface="Arial" charset="0"/>
                <a:cs typeface="ＭＳ Ｐゴシック" charset="0"/>
              </a:rPr>
              <a:t>"</a:t>
            </a:r>
            <a:r>
              <a:rPr lang="en-US" sz="3200" b="0" dirty="0">
                <a:solidFill>
                  <a:srgbClr val="DDDDDD"/>
                </a:solidFill>
                <a:effectLst>
                  <a:outerShdw blurRad="38100" dist="38100" dir="2700000" algn="tl">
                    <a:srgbClr val="000000"/>
                  </a:outerShdw>
                </a:effectLst>
                <a:latin typeface="Arial" charset="0"/>
                <a:cs typeface="ＭＳ Ｐゴシック" charset="0"/>
              </a:rPr>
              <a:t>The body is a unit, though it is made up of various parts; and though all its parts are many, they form one body.  So it is with Christ</a:t>
            </a:r>
            <a:r>
              <a:rPr lang="en-US" altLang="ja-JP" sz="3200" b="0" dirty="0">
                <a:solidFill>
                  <a:srgbClr val="DDDDDD"/>
                </a:solidFill>
                <a:effectLst>
                  <a:outerShdw blurRad="38100" dist="38100" dir="2700000" algn="tl">
                    <a:srgbClr val="000000"/>
                  </a:outerShdw>
                </a:effectLst>
                <a:latin typeface="Arial" charset="0"/>
                <a:cs typeface="ＭＳ Ｐゴシック" charset="0"/>
              </a:rPr>
              <a:t>"</a:t>
            </a:r>
            <a:r>
              <a:rPr lang="en-US" sz="3200" b="0" dirty="0">
                <a:solidFill>
                  <a:srgbClr val="DDDDDD"/>
                </a:solidFill>
                <a:effectLst>
                  <a:outerShdw blurRad="38100" dist="38100" dir="2700000" algn="tl">
                    <a:srgbClr val="000000"/>
                  </a:outerShdw>
                </a:effectLst>
                <a:latin typeface="Arial" charset="0"/>
                <a:cs typeface="ＭＳ Ｐゴシック" charset="0"/>
              </a:rPr>
              <a:t> </a:t>
            </a:r>
            <a:br>
              <a:rPr lang="en-US" sz="3200" b="0" dirty="0">
                <a:solidFill>
                  <a:srgbClr val="DDDDDD"/>
                </a:solidFill>
                <a:effectLst>
                  <a:outerShdw blurRad="38100" dist="38100" dir="2700000" algn="tl">
                    <a:srgbClr val="000000"/>
                  </a:outerShdw>
                </a:effectLst>
                <a:latin typeface="Arial" charset="0"/>
                <a:cs typeface="ＭＳ Ｐゴシック" charset="0"/>
              </a:rPr>
            </a:br>
            <a:r>
              <a:rPr lang="en-US" sz="3200" b="0" dirty="0">
                <a:solidFill>
                  <a:srgbClr val="DDDDDD"/>
                </a:solidFill>
                <a:effectLst>
                  <a:outerShdw blurRad="38100" dist="38100" dir="2700000" algn="tl">
                    <a:srgbClr val="000000"/>
                  </a:outerShdw>
                </a:effectLst>
                <a:latin typeface="Arial" charset="0"/>
                <a:cs typeface="ＭＳ Ｐゴシック" charset="0"/>
              </a:rPr>
              <a:t>(1 Cor. 12:12)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4" name="Picture 5" descr="CRBAP0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800600"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idx="4294967295"/>
          </p:nvPr>
        </p:nvSpPr>
        <p:spPr>
          <a:xfrm>
            <a:off x="3810000" y="1524000"/>
            <a:ext cx="5334000" cy="2133600"/>
          </a:xfrm>
        </p:spPr>
        <p:txBody>
          <a:bodyPr/>
          <a:lstStyle/>
          <a:p>
            <a:pPr>
              <a:defRPr/>
            </a:pPr>
            <a:r>
              <a:rPr lang="en-US" sz="4000" b="1" dirty="0">
                <a:solidFill>
                  <a:srgbClr val="FD1E07"/>
                </a:solidFill>
                <a:effectLst>
                  <a:outerShdw blurRad="38100" dist="38100" dir="2700000" algn="tl">
                    <a:srgbClr val="000000"/>
                  </a:outerShdw>
                </a:effectLst>
                <a:latin typeface="Arial"/>
                <a:cs typeface="Arial"/>
              </a:rPr>
              <a:t>B.  Believers are different but still part of one body (13)</a:t>
            </a:r>
          </a:p>
        </p:txBody>
      </p:sp>
      <p:sp>
        <p:nvSpPr>
          <p:cNvPr id="4" name="Rectangle 2"/>
          <p:cNvSpPr txBox="1">
            <a:spLocks noChangeArrowheads="1"/>
          </p:cNvSpPr>
          <p:nvPr/>
        </p:nvSpPr>
        <p:spPr bwMode="auto">
          <a:xfrm>
            <a:off x="0" y="4495800"/>
            <a:ext cx="9144000" cy="21336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For we were all baptized by one Spirit into one body—whether Jews or Greeks, slave or free—and we were all given one Spirit to drink</a:t>
            </a: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 (1 Cor. 12:13)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ZESTY">
  <a:themeElements>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ZESTY">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CHED">
  <a:themeElements>
    <a:clrScheme name="TECHED 1">
      <a:dk1>
        <a:srgbClr val="000000"/>
      </a:dk1>
      <a:lt1>
        <a:srgbClr val="FFFFCC"/>
      </a:lt1>
      <a:dk2>
        <a:srgbClr val="255242"/>
      </a:dk2>
      <a:lt2>
        <a:srgbClr val="DDDDDD"/>
      </a:lt2>
      <a:accent1>
        <a:srgbClr val="009966"/>
      </a:accent1>
      <a:accent2>
        <a:srgbClr val="800000"/>
      </a:accent2>
      <a:accent3>
        <a:srgbClr val="ACB3B0"/>
      </a:accent3>
      <a:accent4>
        <a:srgbClr val="DADAAE"/>
      </a:accent4>
      <a:accent5>
        <a:srgbClr val="AACAB8"/>
      </a:accent5>
      <a:accent6>
        <a:srgbClr val="730000"/>
      </a:accent6>
      <a:hlink>
        <a:srgbClr val="3366CC"/>
      </a:hlink>
      <a:folHlink>
        <a:srgbClr val="008080"/>
      </a:folHlink>
    </a:clrScheme>
    <a:fontScheme name="TECH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ED 1">
        <a:dk1>
          <a:srgbClr val="000000"/>
        </a:dk1>
        <a:lt1>
          <a:srgbClr val="FFFFCC"/>
        </a:lt1>
        <a:dk2>
          <a:srgbClr val="255242"/>
        </a:dk2>
        <a:lt2>
          <a:srgbClr val="DDDDDD"/>
        </a:lt2>
        <a:accent1>
          <a:srgbClr val="009966"/>
        </a:accent1>
        <a:accent2>
          <a:srgbClr val="800000"/>
        </a:accent2>
        <a:accent3>
          <a:srgbClr val="ACB3B0"/>
        </a:accent3>
        <a:accent4>
          <a:srgbClr val="DADAAE"/>
        </a:accent4>
        <a:accent5>
          <a:srgbClr val="AACAB8"/>
        </a:accent5>
        <a:accent6>
          <a:srgbClr val="730000"/>
        </a:accent6>
        <a:hlink>
          <a:srgbClr val="3366CC"/>
        </a:hlink>
        <a:folHlink>
          <a:srgbClr val="008080"/>
        </a:folHlink>
      </a:clrScheme>
      <a:clrMap bg1="dk2" tx1="lt1" bg2="dk1" tx2="lt2" accent1="accent1" accent2="accent2" accent3="accent3" accent4="accent4" accent5="accent5" accent6="accent6" hlink="hlink" folHlink="folHlink"/>
    </a:extraClrScheme>
    <a:extraClrScheme>
      <a:clrScheme name="TECHED 2">
        <a:dk1>
          <a:srgbClr val="003300"/>
        </a:dk1>
        <a:lt1>
          <a:srgbClr val="A8C2B5"/>
        </a:lt1>
        <a:dk2>
          <a:srgbClr val="868686"/>
        </a:dk2>
        <a:lt2>
          <a:srgbClr val="2A5B49"/>
        </a:lt2>
        <a:accent1>
          <a:srgbClr val="00CC99"/>
        </a:accent1>
        <a:accent2>
          <a:srgbClr val="B3746D"/>
        </a:accent2>
        <a:accent3>
          <a:srgbClr val="D1DDD7"/>
        </a:accent3>
        <a:accent4>
          <a:srgbClr val="002A00"/>
        </a:accent4>
        <a:accent5>
          <a:srgbClr val="AAE2CA"/>
        </a:accent5>
        <a:accent6>
          <a:srgbClr val="A26862"/>
        </a:accent6>
        <a:hlink>
          <a:srgbClr val="7795B7"/>
        </a:hlink>
        <a:folHlink>
          <a:srgbClr val="00CCCC"/>
        </a:folHlink>
      </a:clrScheme>
      <a:clrMap bg1="lt1" tx1="dk1" bg2="lt2" tx2="dk2" accent1="accent1" accent2="accent2" accent3="accent3" accent4="accent4" accent5="accent5" accent6="accent6" hlink="hlink" folHlink="folHlink"/>
    </a:extraClrScheme>
    <a:extraClrScheme>
      <a:clrScheme name="TECHED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UNRISE">
  <a:themeElements>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1_SUNRI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1_SUNRIS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1_SUNRIS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SUNRIS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1_SUNRIS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1_SUNRIS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1631</TotalTime>
  <Words>2295</Words>
  <Application>Microsoft Macintosh PowerPoint</Application>
  <PresentationFormat>On-screen Show (4:3)</PresentationFormat>
  <Paragraphs>425</Paragraphs>
  <Slides>50</Slides>
  <Notes>32</Notes>
  <HiddenSlides>0</HiddenSlides>
  <MMClips>0</MMClips>
  <ScaleCrop>false</ScaleCrop>
  <HeadingPairs>
    <vt:vector size="6" baseType="variant">
      <vt:variant>
        <vt:lpstr>Fonts Used</vt:lpstr>
      </vt:variant>
      <vt:variant>
        <vt:i4>15</vt:i4>
      </vt:variant>
      <vt:variant>
        <vt:lpstr>Theme</vt:lpstr>
      </vt:variant>
      <vt:variant>
        <vt:i4>13</vt:i4>
      </vt:variant>
      <vt:variant>
        <vt:lpstr>Slide Titles</vt:lpstr>
      </vt:variant>
      <vt:variant>
        <vt:i4>50</vt:i4>
      </vt:variant>
    </vt:vector>
  </HeadingPairs>
  <TitlesOfParts>
    <vt:vector size="78" baseType="lpstr">
      <vt:lpstr>Bwgrkl</vt:lpstr>
      <vt:lpstr>ＭＳ Ｐゴシック</vt:lpstr>
      <vt:lpstr>Osaka</vt:lpstr>
      <vt:lpstr>Sand</vt:lpstr>
      <vt:lpstr>SimSun</vt:lpstr>
      <vt:lpstr>Apple Chancery</vt:lpstr>
      <vt:lpstr>Arial</vt:lpstr>
      <vt:lpstr>Arial Black</vt:lpstr>
      <vt:lpstr>Arial Narrow</vt:lpstr>
      <vt:lpstr>Arial Rounded MT Bold</vt:lpstr>
      <vt:lpstr>Symbol</vt:lpstr>
      <vt:lpstr>Tahoma</vt:lpstr>
      <vt:lpstr>Times</vt:lpstr>
      <vt:lpstr>Times New Roman</vt:lpstr>
      <vt:lpstr>Wingdings</vt:lpstr>
      <vt:lpstr>Blank Presentation</vt:lpstr>
      <vt:lpstr>Brainstorming Session</vt:lpstr>
      <vt:lpstr>Expedition</vt:lpstr>
      <vt:lpstr>Gleam</vt:lpstr>
      <vt:lpstr>Default Design</vt:lpstr>
      <vt:lpstr>1_Blank Presentation</vt:lpstr>
      <vt:lpstr>2_Default Design</vt:lpstr>
      <vt:lpstr>TECHED</vt:lpstr>
      <vt:lpstr>1_SUNRISE</vt:lpstr>
      <vt:lpstr>ZESTY</vt:lpstr>
      <vt:lpstr>5_Default Design</vt:lpstr>
      <vt:lpstr>23_Blank Presentation</vt:lpstr>
      <vt:lpstr>2_Blank Presentation</vt:lpstr>
      <vt:lpstr>Spiritual Gifts  Dangers &amp; Durations</vt:lpstr>
      <vt:lpstr>Some Dangers of  Studying Spiritual Gifts</vt:lpstr>
      <vt:lpstr>Dangers of Studying Gifts</vt:lpstr>
      <vt:lpstr>Don't feel inferior about your gift!</vt:lpstr>
      <vt:lpstr>Dangers of Studying Gifts</vt:lpstr>
      <vt:lpstr>Don't think highly of your gift!</vt:lpstr>
      <vt:lpstr>I. It takes all the different gifts for the church to exist (1 Cor. 12-13).</vt:lpstr>
      <vt:lpstr>A.  A human body has different parts (12).</vt:lpstr>
      <vt:lpstr>B.  Believers are different but still part of one body (13)</vt:lpstr>
      <vt:lpstr>ATHENS</vt:lpstr>
      <vt:lpstr>INDWELLING OF THE SPIRIT</vt:lpstr>
      <vt:lpstr>II. It takes the serving gifts for the church to function (1 Cor. 12: 14-20)</vt:lpstr>
      <vt:lpstr>A.  The church has many people with different gifts (1 Cor 12:14)</vt:lpstr>
      <vt:lpstr>"Now the body is not made up of one part, but many" (1 Cor 12:14)</vt:lpstr>
      <vt:lpstr>B.  Believers with less honored gifts shouldn't feel unneeded (1 Cor 12:15-16).</vt:lpstr>
      <vt:lpstr>C. Diversity in the church makes it more effective (1 Cor 12:17-20).</vt:lpstr>
      <vt:lpstr>III. It takes humble use of all the gifts for the church to care (1 Cor 12:21-26).</vt:lpstr>
      <vt:lpstr>"Up-front" believers, don't pridefully say,  "I don't need you with less honored roles" (1 Cor 12:21)</vt:lpstr>
      <vt:lpstr>Dangers of Studying Gifts</vt:lpstr>
      <vt:lpstr>Dangers of Studying Gifts</vt:lpstr>
      <vt:lpstr>Dangers of Studying Gifts</vt:lpstr>
      <vt:lpstr>Don't accept being ignorant about gifts</vt:lpstr>
      <vt:lpstr>Dangers of Studying Gifts</vt:lpstr>
      <vt:lpstr>Gifts versus Fruit of the Spirit</vt:lpstr>
      <vt:lpstr>Gifts versus Fruit of the Spirit</vt:lpstr>
      <vt:lpstr>The Fruit of the Spirit</vt:lpstr>
      <vt:lpstr>The Fruit of the Spirit</vt:lpstr>
      <vt:lpstr>The Fruit of the Spirit</vt:lpstr>
      <vt:lpstr>The Fruit of the Spirit</vt:lpstr>
      <vt:lpstr>Are you surrendered to Christ?</vt:lpstr>
      <vt:lpstr>Dangers of Studying Gifts</vt:lpstr>
      <vt:lpstr>Don't reject opportunities to discern your gift!</vt:lpstr>
      <vt:lpstr>Dangers of Studying Gifts</vt:lpstr>
      <vt:lpstr>Dangers of Studying Gifts</vt:lpstr>
      <vt:lpstr>Dangers of Studying Gifts</vt:lpstr>
      <vt:lpstr>Spiritual Gifts</vt:lpstr>
      <vt:lpstr>Does this gifts study make you feel like you're not ready just yet?</vt:lpstr>
      <vt:lpstr>Views on the Duration of Gifts</vt:lpstr>
      <vt:lpstr>We need to define each gift</vt:lpstr>
      <vt:lpstr>New Testament Gift Lists</vt:lpstr>
      <vt:lpstr>1 Corinthians 13:8-12</vt:lpstr>
      <vt:lpstr>1 Corinthians 13:8-12</vt:lpstr>
      <vt:lpstr>This is a mega passage!</vt:lpstr>
      <vt:lpstr>1 Corinthians 13:8-13</vt:lpstr>
      <vt:lpstr>The Canon View of 1 Corinthians 13:8-13</vt:lpstr>
      <vt:lpstr>The Rapture View of 1 Corinthians 13:8-13</vt:lpstr>
      <vt:lpstr>The Body View of 1 Corinthians 13:8-13</vt:lpstr>
      <vt:lpstr>Doubting Thomases</vt:lpstr>
      <vt:lpstr>Holy Spirit PPT link at BibleStudyDownloads.org</vt:lpstr>
      <vt:lpstr>Black</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81</cp:revision>
  <dcterms:created xsi:type="dcterms:W3CDTF">2005-02-01T22:08:06Z</dcterms:created>
  <dcterms:modified xsi:type="dcterms:W3CDTF">2018-11-09T04:47:09Z</dcterms:modified>
</cp:coreProperties>
</file>