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644" r:id="rId3"/>
    <p:sldId id="689" r:id="rId4"/>
    <p:sldId id="730" r:id="rId5"/>
    <p:sldId id="738" r:id="rId6"/>
    <p:sldId id="737" r:id="rId7"/>
    <p:sldId id="739" r:id="rId8"/>
    <p:sldId id="731" r:id="rId9"/>
    <p:sldId id="736" r:id="rId10"/>
    <p:sldId id="688" r:id="rId11"/>
    <p:sldId id="691" r:id="rId12"/>
    <p:sldId id="690" r:id="rId13"/>
    <p:sldId id="692" r:id="rId14"/>
    <p:sldId id="694" r:id="rId15"/>
    <p:sldId id="693" r:id="rId16"/>
    <p:sldId id="695" r:id="rId17"/>
    <p:sldId id="696" r:id="rId18"/>
    <p:sldId id="697" r:id="rId19"/>
    <p:sldId id="732" r:id="rId20"/>
    <p:sldId id="706" r:id="rId21"/>
    <p:sldId id="735" r:id="rId22"/>
    <p:sldId id="726" r:id="rId23"/>
    <p:sldId id="698" r:id="rId24"/>
    <p:sldId id="702" r:id="rId25"/>
    <p:sldId id="707" r:id="rId26"/>
    <p:sldId id="703" r:id="rId27"/>
    <p:sldId id="699" r:id="rId28"/>
    <p:sldId id="705" r:id="rId29"/>
    <p:sldId id="708" r:id="rId30"/>
    <p:sldId id="704" r:id="rId31"/>
    <p:sldId id="700" r:id="rId32"/>
    <p:sldId id="709" r:id="rId33"/>
    <p:sldId id="713" r:id="rId34"/>
    <p:sldId id="701" r:id="rId35"/>
    <p:sldId id="711" r:id="rId36"/>
    <p:sldId id="712" r:id="rId37"/>
    <p:sldId id="718" r:id="rId38"/>
    <p:sldId id="714" r:id="rId39"/>
    <p:sldId id="719" r:id="rId40"/>
    <p:sldId id="729" r:id="rId41"/>
    <p:sldId id="300" r:id="rId42"/>
    <p:sldId id="288" r:id="rId43"/>
  </p:sldIdLst>
  <p:sldSz cx="12192000" cy="6858000"/>
  <p:notesSz cx="6954838" cy="9309100"/>
  <p:custShowLst>
    <p:custShow name="ad92-9e1a-9185-be95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</p:sldLst>
    </p:custShow>
  </p:custShow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 showScrollbar="0"/>
    <p:custShow id="0"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C17"/>
    <a:srgbClr val="401B00"/>
    <a:srgbClr val="3B4167"/>
    <a:srgbClr val="32455C"/>
    <a:srgbClr val="1E201E"/>
    <a:srgbClr val="606EB3"/>
    <a:srgbClr val="647794"/>
    <a:srgbClr val="4F5C6C"/>
    <a:srgbClr val="495666"/>
    <a:srgbClr val="836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E26FE-1C17-408C-95C9-64BD83703750}" v="530" dt="2023-04-15T06:49:17.161"/>
    <p1510:client id="{BC9CEF75-FF10-4028-90B7-6ECC1DC63F60}" v="797" dt="2023-04-15T20:08:55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2"/>
    <p:restoredTop sz="94687"/>
  </p:normalViewPr>
  <p:slideViewPr>
    <p:cSldViewPr snapToGrid="0">
      <p:cViewPr varScale="1">
        <p:scale>
          <a:sx n="121" d="100"/>
          <a:sy n="121" d="100"/>
        </p:scale>
        <p:origin x="2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A6CC40F-C4F2-4807-B320-0CA3496662C0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FE0BC4C-0680-46D0-8607-0E3A5E67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06154-8B08-4B77-96A5-39C5FE0E1C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24EBA-54D3-45F1-9A0A-BDEB83CA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1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26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51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7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2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00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32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1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4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56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48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26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these thoughts, I am indebted to a sermon by Dr Albert Martin, who in turn got them from a commentary by Robert Johnstone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88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these thoughts, I am indebted to a sermon by Dr Albert Martin, who in turn got them from a commentary by Robert Johnstone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40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these thoughts, I am indebted to a sermon by Dr Albert Martin, who in turn got them from a commentary by Robert Johnstone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3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these thoughts, I am indebted to a sermon by Dr Albert Martin, who in turn got them from a commentary by Robert Johnstone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59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43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these thoughts, I am indebted to a sermon by Dr Albert Martin, who in turn got them from a commentary by Robert Johnstone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these thoughts, I am indebted to a sermon by Dr Albert Martin, who in turn got them from a commentary by Robert Johnstone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64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these thoughts, I am indebted to a sermon by Dr Albert Martin, who in turn got them from a commentary by Robert Johnstone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5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83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81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50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502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47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98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498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68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121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7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42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24EBA-54D3-45F1-9A0A-BDEB83CA518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52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811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2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message of Easter is that Jesus died a physical death so that you and I would not need to die an eternal death!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8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08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5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162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52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039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957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38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01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478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406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9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07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69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050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107B-0E53-48C8-9B5E-37A239201CF1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350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0.xml"/><Relationship Id="rId7" Type="http://schemas.openxmlformats.org/officeDocument/2006/relationships/hyperlink" Target="https://pxhere.com/en/photo/1271951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3.xml"/><Relationship Id="rId7" Type="http://schemas.openxmlformats.org/officeDocument/2006/relationships/hyperlink" Target="https://pxhere.com/en/photo/1428411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3.jpeg"/><Relationship Id="rId11" Type="http://schemas.openxmlformats.org/officeDocument/2006/relationships/hyperlink" Target="https://en.wikipedia.org/wiki/Out-of-body_experience" TargetMode="External"/><Relationship Id="rId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1.png"/><Relationship Id="rId9" Type="http://schemas.openxmlformats.org/officeDocument/2006/relationships/hyperlink" Target="https://www.pexels.com/photo/a-man-doing-an-experiment-572679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https://www.publicdomainpictures.net/en/view-image.php?image=53426&amp;picture=bible-open-to-psalm-118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hyperlink" Target="https://giantess.miraheze.org/wiki/Stick-Ma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hyperlink" Target="https://giantess.miraheze.org/wiki/Stick-Ma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hyperlink" Target="https://www.piqsels.com/en/public-domain-photo-jfkgc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hyperlink" Target="https://www.piqsels.com/en/public-domain-photo-jfkgc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hyperlink" Target="https://www.piqsels.com/en/public-domain-photo-jfkgc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hyperlink" Target="https://pixabay.com/en/jesus-god-bible-holy-clouds-3149505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hyperlink" Target="https://pixabay.com/en/jesus-god-bible-holy-clouds-3149505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hyperlink" Target="https://pixabay.com/en/jesus-god-bible-holy-clouds-3149505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hyperlink" Target="https://courses.lumenlearning.com/wmopen-lifespandevelopment/chapter/putting-it-together-adolescence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hyperlink" Target="https://courses.lumenlearning.com/wmopen-lifespandevelopment/chapter/putting-it-together-adolescence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AE22FF-181D-D099-D957-F002AAFE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2348985" y="438436"/>
            <a:ext cx="2539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72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Easter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6EBA3-EE04-499B-B324-AB8CD1E2786B}"/>
              </a:ext>
            </a:extLst>
          </p:cNvPr>
          <p:cNvSpPr txBox="1"/>
          <p:nvPr/>
        </p:nvSpPr>
        <p:spPr>
          <a:xfrm>
            <a:off x="4388216" y="3810593"/>
            <a:ext cx="762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Die is Gain!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7FDA61-B0AE-69D7-9AFC-B71613369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086" y="5881816"/>
            <a:ext cx="7923573" cy="98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Preached by Dan Bridges at Amman International Church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Griffith, Jordan Evangelical Theological Seminary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6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4">
        <p:fade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uilding, sky, outdoor, stone&#10;&#10;Description automatically generated">
            <a:extLst>
              <a:ext uri="{FF2B5EF4-FFF2-40B4-BE49-F238E27FC236}">
                <a16:creationId xmlns:a16="http://schemas.microsoft.com/office/drawing/2014/main" id="{86234D8D-0C6F-C80A-90E6-9224206009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275645"/>
            <a:ext cx="114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Context: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Paul is in prison in Rome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Paul is awaiting his verdict – release or death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Writing about his present circumstances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69386-23FB-A299-434A-FDD60A05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5604" y="3153354"/>
            <a:ext cx="6125396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9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0999" y="200872"/>
            <a:ext cx="11430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20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… it is my eager expectation and hope that I will not be at all ashamed, but that with full courage now as always Christ will be honored in my body, whether by life or by death.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21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For to me to live is Christ, and to die is gain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22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If I am to live in the flesh, that means fruitful labor for me. Yet which I shall choose I cannot tell.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23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 am hard pressed between the two. My desire is to depart and be with Christ, for that is far better.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24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But to remain in the flesh is more necessary on your account.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A4163-FD4E-CDEC-92C2-9DB68F3C82D1}"/>
              </a:ext>
            </a:extLst>
          </p:cNvPr>
          <p:cNvSpPr txBox="1"/>
          <p:nvPr/>
        </p:nvSpPr>
        <p:spPr>
          <a:xfrm>
            <a:off x="5508633" y="5941722"/>
            <a:ext cx="4419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Philippians 1:20-24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1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2038CA5-5061-BA5F-3DBA-65CA09970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76944" y="2954999"/>
            <a:ext cx="1143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What did Paul know about death?</a:t>
            </a:r>
          </a:p>
          <a:p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How could he confidently say,  </a:t>
            </a:r>
          </a:p>
          <a:p>
            <a:endParaRPr lang="en-US" sz="4400">
              <a:solidFill>
                <a:srgbClr val="FFFF00"/>
              </a:solidFill>
              <a:effectLst>
                <a:glow rad="139700">
                  <a:schemeClr val="tx1"/>
                </a:glow>
              </a:effectLst>
            </a:endParaRPr>
          </a:p>
          <a:p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“…to die is gain”?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4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0F003-CF39-FF70-15F6-D62DC5273DF9}"/>
              </a:ext>
            </a:extLst>
          </p:cNvPr>
          <p:cNvGrpSpPr/>
          <p:nvPr/>
        </p:nvGrpSpPr>
        <p:grpSpPr>
          <a:xfrm>
            <a:off x="1" y="0"/>
            <a:ext cx="7617280" cy="5078186"/>
            <a:chOff x="1" y="0"/>
            <a:chExt cx="7617280" cy="50781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493855-48FA-A9C2-AF13-52DAECBFD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" y="0"/>
              <a:ext cx="7617280" cy="50781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07B990-61B4-4BE6-AEC4-DF9E623334A6}"/>
                </a:ext>
              </a:extLst>
            </p:cNvPr>
            <p:cNvSpPr txBox="1"/>
            <p:nvPr/>
          </p:nvSpPr>
          <p:spPr>
            <a:xfrm>
              <a:off x="850901" y="3837241"/>
              <a:ext cx="5519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 b="1">
                  <a:effectLst>
                    <a:glow rad="139700">
                      <a:schemeClr val="bg2">
                        <a:alpha val="8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sz="4400">
                  <a:solidFill>
                    <a:srgbClr val="FFFF00"/>
                  </a:solidFill>
                  <a:effectLst>
                    <a:glow rad="139700">
                      <a:schemeClr val="tx1"/>
                    </a:glow>
                  </a:effectLst>
                </a:rPr>
                <a:t>By Philosophy?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FD52B6-7116-59EA-CEA5-E2E11A538FF7}"/>
              </a:ext>
            </a:extLst>
          </p:cNvPr>
          <p:cNvGrpSpPr/>
          <p:nvPr/>
        </p:nvGrpSpPr>
        <p:grpSpPr>
          <a:xfrm>
            <a:off x="1623962" y="889907"/>
            <a:ext cx="9023619" cy="5078186"/>
            <a:chOff x="1623962" y="889907"/>
            <a:chExt cx="9023619" cy="5078186"/>
          </a:xfrm>
        </p:grpSpPr>
        <p:pic>
          <p:nvPicPr>
            <p:cNvPr id="4" name="Picture 3" descr="A picture containing person, person&#10;&#10;Description automatically generated">
              <a:extLst>
                <a:ext uri="{FF2B5EF4-FFF2-40B4-BE49-F238E27FC236}">
                  <a16:creationId xmlns:a16="http://schemas.microsoft.com/office/drawing/2014/main" id="{4ECB7AF1-8F2B-5190-7602-57920161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623962" y="889907"/>
              <a:ext cx="9023619" cy="50781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3D7DCE-5AEF-80EF-ED1C-3518B2562204}"/>
                </a:ext>
              </a:extLst>
            </p:cNvPr>
            <p:cNvSpPr txBox="1"/>
            <p:nvPr/>
          </p:nvSpPr>
          <p:spPr>
            <a:xfrm>
              <a:off x="3098348" y="4131129"/>
              <a:ext cx="5519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 b="1">
                  <a:effectLst>
                    <a:glow rad="139700">
                      <a:schemeClr val="bg2">
                        <a:alpha val="8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sz="4400">
                  <a:solidFill>
                    <a:srgbClr val="FFFF00"/>
                  </a:solidFill>
                  <a:effectLst>
                    <a:glow rad="139700">
                      <a:schemeClr val="tx1"/>
                    </a:glow>
                  </a:effectLst>
                </a:rPr>
                <a:t>By Experiment?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CD84E0-DADF-82E4-ED4E-31ACAC5FA75A}"/>
              </a:ext>
            </a:extLst>
          </p:cNvPr>
          <p:cNvGrpSpPr/>
          <p:nvPr/>
        </p:nvGrpSpPr>
        <p:grpSpPr>
          <a:xfrm>
            <a:off x="5012872" y="1511225"/>
            <a:ext cx="7150100" cy="5362575"/>
            <a:chOff x="5012872" y="1511225"/>
            <a:chExt cx="7150100" cy="5362575"/>
          </a:xfrm>
        </p:grpSpPr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34C9EEE-1F24-8F5B-363F-B4ADCF156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5012872" y="1511225"/>
              <a:ext cx="7150100" cy="53625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589AD2-0391-990A-2A63-A6671F138F9E}"/>
                </a:ext>
              </a:extLst>
            </p:cNvPr>
            <p:cNvSpPr txBox="1"/>
            <p:nvPr/>
          </p:nvSpPr>
          <p:spPr>
            <a:xfrm>
              <a:off x="6096000" y="5325908"/>
              <a:ext cx="55190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 b="1">
                  <a:effectLst>
                    <a:glow rad="139700">
                      <a:schemeClr val="bg2">
                        <a:alpha val="8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sz="4400">
                  <a:solidFill>
                    <a:srgbClr val="FFFF00"/>
                  </a:solidFill>
                  <a:effectLst>
                    <a:glow rad="139700">
                      <a:schemeClr val="tx1"/>
                    </a:glow>
                  </a:effectLst>
                </a:rPr>
                <a:t>By “after death”</a:t>
              </a:r>
            </a:p>
            <a:p>
              <a:r>
                <a:rPr lang="en-US" sz="4400">
                  <a:solidFill>
                    <a:srgbClr val="FFFF00"/>
                  </a:solidFill>
                  <a:effectLst>
                    <a:glow rad="139700">
                      <a:schemeClr val="tx1"/>
                    </a:glow>
                  </a:effectLst>
                </a:rPr>
                <a:t>Experiences?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08E5408-1551-ED2F-CBBF-9E92958A702E}"/>
              </a:ext>
            </a:extLst>
          </p:cNvPr>
          <p:cNvSpPr txBox="1"/>
          <p:nvPr/>
        </p:nvSpPr>
        <p:spPr>
          <a:xfrm>
            <a:off x="509666" y="186804"/>
            <a:ext cx="11105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How can we know what happens after death?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6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093F296-2974-FA6C-1FA3-DD3D85824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587356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God’s Word!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BF56339-CB0D-33FE-A645-26EFA4264E6A}"/>
              </a:ext>
            </a:extLst>
          </p:cNvPr>
          <p:cNvSpPr txBox="1"/>
          <p:nvPr/>
        </p:nvSpPr>
        <p:spPr>
          <a:xfrm>
            <a:off x="3109594" y="2949276"/>
            <a:ext cx="5976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Commonly Understood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1865273" y="1816723"/>
            <a:ext cx="2013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Death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235CE1-356D-9047-2F58-1B72244685E8}"/>
              </a:ext>
            </a:extLst>
          </p:cNvPr>
          <p:cNvCxnSpPr/>
          <p:nvPr/>
        </p:nvCxnSpPr>
        <p:spPr>
          <a:xfrm>
            <a:off x="1110343" y="3869870"/>
            <a:ext cx="9944100" cy="0"/>
          </a:xfrm>
          <a:prstGeom prst="line">
            <a:avLst/>
          </a:prstGeom>
          <a:ln w="635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998E118-BE10-1A6E-F4A9-7E4AF9966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29845" y="2747014"/>
            <a:ext cx="1122856" cy="112285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18AAE7-E451-0CF6-A43F-9BA2737094E0}"/>
              </a:ext>
            </a:extLst>
          </p:cNvPr>
          <p:cNvCxnSpPr>
            <a:cxnSpLocks/>
          </p:cNvCxnSpPr>
          <p:nvPr/>
        </p:nvCxnSpPr>
        <p:spPr>
          <a:xfrm rot="5400000">
            <a:off x="2216338" y="3214006"/>
            <a:ext cx="1311729" cy="0"/>
          </a:xfrm>
          <a:prstGeom prst="line">
            <a:avLst/>
          </a:prstGeom>
          <a:ln w="635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BD738B-1BFA-095C-857F-E7E81620B78A}"/>
              </a:ext>
            </a:extLst>
          </p:cNvPr>
          <p:cNvCxnSpPr>
            <a:cxnSpLocks/>
          </p:cNvCxnSpPr>
          <p:nvPr/>
        </p:nvCxnSpPr>
        <p:spPr>
          <a:xfrm rot="5400000">
            <a:off x="8667752" y="3242029"/>
            <a:ext cx="1311729" cy="0"/>
          </a:xfrm>
          <a:prstGeom prst="line">
            <a:avLst/>
          </a:prstGeom>
          <a:ln w="635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F11AD17-3F5A-C28E-DAAF-32E0D26BD8EA}"/>
              </a:ext>
            </a:extLst>
          </p:cNvPr>
          <p:cNvSpPr txBox="1"/>
          <p:nvPr/>
        </p:nvSpPr>
        <p:spPr>
          <a:xfrm>
            <a:off x="7536448" y="472203"/>
            <a:ext cx="35666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Jesus’ Second Coming</a:t>
            </a:r>
          </a:p>
          <a:p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(Resurrection)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DCB4CA-A723-0DA4-503F-F7566DFFACE7}"/>
              </a:ext>
            </a:extLst>
          </p:cNvPr>
          <p:cNvSpPr/>
          <p:nvPr/>
        </p:nvSpPr>
        <p:spPr>
          <a:xfrm>
            <a:off x="3172372" y="2559297"/>
            <a:ext cx="5820042" cy="1261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What happens here?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3EEDB-BEDC-2E2D-3391-B20EC70AD925}"/>
              </a:ext>
            </a:extLst>
          </p:cNvPr>
          <p:cNvSpPr txBox="1"/>
          <p:nvPr/>
        </p:nvSpPr>
        <p:spPr>
          <a:xfrm>
            <a:off x="379094" y="4409236"/>
            <a:ext cx="11658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What we know to start: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Death for a believer is better than life!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“For me to live is Christ, and to die is gain.”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0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0999" y="200872"/>
            <a:ext cx="11430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20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… it is my eager expectation and hope that I will not be at all ashamed, but that with full courage now as always Christ will be honored in my body, whether by life or by death.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21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For to me to live is Christ, and to die is gain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22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If I am to live in the flesh, that means fruitful labor for me. Yet which I shall choose I cannot tell.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23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 am hard pressed between the two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. My desire is to depart and be with Christ, for that is far better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24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But to remain in the flesh is more necessary on your account.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A4163-FD4E-CDEC-92C2-9DB68F3C82D1}"/>
              </a:ext>
            </a:extLst>
          </p:cNvPr>
          <p:cNvSpPr txBox="1"/>
          <p:nvPr/>
        </p:nvSpPr>
        <p:spPr>
          <a:xfrm>
            <a:off x="5508633" y="5941722"/>
            <a:ext cx="4419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Philippians 1:20-24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8E2960-C0FA-E649-8810-5B6F5B37E400}"/>
              </a:ext>
            </a:extLst>
          </p:cNvPr>
          <p:cNvSpPr/>
          <p:nvPr/>
        </p:nvSpPr>
        <p:spPr>
          <a:xfrm>
            <a:off x="1224643" y="4261757"/>
            <a:ext cx="6008914" cy="1126672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F16339-E542-E3A6-CEC3-E7680FB8D60F}"/>
              </a:ext>
            </a:extLst>
          </p:cNvPr>
          <p:cNvSpPr/>
          <p:nvPr/>
        </p:nvSpPr>
        <p:spPr>
          <a:xfrm>
            <a:off x="625929" y="2514601"/>
            <a:ext cx="7135585" cy="1522436"/>
          </a:xfrm>
          <a:prstGeom prst="roundRect">
            <a:avLst/>
          </a:prstGeom>
          <a:solidFill>
            <a:srgbClr val="606EB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ffectLst>
                  <a:glow rad="127000">
                    <a:schemeClr val="tx1"/>
                  </a:glow>
                </a:effectLst>
              </a:rPr>
              <a:t>Dying = Being with Jesus!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3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0999" y="372964"/>
            <a:ext cx="1143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6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So we are always confident, even though we know that as long as we live in these bodies we are not at home with the Lord.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7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we live by believing and not by seeing.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8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Yes, we are fully confident, and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we would rather be away from these earthly bodies, for then we will be at home with the Lord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</a:t>
            </a: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2 Corinthians 5:6-8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F16339-E542-E3A6-CEC3-E7680FB8D60F}"/>
              </a:ext>
            </a:extLst>
          </p:cNvPr>
          <p:cNvSpPr/>
          <p:nvPr/>
        </p:nvSpPr>
        <p:spPr>
          <a:xfrm>
            <a:off x="1703614" y="4924298"/>
            <a:ext cx="8371115" cy="1522436"/>
          </a:xfrm>
          <a:prstGeom prst="roundRect">
            <a:avLst/>
          </a:prstGeom>
          <a:solidFill>
            <a:srgbClr val="606EB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ffectLst>
                  <a:glow rad="127000">
                    <a:schemeClr val="tx1"/>
                  </a:glow>
                </a:effectLst>
              </a:rPr>
              <a:t>Dying = Being at home with Jesus!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81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0999" y="372964"/>
            <a:ext cx="113413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9</a:t>
            </a:r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God has not destined us for wrath, but to obtain salvation through our Lord Jesus Christ, </a:t>
            </a:r>
            <a:r>
              <a:rPr lang="en-US" sz="44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10</a:t>
            </a:r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who died for us so that </a:t>
            </a:r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whether we are awake or asleep </a:t>
            </a:r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(alive or dead)</a:t>
            </a:r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 we might live with him</a:t>
            </a:r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</a:t>
            </a:r>
          </a:p>
          <a:p>
            <a:pPr algn="l"/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1 Thessalonians 5:9-10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F16339-E542-E3A6-CEC3-E7680FB8D60F}"/>
              </a:ext>
            </a:extLst>
          </p:cNvPr>
          <p:cNvSpPr/>
          <p:nvPr/>
        </p:nvSpPr>
        <p:spPr>
          <a:xfrm>
            <a:off x="1703614" y="4924298"/>
            <a:ext cx="8371115" cy="1522436"/>
          </a:xfrm>
          <a:prstGeom prst="roundRect">
            <a:avLst/>
          </a:prstGeom>
          <a:solidFill>
            <a:srgbClr val="606EB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ffectLst>
                  <a:glow rad="127000">
                    <a:schemeClr val="tx1"/>
                  </a:glow>
                </a:effectLst>
              </a:rPr>
              <a:t>Dying = Continuing to live with Jesus!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760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257012" y="335845"/>
            <a:ext cx="1143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Moses … calls the Lord the God of Abraham and the God of Isaac and the God of Jacob. </a:t>
            </a: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Now he is not God of the dead, but of the living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for all live to him.                         Luke 20:37-38</a:t>
            </a:r>
          </a:p>
          <a:p>
            <a:pPr algn="l"/>
            <a:endParaRPr lang="en-US" sz="44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And he said, “Jesus, remember me when you come into your kingdom.” And he said to him, “Truly, I say to you, </a:t>
            </a: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today you will be with me in paradise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.”                           Luke 23:42-43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712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83294E04-1A91-3ABD-5A8B-C79B8689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40" y="2587348"/>
            <a:ext cx="7143750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73F1AD-E5BE-F1EC-296C-3FB435D8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0" y="3783443"/>
            <a:ext cx="4394251" cy="2924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73B80B0-2DCC-3FB5-E19B-ED8CCF43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52" y="114655"/>
            <a:ext cx="3380125" cy="4530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F0E85DC-9518-A26F-B8C2-CA4A5502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7" y="200166"/>
            <a:ext cx="6755535" cy="3799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957263" y="2274838"/>
            <a:ext cx="10662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happens to you after you die???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7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82477" y="589682"/>
            <a:ext cx="11430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Other Stories: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Jesus’ story of the Rich Man and Lazarus</a:t>
            </a:r>
          </a:p>
          <a:p>
            <a:pPr marL="1146175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Lazarus “died and was carried by the angels to Abraham’s side”</a:t>
            </a:r>
          </a:p>
          <a:p>
            <a:pPr marL="1146175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Conversation between the rich man (in Hades) and Abraham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The transfiguration </a:t>
            </a:r>
          </a:p>
          <a:p>
            <a:pPr marL="1146175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Appearance of Moses and Elijah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237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79136" y="2091234"/>
            <a:ext cx="201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Death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235CE1-356D-9047-2F58-1B72244685E8}"/>
              </a:ext>
            </a:extLst>
          </p:cNvPr>
          <p:cNvCxnSpPr/>
          <p:nvPr/>
        </p:nvCxnSpPr>
        <p:spPr>
          <a:xfrm>
            <a:off x="1110343" y="3869870"/>
            <a:ext cx="9944100" cy="0"/>
          </a:xfrm>
          <a:prstGeom prst="line">
            <a:avLst/>
          </a:prstGeom>
          <a:ln w="635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998E118-BE10-1A6E-F4A9-7E4AF9966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30045" y="2672064"/>
            <a:ext cx="1122856" cy="112285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5FE480C-7397-2D85-F153-C81EBF562458}"/>
              </a:ext>
            </a:extLst>
          </p:cNvPr>
          <p:cNvGrpSpPr/>
          <p:nvPr/>
        </p:nvGrpSpPr>
        <p:grpSpPr>
          <a:xfrm>
            <a:off x="6910685" y="2586164"/>
            <a:ext cx="3566699" cy="2654436"/>
            <a:chOff x="7540266" y="2586164"/>
            <a:chExt cx="3566699" cy="265443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BD738B-1BFA-095C-857F-E7E81620B78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67752" y="3242029"/>
              <a:ext cx="1311729" cy="0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11AD17-3F5A-C28E-DAAF-32E0D26BD8EA}"/>
                </a:ext>
              </a:extLst>
            </p:cNvPr>
            <p:cNvSpPr txBox="1"/>
            <p:nvPr/>
          </p:nvSpPr>
          <p:spPr>
            <a:xfrm>
              <a:off x="7540266" y="3917161"/>
              <a:ext cx="35666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 b="1">
                  <a:effectLst>
                    <a:glow rad="139700">
                      <a:schemeClr val="bg2">
                        <a:alpha val="8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sz="4000">
                  <a:solidFill>
                    <a:srgbClr val="FFFF00"/>
                  </a:solidFill>
                  <a:effectLst>
                    <a:glow rad="139700">
                      <a:schemeClr val="tx1"/>
                    </a:glow>
                  </a:effectLst>
                </a:rPr>
                <a:t>Jesus’ Second Coming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00E607-909D-E00E-57F9-6D3F22CFD6FA}"/>
              </a:ext>
            </a:extLst>
          </p:cNvPr>
          <p:cNvGrpSpPr/>
          <p:nvPr/>
        </p:nvGrpSpPr>
        <p:grpSpPr>
          <a:xfrm>
            <a:off x="663941" y="3897894"/>
            <a:ext cx="4983747" cy="2036834"/>
            <a:chOff x="663941" y="3897894"/>
            <a:chExt cx="4983747" cy="2036834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CE09F822-ABBE-1DB7-BFA5-97FCCFF4CD65}"/>
                </a:ext>
              </a:extLst>
            </p:cNvPr>
            <p:cNvCxnSpPr>
              <a:cxnSpLocks/>
            </p:cNvCxnSpPr>
            <p:nvPr/>
          </p:nvCxnSpPr>
          <p:spPr>
            <a:xfrm>
              <a:off x="1865273" y="3897894"/>
              <a:ext cx="1003110" cy="82401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ADAF87-BE74-6934-6A61-198178D9BC29}"/>
                </a:ext>
              </a:extLst>
            </p:cNvPr>
            <p:cNvSpPr txBox="1"/>
            <p:nvPr/>
          </p:nvSpPr>
          <p:spPr>
            <a:xfrm>
              <a:off x="663941" y="4611289"/>
              <a:ext cx="49837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 b="1">
                  <a:effectLst>
                    <a:glow rad="139700">
                      <a:schemeClr val="bg2">
                        <a:alpha val="8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sz="4000">
                  <a:solidFill>
                    <a:srgbClr val="FFFF00"/>
                  </a:solidFill>
                  <a:effectLst>
                    <a:glow rad="139700">
                      <a:schemeClr val="tx1"/>
                    </a:glow>
                  </a:effectLst>
                </a:rPr>
                <a:t>Physical body decays &amp; disappears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AFBE9D-3951-6C9C-84DF-C01FF5081E9C}"/>
              </a:ext>
            </a:extLst>
          </p:cNvPr>
          <p:cNvGrpSpPr/>
          <p:nvPr/>
        </p:nvGrpSpPr>
        <p:grpSpPr>
          <a:xfrm>
            <a:off x="1307125" y="418892"/>
            <a:ext cx="4983747" cy="3395066"/>
            <a:chOff x="1307125" y="418892"/>
            <a:chExt cx="4983747" cy="339506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818AAE7-E451-0CF6-A43F-9BA273709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5103" y="1870789"/>
              <a:ext cx="1542689" cy="1943169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9DDB11-E3B3-86D6-D058-205A269ECFEC}"/>
                </a:ext>
              </a:extLst>
            </p:cNvPr>
            <p:cNvSpPr txBox="1"/>
            <p:nvPr/>
          </p:nvSpPr>
          <p:spPr>
            <a:xfrm>
              <a:off x="1307125" y="418892"/>
              <a:ext cx="49837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 b="1">
                  <a:effectLst>
                    <a:glow rad="139700">
                      <a:schemeClr val="bg2">
                        <a:alpha val="8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sz="4000" dirty="0">
                  <a:solidFill>
                    <a:srgbClr val="FFFF00"/>
                  </a:solidFill>
                  <a:effectLst>
                    <a:glow rad="139700">
                      <a:schemeClr val="tx1"/>
                    </a:glow>
                  </a:effectLst>
                </a:rPr>
                <a:t>Soul/Spirit goes to be with Jesus!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B98AC3-A0E4-76E2-4087-E9DBD740A30D}"/>
              </a:ext>
            </a:extLst>
          </p:cNvPr>
          <p:cNvGrpSpPr/>
          <p:nvPr/>
        </p:nvGrpSpPr>
        <p:grpSpPr>
          <a:xfrm>
            <a:off x="4331919" y="1437782"/>
            <a:ext cx="3510941" cy="3413905"/>
            <a:chOff x="3952260" y="1437782"/>
            <a:chExt cx="3679011" cy="34139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CB09D5-66FC-306D-D9D3-FEFF5DE1366B}"/>
                </a:ext>
              </a:extLst>
            </p:cNvPr>
            <p:cNvSpPr txBox="1"/>
            <p:nvPr/>
          </p:nvSpPr>
          <p:spPr>
            <a:xfrm>
              <a:off x="3952260" y="2269090"/>
              <a:ext cx="32097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 b="1">
                  <a:effectLst>
                    <a:glow rad="139700">
                      <a:schemeClr val="bg2">
                        <a:alpha val="8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sz="4000" dirty="0">
                  <a:solidFill>
                    <a:srgbClr val="FFFF00"/>
                  </a:solidFill>
                  <a:effectLst>
                    <a:glow rad="139700">
                      <a:schemeClr val="tx1"/>
                    </a:glow>
                  </a:effectLst>
                </a:rPr>
                <a:t>Resurrection</a:t>
              </a:r>
            </a:p>
            <a:p>
              <a:r>
                <a:rPr lang="en-US" sz="4000" dirty="0">
                  <a:solidFill>
                    <a:srgbClr val="FFFF00"/>
                  </a:solidFill>
                  <a:effectLst>
                    <a:glow rad="139700">
                      <a:schemeClr val="tx1"/>
                    </a:glow>
                  </a:effectLst>
                </a:rPr>
                <a:t>Body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6577314-4BFB-AEC7-CE80-3830BF0468F0}"/>
                </a:ext>
              </a:extLst>
            </p:cNvPr>
            <p:cNvGrpSpPr/>
            <p:nvPr/>
          </p:nvGrpSpPr>
          <p:grpSpPr>
            <a:xfrm>
              <a:off x="4675549" y="1437782"/>
              <a:ext cx="2955722" cy="3413905"/>
              <a:chOff x="4675549" y="1437782"/>
              <a:chExt cx="2955722" cy="3413905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9356292-D8DC-85A4-26D2-E3E51C1AB6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45766" y="2371241"/>
                <a:ext cx="2485505" cy="2480446"/>
              </a:xfrm>
              <a:prstGeom prst="line">
                <a:avLst/>
              </a:prstGeom>
              <a:ln w="63500">
                <a:solidFill>
                  <a:srgbClr val="FFFF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AF5A3FB-712B-8562-02DB-B587A37A70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549" y="1437782"/>
                <a:ext cx="2955722" cy="568532"/>
              </a:xfrm>
              <a:prstGeom prst="line">
                <a:avLst/>
              </a:prstGeom>
              <a:ln w="63500">
                <a:solidFill>
                  <a:srgbClr val="FFFF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343E0D-DE94-F39D-1630-06324E87ABBD}"/>
              </a:ext>
            </a:extLst>
          </p:cNvPr>
          <p:cNvGrpSpPr/>
          <p:nvPr/>
        </p:nvGrpSpPr>
        <p:grpSpPr>
          <a:xfrm>
            <a:off x="7929798" y="1274163"/>
            <a:ext cx="1453778" cy="1442870"/>
            <a:chOff x="7929798" y="1274163"/>
            <a:chExt cx="1453778" cy="14428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31E76C-BEF3-F7BB-6107-D638DBCEC0E4}"/>
                </a:ext>
              </a:extLst>
            </p:cNvPr>
            <p:cNvSpPr/>
            <p:nvPr/>
          </p:nvSpPr>
          <p:spPr>
            <a:xfrm>
              <a:off x="7929798" y="1274163"/>
              <a:ext cx="1453778" cy="14428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9B94FF-5986-718C-A49B-71B170EB0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100928" y="1437782"/>
              <a:ext cx="1122856" cy="112285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753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83294E04-1A91-3ABD-5A8B-C79B8689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40" y="2587348"/>
            <a:ext cx="7143750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73F1AD-E5BE-F1EC-296C-3FB435D8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0" y="3783443"/>
            <a:ext cx="4394251" cy="2924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73B80B0-2DCC-3FB5-E19B-ED8CCF43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52" y="114655"/>
            <a:ext cx="3380125" cy="4530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F0E85DC-9518-A26F-B8C2-CA4A5502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7" y="200166"/>
            <a:ext cx="6755535" cy="3799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72297" y="606810"/>
            <a:ext cx="10637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what ways would death be gain?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Knowledge</a:t>
            </a:r>
          </a:p>
          <a:p>
            <a:pPr algn="l"/>
            <a:endParaRPr lang="en-US">
              <a:solidFill>
                <a:srgbClr val="FFFF00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8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light bulb on his head&#10;&#10;Description automatically generated with medium confidence">
            <a:extLst>
              <a:ext uri="{FF2B5EF4-FFF2-40B4-BE49-F238E27FC236}">
                <a16:creationId xmlns:a16="http://schemas.microsoft.com/office/drawing/2014/main" id="{AED02FCB-9D97-0A93-FFF1-68A03A38E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" y="0"/>
            <a:ext cx="12192001" cy="6850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52602" y="217334"/>
            <a:ext cx="1063709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Knowledge:</a:t>
            </a: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And so, from the day we heard, we have not ceased to pray for you,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asking that you may be filled with the knowledge of his will 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in all spiritual wisdom and understanding… </a:t>
            </a:r>
          </a:p>
          <a:p>
            <a:pPr algn="l">
              <a:spcAft>
                <a:spcPts val="1800"/>
              </a:spcAft>
            </a:pP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Colossians 1:9</a:t>
            </a: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And it is my prayer that your love may abound more and more,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with knowledge and all discernment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…                   Philippians 1:9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6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light bulb on his head&#10;&#10;Description automatically generated with medium confidence">
            <a:extLst>
              <a:ext uri="{FF2B5EF4-FFF2-40B4-BE49-F238E27FC236}">
                <a16:creationId xmlns:a16="http://schemas.microsoft.com/office/drawing/2014/main" id="{AED02FCB-9D97-0A93-FFF1-68A03A38E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" y="0"/>
            <a:ext cx="12192001" cy="6850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37612" y="427196"/>
            <a:ext cx="106370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Knowledge:</a:t>
            </a:r>
          </a:p>
          <a:p>
            <a:pPr algn="l"/>
            <a:endParaRPr lang="en-US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For now we see in a mirror dimly, but then face to face. Now I know in part; then I shall know fully, even as I have been fully known.</a:t>
            </a:r>
          </a:p>
          <a:p>
            <a:pPr algn="l"/>
            <a:r>
              <a:rPr lang="en-US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1 Corinthians 13:12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990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light bulb on his head&#10;&#10;Description automatically generated with medium confidence">
            <a:extLst>
              <a:ext uri="{FF2B5EF4-FFF2-40B4-BE49-F238E27FC236}">
                <a16:creationId xmlns:a16="http://schemas.microsoft.com/office/drawing/2014/main" id="{AED02FCB-9D97-0A93-FFF1-68A03A38E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" y="0"/>
            <a:ext cx="12192001" cy="6850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37612" y="427196"/>
            <a:ext cx="1063709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Knowledge (example):</a:t>
            </a:r>
          </a:p>
          <a:p>
            <a:pPr algn="l"/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Transfiguration:</a:t>
            </a:r>
          </a:p>
          <a:p>
            <a:pPr algn="l"/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29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as he was praying, the appearance of his face was altered, and his clothing became dazzling white.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30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behold, two men were talking with him,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Moses and Elijah, </a:t>
            </a:r>
            <a:r>
              <a:rPr lang="en-US" sz="4000" baseline="30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31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 who appeared in glory and spoke of his departure, which he was about to accomplish at Jerusalem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</a:t>
            </a: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Luke 9:29-31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144895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83294E04-1A91-3ABD-5A8B-C79B8689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40" y="2587348"/>
            <a:ext cx="7143750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73F1AD-E5BE-F1EC-296C-3FB435D8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0" y="3783443"/>
            <a:ext cx="4394251" cy="2924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73B80B0-2DCC-3FB5-E19B-ED8CCF43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52" y="114655"/>
            <a:ext cx="3380125" cy="4530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F0E85DC-9518-A26F-B8C2-CA4A5502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7" y="200166"/>
            <a:ext cx="6755535" cy="3799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72297" y="606810"/>
            <a:ext cx="10637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what ways would death be gain?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Knowledge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Holiness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8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on a cloudy day&#10;&#10;Description automatically generated with low confidence">
            <a:extLst>
              <a:ext uri="{FF2B5EF4-FFF2-40B4-BE49-F238E27FC236}">
                <a16:creationId xmlns:a16="http://schemas.microsoft.com/office/drawing/2014/main" id="{C048C28C-9AFB-97EF-92CB-733F74B73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93220" y="526332"/>
            <a:ext cx="1110575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48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Holiness:</a:t>
            </a:r>
          </a:p>
          <a:p>
            <a:pPr algn="l"/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22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You were taught, with regard to your former way of life, to put off your old self, which is being corrupted by its deceitful desires;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23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to be made new in the attitude of your minds;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24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to put on the new self,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created to be like God in true righteousness and holiness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</a:t>
            </a: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Ephesians 4:22-24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62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on a cloudy day&#10;&#10;Description automatically generated with low confidence">
            <a:extLst>
              <a:ext uri="{FF2B5EF4-FFF2-40B4-BE49-F238E27FC236}">
                <a16:creationId xmlns:a16="http://schemas.microsoft.com/office/drawing/2014/main" id="{C048C28C-9AFB-97EF-92CB-733F74B73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43122" y="166568"/>
            <a:ext cx="1110575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8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Holiness:</a:t>
            </a:r>
          </a:p>
          <a:p>
            <a:pPr algn="l"/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21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So I find it to be a law that when I want to do right, evil lies close at hand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22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 delight in the law of God, in my inner being,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23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but I see in my members another law waging war against the law of my mind and making me captive to the law of sin that dwells in my members.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24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Wretched man that I am! Who will deliver me from this body of death?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25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Thanks be to God through Jesus Christ our Lord! </a:t>
            </a: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Romans 7:21-25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313556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on a cloudy day&#10;&#10;Description automatically generated with low confidence">
            <a:extLst>
              <a:ext uri="{FF2B5EF4-FFF2-40B4-BE49-F238E27FC236}">
                <a16:creationId xmlns:a16="http://schemas.microsoft.com/office/drawing/2014/main" id="{C048C28C-9AFB-97EF-92CB-733F74B73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454876" y="166568"/>
            <a:ext cx="1128224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8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Holiness:</a:t>
            </a:r>
          </a:p>
          <a:p>
            <a:pPr algn="l"/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22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But you have come to Mount Zion and to the city of the living God, the heavenly Jerusalem, and to innumerable angels in festal gathering,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23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to the assembly of the firstborn who are enrolled in heaven, and to God, the judge of all, and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to the spirits of the righteous made perfect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</a:t>
            </a:r>
            <a:r>
              <a:rPr lang="en-US" sz="40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24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to Jesus, the mediator of a new covenant, and to the sprinkled blood that speaks a better word than the blood of Abel.                               Hebrews 12:22-24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39189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46F21D0-D174-BDC2-6C8A-0A3A1BDFACAD}"/>
              </a:ext>
            </a:extLst>
          </p:cNvPr>
          <p:cNvSpPr>
            <a:spLocks noChangeAspect="1"/>
          </p:cNvSpPr>
          <p:nvPr/>
        </p:nvSpPr>
        <p:spPr>
          <a:xfrm>
            <a:off x="7409144" y="1104503"/>
            <a:ext cx="4096043" cy="40960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3F3BEE-B281-7776-C90B-1847728DB073}"/>
              </a:ext>
            </a:extLst>
          </p:cNvPr>
          <p:cNvSpPr>
            <a:spLocks noChangeAspect="1"/>
          </p:cNvSpPr>
          <p:nvPr/>
        </p:nvSpPr>
        <p:spPr>
          <a:xfrm>
            <a:off x="8096605" y="1783325"/>
            <a:ext cx="2721120" cy="2721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9EF156-E95D-8358-05A2-7FBD36BE40DE}"/>
              </a:ext>
            </a:extLst>
          </p:cNvPr>
          <p:cNvSpPr/>
          <p:nvPr/>
        </p:nvSpPr>
        <p:spPr>
          <a:xfrm>
            <a:off x="8721938" y="2434132"/>
            <a:ext cx="1470454" cy="14195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5BA25BB-2CBA-9326-9C97-B1E5341B86D3}"/>
              </a:ext>
            </a:extLst>
          </p:cNvPr>
          <p:cNvSpPr txBox="1">
            <a:spLocks noChangeArrowheads="1"/>
          </p:cNvSpPr>
          <p:nvPr/>
        </p:nvSpPr>
        <p:spPr>
          <a:xfrm>
            <a:off x="866336" y="1095864"/>
            <a:ext cx="5895913" cy="443274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Definitions: Who are We?</a:t>
            </a: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buFont typeface="Wingdings" charset="0"/>
              <a:buAutoNum type="arabicPeriod"/>
              <a:defRPr/>
            </a:pPr>
            <a:r>
              <a:rPr lang="en-US" altLang="zh-CN" sz="36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Body</a:t>
            </a:r>
            <a: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 – Our outward self</a:t>
            </a: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buFont typeface="Wingdings" charset="0"/>
              <a:buAutoNum type="arabicPeriod"/>
              <a:defRPr/>
            </a:pPr>
            <a:r>
              <a:rPr lang="en-US" altLang="zh-CN" sz="36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Soul</a:t>
            </a:r>
            <a: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 – Our mind, will, emotions</a:t>
            </a: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buFont typeface="Wingdings" charset="0"/>
              <a:buAutoNum type="arabicPeriod"/>
              <a:defRPr/>
            </a:pPr>
            <a:r>
              <a:rPr lang="en-US" altLang="zh-CN" sz="36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Spirit</a:t>
            </a:r>
            <a: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 – The part of us that enables us to relate to God                                  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45C917-A202-F6AC-5836-7DFD49D3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38" y="7055645"/>
            <a:ext cx="4096043" cy="40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054D98C-FA4A-CB55-21BC-4A088E809C31}"/>
              </a:ext>
            </a:extLst>
          </p:cNvPr>
          <p:cNvGrpSpPr/>
          <p:nvPr/>
        </p:nvGrpSpPr>
        <p:grpSpPr>
          <a:xfrm>
            <a:off x="6274191" y="2757268"/>
            <a:ext cx="4457907" cy="3534752"/>
            <a:chOff x="6274191" y="2757268"/>
            <a:chExt cx="4457907" cy="3534752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53CE9325-452E-FC8C-630D-B3F3767A63B8}"/>
                </a:ext>
              </a:extLst>
            </p:cNvPr>
            <p:cNvSpPr/>
            <p:nvPr/>
          </p:nvSpPr>
          <p:spPr>
            <a:xfrm>
              <a:off x="6274191" y="2757268"/>
              <a:ext cx="488058" cy="2434639"/>
            </a:xfrm>
            <a:prstGeom prst="rightBrac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2E33D68-25FC-86A7-7A0E-F8F074E76C0C}"/>
                </a:ext>
              </a:extLst>
            </p:cNvPr>
            <p:cNvCxnSpPr/>
            <p:nvPr/>
          </p:nvCxnSpPr>
          <p:spPr>
            <a:xfrm>
              <a:off x="6893169" y="4051495"/>
              <a:ext cx="1561514" cy="164592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08A340E4-1B67-880E-94B0-38B3D7DE9B2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585603" y="5528604"/>
              <a:ext cx="2146495" cy="76341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defRPr/>
              </a:pPr>
              <a:r>
                <a:rPr lang="en-US" altLang="zh-CN" sz="3600" b="1" dirty="0">
                  <a:solidFill>
                    <a:srgbClr val="FFFF00"/>
                  </a:solidFill>
                  <a:effectLst>
                    <a:glow rad="139700">
                      <a:schemeClr val="tx1"/>
                    </a:glow>
                  </a:effectLst>
                  <a:latin typeface="Arial" charset="0"/>
                  <a:ea typeface="宋体" charset="0"/>
                  <a:cs typeface="宋体" charset="0"/>
                </a:rPr>
                <a:t>Eternal</a:t>
              </a:r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82646D68-55AA-3AC4-32B3-ACAA118D7693}"/>
              </a:ext>
            </a:extLst>
          </p:cNvPr>
          <p:cNvSpPr txBox="1">
            <a:spLocks noChangeArrowheads="1"/>
          </p:cNvSpPr>
          <p:nvPr/>
        </p:nvSpPr>
        <p:spPr>
          <a:xfrm>
            <a:off x="8412497" y="2806505"/>
            <a:ext cx="2146495" cy="7634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3600" b="1" dirty="0">
                <a:effectLst/>
                <a:latin typeface="Arial" charset="0"/>
                <a:ea typeface="宋体" charset="0"/>
                <a:cs typeface="宋体" charset="0"/>
              </a:rPr>
              <a:t>spirit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2FF6B67-4080-B92B-A2F3-2D76AB8D0FAE}"/>
              </a:ext>
            </a:extLst>
          </p:cNvPr>
          <p:cNvSpPr txBox="1">
            <a:spLocks noChangeArrowheads="1"/>
          </p:cNvSpPr>
          <p:nvPr/>
        </p:nvSpPr>
        <p:spPr>
          <a:xfrm>
            <a:off x="8412497" y="3795046"/>
            <a:ext cx="2146495" cy="7634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3600" b="1" dirty="0">
                <a:effectLst/>
                <a:latin typeface="Arial" charset="0"/>
                <a:ea typeface="宋体" charset="0"/>
                <a:cs typeface="宋体" charset="0"/>
              </a:rPr>
              <a:t>soul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50ADBCA-C729-9C20-AD48-02B52C279898}"/>
              </a:ext>
            </a:extLst>
          </p:cNvPr>
          <p:cNvSpPr txBox="1">
            <a:spLocks noChangeArrowheads="1"/>
          </p:cNvSpPr>
          <p:nvPr/>
        </p:nvSpPr>
        <p:spPr>
          <a:xfrm>
            <a:off x="8412497" y="4499381"/>
            <a:ext cx="2146495" cy="7634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3600" b="1" dirty="0">
                <a:effectLst/>
                <a:latin typeface="Arial" charset="0"/>
                <a:ea typeface="宋体" charset="0"/>
                <a:cs typeface="宋体" charset="0"/>
              </a:rPr>
              <a:t>body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0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83294E04-1A91-3ABD-5A8B-C79B8689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40" y="2587348"/>
            <a:ext cx="7143750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73F1AD-E5BE-F1EC-296C-3FB435D8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0" y="3783443"/>
            <a:ext cx="4394251" cy="2924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73B80B0-2DCC-3FB5-E19B-ED8CCF43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52" y="114655"/>
            <a:ext cx="3380125" cy="4530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F0E85DC-9518-A26F-B8C2-CA4A5502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7" y="200166"/>
            <a:ext cx="6755535" cy="3799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72297" y="606810"/>
            <a:ext cx="10637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what ways would death be gain?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Knowledge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Holiness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Companionship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5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78A5FFA2-EAA4-046C-D848-22DAEA21B4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5727A-A992-8FB8-0E1F-72B8AA703E74}"/>
              </a:ext>
            </a:extLst>
          </p:cNvPr>
          <p:cNvSpPr txBox="1"/>
          <p:nvPr/>
        </p:nvSpPr>
        <p:spPr>
          <a:xfrm>
            <a:off x="454876" y="166568"/>
            <a:ext cx="1128224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8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Companionship:</a:t>
            </a: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Then the Lord God said, “It is not good that the man should be alone; I will make him a helper fit for him.”                                Genesis 2:18</a:t>
            </a:r>
          </a:p>
          <a:p>
            <a:pPr algn="l"/>
            <a:endParaRPr lang="en-US" sz="400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 new commandment I give to you, that you love one another: just as I have loved you, you also are to love one another. By this all people will know that you are my disciples, if you have love for one another.                           John 13:34-35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92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78A5FFA2-EAA4-046C-D848-22DAEA21B4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5727A-A992-8FB8-0E1F-72B8AA703E74}"/>
              </a:ext>
            </a:extLst>
          </p:cNvPr>
          <p:cNvSpPr txBox="1"/>
          <p:nvPr/>
        </p:nvSpPr>
        <p:spPr>
          <a:xfrm>
            <a:off x="454876" y="166568"/>
            <a:ext cx="1128224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Companionship:</a:t>
            </a:r>
          </a:p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22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But you have come to Mount Zion and to the city of the living God, the heavenly Jerusalem, and to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innumerable angels in festal gathering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23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to the assembly of the firstborn who are enrolled in heaven, and to God, the judge of all, and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to the spirits of the righteous made perfect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24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to Jesus, the mediator of a new covenant, and to the sprinkled blood that speaks a better word than the blood of Abel.                               Hebrews 12:22-24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075854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83294E04-1A91-3ABD-5A8B-C79B8689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40" y="2587348"/>
            <a:ext cx="7143750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73F1AD-E5BE-F1EC-296C-3FB435D8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0" y="3783443"/>
            <a:ext cx="4394251" cy="2924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73B80B0-2DCC-3FB5-E19B-ED8CCF43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52" y="114655"/>
            <a:ext cx="3380125" cy="4530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F0E85DC-9518-A26F-B8C2-CA4A5502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7" y="200166"/>
            <a:ext cx="6755535" cy="3799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72297" y="606810"/>
            <a:ext cx="106370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what ways would death be gain?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Knowledge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Holiness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Companionship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Communion with Christ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7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CEC9AD-EBF5-2E8E-EEBA-4BC54912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5727A-A992-8FB8-0E1F-72B8AA703E74}"/>
              </a:ext>
            </a:extLst>
          </p:cNvPr>
          <p:cNvSpPr txBox="1"/>
          <p:nvPr/>
        </p:nvSpPr>
        <p:spPr>
          <a:xfrm>
            <a:off x="454877" y="211539"/>
            <a:ext cx="1128224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48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Communion with Christ:</a:t>
            </a:r>
          </a:p>
          <a:p>
            <a:pPr algn="l"/>
            <a:endParaRPr lang="en-US" sz="400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endParaRPr lang="en-US" sz="400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endParaRPr lang="en-US" sz="400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endParaRPr lang="en-US" sz="400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is more,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 consider everything a loss because of the surpassing worth of knowing Christ Jesus my Lord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for whose sake I have lost all things. I consider them garbage, that I may gain Christ</a:t>
            </a: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Philippians 3:8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049233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CEC9AD-EBF5-2E8E-EEBA-4BC54912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5727A-A992-8FB8-0E1F-72B8AA703E74}"/>
              </a:ext>
            </a:extLst>
          </p:cNvPr>
          <p:cNvSpPr txBox="1"/>
          <p:nvPr/>
        </p:nvSpPr>
        <p:spPr>
          <a:xfrm>
            <a:off x="454877" y="211539"/>
            <a:ext cx="112822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48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Communion with Christ:</a:t>
            </a:r>
          </a:p>
          <a:p>
            <a:pPr algn="l"/>
            <a:endParaRPr lang="en-US" sz="400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 am hard pressed between the two.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 My desire is to depart and be with Christ, for that is far better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   </a:t>
            </a: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Philippians 1:23</a:t>
            </a:r>
          </a:p>
          <a:p>
            <a:pPr algn="l"/>
            <a:endParaRPr lang="en-US" sz="400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Yes, we are of good courage, and we would rather be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away from the body and at home with the Lord</a:t>
            </a:r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</a:t>
            </a:r>
          </a:p>
          <a:p>
            <a:pPr algn="l"/>
            <a:r>
              <a:rPr lang="en-US" sz="4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2 Corinthians 5:8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52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83294E04-1A91-3ABD-5A8B-C79B8689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40" y="2587348"/>
            <a:ext cx="7143750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73F1AD-E5BE-F1EC-296C-3FB435D8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0" y="3783443"/>
            <a:ext cx="4394251" cy="2924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73B80B0-2DCC-3FB5-E19B-ED8CCF43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52" y="114655"/>
            <a:ext cx="3380125" cy="4530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F0E85DC-9518-A26F-B8C2-CA4A5502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7" y="200166"/>
            <a:ext cx="6755535" cy="3799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1095066" y="443786"/>
            <a:ext cx="10001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As believers, we can look to death with hope and anticipation rather than fear and dread!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3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83294E04-1A91-3ABD-5A8B-C79B8689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40" y="2587348"/>
            <a:ext cx="7143750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73F1AD-E5BE-F1EC-296C-3FB435D8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0" y="3783443"/>
            <a:ext cx="4394251" cy="2924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73B80B0-2DCC-3FB5-E19B-ED8CCF43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52" y="114655"/>
            <a:ext cx="3380125" cy="4530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F0E85DC-9518-A26F-B8C2-CA4A5502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7" y="200166"/>
            <a:ext cx="6755535" cy="3799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85883" y="699143"/>
            <a:ext cx="10637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If you are not a believer in Jesus,</a:t>
            </a:r>
          </a:p>
          <a:p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how do you see death?</a:t>
            </a:r>
          </a:p>
          <a:p>
            <a:endParaRPr lang="en-US">
              <a:solidFill>
                <a:srgbClr val="FFFF00"/>
              </a:solidFill>
              <a:effectLst>
                <a:glow rad="139700">
                  <a:schemeClr val="tx1"/>
                </a:glow>
              </a:effectLst>
            </a:endParaRPr>
          </a:p>
          <a:p>
            <a:r>
              <a:rPr lang="en-US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Are you ready to die?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0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0999" y="2006892"/>
            <a:ext cx="1143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42</a:t>
            </a:r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he said, “Jesus, remember me when you come into your kingdom.” </a:t>
            </a:r>
            <a:r>
              <a:rPr lang="en-US" sz="4400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43</a:t>
            </a:r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he said to him, “Truly, I say to you, </a:t>
            </a:r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today you will be with me in paradise</a:t>
            </a:r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.”</a:t>
            </a:r>
          </a:p>
          <a:p>
            <a:pPr algn="l"/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Luke 23:43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683263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AE22FF-181D-D099-D957-F002AAFE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2348985" y="438436"/>
            <a:ext cx="2539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72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Easter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6EBA3-EE04-499B-B324-AB8CD1E2786B}"/>
              </a:ext>
            </a:extLst>
          </p:cNvPr>
          <p:cNvSpPr txBox="1"/>
          <p:nvPr/>
        </p:nvSpPr>
        <p:spPr>
          <a:xfrm>
            <a:off x="4387647" y="4477858"/>
            <a:ext cx="762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Die is Gain!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1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eath_tunnel.jpg">
            <a:extLst>
              <a:ext uri="{FF2B5EF4-FFF2-40B4-BE49-F238E27FC236}">
                <a16:creationId xmlns:a16="http://schemas.microsoft.com/office/drawing/2014/main" id="{9E0CBA8B-C8AD-8EB7-1ECB-58ECBEB792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0" t="7542" r="8091" b="76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5BA25BB-2CBA-9326-9C97-B1E5341B86D3}"/>
              </a:ext>
            </a:extLst>
          </p:cNvPr>
          <p:cNvSpPr txBox="1">
            <a:spLocks noChangeArrowheads="1"/>
          </p:cNvSpPr>
          <p:nvPr/>
        </p:nvSpPr>
        <p:spPr>
          <a:xfrm>
            <a:off x="464234" y="494128"/>
            <a:ext cx="11263532" cy="586974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Definitions: What is Death?</a:t>
            </a: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buFont typeface="Wingdings" charset="0"/>
              <a:buAutoNum type="arabicPeriod"/>
              <a:defRPr/>
            </a:pPr>
            <a:r>
              <a:rPr lang="en-US" altLang="zh-CN" sz="36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Physical Death (body): </a:t>
            </a:r>
            <a:b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Separation of the soul from the body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     (</a:t>
            </a:r>
            <a:r>
              <a:rPr lang="en-US" altLang="ko-KR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굴림" charset="0"/>
                <a:cs typeface="굴림" charset="0"/>
              </a:rPr>
              <a:t>Gen. 35:18-19; </a:t>
            </a:r>
            <a: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Eccl. 12:7; James 2:26</a:t>
            </a:r>
            <a:r>
              <a:rPr lang="en-US" altLang="ko-KR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)</a:t>
            </a:r>
            <a:endParaRPr lang="en-US" altLang="zh-CN" sz="36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  <a:latin typeface="Arial" charset="0"/>
              <a:ea typeface="宋体" charset="0"/>
              <a:cs typeface="宋体" charset="0"/>
            </a:endParaRPr>
          </a:p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 startAt="2"/>
              <a:defRPr/>
            </a:pPr>
            <a:r>
              <a:rPr lang="en-US" altLang="zh-CN" sz="36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Spiritual Death (soul / spirit):</a:t>
            </a:r>
            <a:br>
              <a:rPr lang="en-US" altLang="zh-CN" sz="36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Separation of the person from God (Eph. 2:1-2)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 startAt="2"/>
              <a:defRPr/>
            </a:pPr>
            <a:r>
              <a:rPr lang="en-US" altLang="zh-CN" sz="36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Second Death (Eternal Death)</a:t>
            </a:r>
            <a:br>
              <a:rPr lang="en-US" altLang="zh-CN" sz="36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Separation from the presence of God in an endless period of punishment (Rev.</a:t>
            </a:r>
            <a:r>
              <a:rPr lang="en-US" altLang="ko-KR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 20:14;</a:t>
            </a:r>
            <a: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 21:8)  </a:t>
            </a:r>
            <a:b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                                    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43D434B-E433-69CD-A7BF-2632FF87C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222" y="6223781"/>
            <a:ext cx="39412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altLang="ko-KR" sz="3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Dr. Rick Griffith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462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Topical Preaching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2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eath_tunnel.jpg">
            <a:extLst>
              <a:ext uri="{FF2B5EF4-FFF2-40B4-BE49-F238E27FC236}">
                <a16:creationId xmlns:a16="http://schemas.microsoft.com/office/drawing/2014/main" id="{9E0CBA8B-C8AD-8EB7-1ECB-58ECBEB792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0" t="7542" r="8091" b="76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5BA25BB-2CBA-9326-9C97-B1E5341B86D3}"/>
              </a:ext>
            </a:extLst>
          </p:cNvPr>
          <p:cNvSpPr txBox="1">
            <a:spLocks noChangeArrowheads="1"/>
          </p:cNvSpPr>
          <p:nvPr/>
        </p:nvSpPr>
        <p:spPr>
          <a:xfrm>
            <a:off x="464234" y="494128"/>
            <a:ext cx="11183815" cy="600514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3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Spiritual Death: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zh-CN" sz="3800" b="1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1</a:t>
            </a:r>
            <a:r>
              <a:rPr lang="en-US" altLang="zh-CN" sz="3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 And </a:t>
            </a:r>
            <a:r>
              <a:rPr lang="en-US" altLang="zh-CN" sz="38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you were dead in the trespasses and sins </a:t>
            </a:r>
            <a:r>
              <a:rPr lang="en-US" altLang="zh-CN" sz="3800" b="1" baseline="30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2</a:t>
            </a:r>
            <a:r>
              <a:rPr lang="en-US" altLang="zh-CN" sz="38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 in which you once walked</a:t>
            </a:r>
            <a:r>
              <a:rPr lang="en-US" altLang="zh-CN" sz="3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, following the course of this world, following the prince of the power of the air, the spirit that is now at work in the sons of disobedience— </a:t>
            </a:r>
            <a:r>
              <a:rPr lang="en-US" altLang="zh-CN" sz="3800" b="1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3</a:t>
            </a:r>
            <a:r>
              <a:rPr lang="en-US" altLang="zh-CN" sz="3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 among whom we all once lived in the passions of our flesh, carrying out the desires of the body and the mind, and </a:t>
            </a:r>
            <a:r>
              <a:rPr lang="en-US" altLang="zh-CN" sz="38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were by nature children of wrath, like the rest of mankind</a:t>
            </a:r>
            <a:r>
              <a:rPr lang="en-US" altLang="zh-CN" sz="3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. </a:t>
            </a:r>
            <a:br>
              <a:rPr lang="en-US" altLang="zh-CN" sz="3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3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宋体" charset="0"/>
                <a:cs typeface="宋体" charset="0"/>
              </a:rPr>
              <a:t>                                       Ephesians 2:1-3     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976E7F-A8F4-A101-9688-3A916CDBC840}"/>
              </a:ext>
            </a:extLst>
          </p:cNvPr>
          <p:cNvSpPr/>
          <p:nvPr/>
        </p:nvSpPr>
        <p:spPr>
          <a:xfrm>
            <a:off x="237802" y="3629464"/>
            <a:ext cx="11716395" cy="1294227"/>
          </a:xfrm>
          <a:prstGeom prst="roundRect">
            <a:avLst/>
          </a:prstGeom>
          <a:solidFill>
            <a:srgbClr val="271C17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On the way to the Second Death (eternal punishment)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9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AE22FF-181D-D099-D957-F002AAFE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1767876" y="172964"/>
            <a:ext cx="8981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The Message of Easter: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6EBA3-EE04-499B-B324-AB8CD1E2786B}"/>
              </a:ext>
            </a:extLst>
          </p:cNvPr>
          <p:cNvSpPr txBox="1"/>
          <p:nvPr/>
        </p:nvSpPr>
        <p:spPr>
          <a:xfrm>
            <a:off x="805377" y="2703016"/>
            <a:ext cx="109064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I delivered to you as of first importance what I also received: that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 died for our sins</a:t>
            </a: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accordance with the Scriptures, that he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was buried</a:t>
            </a: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that he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was raised on the third day</a:t>
            </a: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accordance with the Scriptures… 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1 Corinthians 15:3-4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AE22FF-181D-D099-D957-F002AAFE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C6EBA3-EE04-499B-B324-AB8CD1E2786B}"/>
              </a:ext>
            </a:extLst>
          </p:cNvPr>
          <p:cNvSpPr txBox="1"/>
          <p:nvPr/>
        </p:nvSpPr>
        <p:spPr>
          <a:xfrm>
            <a:off x="595137" y="1180476"/>
            <a:ext cx="110372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400" b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God, being rich in mercy, because of the great love with which he loved us, </a:t>
            </a:r>
            <a:r>
              <a:rPr lang="en-US" sz="4400" b="1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400" b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even when we were dead in our trespasses, </a:t>
            </a:r>
            <a:r>
              <a:rPr lang="en-US" sz="4400" b="1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made us alive </a:t>
            </a:r>
            <a:r>
              <a:rPr lang="en-US" sz="4400" b="1" u="sng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together with Christ</a:t>
            </a:r>
            <a:r>
              <a:rPr lang="en-US" sz="4400" b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—by grace you have been saved— </a:t>
            </a:r>
            <a:r>
              <a:rPr lang="en-US" sz="4400" b="1" baseline="300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400" b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4400" b="1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raised us up with him </a:t>
            </a:r>
            <a:r>
              <a:rPr lang="en-US" sz="4400" b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4400" b="1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seated us with him in the heavenly places </a:t>
            </a:r>
            <a:r>
              <a:rPr lang="en-US" sz="4400" b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 Jesus.                       Ephesians 2:4-6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97495-2C11-59DC-4522-7F52611BFB14}"/>
              </a:ext>
            </a:extLst>
          </p:cNvPr>
          <p:cNvSpPr txBox="1"/>
          <p:nvPr/>
        </p:nvSpPr>
        <p:spPr>
          <a:xfrm>
            <a:off x="836859" y="143199"/>
            <a:ext cx="10518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Spiritual Life: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40B51F-AB60-4946-3F94-0D41C60EAFA8}"/>
              </a:ext>
            </a:extLst>
          </p:cNvPr>
          <p:cNvSpPr/>
          <p:nvPr/>
        </p:nvSpPr>
        <p:spPr>
          <a:xfrm>
            <a:off x="142670" y="5308426"/>
            <a:ext cx="11906657" cy="1378303"/>
          </a:xfrm>
          <a:prstGeom prst="roundRect">
            <a:avLst/>
          </a:prstGeom>
          <a:solidFill>
            <a:srgbClr val="3B4167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Our eternal relationship with Christ in the presence of God starts when we put our faith in Christ!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6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AE22FF-181D-D099-D957-F002AAFE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F97495-2C11-59DC-4522-7F52611BFB14}"/>
              </a:ext>
            </a:extLst>
          </p:cNvPr>
          <p:cNvSpPr txBox="1"/>
          <p:nvPr/>
        </p:nvSpPr>
        <p:spPr>
          <a:xfrm>
            <a:off x="2867858" y="3589098"/>
            <a:ext cx="9324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 what is death for those who accept the message of Easter?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0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2038CA5-5061-BA5F-3DBA-65CA09970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44286" y="1546218"/>
            <a:ext cx="1143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Paul said, </a:t>
            </a:r>
          </a:p>
          <a:p>
            <a:endParaRPr lang="en-US" sz="440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“For me to live is Christ, and to die is gain.”</a:t>
            </a:r>
          </a:p>
          <a:p>
            <a:endParaRPr lang="en-US" sz="440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Philippians 1:21</a:t>
            </a:r>
          </a:p>
          <a:p>
            <a:endParaRPr lang="en-US" sz="440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What was Paul’s view of life after death?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81A89-92E2-B3ED-E6E8-845D62680AD6}"/>
              </a:ext>
            </a:extLst>
          </p:cNvPr>
          <p:cNvSpPr txBox="1"/>
          <p:nvPr/>
        </p:nvSpPr>
        <p:spPr>
          <a:xfrm>
            <a:off x="1508362" y="-150221"/>
            <a:ext cx="917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Happens When We Die?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8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2&quot;&gt;&lt;property id=&quot;20148&quot; value=&quot;5&quot;/&gt;&lt;property id=&quot;20300&quot; value=&quot;Slide 2&quot;/&gt;&lt;property id=&quot;20307&quot; value=&quot;257&quot;/&gt;&lt;/object&gt;&lt;object type=&quot;3&quot; unique_id=&quot;10112&quot;&gt;&lt;property id=&quot;20148&quot; value=&quot;5&quot;/&gt;&lt;property id=&quot;20300&quot; value=&quot;Slide 3&quot;/&gt;&lt;property id=&quot;20307&quot; value=&quot;259&quot;/&gt;&lt;/object&gt;&lt;object type=&quot;3&quot; unique_id=&quot;10164&quot;&gt;&lt;property id=&quot;20148&quot; value=&quot;5&quot;/&gt;&lt;property id=&quot;20300&quot; value=&quot;Slide 4&quot;/&gt;&lt;property id=&quot;20307&quot; value=&quot;260&quot;/&gt;&lt;/object&gt;&lt;object type=&quot;3&quot; unique_id=&quot;10195&quot;&gt;&lt;property id=&quot;20148&quot; value=&quot;5&quot;/&gt;&lt;property id=&quot;20300&quot; value=&quot;Slide 5&quot;/&gt;&lt;property id=&quot;20307&quot; value=&quot;261&quot;/&gt;&lt;/object&gt;&lt;object type=&quot;3&quot; unique_id=&quot;18570&quot;&gt;&lt;property id=&quot;20148&quot; value=&quot;5&quot;/&gt;&lt;property id=&quot;20300&quot; value=&quot;Slide 6&quot;/&gt;&lt;property id=&quot;20307&quot; value=&quot;262&quot;/&gt;&lt;/object&gt;&lt;object type=&quot;3&quot; unique_id=&quot;18611&quot;&gt;&lt;property id=&quot;20148&quot; value=&quot;5&quot;/&gt;&lt;property id=&quot;20300&quot; value=&quot;Slide 7&quot;/&gt;&lt;property id=&quot;20307&quot; value=&quot;263&quot;/&gt;&lt;/object&gt;&lt;object type=&quot;3&quot; unique_id=&quot;19112&quot;&gt;&lt;property id=&quot;20148&quot; value=&quot;5&quot;/&gt;&lt;property id=&quot;20300&quot; value=&quot;Slide 16&quot;/&gt;&lt;property id=&quot;20307&quot; value=&quot;270&quot;/&gt;&lt;/object&gt;&lt;object type=&quot;3&quot; unique_id=&quot;19281&quot;&gt;&lt;property id=&quot;20148&quot; value=&quot;5&quot;/&gt;&lt;property id=&quot;20300&quot; value=&quot;Slide 1&quot;/&gt;&lt;property id=&quot;20307&quot; value=&quot;272&quot;/&gt;&lt;/object&gt;&lt;object type=&quot;3&quot; unique_id=&quot;19534&quot;&gt;&lt;property id=&quot;20148&quot; value=&quot;5&quot;/&gt;&lt;property id=&quot;20300&quot; value=&quot;Slide 9&quot;/&gt;&lt;property id=&quot;20307&quot; value=&quot;273&quot;/&gt;&lt;/object&gt;&lt;object type=&quot;3&quot; unique_id=&quot;19535&quot;&gt;&lt;property id=&quot;20148&quot; value=&quot;5&quot;/&gt;&lt;property id=&quot;20300&quot; value=&quot;Slide 10&quot;/&gt;&lt;property id=&quot;20307&quot; value=&quot;274&quot;/&gt;&lt;/object&gt;&lt;object type=&quot;3&quot; unique_id=&quot;19784&quot;&gt;&lt;property id=&quot;20148&quot; value=&quot;5&quot;/&gt;&lt;property id=&quot;20300&quot; value=&quot;Slide 11&quot;/&gt;&lt;property id=&quot;20307&quot; value=&quot;275&quot;/&gt;&lt;/object&gt;&lt;object type=&quot;3&quot; unique_id=&quot;19842&quot;&gt;&lt;property id=&quot;20148&quot; value=&quot;5&quot;/&gt;&lt;property id=&quot;20300&quot; value=&quot;Slide 12&quot;/&gt;&lt;property id=&quot;20307&quot; value=&quot;276&quot;/&gt;&lt;/object&gt;&lt;object type=&quot;3&quot; unique_id=&quot;19903&quot;&gt;&lt;property id=&quot;20148&quot; value=&quot;5&quot;/&gt;&lt;property id=&quot;20300&quot; value=&quot;Slide 13&quot;/&gt;&lt;property id=&quot;20307&quot; value=&quot;277&quot;/&gt;&lt;/object&gt;&lt;object type=&quot;3&quot; unique_id=&quot;19963&quot;&gt;&lt;property id=&quot;20148&quot; value=&quot;5&quot;/&gt;&lt;property id=&quot;20300&quot; value=&quot;Slide 15&quot;/&gt;&lt;property id=&quot;20307&quot; value=&quot;278&quot;/&gt;&lt;/object&gt;&lt;object type=&quot;3&quot; unique_id=&quot;20308&quot;&gt;&lt;property id=&quot;20148&quot; value=&quot;5&quot;/&gt;&lt;property id=&quot;20300&quot; value=&quot;Slide 14&quot;/&gt;&lt;property id=&quot;20307&quot; value=&quot;279&quot;/&gt;&lt;/object&gt;&lt;object type=&quot;3&quot; unique_id=&quot;22002&quot;&gt;&lt;property id=&quot;20148&quot; value=&quot;5&quot;/&gt;&lt;property id=&quot;20300&quot; value=&quot;Slide 8&quot;/&gt;&lt;property id=&quot;20307&quot; value=&quot;299&quot;/&gt;&lt;/object&gt;&lt;/object&gt;&lt;/object&gt;&lt;/database&gt;"/>
  <p:tag name="SECTOMILLISECCONVERTED" val="1"/>
  <p:tag name="ISPRING_PROJECT_VERSION" val="9.3"/>
  <p:tag name="ISPRING_PROJECT_FOLDER_UPDATED" val="1"/>
  <p:tag name="ISPRING_FIRST_PUBLISH" val="1"/>
  <p:tag name="ISPRING_LMS_API_VERSION" val="SCORM 2004 (4th edition)"/>
  <p:tag name="ISPRING_ULTRA_SCORM_COURSE_ID" val="D6EC45B8-1E44-46E1-9754-98E648B6D3F3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UUID" val="{3DF0B31B-4FE5-4840-9F54-9662CD816234}"/>
  <p:tag name="ISPRING_SCREEN_RECS_UPDATED" val="C:\Users\dlbri\OneDrive\Documents\DanHome\AIC Pastoring\Messages\Misc Messages\Easter 2023\Easter 2023 - To Die is Gain\"/>
  <p:tag name="ISPRING_RESOURCE_FOLDER" val="C:\Users\dlbri\OneDrive\Documents\DanHome\AIC Pastoring\Messages\Misc Messages\Easter 2023\Easter 2023 - To Die is Gain\"/>
  <p:tag name="ISPRING_PRESENTATION_PATH" val="C:\Users\dlbri\OneDrive\Documents\DanHome\AIC Pastoring\Messages\Misc Messages\Easter 2023\Easter 2023 - To Die is Gain.pptx"/>
  <p:tag name="FLASHSPRING_ZOOM_TAG" val="69"/>
  <p:tag name="ISPRING_PRESENTATION_INFO_2" val="&lt;?xml version=&quot;1.0&quot; encoding=&quot;UTF-8&quot; standalone=&quot;no&quot; ?&gt;&#10;&lt;presentation2&gt;&#10;&#10;  &lt;slides&gt;&#10;    &lt;slide id=&quot;{EC22C5D3-BE7F-470B-B87B-807D8D6BA350}&quot; pptId=&quot;644&quot;/&gt;&#10;    &lt;slide id=&quot;{4AAF362E-81A8-4518-8945-C29A396E2850}&quot; pptId=&quot;689&quot;/&gt;&#10;    &lt;slide id=&quot;{8497B232-5A3E-4446-A304-8C2609B22BE6}&quot; pptId=&quot;730&quot;/&gt;&#10;    &lt;slide id=&quot;{1C62027C-DDF1-4D85-BB22-F04711388E35}&quot; pptId=&quot;738&quot;/&gt;&#10;    &lt;slide id=&quot;{D5C5CD01-DACE-44FC-9675-F49749ACFD6A}&quot; pptId=&quot;737&quot;/&gt;&#10;    &lt;slide id=&quot;{B1A0AE14-92A2-4467-A99B-3F5C98CD45CE}&quot; pptId=&quot;739&quot;/&gt;&#10;    &lt;slide id=&quot;{BA2AE15A-C3B6-43BE-8543-29BC531698E8}&quot; pptId=&quot;731&quot;/&gt;&#10;    &lt;slide id=&quot;{3A2C552D-16B6-4DF0-A911-7B32D1555582}&quot; pptId=&quot;736&quot;/&gt;&#10;    &lt;slide id=&quot;{563CE6E6-9DDC-4B3F-A79E-685C6FADB695}&quot; pptId=&quot;688&quot;/&gt;&#10;    &lt;slide id=&quot;{ADD243F8-5BFA-44FB-B710-9A9CED343831}&quot; pptId=&quot;691&quot;/&gt;&#10;    &lt;slide id=&quot;{74611AD7-9719-46CF-A562-DA7A692D4777}&quot; pptId=&quot;690&quot;/&gt;&#10;    &lt;slide id=&quot;{55754F5E-7815-4D2F-9EC9-21F9067B28F8}&quot; pptId=&quot;692&quot;/&gt;&#10;    &lt;slide id=&quot;{0F423681-4031-433C-9933-C630084BA15A}&quot; pptId=&quot;694&quot;/&gt;&#10;    &lt;slide id=&quot;{8D5AA8F5-DCCB-4A15-AE81-E1683388DB68}&quot; pptId=&quot;693&quot;/&gt;&#10;    &lt;slide id=&quot;{CAD0692C-A02A-40A6-9D7D-C1F2FEC9971E}&quot; pptId=&quot;695&quot;/&gt;&#10;    &lt;slide id=&quot;{7B73156C-AB51-4940-B5E6-51F1F75525B5}&quot; pptId=&quot;696&quot;/&gt;&#10;    &lt;slide id=&quot;{BF5DF1D9-EE07-4B66-9B57-5974B7F5C63A}&quot; pptId=&quot;697&quot;/&gt;&#10;    &lt;slide id=&quot;{1A54FD44-940E-4A5E-B193-056CC4AE1A55}&quot; pptId=&quot;732&quot;/&gt;&#10;    &lt;slide id=&quot;{D59C8D22-D629-46A7-9FE7-0228BC3E04FD}&quot; pptId=&quot;706&quot;/&gt;&#10;    &lt;slide id=&quot;{7B618602-1BAE-49C4-964E-D1E6161C9DE9}&quot; pptId=&quot;735&quot;/&gt;&#10;    &lt;slide id=&quot;{76DF04BF-30BA-40C6-A091-F09AB428A9AD}&quot; pptId=&quot;726&quot;/&gt;&#10;    &lt;slide id=&quot;{56BA770F-9C11-4DC9-A11F-80F20EA97B02}&quot; pptId=&quot;698&quot;/&gt;&#10;    &lt;slide id=&quot;{24BC077B-2CB3-4E42-BE51-98F95DA1B694}&quot; pptId=&quot;702&quot;/&gt;&#10;    &lt;slide id=&quot;{5BB211C3-CB85-4A6D-A854-526485FAE214}&quot; pptId=&quot;707&quot;/&gt;&#10;    &lt;slide id=&quot;{15CB73BE-4176-458C-998A-0E4F957A5AA8}&quot; pptId=&quot;703&quot;/&gt;&#10;    &lt;slide id=&quot;{AC320B77-6AD4-45B7-9A52-EA6091C80D98}&quot; pptId=&quot;699&quot;/&gt;&#10;    &lt;slide id=&quot;{A30EC106-9952-4E0F-BC24-8AC545481D12}&quot; pptId=&quot;705&quot;/&gt;&#10;    &lt;slide id=&quot;{157907D2-5967-4207-96A2-6AE90C6D30FA}&quot; pptId=&quot;708&quot;/&gt;&#10;    &lt;slide id=&quot;{88320447-63D7-4A14-A0EB-395F9169827A}&quot; pptId=&quot;704&quot;/&gt;&#10;    &lt;slide id=&quot;{65479B1C-334D-447C-85E6-DD8296F8D528}&quot; pptId=&quot;700&quot;/&gt;&#10;    &lt;slide id=&quot;{C4BCDA42-4249-460A-ADF4-39963CCA9A3A}&quot; pptId=&quot;709&quot;/&gt;&#10;    &lt;slide id=&quot;{B833766B-0816-4953-B576-8694D9CBE3C9}&quot; pptId=&quot;713&quot;/&gt;&#10;    &lt;slide id=&quot;{23BC30B8-D73E-4FDF-AF7B-E19C1C112AED}&quot; pptId=&quot;701&quot;/&gt;&#10;    &lt;slide id=&quot;{6343CAE5-79E5-4772-9D70-32AFB7862E42}&quot; pptId=&quot;711&quot;/&gt;&#10;    &lt;slide id=&quot;{979E185E-F3B6-4B23-9E09-A512BD2C038E}&quot; pptId=&quot;712&quot;/&gt;&#10;    &lt;slide id=&quot;{24F44B33-26FC-489F-BB10-1EC584398F6F}&quot; pptId=&quot;718&quot;/&gt;&#10;    &lt;slide id=&quot;{6EE5E8CE-021F-483D-BA84-217D78DBA172}&quot; pptId=&quot;714&quot;/&gt;&#10;    &lt;slide id=&quot;{13B681F0-6FB1-4F61-97FE-E4F808553C67}&quot; pptId=&quot;719&quot;/&gt;&#10;    &lt;slide id=&quot;{4405E20A-6471-46EE-865A-4768939B4A7A}&quot; pptId=&quot;729&quot;/&gt;&#10;    &lt;slide id=&quot;{B0892512-8403-414E-ACE3-FBBEADB1EFC8}&quot; pptId=&quot;300&quot;/&gt;&#10;  &lt;/slides&gt;&#10;&#10;  &lt;narration&gt;&#10;    &lt;audioTracks&gt;&#10;      &lt;audioTrack muted=&quot;false&quot; name=&quot;Easter 2023 - To Die is Gain - Edited Soundboard Audio&quot; resource=&quot;ef85067c&quot; slideId=&quot;{EC22C5D3-BE7F-470B-B87B-807D8D6BA350}&quot; startTime=&quot;0&quot; stepIndex=&quot;0&quot; volume=&quot;1&quot;&gt;&#10;        &lt;audio channels=&quot;2&quot; format=&quot;fltp&quot; sampleRate=&quot;48000&quot;/&gt;&#10;      &lt;/audioTrack&gt;&#10;    &lt;/audioTracks&gt;&#10;    &lt;videoTracks/&gt;&#10;  &lt;/narration&gt;&#10;&#10;&lt;/presentation2&gt;&#10;"/>
  <p:tag name="ISPRING_ULTRA_SCORM_COURCE_TITLE" val="Easter 2023 - To Die is Gain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\uFFFD\/\bP{52F60523-431F-4090-BD6D-7A152C603D33}&quot;,&quot;C:\\Users\\dlbri\\OneDrive\\Documents\\DanHome\\AIC Pastoring\\Messages\\Misc Messages\\Easter 2023&quot;]]"/>
  <p:tag name="ISPRING_SCORM_RATE_QUIZZES" val="0"/>
  <p:tag name="ISPRING_PRESENTATION_TITLE" val="Easter 2023 - To Die is Gai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31.783"/>
  <p:tag name="TIMING" val="|6.907|10.78"/>
  <p:tag name="ISPRING_SLIDE_ID_2" val="{563CE6E6-9DDC-4B3F-A79E-685C6FADB69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1.775"/>
  <p:tag name="TIMING" val="|1.369|3.897|7.236"/>
  <p:tag name="ISPRING_SLIDE_ID_2" val="{ADD243F8-5BFA-44FB-B710-9A9CED34383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30.897"/>
  <p:tag name="ISPRING_SLIDE_ID_2" val="{74611AD7-9719-46CF-A562-DA7A692D477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1.514"/>
  <p:tag name="ISPRING_SLIDE_ID_2" val="{55754F5E-7815-4D2F-9EC9-21F9067B28F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45.433"/>
  <p:tag name="TIMING" val="|2.589|11.233|8.814"/>
  <p:tag name="ISPRING_SLIDE_ID_2" val="{0F423681-4031-433C-9933-C630084BA15A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9.959"/>
  <p:tag name="ISPRING_SLIDE_ID_2" val="{8D5AA8F5-DCCB-4A15-AE81-E1683388DB68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39.736"/>
  <p:tag name="TIMING" val="|16.647|10.335"/>
  <p:tag name="ISPRING_SLIDE_ID_2" val="{CAD0692C-A02A-40A6-9D7D-C1F2FEC9971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7.084"/>
  <p:tag name="TIMING" val="|18.825"/>
  <p:tag name="ISPRING_SLIDE_ID_2" val="{7B73156C-AB51-4940-B5E6-51F1F75525B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42.217"/>
  <p:tag name="TIMING" val="|19.377"/>
  <p:tag name="ISPRING_SLIDE_ID_2" val="{BF5DF1D9-EE07-4B66-9B57-5974B7F5C63A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41.206"/>
  <p:tag name="TIMING" val="|29.333"/>
  <p:tag name="ISPRING_SLIDE_ID_2" val="{1A54FD44-940E-4A5E-B193-056CC4AE1A5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30.628"/>
  <p:tag name="ISPRING_SLIDE_ID_2" val="{EC22C5D3-BE7F-470B-B87B-807D8D6BA35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95.217"/>
  <p:tag name="TIMING" val="|57.348"/>
  <p:tag name="ISPRING_SLIDE_ID_2" val="{D59C8D22-D629-46A7-9FE7-0228BC3E04FD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96.015"/>
  <p:tag name="TIMING" val="|3.591|49.526"/>
  <p:tag name="ISPRING_SLIDE_ID_2" val="{7B618602-1BAE-49C4-964E-D1E6161C9DE9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38.781"/>
  <p:tag name="TIMING" val="|1.234|7.369|6.983|4.551"/>
  <p:tag name="ISPRING_SLIDE_ID_2" val="{76DF04BF-30BA-40C6-A091-F09AB428A9AD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8.932"/>
  <p:tag name="TIMING" val="|12.042"/>
  <p:tag name="ISPRING_SLIDE_ID_2" val="{56BA770F-9C11-4DC9-A11F-80F20EA97B0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45.324"/>
  <p:tag name="TIMING" val="|3.076|13.602"/>
  <p:tag name="ISPRING_SLIDE_ID_2" val="{24BC077B-2CB3-4E42-BE51-98F95DA1B69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6.335"/>
  <p:tag name="ISPRING_SLIDE_ID_2" val="{5BB211C3-CB85-4A6D-A854-526485FAE21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71.319"/>
  <p:tag name="ISPRING_SLIDE_ID_2" val="{15CB73BE-4176-458C-998A-0E4F957A5AA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5.802"/>
  <p:tag name="ISPRING_SLIDE_ID_2" val="{AC320B77-6AD4-45B7-9A52-EA6091C80D98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32.796"/>
  <p:tag name="TIMING" val="|1.268"/>
  <p:tag name="ISPRING_SLIDE_ID_2" val="{A30EC106-9952-4E0F-BC24-8AC545481D1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35.195"/>
  <p:tag name="ISPRING_SLIDE_ID_2" val="{157907D2-5967-4207-96A2-6AE90C6D30F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45.681"/>
  <p:tag name="ISPRING_SLIDE_ID_2" val="{4AAF362E-81A8-4518-8945-C29A396E2850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74.949"/>
  <p:tag name="ISPRING_SLIDE_ID_2" val="{88320447-63D7-4A14-A0EB-395F9169827A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4.103"/>
  <p:tag name="ISPRING_SLIDE_ID_2" val="{65479B1C-334D-447C-85E6-DD8296F8D52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60.096"/>
  <p:tag name="TIMING" val="|1.694|18.899"/>
  <p:tag name="ISPRING_SLIDE_ID_2" val="{C4BCDA42-4249-460A-ADF4-39963CCA9A3A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39.744"/>
  <p:tag name="ISPRING_SLIDE_ID_2" val="{B833766B-0816-4953-B576-8694D9CBE3C9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5.693"/>
  <p:tag name="ISPRING_SLIDE_ID_2" val="{23BC30B8-D73E-4FDF-AF7B-E19C1C112AED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0.823"/>
  <p:tag name="ISPRING_SLIDE_ID_2" val="{6343CAE5-79E5-4772-9D70-32AFB7862E4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37.979"/>
  <p:tag name="TIMING" val="|17.019"/>
  <p:tag name="ISPRING_SLIDE_ID_2" val="{979E185E-F3B6-4B23-9E09-A512BD2C038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65.842"/>
  <p:tag name="ISPRING_SLIDE_ID_2" val="{24F44B33-26FC-489F-BB10-1EC584398F6F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7.224"/>
  <p:tag name="ISPRING_SLIDE_ID_2" val="{6EE5E8CE-021F-483D-BA84-217D78DBA1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44.618"/>
  <p:tag name="ISPRING_SLIDE_ID_2" val="{13B681F0-6FB1-4F61-97FE-E4F808553C6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59.547"/>
  <p:tag name="TIMING" val="|51.057"/>
  <p:tag name="ISPRING_SLIDE_ID_2" val="{8497B232-5A3E-4446-A304-8C2609B22BE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2.063"/>
  <p:tag name="ISPRING_SLIDE_ID_2" val="{4405E20A-6471-46EE-865A-4768939B4A7A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E255A92B-083D-4A10-B53E-BAEA6FF4426A}:300"/>
  <p:tag name="GENSWF_ADVANCE_TIME" val="39.993"/>
  <p:tag name="ISPRING_SLIDE_ID_2" val="{B0892512-8403-414E-ACE3-FBBEADB1EFC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57.015"/>
  <p:tag name="TIMING" val="|4.265|15.746|13.716"/>
  <p:tag name="ISPRING_SLIDE_ID_2" val="{1C62027C-DDF1-4D85-BB22-F04711388E3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75.636"/>
  <p:tag name="TIMING" val="|59.172"/>
  <p:tag name="ISPRING_SLIDE_ID_2" val="{D5C5CD01-DACE-44FC-9675-F49749ACFD6A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9.791"/>
  <p:tag name="ISPRING_SLIDE_ID_2" val="{B1A0AE14-92A2-4467-A99B-3F5C98CD45C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81.418"/>
  <p:tag name="TIMING" val="|59.302"/>
  <p:tag name="ISPRING_SLIDE_ID_2" val="{BA2AE15A-C3B6-43BE-8543-29BC531698E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2.062"/>
  <p:tag name="ISPRING_SLIDE_ID_2" val="{3A2C552D-16B6-4DF0-A911-7B32D155558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2233</Words>
  <Application>Microsoft Macintosh PowerPoint</Application>
  <PresentationFormat>Widescreen</PresentationFormat>
  <Paragraphs>199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  <vt:variant>
        <vt:lpstr>Custom Shows</vt:lpstr>
      </vt:variant>
      <vt:variant>
        <vt:i4>1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Topical Preaching link at BibleStudyDownloads.org</vt:lpstr>
      <vt:lpstr>ad92-9e1a-9185-be95</vt:lpstr>
    </vt:vector>
  </TitlesOfParts>
  <Company>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2023 - To Die is Gain</dc:title>
  <dc:creator>David Martin</dc:creator>
  <cp:lastModifiedBy>Rick Griffith</cp:lastModifiedBy>
  <cp:revision>4</cp:revision>
  <cp:lastPrinted>2016-09-27T19:32:35Z</cp:lastPrinted>
  <dcterms:created xsi:type="dcterms:W3CDTF">2011-09-26T16:22:56Z</dcterms:created>
  <dcterms:modified xsi:type="dcterms:W3CDTF">2023-04-16T07:12:29Z</dcterms:modified>
</cp:coreProperties>
</file>