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7" r:id="rId15"/>
    <p:sldId id="269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81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4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E43D4-951E-0345-B0C0-21E836E666EF}" type="datetimeFigureOut">
              <a:rPr lang="en-US" smtClean="0"/>
              <a:t>9/26/20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9A420-827B-8246-8019-445F06900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3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6811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359C5-A3BC-4EC9-9B8D-E77027C30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A9C62-AF8C-42D9-8E87-8E616952D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845D8-114B-43A2-9FB3-AEAFB8D3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D9F-F064-437A-9517-F68513C4EEE5}" type="datetimeFigureOut">
              <a:rPr lang="en-US" smtClean="0"/>
              <a:t>9/26/20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068FD-2792-4F29-A950-5AC8F537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87CC8-4D0C-4EB0-8151-F7101774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67C-CE2B-4BF9-AABC-086865792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BF7C6-241E-4542-ABBC-2C8F64C5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890B0-D3B3-466E-8E4B-E35FEEE36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1E109-190E-4854-BBAF-A56BA7D0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D9F-F064-437A-9517-F68513C4EEE5}" type="datetimeFigureOut">
              <a:rPr lang="en-US" smtClean="0"/>
              <a:t>9/26/20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2A0C0-22B9-4011-A6C8-A660722B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3B1D2-0F9E-4F3C-9B64-AE4C5FDB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67C-CE2B-4BF9-AABC-086865792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82B2E3-321D-423D-B88A-20AD14050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F0EAC-8814-4762-BD53-07DC669EB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B5035-1545-4548-8569-D2FCF9B2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D9F-F064-437A-9517-F68513C4EEE5}" type="datetimeFigureOut">
              <a:rPr lang="en-US" smtClean="0"/>
              <a:t>9/26/20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DDE82-39F3-4DE6-AF9B-CCE0DEC04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899D3-61CD-44FA-835F-8D7FC268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67C-CE2B-4BF9-AABC-086865792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5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969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896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21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96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0740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1214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574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154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72EF-3FBE-4AEB-8EC4-121E43C58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7E21-1D21-492D-B7D8-1270BB696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2047B-21F7-445B-B985-00742EF01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D9F-F064-437A-9517-F68513C4EEE5}" type="datetimeFigureOut">
              <a:rPr lang="en-US" smtClean="0"/>
              <a:t>9/26/20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3F74E-D7DD-4016-B345-9859D6779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4D2C8-6FD1-4331-8EF2-A374EA52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67C-CE2B-4BF9-AABC-086865792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5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7494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8032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937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8455-6F66-4E26-85C9-5E0BE4C0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BB63C-63AE-427F-AD61-AC98CEA93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CB3C4-C09A-4A1D-BEB6-43F88240D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D9F-F064-437A-9517-F68513C4EEE5}" type="datetimeFigureOut">
              <a:rPr lang="en-US" smtClean="0"/>
              <a:t>9/26/20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F29FC-F7C6-467E-A0C7-DA5C909A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D97E4-9A5F-4BCB-89F6-1BC9E308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67C-CE2B-4BF9-AABC-086865792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9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90884-6CEF-40CA-A6DB-0C834744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B8964-01B2-4C58-8277-E2F518A62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31FFE-B1F7-4CC2-8103-98411D9DE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77FB2-59A1-4605-86F6-EBD63316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D9F-F064-437A-9517-F68513C4EEE5}" type="datetimeFigureOut">
              <a:rPr lang="en-US" smtClean="0"/>
              <a:t>9/26/20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51AFD-D876-4F56-B09C-C988B809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78279-08D1-42E2-B624-4A349300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67C-CE2B-4BF9-AABC-086865792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4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C1361-3246-440A-AB75-2B8D38158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72112-84F8-47BC-A1E5-7DC091E39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A11F2-5994-4DBC-B77A-792980EA2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D8A921-C312-4820-AAC8-04F26AF78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462B13-6078-463C-8F82-D57B8DC7D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E046EF-AD4F-440A-9F6A-A6A8AE2D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D9F-F064-437A-9517-F68513C4EEE5}" type="datetimeFigureOut">
              <a:rPr lang="en-US" smtClean="0"/>
              <a:t>9/26/20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BDB0C8-8762-4228-B329-5FBEC374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2E0396-0A89-43C6-97E3-6B29D8ABE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67C-CE2B-4BF9-AABC-086865792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5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0B76B-BFF3-442C-857D-B7168D21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C5830-93CF-4CE5-8335-DF4585BC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D9F-F064-437A-9517-F68513C4EEE5}" type="datetimeFigureOut">
              <a:rPr lang="en-US" smtClean="0"/>
              <a:t>9/26/20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4CC95-1BF5-4F10-A4E1-C582135D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3D3B5-F6AD-4C0A-A68E-A1DB92A2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67C-CE2B-4BF9-AABC-086865792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A7BCE1-377B-4B9C-8595-D9C29BB2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D9F-F064-437A-9517-F68513C4EEE5}" type="datetimeFigureOut">
              <a:rPr lang="en-US" smtClean="0"/>
              <a:t>9/26/20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ADA00-2DF0-4A65-B8D8-BC332D24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2F9B1-7E0D-463E-B493-403DA87B3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67C-CE2B-4BF9-AABC-086865792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10CF3-6082-4650-A80F-B386CED7B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A309C-3B91-42E1-BD6F-84AFF46F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9875D-77F9-4E18-BF46-3ED9ADB5D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3DA20-3478-4116-A55D-E9A799F47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D9F-F064-437A-9517-F68513C4EEE5}" type="datetimeFigureOut">
              <a:rPr lang="en-US" smtClean="0"/>
              <a:t>9/26/20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9BC60-DB9C-40AB-9151-7E22C902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D01D1-EEBB-40CE-9707-2C0DF09A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67C-CE2B-4BF9-AABC-086865792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8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8D0FE-63AD-4244-8A87-44ECA7003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7478A-4F57-4EDD-B596-29F055676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C81BE-1CE0-4B4A-A38A-51E681775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3C9B5-6A8C-44FA-9584-3CDA5B2A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D9F-F064-437A-9517-F68513C4EEE5}" type="datetimeFigureOut">
              <a:rPr lang="en-US" smtClean="0"/>
              <a:t>9/26/20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1FB98-9A61-4591-A2D9-F0A8A81AF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4534B-771D-4E24-ADE1-4BA2C67A1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67C-CE2B-4BF9-AABC-086865792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C09DB-2785-411C-9A91-6C37418B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24A7E-E29D-4904-905B-2DC37612A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373ED-6EAE-47E4-B1A5-A13428707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CD9F-F064-437A-9517-F68513C4EEE5}" type="datetimeFigureOut">
              <a:rPr lang="en-US" smtClean="0"/>
              <a:t>9/26/20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09992-8637-4480-8EDF-99DC50278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C792D-E8F6-46BA-AB2C-FEDD116EC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A267C-CE2B-4BF9-AABC-086865792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6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82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172890-1768-4AAE-B197-C8ED63D91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Lord's Supper">
            <a:extLst>
              <a:ext uri="{FF2B5EF4-FFF2-40B4-BE49-F238E27FC236}">
                <a16:creationId xmlns:a16="http://schemas.microsoft.com/office/drawing/2014/main" id="{32DFDB2D-239E-4F0F-8F1D-910FE4E8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AA8893-252B-4644-875D-299FAF5DC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109" y="5038928"/>
            <a:ext cx="4659549" cy="171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Preached by Dr. Jim Harmeling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Griffith,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CIC &amp; Singapore Bible College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9B73D3-7585-B54B-B8B5-A977E28BF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36" y="143686"/>
            <a:ext cx="3012332" cy="110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Topical Sermon</a:t>
            </a:r>
          </a:p>
        </p:txBody>
      </p:sp>
    </p:spTree>
    <p:extLst>
      <p:ext uri="{BB962C8B-B14F-4D97-AF65-F5344CB8AC3E}">
        <p14:creationId xmlns:p14="http://schemas.microsoft.com/office/powerpoint/2010/main" val="32781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172890-1768-4AAE-B197-C8ED63D91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Lord's Supper">
            <a:extLst>
              <a:ext uri="{FF2B5EF4-FFF2-40B4-BE49-F238E27FC236}">
                <a16:creationId xmlns:a16="http://schemas.microsoft.com/office/drawing/2014/main" id="{32DFDB2D-239E-4F0F-8F1D-910FE4E8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-9525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9D9E7-32A0-4D50-AD82-AEF40E53F918}"/>
              </a:ext>
            </a:extLst>
          </p:cNvPr>
          <p:cNvSpPr txBox="1"/>
          <p:nvPr/>
        </p:nvSpPr>
        <p:spPr>
          <a:xfrm>
            <a:off x="4802981" y="860907"/>
            <a:ext cx="6827044" cy="559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What is the Meaning of the Lord’s Supper?</a:t>
            </a:r>
            <a:endParaRPr lang="en-US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8525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1C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Often Should the Lord's Supper/Communion Be Observed?">
            <a:extLst>
              <a:ext uri="{FF2B5EF4-FFF2-40B4-BE49-F238E27FC236}">
                <a16:creationId xmlns:a16="http://schemas.microsoft.com/office/drawing/2014/main" id="{A8B34EDC-C841-4E85-9528-C67D8ED72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36" y="643467"/>
            <a:ext cx="1066232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966566-942F-40CE-A567-D07752BFDCAB}"/>
              </a:ext>
            </a:extLst>
          </p:cNvPr>
          <p:cNvSpPr txBox="1"/>
          <p:nvPr/>
        </p:nvSpPr>
        <p:spPr>
          <a:xfrm>
            <a:off x="4195000" y="1138767"/>
            <a:ext cx="6939726" cy="1668149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The Presence of Christ</a:t>
            </a:r>
            <a:endParaRPr lang="en-US" sz="2400" b="1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R="0" lv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Memorial					Actual</a:t>
            </a:r>
          </a:p>
          <a:p>
            <a:pPr marR="0" lvl="0"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of death	--------------------------	presence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2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172890-1768-4AAE-B197-C8ED63D91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Lord's Supper">
            <a:extLst>
              <a:ext uri="{FF2B5EF4-FFF2-40B4-BE49-F238E27FC236}">
                <a16:creationId xmlns:a16="http://schemas.microsoft.com/office/drawing/2014/main" id="{32DFDB2D-239E-4F0F-8F1D-910FE4E8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-9525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9D9E7-32A0-4D50-AD82-AEF40E53F918}"/>
              </a:ext>
            </a:extLst>
          </p:cNvPr>
          <p:cNvSpPr txBox="1"/>
          <p:nvPr/>
        </p:nvSpPr>
        <p:spPr>
          <a:xfrm>
            <a:off x="4802981" y="860907"/>
            <a:ext cx="6827044" cy="547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What is the Meaning of the Lord’s Supper?</a:t>
            </a:r>
            <a:endParaRPr lang="en-US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F03FEB-93BA-4804-8BFD-B57D4A011959}"/>
              </a:ext>
            </a:extLst>
          </p:cNvPr>
          <p:cNvSpPr txBox="1"/>
          <p:nvPr/>
        </p:nvSpPr>
        <p:spPr>
          <a:xfrm>
            <a:off x="5774530" y="1657262"/>
            <a:ext cx="4883944" cy="6127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Identification with Christ</a:t>
            </a:r>
            <a:endParaRPr lang="en-US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016C24-5393-4C54-90DC-EFA79F4D3126}"/>
              </a:ext>
            </a:extLst>
          </p:cNvPr>
          <p:cNvSpPr txBox="1"/>
          <p:nvPr/>
        </p:nvSpPr>
        <p:spPr>
          <a:xfrm>
            <a:off x="4941093" y="2464954"/>
            <a:ext cx="6550819" cy="6127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Fellowship bond with other Christians</a:t>
            </a:r>
            <a:endParaRPr lang="en-US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D24534-8A2D-451A-981F-9BDF704B450B}"/>
              </a:ext>
            </a:extLst>
          </p:cNvPr>
          <p:cNvSpPr txBox="1"/>
          <p:nvPr/>
        </p:nvSpPr>
        <p:spPr>
          <a:xfrm>
            <a:off x="5145880" y="3291696"/>
            <a:ext cx="6141244" cy="11790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Joyful anticipation of our future realization of salvation</a:t>
            </a:r>
            <a:endParaRPr lang="en-US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2B4E98-6871-47DE-A881-81DEC5E5AE56}"/>
              </a:ext>
            </a:extLst>
          </p:cNvPr>
          <p:cNvSpPr txBox="1"/>
          <p:nvPr/>
        </p:nvSpPr>
        <p:spPr>
          <a:xfrm>
            <a:off x="1290637" y="4810810"/>
            <a:ext cx="96107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Matthew 26:29</a:t>
            </a:r>
          </a:p>
          <a:p>
            <a:pPr algn="ctr"/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“I tell you I will not drink again of this fruit of the vine until that day when I drink it new with you in my Father's kingdom.”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172890-1768-4AAE-B197-C8ED63D91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Lord's Supper">
            <a:extLst>
              <a:ext uri="{FF2B5EF4-FFF2-40B4-BE49-F238E27FC236}">
                <a16:creationId xmlns:a16="http://schemas.microsoft.com/office/drawing/2014/main" id="{32DFDB2D-239E-4F0F-8F1D-910FE4E8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6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0613366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Topical Preaching link at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609585" eaLnBrk="1" hangingPunct="1"/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and notes for free!</a:t>
            </a:r>
            <a:endParaRPr lang="en-US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2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172890-1768-4AAE-B197-C8ED63D91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Lord's Supper">
            <a:extLst>
              <a:ext uri="{FF2B5EF4-FFF2-40B4-BE49-F238E27FC236}">
                <a16:creationId xmlns:a16="http://schemas.microsoft.com/office/drawing/2014/main" id="{32DFDB2D-239E-4F0F-8F1D-910FE4E8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-9525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9D9E7-32A0-4D50-AD82-AEF40E53F918}"/>
              </a:ext>
            </a:extLst>
          </p:cNvPr>
          <p:cNvSpPr txBox="1"/>
          <p:nvPr/>
        </p:nvSpPr>
        <p:spPr>
          <a:xfrm>
            <a:off x="4650581" y="1137132"/>
            <a:ext cx="6827044" cy="3795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oefler Text"/>
                <a:cs typeface="Arial Unicode MS"/>
              </a:rPr>
              <a:t>The Names of the Meal</a:t>
            </a:r>
          </a:p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oefler Text"/>
                <a:cs typeface="Arial Unicode MS"/>
              </a:rPr>
              <a:t>“The Lord’s Supper” (1 Cor 11:20)</a:t>
            </a:r>
          </a:p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oefler Text"/>
                <a:cs typeface="Arial Unicode MS"/>
              </a:rPr>
              <a:t>“The table of the Lord” (1 Cor 11:21)</a:t>
            </a:r>
          </a:p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oefler Text"/>
                <a:cs typeface="Arial Unicode MS"/>
              </a:rPr>
              <a:t>“Communion” or “partaking”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(1 Cor 10:16)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Hoefler Text"/>
              <a:cs typeface="Arial Unicode MS"/>
            </a:endParaRPr>
          </a:p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oefler Text"/>
                <a:cs typeface="Arial Unicode MS"/>
              </a:rPr>
              <a:t>“Breaking of bread” (Acts 2:42, 46; 20:7, 11)</a:t>
            </a:r>
          </a:p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oefler Text"/>
                <a:cs typeface="Arial Unicode MS"/>
              </a:rPr>
              <a:t>“Eucharist” (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Luke 22:17, 19; 1 Cor 11:24)</a:t>
            </a:r>
          </a:p>
        </p:txBody>
      </p:sp>
    </p:spTree>
    <p:extLst>
      <p:ext uri="{BB962C8B-B14F-4D97-AF65-F5344CB8AC3E}">
        <p14:creationId xmlns:p14="http://schemas.microsoft.com/office/powerpoint/2010/main" val="66319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172890-1768-4AAE-B197-C8ED63D91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Lord's Supper">
            <a:extLst>
              <a:ext uri="{FF2B5EF4-FFF2-40B4-BE49-F238E27FC236}">
                <a16:creationId xmlns:a16="http://schemas.microsoft.com/office/drawing/2014/main" id="{32DFDB2D-239E-4F0F-8F1D-910FE4E8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-9525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9D9E7-32A0-4D50-AD82-AEF40E53F918}"/>
              </a:ext>
            </a:extLst>
          </p:cNvPr>
          <p:cNvSpPr txBox="1"/>
          <p:nvPr/>
        </p:nvSpPr>
        <p:spPr>
          <a:xfrm>
            <a:off x="4802981" y="860907"/>
            <a:ext cx="6827044" cy="559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Roots: The Old </a:t>
            </a:r>
            <a:r>
              <a:rPr lang="en-US" sz="28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Testament Feast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of Passover</a:t>
            </a:r>
            <a:endParaRPr lang="en-US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64A532-5E53-4BE9-9542-831A9DF13CAE}"/>
              </a:ext>
            </a:extLst>
          </p:cNvPr>
          <p:cNvSpPr txBox="1"/>
          <p:nvPr/>
        </p:nvSpPr>
        <p:spPr>
          <a:xfrm>
            <a:off x="2096690" y="3083059"/>
            <a:ext cx="7998619" cy="138499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</a:rPr>
              <a:t>Covenant bond meal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</a:rPr>
              <a:t>Isaac’s covenant with Abimelech (Gen 26:6-33)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</a:rPr>
              <a:t>Jacob’s agreement with Laban (Gen 31:54)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0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172890-1768-4AAE-B197-C8ED63D91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75C01F-9A18-4A1B-AD46-F84DE19AB4C5}"/>
              </a:ext>
            </a:extLst>
          </p:cNvPr>
          <p:cNvSpPr txBox="1"/>
          <p:nvPr/>
        </p:nvSpPr>
        <p:spPr>
          <a:xfrm>
            <a:off x="180975" y="190500"/>
            <a:ext cx="118491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Exodus 24:6-11</a:t>
            </a:r>
            <a:endParaRPr lang="en-US" sz="3200" b="1" i="0" baseline="300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 Moses took half of the blood and put it in basins, and half of the blood he threw against the altar. </a:t>
            </a:r>
            <a:r>
              <a:rPr lang="en-US" sz="320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7 </a:t>
            </a:r>
            <a:r>
              <a:rPr 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Then he took the Book of the Covenant and read it in the hearing of the people. And they said, “All that the </a:t>
            </a:r>
            <a:r>
              <a:rPr lang="en-US" sz="3200" i="0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has spoken we will do, and we will be obedient.” </a:t>
            </a:r>
            <a:r>
              <a:rPr lang="en-US" sz="320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Moses took the blood and threw it on the people and said, “Behold the blood of the </a:t>
            </a:r>
            <a:r>
              <a:rPr lang="en-US" sz="3200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covenant</a:t>
            </a:r>
            <a:r>
              <a:rPr 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that the </a:t>
            </a:r>
            <a:r>
              <a:rPr lang="en-US" sz="3200" i="0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has made with you in accordance with all these words.”</a:t>
            </a:r>
          </a:p>
          <a:p>
            <a:pPr algn="l"/>
            <a:r>
              <a:rPr lang="en-US" sz="320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Then Moses and Aaron, Nadab, and Abihu, and seventy of the elders of Israel went up, </a:t>
            </a:r>
            <a:r>
              <a:rPr lang="en-US" sz="320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10 </a:t>
            </a:r>
            <a:r>
              <a:rPr 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they saw the God of Israel. There was under his feet as it were a pavement of sapphire stone, like the very heaven for clearness. </a:t>
            </a:r>
            <a:r>
              <a:rPr lang="en-US" sz="320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11 </a:t>
            </a:r>
            <a:r>
              <a:rPr 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he did not lay his hand on the chief men of the people of Israel; they beheld God, </a:t>
            </a:r>
            <a:r>
              <a:rPr lang="en-US" sz="3200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 ate and drank.</a:t>
            </a:r>
          </a:p>
        </p:txBody>
      </p:sp>
    </p:spTree>
    <p:extLst>
      <p:ext uri="{BB962C8B-B14F-4D97-AF65-F5344CB8AC3E}">
        <p14:creationId xmlns:p14="http://schemas.microsoft.com/office/powerpoint/2010/main" val="274121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172890-1768-4AAE-B197-C8ED63D91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Lord's Supper">
            <a:extLst>
              <a:ext uri="{FF2B5EF4-FFF2-40B4-BE49-F238E27FC236}">
                <a16:creationId xmlns:a16="http://schemas.microsoft.com/office/drawing/2014/main" id="{32DFDB2D-239E-4F0F-8F1D-910FE4E8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9D9E7-32A0-4D50-AD82-AEF40E53F918}"/>
              </a:ext>
            </a:extLst>
          </p:cNvPr>
          <p:cNvSpPr txBox="1"/>
          <p:nvPr/>
        </p:nvSpPr>
        <p:spPr>
          <a:xfrm>
            <a:off x="4802981" y="860907"/>
            <a:ext cx="6827044" cy="559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Roots: The Old Testament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Feast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of Passover</a:t>
            </a:r>
            <a:endParaRPr lang="en-US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DFD7A-1714-4348-A197-139C58A207C9}"/>
              </a:ext>
            </a:extLst>
          </p:cNvPr>
          <p:cNvSpPr txBox="1"/>
          <p:nvPr/>
        </p:nvSpPr>
        <p:spPr>
          <a:xfrm>
            <a:off x="666750" y="2418208"/>
            <a:ext cx="10858500" cy="4136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b="1" i="1" u="none" strike="noStrike" kern="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Passover significance for Israel</a:t>
            </a:r>
          </a:p>
          <a:p>
            <a:pPr marL="457200" marR="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They were helpless in bondage to an unrelenting taskmaster bent on their destruction.</a:t>
            </a:r>
            <a:endParaRPr lang="en-US" sz="2800" kern="0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457200" marR="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An individual from among their own nation delivers them out of bondage.</a:t>
            </a:r>
            <a:endParaRPr lang="en-US" sz="2800" kern="0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457200" marR="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The power of God breaks the power of their oppressor.</a:t>
            </a:r>
            <a:endParaRPr lang="en-US" sz="2800" kern="0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457200" marR="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The final sign of power is the death of every first-born son.</a:t>
            </a:r>
            <a:endParaRPr lang="en-US" sz="2800" kern="0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91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172890-1768-4AAE-B197-C8ED63D91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Lord's Supper">
            <a:extLst>
              <a:ext uri="{FF2B5EF4-FFF2-40B4-BE49-F238E27FC236}">
                <a16:creationId xmlns:a16="http://schemas.microsoft.com/office/drawing/2014/main" id="{32DFDB2D-239E-4F0F-8F1D-910FE4E8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9D9E7-32A0-4D50-AD82-AEF40E53F918}"/>
              </a:ext>
            </a:extLst>
          </p:cNvPr>
          <p:cNvSpPr txBox="1"/>
          <p:nvPr/>
        </p:nvSpPr>
        <p:spPr>
          <a:xfrm>
            <a:off x="4802981" y="860907"/>
            <a:ext cx="6827044" cy="559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Roots: The Old Testament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Feast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of Passover</a:t>
            </a:r>
            <a:endParaRPr lang="en-US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DFD7A-1714-4348-A197-139C58A207C9}"/>
              </a:ext>
            </a:extLst>
          </p:cNvPr>
          <p:cNvSpPr txBox="1"/>
          <p:nvPr/>
        </p:nvSpPr>
        <p:spPr>
          <a:xfrm>
            <a:off x="666750" y="2427733"/>
            <a:ext cx="10858500" cy="33330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marR="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God provides a substitute sacrifice to Israel so that they do not   experience death. This substitute is a lamb.</a:t>
            </a:r>
            <a:endParaRPr lang="en-US" sz="2800" kern="0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457200" marR="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When the lamb’s blood covers the doorposts of the house, the death angel passes over and does not bring death.</a:t>
            </a:r>
            <a:endParaRPr lang="en-US" sz="2800" kern="0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457200" marR="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God delivers Israel out of bondage and into a new identity as an elect people reflecting Him.</a:t>
            </a:r>
            <a:endParaRPr lang="en-US" sz="2800" u="none" strike="noStrike" kern="0" spc="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60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172890-1768-4AAE-B197-C8ED63D91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Lord's Supper">
            <a:extLst>
              <a:ext uri="{FF2B5EF4-FFF2-40B4-BE49-F238E27FC236}">
                <a16:creationId xmlns:a16="http://schemas.microsoft.com/office/drawing/2014/main" id="{32DFDB2D-239E-4F0F-8F1D-910FE4E8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9D9E7-32A0-4D50-AD82-AEF40E53F918}"/>
              </a:ext>
            </a:extLst>
          </p:cNvPr>
          <p:cNvSpPr txBox="1"/>
          <p:nvPr/>
        </p:nvSpPr>
        <p:spPr>
          <a:xfrm>
            <a:off x="4802981" y="860907"/>
            <a:ext cx="6827044" cy="559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Roots: The Old Testament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Feast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of Passover</a:t>
            </a:r>
            <a:endParaRPr lang="en-US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DFD7A-1714-4348-A197-139C58A207C9}"/>
              </a:ext>
            </a:extLst>
          </p:cNvPr>
          <p:cNvSpPr txBox="1"/>
          <p:nvPr/>
        </p:nvSpPr>
        <p:spPr>
          <a:xfrm>
            <a:off x="461962" y="3046858"/>
            <a:ext cx="11268075" cy="29913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57200" marR="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Moses tells Israel to observe Passover in the Promised Land (</a:t>
            </a:r>
            <a:r>
              <a:rPr lang="en-US" sz="2800" u="none" strike="noStrike" kern="0" spc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Deut</a:t>
            </a: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16:1-8)</a:t>
            </a:r>
            <a:endParaRPr lang="en-US" sz="2800" kern="0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457200" marR="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Joshua observes Passover in the Promised Land (Josh 5:10-11)</a:t>
            </a:r>
            <a:endParaRPr lang="en-US" sz="2800" kern="0" dirty="0">
              <a:solidFill>
                <a:schemeClr val="bg1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457200" marR="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Josiah reveals Israel’s failure to keep Passover in the Promised Land (2 Kgs 23:21-23)</a:t>
            </a:r>
          </a:p>
          <a:p>
            <a:pPr marL="457200" marR="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Israel observes Passover in the Promised Land after exile (Ezra 6:19-22)</a:t>
            </a:r>
            <a:endParaRPr lang="en-US" sz="2800" u="none" strike="noStrike" kern="0" spc="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84114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172890-1768-4AAE-B197-C8ED63D91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Lord's Supper">
            <a:extLst>
              <a:ext uri="{FF2B5EF4-FFF2-40B4-BE49-F238E27FC236}">
                <a16:creationId xmlns:a16="http://schemas.microsoft.com/office/drawing/2014/main" id="{32DFDB2D-239E-4F0F-8F1D-910FE4E8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9D9E7-32A0-4D50-AD82-AEF40E53F918}"/>
              </a:ext>
            </a:extLst>
          </p:cNvPr>
          <p:cNvSpPr txBox="1"/>
          <p:nvPr/>
        </p:nvSpPr>
        <p:spPr>
          <a:xfrm>
            <a:off x="4802981" y="860907"/>
            <a:ext cx="6827044" cy="559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Roots: The Old Testament Feast of Passover</a:t>
            </a:r>
            <a:endParaRPr lang="en-US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64A532-5E53-4BE9-9542-831A9DF13CAE}"/>
              </a:ext>
            </a:extLst>
          </p:cNvPr>
          <p:cNvSpPr txBox="1"/>
          <p:nvPr/>
        </p:nvSpPr>
        <p:spPr>
          <a:xfrm>
            <a:off x="700088" y="2463934"/>
            <a:ext cx="10715624" cy="427809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</a:rPr>
              <a:t>Jesus, Food, and Passover</a:t>
            </a:r>
          </a:p>
          <a:p>
            <a:pPr algn="ctr"/>
            <a:endParaRPr lang="en-US" sz="2000" u="sng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2:16-17 = Jesus eats with tax collectors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6:30-44 = Jesus feeds 5,000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6:22-59 = Jesus is the food for Passover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8:1-10 = Jesus feeds 4,000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8:14-21= Jesus warns about the “leaven” of the Pharisees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14:12-24 = Jesus uses parables of banquets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6–19 = preparation and teaching at Lord’s Supper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24:13-35 = Jesus reveals himself while breaking bread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11B285-C3D5-4597-A657-A4177F29C7E1}"/>
              </a:ext>
            </a:extLst>
          </p:cNvPr>
          <p:cNvSpPr txBox="1"/>
          <p:nvPr/>
        </p:nvSpPr>
        <p:spPr>
          <a:xfrm>
            <a:off x="4810125" y="1695450"/>
            <a:ext cx="6800850" cy="547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The New Testament Last Supper</a:t>
            </a:r>
            <a:endParaRPr lang="en-US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2443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172890-1768-4AAE-B197-C8ED63D91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Lord's Supper">
            <a:extLst>
              <a:ext uri="{FF2B5EF4-FFF2-40B4-BE49-F238E27FC236}">
                <a16:creationId xmlns:a16="http://schemas.microsoft.com/office/drawing/2014/main" id="{32DFDB2D-239E-4F0F-8F1D-910FE4E8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-9525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9D9E7-32A0-4D50-AD82-AEF40E53F918}"/>
              </a:ext>
            </a:extLst>
          </p:cNvPr>
          <p:cNvSpPr txBox="1"/>
          <p:nvPr/>
        </p:nvSpPr>
        <p:spPr>
          <a:xfrm>
            <a:off x="4802981" y="860907"/>
            <a:ext cx="6827044" cy="559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Roots: The Old Testament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Feast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of Passover</a:t>
            </a:r>
            <a:endParaRPr lang="en-US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11B285-C3D5-4597-A657-A4177F29C7E1}"/>
              </a:ext>
            </a:extLst>
          </p:cNvPr>
          <p:cNvSpPr txBox="1"/>
          <p:nvPr/>
        </p:nvSpPr>
        <p:spPr>
          <a:xfrm>
            <a:off x="4810125" y="1695450"/>
            <a:ext cx="6800850" cy="547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The New Testament Last Supper</a:t>
            </a:r>
            <a:endParaRPr lang="en-US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FFA6B-EAE7-4E2B-A56A-AAFBC08802F5}"/>
              </a:ext>
            </a:extLst>
          </p:cNvPr>
          <p:cNvSpPr txBox="1"/>
          <p:nvPr/>
        </p:nvSpPr>
        <p:spPr>
          <a:xfrm>
            <a:off x="4819650" y="2524125"/>
            <a:ext cx="6800850" cy="547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The practice of the early church</a:t>
            </a:r>
            <a:endParaRPr lang="en-US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64A25E-FF9A-4F74-9358-A7132CD902FA}"/>
              </a:ext>
            </a:extLst>
          </p:cNvPr>
          <p:cNvSpPr txBox="1"/>
          <p:nvPr/>
        </p:nvSpPr>
        <p:spPr>
          <a:xfrm>
            <a:off x="638175" y="3540749"/>
            <a:ext cx="10991850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Acts 2:42, 46</a:t>
            </a:r>
            <a:endParaRPr lang="en-US" sz="2800" b="1" i="0" baseline="300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42 </a:t>
            </a:r>
            <a:r>
              <a:rPr lang="en-US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 they devoted themselves to the apostles' teaching and the fellowship, to </a:t>
            </a:r>
            <a:r>
              <a:rPr lang="en-US" sz="2800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breaking of bread</a:t>
            </a:r>
            <a:r>
              <a:rPr lang="en-US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the prayers. </a:t>
            </a:r>
            <a:endParaRPr lang="en-US" sz="2800" i="0" baseline="300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46 </a:t>
            </a:r>
            <a:r>
              <a:rPr lang="en-US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day by day, attending the temple together and </a:t>
            </a:r>
            <a:r>
              <a:rPr lang="en-US" sz="2800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breaking bread</a:t>
            </a:r>
            <a:r>
              <a:rPr lang="en-US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their homes, they received their food with glad and generous hearts.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2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775</Words>
  <Application>Microsoft Macintosh PowerPoint</Application>
  <PresentationFormat>Widescreen</PresentationFormat>
  <Paragraphs>64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Topical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12</cp:revision>
  <dcterms:created xsi:type="dcterms:W3CDTF">2020-09-26T06:22:50Z</dcterms:created>
  <dcterms:modified xsi:type="dcterms:W3CDTF">2020-09-27T04:11:18Z</dcterms:modified>
</cp:coreProperties>
</file>