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7.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8.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heme/themeOverride2.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3.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heme/themeOverride4.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heme/themeOverride5.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12" r:id="rId2"/>
    <p:sldMasterId id="2147483815" r:id="rId3"/>
    <p:sldMasterId id="2147483827" r:id="rId4"/>
    <p:sldMasterId id="2147483856" r:id="rId5"/>
    <p:sldMasterId id="2147483859" r:id="rId6"/>
    <p:sldMasterId id="2147484791" r:id="rId7"/>
    <p:sldMasterId id="2147484794" r:id="rId8"/>
    <p:sldMasterId id="2147484818" r:id="rId9"/>
  </p:sldMasterIdLst>
  <p:notesMasterIdLst>
    <p:notesMasterId r:id="rId63"/>
  </p:notesMasterIdLst>
  <p:sldIdLst>
    <p:sldId id="4751" r:id="rId10"/>
    <p:sldId id="855" r:id="rId11"/>
    <p:sldId id="778" r:id="rId12"/>
    <p:sldId id="540" r:id="rId13"/>
    <p:sldId id="4749" r:id="rId14"/>
    <p:sldId id="482" r:id="rId15"/>
    <p:sldId id="483" r:id="rId16"/>
    <p:sldId id="484" r:id="rId17"/>
    <p:sldId id="485" r:id="rId18"/>
    <p:sldId id="4754" r:id="rId19"/>
    <p:sldId id="486" r:id="rId20"/>
    <p:sldId id="487" r:id="rId21"/>
    <p:sldId id="523" r:id="rId22"/>
    <p:sldId id="497" r:id="rId23"/>
    <p:sldId id="499" r:id="rId24"/>
    <p:sldId id="529" r:id="rId25"/>
    <p:sldId id="4748" r:id="rId26"/>
    <p:sldId id="491" r:id="rId27"/>
    <p:sldId id="492" r:id="rId28"/>
    <p:sldId id="4747" r:id="rId29"/>
    <p:sldId id="493" r:id="rId30"/>
    <p:sldId id="494" r:id="rId31"/>
    <p:sldId id="4752" r:id="rId32"/>
    <p:sldId id="500" r:id="rId33"/>
    <p:sldId id="501" r:id="rId34"/>
    <p:sldId id="503" r:id="rId35"/>
    <p:sldId id="4753" r:id="rId36"/>
    <p:sldId id="504" r:id="rId37"/>
    <p:sldId id="505" r:id="rId38"/>
    <p:sldId id="507" r:id="rId39"/>
    <p:sldId id="509" r:id="rId40"/>
    <p:sldId id="516" r:id="rId41"/>
    <p:sldId id="518" r:id="rId42"/>
    <p:sldId id="519" r:id="rId43"/>
    <p:sldId id="520" r:id="rId44"/>
    <p:sldId id="521" r:id="rId45"/>
    <p:sldId id="522" r:id="rId46"/>
    <p:sldId id="265" r:id="rId47"/>
    <p:sldId id="541" r:id="rId48"/>
    <p:sldId id="547" r:id="rId49"/>
    <p:sldId id="4721" r:id="rId50"/>
    <p:sldId id="4722" r:id="rId51"/>
    <p:sldId id="4731" r:id="rId52"/>
    <p:sldId id="4755" r:id="rId53"/>
    <p:sldId id="4758" r:id="rId54"/>
    <p:sldId id="4098" r:id="rId55"/>
    <p:sldId id="525" r:id="rId56"/>
    <p:sldId id="528" r:id="rId57"/>
    <p:sldId id="530" r:id="rId58"/>
    <p:sldId id="546" r:id="rId59"/>
    <p:sldId id="545" r:id="rId60"/>
    <p:sldId id="320" r:id="rId61"/>
    <p:sldId id="345" r:id="rId6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7704" autoAdjust="0"/>
    <p:restoredTop sz="71171" autoAdjust="0"/>
  </p:normalViewPr>
  <p:slideViewPr>
    <p:cSldViewPr snapToGrid="0" snapToObjects="1">
      <p:cViewPr varScale="1">
        <p:scale>
          <a:sx n="77" d="100"/>
          <a:sy n="77" d="100"/>
        </p:scale>
        <p:origin x="200" y="952"/>
      </p:cViewPr>
      <p:guideLst>
        <p:guide orient="horz" pos="2160"/>
        <p:guide pos="2880"/>
      </p:guideLst>
    </p:cSldViewPr>
  </p:slideViewPr>
  <p:outlineViewPr>
    <p:cViewPr>
      <p:scale>
        <a:sx n="33" d="100"/>
        <a:sy n="33" d="100"/>
      </p:scale>
      <p:origin x="0" y="-7080"/>
    </p:cViewPr>
  </p:outlineViewPr>
  <p:notesTextViewPr>
    <p:cViewPr>
      <p:scale>
        <a:sx n="225" d="100"/>
        <a:sy n="225" d="100"/>
      </p:scale>
      <p:origin x="0" y="0"/>
    </p:cViewPr>
  </p:notesTextViewPr>
  <p:sorterViewPr>
    <p:cViewPr varScale="1">
      <p:scale>
        <a:sx n="70" d="100"/>
        <a:sy n="7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2.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tableStyles" Target="tableStyle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11/4/23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Here is Part 4 of the 4-part study on The Inheritance of the Believer.</a:t>
            </a:r>
          </a:p>
        </p:txBody>
      </p:sp>
    </p:spTree>
    <p:extLst>
      <p:ext uri="{BB962C8B-B14F-4D97-AF65-F5344CB8AC3E}">
        <p14:creationId xmlns:p14="http://schemas.microsoft.com/office/powerpoint/2010/main" val="33702328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r>
              <a:rPr lang="en-US">
                <a:solidFill>
                  <a:prstClr val="black"/>
                </a:solidFill>
                <a:latin typeface="Calibri"/>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r>
              <a:rPr lang="en-US" sz="1200" kern="1200" dirty="0">
                <a:solidFill>
                  <a:schemeClr val="tx1"/>
                </a:solidFill>
                <a:effectLst/>
                <a:latin typeface="+mn-lt"/>
                <a:ea typeface="+mn-ea"/>
                <a:cs typeface="+mn-cs"/>
              </a:rPr>
              <a:t>We are partners with Jesus (3:1)—but only IF “we keep our courage and remain confident in our hope in Christ” (3:6).</a:t>
            </a:r>
          </a:p>
          <a:p>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Christ</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a:t>
            </a:r>
            <a:r>
              <a:rPr lang="en-US" sz="1200" i="1" kern="1200" dirty="0">
                <a:solidFill>
                  <a:schemeClr val="tx1"/>
                </a:solidFill>
                <a:effectLst/>
                <a:latin typeface="+mn-lt"/>
                <a:ea typeface="+mn-ea"/>
                <a:cs typeface="+mn-cs"/>
              </a:rPr>
              <a:t>glory</a:t>
            </a:r>
            <a:r>
              <a:rPr lang="en-US" sz="1200" kern="1200" dirty="0">
                <a:solidFill>
                  <a:schemeClr val="tx1"/>
                </a:solidFill>
                <a:effectLst/>
                <a:latin typeface="+mn-lt"/>
                <a:ea typeface="+mn-ea"/>
                <a:cs typeface="+mn-cs"/>
              </a:rPr>
              <a:t> supersedes Moses since Jesus is Apostle, High Priest and Creator (3:1-4)</a:t>
            </a:r>
            <a:r>
              <a:rPr lang="en-SG"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Jesus was God</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messenger, sent directly from God while Moses was only human.  The word can be rendered "Apostle" here—the only time this word is used of Christ, showing that he has the authority of the one who sent him</a:t>
            </a:r>
            <a:r>
              <a:rPr lang="en-SG"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Jesus was High Priest while Moses </a:t>
            </a:r>
            <a:r>
              <a:rPr lang="en-US" sz="1200" kern="1200" dirty="0" err="1">
                <a:solidFill>
                  <a:schemeClr val="tx1"/>
                </a:solidFill>
                <a:effectLst/>
                <a:latin typeface="+mn-lt"/>
                <a:ea typeface="+mn-ea"/>
                <a:cs typeface="+mn-cs"/>
              </a:rPr>
              <a:t>wasn</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a:t>
            </a:r>
            <a:r>
              <a:rPr lang="en-SG" dirty="0">
                <a:effectLst/>
              </a:rPr>
              <a:t> </a:t>
            </a:r>
            <a:endParaRPr dirty="0"/>
          </a:p>
        </p:txBody>
      </p:sp>
    </p:spTree>
    <p:extLst>
      <p:ext uri="{BB962C8B-B14F-4D97-AF65-F5344CB8AC3E}">
        <p14:creationId xmlns:p14="http://schemas.microsoft.com/office/powerpoint/2010/main" val="40370185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r>
              <a:rPr lang="en-US">
                <a:solidFill>
                  <a:prstClr val="black"/>
                </a:solidFill>
                <a:latin typeface="Calibri"/>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r>
              <a:rPr lang="en-US">
                <a:solidFill>
                  <a:prstClr val="black"/>
                </a:solidFill>
                <a:latin typeface="Calibri"/>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4CDCEA1-2163-0349-BC05-982EB9126F4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70339" name="Rectangle 2"/>
          <p:cNvSpPr>
            <a:spLocks noGrp="1" noRot="1" noChangeAspect="1" noChangeArrowheads="1" noTextEdit="1"/>
          </p:cNvSpPr>
          <p:nvPr>
            <p:ph type="sldImg"/>
          </p:nvPr>
        </p:nvSpPr>
        <p:spPr>
          <a:ln/>
        </p:spPr>
      </p:sp>
      <p:sp>
        <p:nvSpPr>
          <p:cNvPr id="27034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3122626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In contrast, angels are but servants who care for us (1:14)</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Angels will not control the future world, but Christ will share this rule with man in "the world to come," or millennium (2:5)</a:t>
            </a:r>
            <a:r>
              <a:rPr lang="en-SG" sz="120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15</a:t>
            </a:fld>
            <a:endParaRPr lang="en-US">
              <a:solidFill>
                <a:prstClr val="black"/>
              </a:solidFill>
              <a:latin typeface="Calibri"/>
            </a:endParaRPr>
          </a:p>
        </p:txBody>
      </p:sp>
    </p:spTree>
    <p:extLst>
      <p:ext uri="{BB962C8B-B14F-4D97-AF65-F5344CB8AC3E}">
        <p14:creationId xmlns:p14="http://schemas.microsoft.com/office/powerpoint/2010/main" val="17326459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79FDE9-4B2D-884B-BE4B-021913485B06}" type="slidenum">
              <a:rPr lang="en-US" smtClean="0"/>
              <a:t>16</a:t>
            </a:fld>
            <a:endParaRPr lang="en-US"/>
          </a:p>
        </p:txBody>
      </p:sp>
    </p:spTree>
    <p:extLst>
      <p:ext uri="{BB962C8B-B14F-4D97-AF65-F5344CB8AC3E}">
        <p14:creationId xmlns:p14="http://schemas.microsoft.com/office/powerpoint/2010/main" val="36710626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[Perseverance in the Christian race leads to a “restful rule” for 1000 years.]</a:t>
            </a:r>
          </a:p>
          <a:p>
            <a:endParaRPr lang="en-US" dirty="0"/>
          </a:p>
        </p:txBody>
      </p:sp>
    </p:spTree>
    <p:extLst>
      <p:ext uri="{BB962C8B-B14F-4D97-AF65-F5344CB8AC3E}">
        <p14:creationId xmlns:p14="http://schemas.microsoft.com/office/powerpoint/2010/main" val="7804615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r>
              <a:rPr lang="en-US">
                <a:solidFill>
                  <a:prstClr val="black"/>
                </a:solidFill>
                <a:latin typeface="Calibri"/>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r>
              <a:rPr lang="en-US" dirty="0"/>
              <a:t>The OT Jews believers who stopped believing failed to enter Canaan rest as an example of the same judgment happening to us (4:1-3a).</a:t>
            </a:r>
          </a:p>
          <a:p>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79FDE9-4B2D-884B-BE4B-021913485B06}" type="slidenum">
              <a:rPr lang="en-US" smtClean="0"/>
              <a:t>2</a:t>
            </a:fld>
            <a:endParaRPr lang="en-US"/>
          </a:p>
        </p:txBody>
      </p:sp>
    </p:spTree>
    <p:extLst>
      <p:ext uri="{BB962C8B-B14F-4D97-AF65-F5344CB8AC3E}">
        <p14:creationId xmlns:p14="http://schemas.microsoft.com/office/powerpoint/2010/main" val="7516043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r>
              <a:rPr lang="en-US">
                <a:solidFill>
                  <a:prstClr val="black"/>
                </a:solidFill>
                <a:latin typeface="Calibri"/>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r>
              <a:rPr lang="en-US" sz="1200" kern="1200" dirty="0">
                <a:solidFill>
                  <a:schemeClr val="tx1"/>
                </a:solidFill>
                <a:effectLst/>
                <a:latin typeface="+mn-lt"/>
                <a:ea typeface="+mn-ea"/>
                <a:cs typeface="+mn-cs"/>
              </a:rPr>
              <a:t>But the readers could be guilty of also not continuing to trust Christ and thus miss the millennial Sabbath rest.</a:t>
            </a:r>
          </a:p>
          <a:p>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The millennial view best explains the "work" in 4:10: "for anyone who enters God</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rest also rests from his own work, just as God did from his."  Most commentators see the work here as a figurative "abstention from servile work" or sinful deeds at all times.  However, ceasing work in a literal sense makes better sense since the text compares man</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rest with God</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rest from His literal work of creation; certainly God does not rest from sinful deeds</a:t>
            </a:r>
            <a:r>
              <a:rPr lang="en-SG" sz="1200" kern="1200" dirty="0">
                <a:solidFill>
                  <a:schemeClr val="tx1"/>
                </a:solidFill>
                <a:effectLst/>
                <a:latin typeface="+mn-lt"/>
                <a:ea typeface="+mn-ea"/>
                <a:cs typeface="+mn-cs"/>
              </a:rPr>
              <a:t>.</a:t>
            </a:r>
            <a:endParaRPr dirty="0"/>
          </a:p>
        </p:txBody>
      </p:sp>
    </p:spTree>
    <p:extLst>
      <p:ext uri="{BB962C8B-B14F-4D97-AF65-F5344CB8AC3E}">
        <p14:creationId xmlns:p14="http://schemas.microsoft.com/office/powerpoint/2010/main" val="34911245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4CDCEA1-2163-0349-BC05-982EB9126F4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70339" name="Rectangle 2"/>
          <p:cNvSpPr>
            <a:spLocks noGrp="1" noRot="1" noChangeAspect="1" noChangeArrowheads="1" noTextEdit="1"/>
          </p:cNvSpPr>
          <p:nvPr>
            <p:ph type="sldImg"/>
          </p:nvPr>
        </p:nvSpPr>
        <p:spPr>
          <a:ln/>
        </p:spPr>
      </p:sp>
      <p:sp>
        <p:nvSpPr>
          <p:cNvPr id="27034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4952969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r>
              <a:rPr lang="en-US">
                <a:solidFill>
                  <a:prstClr val="black"/>
                </a:solidFill>
                <a:latin typeface="Calibri"/>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r>
              <a:rPr lang="en-US" sz="1200" kern="1200" dirty="0">
                <a:solidFill>
                  <a:schemeClr val="tx1"/>
                </a:solidFill>
                <a:effectLst/>
                <a:latin typeface="+mn-lt"/>
                <a:ea typeface="+mn-ea"/>
                <a:cs typeface="+mn-cs"/>
              </a:rPr>
              <a:t>We are partners with Jesus (3:1)—but only IF “we keep our courage and remain confident in our hope in Christ” (3:6).</a:t>
            </a:r>
          </a:p>
          <a:p>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Christ</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a:t>
            </a:r>
            <a:r>
              <a:rPr lang="en-US" sz="1200" i="1" kern="1200" dirty="0">
                <a:solidFill>
                  <a:schemeClr val="tx1"/>
                </a:solidFill>
                <a:effectLst/>
                <a:latin typeface="+mn-lt"/>
                <a:ea typeface="+mn-ea"/>
                <a:cs typeface="+mn-cs"/>
              </a:rPr>
              <a:t>glory</a:t>
            </a:r>
            <a:r>
              <a:rPr lang="en-US" sz="1200" kern="1200" dirty="0">
                <a:solidFill>
                  <a:schemeClr val="tx1"/>
                </a:solidFill>
                <a:effectLst/>
                <a:latin typeface="+mn-lt"/>
                <a:ea typeface="+mn-ea"/>
                <a:cs typeface="+mn-cs"/>
              </a:rPr>
              <a:t> supersedes Moses since Jesus is Apostle, High Priest and Creator (3:1-4)</a:t>
            </a:r>
            <a:r>
              <a:rPr lang="en-SG"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Jesus was God</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messenger, sent directly from God while Moses was only human.  The word can be rendered "Apostle" here—the only time this word is used of Christ, showing that he has the authority of the one who sent him</a:t>
            </a:r>
            <a:r>
              <a:rPr lang="en-SG"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Jesus was High Priest while Moses </a:t>
            </a:r>
            <a:r>
              <a:rPr lang="en-US" sz="1200" kern="1200" dirty="0" err="1">
                <a:solidFill>
                  <a:schemeClr val="tx1"/>
                </a:solidFill>
                <a:effectLst/>
                <a:latin typeface="+mn-lt"/>
                <a:ea typeface="+mn-ea"/>
                <a:cs typeface="+mn-cs"/>
              </a:rPr>
              <a:t>wasn</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a:t>
            </a:r>
            <a:r>
              <a:rPr lang="en-SG" dirty="0">
                <a:effectLst/>
              </a:rPr>
              <a:t> </a:t>
            </a: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r>
              <a:rPr lang="en-US">
                <a:solidFill>
                  <a:prstClr val="black"/>
                </a:solidFill>
                <a:latin typeface="Calibri"/>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r>
              <a:rPr lang="en-US" sz="1200" kern="1200" dirty="0">
                <a:solidFill>
                  <a:schemeClr val="tx1"/>
                </a:solidFill>
                <a:effectLst/>
                <a:latin typeface="+mn-lt"/>
                <a:ea typeface="+mn-ea"/>
                <a:cs typeface="+mn-cs"/>
              </a:rPr>
              <a:t>We are partners with Jesus (3:1)—but only IF “we keep our courage and remain confident in our hope in Christ” (3:6).</a:t>
            </a:r>
          </a:p>
          <a:p>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Christ</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a:t>
            </a:r>
            <a:r>
              <a:rPr lang="en-US" sz="1200" i="1" kern="1200" dirty="0">
                <a:solidFill>
                  <a:schemeClr val="tx1"/>
                </a:solidFill>
                <a:effectLst/>
                <a:latin typeface="+mn-lt"/>
                <a:ea typeface="+mn-ea"/>
                <a:cs typeface="+mn-cs"/>
              </a:rPr>
              <a:t>position</a:t>
            </a:r>
            <a:r>
              <a:rPr lang="en-US" sz="1200" kern="1200" dirty="0">
                <a:solidFill>
                  <a:schemeClr val="tx1"/>
                </a:solidFill>
                <a:effectLst/>
                <a:latin typeface="+mn-lt"/>
                <a:ea typeface="+mn-ea"/>
                <a:cs typeface="+mn-cs"/>
              </a:rPr>
              <a:t> supersedes Moses because He </a:t>
            </a:r>
            <a:r>
              <a:rPr lang="en-US" sz="1200" kern="1200" dirty="0" err="1">
                <a:solidFill>
                  <a:schemeClr val="tx1"/>
                </a:solidFill>
                <a:effectLst/>
                <a:latin typeface="+mn-lt"/>
                <a:ea typeface="+mn-ea"/>
                <a:cs typeface="+mn-cs"/>
              </a:rPr>
              <a:t>doesn</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just serve along with those destined to rule, but he reigns supremely as God</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Son (3:5-6)</a:t>
            </a:r>
            <a:r>
              <a:rPr lang="en-SG" sz="1200" kern="1200" dirty="0">
                <a:solidFill>
                  <a:schemeClr val="tx1"/>
                </a:solidFill>
                <a:effectLst/>
                <a:latin typeface="+mn-lt"/>
                <a:ea typeface="+mn-ea"/>
                <a:cs typeface="+mn-cs"/>
              </a:rPr>
              <a:t>.</a:t>
            </a: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r>
              <a:rPr lang="en-US">
                <a:solidFill>
                  <a:prstClr val="black"/>
                </a:solidFill>
                <a:latin typeface="Calibri"/>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r>
              <a:rPr lang="en-US" sz="1200" kern="1200" dirty="0">
                <a:solidFill>
                  <a:schemeClr val="tx1"/>
                </a:solidFill>
                <a:effectLst/>
                <a:latin typeface="+mn-lt"/>
                <a:ea typeface="+mn-ea"/>
                <a:cs typeface="+mn-cs"/>
              </a:rPr>
              <a:t>Hebrews 3–4 quotes Psalm 95 five times (3:7-11, 15; 4:3, 5, 7) to emphasize millennial rest in Canaan.  Surely the "rest" of Psalm 95 is not eternal rest in heaven or the spiritual rest of salvation, but the repose Israel sought in having her own land. Psalm 95 is an enthronement psalm that depicts the time of the Messiah</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rule, it is appropriate that the author of Hebrews use this particular psalm to refer to the millennial rest</a:t>
            </a:r>
            <a:r>
              <a:rPr lang="en-SG" sz="1200" kern="1200" dirty="0">
                <a:solidFill>
                  <a:schemeClr val="tx1"/>
                </a:solidFill>
                <a:effectLst/>
                <a:latin typeface="+mn-lt"/>
                <a:ea typeface="+mn-ea"/>
                <a:cs typeface="+mn-cs"/>
              </a:rPr>
              <a:t>.</a:t>
            </a: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4CDCEA1-2163-0349-BC05-982EB9126F4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70339" name="Rectangle 2"/>
          <p:cNvSpPr>
            <a:spLocks noGrp="1" noRot="1" noChangeAspect="1" noChangeArrowheads="1" noTextEdit="1"/>
          </p:cNvSpPr>
          <p:nvPr>
            <p:ph type="sldImg"/>
          </p:nvPr>
        </p:nvSpPr>
        <p:spPr>
          <a:ln/>
        </p:spPr>
      </p:sp>
      <p:sp>
        <p:nvSpPr>
          <p:cNvPr id="27034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4378679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"rest" in this passage must be something that Joshua could have offered his people had they believed.  Certainly he could not have offered them salvation (spiritual peace) or eternal life (heaven).  But what he did offer was access to the land so that wherever the people would tread, that land would be theirs (Josh. 1:3).</a:t>
            </a:r>
            <a:r>
              <a:rPr lang="en-SG" dirty="0">
                <a:effectLst/>
              </a:rPr>
              <a:t> </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28</a:t>
            </a:fld>
            <a:endParaRPr lang="en-US">
              <a:solidFill>
                <a:prstClr val="black"/>
              </a:solidFill>
              <a:latin typeface="Calibri"/>
            </a:endParaRPr>
          </a:p>
        </p:txBody>
      </p:sp>
    </p:spTree>
    <p:extLst>
      <p:ext uri="{BB962C8B-B14F-4D97-AF65-F5344CB8AC3E}">
        <p14:creationId xmlns:p14="http://schemas.microsoft.com/office/powerpoint/2010/main" val="18700239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r>
              <a:rPr lang="en-US">
                <a:solidFill>
                  <a:prstClr val="black"/>
                </a:solidFill>
                <a:latin typeface="Calibri"/>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r>
              <a:rPr lang="en-US" sz="1200" kern="1200" dirty="0">
                <a:solidFill>
                  <a:schemeClr val="tx1"/>
                </a:solidFill>
                <a:effectLst/>
                <a:latin typeface="+mn-lt"/>
                <a:ea typeface="+mn-ea"/>
                <a:cs typeface="+mn-cs"/>
              </a:rPr>
              <a:t>The millennial view best explains the "work" in 4:10: "for anyone who enters God</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rest also rests from his own work, just as God did from his."  Most commentators see the work here as a figurative "abstention from servile work" or sinful deeds at all times.  However, ceasing work in a literal sense makes better sense since the text compares man</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rest with God</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rest from His literal work of creation; certainly God does not rest from sinful deeds</a:t>
            </a:r>
            <a:r>
              <a:rPr lang="en-SG" sz="1200" kern="1200" dirty="0">
                <a:solidFill>
                  <a:schemeClr val="tx1"/>
                </a:solidFill>
                <a:effectLst/>
                <a:latin typeface="+mn-lt"/>
                <a:ea typeface="+mn-ea"/>
                <a:cs typeface="+mn-cs"/>
              </a:rPr>
              <a:t>.</a:t>
            </a: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r>
              <a:rPr lang="en-US">
                <a:solidFill>
                  <a:prstClr val="black"/>
                </a:solidFill>
                <a:latin typeface="Calibri"/>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Psalm 132:14 </a:t>
            </a:r>
            <a:r>
              <a:rPr lang="en-US" sz="1200" kern="1200" dirty="0">
                <a:solidFill>
                  <a:schemeClr val="tx1"/>
                </a:solidFill>
                <a:effectLst/>
                <a:latin typeface="+mn-lt"/>
                <a:ea typeface="+mn-ea"/>
                <a:cs typeface="+mn-cs"/>
              </a:rPr>
              <a:t>depicts God as resting in the millennial age</a:t>
            </a:r>
            <a:r>
              <a:rPr lang="en-SG" sz="1200" kern="1200" dirty="0">
                <a:solidFill>
                  <a:schemeClr val="tx1"/>
                </a:solidFill>
                <a:effectLst/>
                <a:latin typeface="+mn-lt"/>
                <a:ea typeface="+mn-ea"/>
                <a:cs typeface="+mn-cs"/>
              </a:rPr>
              <a:t>.</a:t>
            </a: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r>
              <a:rPr lang="en-US">
                <a:solidFill>
                  <a:prstClr val="black"/>
                </a:solidFill>
                <a:latin typeface="Calibri"/>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r>
              <a:rPr lang="en-US" sz="1200" kern="1200" dirty="0">
                <a:solidFill>
                  <a:schemeClr val="tx1"/>
                </a:solidFill>
                <a:effectLst/>
                <a:latin typeface="+mn-lt"/>
                <a:ea typeface="+mn-ea"/>
                <a:cs typeface="+mn-cs"/>
              </a:rPr>
              <a:t>He also promises, "My people will live in peaceful dwelling places, in secure homes, in undisturbed places of rest" (Isa. 32:18; cf. Ezek. 34:15).</a:t>
            </a:r>
            <a:r>
              <a:rPr lang="en-SG" dirty="0">
                <a:effectLst/>
              </a:rPr>
              <a:t> </a:t>
            </a:r>
          </a:p>
          <a:p>
            <a:endParaRPr lang="en-SG" dirty="0">
              <a:effectLst/>
            </a:endParaRPr>
          </a:p>
          <a:p>
            <a:r>
              <a:rPr lang="en-US" sz="1200" kern="1200" dirty="0">
                <a:solidFill>
                  <a:schemeClr val="tx1"/>
                </a:solidFill>
                <a:effectLst/>
                <a:latin typeface="+mn-lt"/>
                <a:ea typeface="+mn-ea"/>
                <a:cs typeface="+mn-cs"/>
              </a:rPr>
              <a:t>The kingdom age is spoken of as a time in which God "will rest in His love" (Zeph. 3:17)</a:t>
            </a:r>
            <a:r>
              <a:rPr lang="en-SG" dirty="0">
                <a:effectLst/>
              </a:rPr>
              <a:t> </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AFC2D8E-6BBF-A84C-A684-80F61EF7A2B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mn-lt"/>
                <a:ea typeface="+mn-ea"/>
                <a:cs typeface="+mn-cs"/>
              </a:rPr>
              <a:t>But is waiting to be contrasted with running?  After all, the overall theme of Hebrews is to press on!  This section ends with a specific exhortation…</a:t>
            </a:r>
            <a:endParaRPr lang="en-US" dirty="0">
              <a:latin typeface="Arial"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4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801196C-BD1C-064B-9063-98B38F032BB3}" type="slidenum">
              <a:rPr lang="en-GB" sz="1200">
                <a:solidFill>
                  <a:prstClr val="white"/>
                </a:solidFill>
              </a:rPr>
              <a:pPr/>
              <a:t>32</a:t>
            </a:fld>
            <a:endParaRPr lang="en-GB" sz="1200">
              <a:solidFill>
                <a:prstClr val="white"/>
              </a:solidFill>
            </a:endParaRPr>
          </a:p>
        </p:txBody>
      </p:sp>
      <p:sp>
        <p:nvSpPr>
          <p:cNvPr id="1104898" name="Rectangle 2"/>
          <p:cNvSpPr>
            <a:spLocks noGrp="1" noRot="1" noChangeAspect="1" noChangeArrowheads="1"/>
          </p:cNvSpPr>
          <p:nvPr>
            <p:ph type="sldImg"/>
          </p:nvPr>
        </p:nvSpPr>
        <p:spPr>
          <a:solidFill>
            <a:srgbClr val="FFFFFF"/>
          </a:solidFill>
          <a:ln/>
        </p:spPr>
      </p:sp>
      <p:sp>
        <p:nvSpPr>
          <p:cNvPr id="1104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ea typeface="ＭＳ Ｐゴシック" charset="0"/>
                <a:cs typeface="Arial"/>
              </a:rPr>
              <a:t>Believers</a:t>
            </a:r>
            <a:r>
              <a:rPr lang="en-US" baseline="0" dirty="0">
                <a:latin typeface="Arial"/>
                <a:ea typeface="ＭＳ Ｐゴシック" charset="0"/>
                <a:cs typeface="Arial"/>
              </a:rPr>
              <a:t> will reign with Christ for 1000 years! It makes sense that this period is between Christ’s return in Rev 19 and the eternal state in Rev 21–22.</a:t>
            </a:r>
          </a:p>
          <a:p>
            <a:r>
              <a:rPr lang="en-US" baseline="0" dirty="0">
                <a:latin typeface="Arial"/>
                <a:ea typeface="ＭＳ Ｐゴシック" charset="0"/>
                <a:cs typeface="Arial"/>
              </a:rPr>
              <a:t>___________</a:t>
            </a:r>
          </a:p>
          <a:p>
            <a:r>
              <a:rPr lang="en-US" dirty="0">
                <a:latin typeface="Arial"/>
                <a:ea typeface="ＭＳ Ｐゴシック" charset="0"/>
                <a:cs typeface="Arial"/>
              </a:rPr>
              <a:t>FU-</a:t>
            </a:r>
          </a:p>
          <a:p>
            <a:r>
              <a:rPr lang="en-US" dirty="0">
                <a:latin typeface="Arial"/>
                <a:ea typeface="ＭＳ Ｐゴシック" charset="0"/>
                <a:cs typeface="Arial"/>
              </a:rPr>
              <a:t>OS-17-Esther-146</a:t>
            </a:r>
          </a:p>
          <a:p>
            <a:r>
              <a:rPr lang="en-US" dirty="0">
                <a:latin typeface="Arial"/>
                <a:ea typeface="ＭＳ Ｐゴシック" charset="0"/>
                <a:cs typeface="Arial"/>
              </a:rPr>
              <a:t>NS-27-Rev20-22-slide </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r>
              <a:rPr lang="en-US">
                <a:solidFill>
                  <a:prstClr val="black"/>
                </a:solidFill>
                <a:latin typeface="Calibri"/>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r>
              <a:rPr lang="en-US" sz="1200" b="1" u="sng" kern="1200" dirty="0">
                <a:solidFill>
                  <a:schemeClr val="tx1"/>
                </a:solidFill>
                <a:effectLst/>
                <a:latin typeface="+mn-lt"/>
                <a:ea typeface="+mn-ea"/>
                <a:cs typeface="+mn-cs"/>
              </a:rPr>
              <a:t>Hebrews 4:8</a:t>
            </a:r>
            <a:r>
              <a:rPr lang="en-US" sz="1200" kern="1200" dirty="0">
                <a:solidFill>
                  <a:schemeClr val="tx1"/>
                </a:solidFill>
                <a:effectLst/>
                <a:latin typeface="+mn-lt"/>
                <a:ea typeface="+mn-ea"/>
                <a:cs typeface="+mn-cs"/>
              </a:rPr>
              <a:t> refers to the Sabbath rest as a time period: "For if Joshua had given them rest, God would not have spoken later about another day."  Obviously "day" refers to another time period, not another state of being.  This does not definitively argue for the millennial view since the heavenly rest view relates to a future time period; however, it is consistent with the kingdom view and inconsistent with the "present spiritual rest" orientation</a:t>
            </a:r>
            <a:r>
              <a:rPr lang="en-SG" sz="1200" kern="1200" dirty="0">
                <a:solidFill>
                  <a:schemeClr val="tx1"/>
                </a:solidFill>
                <a:effectLst/>
                <a:latin typeface="+mn-lt"/>
                <a:ea typeface="+mn-ea"/>
                <a:cs typeface="+mn-cs"/>
              </a:rPr>
              <a:t>.</a:t>
            </a:r>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r>
              <a:rPr lang="en-US">
                <a:solidFill>
                  <a:prstClr val="black"/>
                </a:solidFill>
                <a:latin typeface="Calibri"/>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r>
              <a:rPr lang="en-US">
                <a:solidFill>
                  <a:prstClr val="black"/>
                </a:solidFill>
                <a:latin typeface="Calibri"/>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r>
              <a:rPr lang="en-US" sz="1200" kern="1200" dirty="0">
                <a:solidFill>
                  <a:schemeClr val="tx1"/>
                </a:solidFill>
                <a:effectLst/>
                <a:latin typeface="+mn-lt"/>
                <a:ea typeface="+mn-ea"/>
                <a:cs typeface="+mn-cs"/>
              </a:rPr>
              <a:t>Hebrews 4:3 and Hebrews 4:5 refer to the Sabbath rest (</a:t>
            </a:r>
            <a:r>
              <a:rPr lang="en-US" sz="1200" i="1" kern="1200" dirty="0" err="1">
                <a:solidFill>
                  <a:schemeClr val="tx1"/>
                </a:solidFill>
                <a:effectLst/>
                <a:latin typeface="+mn-lt"/>
                <a:ea typeface="+mn-ea"/>
                <a:cs typeface="+mn-cs"/>
              </a:rPr>
              <a:t>katapausin</a:t>
            </a:r>
            <a:r>
              <a:rPr lang="en-US" sz="1200" i="0" kern="1200" dirty="0">
                <a:solidFill>
                  <a:schemeClr val="tx1"/>
                </a:solidFill>
                <a:effectLst/>
                <a:latin typeface="+mn-lt"/>
                <a:ea typeface="+mn-ea"/>
                <a:cs typeface="+mn-cs"/>
              </a:rPr>
              <a:t>) as</a:t>
            </a:r>
            <a:r>
              <a:rPr lang="en-US" sz="1200" kern="1200" dirty="0">
                <a:solidFill>
                  <a:schemeClr val="tx1"/>
                </a:solidFill>
                <a:effectLst/>
                <a:latin typeface="+mn-lt"/>
                <a:ea typeface="+mn-ea"/>
                <a:cs typeface="+mn-cs"/>
              </a:rPr>
              <a:t> ”rest” (NIV, NAU) or “place of rest” (NLT). Where else would this place be but the same place Israel entered—Canaan itself?</a:t>
            </a:r>
            <a:endParaRP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r>
              <a:rPr lang="en-US">
                <a:solidFill>
                  <a:prstClr val="black"/>
                </a:solidFill>
                <a:latin typeface="Calibri"/>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r>
              <a:rPr lang="en-US" dirty="0"/>
              <a:t>But is that rest today? Certainly what we do today determines if we will enter Canaan rest in the millennium. But note also what the author says in verse 11…</a:t>
            </a:r>
            <a:endParaRP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r>
              <a:rPr lang="en-US">
                <a:solidFill>
                  <a:prstClr val="black"/>
                </a:solidFill>
                <a:latin typeface="Calibri"/>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r>
              <a:rPr lang="en-US" dirty="0"/>
              <a:t>Verse 11 shows that the readers had not yet entered rest since they are commanded to be faithful to enter in the future.</a:t>
            </a:r>
            <a:endParaRP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What reasons can you give to remain faithful to Jesus?</a:t>
            </a:r>
            <a:r>
              <a:rPr lang="en-US" dirty="0">
                <a:effectLst/>
              </a:rPr>
              <a:t> </a:t>
            </a:r>
          </a:p>
          <a:p>
            <a:pPr lvl="0" rtl="0"/>
            <a:r>
              <a:rPr lang="en-US" sz="1200" b="1" kern="1200" dirty="0">
                <a:solidFill>
                  <a:schemeClr val="tx1"/>
                </a:solidFill>
                <a:effectLst/>
                <a:latin typeface="+mn-lt"/>
                <a:ea typeface="+mn-ea"/>
                <a:cs typeface="+mn-cs"/>
              </a:rPr>
              <a:t>I.	Press on to enter your millennial </a:t>
            </a:r>
            <a:r>
              <a:rPr lang="en-US" sz="1200" b="1" u="sng" kern="1200" dirty="0">
                <a:solidFill>
                  <a:schemeClr val="tx1"/>
                </a:solidFill>
                <a:effectLst/>
                <a:latin typeface="+mn-lt"/>
                <a:ea typeface="+mn-ea"/>
                <a:cs typeface="+mn-cs"/>
              </a:rPr>
              <a:t>rule</a:t>
            </a:r>
            <a:r>
              <a:rPr lang="en-US" sz="1200" b="1" kern="1200" dirty="0">
                <a:solidFill>
                  <a:schemeClr val="tx1"/>
                </a:solidFill>
                <a:effectLst/>
                <a:latin typeface="+mn-lt"/>
                <a:ea typeface="+mn-ea"/>
                <a:cs typeface="+mn-cs"/>
              </a:rPr>
              <a:t> (Heb 3:7-19).</a:t>
            </a:r>
          </a:p>
          <a:p>
            <a:r>
              <a:rPr lang="en-US" sz="1200" kern="1200" dirty="0">
                <a:solidFill>
                  <a:schemeClr val="tx1"/>
                </a:solidFill>
                <a:effectLst/>
                <a:latin typeface="+mn-lt"/>
                <a:ea typeface="+mn-ea"/>
                <a:cs typeface="+mn-cs"/>
              </a:rPr>
              <a:t>[Perseverance in the Christian race leads to reigning with Jesus for 1000 years.]</a:t>
            </a:r>
          </a:p>
          <a:p>
            <a:pPr lvl="0" rtl="0"/>
            <a:r>
              <a:rPr lang="en-US" sz="1200" b="1" kern="1200" dirty="0">
                <a:solidFill>
                  <a:schemeClr val="tx1"/>
                </a:solidFill>
                <a:effectLst/>
                <a:latin typeface="+mn-lt"/>
                <a:ea typeface="+mn-ea"/>
                <a:cs typeface="+mn-cs"/>
              </a:rPr>
              <a:t>II.	Press on to enter your millennial </a:t>
            </a:r>
            <a:r>
              <a:rPr lang="en-US" sz="1200" b="1" u="sng" kern="1200" dirty="0">
                <a:solidFill>
                  <a:schemeClr val="tx1"/>
                </a:solidFill>
                <a:effectLst/>
                <a:latin typeface="+mn-lt"/>
                <a:ea typeface="+mn-ea"/>
                <a:cs typeface="+mn-cs"/>
              </a:rPr>
              <a:t>rest</a:t>
            </a:r>
            <a:r>
              <a:rPr lang="en-US" sz="1200" b="1" kern="1200" dirty="0">
                <a:solidFill>
                  <a:schemeClr val="tx1"/>
                </a:solidFill>
                <a:effectLst/>
                <a:latin typeface="+mn-lt"/>
                <a:ea typeface="+mn-ea"/>
                <a:cs typeface="+mn-cs"/>
              </a:rPr>
              <a:t> (Heb 4:1-13).</a:t>
            </a:r>
          </a:p>
          <a:p>
            <a:r>
              <a:rPr lang="en-US" sz="1200" kern="1200" dirty="0">
                <a:solidFill>
                  <a:schemeClr val="tx1"/>
                </a:solidFill>
                <a:effectLst/>
                <a:latin typeface="+mn-lt"/>
                <a:ea typeface="+mn-ea"/>
                <a:cs typeface="+mn-cs"/>
              </a:rPr>
              <a:t>[Perseverance in the Christian race leads to a “restful rule” for 1000 years.]</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AFC2D8E-6BBF-A84C-A684-80F61EF7A2B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Instead of God’s discipline, choose his blessing of </a:t>
            </a:r>
            <a:r>
              <a:rPr lang="en-US" u="sng" dirty="0">
                <a:latin typeface="Arial" charset="0"/>
                <a:ea typeface="ＭＳ Ｐゴシック" charset="0"/>
                <a:cs typeface="ＭＳ Ｐゴシック" charset="0"/>
              </a:rPr>
              <a:t>reigning</a:t>
            </a:r>
            <a:r>
              <a:rPr lang="en-US" dirty="0">
                <a:latin typeface="Arial" charset="0"/>
                <a:ea typeface="ＭＳ Ｐゴシック" charset="0"/>
                <a:cs typeface="ＭＳ Ｐゴシック" charset="0"/>
              </a:rPr>
              <a:t> with him in the future </a:t>
            </a:r>
            <a:r>
              <a:rPr lang="en-US" u="sng" dirty="0">
                <a:latin typeface="Arial" charset="0"/>
                <a:ea typeface="ＭＳ Ｐゴシック" charset="0"/>
                <a:cs typeface="ＭＳ Ｐゴシック" charset="0"/>
              </a:rPr>
              <a:t>Sabbath rest</a:t>
            </a:r>
            <a:r>
              <a:rPr lang="en-US" dirty="0">
                <a:latin typeface="Arial" charset="0"/>
                <a:ea typeface="ＭＳ Ｐゴシック" charset="0"/>
                <a:cs typeface="ＭＳ Ｐゴシック" charset="0"/>
              </a:rPr>
              <a:t> in the kingdom (millennial) age (MI restated).</a:t>
            </a:r>
          </a:p>
        </p:txBody>
      </p:sp>
    </p:spTree>
    <p:extLst>
      <p:ext uri="{BB962C8B-B14F-4D97-AF65-F5344CB8AC3E}">
        <p14:creationId xmlns:p14="http://schemas.microsoft.com/office/powerpoint/2010/main" val="10730262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Christians who abandon Jesus will not reign with him after he returns</a:t>
            </a:r>
            <a:r>
              <a:rPr lang="en-SG" sz="1200" kern="1200" dirty="0">
                <a:solidFill>
                  <a:schemeClr val="tx1"/>
                </a:solidFill>
                <a:effectLst/>
                <a:latin typeface="+mn-lt"/>
                <a:ea typeface="+mn-ea"/>
                <a:cs typeface="+mn-cs"/>
              </a:rPr>
              <a:t>.</a:t>
            </a:r>
            <a:endParaRPr lang="en-US" dirty="0"/>
          </a:p>
        </p:txBody>
      </p:sp>
    </p:spTree>
    <p:extLst>
      <p:ext uri="{BB962C8B-B14F-4D97-AF65-F5344CB8AC3E}">
        <p14:creationId xmlns:p14="http://schemas.microsoft.com/office/powerpoint/2010/main" val="11735132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This is message 3 of my 4-part series on the Inheritance of the Believer. In the first message, we saw this key truth: We come into a right relationship with God by placing our trust in Christ—but that is just the beginning as we need to obey him to be fully blessed (MI restated).</a:t>
            </a:r>
          </a:p>
          <a:p>
            <a:r>
              <a:rPr lang="en-US" sz="1800" dirty="0">
                <a:effectLst/>
                <a:latin typeface="Arial" panose="020B0604020202020204" pitchFamily="34" charset="0"/>
                <a:ea typeface="Times New Roman" panose="02020603050405020304" pitchFamily="18" charset="0"/>
              </a:rPr>
              <a:t>Then, the second message concluded that…</a:t>
            </a:r>
            <a:r>
              <a:rPr lang="en-US" dirty="0">
                <a:effectLst/>
              </a:rPr>
              <a:t> </a:t>
            </a:r>
            <a:endParaRPr lang="en-US" dirty="0"/>
          </a:p>
        </p:txBody>
      </p:sp>
    </p:spTree>
    <p:extLst>
      <p:ext uri="{BB962C8B-B14F-4D97-AF65-F5344CB8AC3E}">
        <p14:creationId xmlns:p14="http://schemas.microsoft.com/office/powerpoint/2010/main" val="5607832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What reasons can you give to remain faithful to Jesus?</a:t>
            </a:r>
            <a:r>
              <a:rPr lang="en-US" dirty="0">
                <a:effectLst/>
              </a:rPr>
              <a:t> </a:t>
            </a:r>
          </a:p>
          <a:p>
            <a:r>
              <a:rPr lang="en-US" dirty="0"/>
              <a:t>The Book of Hebrews warns Christians from abandoning the Christian race. They needed reasons to stay in the race.</a:t>
            </a:r>
          </a:p>
          <a:p>
            <a:r>
              <a:rPr lang="en-US" dirty="0"/>
              <a:t>We already addressed last week their need to press on to avoid God’s discipline.</a:t>
            </a:r>
          </a:p>
          <a:p>
            <a:r>
              <a:rPr lang="en-US" dirty="0"/>
              <a:t>The Five Warning Passages have at least five different ways to view the salvation race (intro to 5 white slides).</a:t>
            </a:r>
          </a:p>
          <a:p>
            <a:endParaRPr lang="en-US" dirty="0"/>
          </a:p>
        </p:txBody>
      </p:sp>
    </p:spTree>
    <p:extLst>
      <p:ext uri="{BB962C8B-B14F-4D97-AF65-F5344CB8AC3E}">
        <p14:creationId xmlns:p14="http://schemas.microsoft.com/office/powerpoint/2010/main" val="19811936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Then we learned that the Bible teaches both assurance and apostasy—so believers can lose rewards but not salvation (MI restated).</a:t>
            </a:r>
          </a:p>
        </p:txBody>
      </p:sp>
    </p:spTree>
    <p:extLst>
      <p:ext uri="{BB962C8B-B14F-4D97-AF65-F5344CB8AC3E}">
        <p14:creationId xmlns:p14="http://schemas.microsoft.com/office/powerpoint/2010/main" val="39928819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Turning away from Jesus—apostasy—can result in the Lord not only taking away our rewards but also taking away our lives!</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AFC2D8E-6BBF-A84C-A684-80F61EF7A2B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Instead of God’s discipline, choose his blessing of </a:t>
            </a:r>
            <a:r>
              <a:rPr lang="en-US" u="sng" dirty="0">
                <a:latin typeface="Arial" charset="0"/>
                <a:ea typeface="ＭＳ Ｐゴシック" charset="0"/>
                <a:cs typeface="ＭＳ Ｐゴシック" charset="0"/>
              </a:rPr>
              <a:t>reigning</a:t>
            </a:r>
            <a:r>
              <a:rPr lang="en-US" dirty="0">
                <a:latin typeface="Arial" charset="0"/>
                <a:ea typeface="ＭＳ Ｐゴシック" charset="0"/>
                <a:cs typeface="ＭＳ Ｐゴシック" charset="0"/>
              </a:rPr>
              <a:t> with him in the future </a:t>
            </a:r>
            <a:r>
              <a:rPr lang="en-US" u="sng" dirty="0">
                <a:latin typeface="Arial" charset="0"/>
                <a:ea typeface="ＭＳ Ｐゴシック" charset="0"/>
                <a:cs typeface="ＭＳ Ｐゴシック" charset="0"/>
              </a:rPr>
              <a:t>Sabbath rest</a:t>
            </a:r>
            <a:r>
              <a:rPr lang="en-US" dirty="0">
                <a:latin typeface="Arial" charset="0"/>
                <a:ea typeface="ＭＳ Ｐゴシック" charset="0"/>
                <a:cs typeface="ＭＳ Ｐゴシック" charset="0"/>
              </a:rPr>
              <a:t> in the kingdom (millennial) age (MI restated).</a:t>
            </a:r>
          </a:p>
        </p:txBody>
      </p:sp>
    </p:spTree>
    <p:extLst>
      <p:ext uri="{BB962C8B-B14F-4D97-AF65-F5344CB8AC3E}">
        <p14:creationId xmlns:p14="http://schemas.microsoft.com/office/powerpoint/2010/main" val="28816005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AFC2D8E-6BBF-A84C-A684-80F61EF7A2B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Instead of God’s discipline, choose his blessing of </a:t>
            </a:r>
            <a:r>
              <a:rPr lang="en-US" u="sng" dirty="0">
                <a:latin typeface="Arial" charset="0"/>
                <a:ea typeface="ＭＳ Ｐゴシック" charset="0"/>
                <a:cs typeface="ＭＳ Ｐゴシック" charset="0"/>
              </a:rPr>
              <a:t>reigning</a:t>
            </a:r>
            <a:r>
              <a:rPr lang="en-US" dirty="0">
                <a:latin typeface="Arial" charset="0"/>
                <a:ea typeface="ＭＳ Ｐゴシック" charset="0"/>
                <a:cs typeface="ＭＳ Ｐゴシック" charset="0"/>
              </a:rPr>
              <a:t> with him in the future </a:t>
            </a:r>
            <a:r>
              <a:rPr lang="en-US" u="sng" dirty="0">
                <a:latin typeface="Arial" charset="0"/>
                <a:ea typeface="ＭＳ Ｐゴシック" charset="0"/>
                <a:cs typeface="ＭＳ Ｐゴシック" charset="0"/>
              </a:rPr>
              <a:t>Sabbath rest</a:t>
            </a:r>
            <a:r>
              <a:rPr lang="en-US" dirty="0">
                <a:latin typeface="Arial" charset="0"/>
                <a:ea typeface="ＭＳ Ｐゴシック" charset="0"/>
                <a:cs typeface="ＭＳ Ｐゴシック" charset="0"/>
              </a:rPr>
              <a:t> in the kingdom (millennial) age (MI restated).</a:t>
            </a:r>
          </a:p>
        </p:txBody>
      </p:sp>
    </p:spTree>
    <p:extLst>
      <p:ext uri="{BB962C8B-B14F-4D97-AF65-F5344CB8AC3E}">
        <p14:creationId xmlns:p14="http://schemas.microsoft.com/office/powerpoint/2010/main" val="2141400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SA Salvation (Soteriology) in </a:t>
            </a:r>
            <a:r>
              <a:rPr lang="en-US" baseline="0" dirty="0">
                <a:latin typeface="Arial" charset="0"/>
                <a:ea typeface="ＭＳ Ｐゴシック" charset="0"/>
                <a:cs typeface="ＭＳ Ｐゴシック" charset="0"/>
              </a:rPr>
              <a:t>Arabic</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1966362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believers whose hearts are soft and lives are faithful will experience a wonderful rule and rest (4:9-11).</a:t>
            </a:r>
          </a:p>
          <a:p>
            <a:endParaRPr lang="en-US" dirty="0"/>
          </a:p>
        </p:txBody>
      </p:sp>
      <p:sp>
        <p:nvSpPr>
          <p:cNvPr id="4" name="Slide Number Placeholder 3"/>
          <p:cNvSpPr>
            <a:spLocks noGrp="1"/>
          </p:cNvSpPr>
          <p:nvPr>
            <p:ph type="sldNum" sz="quarter" idx="5"/>
          </p:nvPr>
        </p:nvSpPr>
        <p:spPr/>
        <p:txBody>
          <a:bodyPr/>
          <a:lstStyle/>
          <a:p>
            <a:fld id="{A079FDE9-4B2D-884B-BE4B-021913485B06}" type="slidenum">
              <a:rPr lang="en-US" smtClean="0"/>
              <a:t>47</a:t>
            </a:fld>
            <a:endParaRPr lang="en-US"/>
          </a:p>
        </p:txBody>
      </p:sp>
    </p:spTree>
    <p:extLst>
      <p:ext uri="{BB962C8B-B14F-4D97-AF65-F5344CB8AC3E}">
        <p14:creationId xmlns:p14="http://schemas.microsoft.com/office/powerpoint/2010/main" val="31284426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42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BA0A6DA-E337-AF41-92F8-2C1B86EDDC4B}" type="slidenum">
              <a:rPr lang="en-GB" sz="1200">
                <a:solidFill>
                  <a:prstClr val="white"/>
                </a:solidFill>
              </a:rPr>
              <a:pPr/>
              <a:t>48</a:t>
            </a:fld>
            <a:endParaRPr lang="en-GB" sz="1200">
              <a:solidFill>
                <a:prstClr val="white"/>
              </a:solidFill>
            </a:endParaRPr>
          </a:p>
        </p:txBody>
      </p:sp>
      <p:sp>
        <p:nvSpPr>
          <p:cNvPr id="864258" name="Rectangle 2"/>
          <p:cNvSpPr>
            <a:spLocks noGrp="1" noRot="1" noChangeAspect="1" noChangeArrowheads="1" noTextEdit="1"/>
          </p:cNvSpPr>
          <p:nvPr>
            <p:ph type="sldImg"/>
          </p:nvPr>
        </p:nvSpPr>
        <p:spPr>
          <a:ln/>
        </p:spPr>
      </p:sp>
      <p:sp>
        <p:nvSpPr>
          <p:cNvPr id="864259" name="Rectangle 3"/>
          <p:cNvSpPr>
            <a:spLocks noGrp="1" noChangeArrowheads="1"/>
          </p:cNvSpPr>
          <p:nvPr>
            <p:ph type="body" idx="1"/>
          </p:nvPr>
        </p:nvSpPr>
        <p:spPr>
          <a:xfrm>
            <a:off x="914400" y="4338638"/>
            <a:ext cx="5029200" cy="137001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GB" dirty="0">
                <a:latin typeface="Times New Roman" charset="0"/>
                <a:ea typeface="ＭＳ Ｐゴシック" charset="0"/>
                <a:cs typeface="ＭＳ Ｐゴシック" charset="0"/>
              </a:rPr>
              <a:t>Are you committed to help reach people “from every tribe, nation, language, and people” (Rev 5:9)?</a:t>
            </a:r>
          </a:p>
          <a:p>
            <a:endParaRPr lang="en-GB" dirty="0">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r>
              <a:rPr lang="en-US">
                <a:solidFill>
                  <a:prstClr val="black"/>
                </a:solidFill>
                <a:latin typeface="Calibri"/>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r>
              <a:rPr lang="en-US" dirty="0"/>
              <a:t>Let’s be “faithful to the end, trusting God just as firmly as when we first believed [so] we will share in all that belongs to Christ” (Heb 3:14). </a:t>
            </a:r>
          </a:p>
          <a:p>
            <a:endParaRPr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defTabSz="457200" rtl="0" eaLnBrk="1" fontAlgn="auto" latinLnBrk="0" hangingPunct="1">
              <a:lnSpc>
                <a:spcPct val="100000"/>
              </a:lnSpc>
              <a:spcBef>
                <a:spcPts val="0"/>
              </a:spcBef>
              <a:spcAft>
                <a:spcPts val="0"/>
              </a:spcAft>
              <a:buClrTx/>
              <a:buSzPct val="25000"/>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r>
              <a:rPr lang="en-US" sz="1200" kern="1200" dirty="0">
                <a:solidFill>
                  <a:schemeClr val="tx1"/>
                </a:solidFill>
                <a:effectLst/>
                <a:latin typeface="+mn-lt"/>
                <a:ea typeface="+mn-ea"/>
                <a:cs typeface="+mn-cs"/>
              </a:rPr>
              <a:t>What concerns you about the fact that, "Nothing in all creation is hidden from God. Everything is naked and exposed before his eyes, and he is the one to whom we are accountable" (4:13)?  Confess this to God</a:t>
            </a:r>
            <a:r>
              <a:rPr lang="en-SG" sz="1200" kern="1200" dirty="0">
                <a:solidFill>
                  <a:schemeClr val="tx1"/>
                </a:solidFill>
                <a:effectLst/>
                <a:latin typeface="+mn-lt"/>
                <a:ea typeface="+mn-ea"/>
                <a:cs typeface="+mn-cs"/>
              </a:rPr>
              <a:t>.</a:t>
            </a:r>
          </a:p>
          <a:p>
            <a:r>
              <a:rPr lang="en-SG" sz="1200" kern="1200" dirty="0">
                <a:solidFill>
                  <a:schemeClr val="tx1"/>
                </a:solidFill>
                <a:effectLst/>
                <a:latin typeface="+mn-lt"/>
                <a:ea typeface="+mn-ea"/>
                <a:cs typeface="+mn-cs"/>
              </a:rPr>
              <a:t>______________</a:t>
            </a:r>
          </a:p>
          <a:p>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Only God knows our state as nothing is hidden from him (Heb 4:12-13).</a:t>
            </a:r>
            <a:endParaRPr dirty="0"/>
          </a:p>
        </p:txBody>
      </p:sp>
    </p:spTree>
    <p:extLst>
      <p:ext uri="{BB962C8B-B14F-4D97-AF65-F5344CB8AC3E}">
        <p14:creationId xmlns:p14="http://schemas.microsoft.com/office/powerpoint/2010/main" val="231227242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Three times the author told them not let their hearts harden (3:7, 15; 4:7). Is God also telling you?  Let's bow for prayer.</a:t>
            </a:r>
            <a:endParaRPr lang="en-SG" sz="1200" kern="1200" dirty="0">
              <a:solidFill>
                <a:schemeClr val="tx1"/>
              </a:solidFill>
              <a:effectLst/>
              <a:latin typeface="+mn-lt"/>
              <a:ea typeface="+mn-ea"/>
              <a:cs typeface="+mn-cs"/>
            </a:endParaRPr>
          </a:p>
          <a:p>
            <a:endParaRPr lang="en-SG" sz="1200" kern="1200" dirty="0">
              <a:solidFill>
                <a:schemeClr val="tx1"/>
              </a:solidFill>
              <a:effectLst/>
              <a:latin typeface="+mn-lt"/>
              <a:ea typeface="+mn-ea"/>
              <a:cs typeface="+mn-cs"/>
            </a:endParaRPr>
          </a:p>
          <a:p>
            <a:r>
              <a:rPr lang="en-US" dirty="0">
                <a:cs typeface="ＭＳ Ｐゴシック" charset="0"/>
              </a:rPr>
              <a:t>Are you softer or harder towards Jesus than 5 years ago?  Why?  Tell him that you want to be softened.</a:t>
            </a:r>
          </a:p>
        </p:txBody>
      </p:sp>
    </p:spTree>
    <p:extLst>
      <p:ext uri="{BB962C8B-B14F-4D97-AF65-F5344CB8AC3E}">
        <p14:creationId xmlns:p14="http://schemas.microsoft.com/office/powerpoint/2010/main" val="2411769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[Perseverance in the Christian race leads to reigning with Jesus for 1000 years.]</a:t>
            </a:r>
          </a:p>
          <a:p>
            <a:endParaRPr lang="en-US" dirty="0"/>
          </a:p>
        </p:txBody>
      </p:sp>
    </p:spTree>
    <p:extLst>
      <p:ext uri="{BB962C8B-B14F-4D97-AF65-F5344CB8AC3E}">
        <p14:creationId xmlns:p14="http://schemas.microsoft.com/office/powerpoint/2010/main" val="39562066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53</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TP Topical Preaching</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r>
              <a:rPr lang="en-US">
                <a:solidFill>
                  <a:prstClr val="black"/>
                </a:solidFill>
                <a:latin typeface="Calibri"/>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r>
              <a:rPr lang="en-US">
                <a:solidFill>
                  <a:prstClr val="black"/>
                </a:solidFill>
                <a:latin typeface="Calibri"/>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r>
              <a:rPr lang="en-US">
                <a:solidFill>
                  <a:prstClr val="black"/>
                </a:solidFill>
                <a:latin typeface="Calibri"/>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r>
              <a:rPr lang="en-US" dirty="0"/>
              <a:t>Here in verse 12, we see what I call “unbelieving believers.” They believed in God for salvation, but they didn’t believe him later.</a:t>
            </a:r>
          </a:p>
          <a:p>
            <a:endParaRPr lang="en-US" dirty="0"/>
          </a:p>
          <a:p>
            <a:r>
              <a:rPr lang="en-US" dirty="0"/>
              <a:t>The word for “turning away” in verse 12 is </a:t>
            </a:r>
            <a:r>
              <a:rPr lang="en-US" i="1" dirty="0" err="1"/>
              <a:t>apostenai</a:t>
            </a:r>
            <a:r>
              <a:rPr lang="en-US" i="0" dirty="0"/>
              <a:t> (BDAG): to withdraw, move, depart, leave; revolt—</a:t>
            </a:r>
          </a:p>
          <a:p>
            <a:pPr marL="228600" indent="-228600">
              <a:buAutoNum type="arabicPeriod"/>
            </a:pPr>
            <a:r>
              <a:rPr lang="en-US" sz="1200" b="1" kern="1200" dirty="0">
                <a:solidFill>
                  <a:schemeClr val="tx1"/>
                </a:solidFill>
                <a:effectLst/>
                <a:latin typeface="+mn-lt"/>
                <a:ea typeface="+mn-ea"/>
                <a:cs typeface="+mn-cs"/>
              </a:rPr>
              <a:t>to cause someone to move from a reference point,</a:t>
            </a:r>
            <a:r>
              <a:rPr lang="en-US" sz="1200" kern="1200" dirty="0">
                <a:solidFill>
                  <a:schemeClr val="tx1"/>
                </a:solidFill>
                <a:effectLst/>
                <a:latin typeface="+mn-lt"/>
                <a:ea typeface="+mn-ea"/>
                <a:cs typeface="+mn-cs"/>
              </a:rPr>
              <a:t> trans., in our lit. in ref. to altering allegiance </a:t>
            </a:r>
            <a:r>
              <a:rPr lang="en-US" sz="1200" b="1" kern="1200" dirty="0">
                <a:solidFill>
                  <a:schemeClr val="tx1"/>
                </a:solidFill>
                <a:effectLst/>
                <a:latin typeface="+mn-lt"/>
                <a:ea typeface="+mn-ea"/>
                <a:cs typeface="+mn-cs"/>
              </a:rPr>
              <a:t>cause to revolt, mislead</a:t>
            </a:r>
            <a:r>
              <a:rPr lang="en-US" sz="1200" kern="1200" dirty="0">
                <a:solidFill>
                  <a:schemeClr val="tx1"/>
                </a:solidFill>
                <a:effectLst/>
                <a:latin typeface="+mn-lt"/>
                <a:ea typeface="+mn-ea"/>
                <a:cs typeface="+mn-cs"/>
              </a:rPr>
              <a:t> </a:t>
            </a:r>
          </a:p>
          <a:p>
            <a:pPr marL="228600" indent="-228600">
              <a:buAutoNum type="arabicPeriod"/>
            </a:pPr>
            <a:r>
              <a:rPr lang="en-US" sz="1200" b="1" kern="1200" dirty="0">
                <a:solidFill>
                  <a:schemeClr val="tx1"/>
                </a:solidFill>
                <a:effectLst/>
                <a:latin typeface="+mn-lt"/>
                <a:ea typeface="+mn-ea"/>
                <a:cs typeface="+mn-cs"/>
              </a:rPr>
              <a:t>to distance oneself from some pers. or thing</a:t>
            </a:r>
            <a:endParaRPr lang="en-US" sz="1200" kern="1200" dirty="0">
              <a:solidFill>
                <a:schemeClr val="tx1"/>
              </a:solidFill>
              <a:effectLst/>
              <a:latin typeface="+mn-lt"/>
              <a:ea typeface="+mn-ea"/>
              <a:cs typeface="+mn-cs"/>
            </a:endParaRPr>
          </a:p>
          <a:p>
            <a:endParaRPr lang="en-US" dirty="0"/>
          </a:p>
          <a:p>
            <a:r>
              <a:rPr lang="en-US" dirty="0"/>
              <a:t>The sharing of verse 14 is where we get the word “partakers” of the Partakers View. Note the big IF one is faithful to the end and only IF will one fully share in all that belongs to Christ.</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7649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65027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19911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48096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93629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14415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740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69701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55839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84859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91793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612419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67744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EF1974A-01AC-1D4F-81BD-B8C562CA6EEF}" type="datetimeFigureOut">
              <a:rPr lang="en-US" smtClean="0">
                <a:solidFill>
                  <a:prstClr val="black">
                    <a:tint val="75000"/>
                  </a:prstClr>
                </a:solidFill>
                <a:latin typeface="Arial"/>
              </a:rPr>
              <a:pPr/>
              <a:t>11/4/23</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34185AC5-F0F3-8A43-BFC4-9425C85745A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9743329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F1974A-01AC-1D4F-81BD-B8C562CA6EEF}" type="datetimeFigureOut">
              <a:rPr lang="en-US" smtClean="0">
                <a:solidFill>
                  <a:prstClr val="black">
                    <a:tint val="75000"/>
                  </a:prstClr>
                </a:solidFill>
                <a:latin typeface="Arial"/>
              </a:rPr>
              <a:pPr/>
              <a:t>11/4/23</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34185AC5-F0F3-8A43-BFC4-9425C85745A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609647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F1974A-01AC-1D4F-81BD-B8C562CA6EEF}" type="datetimeFigureOut">
              <a:rPr lang="en-US" smtClean="0">
                <a:solidFill>
                  <a:prstClr val="black">
                    <a:tint val="75000"/>
                  </a:prstClr>
                </a:solidFill>
                <a:latin typeface="Arial"/>
              </a:rPr>
              <a:pPr/>
              <a:t>11/4/23</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34185AC5-F0F3-8A43-BFC4-9425C85745A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5294210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EF1974A-01AC-1D4F-81BD-B8C562CA6EEF}" type="datetimeFigureOut">
              <a:rPr lang="en-US" smtClean="0">
                <a:solidFill>
                  <a:prstClr val="black">
                    <a:tint val="75000"/>
                  </a:prstClr>
                </a:solidFill>
                <a:latin typeface="Arial"/>
              </a:rPr>
              <a:pPr/>
              <a:t>11/4/23</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34185AC5-F0F3-8A43-BFC4-9425C85745A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4354249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EF1974A-01AC-1D4F-81BD-B8C562CA6EEF}" type="datetimeFigureOut">
              <a:rPr lang="en-US" smtClean="0">
                <a:solidFill>
                  <a:prstClr val="black">
                    <a:tint val="75000"/>
                  </a:prstClr>
                </a:solidFill>
                <a:latin typeface="Arial"/>
              </a:rPr>
              <a:pPr/>
              <a:t>11/4/23</a:t>
            </a:fld>
            <a:endParaRPr lang="en-US">
              <a:solidFill>
                <a:prstClr val="black">
                  <a:tint val="75000"/>
                </a:prstClr>
              </a:solidFill>
              <a:latin typeface="Aria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Arial"/>
            </a:endParaRPr>
          </a:p>
        </p:txBody>
      </p:sp>
      <p:sp>
        <p:nvSpPr>
          <p:cNvPr id="9" name="Slide Number Placeholder 8"/>
          <p:cNvSpPr>
            <a:spLocks noGrp="1"/>
          </p:cNvSpPr>
          <p:nvPr>
            <p:ph type="sldNum" sz="quarter" idx="12"/>
          </p:nvPr>
        </p:nvSpPr>
        <p:spPr/>
        <p:txBody>
          <a:bodyPr/>
          <a:lstStyle/>
          <a:p>
            <a:fld id="{34185AC5-F0F3-8A43-BFC4-9425C85745A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4985601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EF1974A-01AC-1D4F-81BD-B8C562CA6EEF}" type="datetimeFigureOut">
              <a:rPr lang="en-US" smtClean="0">
                <a:solidFill>
                  <a:prstClr val="black">
                    <a:tint val="75000"/>
                  </a:prstClr>
                </a:solidFill>
                <a:latin typeface="Arial"/>
              </a:rPr>
              <a:pPr/>
              <a:t>11/4/23</a:t>
            </a:fld>
            <a:endParaRPr lang="en-US">
              <a:solidFill>
                <a:prstClr val="black">
                  <a:tint val="75000"/>
                </a:prstClr>
              </a:solidFill>
              <a:latin typeface="Aria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Arial"/>
            </a:endParaRPr>
          </a:p>
        </p:txBody>
      </p:sp>
      <p:sp>
        <p:nvSpPr>
          <p:cNvPr id="5" name="Slide Number Placeholder 4"/>
          <p:cNvSpPr>
            <a:spLocks noGrp="1"/>
          </p:cNvSpPr>
          <p:nvPr>
            <p:ph type="sldNum" sz="quarter" idx="12"/>
          </p:nvPr>
        </p:nvSpPr>
        <p:spPr/>
        <p:txBody>
          <a:bodyPr/>
          <a:lstStyle/>
          <a:p>
            <a:fld id="{34185AC5-F0F3-8A43-BFC4-9425C85745A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41235489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F1974A-01AC-1D4F-81BD-B8C562CA6EEF}" type="datetimeFigureOut">
              <a:rPr lang="en-US" smtClean="0">
                <a:solidFill>
                  <a:prstClr val="black">
                    <a:tint val="75000"/>
                  </a:prstClr>
                </a:solidFill>
                <a:latin typeface="Arial"/>
              </a:rPr>
              <a:pPr/>
              <a:t>11/4/23</a:t>
            </a:fld>
            <a:endParaRPr lang="en-US">
              <a:solidFill>
                <a:prstClr val="black">
                  <a:tint val="75000"/>
                </a:prstClr>
              </a:solidFill>
              <a:latin typeface="Aria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Arial"/>
            </a:endParaRPr>
          </a:p>
        </p:txBody>
      </p:sp>
      <p:sp>
        <p:nvSpPr>
          <p:cNvPr id="4" name="Slide Number Placeholder 3"/>
          <p:cNvSpPr>
            <a:spLocks noGrp="1"/>
          </p:cNvSpPr>
          <p:nvPr>
            <p:ph type="sldNum" sz="quarter" idx="12"/>
          </p:nvPr>
        </p:nvSpPr>
        <p:spPr/>
        <p:txBody>
          <a:bodyPr/>
          <a:lstStyle/>
          <a:p>
            <a:fld id="{34185AC5-F0F3-8A43-BFC4-9425C85745A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8383252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F1974A-01AC-1D4F-81BD-B8C562CA6EEF}" type="datetimeFigureOut">
              <a:rPr lang="en-US" smtClean="0">
                <a:solidFill>
                  <a:prstClr val="black">
                    <a:tint val="75000"/>
                  </a:prstClr>
                </a:solidFill>
                <a:latin typeface="Arial"/>
              </a:rPr>
              <a:pPr/>
              <a:t>11/4/23</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34185AC5-F0F3-8A43-BFC4-9425C85745A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5476549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F1974A-01AC-1D4F-81BD-B8C562CA6EEF}" type="datetimeFigureOut">
              <a:rPr lang="en-US" smtClean="0">
                <a:solidFill>
                  <a:prstClr val="black">
                    <a:tint val="75000"/>
                  </a:prstClr>
                </a:solidFill>
                <a:latin typeface="Arial"/>
              </a:rPr>
              <a:pPr/>
              <a:t>11/4/23</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34185AC5-F0F3-8A43-BFC4-9425C85745A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5714380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F1974A-01AC-1D4F-81BD-B8C562CA6EEF}" type="datetimeFigureOut">
              <a:rPr lang="en-US" smtClean="0">
                <a:solidFill>
                  <a:prstClr val="black">
                    <a:tint val="75000"/>
                  </a:prstClr>
                </a:solidFill>
                <a:latin typeface="Arial"/>
              </a:rPr>
              <a:pPr/>
              <a:t>11/4/23</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34185AC5-F0F3-8A43-BFC4-9425C85745A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3479145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F1974A-01AC-1D4F-81BD-B8C562CA6EEF}" type="datetimeFigureOut">
              <a:rPr lang="en-US" smtClean="0">
                <a:solidFill>
                  <a:prstClr val="black">
                    <a:tint val="75000"/>
                  </a:prstClr>
                </a:solidFill>
                <a:latin typeface="Arial"/>
              </a:rPr>
              <a:pPr/>
              <a:t>11/4/23</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34185AC5-F0F3-8A43-BFC4-9425C85745A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41059620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3378" name="Rectangle 66"/>
          <p:cNvSpPr>
            <a:spLocks noGrp="1" noChangeArrowheads="1"/>
          </p:cNvSpPr>
          <p:nvPr>
            <p:ph type="ctrTitle" sz="quarter"/>
          </p:nvPr>
        </p:nvSpPr>
        <p:spPr>
          <a:xfrm>
            <a:off x="685800" y="1692276"/>
            <a:ext cx="7772400" cy="1736725"/>
          </a:xfrm>
        </p:spPr>
        <p:txBody>
          <a:bodyPr anchor="b"/>
          <a:lstStyle>
            <a:lvl1pPr>
              <a:defRPr sz="5400"/>
            </a:lvl1pPr>
          </a:lstStyle>
          <a:p>
            <a:r>
              <a:rPr lang="en-US"/>
              <a:t>Click to edit Master title style</a:t>
            </a:r>
          </a:p>
        </p:txBody>
      </p:sp>
      <p:sp>
        <p:nvSpPr>
          <p:cNvPr id="13379"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68" name="Rectangle 68"/>
          <p:cNvSpPr>
            <a:spLocks noGrp="1" noChangeArrowheads="1"/>
          </p:cNvSpPr>
          <p:nvPr>
            <p:ph type="dt" sz="quarter" idx="10"/>
          </p:nvPr>
        </p:nvSpPr>
        <p:spPr>
          <a:xfrm>
            <a:off x="457200" y="6248400"/>
            <a:ext cx="2133600" cy="457200"/>
          </a:xfrm>
          <a:prstGeom prst="rect">
            <a:avLst/>
          </a:prstGeom>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9" name="Rectangle 69"/>
          <p:cNvSpPr>
            <a:spLocks noGrp="1" noChangeArrowheads="1"/>
          </p:cNvSpPr>
          <p:nvPr>
            <p:ph type="ftr" sz="quarter" idx="11"/>
          </p:nvPr>
        </p:nvSpPr>
        <p:spPr>
          <a:xfrm>
            <a:off x="3124201"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0" name="Rectangle 70"/>
          <p:cNvSpPr>
            <a:spLocks noGrp="1" noChangeArrowheads="1"/>
          </p:cNvSpPr>
          <p:nvPr>
            <p:ph type="sldNum" sz="quarter" idx="12"/>
          </p:nvPr>
        </p:nvSpPr>
        <p:spPr>
          <a:xfrm>
            <a:off x="6553200" y="6248400"/>
            <a:ext cx="2133600" cy="457200"/>
          </a:xfrm>
          <a:prstGeom prst="rect">
            <a:avLst/>
          </a:prstGeom>
        </p:spPr>
        <p:txBody>
          <a:bodyPr/>
          <a:lstStyle>
            <a:lvl1pPr>
              <a:defRPr/>
            </a:lvl1pPr>
          </a:lstStyle>
          <a:p>
            <a:pPr defTabSz="914400" eaLnBrk="0" fontAlgn="base" hangingPunct="0">
              <a:spcBef>
                <a:spcPct val="0"/>
              </a:spcBef>
              <a:spcAft>
                <a:spcPct val="0"/>
              </a:spcAft>
            </a:pPr>
            <a:fld id="{A396028A-E68B-AC46-88B8-7F3DC9E0918E}"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047611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3688B77C-3DE9-514B-9B83-6A79626DE5A7}"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3449021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3C0081B6-69C5-6B4C-BCA1-445CC8BCD3B8}"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633414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E6267522-C44E-E94B-8317-505AFBC9150C}"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5469109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8"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9"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CFC40E04-9084-2A4C-A231-F24D797B2771}"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0208202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36616625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63376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08471418-BC75-694D-9919-DEBC4E53F4E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6705980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7D2F988E-9414-5A4D-926D-7C61A7DCDFF1}"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5342607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solidFill>
                  <a:srgbClr val="FFFFFF"/>
                </a:solidFill>
              </a:defRPr>
            </a:lvl1pPr>
          </a:lstStyle>
          <a:p>
            <a:pPr defTabSz="914400" eaLnBrk="0" fontAlgn="base" hangingPunct="0">
              <a:spcBef>
                <a:spcPct val="0"/>
              </a:spcBef>
              <a:spcAft>
                <a:spcPct val="0"/>
              </a:spcAft>
              <a:defRPr/>
            </a:pPr>
            <a:endParaRPr lang="en-US" sz="2400">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solidFill>
                  <a:srgbClr val="FFFFFF"/>
                </a:solidFill>
              </a:defRPr>
            </a:lvl1pPr>
          </a:lstStyle>
          <a:p>
            <a:pPr defTabSz="914400" eaLnBrk="0" fontAlgn="base" hangingPunct="0">
              <a:spcBef>
                <a:spcPct val="0"/>
              </a:spcBef>
              <a:spcAft>
                <a:spcPct val="0"/>
              </a:spcAft>
              <a:defRPr/>
            </a:pPr>
            <a:endParaRPr lang="en-US" sz="2400">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solidFill>
                  <a:srgbClr val="FFFFFF"/>
                </a:solidFill>
              </a:defRPr>
            </a:lvl1pPr>
          </a:lstStyle>
          <a:p>
            <a:pPr defTabSz="914400" eaLnBrk="0" fontAlgn="base" hangingPunct="0">
              <a:spcBef>
                <a:spcPct val="0"/>
              </a:spcBef>
              <a:spcAft>
                <a:spcPct val="0"/>
              </a:spcAft>
            </a:pPr>
            <a:fld id="{1E6C7165-6B16-AC43-935E-83670B065C3B}" type="slidenum">
              <a:rPr lang="en-US" sz="2400" smtClean="0">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latin typeface="Arial" charset="0"/>
              <a:ea typeface="ＭＳ Ｐゴシック" charset="0"/>
              <a:cs typeface="ＭＳ Ｐゴシック" charset="0"/>
            </a:endParaRPr>
          </a:p>
        </p:txBody>
      </p:sp>
    </p:spTree>
    <p:extLst>
      <p:ext uri="{BB962C8B-B14F-4D97-AF65-F5344CB8AC3E}">
        <p14:creationId xmlns:p14="http://schemas.microsoft.com/office/powerpoint/2010/main" val="27538580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48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48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A06D5BF7-B2CD-2745-9211-C6B18DEB32C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6128692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81159E9B-65F6-EE44-8197-22BC723FD7D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6053968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9"/>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8"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912A509C-1FD8-C340-945D-F484F85253F5}"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51758934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48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4"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C71FB22D-81DE-E649-9472-2B7AD2F9DA94}"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47963776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able Placeholder 2"/>
          <p:cNvSpPr>
            <a:spLocks noGrp="1"/>
          </p:cNvSpPr>
          <p:nvPr>
            <p:ph type="tbl" idx="1"/>
          </p:nvPr>
        </p:nvSpPr>
        <p:spPr>
          <a:xfrm>
            <a:off x="457200" y="1600201"/>
            <a:ext cx="8229600" cy="4525963"/>
          </a:xfrm>
        </p:spPr>
        <p:txBody>
          <a:bodyPr/>
          <a:lstStyle/>
          <a:p>
            <a:pPr lvl="0"/>
            <a:endParaRPr lang="en-US" noProof="0"/>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9C6E5ACD-BD47-764C-A0D8-55D787A46B1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9720611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5C1831-9452-9A4F-BEFF-4BAA614A6FA1}" type="slidenum">
              <a:rPr lang="en-US"/>
              <a:pPr>
                <a:defRPr/>
              </a:pPr>
              <a:t>‹#›</a:t>
            </a:fld>
            <a:endParaRPr lang="en-US"/>
          </a:p>
        </p:txBody>
      </p:sp>
    </p:spTree>
    <p:extLst>
      <p:ext uri="{BB962C8B-B14F-4D97-AF65-F5344CB8AC3E}">
        <p14:creationId xmlns:p14="http://schemas.microsoft.com/office/powerpoint/2010/main" val="19991162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rgbClr val="808080"/>
                </a:solidFill>
              </a:defRPr>
            </a:lvl1pPr>
          </a:lstStyle>
          <a:p>
            <a:pPr>
              <a:defRPr/>
            </a:pPr>
            <a:endParaRPr lang="en-US">
              <a:latin typeface="Times New Roman"/>
            </a:endParaRPr>
          </a:p>
        </p:txBody>
      </p:sp>
      <p:sp>
        <p:nvSpPr>
          <p:cNvPr id="3" name="Footer Placeholder 2"/>
          <p:cNvSpPr>
            <a:spLocks noGrp="1"/>
          </p:cNvSpPr>
          <p:nvPr>
            <p:ph type="ftr" sz="quarter" idx="11"/>
          </p:nvPr>
        </p:nvSpPr>
        <p:spPr/>
        <p:txBody>
          <a:bodyPr/>
          <a:lstStyle>
            <a:lvl1pPr>
              <a:defRPr>
                <a:solidFill>
                  <a:srgbClr val="808080"/>
                </a:solidFill>
              </a:defRPr>
            </a:lvl1pPr>
          </a:lstStyle>
          <a:p>
            <a:pPr>
              <a:defRPr/>
            </a:pPr>
            <a:endParaRPr lang="en-US">
              <a:latin typeface="Times New Roman"/>
            </a:endParaRPr>
          </a:p>
        </p:txBody>
      </p:sp>
      <p:sp>
        <p:nvSpPr>
          <p:cNvPr id="4" name="Slide Number Placeholder 3"/>
          <p:cNvSpPr>
            <a:spLocks noGrp="1"/>
          </p:cNvSpPr>
          <p:nvPr>
            <p:ph type="sldNum" sz="quarter" idx="12"/>
          </p:nvPr>
        </p:nvSpPr>
        <p:spPr/>
        <p:txBody>
          <a:bodyPr/>
          <a:lstStyle>
            <a:lvl1pPr>
              <a:defRPr>
                <a:solidFill>
                  <a:srgbClr val="808080"/>
                </a:solidFill>
              </a:defRPr>
            </a:lvl1pPr>
          </a:lstStyle>
          <a:p>
            <a:pPr>
              <a:defRPr/>
            </a:pPr>
            <a:fld id="{AF0FB989-1F49-8F4E-92F9-079AC96FB9E8}" type="slidenum">
              <a:rPr lang="en-US"/>
              <a:pPr>
                <a:defRPr/>
              </a:pPr>
              <a:t>‹#›</a:t>
            </a:fld>
            <a:endParaRPr lang="en-US"/>
          </a:p>
        </p:txBody>
      </p:sp>
    </p:spTree>
    <p:extLst>
      <p:ext uri="{BB962C8B-B14F-4D97-AF65-F5344CB8AC3E}">
        <p14:creationId xmlns:p14="http://schemas.microsoft.com/office/powerpoint/2010/main" val="45539813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F1974A-01AC-1D4F-81BD-B8C562CA6EEF}" type="datetimeFigureOut">
              <a:rPr lang="en-US" smtClean="0">
                <a:solidFill>
                  <a:prstClr val="black">
                    <a:tint val="75000"/>
                  </a:prstClr>
                </a:solidFill>
              </a:rPr>
              <a:pPr/>
              <a:t>11/4/23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4185AC5-F0F3-8A43-BFC4-9425C85745A1}" type="slidenum">
              <a:rPr lang="en-US" smtClean="0">
                <a:solidFill>
                  <a:prstClr val="black">
                    <a:tint val="75000"/>
                  </a:prstClr>
                </a:solidFill>
                <a:latin typeface="Arial"/>
                <a:ea typeface="Arial"/>
              </a:rPr>
              <a:pPr/>
              <a:t>‹#›</a:t>
            </a:fld>
            <a:endParaRPr lang="en-US">
              <a:solidFill>
                <a:prstClr val="black">
                  <a:tint val="75000"/>
                </a:prstClr>
              </a:solidFill>
              <a:latin typeface="Arial"/>
              <a:ea typeface="Arial"/>
            </a:endParaRPr>
          </a:p>
        </p:txBody>
      </p:sp>
    </p:spTree>
    <p:extLst>
      <p:ext uri="{BB962C8B-B14F-4D97-AF65-F5344CB8AC3E}">
        <p14:creationId xmlns:p14="http://schemas.microsoft.com/office/powerpoint/2010/main" val="31801190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9137C58D-494C-0C47-A9F6-EA1895DABF28}" type="slidenum">
              <a:rPr lang="en-US">
                <a:ea typeface="Arial"/>
              </a:rPr>
              <a:pPr>
                <a:defRPr/>
              </a:pPr>
              <a:t>‹#›</a:t>
            </a:fld>
            <a:endParaRPr lang="en-US">
              <a:ea typeface="Arial"/>
            </a:endParaRPr>
          </a:p>
        </p:txBody>
      </p:sp>
    </p:spTree>
    <p:extLst>
      <p:ext uri="{BB962C8B-B14F-4D97-AF65-F5344CB8AC3E}">
        <p14:creationId xmlns:p14="http://schemas.microsoft.com/office/powerpoint/2010/main" val="138135428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F1974A-01AC-1D4F-81BD-B8C562CA6EEF}" type="datetimeFigureOut">
              <a:rPr lang="en-US" smtClean="0">
                <a:solidFill>
                  <a:prstClr val="black">
                    <a:tint val="75000"/>
                  </a:prstClr>
                </a:solidFill>
              </a:rPr>
              <a:pPr/>
              <a:t>11/4/23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4185AC5-F0F3-8A43-BFC4-9425C85745A1}" type="slidenum">
              <a:rPr lang="en-US" smtClean="0">
                <a:solidFill>
                  <a:prstClr val="black">
                    <a:tint val="75000"/>
                  </a:prstClr>
                </a:solidFill>
                <a:latin typeface="Arial"/>
                <a:ea typeface="Arial"/>
              </a:rPr>
              <a:pPr/>
              <a:t>‹#›</a:t>
            </a:fld>
            <a:endParaRPr lang="en-US">
              <a:solidFill>
                <a:prstClr val="black">
                  <a:tint val="75000"/>
                </a:prstClr>
              </a:solidFill>
              <a:latin typeface="Arial"/>
              <a:ea typeface="Arial"/>
            </a:endParaRPr>
          </a:p>
        </p:txBody>
      </p:sp>
    </p:spTree>
    <p:extLst>
      <p:ext uri="{BB962C8B-B14F-4D97-AF65-F5344CB8AC3E}">
        <p14:creationId xmlns:p14="http://schemas.microsoft.com/office/powerpoint/2010/main" val="104617392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a:lvl1pPr>
          </a:lstStyle>
          <a:p>
            <a:fld id="{04681C70-B94D-4549-9835-718B41824CE2}"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239322593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a:lvl1pPr>
          </a:lstStyle>
          <a:p>
            <a:fld id="{8C56C0BA-5711-484D-9FDA-874B8739ADF9}"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4007609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a:lvl1pPr>
          </a:lstStyle>
          <a:p>
            <a:fld id="{91ECEB9C-53F4-EB4E-8A4F-B755C1704F37}"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375256686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7" name="Slide Number Placeholder 6"/>
          <p:cNvSpPr>
            <a:spLocks noGrp="1"/>
          </p:cNvSpPr>
          <p:nvPr>
            <p:ph type="sldNum" sz="quarter" idx="12"/>
          </p:nvPr>
        </p:nvSpPr>
        <p:spPr/>
        <p:txBody>
          <a:bodyPr/>
          <a:lstStyle>
            <a:lvl1pPr>
              <a:defRPr/>
            </a:lvl1pPr>
          </a:lstStyle>
          <a:p>
            <a:fld id="{07D2235B-C62C-1642-984F-27E099E6AA07}"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92570626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9" name="Slide Number Placeholder 8"/>
          <p:cNvSpPr>
            <a:spLocks noGrp="1"/>
          </p:cNvSpPr>
          <p:nvPr>
            <p:ph type="sldNum" sz="quarter" idx="12"/>
          </p:nvPr>
        </p:nvSpPr>
        <p:spPr/>
        <p:txBody>
          <a:bodyPr/>
          <a:lstStyle>
            <a:lvl1pPr>
              <a:defRPr/>
            </a:lvl1pPr>
          </a:lstStyle>
          <a:p>
            <a:fld id="{E70310CF-347F-A842-AB35-88099C81249C}"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241266619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Slide Number Placeholder 4"/>
          <p:cNvSpPr>
            <a:spLocks noGrp="1"/>
          </p:cNvSpPr>
          <p:nvPr>
            <p:ph type="sldNum" sz="quarter" idx="12"/>
          </p:nvPr>
        </p:nvSpPr>
        <p:spPr/>
        <p:txBody>
          <a:bodyPr/>
          <a:lstStyle>
            <a:lvl1pPr>
              <a:defRPr/>
            </a:lvl1pPr>
          </a:lstStyle>
          <a:p>
            <a:fld id="{86ECF134-A2E6-BF45-B521-390AD28EF377}"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80753673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4" name="Slide Number Placeholder 3"/>
          <p:cNvSpPr>
            <a:spLocks noGrp="1"/>
          </p:cNvSpPr>
          <p:nvPr>
            <p:ph type="sldNum" sz="quarter" idx="12"/>
          </p:nvPr>
        </p:nvSpPr>
        <p:spPr/>
        <p:txBody>
          <a:bodyPr/>
          <a:lstStyle>
            <a:lvl1pPr>
              <a:defRPr/>
            </a:lvl1pPr>
          </a:lstStyle>
          <a:p>
            <a:fld id="{6F1630E8-D517-274B-854A-E92DDA117705}"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385208215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7" name="Slide Number Placeholder 6"/>
          <p:cNvSpPr>
            <a:spLocks noGrp="1"/>
          </p:cNvSpPr>
          <p:nvPr>
            <p:ph type="sldNum" sz="quarter" idx="12"/>
          </p:nvPr>
        </p:nvSpPr>
        <p:spPr/>
        <p:txBody>
          <a:bodyPr/>
          <a:lstStyle>
            <a:lvl1pPr>
              <a:defRPr/>
            </a:lvl1pPr>
          </a:lstStyle>
          <a:p>
            <a:fld id="{BDA6D355-03F2-FD4E-9DAB-EFA3BCC6A3FA}"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273494639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7" name="Slide Number Placeholder 6"/>
          <p:cNvSpPr>
            <a:spLocks noGrp="1"/>
          </p:cNvSpPr>
          <p:nvPr>
            <p:ph type="sldNum" sz="quarter" idx="12"/>
          </p:nvPr>
        </p:nvSpPr>
        <p:spPr/>
        <p:txBody>
          <a:bodyPr/>
          <a:lstStyle>
            <a:lvl1pPr>
              <a:defRPr/>
            </a:lvl1pPr>
          </a:lstStyle>
          <a:p>
            <a:fld id="{B3F7EB35-E0A0-AB4A-A375-04F4B65E32AB}"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137534831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a:lvl1pPr>
          </a:lstStyle>
          <a:p>
            <a:fld id="{F25C467B-BFE5-C648-808F-8F1822300D1E}"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257041057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a:lvl1pPr>
          </a:lstStyle>
          <a:p>
            <a:fld id="{2841D679-39C1-F343-8D8F-C1308DCC07BE}"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179144805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3378" name="Rectangle 66"/>
          <p:cNvSpPr>
            <a:spLocks noGrp="1" noChangeArrowheads="1"/>
          </p:cNvSpPr>
          <p:nvPr>
            <p:ph type="ctrTitle" sz="quarter"/>
          </p:nvPr>
        </p:nvSpPr>
        <p:spPr>
          <a:xfrm>
            <a:off x="685800" y="1692276"/>
            <a:ext cx="7772400" cy="1736725"/>
          </a:xfrm>
        </p:spPr>
        <p:txBody>
          <a:bodyPr anchor="b"/>
          <a:lstStyle>
            <a:lvl1pPr>
              <a:defRPr sz="5400"/>
            </a:lvl1pPr>
          </a:lstStyle>
          <a:p>
            <a:r>
              <a:rPr lang="en-US"/>
              <a:t>Click to edit Master title style</a:t>
            </a:r>
          </a:p>
        </p:txBody>
      </p:sp>
      <p:sp>
        <p:nvSpPr>
          <p:cNvPr id="13379"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68" name="Rectangle 68"/>
          <p:cNvSpPr>
            <a:spLocks noGrp="1" noChangeArrowheads="1"/>
          </p:cNvSpPr>
          <p:nvPr>
            <p:ph type="dt" sz="quarter" idx="10"/>
          </p:nvPr>
        </p:nvSpPr>
        <p:spPr>
          <a:xfrm>
            <a:off x="457200" y="6248400"/>
            <a:ext cx="2133600" cy="457200"/>
          </a:xfrm>
          <a:prstGeom prst="rect">
            <a:avLst/>
          </a:prstGeom>
        </p:spPr>
        <p:txBody>
          <a:bodyPr/>
          <a:lstStyle>
            <a:lvl1pPr>
              <a:defRPr/>
            </a:lvl1pPr>
          </a:lstStyle>
          <a:p>
            <a:pPr>
              <a:defRPr/>
            </a:pPr>
            <a:endParaRPr lang="en-US"/>
          </a:p>
        </p:txBody>
      </p:sp>
      <p:sp>
        <p:nvSpPr>
          <p:cNvPr id="69" name="Rectangle 69"/>
          <p:cNvSpPr>
            <a:spLocks noGrp="1" noChangeArrowheads="1"/>
          </p:cNvSpPr>
          <p:nvPr>
            <p:ph type="ftr" sz="quarter" idx="11"/>
          </p:nvPr>
        </p:nvSpPr>
        <p:spPr>
          <a:xfrm>
            <a:off x="3124201" y="6248400"/>
            <a:ext cx="2895600" cy="457200"/>
          </a:xfrm>
          <a:prstGeom prst="rect">
            <a:avLst/>
          </a:prstGeom>
        </p:spPr>
        <p:txBody>
          <a:bodyPr/>
          <a:lstStyle>
            <a:lvl1pPr>
              <a:defRPr/>
            </a:lvl1pPr>
          </a:lstStyle>
          <a:p>
            <a:pPr>
              <a:defRPr/>
            </a:pPr>
            <a:endParaRPr lang="en-US"/>
          </a:p>
        </p:txBody>
      </p:sp>
      <p:sp>
        <p:nvSpPr>
          <p:cNvPr id="70" name="Rectangle 70"/>
          <p:cNvSpPr>
            <a:spLocks noGrp="1" noChangeArrowheads="1"/>
          </p:cNvSpPr>
          <p:nvPr>
            <p:ph type="sldNum" sz="quarter" idx="12"/>
          </p:nvPr>
        </p:nvSpPr>
        <p:spPr>
          <a:xfrm>
            <a:off x="6553200" y="6248400"/>
            <a:ext cx="2133600" cy="457200"/>
          </a:xfrm>
          <a:prstGeom prst="rect">
            <a:avLst/>
          </a:prstGeom>
        </p:spPr>
        <p:txBody>
          <a:bodyPr/>
          <a:lstStyle>
            <a:lvl1pPr>
              <a:defRPr/>
            </a:lvl1pPr>
          </a:lstStyle>
          <a:p>
            <a:fld id="{A396028A-E68B-AC46-88B8-7F3DC9E0918E}" type="slidenum">
              <a:rPr lang="en-US"/>
              <a:pPr/>
              <a:t>‹#›</a:t>
            </a:fld>
            <a:endParaRPr lang="en-US"/>
          </a:p>
        </p:txBody>
      </p:sp>
    </p:spTree>
    <p:extLst>
      <p:ext uri="{BB962C8B-B14F-4D97-AF65-F5344CB8AC3E}">
        <p14:creationId xmlns:p14="http://schemas.microsoft.com/office/powerpoint/2010/main" val="40757372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3688B77C-3DE9-514B-9B83-6A79626DE5A7}" type="slidenum">
              <a:rPr lang="en-US"/>
              <a:pPr/>
              <a:t>‹#›</a:t>
            </a:fld>
            <a:endParaRPr lang="en-US"/>
          </a:p>
        </p:txBody>
      </p:sp>
    </p:spTree>
    <p:extLst>
      <p:ext uri="{BB962C8B-B14F-4D97-AF65-F5344CB8AC3E}">
        <p14:creationId xmlns:p14="http://schemas.microsoft.com/office/powerpoint/2010/main" val="122729587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3C0081B6-69C5-6B4C-BCA1-445CC8BCD3B8}" type="slidenum">
              <a:rPr lang="en-US"/>
              <a:pPr/>
              <a:t>‹#›</a:t>
            </a:fld>
            <a:endParaRPr lang="en-US"/>
          </a:p>
        </p:txBody>
      </p:sp>
    </p:spTree>
    <p:extLst>
      <p:ext uri="{BB962C8B-B14F-4D97-AF65-F5344CB8AC3E}">
        <p14:creationId xmlns:p14="http://schemas.microsoft.com/office/powerpoint/2010/main" val="141056231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E6267522-C44E-E94B-8317-505AFBC9150C}" type="slidenum">
              <a:rPr lang="en-US"/>
              <a:pPr/>
              <a:t>‹#›</a:t>
            </a:fld>
            <a:endParaRPr lang="en-US"/>
          </a:p>
        </p:txBody>
      </p:sp>
    </p:spTree>
    <p:extLst>
      <p:ext uri="{BB962C8B-B14F-4D97-AF65-F5344CB8AC3E}">
        <p14:creationId xmlns:p14="http://schemas.microsoft.com/office/powerpoint/2010/main" val="414516387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8"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p>
        </p:txBody>
      </p:sp>
      <p:sp>
        <p:nvSpPr>
          <p:cNvPr id="9"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CFC40E04-9084-2A4C-A231-F24D797B2771}" type="slidenum">
              <a:rPr lang="en-US"/>
              <a:pPr/>
              <a:t>‹#›</a:t>
            </a:fld>
            <a:endParaRPr lang="en-US"/>
          </a:p>
        </p:txBody>
      </p:sp>
    </p:spTree>
    <p:extLst>
      <p:ext uri="{BB962C8B-B14F-4D97-AF65-F5344CB8AC3E}">
        <p14:creationId xmlns:p14="http://schemas.microsoft.com/office/powerpoint/2010/main" val="306155713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126549458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372337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08471418-BC75-694D-9919-DEBC4E53F4E6}" type="slidenum">
              <a:rPr lang="en-US"/>
              <a:pPr/>
              <a:t>‹#›</a:t>
            </a:fld>
            <a:endParaRPr lang="en-US"/>
          </a:p>
        </p:txBody>
      </p:sp>
    </p:spTree>
    <p:extLst>
      <p:ext uri="{BB962C8B-B14F-4D97-AF65-F5344CB8AC3E}">
        <p14:creationId xmlns:p14="http://schemas.microsoft.com/office/powerpoint/2010/main" val="183431947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7D2F988E-9414-5A4D-926D-7C61A7DCDFF1}" type="slidenum">
              <a:rPr lang="en-US"/>
              <a:pPr/>
              <a:t>‹#›</a:t>
            </a:fld>
            <a:endParaRPr lang="en-US"/>
          </a:p>
        </p:txBody>
      </p:sp>
    </p:spTree>
    <p:extLst>
      <p:ext uri="{BB962C8B-B14F-4D97-AF65-F5344CB8AC3E}">
        <p14:creationId xmlns:p14="http://schemas.microsoft.com/office/powerpoint/2010/main" val="281783339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solidFill>
                  <a:srgbClr val="FFFFFF"/>
                </a:solidFill>
              </a:defRPr>
            </a:lvl1pPr>
          </a:lstStyle>
          <a:p>
            <a:pPr>
              <a:defRPr/>
            </a:pPr>
            <a:endParaRPr lang="en-US"/>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solidFill>
                  <a:srgbClr val="FFFFFF"/>
                </a:solidFill>
              </a:defRPr>
            </a:lvl1pPr>
          </a:lstStyle>
          <a:p>
            <a:pPr>
              <a:defRPr/>
            </a:pPr>
            <a:endParaRPr lang="en-US"/>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solidFill>
                  <a:srgbClr val="FFFFFF"/>
                </a:solidFill>
              </a:defRPr>
            </a:lvl1pPr>
          </a:lstStyle>
          <a:p>
            <a:fld id="{1E6C7165-6B16-AC43-935E-83670B065C3B}" type="slidenum">
              <a:rPr lang="en-US" smtClean="0"/>
              <a:pPr/>
              <a:t>‹#›</a:t>
            </a:fld>
            <a:endParaRPr lang="en-US"/>
          </a:p>
        </p:txBody>
      </p:sp>
    </p:spTree>
    <p:extLst>
      <p:ext uri="{BB962C8B-B14F-4D97-AF65-F5344CB8AC3E}">
        <p14:creationId xmlns:p14="http://schemas.microsoft.com/office/powerpoint/2010/main" val="285325477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48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48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A06D5BF7-B2CD-2745-9211-C6B18DEB32C6}" type="slidenum">
              <a:rPr lang="en-US"/>
              <a:pPr/>
              <a:t>‹#›</a:t>
            </a:fld>
            <a:endParaRPr lang="en-US"/>
          </a:p>
        </p:txBody>
      </p:sp>
    </p:spTree>
    <p:extLst>
      <p:ext uri="{BB962C8B-B14F-4D97-AF65-F5344CB8AC3E}">
        <p14:creationId xmlns:p14="http://schemas.microsoft.com/office/powerpoint/2010/main" val="39111140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81159E9B-65F6-EE44-8197-22BC723FD7D6}" type="slidenum">
              <a:rPr lang="en-US"/>
              <a:pPr/>
              <a:t>‹#›</a:t>
            </a:fld>
            <a:endParaRPr lang="en-US"/>
          </a:p>
        </p:txBody>
      </p:sp>
    </p:spTree>
    <p:extLst>
      <p:ext uri="{BB962C8B-B14F-4D97-AF65-F5344CB8AC3E}">
        <p14:creationId xmlns:p14="http://schemas.microsoft.com/office/powerpoint/2010/main" val="37508180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9"/>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7"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p>
        </p:txBody>
      </p:sp>
      <p:sp>
        <p:nvSpPr>
          <p:cNvPr id="8"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912A509C-1FD8-C340-945D-F484F85253F5}" type="slidenum">
              <a:rPr lang="en-US"/>
              <a:pPr/>
              <a:t>‹#›</a:t>
            </a:fld>
            <a:endParaRPr lang="en-US"/>
          </a:p>
        </p:txBody>
      </p:sp>
    </p:spTree>
    <p:extLst>
      <p:ext uri="{BB962C8B-B14F-4D97-AF65-F5344CB8AC3E}">
        <p14:creationId xmlns:p14="http://schemas.microsoft.com/office/powerpoint/2010/main" val="409489268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48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4"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p>
        </p:txBody>
      </p:sp>
      <p:sp>
        <p:nvSpPr>
          <p:cNvPr id="5"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C71FB22D-81DE-E649-9472-2B7AD2F9DA94}" type="slidenum">
              <a:rPr lang="en-US"/>
              <a:pPr/>
              <a:t>‹#›</a:t>
            </a:fld>
            <a:endParaRPr lang="en-US"/>
          </a:p>
        </p:txBody>
      </p:sp>
    </p:spTree>
    <p:extLst>
      <p:ext uri="{BB962C8B-B14F-4D97-AF65-F5344CB8AC3E}">
        <p14:creationId xmlns:p14="http://schemas.microsoft.com/office/powerpoint/2010/main" val="14786865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able Placeholder 2"/>
          <p:cNvSpPr>
            <a:spLocks noGrp="1"/>
          </p:cNvSpPr>
          <p:nvPr>
            <p:ph type="tbl" idx="1"/>
          </p:nvPr>
        </p:nvSpPr>
        <p:spPr>
          <a:xfrm>
            <a:off x="457200" y="1600201"/>
            <a:ext cx="8229600" cy="4525963"/>
          </a:xfrm>
        </p:spPr>
        <p:txBody>
          <a:bodyPr/>
          <a:lstStyle/>
          <a:p>
            <a:pPr lvl="0"/>
            <a:endParaRPr lang="en-US" noProof="0"/>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9C6E5ACD-BD47-764C-A0D8-55D787A46B16}" type="slidenum">
              <a:rPr lang="en-US"/>
              <a:pPr/>
              <a:t>‹#›</a:t>
            </a:fld>
            <a:endParaRPr lang="en-US"/>
          </a:p>
        </p:txBody>
      </p:sp>
    </p:spTree>
    <p:extLst>
      <p:ext uri="{BB962C8B-B14F-4D97-AF65-F5344CB8AC3E}">
        <p14:creationId xmlns:p14="http://schemas.microsoft.com/office/powerpoint/2010/main" val="42235835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6" Type="http://schemas.openxmlformats.org/officeDocument/2006/relationships/theme" Target="../theme/theme4.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54.xml"/><Relationship Id="rId1"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57.xml"/><Relationship Id="rId1" Type="http://schemas.openxmlformats.org/officeDocument/2006/relationships/slideLayout" Target="../slideLayouts/slideLayout5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8.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6" Type="http://schemas.openxmlformats.org/officeDocument/2006/relationships/theme" Target="../theme/theme9.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227304684"/>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F1974A-01AC-1D4F-81BD-B8C562CA6EEF}" type="datetimeFigureOut">
              <a:rPr lang="en-US" smtClean="0">
                <a:solidFill>
                  <a:prstClr val="black">
                    <a:tint val="75000"/>
                  </a:prstClr>
                </a:solidFill>
                <a:latin typeface="Arial"/>
              </a:rPr>
              <a:pPr/>
              <a:t>11/4/23</a:t>
            </a:fld>
            <a:endParaRPr lang="en-US">
              <a:solidFill>
                <a:prstClr val="black">
                  <a:tint val="75000"/>
                </a:prstClr>
              </a:solidFill>
              <a:latin typeface="Aria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Aria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185AC5-F0F3-8A43-BFC4-9425C85745A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903609466"/>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Lst>
  <p:txStyles>
    <p:titleStyle>
      <a:lvl1pPr algn="ctr" defTabSz="457200" rtl="0" eaLnBrk="1" latinLnBrk="0" hangingPunct="1">
        <a:spcBef>
          <a:spcPct val="0"/>
        </a:spcBef>
        <a:buNone/>
        <a:defRPr sz="4400" b="1" kern="1200">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12355" name="Rectangle 67"/>
          <p:cNvSpPr>
            <a:spLocks noGrp="1" noChangeArrowheads="1"/>
          </p:cNvSpPr>
          <p:nvPr>
            <p:ph type="title"/>
          </p:nvPr>
        </p:nvSpPr>
        <p:spPr bwMode="auto">
          <a:xfrm>
            <a:off x="457200" y="277814"/>
            <a:ext cx="8229600" cy="1139825"/>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p>
            <a:pPr lvl="0"/>
            <a:r>
              <a:rPr lang="en-US" dirty="0"/>
              <a:t>Click to edit Master title style</a:t>
            </a:r>
          </a:p>
        </p:txBody>
      </p:sp>
      <p:sp>
        <p:nvSpPr>
          <p:cNvPr id="12356" name="Rectangle 68"/>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2622502"/>
      </p:ext>
    </p:extLst>
  </p:cSld>
  <p:clrMap bg1="dk2" tx1="lt1" bg2="dk1" tx2="lt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 id="2147483839" r:id="rId12"/>
    <p:sldLayoutId id="2147483840" r:id="rId13"/>
    <p:sldLayoutId id="2147483841" r:id="rId14"/>
    <p:sldLayoutId id="2147483842" r:id="rId15"/>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82" indent="-342882" algn="l" rtl="0" eaLnBrk="0" fontAlgn="base" hangingPunct="0">
        <a:spcBef>
          <a:spcPct val="20000"/>
        </a:spcBef>
        <a:spcAft>
          <a:spcPct val="0"/>
        </a:spcAft>
        <a:buClr>
          <a:schemeClr val="hlink"/>
        </a:buClr>
        <a:buSzPct val="80000"/>
        <a:buFont typeface="Wingdings" charset="0"/>
        <a:buChar char="Ø"/>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12" indent="-285736" algn="l" rtl="0" eaLnBrk="0" fontAlgn="base" hangingPunct="0">
        <a:spcBef>
          <a:spcPct val="20000"/>
        </a:spcBef>
        <a:spcAft>
          <a:spcPct val="0"/>
        </a:spcAft>
        <a:buClr>
          <a:schemeClr val="tx2"/>
        </a:buClr>
        <a:buSzPct val="50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942" indent="-228588"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118" indent="-228588" algn="l" rtl="0" eaLnBrk="0" fontAlgn="base" hangingPunct="0">
        <a:spcBef>
          <a:spcPct val="20000"/>
        </a:spcBef>
        <a:spcAft>
          <a:spcPct val="0"/>
        </a:spcAft>
        <a:buClr>
          <a:schemeClr val="folHlink"/>
        </a:buClr>
        <a:buSzPct val="5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4pPr>
      <a:lvl5pPr marL="2057295" indent="-228588"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47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28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mn-ea"/>
                <a:cs typeface="+mn-cs"/>
              </a:defRPr>
            </a:lvl1pPr>
          </a:lstStyle>
          <a:p>
            <a:pPr defTabSz="914400" eaLnBrk="0" fontAlgn="base" hangingPunct="0">
              <a:spcBef>
                <a:spcPct val="0"/>
              </a:spcBef>
              <a:spcAft>
                <a:spcPct val="0"/>
              </a:spcAft>
              <a:defRPr/>
            </a:pPr>
            <a:endParaRPr lang="en-US">
              <a:latin typeface="Times New Roman"/>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mn-ea"/>
                <a:cs typeface="+mn-cs"/>
              </a:defRPr>
            </a:lvl1pPr>
          </a:lstStyle>
          <a:p>
            <a:pPr defTabSz="914400" eaLnBrk="0" fontAlgn="base" hangingPunct="0">
              <a:spcBef>
                <a:spcPct val="0"/>
              </a:spcBef>
              <a:spcAft>
                <a:spcPct val="0"/>
              </a:spcAft>
              <a:defRPr/>
            </a:pPr>
            <a:endParaRPr lang="en-US">
              <a:latin typeface="Times New Roman"/>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78741673-53ED-8C4A-A531-67B05A11595E}"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151397918"/>
      </p:ext>
    </p:extLst>
  </p:cSld>
  <p:clrMap bg1="lt1" tx1="dk1" bg2="lt2" tx2="dk2" accent1="accent1" accent2="accent2" accent3="accent3" accent4="accent4" accent5="accent5" accent6="accent6" hlink="hlink" folHlink="folHlink"/>
  <p:sldLayoutIdLst>
    <p:sldLayoutId id="2147483857" r:id="rId1"/>
    <p:sldLayoutId id="2147483858" r:id="rId2"/>
  </p:sldLayoutIdLst>
  <p:hf hdr="0" ftr="0" dt="0"/>
  <p:txStyles>
    <p:title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a:ea typeface="Arial" pitchFamily="-107" charset="0"/>
                <a:cs typeface="Arial" pitchFamily="-107" charset="0"/>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a:ea typeface="Arial" pitchFamily="-107" charset="0"/>
                <a:cs typeface="Arial" pitchFamily="-107" charset="0"/>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cs typeface="Arial" charset="0"/>
              </a:defRPr>
            </a:lvl1pPr>
          </a:lstStyle>
          <a:p>
            <a:pPr defTabSz="914400" fontAlgn="base">
              <a:spcBef>
                <a:spcPct val="0"/>
              </a:spcBef>
              <a:spcAft>
                <a:spcPct val="0"/>
              </a:spcAft>
              <a:defRPr/>
            </a:pPr>
            <a:fld id="{64CD5B50-C309-A74C-B0D8-E0C788AC0953}"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3346357767"/>
      </p:ext>
    </p:extLst>
  </p:cSld>
  <p:clrMap bg1="lt1" tx1="dk1" bg2="lt2" tx2="dk2" accent1="accent1" accent2="accent2" accent3="accent3" accent4="accent4" accent5="accent5" accent6="accent6" hlink="hlink" folHlink="folHlink"/>
  <p:sldLayoutIdLst>
    <p:sldLayoutId id="2147483861" r:id="rId1"/>
  </p:sldLayoutIdLst>
  <p:txStyles>
    <p:titleStyle>
      <a:lvl1pPr algn="ctr" rtl="0" eaLnBrk="0" fontAlgn="base" hangingPunct="0">
        <a:spcBef>
          <a:spcPct val="0"/>
        </a:spcBef>
        <a:spcAft>
          <a:spcPct val="0"/>
        </a:spcAft>
        <a:defRPr sz="4400" b="1">
          <a:solidFill>
            <a:srgbClr val="FFFFFF"/>
          </a:solidFill>
          <a:effectLst>
            <a:outerShdw blurRad="38100" dist="38100" dir="2700000" algn="tl">
              <a:srgbClr val="000000">
                <a:alpha val="43137"/>
              </a:srgbClr>
            </a:outerShdw>
          </a:effectLst>
          <a:latin typeface="+mj-lt"/>
          <a:ea typeface="ＭＳ Ｐゴシック" charset="0"/>
          <a:cs typeface="+mj-cs"/>
        </a:defRPr>
      </a:lvl1pPr>
      <a:lvl2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5pPr>
      <a:lvl6pPr marL="4572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44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716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88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p:titleStyle>
    <p:bodyStyle>
      <a:lvl1pPr marL="342900" indent="-342900" algn="l" rtl="0" eaLnBrk="0" fontAlgn="base" hangingPunct="0">
        <a:spcBef>
          <a:spcPct val="20000"/>
        </a:spcBef>
        <a:spcAft>
          <a:spcPct val="0"/>
        </a:spcAft>
        <a:buChar char="•"/>
        <a:defRPr sz="3200" b="1">
          <a:solidFill>
            <a:srgbClr val="FFFFFF"/>
          </a:solidFill>
          <a:effectLst>
            <a:outerShdw blurRad="38100" dist="38100" dir="2700000" algn="tl">
              <a:srgbClr val="000000">
                <a:alpha val="43137"/>
              </a:srgbClr>
            </a:outerShdw>
          </a:effectLst>
          <a:latin typeface="+mn-lt"/>
          <a:ea typeface="ＭＳ Ｐゴシック" charset="0"/>
          <a:cs typeface="+mn-cs"/>
        </a:defRPr>
      </a:lvl1pPr>
      <a:lvl2pPr marL="742950" indent="-285750" algn="l" rtl="0" eaLnBrk="0" fontAlgn="base" hangingPunct="0">
        <a:spcBef>
          <a:spcPct val="20000"/>
        </a:spcBef>
        <a:spcAft>
          <a:spcPct val="0"/>
        </a:spcAft>
        <a:buChar char="–"/>
        <a:defRPr sz="2800" b="1">
          <a:solidFill>
            <a:srgbClr val="FFFFFF"/>
          </a:solidFill>
          <a:effectLst>
            <a:outerShdw blurRad="38100" dist="38100" dir="2700000" algn="tl">
              <a:srgbClr val="000000">
                <a:alpha val="43137"/>
              </a:srgbClr>
            </a:outerShdw>
          </a:effectLst>
          <a:latin typeface="+mn-lt"/>
          <a:ea typeface="+mn-ea"/>
          <a:cs typeface="+mn-cs"/>
        </a:defRPr>
      </a:lvl2pPr>
      <a:lvl3pPr marL="1143000" indent="-228600" algn="l" rtl="0" eaLnBrk="0" fontAlgn="base" hangingPunct="0">
        <a:spcBef>
          <a:spcPct val="20000"/>
        </a:spcBef>
        <a:spcAft>
          <a:spcPct val="0"/>
        </a:spcAft>
        <a:buChar char="•"/>
        <a:defRPr sz="2400" b="1">
          <a:solidFill>
            <a:srgbClr val="FFFFFF"/>
          </a:solidFill>
          <a:effectLst>
            <a:outerShdw blurRad="38100" dist="38100" dir="2700000" algn="tl">
              <a:srgbClr val="000000">
                <a:alpha val="43137"/>
              </a:srgbClr>
            </a:outerShdw>
          </a:effectLst>
          <a:latin typeface="+mn-lt"/>
          <a:ea typeface="+mn-ea"/>
          <a:cs typeface="+mn-cs"/>
        </a:defRPr>
      </a:lvl3pPr>
      <a:lvl4pPr marL="16002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4pPr>
      <a:lvl5pPr marL="20574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a:ea typeface="Arial" pitchFamily="-107" charset="0"/>
                <a:cs typeface="Arial" pitchFamily="-107" charset="0"/>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a:ea typeface="Arial" pitchFamily="-107" charset="0"/>
                <a:cs typeface="Arial" pitchFamily="-107" charset="0"/>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cs typeface="Arial" charset="0"/>
              </a:defRPr>
            </a:lvl1pPr>
          </a:lstStyle>
          <a:p>
            <a:pPr defTabSz="914400" fontAlgn="base">
              <a:spcBef>
                <a:spcPct val="0"/>
              </a:spcBef>
              <a:spcAft>
                <a:spcPct val="0"/>
              </a:spcAft>
              <a:defRPr/>
            </a:pPr>
            <a:fld id="{64CD5B50-C309-A74C-B0D8-E0C788AC0953}"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504082089"/>
      </p:ext>
    </p:extLst>
  </p:cSld>
  <p:clrMap bg1="lt1" tx1="dk1" bg2="lt2" tx2="dk2" accent1="accent1" accent2="accent2" accent3="accent3" accent4="accent4" accent5="accent5" accent6="accent6" hlink="hlink" folHlink="folHlink"/>
  <p:sldLayoutIdLst>
    <p:sldLayoutId id="2147484792" r:id="rId1"/>
    <p:sldLayoutId id="2147484793" r:id="rId2"/>
  </p:sldLayoutIdLst>
  <p:txStyles>
    <p:titleStyle>
      <a:lvl1pPr algn="ctr" rtl="0" eaLnBrk="0" fontAlgn="base" hangingPunct="0">
        <a:spcBef>
          <a:spcPct val="0"/>
        </a:spcBef>
        <a:spcAft>
          <a:spcPct val="0"/>
        </a:spcAft>
        <a:defRPr sz="4400" b="1">
          <a:solidFill>
            <a:srgbClr val="FFFFFF"/>
          </a:solidFill>
          <a:effectLst>
            <a:outerShdw blurRad="38100" dist="38100" dir="2700000" algn="tl">
              <a:srgbClr val="000000">
                <a:alpha val="43137"/>
              </a:srgbClr>
            </a:outerShdw>
          </a:effectLst>
          <a:latin typeface="+mj-lt"/>
          <a:ea typeface="ＭＳ Ｐゴシック" charset="0"/>
          <a:cs typeface="+mj-cs"/>
        </a:defRPr>
      </a:lvl1pPr>
      <a:lvl2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5pPr>
      <a:lvl6pPr marL="4572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44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716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88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p:titleStyle>
    <p:bodyStyle>
      <a:lvl1pPr marL="342900" indent="-342900" algn="l" rtl="0" eaLnBrk="0" fontAlgn="base" hangingPunct="0">
        <a:spcBef>
          <a:spcPct val="20000"/>
        </a:spcBef>
        <a:spcAft>
          <a:spcPct val="0"/>
        </a:spcAft>
        <a:buChar char="•"/>
        <a:defRPr sz="3200" b="1">
          <a:solidFill>
            <a:srgbClr val="FFFFFF"/>
          </a:solidFill>
          <a:effectLst>
            <a:outerShdw blurRad="38100" dist="38100" dir="2700000" algn="tl">
              <a:srgbClr val="000000">
                <a:alpha val="43137"/>
              </a:srgbClr>
            </a:outerShdw>
          </a:effectLst>
          <a:latin typeface="+mn-lt"/>
          <a:ea typeface="ＭＳ Ｐゴシック" charset="0"/>
          <a:cs typeface="+mn-cs"/>
        </a:defRPr>
      </a:lvl1pPr>
      <a:lvl2pPr marL="742950" indent="-285750" algn="l" rtl="0" eaLnBrk="0" fontAlgn="base" hangingPunct="0">
        <a:spcBef>
          <a:spcPct val="20000"/>
        </a:spcBef>
        <a:spcAft>
          <a:spcPct val="0"/>
        </a:spcAft>
        <a:buChar char="–"/>
        <a:defRPr sz="2800" b="1">
          <a:solidFill>
            <a:srgbClr val="FFFFFF"/>
          </a:solidFill>
          <a:effectLst>
            <a:outerShdw blurRad="38100" dist="38100" dir="2700000" algn="tl">
              <a:srgbClr val="000000">
                <a:alpha val="43137"/>
              </a:srgbClr>
            </a:outerShdw>
          </a:effectLst>
          <a:latin typeface="+mn-lt"/>
          <a:ea typeface="+mn-ea"/>
          <a:cs typeface="+mn-cs"/>
        </a:defRPr>
      </a:lvl2pPr>
      <a:lvl3pPr marL="1143000" indent="-228600" algn="l" rtl="0" eaLnBrk="0" fontAlgn="base" hangingPunct="0">
        <a:spcBef>
          <a:spcPct val="20000"/>
        </a:spcBef>
        <a:spcAft>
          <a:spcPct val="0"/>
        </a:spcAft>
        <a:buChar char="•"/>
        <a:defRPr sz="2400" b="1">
          <a:solidFill>
            <a:srgbClr val="FFFFFF"/>
          </a:solidFill>
          <a:effectLst>
            <a:outerShdw blurRad="38100" dist="38100" dir="2700000" algn="tl">
              <a:srgbClr val="000000">
                <a:alpha val="43137"/>
              </a:srgbClr>
            </a:outerShdw>
          </a:effectLst>
          <a:latin typeface="+mn-lt"/>
          <a:ea typeface="+mn-ea"/>
          <a:cs typeface="+mn-cs"/>
        </a:defRPr>
      </a:lvl3pPr>
      <a:lvl4pPr marL="16002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4pPr>
      <a:lvl5pPr marL="20574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vl1pPr>
          </a:lstStyle>
          <a:p>
            <a:endParaRPr lang="en-US">
              <a:solidFill>
                <a:srgbClr val="000000"/>
              </a:solidFill>
              <a:ea typeface="ヒラギノ角ゴ Pro W3" charset="0"/>
              <a:cs typeface="ヒラギノ角ゴ Pro W3"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vl1pPr>
          </a:lstStyle>
          <a:p>
            <a:endParaRPr lang="en-US">
              <a:solidFill>
                <a:srgbClr val="000000"/>
              </a:solidFill>
              <a:ea typeface="ヒラギノ角ゴ Pro W3" charset="0"/>
              <a:cs typeface="ヒラギノ角ゴ Pro W3"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vl1pPr>
          </a:lstStyle>
          <a:p>
            <a:fld id="{5C2F5268-F079-4549-B7BC-B8D4242C6860}" type="slidenum">
              <a:rPr lang="en-US" smtClean="0">
                <a:solidFill>
                  <a:srgbClr val="000000"/>
                </a:solidFill>
                <a:ea typeface="ヒラギノ角ゴ Pro W3" charset="0"/>
                <a:cs typeface="ヒラギノ角ゴ Pro W3" charset="0"/>
              </a:rPr>
              <a:pPr/>
              <a:t>‹#›</a:t>
            </a:fld>
            <a:endParaRPr lang="en-US">
              <a:solidFill>
                <a:srgbClr val="000000"/>
              </a:solidFill>
              <a:ea typeface="ヒラギノ角ゴ Pro W3" charset="0"/>
              <a:cs typeface="ヒラギノ角ゴ Pro W3" charset="0"/>
            </a:endParaRPr>
          </a:p>
        </p:txBody>
      </p:sp>
    </p:spTree>
    <p:extLst>
      <p:ext uri="{BB962C8B-B14F-4D97-AF65-F5344CB8AC3E}">
        <p14:creationId xmlns:p14="http://schemas.microsoft.com/office/powerpoint/2010/main" val="3764462243"/>
      </p:ext>
    </p:extLst>
  </p:cSld>
  <p:clrMap bg1="lt1" tx1="dk1" bg2="lt2" tx2="dk2" accent1="accent1" accent2="accent2" accent3="accent3" accent4="accent4" accent5="accent5" accent6="accent6" hlink="hlink" folHlink="folHlink"/>
  <p:sldLayoutIdLst>
    <p:sldLayoutId id="2147484795" r:id="rId1"/>
    <p:sldLayoutId id="2147484796" r:id="rId2"/>
    <p:sldLayoutId id="2147484797" r:id="rId3"/>
    <p:sldLayoutId id="2147484798" r:id="rId4"/>
    <p:sldLayoutId id="2147484799" r:id="rId5"/>
    <p:sldLayoutId id="2147484800" r:id="rId6"/>
    <p:sldLayoutId id="2147484801" r:id="rId7"/>
    <p:sldLayoutId id="2147484802" r:id="rId8"/>
    <p:sldLayoutId id="2147484803" r:id="rId9"/>
    <p:sldLayoutId id="2147484804" r:id="rId10"/>
    <p:sldLayoutId id="2147484805"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ヒラギノ角ゴ Pro W3" charset="0"/>
          <a:cs typeface="ヒラギノ角ゴ Pro W3" charset="0"/>
        </a:defRPr>
      </a:lvl2pPr>
      <a:lvl3pPr algn="ctr" rtl="0" fontAlgn="base">
        <a:spcBef>
          <a:spcPct val="0"/>
        </a:spcBef>
        <a:spcAft>
          <a:spcPct val="0"/>
        </a:spcAft>
        <a:defRPr sz="4400">
          <a:solidFill>
            <a:schemeClr val="tx2"/>
          </a:solidFill>
          <a:latin typeface="Arial" charset="0"/>
          <a:ea typeface="ヒラギノ角ゴ Pro W3" charset="0"/>
          <a:cs typeface="ヒラギノ角ゴ Pro W3" charset="0"/>
        </a:defRPr>
      </a:lvl3pPr>
      <a:lvl4pPr algn="ctr" rtl="0" fontAlgn="base">
        <a:spcBef>
          <a:spcPct val="0"/>
        </a:spcBef>
        <a:spcAft>
          <a:spcPct val="0"/>
        </a:spcAft>
        <a:defRPr sz="4400">
          <a:solidFill>
            <a:schemeClr val="tx2"/>
          </a:solidFill>
          <a:latin typeface="Arial" charset="0"/>
          <a:ea typeface="ヒラギノ角ゴ Pro W3" charset="0"/>
          <a:cs typeface="ヒラギノ角ゴ Pro W3" charset="0"/>
        </a:defRPr>
      </a:lvl4pPr>
      <a:lvl5pPr algn="ctr" rtl="0" fontAlgn="base">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cs typeface="+mn-cs"/>
        </a:defRPr>
      </a:lvl2pPr>
      <a:lvl3pPr marL="1143000" indent="-228600" algn="l" rtl="0" fontAlgn="base">
        <a:spcBef>
          <a:spcPct val="20000"/>
        </a:spcBef>
        <a:spcAft>
          <a:spcPct val="0"/>
        </a:spcAft>
        <a:buChar char="•"/>
        <a:defRPr sz="2400">
          <a:solidFill>
            <a:schemeClr val="tx1"/>
          </a:solidFill>
          <a:latin typeface="+mn-lt"/>
          <a:ea typeface="+mn-ea"/>
          <a:cs typeface="+mn-cs"/>
        </a:defRPr>
      </a:lvl3pPr>
      <a:lvl4pPr marL="1600200" indent="-228600" algn="l" rtl="0" fontAlgn="base">
        <a:spcBef>
          <a:spcPct val="20000"/>
        </a:spcBef>
        <a:spcAft>
          <a:spcPct val="0"/>
        </a:spcAft>
        <a:buChar char="–"/>
        <a:defRPr sz="2000">
          <a:solidFill>
            <a:schemeClr val="tx1"/>
          </a:solidFill>
          <a:latin typeface="+mn-lt"/>
          <a:ea typeface="+mn-ea"/>
          <a:cs typeface="+mn-cs"/>
        </a:defRPr>
      </a:lvl4pPr>
      <a:lvl5pPr marL="2057400" indent="-228600" algn="l" rtl="0" fontAlgn="base">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12355" name="Rectangle 67"/>
          <p:cNvSpPr>
            <a:spLocks noGrp="1" noChangeArrowheads="1"/>
          </p:cNvSpPr>
          <p:nvPr>
            <p:ph type="title"/>
          </p:nvPr>
        </p:nvSpPr>
        <p:spPr bwMode="auto">
          <a:xfrm>
            <a:off x="457200" y="277814"/>
            <a:ext cx="8229600" cy="1139825"/>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p>
            <a:pPr lvl="0"/>
            <a:r>
              <a:rPr lang="en-US" dirty="0"/>
              <a:t>Click to edit Master title style</a:t>
            </a:r>
          </a:p>
        </p:txBody>
      </p:sp>
      <p:sp>
        <p:nvSpPr>
          <p:cNvPr id="12356" name="Rectangle 68"/>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6265979"/>
      </p:ext>
    </p:extLst>
  </p:cSld>
  <p:clrMap bg1="dk2" tx1="lt1" bg2="dk1" tx2="lt2" accent1="accent1" accent2="accent2" accent3="accent3" accent4="accent4" accent5="accent5" accent6="accent6" hlink="hlink" folHlink="folHlink"/>
  <p:sldLayoutIdLst>
    <p:sldLayoutId id="2147484819" r:id="rId1"/>
    <p:sldLayoutId id="2147484820" r:id="rId2"/>
    <p:sldLayoutId id="2147484821" r:id="rId3"/>
    <p:sldLayoutId id="2147484822" r:id="rId4"/>
    <p:sldLayoutId id="2147484823" r:id="rId5"/>
    <p:sldLayoutId id="2147484824" r:id="rId6"/>
    <p:sldLayoutId id="2147484825" r:id="rId7"/>
    <p:sldLayoutId id="2147484826" r:id="rId8"/>
    <p:sldLayoutId id="2147484827" r:id="rId9"/>
    <p:sldLayoutId id="2147484828" r:id="rId10"/>
    <p:sldLayoutId id="2147484829" r:id="rId11"/>
    <p:sldLayoutId id="2147484830" r:id="rId12"/>
    <p:sldLayoutId id="2147484831" r:id="rId13"/>
    <p:sldLayoutId id="2147484832" r:id="rId14"/>
    <p:sldLayoutId id="2147484833" r:id="rId15"/>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82" indent="-342882" algn="l" rtl="0" eaLnBrk="0" fontAlgn="base" hangingPunct="0">
        <a:spcBef>
          <a:spcPct val="20000"/>
        </a:spcBef>
        <a:spcAft>
          <a:spcPct val="0"/>
        </a:spcAft>
        <a:buClr>
          <a:schemeClr val="hlink"/>
        </a:buClr>
        <a:buSzPct val="80000"/>
        <a:buFont typeface="Wingdings" charset="0"/>
        <a:buChar char="Ø"/>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12" indent="-285736" algn="l" rtl="0" eaLnBrk="0" fontAlgn="base" hangingPunct="0">
        <a:spcBef>
          <a:spcPct val="20000"/>
        </a:spcBef>
        <a:spcAft>
          <a:spcPct val="0"/>
        </a:spcAft>
        <a:buClr>
          <a:schemeClr val="tx2"/>
        </a:buClr>
        <a:buSzPct val="50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942" indent="-228588"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118" indent="-228588" algn="l" rtl="0" eaLnBrk="0" fontAlgn="base" hangingPunct="0">
        <a:spcBef>
          <a:spcPct val="20000"/>
        </a:spcBef>
        <a:spcAft>
          <a:spcPct val="0"/>
        </a:spcAft>
        <a:buClr>
          <a:schemeClr val="folHlink"/>
        </a:buClr>
        <a:buSzPct val="5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4pPr>
      <a:lvl5pPr marL="2057295" indent="-228588"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47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44.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3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9.xml"/><Relationship Id="rId1" Type="http://schemas.openxmlformats.org/officeDocument/2006/relationships/themeOverride" Target="../theme/themeOverride2.xml"/><Relationship Id="rId4" Type="http://schemas.openxmlformats.org/officeDocument/2006/relationships/image" Target="../media/image10.emf"/></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9.xml"/><Relationship Id="rId1" Type="http://schemas.openxmlformats.org/officeDocument/2006/relationships/themeOverride" Target="../theme/themeOverride3.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56.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58.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44.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3.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9.xml"/><Relationship Id="rId1" Type="http://schemas.openxmlformats.org/officeDocument/2006/relationships/themeOverride" Target="../theme/themeOverride4.xml"/><Relationship Id="rId4" Type="http://schemas.openxmlformats.org/officeDocument/2006/relationships/image" Target="../media/image10.emf"/></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44.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44.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9.xml"/><Relationship Id="rId1" Type="http://schemas.openxmlformats.org/officeDocument/2006/relationships/themeOverride" Target="../theme/themeOverride5.xml"/><Relationship Id="rId4" Type="http://schemas.openxmlformats.org/officeDocument/2006/relationships/image" Target="../media/image10.emf"/></Relationships>
</file>

<file path=ppt/slides/_rels/slide2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6.xml"/><Relationship Id="rId1" Type="http://schemas.openxmlformats.org/officeDocument/2006/relationships/slideLayout" Target="../slideLayouts/slideLayout43.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44.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9.xml"/><Relationship Id="rId1" Type="http://schemas.openxmlformats.org/officeDocument/2006/relationships/themeOverride" Target="../theme/themeOverride1.xml"/><Relationship Id="rId5" Type="http://schemas.microsoft.com/office/2007/relationships/hdphoto" Target="../media/hdphoto1.wdp"/><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44.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44.xml"/></Relationships>
</file>

<file path=ppt/slides/_rels/slide3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0.xml"/><Relationship Id="rId1" Type="http://schemas.openxmlformats.org/officeDocument/2006/relationships/slideLayout" Target="../slideLayouts/slideLayout17.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jpeg"/></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1.xml"/><Relationship Id="rId1" Type="http://schemas.openxmlformats.org/officeDocument/2006/relationships/slideLayout" Target="../slideLayouts/slideLayout33.xm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2.xml"/><Relationship Id="rId1" Type="http://schemas.openxmlformats.org/officeDocument/2006/relationships/slideLayout" Target="../slideLayouts/slideLayout33.xml"/></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3.xml"/><Relationship Id="rId1" Type="http://schemas.openxmlformats.org/officeDocument/2006/relationships/slideLayout" Target="../slideLayouts/slideLayout33.xml"/></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4.xml"/><Relationship Id="rId1" Type="http://schemas.openxmlformats.org/officeDocument/2006/relationships/slideLayout" Target="../slideLayouts/slideLayout33.xml"/></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5.xml"/><Relationship Id="rId1" Type="http://schemas.openxmlformats.org/officeDocument/2006/relationships/slideLayout" Target="../slideLayouts/slideLayout33.xml"/></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hyperlink" Target="http://epitemnein-epitomic.blogspot.com/2010/10/steadfastness-and-rewards-for.html"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4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5.xml"/><Relationship Id="rId1" Type="http://schemas.openxmlformats.org/officeDocument/2006/relationships/slideLayout" Target="../slideLayouts/slideLayout43.xml"/></Relationships>
</file>

<file path=ppt/slides/_rels/slide4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6.xml"/><Relationship Id="rId1" Type="http://schemas.openxmlformats.org/officeDocument/2006/relationships/slideLayout" Target="../slideLayouts/slideLayout53.xml"/></Relationships>
</file>

<file path=ppt/slides/_rels/slide4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7.xml"/><Relationship Id="rId1" Type="http://schemas.openxmlformats.org/officeDocument/2006/relationships/slideLayout" Target="../slideLayouts/slideLayout55.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8.xml"/><Relationship Id="rId1" Type="http://schemas.openxmlformats.org/officeDocument/2006/relationships/slideLayout" Target="../slideLayouts/slideLayout33.xml"/></Relationships>
</file>

<file path=ppt/slides/_rels/slide5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0" y="4941887"/>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FFFFF"/>
                </a:solidFill>
                <a:effectLst/>
                <a:uLnTx/>
                <a:uFillTx/>
                <a:latin typeface="Arial"/>
                <a:ea typeface="ＭＳ Ｐゴシック" pitchFamily="-108" charset="-128"/>
                <a:cs typeface="Arial"/>
              </a:rPr>
              <a:t>Soteriology: God’s Rescue Program</a:t>
            </a:r>
            <a:r>
              <a:rPr kumimoji="0" lang="en-SG" sz="3200" b="0" i="1" u="none" strike="noStrike" kern="1200" cap="none" spc="0" normalizeH="0" baseline="0" noProof="0" dirty="0">
                <a:ln>
                  <a:noFill/>
                </a:ln>
                <a:solidFill>
                  <a:srgbClr val="FFFFFF"/>
                </a:solidFill>
                <a:effectLst/>
                <a:uLnTx/>
                <a:uFillTx/>
                <a:latin typeface="Arial"/>
                <a:ea typeface="ＭＳ Ｐゴシック" pitchFamily="-108" charset="-128"/>
                <a:cs typeface="Arial"/>
              </a:rPr>
              <a:t> </a:t>
            </a:r>
            <a:endParaRPr kumimoji="0" lang="en-US" sz="32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23813" y="100190"/>
            <a:ext cx="9120187" cy="1011002"/>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The Inheritance of the Believer</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Jordan Evangelical Theological Seminary</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736600" y="1168401"/>
            <a:ext cx="7512163" cy="4117766"/>
          </a:xfrm>
          <a:prstGeom prst="rect">
            <a:avLst/>
          </a:prstGeom>
        </p:spPr>
      </p:pic>
      <p:sp>
        <p:nvSpPr>
          <p:cNvPr id="7" name="Rectangle 2">
            <a:extLst>
              <a:ext uri="{FF2B5EF4-FFF2-40B4-BE49-F238E27FC236}">
                <a16:creationId xmlns:a16="http://schemas.microsoft.com/office/drawing/2014/main" id="{FBCFA1EE-A9A5-844B-A6BA-518C00F2939C}"/>
              </a:ext>
            </a:extLst>
          </p:cNvPr>
          <p:cNvSpPr txBox="1">
            <a:spLocks noChangeArrowheads="1"/>
          </p:cNvSpPr>
          <p:nvPr/>
        </p:nvSpPr>
        <p:spPr bwMode="auto">
          <a:xfrm>
            <a:off x="14749" y="1301882"/>
            <a:ext cx="9120187" cy="10110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Blessings in Hebrews</a:t>
            </a:r>
          </a:p>
        </p:txBody>
      </p:sp>
      <p:sp>
        <p:nvSpPr>
          <p:cNvPr id="2" name="Rectangle 2">
            <a:extLst>
              <a:ext uri="{FF2B5EF4-FFF2-40B4-BE49-F238E27FC236}">
                <a16:creationId xmlns:a16="http://schemas.microsoft.com/office/drawing/2014/main" id="{0E043E0C-6138-BE2E-CD72-325954F583DC}"/>
              </a:ext>
            </a:extLst>
          </p:cNvPr>
          <p:cNvSpPr txBox="1">
            <a:spLocks noChangeArrowheads="1"/>
          </p:cNvSpPr>
          <p:nvPr/>
        </p:nvSpPr>
        <p:spPr bwMode="auto">
          <a:xfrm>
            <a:off x="30201" y="1961847"/>
            <a:ext cx="9120187" cy="10110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Message 4 of 4</a:t>
            </a:r>
          </a:p>
        </p:txBody>
      </p:sp>
    </p:spTree>
    <p:extLst>
      <p:ext uri="{BB962C8B-B14F-4D97-AF65-F5344CB8AC3E}">
        <p14:creationId xmlns:p14="http://schemas.microsoft.com/office/powerpoint/2010/main" val="1295416361"/>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9144000" cy="6640285"/>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pPr algn="l"/>
            <a:r>
              <a:rPr lang="en-US" i="1"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Hebrews 3:1-2</a:t>
            </a:r>
            <a:r>
              <a:rPr lang="en-US" sz="3200" i="1"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 (NLT)</a:t>
            </a:r>
            <a:endParaRPr lang="en-US" i="1" u="sng"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endParaRPr>
          </a:p>
          <a:p>
            <a:pPr algn="l"/>
            <a:endParaRPr lang="en-US"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endParaRPr>
          </a:p>
          <a:p>
            <a:pPr algn="l"/>
            <a:r>
              <a:rPr lang="en-US"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And so, dear </a:t>
            </a:r>
            <a:r>
              <a:rPr lang="en-US" dirty="0">
                <a:solidFill>
                  <a:schemeClr val="tx1"/>
                </a:solidFill>
                <a:effectLst>
                  <a:glow rad="190500">
                    <a:prstClr val="black">
                      <a:alpha val="75000"/>
                    </a:prstClr>
                  </a:glow>
                  <a:outerShdw blurRad="50800" dist="38100" dir="2700000" algn="tl" rotWithShape="0">
                    <a:srgbClr val="000000">
                      <a:alpha val="43000"/>
                    </a:srgbClr>
                  </a:outerShdw>
                </a:effectLst>
                <a:latin typeface="Arial"/>
                <a:sym typeface="Calibri"/>
              </a:rPr>
              <a:t>brothers and sisters who belong to God and are </a:t>
            </a:r>
            <a:r>
              <a:rPr lang="en-US" dirty="0">
                <a:solidFill>
                  <a:srgbClr val="FFFF00"/>
                </a:solidFill>
                <a:effectLst>
                  <a:glow rad="190500">
                    <a:prstClr val="black">
                      <a:alpha val="75000"/>
                    </a:prstClr>
                  </a:glow>
                  <a:outerShdw blurRad="50800" dist="38100" dir="2700000" algn="tl" rotWithShape="0">
                    <a:srgbClr val="000000">
                      <a:alpha val="43000"/>
                    </a:srgbClr>
                  </a:outerShdw>
                </a:effectLst>
                <a:latin typeface="Arial"/>
                <a:sym typeface="Calibri"/>
              </a:rPr>
              <a:t>partners with those called to heaven</a:t>
            </a:r>
            <a:r>
              <a:rPr lang="en-US"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 think carefully about this Jesus </a:t>
            </a:r>
            <a:r>
              <a:rPr lang="en-US" dirty="0">
                <a:solidFill>
                  <a:srgbClr val="FFFFFF"/>
                </a:solidFill>
                <a:effectLst>
                  <a:glow rad="190500">
                    <a:prstClr val="black">
                      <a:alpha val="75000"/>
                    </a:prstClr>
                  </a:glow>
                  <a:outerShdw blurRad="50800" dist="38100" dir="2700000" algn="tl" rotWithShape="0">
                    <a:srgbClr val="000000">
                      <a:alpha val="43000"/>
                    </a:srgbClr>
                  </a:outerShdw>
                </a:effectLst>
                <a:latin typeface="Arial"/>
                <a:sym typeface="Calibri"/>
              </a:rPr>
              <a:t>whom we declare to be God</a:t>
            </a:r>
            <a:r>
              <a:rPr lang="fr-FR" dirty="0">
                <a:solidFill>
                  <a:srgbClr val="FFFFFF"/>
                </a:solidFill>
                <a:effectLst>
                  <a:glow rad="190500">
                    <a:prstClr val="black">
                      <a:alpha val="75000"/>
                    </a:prstClr>
                  </a:glow>
                  <a:outerShdw blurRad="50800" dist="38100" dir="2700000" algn="tl" rotWithShape="0">
                    <a:srgbClr val="000000">
                      <a:alpha val="43000"/>
                    </a:srgbClr>
                  </a:outerShdw>
                </a:effectLst>
                <a:latin typeface="Arial"/>
                <a:sym typeface="Calibri"/>
              </a:rPr>
              <a:t>'</a:t>
            </a:r>
            <a:r>
              <a:rPr lang="en-US" dirty="0">
                <a:solidFill>
                  <a:srgbClr val="FFFFFF"/>
                </a:solidFill>
                <a:effectLst>
                  <a:glow rad="190500">
                    <a:prstClr val="black">
                      <a:alpha val="75000"/>
                    </a:prstClr>
                  </a:glow>
                  <a:outerShdw blurRad="50800" dist="38100" dir="2700000" algn="tl" rotWithShape="0">
                    <a:srgbClr val="000000">
                      <a:alpha val="43000"/>
                    </a:srgbClr>
                  </a:outerShdw>
                </a:effectLst>
                <a:latin typeface="Arial"/>
                <a:sym typeface="Calibri"/>
              </a:rPr>
              <a:t>s messenger [Gr. Apostle] and High Priest. </a:t>
            </a:r>
            <a:r>
              <a:rPr lang="en-US" baseline="30000" dirty="0">
                <a:solidFill>
                  <a:srgbClr val="FFFFFF"/>
                </a:solidFill>
                <a:effectLst>
                  <a:glow rad="190500">
                    <a:prstClr val="black">
                      <a:alpha val="75000"/>
                    </a:prstClr>
                  </a:glow>
                  <a:outerShdw blurRad="50800" dist="38100" dir="2700000" algn="tl" rotWithShape="0">
                    <a:srgbClr val="000000">
                      <a:alpha val="43000"/>
                    </a:srgbClr>
                  </a:outerShdw>
                </a:effectLst>
                <a:latin typeface="Arial"/>
                <a:sym typeface="Calibri"/>
              </a:rPr>
              <a:t>2</a:t>
            </a:r>
            <a:r>
              <a:rPr lang="en-US" dirty="0">
                <a:solidFill>
                  <a:srgbClr val="FFFFFF"/>
                </a:solidFill>
                <a:effectLst>
                  <a:glow rad="190500">
                    <a:prstClr val="black">
                      <a:alpha val="75000"/>
                    </a:prstClr>
                  </a:glow>
                  <a:outerShdw blurRad="50800" dist="38100" dir="2700000" algn="tl" rotWithShape="0">
                    <a:srgbClr val="000000">
                      <a:alpha val="43000"/>
                    </a:srgbClr>
                  </a:outerShdw>
                </a:effectLst>
                <a:latin typeface="Arial"/>
                <a:sym typeface="Calibri"/>
              </a:rPr>
              <a:t>For he was faithful to God, who appointed him, just as Moses </a:t>
            </a:r>
            <a:r>
              <a:rPr lang="en-US"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served faithfully when he was entrusted with God</a:t>
            </a:r>
            <a:r>
              <a:rPr lang="fr-FR"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a:t>
            </a:r>
            <a:r>
              <a:rPr lang="en-US"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s entire house.</a:t>
            </a:r>
          </a:p>
        </p:txBody>
      </p:sp>
    </p:spTree>
    <p:extLst>
      <p:ext uri="{BB962C8B-B14F-4D97-AF65-F5344CB8AC3E}">
        <p14:creationId xmlns:p14="http://schemas.microsoft.com/office/powerpoint/2010/main" val="172380277"/>
      </p:ext>
    </p:extLst>
  </p:cSld>
  <p:clrMapOvr>
    <a:masterClrMapping/>
  </p:clrMapOvr>
  <p:transition spd="slow">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9144000" cy="6640285"/>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pPr algn="l"/>
            <a:r>
              <a:rPr lang="en-US" sz="3200" i="1"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Hebrews 3:15-16 (NLT)</a:t>
            </a:r>
          </a:p>
          <a:p>
            <a:pPr algn="l"/>
            <a:endParaRPr lang="en-US" sz="32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endParaRPr>
          </a:p>
          <a:p>
            <a:pPr algn="l"/>
            <a:r>
              <a:rPr lang="en-US" sz="32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Remember what it says: "Today when you hear his voice, don</a:t>
            </a:r>
            <a:r>
              <a:rPr lang="fr-FR" sz="32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a:t>
            </a:r>
            <a:r>
              <a:rPr lang="en-US" sz="32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t harden your hearts as Israel did when they rebelled." </a:t>
            </a:r>
            <a:r>
              <a:rPr lang="en-US" sz="3200" baseline="30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16</a:t>
            </a:r>
            <a:r>
              <a:rPr lang="en-US" sz="32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And who was it who rebelled against God, even though they heard his voice? Wasn</a:t>
            </a:r>
            <a:r>
              <a:rPr lang="fr-FR" sz="32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a:t>
            </a:r>
            <a:r>
              <a:rPr lang="en-US" sz="32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t it the people Moses led out of Egypt? </a:t>
            </a:r>
          </a:p>
        </p:txBody>
      </p:sp>
    </p:spTree>
    <p:extLst>
      <p:ext uri="{BB962C8B-B14F-4D97-AF65-F5344CB8AC3E}">
        <p14:creationId xmlns:p14="http://schemas.microsoft.com/office/powerpoint/2010/main" val="1723525295"/>
      </p:ext>
    </p:extLst>
  </p:cSld>
  <p:clrMapOvr>
    <a:masterClrMapping/>
  </p:clrMapOvr>
  <p:transition spd="slow">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9144000" cy="6640285"/>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pPr algn="l"/>
            <a:r>
              <a:rPr lang="en-US" sz="3200" i="1"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Hebrews 3:17-19 (NLT)</a:t>
            </a:r>
          </a:p>
          <a:p>
            <a:pPr algn="l"/>
            <a:endParaRPr lang="en-US" sz="32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endParaRPr>
          </a:p>
          <a:p>
            <a:pPr algn="l"/>
            <a:r>
              <a:rPr lang="en-US" sz="32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And who made God angry for forty years? Wasn</a:t>
            </a:r>
            <a:r>
              <a:rPr lang="fr-FR" sz="32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a:t>
            </a:r>
            <a:r>
              <a:rPr lang="en-US" sz="32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t it the people who sinned, whose corpses lay in the wilderness? </a:t>
            </a:r>
            <a:r>
              <a:rPr lang="en-US" sz="3200" baseline="30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18</a:t>
            </a:r>
            <a:r>
              <a:rPr lang="en-US" sz="32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And to whom was God speaking when he took an oath that they would never enter his rest? Wasn</a:t>
            </a:r>
            <a:r>
              <a:rPr lang="fr-FR" sz="32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a:t>
            </a:r>
            <a:r>
              <a:rPr lang="en-US" sz="32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t it the people who disobeyed him? </a:t>
            </a:r>
            <a:r>
              <a:rPr lang="en-US" sz="3200" baseline="30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19</a:t>
            </a:r>
            <a:r>
              <a:rPr lang="en-US" sz="32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So we see that because of their unbelief they were not able to enter his rest.</a:t>
            </a:r>
          </a:p>
        </p:txBody>
      </p:sp>
    </p:spTree>
    <p:extLst>
      <p:ext uri="{BB962C8B-B14F-4D97-AF65-F5344CB8AC3E}">
        <p14:creationId xmlns:p14="http://schemas.microsoft.com/office/powerpoint/2010/main" val="2153280866"/>
      </p:ext>
    </p:extLst>
  </p:cSld>
  <p:clrMapOvr>
    <a:masterClrMapping/>
  </p:clrMapOvr>
  <p:transition spd="slow">
    <p:cut/>
  </p:transition>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16386" name="Picture 2" descr="IS1CR07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499351" y="2409825"/>
            <a:ext cx="1681163"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387" name="Rectangle 3"/>
          <p:cNvSpPr>
            <a:spLocks noGrp="1" noChangeArrowheads="1"/>
          </p:cNvSpPr>
          <p:nvPr>
            <p:ph type="title"/>
          </p:nvPr>
        </p:nvSpPr>
        <p:spPr>
          <a:xfrm>
            <a:off x="-47625" y="277814"/>
            <a:ext cx="9156700" cy="1139825"/>
          </a:xfrm>
          <a:solidFill>
            <a:srgbClr val="000000"/>
          </a:solidFill>
        </p:spPr>
        <p:txBody>
          <a:bodyPr/>
          <a:lstStyle/>
          <a:p>
            <a:pPr eaLnBrk="1" hangingPunct="1"/>
            <a:r>
              <a:rPr lang="en-US" b="1" dirty="0">
                <a:solidFill>
                  <a:srgbClr val="FFFFFF"/>
                </a:solidFill>
                <a:effectLst/>
                <a:latin typeface="Arial" charset="0"/>
                <a:ea typeface="ＭＳ Ｐゴシック" charset="0"/>
                <a:cs typeface="ＭＳ Ｐゴシック" charset="0"/>
              </a:rPr>
              <a:t>Christ is Superior in His Person</a:t>
            </a:r>
          </a:p>
        </p:txBody>
      </p:sp>
      <p:sp>
        <p:nvSpPr>
          <p:cNvPr id="16388" name="Rectangle 4"/>
          <p:cNvSpPr>
            <a:spLocks noGrp="1" noChangeArrowheads="1"/>
          </p:cNvSpPr>
          <p:nvPr>
            <p:ph idx="1"/>
          </p:nvPr>
        </p:nvSpPr>
        <p:spPr>
          <a:xfrm>
            <a:off x="304800" y="1600200"/>
            <a:ext cx="8229600" cy="4343400"/>
          </a:xfrm>
        </p:spPr>
        <p:txBody>
          <a:bodyPr/>
          <a:lstStyle/>
          <a:p>
            <a:pPr eaLnBrk="1" hangingPunct="1">
              <a:lnSpc>
                <a:spcPct val="130000"/>
              </a:lnSpc>
            </a:pPr>
            <a:r>
              <a:rPr lang="en-US" sz="3600" b="1" dirty="0">
                <a:latin typeface="Arial" charset="0"/>
                <a:ea typeface="ＭＳ Ｐゴシック" charset="0"/>
                <a:cs typeface="ＭＳ Ｐゴシック" charset="0"/>
              </a:rPr>
              <a:t>Superior to the </a:t>
            </a:r>
            <a:r>
              <a:rPr lang="en-US" sz="3600" b="1" dirty="0">
                <a:solidFill>
                  <a:srgbClr val="FFFF00"/>
                </a:solidFill>
                <a:latin typeface="Arial" charset="0"/>
                <a:ea typeface="ＭＳ Ｐゴシック" charset="0"/>
                <a:cs typeface="ＭＳ Ｐゴシック" charset="0"/>
              </a:rPr>
              <a:t>Prophets</a:t>
            </a:r>
            <a:r>
              <a:rPr lang="en-US" sz="3600" b="1" dirty="0">
                <a:latin typeface="Arial" charset="0"/>
                <a:ea typeface="ＭＳ Ｐゴシック" charset="0"/>
                <a:cs typeface="ＭＳ Ｐゴシック" charset="0"/>
              </a:rPr>
              <a:t> 1:1-3</a:t>
            </a:r>
          </a:p>
          <a:p>
            <a:pPr eaLnBrk="1" hangingPunct="1">
              <a:lnSpc>
                <a:spcPct val="130000"/>
              </a:lnSpc>
            </a:pPr>
            <a:r>
              <a:rPr lang="en-US" sz="3600" b="1" dirty="0">
                <a:latin typeface="Arial" charset="0"/>
                <a:ea typeface="ＭＳ Ｐゴシック" charset="0"/>
                <a:cs typeface="ＭＳ Ｐゴシック" charset="0"/>
              </a:rPr>
              <a:t>Superior to the </a:t>
            </a:r>
            <a:r>
              <a:rPr lang="en-US" sz="3600" b="1" dirty="0">
                <a:solidFill>
                  <a:srgbClr val="FFFF00"/>
                </a:solidFill>
                <a:latin typeface="Arial" charset="0"/>
                <a:ea typeface="ＭＳ Ｐゴシック" charset="0"/>
                <a:cs typeface="ＭＳ Ｐゴシック" charset="0"/>
              </a:rPr>
              <a:t>Angels</a:t>
            </a:r>
            <a:r>
              <a:rPr lang="en-US" sz="3600" b="1" dirty="0">
                <a:latin typeface="Arial" charset="0"/>
                <a:ea typeface="ＭＳ Ｐゴシック" charset="0"/>
                <a:cs typeface="ＭＳ Ｐゴシック" charset="0"/>
              </a:rPr>
              <a:t>	1:4–2:18</a:t>
            </a:r>
          </a:p>
        </p:txBody>
      </p:sp>
      <p:sp>
        <p:nvSpPr>
          <p:cNvPr id="269317" name="Text Box 5"/>
          <p:cNvSpPr txBox="1">
            <a:spLocks noChangeArrowheads="1"/>
          </p:cNvSpPr>
          <p:nvPr/>
        </p:nvSpPr>
        <p:spPr bwMode="auto">
          <a:xfrm>
            <a:off x="8077200" y="76200"/>
            <a:ext cx="1066800" cy="3736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Tahoma" charset="0"/>
                <a:ea typeface="ＭＳ Ｐゴシック" charset="0"/>
              </a:rPr>
              <a:t>258-59</a:t>
            </a:r>
          </a:p>
        </p:txBody>
      </p:sp>
    </p:spTree>
    <p:extLst>
      <p:ext uri="{BB962C8B-B14F-4D97-AF65-F5344CB8AC3E}">
        <p14:creationId xmlns:p14="http://schemas.microsoft.com/office/powerpoint/2010/main" val="1585678205"/>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nodeType="after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wheel(4)">
                                      <p:cBhvr>
                                        <p:cTn id="7" dur="1000"/>
                                        <p:tgtEl>
                                          <p:spTgt spid="163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16388">
                                            <p:txEl>
                                              <p:pRg st="0" end="0"/>
                                            </p:txEl>
                                          </p:spTgt>
                                        </p:tgtEl>
                                        <p:attrNameLst>
                                          <p:attrName>style.visibility</p:attrName>
                                        </p:attrNameLst>
                                      </p:cBhvr>
                                      <p:to>
                                        <p:strVal val="visible"/>
                                      </p:to>
                                    </p:set>
                                    <p:anim calcmode="lin" valueType="num">
                                      <p:cBhvr additive="base">
                                        <p:cTn id="12" dur="500" fill="hold"/>
                                        <p:tgtEl>
                                          <p:spTgt spid="16388">
                                            <p:txEl>
                                              <p:pRg st="0" end="0"/>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1638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16388">
                                            <p:txEl>
                                              <p:pRg st="1" end="1"/>
                                            </p:txEl>
                                          </p:spTgt>
                                        </p:tgtEl>
                                        <p:attrNameLst>
                                          <p:attrName>style.visibility</p:attrName>
                                        </p:attrNameLst>
                                      </p:cBhvr>
                                      <p:to>
                                        <p:strVal val="visible"/>
                                      </p:to>
                                    </p:set>
                                    <p:anim calcmode="lin" valueType="num">
                                      <p:cBhvr additive="base">
                                        <p:cTn id="18" dur="500" fill="hold"/>
                                        <p:tgtEl>
                                          <p:spTgt spid="16388">
                                            <p:txEl>
                                              <p:pRg st="1" end="1"/>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16388">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build="p"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37920" y="266700"/>
            <a:ext cx="6350000" cy="6311900"/>
          </a:xfrm>
          <a:prstGeom prst="rect">
            <a:avLst/>
          </a:prstGeom>
        </p:spPr>
      </p:pic>
      <p:sp>
        <p:nvSpPr>
          <p:cNvPr id="900098" name="Rectangle 2"/>
          <p:cNvSpPr>
            <a:spLocks noGrp="1" noChangeArrowheads="1"/>
          </p:cNvSpPr>
          <p:nvPr>
            <p:ph type="ctrTitle"/>
          </p:nvPr>
        </p:nvSpPr>
        <p:spPr>
          <a:xfrm>
            <a:off x="6457504" y="116632"/>
            <a:ext cx="2686496" cy="6741368"/>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"Therefore, angels are only servants—spirits sent to care for people who will inherit salvation"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(1:14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070686326"/>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0" y="368300"/>
            <a:ext cx="9144000" cy="6118341"/>
          </a:xfrm>
          <a:prstGeom prst="rect">
            <a:avLst/>
          </a:prstGeom>
        </p:spPr>
      </p:pic>
      <p:sp>
        <p:nvSpPr>
          <p:cNvPr id="5" name="Title 1"/>
          <p:cNvSpPr txBox="1">
            <a:spLocks/>
          </p:cNvSpPr>
          <p:nvPr/>
        </p:nvSpPr>
        <p:spPr>
          <a:xfrm>
            <a:off x="153949" y="192415"/>
            <a:ext cx="8839307" cy="301562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b="1" dirty="0">
                <a:solidFill>
                  <a:prstClr val="white"/>
                </a:solidFill>
                <a:effectLst>
                  <a:glow rad="190500">
                    <a:prstClr val="black">
                      <a:alpha val="75000"/>
                    </a:prstClr>
                  </a:glow>
                  <a:outerShdw blurRad="50800" dist="38100" dir="2700000" algn="tl" rotWithShape="0">
                    <a:srgbClr val="000000">
                      <a:alpha val="43000"/>
                    </a:srgbClr>
                  </a:outerShdw>
                </a:effectLst>
                <a:latin typeface="Arial"/>
              </a:rPr>
              <a:t>"And furthermore, it is not angels who will </a:t>
            </a:r>
            <a:r>
              <a:rPr lang="en-US" sz="3600" b="1" dirty="0">
                <a:solidFill>
                  <a:srgbClr val="FFFF00"/>
                </a:solidFill>
                <a:effectLst>
                  <a:glow rad="190500">
                    <a:prstClr val="black">
                      <a:alpha val="75000"/>
                    </a:prstClr>
                  </a:glow>
                  <a:outerShdw blurRad="50800" dist="38100" dir="2700000" algn="tl" rotWithShape="0">
                    <a:srgbClr val="000000">
                      <a:alpha val="43000"/>
                    </a:srgbClr>
                  </a:outerShdw>
                </a:effectLst>
                <a:latin typeface="Arial"/>
              </a:rPr>
              <a:t>control the future world</a:t>
            </a:r>
            <a:r>
              <a:rPr lang="en-US" sz="3600" b="1" dirty="0">
                <a:solidFill>
                  <a:prstClr val="white"/>
                </a:solidFill>
                <a:effectLst>
                  <a:glow rad="190500">
                    <a:prstClr val="black">
                      <a:alpha val="75000"/>
                    </a:prstClr>
                  </a:glow>
                  <a:outerShdw blurRad="50800" dist="38100" dir="2700000" algn="tl" rotWithShape="0">
                    <a:srgbClr val="000000">
                      <a:alpha val="43000"/>
                    </a:srgbClr>
                  </a:outerShdw>
                </a:effectLst>
                <a:latin typeface="Arial"/>
              </a:rPr>
              <a:t> we are talking about."</a:t>
            </a:r>
          </a:p>
        </p:txBody>
      </p:sp>
      <p:sp>
        <p:nvSpPr>
          <p:cNvPr id="2" name="Title 1"/>
          <p:cNvSpPr>
            <a:spLocks noGrp="1"/>
          </p:cNvSpPr>
          <p:nvPr>
            <p:ph type="title"/>
          </p:nvPr>
        </p:nvSpPr>
        <p:spPr>
          <a:xfrm>
            <a:off x="0" y="5522701"/>
            <a:ext cx="8993256" cy="1139825"/>
          </a:xfrm>
        </p:spPr>
        <p:txBody>
          <a:bodyPr vert="horz" lIns="91440" tIns="45720" rIns="91440" bIns="45720" rtlCol="0" anchor="ctr">
            <a:normAutofit/>
          </a:bodyPr>
          <a:lstStyle/>
          <a:p>
            <a:pPr algn="l" defTabSz="457200" eaLnBrk="1" hangingPunct="1"/>
            <a:r>
              <a:rPr lang="en-US" sz="3600" kern="12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ea typeface="+mj-ea"/>
                <a:cs typeface="+mj-cs"/>
              </a:rPr>
              <a:t>(Hebrews 2:5 NLT)</a:t>
            </a:r>
          </a:p>
        </p:txBody>
      </p:sp>
    </p:spTree>
    <p:extLst>
      <p:ext uri="{BB962C8B-B14F-4D97-AF65-F5344CB8AC3E}">
        <p14:creationId xmlns:p14="http://schemas.microsoft.com/office/powerpoint/2010/main" val="948995709"/>
      </p:ext>
    </p:extLst>
  </p:cSld>
  <p:clrMapOvr>
    <a:overrideClrMapping bg1="dk2" tx1="lt1" bg2="dk1"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Arial"/>
              <a:cs typeface="Arial"/>
            </a:endParaRPr>
          </a:p>
        </p:txBody>
      </p:sp>
      <p:sp>
        <p:nvSpPr>
          <p:cNvPr id="2" name="Title 1"/>
          <p:cNvSpPr>
            <a:spLocks noGrp="1"/>
          </p:cNvSpPr>
          <p:nvPr>
            <p:ph type="title"/>
          </p:nvPr>
        </p:nvSpPr>
        <p:spPr>
          <a:xfrm>
            <a:off x="29882" y="4786710"/>
            <a:ext cx="9144000" cy="2071291"/>
          </a:xfrm>
          <a:solidFill>
            <a:schemeClr val="tx1"/>
          </a:solidFill>
        </p:spPr>
        <p:txBody>
          <a:bodyPr anchor="ctr"/>
          <a:lstStyle/>
          <a:p>
            <a:pPr>
              <a:defRPr/>
            </a:pPr>
            <a:r>
              <a:rPr lang="en-US" sz="3200" dirty="0">
                <a:effectLst/>
                <a:latin typeface="Arial" charset="0"/>
              </a:rPr>
              <a:t>"And you have caused them to become a Kingdom of priests for our God. </a:t>
            </a:r>
            <a:br>
              <a:rPr lang="en-US" sz="3200" dirty="0">
                <a:effectLst/>
                <a:latin typeface="Arial" charset="0"/>
              </a:rPr>
            </a:br>
            <a:r>
              <a:rPr lang="en-US" sz="3200" dirty="0">
                <a:solidFill>
                  <a:srgbClr val="FFFF00"/>
                </a:solidFill>
                <a:effectLst/>
                <a:latin typeface="Arial" charset="0"/>
              </a:rPr>
              <a:t>And they will reign on the earth</a:t>
            </a:r>
            <a:r>
              <a:rPr lang="en-US" sz="3200" dirty="0">
                <a:effectLst/>
                <a:latin typeface="Arial" charset="0"/>
              </a:rPr>
              <a:t>" </a:t>
            </a:r>
            <a:br>
              <a:rPr lang="en-US" sz="3200" dirty="0">
                <a:effectLst/>
                <a:latin typeface="Arial" charset="0"/>
              </a:rPr>
            </a:br>
            <a:r>
              <a:rPr lang="en-US" sz="3200" dirty="0">
                <a:effectLst/>
                <a:latin typeface="Arial" charset="0"/>
              </a:rPr>
              <a:t>(Rev. 5:10 </a:t>
            </a:r>
            <a:r>
              <a:rPr lang="en-US" sz="2800" dirty="0">
                <a:effectLst/>
                <a:latin typeface="Arial" charset="0"/>
              </a:rPr>
              <a:t>NLT</a:t>
            </a:r>
            <a:r>
              <a:rPr lang="en-US" sz="3200" dirty="0">
                <a:effectLst/>
                <a:latin typeface="Arial" charset="0"/>
              </a:rPr>
              <a:t>).</a:t>
            </a:r>
          </a:p>
        </p:txBody>
      </p:sp>
      <p:sp>
        <p:nvSpPr>
          <p:cNvPr id="5" name="Text Box 1041"/>
          <p:cNvSpPr txBox="1">
            <a:spLocks noChangeArrowheads="1"/>
          </p:cNvSpPr>
          <p:nvPr/>
        </p:nvSpPr>
        <p:spPr bwMode="auto">
          <a:xfrm>
            <a:off x="8404299" y="60325"/>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369</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pic>
        <p:nvPicPr>
          <p:cNvPr id="4" name="Picture 3" descr="rev 5v10 saints reign 0-King20Jesu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6382280" cy="4786710"/>
          </a:xfrm>
          <a:prstGeom prst="rect">
            <a:avLst/>
          </a:prstGeom>
        </p:spPr>
      </p:pic>
    </p:spTree>
    <p:extLst>
      <p:ext uri="{BB962C8B-B14F-4D97-AF65-F5344CB8AC3E}">
        <p14:creationId xmlns:p14="http://schemas.microsoft.com/office/powerpoint/2010/main" val="14764193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382" y="0"/>
            <a:ext cx="9141617"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977641"/>
            <a:ext cx="5334000" cy="2858134"/>
          </a:xfrm>
          <a:noFill/>
          <a:ln>
            <a:noFill/>
          </a:ln>
          <a:effectLst/>
        </p:spPr>
        <p:txBody>
          <a:bodyPr anchor="ctr"/>
          <a:lstStyle/>
          <a:p>
            <a:r>
              <a:rPr lang="en-US" sz="6000" kern="1200" spc="-100" dirty="0">
                <a:solidFill>
                  <a:schemeClr val="tx1"/>
                </a:solidFill>
                <a:latin typeface="Helvetica Neue Black Condensed"/>
                <a:ea typeface="ＭＳ Ｐゴシック" charset="0"/>
                <a:cs typeface="Helvetica Neue Black Condensed"/>
              </a:rPr>
              <a:t>Why press on with Christ?</a:t>
            </a:r>
          </a:p>
        </p:txBody>
      </p:sp>
      <p:grpSp>
        <p:nvGrpSpPr>
          <p:cNvPr id="4" name="Group 3">
            <a:extLst>
              <a:ext uri="{FF2B5EF4-FFF2-40B4-BE49-F238E27FC236}">
                <a16:creationId xmlns:a16="http://schemas.microsoft.com/office/drawing/2014/main" id="{80361439-2667-6748-97A9-4A2DA1468C4A}"/>
              </a:ext>
            </a:extLst>
          </p:cNvPr>
          <p:cNvGrpSpPr/>
          <p:nvPr/>
        </p:nvGrpSpPr>
        <p:grpSpPr>
          <a:xfrm>
            <a:off x="743166" y="-23494"/>
            <a:ext cx="4127657" cy="3978910"/>
            <a:chOff x="2383" y="-23494"/>
            <a:chExt cx="4127657" cy="3219142"/>
          </a:xfrm>
        </p:grpSpPr>
        <p:sp>
          <p:nvSpPr>
            <p:cNvPr id="2" name="Right Arrow 1">
              <a:extLst>
                <a:ext uri="{FF2B5EF4-FFF2-40B4-BE49-F238E27FC236}">
                  <a16:creationId xmlns:a16="http://schemas.microsoft.com/office/drawing/2014/main" id="{DD011214-F20F-B842-9AF2-4FE44C1ACA97}"/>
                </a:ext>
              </a:extLst>
            </p:cNvPr>
            <p:cNvSpPr/>
            <p:nvPr/>
          </p:nvSpPr>
          <p:spPr bwMode="auto">
            <a:xfrm>
              <a:off x="2642873" y="747389"/>
              <a:ext cx="1487167" cy="1463040"/>
            </a:xfrm>
            <a:prstGeom prst="rightArrow">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5" name="Rectangle 2">
              <a:extLst>
                <a:ext uri="{FF2B5EF4-FFF2-40B4-BE49-F238E27FC236}">
                  <a16:creationId xmlns:a16="http://schemas.microsoft.com/office/drawing/2014/main" id="{DD026F97-F597-D342-81B1-DF2EA77FF11E}"/>
                </a:ext>
              </a:extLst>
            </p:cNvPr>
            <p:cNvSpPr txBox="1">
              <a:spLocks noChangeArrowheads="1"/>
            </p:cNvSpPr>
            <p:nvPr/>
          </p:nvSpPr>
          <p:spPr bwMode="auto">
            <a:xfrm>
              <a:off x="2383" y="-23494"/>
              <a:ext cx="3082450" cy="3219142"/>
            </a:xfrm>
            <a:prstGeom prst="rect">
              <a:avLst/>
            </a:prstGeom>
            <a:solidFill>
              <a:schemeClr val="tx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effectLst/>
                  <a:uLnTx/>
                  <a:uFillTx/>
                  <a:latin typeface="Helvetica Neue Black Condensed"/>
                  <a:ea typeface="ＭＳ Ｐゴシック" charset="0"/>
                  <a:cs typeface="Helvetica Neue Black Condensed"/>
                </a:rPr>
                <a:t>ENTER</a:t>
              </a:r>
              <a:br>
                <a:rPr kumimoji="0" lang="en-US" sz="4000" b="0" i="0" u="none" strike="noStrike" kern="1200" cap="none" spc="-100" normalizeH="0" baseline="0" noProof="0" dirty="0">
                  <a:ln>
                    <a:noFill/>
                  </a:ln>
                  <a:effectLst/>
                  <a:uLnTx/>
                  <a:uFillTx/>
                  <a:latin typeface="Helvetica Neue Black Condensed"/>
                  <a:ea typeface="ＭＳ Ｐゴシック" charset="0"/>
                  <a:cs typeface="Helvetica Neue Black Condensed"/>
                </a:rPr>
              </a:br>
              <a:r>
                <a:rPr kumimoji="0" lang="en-US" sz="4000" b="0" i="0" u="none" strike="noStrike" kern="1200" cap="none" spc="-100" normalizeH="0" baseline="0" noProof="0" dirty="0">
                  <a:ln>
                    <a:noFill/>
                  </a:ln>
                  <a:effectLst/>
                  <a:uLnTx/>
                  <a:uFillTx/>
                  <a:latin typeface="Helvetica Neue Black Condensed"/>
                  <a:ea typeface="ＭＳ Ｐゴシック" charset="0"/>
                  <a:cs typeface="Helvetica Neue Black Condensed"/>
                </a:rPr>
                <a:t>MILLENNIAL</a:t>
              </a:r>
              <a:br>
                <a:rPr kumimoji="0" lang="en-US" sz="4000" b="0" i="0" u="none" strike="noStrike" kern="1200" cap="none" spc="-100" normalizeH="0" baseline="0" noProof="0" dirty="0">
                  <a:ln>
                    <a:noFill/>
                  </a:ln>
                  <a:effectLst/>
                  <a:uLnTx/>
                  <a:uFillTx/>
                  <a:latin typeface="Helvetica Neue Black Condensed"/>
                  <a:ea typeface="ＭＳ Ｐゴシック" charset="0"/>
                  <a:cs typeface="Helvetica Neue Black Condensed"/>
                </a:rPr>
              </a:br>
              <a:r>
                <a:rPr kumimoji="0" lang="en-US" sz="6600" b="0" i="0" u="none" strike="noStrike" kern="1200" cap="none" spc="-100" normalizeH="0" baseline="0" noProof="0" dirty="0">
                  <a:ln>
                    <a:noFill/>
                  </a:ln>
                  <a:effectLst/>
                  <a:uLnTx/>
                  <a:uFillTx/>
                  <a:latin typeface="Helvetica Neue Black Condensed"/>
                  <a:ea typeface="ＭＳ Ｐゴシック" charset="0"/>
                  <a:cs typeface="Helvetica Neue Black Condensed"/>
                </a:rPr>
                <a:t>RULE</a:t>
              </a:r>
              <a:endParaRPr kumimoji="0" lang="en-US" sz="2800" b="0" i="0" u="none" strike="noStrike" kern="1200" cap="none" spc="-100" normalizeH="0" baseline="0" noProof="0" dirty="0">
                <a:ln>
                  <a:noFill/>
                </a:ln>
                <a:effectLst/>
                <a:uLnTx/>
                <a:uFillTx/>
                <a:latin typeface="Helvetica Neue Black Condensed"/>
                <a:ea typeface="ＭＳ Ｐゴシック" charset="0"/>
                <a:cs typeface="Helvetica Neue Black Condensed"/>
              </a:endParaRPr>
            </a:p>
          </p:txBody>
        </p:sp>
      </p:grpSp>
      <p:grpSp>
        <p:nvGrpSpPr>
          <p:cNvPr id="7" name="Group 6">
            <a:extLst>
              <a:ext uri="{FF2B5EF4-FFF2-40B4-BE49-F238E27FC236}">
                <a16:creationId xmlns:a16="http://schemas.microsoft.com/office/drawing/2014/main" id="{67F5FBD9-B795-054C-887B-1877383D554C}"/>
              </a:ext>
            </a:extLst>
          </p:cNvPr>
          <p:cNvGrpSpPr/>
          <p:nvPr/>
        </p:nvGrpSpPr>
        <p:grpSpPr>
          <a:xfrm>
            <a:off x="5047128" y="-35069"/>
            <a:ext cx="4106065" cy="3978910"/>
            <a:chOff x="5035553" y="-23494"/>
            <a:chExt cx="4106065" cy="3219142"/>
          </a:xfrm>
        </p:grpSpPr>
        <p:sp>
          <p:nvSpPr>
            <p:cNvPr id="8" name="Right Arrow 7">
              <a:extLst>
                <a:ext uri="{FF2B5EF4-FFF2-40B4-BE49-F238E27FC236}">
                  <a16:creationId xmlns:a16="http://schemas.microsoft.com/office/drawing/2014/main" id="{EF181E7D-F9F0-DF4D-B6FF-790DF40C4366}"/>
                </a:ext>
              </a:extLst>
            </p:cNvPr>
            <p:cNvSpPr/>
            <p:nvPr/>
          </p:nvSpPr>
          <p:spPr bwMode="auto">
            <a:xfrm rot="10800000">
              <a:off x="5035553" y="755651"/>
              <a:ext cx="1487167" cy="1463040"/>
            </a:xfrm>
            <a:prstGeom prst="rightArrow">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6" name="Rectangle 2">
              <a:extLst>
                <a:ext uri="{FF2B5EF4-FFF2-40B4-BE49-F238E27FC236}">
                  <a16:creationId xmlns:a16="http://schemas.microsoft.com/office/drawing/2014/main" id="{F3F693B0-53F3-7641-87C5-00EB15A782CE}"/>
                </a:ext>
              </a:extLst>
            </p:cNvPr>
            <p:cNvSpPr txBox="1">
              <a:spLocks noChangeArrowheads="1"/>
            </p:cNvSpPr>
            <p:nvPr/>
          </p:nvSpPr>
          <p:spPr bwMode="auto">
            <a:xfrm>
              <a:off x="6059168" y="-23494"/>
              <a:ext cx="3082450" cy="3219142"/>
            </a:xfrm>
            <a:prstGeom prst="rect">
              <a:avLst/>
            </a:prstGeom>
            <a:solidFill>
              <a:schemeClr val="tx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spc="-100" dirty="0">
                  <a:latin typeface="Helvetica Neue Black Condensed"/>
                  <a:ea typeface="ＭＳ Ｐゴシック" charset="0"/>
                  <a:cs typeface="Helvetica Neue Black Condensed"/>
                </a:rPr>
                <a:t>ENTER</a:t>
              </a:r>
              <a:br>
                <a:rPr lang="en-US" sz="4000" spc="-100" dirty="0">
                  <a:latin typeface="Helvetica Neue Black Condensed"/>
                  <a:ea typeface="ＭＳ Ｐゴシック" charset="0"/>
                  <a:cs typeface="Helvetica Neue Black Condensed"/>
                </a:rPr>
              </a:br>
              <a:r>
                <a:rPr lang="en-US" sz="4000" spc="-100" dirty="0">
                  <a:latin typeface="Helvetica Neue Black Condensed"/>
                  <a:ea typeface="ＭＳ Ｐゴシック" charset="0"/>
                  <a:cs typeface="Helvetica Neue Black Condensed"/>
                </a:rPr>
                <a:t>MILLENNIAL</a:t>
              </a:r>
              <a:br>
                <a:rPr lang="en-US" sz="4000" spc="-100" dirty="0">
                  <a:latin typeface="Helvetica Neue Black Condensed"/>
                  <a:ea typeface="ＭＳ Ｐゴシック" charset="0"/>
                  <a:cs typeface="Helvetica Neue Black Condensed"/>
                </a:rPr>
              </a:br>
              <a:r>
                <a:rPr lang="en-US" sz="6600" spc="-100" dirty="0">
                  <a:latin typeface="Helvetica Neue Black Condensed"/>
                  <a:ea typeface="ＭＳ Ｐゴシック" charset="0"/>
                  <a:cs typeface="Helvetica Neue Black Condensed"/>
                </a:rPr>
                <a:t>REST</a:t>
              </a:r>
              <a:endParaRPr lang="en-US" sz="2800" spc="-100" dirty="0">
                <a:latin typeface="Helvetica Neue Black Condensed"/>
                <a:ea typeface="ＭＳ Ｐゴシック" charset="0"/>
                <a:cs typeface="Helvetica Neue Black Condensed"/>
              </a:endParaRPr>
            </a:p>
          </p:txBody>
        </p:sp>
      </p:grpSp>
    </p:spTree>
    <p:extLst>
      <p:ext uri="{BB962C8B-B14F-4D97-AF65-F5344CB8AC3E}">
        <p14:creationId xmlns:p14="http://schemas.microsoft.com/office/powerpoint/2010/main" val="13291873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144486"/>
            <a:ext cx="9336648" cy="700248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7" name="Picture 6"/>
          <p:cNvPicPr>
            <a:picLocks noChangeAspect="1"/>
          </p:cNvPicPr>
          <p:nvPr/>
        </p:nvPicPr>
        <p:blipFill>
          <a:blip r:embed="rId4"/>
          <a:stretch>
            <a:fillRect/>
          </a:stretch>
        </p:blipFill>
        <p:spPr>
          <a:xfrm>
            <a:off x="4198800" y="953929"/>
            <a:ext cx="4384134" cy="4384134"/>
          </a:xfrm>
          <a:prstGeom prst="rect">
            <a:avLst/>
          </a:prstGeom>
        </p:spPr>
      </p:pic>
      <p:sp>
        <p:nvSpPr>
          <p:cNvPr id="900098" name="Rectangle 2"/>
          <p:cNvSpPr>
            <a:spLocks noGrp="1" noChangeArrowheads="1"/>
          </p:cNvSpPr>
          <p:nvPr>
            <p:ph type="ctrTitle"/>
          </p:nvPr>
        </p:nvSpPr>
        <p:spPr>
          <a:xfrm>
            <a:off x="107504" y="-80405"/>
            <a:ext cx="4236463" cy="6741368"/>
          </a:xfrm>
          <a:effectLst>
            <a:outerShdw blurRad="63500" dist="35921" dir="2700000" algn="ctr" rotWithShape="0">
              <a:schemeClr val="tx2">
                <a:alpha val="74998"/>
              </a:schemeClr>
            </a:outerShdw>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Israel</a:t>
            </a:r>
            <a:r>
              <a:rPr lang="fr-FR" sz="4000" b="1" dirty="0">
                <a:effectLst>
                  <a:glow rad="127000">
                    <a:schemeClr val="tx1"/>
                  </a:glow>
                </a:effectLst>
                <a:latin typeface="Arial" charset="0"/>
                <a:ea typeface="ＭＳ Ｐゴシック" charset="0"/>
                <a:cs typeface="ＭＳ Ｐゴシック" charset="0"/>
              </a:rPr>
              <a:t>'</a:t>
            </a:r>
            <a:r>
              <a:rPr lang="en-US" sz="4000" b="1" dirty="0">
                <a:effectLst>
                  <a:glow rad="127000">
                    <a:schemeClr val="tx1"/>
                  </a:glow>
                </a:effectLst>
                <a:latin typeface="Arial" charset="0"/>
                <a:ea typeface="ＭＳ Ｐゴシック" charset="0"/>
                <a:cs typeface="ＭＳ Ｐゴシック" charset="0"/>
              </a:rPr>
              <a:t>s unbelief should warn these Hebrew Christians against rejecting Christ, as disobedience would forfeit their Canaan rest (Hebrews 4:1-13).</a:t>
            </a:r>
          </a:p>
        </p:txBody>
      </p:sp>
    </p:spTree>
    <p:extLst>
      <p:ext uri="{BB962C8B-B14F-4D97-AF65-F5344CB8AC3E}">
        <p14:creationId xmlns:p14="http://schemas.microsoft.com/office/powerpoint/2010/main" val="2418852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9144000" cy="6640285"/>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pPr algn="l"/>
            <a:r>
              <a:rPr lang="en-US" sz="3200" i="1"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Hebrews 4:1-3a (NLT)</a:t>
            </a:r>
          </a:p>
          <a:p>
            <a:pPr algn="l"/>
            <a:endParaRPr lang="en-US" sz="32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endParaRPr>
          </a:p>
          <a:p>
            <a:pPr algn="l"/>
            <a:r>
              <a:rPr lang="en-US" sz="32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God</a:t>
            </a:r>
            <a:r>
              <a:rPr lang="fr-FR" sz="32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a:t>
            </a:r>
            <a:r>
              <a:rPr lang="en-US" sz="32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s promise of entering his rest still stands, so we ought to tremble with fear that some of you might fail to experience it. </a:t>
            </a:r>
            <a:r>
              <a:rPr lang="en-US" sz="3200" baseline="30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2</a:t>
            </a:r>
            <a:r>
              <a:rPr lang="en-US" sz="32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For this good news—that God has prepared this rest—has been announced to us just as it was to them. But it did them no good because they didn</a:t>
            </a:r>
            <a:r>
              <a:rPr lang="fr-FR" sz="32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a:t>
            </a:r>
            <a:r>
              <a:rPr lang="en-US" sz="32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t share the faith of those who listened to God. </a:t>
            </a:r>
            <a:r>
              <a:rPr lang="en-US" sz="3200" baseline="30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3</a:t>
            </a:r>
            <a:r>
              <a:rPr lang="en-US" sz="32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For only we who believe can enter his rest.</a:t>
            </a:r>
          </a:p>
        </p:txBody>
      </p:sp>
    </p:spTree>
    <p:extLst>
      <p:ext uri="{BB962C8B-B14F-4D97-AF65-F5344CB8AC3E}">
        <p14:creationId xmlns:p14="http://schemas.microsoft.com/office/powerpoint/2010/main" val="2027871314"/>
      </p:ext>
    </p:extLst>
  </p:cSld>
  <p:clrMapOvr>
    <a:masterClrMapping/>
  </p:clrMapOvr>
  <p:transition spd="slow">
    <p:cut/>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22282" y="4380282"/>
            <a:ext cx="9144000" cy="2036231"/>
          </a:xfrm>
          <a:noFill/>
          <a:ln>
            <a:noFill/>
          </a:ln>
        </p:spPr>
        <p:txBody>
          <a:bodyPr vert="horz" wrap="square" lIns="91440" tIns="45720" rIns="91440" bIns="45720" numCol="1" anchor="ctr" anchorCtr="0" compatLnSpc="1">
            <a:prstTxWarp prst="textNoShape">
              <a:avLst/>
            </a:prstTxWarp>
          </a:bodyPr>
          <a:lstStyle/>
          <a:p>
            <a:pPr defTabSz="457200"/>
            <a:r>
              <a:rPr lang="en-US" b="1" kern="1200" dirty="0">
                <a:solidFill>
                  <a:srgbClr val="FFFFFF"/>
                </a:solidFill>
                <a:effectLst>
                  <a:outerShdw blurRad="50800" dist="63500" dir="2700000" algn="tl" rotWithShape="0">
                    <a:srgbClr val="000000"/>
                  </a:outerShdw>
                </a:effectLst>
                <a:cs typeface="Arial"/>
              </a:rPr>
              <a:t>Have you ever met someone with too high a view of Jesus?</a:t>
            </a:r>
          </a:p>
        </p:txBody>
      </p:sp>
      <p:sp>
        <p:nvSpPr>
          <p:cNvPr id="6" name="Rectangle 5"/>
          <p:cNvSpPr/>
          <p:nvPr/>
        </p:nvSpPr>
        <p:spPr>
          <a:xfrm>
            <a:off x="0" y="1844824"/>
            <a:ext cx="9144000" cy="2646878"/>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600" b="0"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Times New Roman"/>
                <a:ea typeface="ヒラギノ角ゴ Pro W3" charset="0"/>
                <a:cs typeface="Times New Roman"/>
              </a:rPr>
              <a:t>JESUS</a:t>
            </a:r>
            <a:endParaRPr kumimoji="0" lang="en-US" sz="16600" b="0" i="0" u="none" strike="noStrike" kern="1200" cap="none" spc="0" normalizeH="0" baseline="0" noProof="0" dirty="0">
              <a:ln>
                <a:noFill/>
              </a:ln>
              <a:solidFill>
                <a:srgbClr val="000000"/>
              </a:solidFill>
              <a:effectLst/>
              <a:uLnTx/>
              <a:uFillTx/>
              <a:latin typeface="Times New Roman"/>
              <a:ea typeface="ヒラギノ角ゴ Pro W3" charset="0"/>
              <a:cs typeface="Times New Roman"/>
            </a:endParaRPr>
          </a:p>
        </p:txBody>
      </p:sp>
      <p:pic>
        <p:nvPicPr>
          <p:cNvPr id="7" name="Picture 6" descr="Crown Screen Shot 2014-12-20 at 12.44.56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296814" y="980511"/>
            <a:ext cx="2365217" cy="1206165"/>
          </a:xfrm>
          <a:prstGeom prst="rect">
            <a:avLst/>
          </a:prstGeom>
        </p:spPr>
      </p:pic>
    </p:spTree>
    <p:extLst>
      <p:ext uri="{BB962C8B-B14F-4D97-AF65-F5344CB8AC3E}">
        <p14:creationId xmlns:p14="http://schemas.microsoft.com/office/powerpoint/2010/main" val="22333475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9144000" cy="6640285"/>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pPr algn="l"/>
            <a:r>
              <a:rPr lang="en-US" sz="3200" i="1" dirty="0">
                <a:solidFill>
                  <a:schemeClr val="tx1"/>
                </a:solidFill>
                <a:effectLst>
                  <a:glow rad="190500">
                    <a:prstClr val="black">
                      <a:alpha val="75000"/>
                    </a:prstClr>
                  </a:glow>
                  <a:outerShdw blurRad="50800" dist="38100" dir="2700000" algn="tl" rotWithShape="0">
                    <a:srgbClr val="000000">
                      <a:alpha val="43000"/>
                    </a:srgbClr>
                  </a:outerShdw>
                </a:effectLst>
                <a:latin typeface="Arial"/>
                <a:sym typeface="Calibri"/>
              </a:rPr>
              <a:t>Hebrews 4:8-11 (NLT)</a:t>
            </a:r>
          </a:p>
          <a:p>
            <a:pPr algn="l"/>
            <a:endParaRPr lang="en-US" sz="3200" dirty="0">
              <a:solidFill>
                <a:schemeClr val="tx1"/>
              </a:solidFill>
              <a:effectLst>
                <a:glow rad="190500">
                  <a:prstClr val="black">
                    <a:alpha val="75000"/>
                  </a:prstClr>
                </a:glow>
                <a:outerShdw blurRad="50800" dist="38100" dir="2700000" algn="tl" rotWithShape="0">
                  <a:srgbClr val="000000">
                    <a:alpha val="43000"/>
                  </a:srgbClr>
                </a:outerShdw>
              </a:effectLst>
              <a:latin typeface="Arial"/>
              <a:sym typeface="Calibri"/>
            </a:endParaRPr>
          </a:p>
          <a:p>
            <a:pPr algn="l"/>
            <a:r>
              <a:rPr lang="en-US" sz="3200" dirty="0">
                <a:solidFill>
                  <a:schemeClr val="tx1"/>
                </a:solidFill>
                <a:effectLst>
                  <a:glow rad="190500">
                    <a:prstClr val="black">
                      <a:alpha val="75000"/>
                    </a:prstClr>
                  </a:glow>
                  <a:outerShdw blurRad="50800" dist="38100" dir="2700000" algn="tl" rotWithShape="0">
                    <a:srgbClr val="000000">
                      <a:alpha val="43000"/>
                    </a:srgbClr>
                  </a:outerShdw>
                </a:effectLst>
                <a:latin typeface="Arial"/>
                <a:sym typeface="Calibri"/>
              </a:rPr>
              <a:t>Now if Joshua had succeeded in giving them this rest, God would not have spoken about another day of rest still to come. </a:t>
            </a:r>
            <a:r>
              <a:rPr lang="en-US" sz="3200" baseline="30000" dirty="0">
                <a:solidFill>
                  <a:srgbClr val="FFFF00"/>
                </a:solidFill>
                <a:effectLst>
                  <a:glow rad="190500">
                    <a:prstClr val="black">
                      <a:alpha val="75000"/>
                    </a:prstClr>
                  </a:glow>
                  <a:outerShdw blurRad="50800" dist="38100" dir="2700000" algn="tl" rotWithShape="0">
                    <a:srgbClr val="000000">
                      <a:alpha val="43000"/>
                    </a:srgbClr>
                  </a:outerShdw>
                </a:effectLst>
                <a:latin typeface="Arial"/>
                <a:sym typeface="Calibri"/>
              </a:rPr>
              <a:t>9</a:t>
            </a:r>
            <a:r>
              <a:rPr lang="en-US" sz="3200" dirty="0">
                <a:solidFill>
                  <a:srgbClr val="FFFF00"/>
                </a:solidFill>
                <a:effectLst>
                  <a:glow rad="190500">
                    <a:prstClr val="black">
                      <a:alpha val="75000"/>
                    </a:prstClr>
                  </a:glow>
                  <a:outerShdw blurRad="50800" dist="38100" dir="2700000" algn="tl" rotWithShape="0">
                    <a:srgbClr val="000000">
                      <a:alpha val="43000"/>
                    </a:srgbClr>
                  </a:outerShdw>
                </a:effectLst>
                <a:latin typeface="Arial"/>
                <a:sym typeface="Calibri"/>
              </a:rPr>
              <a:t>So there is a special [Gr. Sabbath] rest still waiting for the people of God.</a:t>
            </a:r>
            <a:r>
              <a:rPr lang="en-US" sz="3200" dirty="0">
                <a:solidFill>
                  <a:schemeClr val="tx1"/>
                </a:solidFill>
                <a:effectLst>
                  <a:glow rad="190500">
                    <a:prstClr val="black">
                      <a:alpha val="75000"/>
                    </a:prstClr>
                  </a:glow>
                  <a:outerShdw blurRad="50800" dist="38100" dir="2700000" algn="tl" rotWithShape="0">
                    <a:srgbClr val="000000">
                      <a:alpha val="43000"/>
                    </a:srgbClr>
                  </a:outerShdw>
                </a:effectLst>
                <a:latin typeface="Arial"/>
                <a:sym typeface="Calibri"/>
              </a:rPr>
              <a:t> </a:t>
            </a:r>
            <a:r>
              <a:rPr lang="en-US" sz="3200" baseline="30000" dirty="0">
                <a:solidFill>
                  <a:schemeClr val="tx1"/>
                </a:solidFill>
                <a:effectLst>
                  <a:glow rad="190500">
                    <a:prstClr val="black">
                      <a:alpha val="75000"/>
                    </a:prstClr>
                  </a:glow>
                  <a:outerShdw blurRad="50800" dist="38100" dir="2700000" algn="tl" rotWithShape="0">
                    <a:srgbClr val="000000">
                      <a:alpha val="43000"/>
                    </a:srgbClr>
                  </a:outerShdw>
                </a:effectLst>
                <a:latin typeface="Arial"/>
                <a:sym typeface="Calibri"/>
              </a:rPr>
              <a:t>10</a:t>
            </a:r>
            <a:r>
              <a:rPr lang="en-US" sz="3200" dirty="0">
                <a:solidFill>
                  <a:schemeClr val="tx1"/>
                </a:solidFill>
                <a:effectLst>
                  <a:glow rad="190500">
                    <a:prstClr val="black">
                      <a:alpha val="75000"/>
                    </a:prstClr>
                  </a:glow>
                  <a:outerShdw blurRad="50800" dist="38100" dir="2700000" algn="tl" rotWithShape="0">
                    <a:srgbClr val="000000">
                      <a:alpha val="43000"/>
                    </a:srgbClr>
                  </a:outerShdw>
                </a:effectLst>
                <a:latin typeface="Arial"/>
                <a:sym typeface="Calibri"/>
              </a:rPr>
              <a:t>For all who have entered into God</a:t>
            </a:r>
            <a:r>
              <a:rPr lang="fr-FR" sz="3200" dirty="0">
                <a:solidFill>
                  <a:schemeClr val="tx1"/>
                </a:solidFill>
                <a:effectLst>
                  <a:glow rad="190500">
                    <a:prstClr val="black">
                      <a:alpha val="75000"/>
                    </a:prstClr>
                  </a:glow>
                  <a:outerShdw blurRad="50800" dist="38100" dir="2700000" algn="tl" rotWithShape="0">
                    <a:srgbClr val="000000">
                      <a:alpha val="43000"/>
                    </a:srgbClr>
                  </a:outerShdw>
                </a:effectLst>
                <a:latin typeface="Arial"/>
                <a:sym typeface="Calibri"/>
              </a:rPr>
              <a:t>'</a:t>
            </a:r>
            <a:r>
              <a:rPr lang="en-US" sz="3200" dirty="0">
                <a:solidFill>
                  <a:schemeClr val="tx1"/>
                </a:solidFill>
                <a:effectLst>
                  <a:glow rad="190500">
                    <a:prstClr val="black">
                      <a:alpha val="75000"/>
                    </a:prstClr>
                  </a:glow>
                  <a:outerShdw blurRad="50800" dist="38100" dir="2700000" algn="tl" rotWithShape="0">
                    <a:srgbClr val="000000">
                      <a:alpha val="43000"/>
                    </a:srgbClr>
                  </a:outerShdw>
                </a:effectLst>
                <a:latin typeface="Arial"/>
                <a:sym typeface="Calibri"/>
              </a:rPr>
              <a:t>s rest have rested from their labors, just as God did after creating the world. </a:t>
            </a:r>
            <a:r>
              <a:rPr lang="en-US" sz="3200" baseline="30000" dirty="0">
                <a:solidFill>
                  <a:schemeClr val="tx1"/>
                </a:solidFill>
                <a:effectLst>
                  <a:glow rad="190500">
                    <a:prstClr val="black">
                      <a:alpha val="75000"/>
                    </a:prstClr>
                  </a:glow>
                  <a:outerShdw blurRad="50800" dist="38100" dir="2700000" algn="tl" rotWithShape="0">
                    <a:srgbClr val="000000">
                      <a:alpha val="43000"/>
                    </a:srgbClr>
                  </a:outerShdw>
                </a:effectLst>
                <a:latin typeface="Arial"/>
                <a:sym typeface="Calibri"/>
              </a:rPr>
              <a:t>11</a:t>
            </a:r>
            <a:r>
              <a:rPr lang="en-US" sz="3200" dirty="0">
                <a:solidFill>
                  <a:schemeClr val="tx1"/>
                </a:solidFill>
                <a:effectLst>
                  <a:glow rad="190500">
                    <a:prstClr val="black">
                      <a:alpha val="75000"/>
                    </a:prstClr>
                  </a:glow>
                  <a:outerShdw blurRad="50800" dist="38100" dir="2700000" algn="tl" rotWithShape="0">
                    <a:srgbClr val="000000">
                      <a:alpha val="43000"/>
                    </a:srgbClr>
                  </a:outerShdw>
                </a:effectLst>
                <a:latin typeface="Arial"/>
                <a:sym typeface="Calibri"/>
              </a:rPr>
              <a:t>So let us do our best to enter that rest. But if we disobey God, as the people of Israel did, we will fall.</a:t>
            </a:r>
          </a:p>
        </p:txBody>
      </p:sp>
    </p:spTree>
    <p:extLst>
      <p:ext uri="{BB962C8B-B14F-4D97-AF65-F5344CB8AC3E}">
        <p14:creationId xmlns:p14="http://schemas.microsoft.com/office/powerpoint/2010/main" val="2660843797"/>
      </p:ext>
    </p:extLst>
  </p:cSld>
  <p:clrMapOvr>
    <a:masterClrMapping/>
  </p:clrMapOvr>
  <p:transition spd="slow">
    <p:cu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520" y="1628800"/>
            <a:ext cx="9263100" cy="5256584"/>
          </a:xfrm>
          <a:prstGeom prst="rect">
            <a:avLst/>
          </a:prstGeom>
        </p:spPr>
      </p:pic>
      <p:sp>
        <p:nvSpPr>
          <p:cNvPr id="2" name="Title 1"/>
          <p:cNvSpPr>
            <a:spLocks noGrp="1"/>
          </p:cNvSpPr>
          <p:nvPr>
            <p:ph type="title"/>
          </p:nvPr>
        </p:nvSpPr>
        <p:spPr>
          <a:xfrm>
            <a:off x="-36512" y="-27384"/>
            <a:ext cx="9227368" cy="1656183"/>
          </a:xfrm>
          <a:solidFill>
            <a:srgbClr val="000514"/>
          </a:solidFill>
        </p:spPr>
        <p:txBody>
          <a:bodyPr/>
          <a:lstStyle/>
          <a:p>
            <a:r>
              <a:rPr lang="en-US" sz="3600" b="1" dirty="0">
                <a:solidFill>
                  <a:srgbClr val="FFFFFF"/>
                </a:solidFill>
              </a:rPr>
              <a:t>Seven views on the Hebrews 4 </a:t>
            </a:r>
            <a:br>
              <a:rPr lang="en-US" sz="3600" b="1" dirty="0">
                <a:solidFill>
                  <a:srgbClr val="FFFFFF"/>
                </a:solidFill>
              </a:rPr>
            </a:br>
            <a:r>
              <a:rPr lang="en-US" sz="3600" b="1" dirty="0">
                <a:solidFill>
                  <a:srgbClr val="FFFFFF"/>
                </a:solidFill>
              </a:rPr>
              <a:t>"Sabbath-rest for the people of God"</a:t>
            </a:r>
          </a:p>
        </p:txBody>
      </p:sp>
      <p:sp>
        <p:nvSpPr>
          <p:cNvPr id="8" name="Text Box 5"/>
          <p:cNvSpPr txBox="1">
            <a:spLocks noChangeArrowheads="1"/>
          </p:cNvSpPr>
          <p:nvPr/>
        </p:nvSpPr>
        <p:spPr bwMode="auto">
          <a:xfrm>
            <a:off x="7956376" y="15007"/>
            <a:ext cx="1176674" cy="46166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defTabSz="914400" eaLnBrk="0" fontAlgn="base" hangingPunct="0">
              <a:spcBef>
                <a:spcPct val="0"/>
              </a:spcBef>
              <a:spcAft>
                <a:spcPct val="0"/>
              </a:spcAft>
              <a:defRPr/>
            </a:pPr>
            <a:r>
              <a:rPr lang="en-US" sz="2400" b="1" dirty="0">
                <a:solidFill>
                  <a:srgbClr val="FFFFFF"/>
                </a:solidFill>
                <a:latin typeface="Arial"/>
                <a:ea typeface="ＭＳ Ｐゴシック" charset="0"/>
                <a:cs typeface="Arial"/>
              </a:rPr>
              <a:t>266g-h</a:t>
            </a:r>
          </a:p>
        </p:txBody>
      </p:sp>
      <p:sp>
        <p:nvSpPr>
          <p:cNvPr id="6" name="Title 1"/>
          <p:cNvSpPr txBox="1">
            <a:spLocks/>
          </p:cNvSpPr>
          <p:nvPr/>
        </p:nvSpPr>
        <p:spPr bwMode="auto">
          <a:xfrm>
            <a:off x="-252536" y="1628800"/>
            <a:ext cx="9396536" cy="4464496"/>
          </a:xfrm>
          <a:prstGeom prst="rect">
            <a:avLst/>
          </a:prstGeom>
          <a:noFill/>
          <a:ln w="9525">
            <a:noFill/>
            <a:miter lim="800000"/>
            <a:headEnd/>
            <a:tailEnd/>
          </a:ln>
          <a:effectLst/>
        </p:spPr>
        <p:txBody>
          <a:bodyPr vert="horz" wrap="square" lIns="91435" tIns="45718" rIns="91435" bIns="45718" numCol="1" anchor="t"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577850" indent="-457200" algn="l" defTabSz="914400">
              <a:buFont typeface="+mj-lt"/>
              <a:buAutoNum type="arabicPeriod"/>
            </a:pPr>
            <a:r>
              <a:rPr lang="en-US" sz="2800" b="1" dirty="0">
                <a:solidFill>
                  <a:srgbClr val="FFFFFF"/>
                </a:solidFill>
                <a:effectLst>
                  <a:glow rad="177800">
                    <a:srgbClr val="DADADA">
                      <a:lumMod val="10000"/>
                    </a:srgbClr>
                  </a:glow>
                </a:effectLst>
                <a:latin typeface="Arial"/>
              </a:rPr>
              <a:t>Present Sabbath Rest &amp; Future Heavenly Rest</a:t>
            </a:r>
          </a:p>
          <a:p>
            <a:pPr marL="577850" indent="-457200" algn="l" defTabSz="914400">
              <a:buFont typeface="+mj-lt"/>
              <a:buAutoNum type="arabicPeriod"/>
            </a:pPr>
            <a:r>
              <a:rPr lang="en-US" sz="2800" b="1" dirty="0">
                <a:solidFill>
                  <a:srgbClr val="FFFFFF"/>
                </a:solidFill>
                <a:effectLst>
                  <a:glow rad="177800">
                    <a:srgbClr val="DADADA">
                      <a:lumMod val="10000"/>
                    </a:srgbClr>
                  </a:glow>
                </a:effectLst>
                <a:latin typeface="Arial"/>
              </a:rPr>
              <a:t>Present Sunday &amp; Grace Rests &amp; Future Heavenly Rest</a:t>
            </a:r>
          </a:p>
          <a:p>
            <a:pPr marL="577850" indent="-457200" algn="l" defTabSz="914400">
              <a:buFont typeface="+mj-lt"/>
              <a:buAutoNum type="arabicPeriod"/>
            </a:pPr>
            <a:r>
              <a:rPr lang="en-US" sz="2800" b="1" dirty="0">
                <a:solidFill>
                  <a:srgbClr val="FFFFFF"/>
                </a:solidFill>
                <a:effectLst>
                  <a:glow rad="177800">
                    <a:srgbClr val="DADADA">
                      <a:lumMod val="10000"/>
                    </a:srgbClr>
                  </a:glow>
                </a:effectLst>
                <a:latin typeface="Arial"/>
              </a:rPr>
              <a:t>Present Spiritual Rest</a:t>
            </a:r>
          </a:p>
          <a:p>
            <a:pPr marL="577850" indent="-457200" algn="l" defTabSz="914400">
              <a:buFont typeface="+mj-lt"/>
              <a:buAutoNum type="arabicPeriod"/>
            </a:pPr>
            <a:r>
              <a:rPr lang="en-US" sz="2800" b="1" dirty="0">
                <a:solidFill>
                  <a:srgbClr val="FFFFFF"/>
                </a:solidFill>
                <a:effectLst>
                  <a:glow rad="177800">
                    <a:srgbClr val="DADADA">
                      <a:lumMod val="10000"/>
                    </a:srgbClr>
                  </a:glow>
                </a:effectLst>
                <a:latin typeface="Arial"/>
              </a:rPr>
              <a:t>Present Spiritual &amp; Future Heavenly Rest</a:t>
            </a:r>
          </a:p>
          <a:p>
            <a:pPr marL="577850" indent="-457200" algn="l" defTabSz="914400">
              <a:buFont typeface="+mj-lt"/>
              <a:buAutoNum type="arabicPeriod"/>
            </a:pPr>
            <a:r>
              <a:rPr lang="en-US" sz="2800" b="1" dirty="0">
                <a:solidFill>
                  <a:srgbClr val="FFFFFF"/>
                </a:solidFill>
                <a:effectLst>
                  <a:glow rad="177800">
                    <a:srgbClr val="DADADA">
                      <a:lumMod val="10000"/>
                    </a:srgbClr>
                  </a:glow>
                </a:effectLst>
                <a:latin typeface="Arial"/>
              </a:rPr>
              <a:t>Future Heavenly Rest</a:t>
            </a:r>
          </a:p>
          <a:p>
            <a:pPr marL="577850" indent="-457200" algn="l" defTabSz="914400">
              <a:buFont typeface="+mj-lt"/>
              <a:buAutoNum type="arabicPeriod"/>
            </a:pPr>
            <a:r>
              <a:rPr lang="en-US" sz="2800" b="1" dirty="0">
                <a:solidFill>
                  <a:srgbClr val="FFFFFF"/>
                </a:solidFill>
                <a:effectLst>
                  <a:glow rad="177800">
                    <a:srgbClr val="DADADA">
                      <a:lumMod val="10000"/>
                    </a:srgbClr>
                  </a:glow>
                </a:effectLst>
                <a:latin typeface="Arial"/>
              </a:rPr>
              <a:t>Millennial Rest with Present Day Application</a:t>
            </a:r>
          </a:p>
          <a:p>
            <a:pPr marL="577850" indent="-457200" algn="l" defTabSz="914400">
              <a:buFont typeface="+mj-lt"/>
              <a:buAutoNum type="arabicPeriod"/>
            </a:pPr>
            <a:r>
              <a:rPr lang="en-US" sz="2800" b="1" dirty="0">
                <a:solidFill>
                  <a:srgbClr val="FFFFFF"/>
                </a:solidFill>
                <a:effectLst>
                  <a:glow rad="177800">
                    <a:srgbClr val="DADADA">
                      <a:lumMod val="10000"/>
                    </a:srgbClr>
                  </a:glow>
                </a:effectLst>
                <a:latin typeface="Arial"/>
              </a:rPr>
              <a:t>Future Millennial Rest</a:t>
            </a:r>
          </a:p>
          <a:p>
            <a:pPr marL="577850" indent="-457200" algn="l" defTabSz="914400">
              <a:buFont typeface="+mj-lt"/>
              <a:buAutoNum type="arabicPeriod"/>
            </a:pPr>
            <a:endParaRPr lang="en-US" sz="2800" b="1" dirty="0">
              <a:solidFill>
                <a:srgbClr val="FFFFFF"/>
              </a:solidFill>
              <a:effectLst>
                <a:glow rad="177800">
                  <a:srgbClr val="DADADA">
                    <a:lumMod val="10000"/>
                  </a:srgbClr>
                </a:glow>
              </a:effectLst>
              <a:latin typeface="Arial"/>
            </a:endParaRPr>
          </a:p>
        </p:txBody>
      </p:sp>
    </p:spTree>
    <p:extLst>
      <p:ext uri="{BB962C8B-B14F-4D97-AF65-F5344CB8AC3E}">
        <p14:creationId xmlns:p14="http://schemas.microsoft.com/office/powerpoint/2010/main" val="2214205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0032" y="-27384"/>
            <a:ext cx="4330824" cy="2736304"/>
          </a:xfrm>
          <a:solidFill>
            <a:srgbClr val="000514"/>
          </a:solidFill>
        </p:spPr>
        <p:txBody>
          <a:bodyPr/>
          <a:lstStyle/>
          <a:p>
            <a:r>
              <a:rPr lang="en-US" sz="3600" b="1" dirty="0">
                <a:solidFill>
                  <a:srgbClr val="FFFFFF"/>
                </a:solidFill>
              </a:rPr>
              <a:t>Support for the Future Millennial Rest in Hebrews 4</a:t>
            </a:r>
          </a:p>
        </p:txBody>
      </p:sp>
      <p:sp>
        <p:nvSpPr>
          <p:cNvPr id="8" name="Text Box 5"/>
          <p:cNvSpPr txBox="1">
            <a:spLocks noChangeArrowheads="1"/>
          </p:cNvSpPr>
          <p:nvPr/>
        </p:nvSpPr>
        <p:spPr bwMode="auto">
          <a:xfrm>
            <a:off x="8324816" y="15007"/>
            <a:ext cx="783688" cy="46166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defTabSz="914400" eaLnBrk="0" fontAlgn="base" hangingPunct="0">
              <a:spcBef>
                <a:spcPct val="0"/>
              </a:spcBef>
              <a:spcAft>
                <a:spcPct val="0"/>
              </a:spcAft>
              <a:defRPr/>
            </a:pPr>
            <a:r>
              <a:rPr lang="en-US" sz="2400" b="1" dirty="0">
                <a:solidFill>
                  <a:srgbClr val="FFFFFF"/>
                </a:solidFill>
                <a:latin typeface="Arial"/>
                <a:ea typeface="ＭＳ Ｐゴシック" charset="0"/>
                <a:cs typeface="Arial"/>
              </a:rPr>
              <a:t>266i</a:t>
            </a:r>
          </a:p>
        </p:txBody>
      </p:sp>
      <p:sp>
        <p:nvSpPr>
          <p:cNvPr id="6" name="Title 1"/>
          <p:cNvSpPr txBox="1">
            <a:spLocks/>
          </p:cNvSpPr>
          <p:nvPr/>
        </p:nvSpPr>
        <p:spPr bwMode="auto">
          <a:xfrm>
            <a:off x="4788024" y="2780928"/>
            <a:ext cx="4355976" cy="3312368"/>
          </a:xfrm>
          <a:prstGeom prst="rect">
            <a:avLst/>
          </a:prstGeom>
          <a:noFill/>
          <a:ln w="9525">
            <a:noFill/>
            <a:miter lim="800000"/>
            <a:headEnd/>
            <a:tailEnd/>
          </a:ln>
          <a:effectLst/>
        </p:spPr>
        <p:txBody>
          <a:bodyPr vert="horz" wrap="square" lIns="91435" tIns="45718" rIns="91435" bIns="45718" numCol="1" anchor="t"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412750" indent="-412750" algn="l" defTabSz="914400">
              <a:buFont typeface="+mj-lt"/>
              <a:buAutoNum type="arabicPeriod"/>
            </a:pPr>
            <a:r>
              <a:rPr lang="en-US" sz="3600" b="1" dirty="0">
                <a:solidFill>
                  <a:srgbClr val="FFFFFF"/>
                </a:solidFill>
                <a:effectLst>
                  <a:glow rad="177800">
                    <a:srgbClr val="DADADA">
                      <a:lumMod val="10000"/>
                    </a:srgbClr>
                  </a:glow>
                </a:effectLst>
                <a:latin typeface="Arial"/>
              </a:rPr>
              <a:t>  The context</a:t>
            </a:r>
          </a:p>
        </p:txBody>
      </p:sp>
      <p:pic>
        <p:nvPicPr>
          <p:cNvPr id="4" name="Picture 3"/>
          <p:cNvPicPr>
            <a:picLocks noChangeAspect="1"/>
          </p:cNvPicPr>
          <p:nvPr/>
        </p:nvPicPr>
        <p:blipFill>
          <a:blip r:embed="rId2"/>
          <a:stretch>
            <a:fillRect/>
          </a:stretch>
        </p:blipFill>
        <p:spPr>
          <a:xfrm>
            <a:off x="10318" y="0"/>
            <a:ext cx="4877554" cy="6858000"/>
          </a:xfrm>
          <a:prstGeom prst="rect">
            <a:avLst/>
          </a:prstGeom>
        </p:spPr>
      </p:pic>
      <p:sp>
        <p:nvSpPr>
          <p:cNvPr id="7" name="Title 1"/>
          <p:cNvSpPr txBox="1">
            <a:spLocks/>
          </p:cNvSpPr>
          <p:nvPr/>
        </p:nvSpPr>
        <p:spPr bwMode="auto">
          <a:xfrm>
            <a:off x="12162" y="7214"/>
            <a:ext cx="4860032" cy="813475"/>
          </a:xfrm>
          <a:prstGeom prst="rect">
            <a:avLst/>
          </a:prstGeom>
          <a:solidFill>
            <a:srgbClr val="FFFFFF"/>
          </a:solid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400" b="1">
                <a:solidFill>
                  <a:srgbClr val="FFFFFF"/>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r>
              <a:rPr lang="en-US" sz="2400" dirty="0">
                <a:solidFill>
                  <a:srgbClr val="000090"/>
                </a:solidFill>
                <a:effectLst/>
                <a:latin typeface="Arial"/>
              </a:rPr>
              <a:t>Land Allotment in the Millennium (Ezekiel 47–48)</a:t>
            </a:r>
          </a:p>
        </p:txBody>
      </p:sp>
    </p:spTree>
    <p:extLst>
      <p:ext uri="{BB962C8B-B14F-4D97-AF65-F5344CB8AC3E}">
        <p14:creationId xmlns:p14="http://schemas.microsoft.com/office/powerpoint/2010/main" val="1655423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16386" name="Picture 2" descr="IS1CR07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499351" y="2409825"/>
            <a:ext cx="1681163"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387" name="Rectangle 3"/>
          <p:cNvSpPr>
            <a:spLocks noGrp="1" noChangeArrowheads="1"/>
          </p:cNvSpPr>
          <p:nvPr>
            <p:ph type="title"/>
          </p:nvPr>
        </p:nvSpPr>
        <p:spPr>
          <a:xfrm>
            <a:off x="-47625" y="277814"/>
            <a:ext cx="9156700" cy="1139825"/>
          </a:xfrm>
          <a:solidFill>
            <a:srgbClr val="000000"/>
          </a:solidFill>
        </p:spPr>
        <p:txBody>
          <a:bodyPr/>
          <a:lstStyle/>
          <a:p>
            <a:pPr eaLnBrk="1" hangingPunct="1"/>
            <a:r>
              <a:rPr lang="en-US" b="1" dirty="0">
                <a:solidFill>
                  <a:srgbClr val="FFFFFF"/>
                </a:solidFill>
                <a:effectLst/>
                <a:latin typeface="Arial" charset="0"/>
                <a:ea typeface="ＭＳ Ｐゴシック" charset="0"/>
                <a:cs typeface="ＭＳ Ｐゴシック" charset="0"/>
              </a:rPr>
              <a:t>Christ is Superior in His Person</a:t>
            </a:r>
          </a:p>
        </p:txBody>
      </p:sp>
      <p:sp>
        <p:nvSpPr>
          <p:cNvPr id="16388" name="Rectangle 4"/>
          <p:cNvSpPr>
            <a:spLocks noGrp="1" noChangeArrowheads="1"/>
          </p:cNvSpPr>
          <p:nvPr>
            <p:ph idx="1"/>
          </p:nvPr>
        </p:nvSpPr>
        <p:spPr>
          <a:xfrm>
            <a:off x="304800" y="1600200"/>
            <a:ext cx="8229600" cy="4343400"/>
          </a:xfrm>
        </p:spPr>
        <p:txBody>
          <a:bodyPr/>
          <a:lstStyle/>
          <a:p>
            <a:pPr eaLnBrk="1" hangingPunct="1">
              <a:lnSpc>
                <a:spcPct val="130000"/>
              </a:lnSpc>
            </a:pPr>
            <a:r>
              <a:rPr lang="en-US" sz="3600" b="1" dirty="0">
                <a:latin typeface="Arial" charset="0"/>
                <a:ea typeface="ＭＳ Ｐゴシック" charset="0"/>
                <a:cs typeface="ＭＳ Ｐゴシック" charset="0"/>
              </a:rPr>
              <a:t>Superior to the </a:t>
            </a:r>
            <a:r>
              <a:rPr lang="en-US" sz="3600" b="1" dirty="0">
                <a:solidFill>
                  <a:srgbClr val="FFFF00"/>
                </a:solidFill>
                <a:latin typeface="Arial" charset="0"/>
                <a:ea typeface="ＭＳ Ｐゴシック" charset="0"/>
                <a:cs typeface="ＭＳ Ｐゴシック" charset="0"/>
              </a:rPr>
              <a:t>Prophets</a:t>
            </a:r>
            <a:r>
              <a:rPr lang="en-US" sz="3600" b="1" dirty="0">
                <a:latin typeface="Arial" charset="0"/>
                <a:ea typeface="ＭＳ Ｐゴシック" charset="0"/>
                <a:cs typeface="ＭＳ Ｐゴシック" charset="0"/>
              </a:rPr>
              <a:t> 1:1-3</a:t>
            </a:r>
          </a:p>
          <a:p>
            <a:pPr eaLnBrk="1" hangingPunct="1">
              <a:lnSpc>
                <a:spcPct val="130000"/>
              </a:lnSpc>
            </a:pPr>
            <a:r>
              <a:rPr lang="en-US" sz="3600" b="1" dirty="0">
                <a:latin typeface="Arial" charset="0"/>
                <a:ea typeface="ＭＳ Ｐゴシック" charset="0"/>
                <a:cs typeface="ＭＳ Ｐゴシック" charset="0"/>
              </a:rPr>
              <a:t>Superior to the </a:t>
            </a:r>
            <a:r>
              <a:rPr lang="en-US" sz="3600" b="1" dirty="0">
                <a:solidFill>
                  <a:srgbClr val="FFFF00"/>
                </a:solidFill>
                <a:latin typeface="Arial" charset="0"/>
                <a:ea typeface="ＭＳ Ｐゴシック" charset="0"/>
                <a:cs typeface="ＭＳ Ｐゴシック" charset="0"/>
              </a:rPr>
              <a:t>Angels</a:t>
            </a:r>
            <a:r>
              <a:rPr lang="en-US" sz="3600" b="1" dirty="0">
                <a:latin typeface="Arial" charset="0"/>
                <a:ea typeface="ＭＳ Ｐゴシック" charset="0"/>
                <a:cs typeface="ＭＳ Ｐゴシック" charset="0"/>
              </a:rPr>
              <a:t>	1:4–2:18</a:t>
            </a:r>
          </a:p>
          <a:p>
            <a:pPr eaLnBrk="1" hangingPunct="1">
              <a:lnSpc>
                <a:spcPct val="130000"/>
              </a:lnSpc>
            </a:pPr>
            <a:r>
              <a:rPr lang="en-US" sz="3600" b="1" dirty="0">
                <a:latin typeface="Arial" charset="0"/>
                <a:ea typeface="ＭＳ Ｐゴシック" charset="0"/>
                <a:cs typeface="ＭＳ Ｐゴシック" charset="0"/>
              </a:rPr>
              <a:t>Superior to </a:t>
            </a:r>
            <a:r>
              <a:rPr lang="en-US" sz="3600" b="1" dirty="0">
                <a:solidFill>
                  <a:srgbClr val="FFFF00"/>
                </a:solidFill>
                <a:latin typeface="Arial" charset="0"/>
                <a:ea typeface="ＭＳ Ｐゴシック" charset="0"/>
                <a:cs typeface="ＭＳ Ｐゴシック" charset="0"/>
              </a:rPr>
              <a:t>Moses</a:t>
            </a:r>
            <a:r>
              <a:rPr lang="en-US" sz="3600" b="1" dirty="0">
                <a:latin typeface="Arial" charset="0"/>
                <a:ea typeface="ＭＳ Ｐゴシック" charset="0"/>
                <a:cs typeface="ＭＳ Ｐゴシック" charset="0"/>
              </a:rPr>
              <a:t>		3:1–4:7</a:t>
            </a:r>
          </a:p>
        </p:txBody>
      </p:sp>
      <p:sp>
        <p:nvSpPr>
          <p:cNvPr id="269317" name="Text Box 5"/>
          <p:cNvSpPr txBox="1">
            <a:spLocks noChangeArrowheads="1"/>
          </p:cNvSpPr>
          <p:nvPr/>
        </p:nvSpPr>
        <p:spPr bwMode="auto">
          <a:xfrm>
            <a:off x="8077200" y="76200"/>
            <a:ext cx="1066800" cy="3736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Tahoma" charset="0"/>
                <a:ea typeface="ＭＳ Ｐゴシック" charset="0"/>
              </a:rPr>
              <a:t>258-59</a:t>
            </a:r>
          </a:p>
        </p:txBody>
      </p:sp>
    </p:spTree>
    <p:extLst>
      <p:ext uri="{BB962C8B-B14F-4D97-AF65-F5344CB8AC3E}">
        <p14:creationId xmlns:p14="http://schemas.microsoft.com/office/powerpoint/2010/main" val="1396447874"/>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nodeType="after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wheel(4)">
                                      <p:cBhvr>
                                        <p:cTn id="7" dur="1000"/>
                                        <p:tgtEl>
                                          <p:spTgt spid="163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16388">
                                            <p:txEl>
                                              <p:pRg st="2" end="2"/>
                                            </p:txEl>
                                          </p:spTgt>
                                        </p:tgtEl>
                                        <p:attrNameLst>
                                          <p:attrName>style.visibility</p:attrName>
                                        </p:attrNameLst>
                                      </p:cBhvr>
                                      <p:to>
                                        <p:strVal val="visible"/>
                                      </p:to>
                                    </p:set>
                                    <p:anim calcmode="lin" valueType="num">
                                      <p:cBhvr additive="base">
                                        <p:cTn id="12" dur="500" fill="hold"/>
                                        <p:tgtEl>
                                          <p:spTgt spid="16388">
                                            <p:txEl>
                                              <p:pRg st="2" end="2"/>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16388">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uiExpand="1" build="p"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9144000" cy="6640285"/>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pPr algn="l"/>
            <a:r>
              <a:rPr lang="en-US" i="1"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Hebrews 3:1-2</a:t>
            </a:r>
            <a:r>
              <a:rPr lang="en-US" sz="3200" i="1"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 (NLT)</a:t>
            </a:r>
            <a:endParaRPr lang="en-US" i="1" u="sng"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endParaRPr>
          </a:p>
          <a:p>
            <a:pPr algn="l"/>
            <a:endParaRPr lang="en-US"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endParaRPr>
          </a:p>
          <a:p>
            <a:pPr algn="l"/>
            <a:r>
              <a:rPr lang="en-US"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And so, dear </a:t>
            </a:r>
            <a:r>
              <a:rPr lang="en-US" dirty="0">
                <a:solidFill>
                  <a:srgbClr val="FFFF00"/>
                </a:solidFill>
                <a:effectLst>
                  <a:glow rad="190500">
                    <a:prstClr val="black">
                      <a:alpha val="75000"/>
                    </a:prstClr>
                  </a:glow>
                  <a:outerShdw blurRad="50800" dist="38100" dir="2700000" algn="tl" rotWithShape="0">
                    <a:srgbClr val="000000">
                      <a:alpha val="43000"/>
                    </a:srgbClr>
                  </a:outerShdw>
                </a:effectLst>
                <a:latin typeface="Arial"/>
                <a:sym typeface="Calibri"/>
              </a:rPr>
              <a:t>brothers and sisters</a:t>
            </a:r>
            <a:r>
              <a:rPr lang="en-US"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 who belong to God and </a:t>
            </a:r>
            <a:r>
              <a:rPr lang="en-US" dirty="0">
                <a:solidFill>
                  <a:srgbClr val="FFFF00"/>
                </a:solidFill>
                <a:effectLst>
                  <a:glow rad="190500">
                    <a:prstClr val="black">
                      <a:alpha val="75000"/>
                    </a:prstClr>
                  </a:glow>
                  <a:outerShdw blurRad="50800" dist="38100" dir="2700000" algn="tl" rotWithShape="0">
                    <a:srgbClr val="000000">
                      <a:alpha val="43000"/>
                    </a:srgbClr>
                  </a:outerShdw>
                </a:effectLst>
                <a:latin typeface="Arial"/>
                <a:sym typeface="Calibri"/>
              </a:rPr>
              <a:t>are partners with those called to heaven</a:t>
            </a:r>
            <a:r>
              <a:rPr lang="en-US"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 think carefully about this Jesus </a:t>
            </a:r>
            <a:r>
              <a:rPr lang="en-US" dirty="0">
                <a:solidFill>
                  <a:srgbClr val="FFFFFF"/>
                </a:solidFill>
                <a:effectLst>
                  <a:glow rad="190500">
                    <a:prstClr val="black">
                      <a:alpha val="75000"/>
                    </a:prstClr>
                  </a:glow>
                  <a:outerShdw blurRad="50800" dist="38100" dir="2700000" algn="tl" rotWithShape="0">
                    <a:srgbClr val="000000">
                      <a:alpha val="43000"/>
                    </a:srgbClr>
                  </a:outerShdw>
                </a:effectLst>
                <a:latin typeface="Arial"/>
                <a:sym typeface="Calibri"/>
              </a:rPr>
              <a:t>whom we declare to be God</a:t>
            </a:r>
            <a:r>
              <a:rPr lang="fr-FR" dirty="0">
                <a:solidFill>
                  <a:srgbClr val="FFFFFF"/>
                </a:solidFill>
                <a:effectLst>
                  <a:glow rad="190500">
                    <a:prstClr val="black">
                      <a:alpha val="75000"/>
                    </a:prstClr>
                  </a:glow>
                  <a:outerShdw blurRad="50800" dist="38100" dir="2700000" algn="tl" rotWithShape="0">
                    <a:srgbClr val="000000">
                      <a:alpha val="43000"/>
                    </a:srgbClr>
                  </a:outerShdw>
                </a:effectLst>
                <a:latin typeface="Arial"/>
                <a:sym typeface="Calibri"/>
              </a:rPr>
              <a:t>'</a:t>
            </a:r>
            <a:r>
              <a:rPr lang="en-US" dirty="0">
                <a:solidFill>
                  <a:srgbClr val="FFFFFF"/>
                </a:solidFill>
                <a:effectLst>
                  <a:glow rad="190500">
                    <a:prstClr val="black">
                      <a:alpha val="75000"/>
                    </a:prstClr>
                  </a:glow>
                  <a:outerShdw blurRad="50800" dist="38100" dir="2700000" algn="tl" rotWithShape="0">
                    <a:srgbClr val="000000">
                      <a:alpha val="43000"/>
                    </a:srgbClr>
                  </a:outerShdw>
                </a:effectLst>
                <a:latin typeface="Arial"/>
                <a:sym typeface="Calibri"/>
              </a:rPr>
              <a:t>s messenger [Gr. Apostle] and High Priest. </a:t>
            </a:r>
            <a:r>
              <a:rPr lang="en-US" baseline="30000" dirty="0">
                <a:solidFill>
                  <a:srgbClr val="FFFFFF"/>
                </a:solidFill>
                <a:effectLst>
                  <a:glow rad="190500">
                    <a:prstClr val="black">
                      <a:alpha val="75000"/>
                    </a:prstClr>
                  </a:glow>
                  <a:outerShdw blurRad="50800" dist="38100" dir="2700000" algn="tl" rotWithShape="0">
                    <a:srgbClr val="000000">
                      <a:alpha val="43000"/>
                    </a:srgbClr>
                  </a:outerShdw>
                </a:effectLst>
                <a:latin typeface="Arial"/>
                <a:sym typeface="Calibri"/>
              </a:rPr>
              <a:t>2</a:t>
            </a:r>
            <a:r>
              <a:rPr lang="en-US" dirty="0">
                <a:solidFill>
                  <a:srgbClr val="FFFFFF"/>
                </a:solidFill>
                <a:effectLst>
                  <a:glow rad="190500">
                    <a:prstClr val="black">
                      <a:alpha val="75000"/>
                    </a:prstClr>
                  </a:glow>
                  <a:outerShdw blurRad="50800" dist="38100" dir="2700000" algn="tl" rotWithShape="0">
                    <a:srgbClr val="000000">
                      <a:alpha val="43000"/>
                    </a:srgbClr>
                  </a:outerShdw>
                </a:effectLst>
                <a:latin typeface="Arial"/>
                <a:sym typeface="Calibri"/>
              </a:rPr>
              <a:t>For he was faithful to God, who appointed him, just as Moses </a:t>
            </a:r>
            <a:r>
              <a:rPr lang="en-US"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served faithfully when he was entrusted with God</a:t>
            </a:r>
            <a:r>
              <a:rPr lang="fr-FR"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a:t>
            </a:r>
            <a:r>
              <a:rPr lang="en-US"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s entire house.</a:t>
            </a:r>
          </a:p>
        </p:txBody>
      </p:sp>
    </p:spTree>
    <p:extLst>
      <p:ext uri="{BB962C8B-B14F-4D97-AF65-F5344CB8AC3E}">
        <p14:creationId xmlns:p14="http://schemas.microsoft.com/office/powerpoint/2010/main" val="559966707"/>
      </p:ext>
    </p:extLst>
  </p:cSld>
  <p:clrMapOvr>
    <a:masterClrMapping/>
  </p:clrMapOvr>
  <p:transition spd="slow">
    <p:cu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9144000" cy="6640285"/>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pPr algn="l"/>
            <a:r>
              <a:rPr lang="en-US" i="1"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Hebrews 3:5-6</a:t>
            </a:r>
            <a:r>
              <a:rPr lang="en-US" sz="3200" i="1"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 (NLT)</a:t>
            </a:r>
            <a:endParaRPr lang="en-US" i="1"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endParaRPr>
          </a:p>
          <a:p>
            <a:pPr algn="l"/>
            <a:endParaRPr lang="en-US"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endParaRPr>
          </a:p>
          <a:p>
            <a:pPr algn="l"/>
            <a:r>
              <a:rPr lang="en-US"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Moses was certainly faithful in God</a:t>
            </a:r>
            <a:r>
              <a:rPr lang="fr-FR"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a:t>
            </a:r>
            <a:r>
              <a:rPr lang="en-US"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s house as a servant. His work was an illustration of the truths God would reveal later.  </a:t>
            </a:r>
            <a:r>
              <a:rPr lang="en-US" baseline="30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6</a:t>
            </a:r>
            <a:r>
              <a:rPr lang="en-US"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But Christ, as the Son, is in charge of God</a:t>
            </a:r>
            <a:r>
              <a:rPr lang="fr-FR"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a:t>
            </a:r>
            <a:r>
              <a:rPr lang="en-US"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s entire house. And we are God</a:t>
            </a:r>
            <a:r>
              <a:rPr lang="fr-FR"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a:t>
            </a:r>
            <a:r>
              <a:rPr lang="en-US"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s house, </a:t>
            </a:r>
            <a:r>
              <a:rPr lang="en-US" dirty="0">
                <a:solidFill>
                  <a:srgbClr val="FFFF00"/>
                </a:solidFill>
                <a:effectLst>
                  <a:glow rad="190500">
                    <a:prstClr val="black">
                      <a:alpha val="75000"/>
                    </a:prstClr>
                  </a:glow>
                  <a:outerShdw blurRad="50800" dist="38100" dir="2700000" algn="tl" rotWithShape="0">
                    <a:srgbClr val="000000">
                      <a:alpha val="43000"/>
                    </a:srgbClr>
                  </a:outerShdw>
                </a:effectLst>
                <a:latin typeface="Arial"/>
                <a:sym typeface="Calibri"/>
              </a:rPr>
              <a:t>if we keep our courage and remain confident in our hope in Christ</a:t>
            </a:r>
            <a:r>
              <a:rPr lang="en-US"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a:t>
            </a:r>
          </a:p>
        </p:txBody>
      </p:sp>
    </p:spTree>
    <p:extLst>
      <p:ext uri="{BB962C8B-B14F-4D97-AF65-F5344CB8AC3E}">
        <p14:creationId xmlns:p14="http://schemas.microsoft.com/office/powerpoint/2010/main" val="3687210588"/>
      </p:ext>
    </p:extLst>
  </p:cSld>
  <p:clrMapOvr>
    <a:masterClrMapping/>
  </p:clrMapOvr>
  <p:transition spd="slow">
    <p:cu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9144000" cy="6640285"/>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pPr algn="l"/>
            <a:r>
              <a:rPr lang="en-US" i="1"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Hebrews 4:3-5 (NLT)</a:t>
            </a:r>
          </a:p>
          <a:p>
            <a:pPr algn="l"/>
            <a:endParaRPr lang="en-US" sz="33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endParaRPr>
          </a:p>
          <a:p>
            <a:pPr algn="l"/>
            <a:r>
              <a:rPr lang="en-US" sz="33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For only we who believe can enter his rest. As for the others, God said, "In my anger I took an oath: </a:t>
            </a:r>
            <a:r>
              <a:rPr lang="fr-FR" sz="3300" dirty="0">
                <a:solidFill>
                  <a:srgbClr val="FFFF00"/>
                </a:solidFill>
                <a:effectLst>
                  <a:glow rad="190500">
                    <a:prstClr val="black">
                      <a:alpha val="75000"/>
                    </a:prstClr>
                  </a:glow>
                  <a:outerShdw blurRad="50800" dist="38100" dir="2700000" algn="tl" rotWithShape="0">
                    <a:srgbClr val="000000">
                      <a:alpha val="43000"/>
                    </a:srgbClr>
                  </a:outerShdw>
                </a:effectLst>
                <a:latin typeface="Arial"/>
                <a:sym typeface="Calibri"/>
              </a:rPr>
              <a:t>'</a:t>
            </a:r>
            <a:r>
              <a:rPr lang="en-US" sz="3300" dirty="0">
                <a:solidFill>
                  <a:srgbClr val="FFFF00"/>
                </a:solidFill>
                <a:effectLst>
                  <a:glow rad="190500">
                    <a:prstClr val="black">
                      <a:alpha val="75000"/>
                    </a:prstClr>
                  </a:glow>
                  <a:outerShdw blurRad="50800" dist="38100" dir="2700000" algn="tl" rotWithShape="0">
                    <a:srgbClr val="000000">
                      <a:alpha val="43000"/>
                    </a:srgbClr>
                  </a:outerShdw>
                </a:effectLst>
                <a:latin typeface="Arial"/>
                <a:sym typeface="Calibri"/>
              </a:rPr>
              <a:t>They will never enter my place of rest,</a:t>
            </a:r>
            <a:r>
              <a:rPr lang="fr-FR" sz="3300" dirty="0">
                <a:solidFill>
                  <a:srgbClr val="FFFF00"/>
                </a:solidFill>
                <a:effectLst>
                  <a:glow rad="190500">
                    <a:prstClr val="black">
                      <a:alpha val="75000"/>
                    </a:prstClr>
                  </a:glow>
                  <a:outerShdw blurRad="50800" dist="38100" dir="2700000" algn="tl" rotWithShape="0">
                    <a:srgbClr val="000000">
                      <a:alpha val="43000"/>
                    </a:srgbClr>
                  </a:outerShdw>
                </a:effectLst>
                <a:latin typeface="Arial"/>
                <a:sym typeface="Calibri"/>
              </a:rPr>
              <a:t>'"</a:t>
            </a:r>
            <a:r>
              <a:rPr lang="en-US" sz="33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 even though this rest has been ready since he made the world. </a:t>
            </a:r>
            <a:r>
              <a:rPr lang="en-US" sz="3300" baseline="30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4</a:t>
            </a:r>
            <a:r>
              <a:rPr lang="en-US" sz="33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We know it is ready because of the place in the Scriptures where it mentions the seventh day: "On the seventh day God rested from all his work." </a:t>
            </a:r>
            <a:r>
              <a:rPr lang="en-US" sz="3300" baseline="30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5</a:t>
            </a:r>
            <a:r>
              <a:rPr lang="en-US" sz="33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But in the other passage God said, </a:t>
            </a:r>
            <a:r>
              <a:rPr lang="en-US" sz="3300" dirty="0">
                <a:solidFill>
                  <a:srgbClr val="FFFF00"/>
                </a:solidFill>
                <a:effectLst>
                  <a:glow rad="190500">
                    <a:prstClr val="black">
                      <a:alpha val="75000"/>
                    </a:prstClr>
                  </a:glow>
                  <a:outerShdw blurRad="50800" dist="38100" dir="2700000" algn="tl" rotWithShape="0">
                    <a:srgbClr val="000000">
                      <a:alpha val="43000"/>
                    </a:srgbClr>
                  </a:outerShdw>
                </a:effectLst>
                <a:latin typeface="Arial"/>
                <a:sym typeface="Calibri"/>
              </a:rPr>
              <a:t>"They will never enter my place of rest."</a:t>
            </a:r>
          </a:p>
        </p:txBody>
      </p:sp>
      <p:grpSp>
        <p:nvGrpSpPr>
          <p:cNvPr id="5" name="Group 4"/>
          <p:cNvGrpSpPr/>
          <p:nvPr/>
        </p:nvGrpSpPr>
        <p:grpSpPr>
          <a:xfrm>
            <a:off x="4332245" y="2736261"/>
            <a:ext cx="4541335" cy="3190627"/>
            <a:chOff x="4332245" y="2908741"/>
            <a:chExt cx="4541335" cy="3190627"/>
          </a:xfrm>
        </p:grpSpPr>
        <p:sp>
          <p:nvSpPr>
            <p:cNvPr id="2" name="Up Arrow 1"/>
            <p:cNvSpPr/>
            <p:nvPr/>
          </p:nvSpPr>
          <p:spPr>
            <a:xfrm rot="18509319">
              <a:off x="4363723" y="2877264"/>
              <a:ext cx="1646155" cy="1709110"/>
            </a:xfrm>
            <a:prstGeom prst="up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Arial"/>
              </a:endParaRPr>
            </a:p>
          </p:txBody>
        </p:sp>
        <p:sp>
          <p:nvSpPr>
            <p:cNvPr id="6" name="Up Arrow 5"/>
            <p:cNvSpPr/>
            <p:nvPr/>
          </p:nvSpPr>
          <p:spPr>
            <a:xfrm rot="13994549">
              <a:off x="4363722" y="4421736"/>
              <a:ext cx="1646155" cy="1709110"/>
            </a:xfrm>
            <a:prstGeom prst="up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Arial"/>
              </a:endParaRPr>
            </a:p>
          </p:txBody>
        </p:sp>
        <p:sp>
          <p:nvSpPr>
            <p:cNvPr id="4" name="Shape 62"/>
            <p:cNvSpPr txBox="1"/>
            <p:nvPr/>
          </p:nvSpPr>
          <p:spPr>
            <a:xfrm>
              <a:off x="5502881" y="3731819"/>
              <a:ext cx="3370699" cy="1411192"/>
            </a:xfrm>
            <a:prstGeom prst="rect">
              <a:avLst/>
            </a:prstGeom>
            <a:solidFill>
              <a:srgbClr val="FFFF00"/>
            </a:solidFill>
          </p:spPr>
          <p:txBody>
            <a:bodyPr vert="horz" lIns="91440" tIns="45720" rIns="91440" bIns="45720" rtlCol="0" anchor="ctr">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r>
                <a:rPr lang="en-US" sz="4800" i="1" dirty="0">
                  <a:solidFill>
                    <a:schemeClr val="tx1"/>
                  </a:solidFill>
                  <a:effectLst/>
                  <a:latin typeface="Arial"/>
                  <a:sym typeface="Calibri"/>
                </a:rPr>
                <a:t>Psalm 95</a:t>
              </a:r>
              <a:endParaRPr lang="en-US" sz="4400" dirty="0">
                <a:solidFill>
                  <a:schemeClr val="tx1"/>
                </a:solidFill>
                <a:effectLst/>
                <a:latin typeface="Arial"/>
                <a:sym typeface="Calibri"/>
              </a:endParaRPr>
            </a:p>
          </p:txBody>
        </p:sp>
      </p:grpSp>
    </p:spTree>
    <p:extLst>
      <p:ext uri="{BB962C8B-B14F-4D97-AF65-F5344CB8AC3E}">
        <p14:creationId xmlns:p14="http://schemas.microsoft.com/office/powerpoint/2010/main" val="361964996"/>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16386" name="Picture 2" descr="IS1CR07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499351" y="2409825"/>
            <a:ext cx="1681163"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387" name="Rectangle 3"/>
          <p:cNvSpPr>
            <a:spLocks noGrp="1" noChangeArrowheads="1"/>
          </p:cNvSpPr>
          <p:nvPr>
            <p:ph type="title"/>
          </p:nvPr>
        </p:nvSpPr>
        <p:spPr>
          <a:xfrm>
            <a:off x="-47625" y="277814"/>
            <a:ext cx="9156700" cy="1139825"/>
          </a:xfrm>
          <a:solidFill>
            <a:srgbClr val="000000"/>
          </a:solidFill>
        </p:spPr>
        <p:txBody>
          <a:bodyPr/>
          <a:lstStyle/>
          <a:p>
            <a:pPr eaLnBrk="1" hangingPunct="1"/>
            <a:r>
              <a:rPr lang="en-US" b="1" dirty="0">
                <a:solidFill>
                  <a:srgbClr val="FFFFFF"/>
                </a:solidFill>
                <a:effectLst/>
                <a:latin typeface="Arial" charset="0"/>
                <a:ea typeface="ＭＳ Ｐゴシック" charset="0"/>
                <a:cs typeface="ＭＳ Ｐゴシック" charset="0"/>
              </a:rPr>
              <a:t>Christ is Superior in His Person</a:t>
            </a:r>
          </a:p>
        </p:txBody>
      </p:sp>
      <p:sp>
        <p:nvSpPr>
          <p:cNvPr id="16388" name="Rectangle 4"/>
          <p:cNvSpPr>
            <a:spLocks noGrp="1" noChangeArrowheads="1"/>
          </p:cNvSpPr>
          <p:nvPr>
            <p:ph idx="1"/>
          </p:nvPr>
        </p:nvSpPr>
        <p:spPr>
          <a:xfrm>
            <a:off x="304800" y="1600200"/>
            <a:ext cx="8229600" cy="4343400"/>
          </a:xfrm>
        </p:spPr>
        <p:txBody>
          <a:bodyPr/>
          <a:lstStyle/>
          <a:p>
            <a:pPr eaLnBrk="1" hangingPunct="1">
              <a:lnSpc>
                <a:spcPct val="130000"/>
              </a:lnSpc>
            </a:pPr>
            <a:r>
              <a:rPr lang="en-US" sz="3600" b="1" dirty="0">
                <a:latin typeface="Arial" charset="0"/>
                <a:ea typeface="ＭＳ Ｐゴシック" charset="0"/>
                <a:cs typeface="ＭＳ Ｐゴシック" charset="0"/>
              </a:rPr>
              <a:t>Superior to the </a:t>
            </a:r>
            <a:r>
              <a:rPr lang="en-US" sz="3600" b="1" dirty="0">
                <a:solidFill>
                  <a:srgbClr val="FFFF00"/>
                </a:solidFill>
                <a:latin typeface="Arial" charset="0"/>
                <a:ea typeface="ＭＳ Ｐゴシック" charset="0"/>
                <a:cs typeface="ＭＳ Ｐゴシック" charset="0"/>
              </a:rPr>
              <a:t>Prophets</a:t>
            </a:r>
            <a:r>
              <a:rPr lang="en-US" sz="3600" b="1" dirty="0">
                <a:latin typeface="Arial" charset="0"/>
                <a:ea typeface="ＭＳ Ｐゴシック" charset="0"/>
                <a:cs typeface="ＭＳ Ｐゴシック" charset="0"/>
              </a:rPr>
              <a:t> 1:1-3</a:t>
            </a:r>
          </a:p>
          <a:p>
            <a:pPr eaLnBrk="1" hangingPunct="1">
              <a:lnSpc>
                <a:spcPct val="130000"/>
              </a:lnSpc>
            </a:pPr>
            <a:r>
              <a:rPr lang="en-US" sz="3600" b="1" dirty="0">
                <a:latin typeface="Arial" charset="0"/>
                <a:ea typeface="ＭＳ Ｐゴシック" charset="0"/>
                <a:cs typeface="ＭＳ Ｐゴシック" charset="0"/>
              </a:rPr>
              <a:t>Superior to the </a:t>
            </a:r>
            <a:r>
              <a:rPr lang="en-US" sz="3600" b="1" dirty="0">
                <a:solidFill>
                  <a:srgbClr val="FFFF00"/>
                </a:solidFill>
                <a:latin typeface="Arial" charset="0"/>
                <a:ea typeface="ＭＳ Ｐゴシック" charset="0"/>
                <a:cs typeface="ＭＳ Ｐゴシック" charset="0"/>
              </a:rPr>
              <a:t>Angels</a:t>
            </a:r>
            <a:r>
              <a:rPr lang="en-US" sz="3600" b="1" dirty="0">
                <a:latin typeface="Arial" charset="0"/>
                <a:ea typeface="ＭＳ Ｐゴシック" charset="0"/>
                <a:cs typeface="ＭＳ Ｐゴシック" charset="0"/>
              </a:rPr>
              <a:t>	1:4–2:18</a:t>
            </a:r>
          </a:p>
          <a:p>
            <a:pPr eaLnBrk="1" hangingPunct="1">
              <a:lnSpc>
                <a:spcPct val="130000"/>
              </a:lnSpc>
            </a:pPr>
            <a:r>
              <a:rPr lang="en-US" sz="3600" b="1" dirty="0">
                <a:latin typeface="Arial" charset="0"/>
                <a:ea typeface="ＭＳ Ｐゴシック" charset="0"/>
                <a:cs typeface="ＭＳ Ｐゴシック" charset="0"/>
              </a:rPr>
              <a:t>Superior to </a:t>
            </a:r>
            <a:r>
              <a:rPr lang="en-US" sz="3600" b="1" dirty="0">
                <a:solidFill>
                  <a:srgbClr val="FFFF00"/>
                </a:solidFill>
                <a:latin typeface="Arial" charset="0"/>
                <a:ea typeface="ＭＳ Ｐゴシック" charset="0"/>
                <a:cs typeface="ＭＳ Ｐゴシック" charset="0"/>
              </a:rPr>
              <a:t>Moses</a:t>
            </a:r>
            <a:r>
              <a:rPr lang="en-US" sz="3600" b="1" dirty="0">
                <a:latin typeface="Arial" charset="0"/>
                <a:ea typeface="ＭＳ Ｐゴシック" charset="0"/>
                <a:cs typeface="ＭＳ Ｐゴシック" charset="0"/>
              </a:rPr>
              <a:t>		3:1–4:7</a:t>
            </a:r>
          </a:p>
          <a:p>
            <a:pPr eaLnBrk="1" hangingPunct="1">
              <a:lnSpc>
                <a:spcPct val="130000"/>
              </a:lnSpc>
            </a:pPr>
            <a:r>
              <a:rPr lang="en-US" sz="3600" b="1" dirty="0">
                <a:latin typeface="Arial" charset="0"/>
                <a:ea typeface="ＭＳ Ｐゴシック" charset="0"/>
                <a:cs typeface="ＭＳ Ｐゴシック" charset="0"/>
              </a:rPr>
              <a:t>Superior to </a:t>
            </a:r>
            <a:r>
              <a:rPr lang="en-US" sz="3600" b="1" dirty="0">
                <a:solidFill>
                  <a:srgbClr val="FFFF00"/>
                </a:solidFill>
                <a:latin typeface="Arial" charset="0"/>
                <a:ea typeface="ＭＳ Ｐゴシック" charset="0"/>
                <a:cs typeface="ＭＳ Ｐゴシック" charset="0"/>
              </a:rPr>
              <a:t>Joshua</a:t>
            </a:r>
            <a:r>
              <a:rPr lang="en-US" sz="3600" b="1" dirty="0">
                <a:latin typeface="Arial" charset="0"/>
                <a:ea typeface="ＭＳ Ｐゴシック" charset="0"/>
                <a:cs typeface="ＭＳ Ｐゴシック" charset="0"/>
              </a:rPr>
              <a:t>		4:8-13</a:t>
            </a:r>
          </a:p>
        </p:txBody>
      </p:sp>
      <p:sp>
        <p:nvSpPr>
          <p:cNvPr id="269317" name="Text Box 5"/>
          <p:cNvSpPr txBox="1">
            <a:spLocks noChangeArrowheads="1"/>
          </p:cNvSpPr>
          <p:nvPr/>
        </p:nvSpPr>
        <p:spPr bwMode="auto">
          <a:xfrm>
            <a:off x="8077200" y="76200"/>
            <a:ext cx="1066800" cy="3736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Tahoma" charset="0"/>
                <a:ea typeface="ＭＳ Ｐゴシック" charset="0"/>
              </a:rPr>
              <a:t>258-59</a:t>
            </a:r>
          </a:p>
        </p:txBody>
      </p:sp>
    </p:spTree>
    <p:extLst>
      <p:ext uri="{BB962C8B-B14F-4D97-AF65-F5344CB8AC3E}">
        <p14:creationId xmlns:p14="http://schemas.microsoft.com/office/powerpoint/2010/main" val="630881968"/>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nodeType="after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wheel(4)">
                                      <p:cBhvr>
                                        <p:cTn id="7" dur="1000"/>
                                        <p:tgtEl>
                                          <p:spTgt spid="163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16388">
                                            <p:txEl>
                                              <p:pRg st="3" end="3"/>
                                            </p:txEl>
                                          </p:spTgt>
                                        </p:tgtEl>
                                        <p:attrNameLst>
                                          <p:attrName>style.visibility</p:attrName>
                                        </p:attrNameLst>
                                      </p:cBhvr>
                                      <p:to>
                                        <p:strVal val="visible"/>
                                      </p:to>
                                    </p:set>
                                    <p:anim calcmode="lin" valueType="num">
                                      <p:cBhvr additive="base">
                                        <p:cTn id="12" dur="500" fill="hold"/>
                                        <p:tgtEl>
                                          <p:spTgt spid="16388">
                                            <p:txEl>
                                              <p:pRg st="3" end="3"/>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16388">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uiExpand="1" build="p"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eb 4 Joshua.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25" y="816324"/>
            <a:ext cx="4354551" cy="6069061"/>
          </a:xfrm>
          <a:prstGeom prst="rect">
            <a:avLst/>
          </a:prstGeom>
        </p:spPr>
      </p:pic>
      <p:sp>
        <p:nvSpPr>
          <p:cNvPr id="2" name="Title 1"/>
          <p:cNvSpPr>
            <a:spLocks noGrp="1"/>
          </p:cNvSpPr>
          <p:nvPr>
            <p:ph type="title"/>
          </p:nvPr>
        </p:nvSpPr>
        <p:spPr>
          <a:xfrm>
            <a:off x="-36512" y="-27383"/>
            <a:ext cx="9227368" cy="864096"/>
          </a:xfrm>
          <a:solidFill>
            <a:srgbClr val="000514"/>
          </a:solidFill>
        </p:spPr>
        <p:txBody>
          <a:bodyPr/>
          <a:lstStyle/>
          <a:p>
            <a:r>
              <a:rPr lang="en-US" b="1" dirty="0">
                <a:solidFill>
                  <a:srgbClr val="FFFFFF"/>
                </a:solidFill>
              </a:rPr>
              <a:t>Joshua offered rest in Canaan</a:t>
            </a:r>
          </a:p>
        </p:txBody>
      </p:sp>
      <p:sp>
        <p:nvSpPr>
          <p:cNvPr id="5" name="Title 1"/>
          <p:cNvSpPr txBox="1">
            <a:spLocks/>
          </p:cNvSpPr>
          <p:nvPr/>
        </p:nvSpPr>
        <p:spPr bwMode="auto">
          <a:xfrm>
            <a:off x="4636250" y="836713"/>
            <a:ext cx="4232619" cy="5774379"/>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400" b="1">
                <a:solidFill>
                  <a:srgbClr val="FFFFFF"/>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r>
              <a:rPr lang="en-US" dirty="0">
                <a:effectLst>
                  <a:outerShdw blurRad="38100" dist="38100" dir="2700000" algn="tl">
                    <a:srgbClr val="000000">
                      <a:alpha val="43137"/>
                    </a:srgbClr>
                  </a:outerShdw>
                </a:effectLst>
                <a:latin typeface="Arial"/>
              </a:rPr>
              <a:t>"</a:t>
            </a:r>
            <a:r>
              <a:rPr lang="en-SG" dirty="0">
                <a:effectLst>
                  <a:outerShdw blurRad="38100" dist="38100" dir="2700000" algn="tl">
                    <a:srgbClr val="000000">
                      <a:alpha val="43137"/>
                    </a:srgbClr>
                  </a:outerShdw>
                </a:effectLst>
                <a:latin typeface="Arial"/>
              </a:rPr>
              <a:t>I will give you every place where you set your foot, as I promised Moses" </a:t>
            </a:r>
            <a:br>
              <a:rPr lang="en-SG" dirty="0">
                <a:effectLst>
                  <a:outerShdw blurRad="38100" dist="38100" dir="2700000" algn="tl">
                    <a:srgbClr val="000000">
                      <a:alpha val="43137"/>
                    </a:srgbClr>
                  </a:outerShdw>
                </a:effectLst>
                <a:latin typeface="Arial"/>
              </a:rPr>
            </a:br>
            <a:r>
              <a:rPr lang="en-SG" dirty="0">
                <a:effectLst>
                  <a:outerShdw blurRad="38100" dist="38100" dir="2700000" algn="tl">
                    <a:srgbClr val="000000">
                      <a:alpha val="43137"/>
                    </a:srgbClr>
                  </a:outerShdw>
                </a:effectLst>
                <a:latin typeface="Arial"/>
              </a:rPr>
              <a:t>(Josh. 1:3 NIV)</a:t>
            </a:r>
            <a:endParaRPr lang="en-US" dirty="0">
              <a:effectLst>
                <a:outerShdw blurRad="38100" dist="38100" dir="2700000" algn="tl">
                  <a:srgbClr val="000000">
                    <a:alpha val="43137"/>
                  </a:srgbClr>
                </a:outerShdw>
              </a:effectLst>
              <a:latin typeface="Arial"/>
            </a:endParaRPr>
          </a:p>
        </p:txBody>
      </p:sp>
    </p:spTree>
    <p:extLst>
      <p:ext uri="{BB962C8B-B14F-4D97-AF65-F5344CB8AC3E}">
        <p14:creationId xmlns:p14="http://schemas.microsoft.com/office/powerpoint/2010/main" val="18764683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9144000" cy="6640285"/>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pPr algn="l"/>
            <a:r>
              <a:rPr lang="en-US" i="1"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Hebrews 4:8-11 (NLT)</a:t>
            </a:r>
          </a:p>
          <a:p>
            <a:pPr algn="l"/>
            <a:endParaRPr lang="en-US" sz="34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endParaRPr>
          </a:p>
          <a:p>
            <a:pPr algn="l"/>
            <a:r>
              <a:rPr lang="en-US" sz="34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Now if Joshua had succeeded in giving them this rest, God would not have spoken about another day of rest still to come. </a:t>
            </a:r>
            <a:r>
              <a:rPr lang="en-US" sz="3400" baseline="30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9</a:t>
            </a:r>
            <a:r>
              <a:rPr lang="en-US" sz="34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So there is a special rest still waiting for the people of God. </a:t>
            </a:r>
            <a:r>
              <a:rPr lang="en-US" sz="3400" baseline="30000" dirty="0">
                <a:solidFill>
                  <a:srgbClr val="FFFF00"/>
                </a:solidFill>
                <a:effectLst>
                  <a:glow rad="190500">
                    <a:prstClr val="black">
                      <a:alpha val="75000"/>
                    </a:prstClr>
                  </a:glow>
                  <a:outerShdw blurRad="50800" dist="38100" dir="2700000" algn="tl" rotWithShape="0">
                    <a:srgbClr val="000000">
                      <a:alpha val="43000"/>
                    </a:srgbClr>
                  </a:outerShdw>
                </a:effectLst>
                <a:latin typeface="Arial"/>
                <a:sym typeface="Calibri"/>
              </a:rPr>
              <a:t>10</a:t>
            </a:r>
            <a:r>
              <a:rPr lang="en-US" sz="3400" dirty="0">
                <a:solidFill>
                  <a:srgbClr val="FFFF00"/>
                </a:solidFill>
                <a:effectLst>
                  <a:glow rad="190500">
                    <a:prstClr val="black">
                      <a:alpha val="75000"/>
                    </a:prstClr>
                  </a:glow>
                  <a:outerShdw blurRad="50800" dist="38100" dir="2700000" algn="tl" rotWithShape="0">
                    <a:srgbClr val="000000">
                      <a:alpha val="43000"/>
                    </a:srgbClr>
                  </a:outerShdw>
                </a:effectLst>
                <a:latin typeface="Arial"/>
                <a:sym typeface="Calibri"/>
              </a:rPr>
              <a:t>For all who have entered into God</a:t>
            </a:r>
            <a:r>
              <a:rPr lang="fr-FR" sz="3400" dirty="0">
                <a:solidFill>
                  <a:srgbClr val="FFFF00"/>
                </a:solidFill>
                <a:effectLst>
                  <a:glow rad="190500">
                    <a:prstClr val="black">
                      <a:alpha val="75000"/>
                    </a:prstClr>
                  </a:glow>
                  <a:outerShdw blurRad="50800" dist="38100" dir="2700000" algn="tl" rotWithShape="0">
                    <a:srgbClr val="000000">
                      <a:alpha val="43000"/>
                    </a:srgbClr>
                  </a:outerShdw>
                </a:effectLst>
                <a:latin typeface="Arial"/>
                <a:sym typeface="Calibri"/>
              </a:rPr>
              <a:t>'</a:t>
            </a:r>
            <a:r>
              <a:rPr lang="en-US" sz="3400" dirty="0">
                <a:solidFill>
                  <a:srgbClr val="FFFF00"/>
                </a:solidFill>
                <a:effectLst>
                  <a:glow rad="190500">
                    <a:prstClr val="black">
                      <a:alpha val="75000"/>
                    </a:prstClr>
                  </a:glow>
                  <a:outerShdw blurRad="50800" dist="38100" dir="2700000" algn="tl" rotWithShape="0">
                    <a:srgbClr val="000000">
                      <a:alpha val="43000"/>
                    </a:srgbClr>
                  </a:outerShdw>
                </a:effectLst>
                <a:latin typeface="Arial"/>
                <a:sym typeface="Calibri"/>
              </a:rPr>
              <a:t>s rest have rested from their labors, just as God did after creating the world. </a:t>
            </a:r>
            <a:r>
              <a:rPr lang="en-US" sz="3400" baseline="30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11</a:t>
            </a:r>
            <a:r>
              <a:rPr lang="en-US" sz="34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So let us do our best to enter that rest. But if we disobey God, as the people of Israel did, we will fall.</a:t>
            </a:r>
          </a:p>
        </p:txBody>
      </p:sp>
    </p:spTree>
    <p:extLst>
      <p:ext uri="{BB962C8B-B14F-4D97-AF65-F5344CB8AC3E}">
        <p14:creationId xmlns:p14="http://schemas.microsoft.com/office/powerpoint/2010/main" val="2582673269"/>
      </p:ext>
    </p:extLst>
  </p:cSld>
  <p:clrMapOvr>
    <a:masterClrMapping/>
  </p:clrMapOvr>
  <p:transition spd="slow">
    <p:cut/>
  </p:transition>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ctrTitle" sz="quarter"/>
          </p:nvPr>
        </p:nvSpPr>
        <p:spPr>
          <a:xfrm>
            <a:off x="0" y="4797152"/>
            <a:ext cx="9144000" cy="1447800"/>
          </a:xfrm>
          <a:effectLst/>
        </p:spPr>
        <p:txBody>
          <a:bodyPr/>
          <a:lstStyle/>
          <a:p>
            <a:pPr eaLnBrk="1" hangingPunct="1"/>
            <a:r>
              <a:rPr lang="en-AU" sz="9600" b="1" i="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Press On!</a:t>
            </a:r>
            <a:endParaRPr lang="en-US" sz="9600" b="1" i="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artisticPhotocopy/>
                    </a14:imgEffect>
                  </a14:imgLayer>
                </a14:imgProps>
              </a:ext>
            </a:extLst>
          </a:blip>
          <a:stretch>
            <a:fillRect/>
          </a:stretch>
        </p:blipFill>
        <p:spPr>
          <a:xfrm>
            <a:off x="1475656" y="404664"/>
            <a:ext cx="6192688" cy="5057362"/>
          </a:xfrm>
          <a:prstGeom prst="rect">
            <a:avLst/>
          </a:prstGeom>
        </p:spPr>
      </p:pic>
      <p:sp>
        <p:nvSpPr>
          <p:cNvPr id="5" name="Rectangle 2"/>
          <p:cNvSpPr txBox="1">
            <a:spLocks noChangeArrowheads="1"/>
          </p:cNvSpPr>
          <p:nvPr/>
        </p:nvSpPr>
        <p:spPr bwMode="auto">
          <a:xfrm>
            <a:off x="0" y="5877272"/>
            <a:ext cx="9144000" cy="764704"/>
          </a:xfrm>
          <a:prstGeom prst="rect">
            <a:avLst/>
          </a:prstGeom>
          <a:noFill/>
          <a:ln w="9525">
            <a:noFill/>
            <a:miter lim="800000"/>
            <a:headEnd/>
            <a:tailEnd/>
          </a:ln>
          <a:effectLst/>
        </p:spPr>
        <p:txBody>
          <a:bodyPr vert="horz" wrap="square" lIns="91435" tIns="45718" rIns="91435" bIns="45718" numCol="1" anchor="b" anchorCtr="1" compatLnSpc="1">
            <a:prstTxWarp prst="textNoShape">
              <a:avLst/>
            </a:prstTxWarp>
          </a:bodyPr>
          <a:lstStyle>
            <a:lvl1pPr algn="ctr" rtl="0" eaLnBrk="0" fontAlgn="base" hangingPunct="0">
              <a:spcBef>
                <a:spcPct val="0"/>
              </a:spcBef>
              <a:spcAft>
                <a:spcPct val="0"/>
              </a:spcAft>
              <a:defRPr sz="5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AU" sz="4400" b="1" i="1"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cs typeface="ＭＳ Ｐゴシック" charset="0"/>
              </a:rPr>
              <a:t>A Study of Hebrews</a:t>
            </a:r>
            <a:endParaRPr kumimoji="0" lang="en-US" sz="4400" b="1" i="1"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548721018"/>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withEffect">
                                  <p:stCondLst>
                                    <p:cond delay="0"/>
                                  </p:stCondLst>
                                  <p:iterate type="lt">
                                    <p:tmPct val="10000"/>
                                  </p:iterate>
                                  <p:childTnLst>
                                    <p:set>
                                      <p:cBhvr>
                                        <p:cTn id="6" dur="1" fill="hold">
                                          <p:stCondLst>
                                            <p:cond delay="0"/>
                                          </p:stCondLst>
                                        </p:cTn>
                                        <p:tgtEl>
                                          <p:spTgt spid="40962"/>
                                        </p:tgtEl>
                                        <p:attrNameLst>
                                          <p:attrName>style.visibility</p:attrName>
                                        </p:attrNameLst>
                                      </p:cBhvr>
                                      <p:to>
                                        <p:strVal val="visible"/>
                                      </p:to>
                                    </p:set>
                                    <p:animEffect transition="in" filter="fade">
                                      <p:cBhvr>
                                        <p:cTn id="7" dur="1000"/>
                                        <p:tgtEl>
                                          <p:spTgt spid="40962"/>
                                        </p:tgtEl>
                                      </p:cBhvr>
                                    </p:animEffect>
                                    <p:anim calcmode="lin" valueType="num">
                                      <p:cBhvr>
                                        <p:cTn id="8" dur="1000" fill="hold"/>
                                        <p:tgtEl>
                                          <p:spTgt spid="40962"/>
                                        </p:tgtEl>
                                        <p:attrNameLst>
                                          <p:attrName>ppt_x</p:attrName>
                                        </p:attrNameLst>
                                      </p:cBhvr>
                                      <p:tavLst>
                                        <p:tav tm="0">
                                          <p:val>
                                            <p:strVal val="#ppt_x-.1"/>
                                          </p:val>
                                        </p:tav>
                                        <p:tav tm="100000">
                                          <p:val>
                                            <p:strVal val="#ppt_x"/>
                                          </p:val>
                                        </p:tav>
                                      </p:tavLst>
                                    </p:anim>
                                    <p:anim calcmode="lin" valueType="num">
                                      <p:cBhvr>
                                        <p:cTn id="9" dur="1000" fill="hold"/>
                                        <p:tgtEl>
                                          <p:spTgt spid="40962"/>
                                        </p:tgtEl>
                                        <p:attrNameLst>
                                          <p:attrName>ppt_y</p:attrName>
                                        </p:attrNameLst>
                                      </p:cBhvr>
                                      <p:tavLst>
                                        <p:tav tm="0">
                                          <p:val>
                                            <p:strVal val="#ppt_y"/>
                                          </p:val>
                                        </p:tav>
                                        <p:tav tm="100000">
                                          <p:val>
                                            <p:strVal val="#ppt_y"/>
                                          </p:val>
                                        </p:tav>
                                      </p:tavLst>
                                    </p:anim>
                                  </p:childTnLst>
                                </p:cTn>
                              </p:par>
                              <p:par>
                                <p:cTn id="10" presetID="40" presetClass="entr" presetSubtype="0" fill="hold" grpId="0" nodeType="with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1"/>
                                          </p:val>
                                        </p:tav>
                                        <p:tav tm="100000">
                                          <p:val>
                                            <p:strVal val="#ppt_x"/>
                                          </p:val>
                                        </p:tav>
                                      </p:tavLst>
                                    </p:anim>
                                    <p:anim calcmode="lin" valueType="num">
                                      <p:cBhvr>
                                        <p:cTn id="14"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8990298" cy="3531259"/>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pPr algn="l"/>
            <a:r>
              <a:rPr lang="en-US" i="1"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Psalm 132:14 (NLT)</a:t>
            </a:r>
          </a:p>
          <a:p>
            <a:pPr algn="l"/>
            <a:endParaRPr lang="en-US" sz="34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endParaRPr>
          </a:p>
          <a:p>
            <a:r>
              <a:rPr lang="en-US"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a:t>
            </a:r>
            <a:r>
              <a:rPr lang="fr-FR"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a:t>
            </a:r>
            <a:r>
              <a:rPr lang="en-US"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This is </a:t>
            </a:r>
            <a:r>
              <a:rPr lang="en-US" sz="4000" dirty="0">
                <a:solidFill>
                  <a:srgbClr val="FFFF00"/>
                </a:solidFill>
                <a:effectLst>
                  <a:glow rad="190500">
                    <a:prstClr val="black">
                      <a:alpha val="75000"/>
                    </a:prstClr>
                  </a:glow>
                  <a:outerShdw blurRad="50800" dist="38100" dir="2700000" algn="tl" rotWithShape="0">
                    <a:srgbClr val="000000">
                      <a:alpha val="43000"/>
                    </a:srgbClr>
                  </a:outerShdw>
                </a:effectLst>
                <a:latin typeface="Arial"/>
                <a:sym typeface="Calibri"/>
              </a:rPr>
              <a:t>my resting place forever</a:t>
            </a:r>
            <a:r>
              <a:rPr lang="en-US"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a:t>
            </a:r>
            <a:r>
              <a:rPr lang="fr-FR"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a:t>
            </a:r>
            <a:r>
              <a:rPr lang="en-US"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 </a:t>
            </a:r>
            <a:br>
              <a:rPr lang="en-US"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br>
            <a:r>
              <a:rPr lang="en-US"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[the L</a:t>
            </a:r>
            <a:r>
              <a:rPr lang="en-US"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ORD</a:t>
            </a:r>
            <a:r>
              <a:rPr lang="en-US"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 said. </a:t>
            </a:r>
            <a:br>
              <a:rPr lang="en-US"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br>
            <a:r>
              <a:rPr lang="fr-FR"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a:t>
            </a:r>
            <a:r>
              <a:rPr lang="en-US"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I will live here, for this is the home I desired.</a:t>
            </a:r>
            <a:r>
              <a:rPr lang="fr-FR"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a:t>
            </a:r>
            <a:endParaRPr lang="en-US"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endParaRPr>
          </a:p>
        </p:txBody>
      </p:sp>
    </p:spTree>
    <p:extLst>
      <p:ext uri="{BB962C8B-B14F-4D97-AF65-F5344CB8AC3E}">
        <p14:creationId xmlns:p14="http://schemas.microsoft.com/office/powerpoint/2010/main" val="1371215642"/>
      </p:ext>
    </p:extLst>
  </p:cSld>
  <p:clrMapOvr>
    <a:masterClrMapping/>
  </p:clrMapOvr>
  <p:transition spd="slow">
    <p:cu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8990298" cy="3531259"/>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pPr algn="l"/>
            <a:r>
              <a:rPr lang="en-US" i="1"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Isaiah 32:18 (NLT)</a:t>
            </a:r>
          </a:p>
          <a:p>
            <a:pPr algn="l"/>
            <a:endParaRPr lang="en-US" sz="34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endParaRPr>
          </a:p>
          <a:p>
            <a:r>
              <a:rPr lang="en-US"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"My people will live in safety, </a:t>
            </a:r>
            <a:br>
              <a:rPr lang="en-US"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br>
            <a:r>
              <a:rPr lang="en-US"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quietly at home. </a:t>
            </a:r>
          </a:p>
          <a:p>
            <a:r>
              <a:rPr lang="en-US"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They will be at </a:t>
            </a:r>
            <a:r>
              <a:rPr lang="en-US" sz="4000" dirty="0">
                <a:solidFill>
                  <a:srgbClr val="FFFF00"/>
                </a:solidFill>
                <a:effectLst>
                  <a:glow rad="190500">
                    <a:prstClr val="black">
                      <a:alpha val="75000"/>
                    </a:prstClr>
                  </a:glow>
                  <a:outerShdw blurRad="50800" dist="38100" dir="2700000" algn="tl" rotWithShape="0">
                    <a:srgbClr val="000000">
                      <a:alpha val="43000"/>
                    </a:srgbClr>
                  </a:outerShdw>
                </a:effectLst>
                <a:latin typeface="Arial"/>
                <a:sym typeface="Calibri"/>
              </a:rPr>
              <a:t>rest</a:t>
            </a:r>
            <a:r>
              <a:rPr lang="en-US"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a:t>
            </a:r>
          </a:p>
        </p:txBody>
      </p:sp>
    </p:spTree>
    <p:extLst>
      <p:ext uri="{BB962C8B-B14F-4D97-AF65-F5344CB8AC3E}">
        <p14:creationId xmlns:p14="http://schemas.microsoft.com/office/powerpoint/2010/main" val="1137364100"/>
      </p:ext>
    </p:extLst>
  </p:cSld>
  <p:clrMapOvr>
    <a:masterClrMapping/>
  </p:clrMapOvr>
  <p:transition spd="slow">
    <p:cut/>
  </p:transition>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952322" name="Rectangle 1026"/>
          <p:cNvSpPr>
            <a:spLocks noGrp="1" noChangeArrowheads="1"/>
          </p:cNvSpPr>
          <p:nvPr>
            <p:ph type="title"/>
          </p:nvPr>
        </p:nvSpPr>
        <p:spPr>
          <a:xfrm>
            <a:off x="990600" y="228600"/>
            <a:ext cx="7239000" cy="1700213"/>
          </a:xfrm>
          <a:gradFill rotWithShape="0">
            <a:gsLst>
              <a:gs pos="0">
                <a:srgbClr val="AC1D73"/>
              </a:gs>
              <a:gs pos="100000">
                <a:srgbClr val="AC1D73">
                  <a:gamma/>
                  <a:shade val="46275"/>
                  <a:invGamma/>
                </a:srgbClr>
              </a:gs>
            </a:gsLst>
            <a:path path="shape">
              <a:fillToRect l="50000" t="50000" r="50000" b="50000"/>
            </a:path>
          </a:gradFill>
          <a:effectLst>
            <a:outerShdw blurRad="63500" dist="107763" dir="13500000" algn="ctr" rotWithShape="0">
              <a:schemeClr val="tx2">
                <a:alpha val="74998"/>
              </a:schemeClr>
            </a:outerShdw>
          </a:effectLst>
        </p:spPr>
        <p:txBody>
          <a:bodyPr/>
          <a:lstStyle/>
          <a:p>
            <a:pPr>
              <a:defRPr/>
            </a:pPr>
            <a:r>
              <a:rPr lang="en-US" sz="6000" b="1" dirty="0">
                <a:effectLst>
                  <a:outerShdw blurRad="38100" dist="38100" dir="2700000" algn="tl">
                    <a:srgbClr val="000000"/>
                  </a:outerShdw>
                </a:effectLst>
                <a:latin typeface="Arial" charset="0"/>
                <a:ea typeface="ＭＳ Ｐゴシック" charset="0"/>
              </a:rPr>
              <a:t>Future Benefits</a:t>
            </a:r>
            <a:br>
              <a:rPr lang="en-US" b="1" dirty="0">
                <a:effectLst>
                  <a:outerShdw blurRad="38100" dist="38100" dir="2700000" algn="tl">
                    <a:srgbClr val="000000"/>
                  </a:outerShdw>
                </a:effectLst>
                <a:latin typeface="Arial" charset="0"/>
                <a:ea typeface="ＭＳ Ｐゴシック" charset="0"/>
              </a:rPr>
            </a:br>
            <a:r>
              <a:rPr lang="en-US" b="1" dirty="0">
                <a:effectLst>
                  <a:outerShdw blurRad="38100" dist="38100" dir="2700000" algn="tl">
                    <a:srgbClr val="000000"/>
                  </a:outerShdw>
                </a:effectLst>
                <a:latin typeface="Arial" charset="0"/>
                <a:ea typeface="ＭＳ Ｐゴシック" charset="0"/>
              </a:rPr>
              <a:t>(Rev. 19–22)</a:t>
            </a:r>
          </a:p>
        </p:txBody>
      </p:sp>
      <p:grpSp>
        <p:nvGrpSpPr>
          <p:cNvPr id="2" name="Group 1027"/>
          <p:cNvGrpSpPr>
            <a:grpSpLocks/>
          </p:cNvGrpSpPr>
          <p:nvPr/>
        </p:nvGrpSpPr>
        <p:grpSpPr bwMode="auto">
          <a:xfrm>
            <a:off x="5835650" y="2133600"/>
            <a:ext cx="3384550" cy="4724400"/>
            <a:chOff x="3676" y="1344"/>
            <a:chExt cx="2132" cy="2976"/>
          </a:xfrm>
        </p:grpSpPr>
        <p:pic>
          <p:nvPicPr>
            <p:cNvPr id="1103882" name="Picture 1028" descr="img83[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44" y="1344"/>
              <a:ext cx="2016" cy="29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52325" name="Rectangle 1029"/>
            <p:cNvSpPr>
              <a:spLocks noChangeArrowheads="1"/>
            </p:cNvSpPr>
            <p:nvPr/>
          </p:nvSpPr>
          <p:spPr bwMode="auto">
            <a:xfrm>
              <a:off x="3676" y="1920"/>
              <a:ext cx="2132" cy="1071"/>
            </a:xfrm>
            <a:prstGeom prst="rect">
              <a:avLst/>
            </a:prstGeom>
            <a:noFill/>
            <a:ln w="9525">
              <a:noFill/>
              <a:miter lim="800000"/>
              <a:headEnd/>
              <a:tailEnd/>
            </a:ln>
            <a:effectLst>
              <a:outerShdw blurRad="63500" dist="35921" dir="2700000" algn="ctr" rotWithShape="0">
                <a:schemeClr val="tx2">
                  <a:alpha val="74998"/>
                </a:schemeClr>
              </a:outerShdw>
            </a:effectLst>
          </p:spPr>
          <p:txBody>
            <a:bodyPr anchor="ctr"/>
            <a:lstStyle/>
            <a:p>
              <a:pPr algn="ctr" defTabSz="914400" eaLnBrk="0" fontAlgn="base" hangingPunct="0">
                <a:spcBef>
                  <a:spcPct val="0"/>
                </a:spcBef>
                <a:spcAft>
                  <a:spcPct val="0"/>
                </a:spcAft>
                <a:defRPr/>
              </a:pPr>
              <a:r>
                <a:rPr lang="en-US" sz="4400" b="1" dirty="0">
                  <a:solidFill>
                    <a:srgbClr val="FFFFFF"/>
                  </a:solidFill>
                  <a:latin typeface="Arial" charset="0"/>
                  <a:ea typeface="ＭＳ Ｐゴシック" charset="0"/>
                  <a:cs typeface="Arial" charset="0"/>
                </a:rPr>
                <a:t>Heaven </a:t>
              </a:r>
              <a:br>
                <a:rPr lang="en-US" sz="4400" b="1" dirty="0">
                  <a:solidFill>
                    <a:srgbClr val="FFFFFF"/>
                  </a:solidFill>
                  <a:latin typeface="Arial" charset="0"/>
                  <a:ea typeface="ＭＳ Ｐゴシック" charset="0"/>
                  <a:cs typeface="Arial" charset="0"/>
                </a:rPr>
              </a:br>
              <a:r>
                <a:rPr lang="en-US" sz="3600" b="1" dirty="0">
                  <a:solidFill>
                    <a:srgbClr val="FFFFFF"/>
                  </a:solidFill>
                  <a:latin typeface="Arial" charset="0"/>
                  <a:ea typeface="ＭＳ Ｐゴシック" charset="0"/>
                  <a:cs typeface="Arial" charset="0"/>
                </a:rPr>
                <a:t>(Rev. 21–22)</a:t>
              </a:r>
              <a:endParaRPr lang="en-US" sz="4400" b="1" dirty="0">
                <a:solidFill>
                  <a:srgbClr val="FFFFFF"/>
                </a:solidFill>
                <a:latin typeface="Arial" charset="0"/>
                <a:ea typeface="ＭＳ Ｐゴシック" charset="0"/>
                <a:cs typeface="Arial" charset="0"/>
              </a:endParaRPr>
            </a:p>
          </p:txBody>
        </p:sp>
      </p:grpSp>
      <p:grpSp>
        <p:nvGrpSpPr>
          <p:cNvPr id="7" name="Group 6"/>
          <p:cNvGrpSpPr>
            <a:grpSpLocks/>
          </p:cNvGrpSpPr>
          <p:nvPr/>
        </p:nvGrpSpPr>
        <p:grpSpPr bwMode="auto">
          <a:xfrm>
            <a:off x="-152400" y="2940050"/>
            <a:ext cx="3097213" cy="3930650"/>
            <a:chOff x="-152400" y="2940763"/>
            <a:chExt cx="3097213" cy="3929983"/>
          </a:xfrm>
        </p:grpSpPr>
        <p:pic>
          <p:nvPicPr>
            <p:cNvPr id="1103880" name="Picture 5" descr="Rev 19 battle-of-armageddon.pn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6512" y="2940763"/>
              <a:ext cx="2780704" cy="39299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52328" name="Rectangle 1032"/>
            <p:cNvSpPr>
              <a:spLocks noChangeArrowheads="1"/>
            </p:cNvSpPr>
            <p:nvPr/>
          </p:nvSpPr>
          <p:spPr bwMode="auto">
            <a:xfrm>
              <a:off x="-152400" y="5115454"/>
              <a:ext cx="3097213" cy="1441205"/>
            </a:xfrm>
            <a:prstGeom prst="rect">
              <a:avLst/>
            </a:prstGeom>
            <a:noFill/>
            <a:ln w="9525">
              <a:noFill/>
              <a:miter lim="800000"/>
              <a:headEnd/>
              <a:tailEnd/>
            </a:ln>
            <a:effectLst>
              <a:outerShdw blurRad="63500" dist="38099" dir="2700000" algn="ctr" rotWithShape="0">
                <a:schemeClr val="tx2">
                  <a:alpha val="74998"/>
                </a:schemeClr>
              </a:outerShdw>
            </a:effectLst>
          </p:spPr>
          <p:txBody>
            <a:bodyPr anchor="ctr"/>
            <a:lstStyle/>
            <a:p>
              <a:pPr algn="ctr" defTabSz="914400" eaLnBrk="0" fontAlgn="base" hangingPunct="0">
                <a:spcBef>
                  <a:spcPct val="0"/>
                </a:spcBef>
                <a:spcAft>
                  <a:spcPct val="0"/>
                </a:spcAft>
                <a:defRPr/>
              </a:pPr>
              <a:r>
                <a:rPr lang="en-US" sz="4400" b="1" dirty="0">
                  <a:solidFill>
                    <a:srgbClr val="FFFFFF"/>
                  </a:solidFill>
                  <a:latin typeface="Arial" charset="0"/>
                  <a:ea typeface="ＭＳ Ｐゴシック" charset="0"/>
                  <a:cs typeface="Arial" charset="0"/>
                </a:rPr>
                <a:t>Return</a:t>
              </a:r>
              <a:br>
                <a:rPr lang="en-US" sz="4400" b="1" dirty="0">
                  <a:solidFill>
                    <a:srgbClr val="FFFFFF"/>
                  </a:solidFill>
                  <a:latin typeface="Arial" charset="0"/>
                  <a:ea typeface="ＭＳ Ｐゴシック" charset="0"/>
                  <a:cs typeface="Arial" charset="0"/>
                </a:rPr>
              </a:br>
              <a:r>
                <a:rPr lang="en-US" sz="3600" b="1" dirty="0">
                  <a:solidFill>
                    <a:srgbClr val="FFFFFF"/>
                  </a:solidFill>
                  <a:latin typeface="Arial" charset="0"/>
                  <a:ea typeface="ＭＳ Ｐゴシック" charset="0"/>
                  <a:cs typeface="Arial" charset="0"/>
                </a:rPr>
                <a:t>(Rev. 19)</a:t>
              </a:r>
              <a:endParaRPr lang="en-US" sz="4400" b="1" dirty="0">
                <a:solidFill>
                  <a:srgbClr val="FFFFFF"/>
                </a:solidFill>
                <a:latin typeface="Arial" charset="0"/>
                <a:ea typeface="ＭＳ Ｐゴシック" charset="0"/>
                <a:cs typeface="Arial" charset="0"/>
              </a:endParaRPr>
            </a:p>
          </p:txBody>
        </p:sp>
      </p:grpSp>
      <p:grpSp>
        <p:nvGrpSpPr>
          <p:cNvPr id="4" name="Group 1033"/>
          <p:cNvGrpSpPr>
            <a:grpSpLocks/>
          </p:cNvGrpSpPr>
          <p:nvPr/>
        </p:nvGrpSpPr>
        <p:grpSpPr bwMode="auto">
          <a:xfrm>
            <a:off x="2667000" y="2514600"/>
            <a:ext cx="3460750" cy="4343400"/>
            <a:chOff x="1680" y="1584"/>
            <a:chExt cx="2180" cy="2736"/>
          </a:xfrm>
        </p:grpSpPr>
        <p:pic>
          <p:nvPicPr>
            <p:cNvPr id="1103878" name="Picture 1034" descr="king-of-kings"/>
            <p:cNvPicPr>
              <a:picLocks noChangeAspect="1" noChangeArrowheads="1"/>
            </p:cNvPicPr>
            <p:nvPr/>
          </p:nvPicPr>
          <p:blipFill>
            <a:blip r:embed="rId6" cstate="screen">
              <a:lum bright="18000"/>
              <a:extLst>
                <a:ext uri="{28A0092B-C50C-407E-A947-70E740481C1C}">
                  <a14:useLocalDpi xmlns:a14="http://schemas.microsoft.com/office/drawing/2010/main"/>
                </a:ext>
              </a:extLst>
            </a:blip>
            <a:srcRect/>
            <a:stretch>
              <a:fillRect/>
            </a:stretch>
          </p:blipFill>
          <p:spPr bwMode="auto">
            <a:xfrm>
              <a:off x="1728" y="1584"/>
              <a:ext cx="2132" cy="27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52331" name="Rectangle 1035"/>
            <p:cNvSpPr>
              <a:spLocks noChangeArrowheads="1"/>
            </p:cNvSpPr>
            <p:nvPr/>
          </p:nvSpPr>
          <p:spPr bwMode="auto">
            <a:xfrm>
              <a:off x="1680" y="2640"/>
              <a:ext cx="2180" cy="1071"/>
            </a:xfrm>
            <a:prstGeom prst="rect">
              <a:avLst/>
            </a:prstGeom>
            <a:noFill/>
            <a:ln w="9525">
              <a:noFill/>
              <a:miter lim="800000"/>
              <a:headEnd/>
              <a:tailEnd/>
            </a:ln>
            <a:effectLst>
              <a:outerShdw blurRad="63500" dist="35921" dir="2700000" algn="ctr" rotWithShape="0">
                <a:schemeClr val="bg1">
                  <a:alpha val="74998"/>
                </a:schemeClr>
              </a:outerShdw>
            </a:effectLst>
          </p:spPr>
          <p:txBody>
            <a:bodyPr anchor="ctr"/>
            <a:lstStyle/>
            <a:p>
              <a:pPr algn="ctr" defTabSz="914400" eaLnBrk="0" fontAlgn="base" hangingPunct="0">
                <a:spcBef>
                  <a:spcPct val="0"/>
                </a:spcBef>
                <a:spcAft>
                  <a:spcPct val="0"/>
                </a:spcAft>
                <a:defRPr/>
              </a:pPr>
              <a:r>
                <a:rPr lang="en-US" sz="4400" b="1">
                  <a:solidFill>
                    <a:srgbClr val="000000"/>
                  </a:solidFill>
                  <a:latin typeface="Arial" charset="0"/>
                  <a:ea typeface="ＭＳ Ｐゴシック" charset="0"/>
                  <a:cs typeface="Arial" charset="0"/>
                </a:rPr>
                <a:t>Millennium </a:t>
              </a:r>
              <a:br>
                <a:rPr lang="en-US" sz="4400" b="1">
                  <a:solidFill>
                    <a:srgbClr val="000000"/>
                  </a:solidFill>
                  <a:latin typeface="Arial" charset="0"/>
                  <a:ea typeface="ＭＳ Ｐゴシック" charset="0"/>
                  <a:cs typeface="Arial" charset="0"/>
                </a:rPr>
              </a:br>
              <a:r>
                <a:rPr lang="en-US" sz="3600" b="1">
                  <a:solidFill>
                    <a:srgbClr val="000000"/>
                  </a:solidFill>
                  <a:latin typeface="Arial" charset="0"/>
                  <a:ea typeface="ＭＳ Ｐゴシック" charset="0"/>
                  <a:cs typeface="Arial" charset="0"/>
                </a:rPr>
                <a:t>(Rev. 20)</a:t>
              </a:r>
              <a:endParaRPr lang="en-US" sz="4400" b="1">
                <a:solidFill>
                  <a:srgbClr val="000000"/>
                </a:solidFill>
                <a:latin typeface="Arial" charset="0"/>
                <a:ea typeface="ＭＳ Ｐゴシック" charset="0"/>
                <a:cs typeface="Arial" charset="0"/>
              </a:endParaRPr>
            </a:p>
          </p:txBody>
        </p:sp>
      </p:grpSp>
      <p:sp>
        <p:nvSpPr>
          <p:cNvPr id="12" name="Text Box 37"/>
          <p:cNvSpPr txBox="1">
            <a:spLocks noChangeArrowheads="1"/>
          </p:cNvSpPr>
          <p:nvPr/>
        </p:nvSpPr>
        <p:spPr bwMode="auto">
          <a:xfrm>
            <a:off x="8413782" y="64606"/>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000000"/>
                </a:solidFill>
                <a:latin typeface="Arial" charset="0"/>
                <a:cs typeface="Arial" charset="0"/>
              </a:rPr>
              <a:t>421</a:t>
            </a:r>
          </a:p>
        </p:txBody>
      </p:sp>
    </p:spTree>
    <p:extLst>
      <p:ext uri="{BB962C8B-B14F-4D97-AF65-F5344CB8AC3E}">
        <p14:creationId xmlns:p14="http://schemas.microsoft.com/office/powerpoint/2010/main" val="22052652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par>
                          <p:cTn id="8" fill="hold" nodeType="afterGroup">
                            <p:stCondLst>
                              <p:cond delay="500"/>
                            </p:stCondLst>
                            <p:childTnLst>
                              <p:par>
                                <p:cTn id="9" presetID="9" presetClass="entr" presetSubtype="0" fill="hold" nodeType="afterEffect">
                                  <p:stCondLst>
                                    <p:cond delay="200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500"/>
                                        <p:tgtEl>
                                          <p:spTgt spid="4"/>
                                        </p:tgtEl>
                                      </p:cBhvr>
                                    </p:animEffect>
                                  </p:childTnLst>
                                </p:cTn>
                              </p:par>
                            </p:childTnLst>
                          </p:cTn>
                        </p:par>
                        <p:par>
                          <p:cTn id="12" fill="hold" nodeType="afterGroup">
                            <p:stCondLst>
                              <p:cond delay="3000"/>
                            </p:stCondLst>
                            <p:childTnLst>
                              <p:par>
                                <p:cTn id="13" presetID="9" presetClass="entr" presetSubtype="0" fill="hold" nodeType="afterEffect">
                                  <p:stCondLst>
                                    <p:cond delay="2000"/>
                                  </p:stCondLst>
                                  <p:childTnLst>
                                    <p:set>
                                      <p:cBhvr>
                                        <p:cTn id="14" dur="1" fill="hold">
                                          <p:stCondLst>
                                            <p:cond delay="0"/>
                                          </p:stCondLst>
                                        </p:cTn>
                                        <p:tgtEl>
                                          <p:spTgt spid="2"/>
                                        </p:tgtEl>
                                        <p:attrNameLst>
                                          <p:attrName>style.visibility</p:attrName>
                                        </p:attrNameLst>
                                      </p:cBhvr>
                                      <p:to>
                                        <p:strVal val="visible"/>
                                      </p:to>
                                    </p:set>
                                    <p:animEffect transition="in" filter="dissolv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9144000" cy="6640285"/>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pPr algn="l"/>
            <a:r>
              <a:rPr lang="en-US" i="1"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Hebrews 4:8-11 (NLT)</a:t>
            </a:r>
          </a:p>
          <a:p>
            <a:pPr algn="l"/>
            <a:endParaRPr lang="en-US" sz="34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endParaRPr>
          </a:p>
          <a:p>
            <a:pPr algn="l"/>
            <a:r>
              <a:rPr lang="en-US" sz="34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Now if Joshua had succeeded in giving them this rest, God would not have spoken about </a:t>
            </a:r>
            <a:r>
              <a:rPr lang="en-US" sz="3400" dirty="0">
                <a:solidFill>
                  <a:srgbClr val="FFFF00"/>
                </a:solidFill>
                <a:effectLst>
                  <a:glow rad="190500">
                    <a:prstClr val="black">
                      <a:alpha val="75000"/>
                    </a:prstClr>
                  </a:glow>
                  <a:outerShdw blurRad="50800" dist="38100" dir="2700000" algn="tl" rotWithShape="0">
                    <a:srgbClr val="000000">
                      <a:alpha val="43000"/>
                    </a:srgbClr>
                  </a:outerShdw>
                </a:effectLst>
                <a:latin typeface="Arial"/>
                <a:sym typeface="Calibri"/>
              </a:rPr>
              <a:t>another day of rest still to come</a:t>
            </a:r>
            <a:r>
              <a:rPr lang="en-US" sz="34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 </a:t>
            </a:r>
            <a:r>
              <a:rPr lang="en-US" sz="3400" baseline="30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9</a:t>
            </a:r>
            <a:r>
              <a:rPr lang="en-US" sz="34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So there is a special rest still waiting for the people of God. </a:t>
            </a:r>
            <a:r>
              <a:rPr lang="en-US" sz="3400" baseline="30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10</a:t>
            </a:r>
            <a:r>
              <a:rPr lang="en-US" sz="34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For all who have entered into God</a:t>
            </a:r>
            <a:r>
              <a:rPr lang="fr-FR" sz="34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a:t>
            </a:r>
            <a:r>
              <a:rPr lang="en-US" sz="34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s rest have rested from their labors, just as God did after creating the world. </a:t>
            </a:r>
            <a:r>
              <a:rPr lang="en-US" sz="3400" baseline="30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11</a:t>
            </a:r>
            <a:r>
              <a:rPr lang="en-US" sz="34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So let us do our best to enter that rest. But if we disobey God, as the people of Israel did, we will fall.</a:t>
            </a:r>
          </a:p>
        </p:txBody>
      </p:sp>
    </p:spTree>
    <p:extLst>
      <p:ext uri="{BB962C8B-B14F-4D97-AF65-F5344CB8AC3E}">
        <p14:creationId xmlns:p14="http://schemas.microsoft.com/office/powerpoint/2010/main" val="4152337203"/>
      </p:ext>
    </p:extLst>
  </p:cSld>
  <p:clrMapOvr>
    <a:masterClrMapping/>
  </p:clrMapOvr>
  <p:transition spd="slow">
    <p:cu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9144000" cy="6640285"/>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pPr algn="l"/>
            <a:r>
              <a:rPr lang="en-US" i="1"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Hebrews 4:1-2 (NLT)</a:t>
            </a:r>
          </a:p>
          <a:p>
            <a:pPr algn="l"/>
            <a:endParaRPr lang="en-US"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endParaRPr>
          </a:p>
          <a:p>
            <a:pPr algn="l"/>
            <a:r>
              <a:rPr lang="en-US"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God</a:t>
            </a:r>
            <a:r>
              <a:rPr lang="fr-FR"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a:t>
            </a:r>
            <a:r>
              <a:rPr lang="en-US"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s promise of entering his rest still stands, so we ought to tremble with fear that some of you might fail to experience it. </a:t>
            </a:r>
            <a:r>
              <a:rPr lang="en-US" baseline="30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2</a:t>
            </a:r>
            <a:r>
              <a:rPr lang="en-US"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For this good news—that God has prepared this rest—has been announced to us just as it was to them. But it did them no good because they didn</a:t>
            </a:r>
            <a:r>
              <a:rPr lang="fr-FR"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a:t>
            </a:r>
            <a:r>
              <a:rPr lang="en-US"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t share the faith of those who listened to God.</a:t>
            </a:r>
          </a:p>
        </p:txBody>
      </p:sp>
    </p:spTree>
    <p:extLst>
      <p:ext uri="{BB962C8B-B14F-4D97-AF65-F5344CB8AC3E}">
        <p14:creationId xmlns:p14="http://schemas.microsoft.com/office/powerpoint/2010/main" val="2198499400"/>
      </p:ext>
    </p:extLst>
  </p:cSld>
  <p:clrMapOvr>
    <a:masterClrMapping/>
  </p:clrMapOvr>
  <p:transition spd="slow">
    <p:cu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9144000" cy="6640285"/>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pPr algn="l"/>
            <a:r>
              <a:rPr lang="en-US" i="1"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Hebrews 4:3-5 (NLT)</a:t>
            </a:r>
          </a:p>
          <a:p>
            <a:pPr algn="l"/>
            <a:endParaRPr lang="en-US" sz="33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endParaRPr>
          </a:p>
          <a:p>
            <a:pPr algn="l"/>
            <a:r>
              <a:rPr lang="en-US" sz="33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For only we who believe can enter his rest. As for the others, God said, "In my anger I took an oath: </a:t>
            </a:r>
            <a:r>
              <a:rPr lang="fr-FR" sz="33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a:t>
            </a:r>
            <a:r>
              <a:rPr lang="en-US" sz="33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They will never enter my </a:t>
            </a:r>
            <a:r>
              <a:rPr lang="en-US" sz="3300" dirty="0">
                <a:solidFill>
                  <a:srgbClr val="FFFF00"/>
                </a:solidFill>
                <a:effectLst>
                  <a:glow rad="190500">
                    <a:prstClr val="black">
                      <a:alpha val="75000"/>
                    </a:prstClr>
                  </a:glow>
                  <a:outerShdw blurRad="50800" dist="38100" dir="2700000" algn="tl" rotWithShape="0">
                    <a:srgbClr val="000000">
                      <a:alpha val="43000"/>
                    </a:srgbClr>
                  </a:outerShdw>
                </a:effectLst>
                <a:latin typeface="Arial"/>
                <a:sym typeface="Calibri"/>
              </a:rPr>
              <a:t>place of rest</a:t>
            </a:r>
            <a:r>
              <a:rPr lang="en-US" sz="33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a:t>
            </a:r>
            <a:r>
              <a:rPr lang="fr-FR" sz="33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a:t>
            </a:r>
            <a:r>
              <a:rPr lang="en-US" sz="33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 even though this rest has been ready since he made the world. </a:t>
            </a:r>
            <a:r>
              <a:rPr lang="en-US" sz="3300" baseline="30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4</a:t>
            </a:r>
            <a:r>
              <a:rPr lang="en-US" sz="33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We know it is ready because of the place in the Scriptures where it mentions the seventh day: "On the seventh day God rested from all his work." </a:t>
            </a:r>
            <a:r>
              <a:rPr lang="en-US" sz="3300" baseline="30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5</a:t>
            </a:r>
            <a:r>
              <a:rPr lang="en-US" sz="33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But in the other passage God said, "They will never enter my </a:t>
            </a:r>
            <a:r>
              <a:rPr lang="en-US" sz="3300" dirty="0">
                <a:solidFill>
                  <a:srgbClr val="FFFF00"/>
                </a:solidFill>
                <a:effectLst>
                  <a:glow rad="190500">
                    <a:prstClr val="black">
                      <a:alpha val="75000"/>
                    </a:prstClr>
                  </a:glow>
                  <a:outerShdw blurRad="50800" dist="38100" dir="2700000" algn="tl" rotWithShape="0">
                    <a:srgbClr val="000000">
                      <a:alpha val="43000"/>
                    </a:srgbClr>
                  </a:outerShdw>
                </a:effectLst>
                <a:latin typeface="Arial"/>
                <a:sym typeface="Calibri"/>
              </a:rPr>
              <a:t>place of rest</a:t>
            </a:r>
            <a:r>
              <a:rPr lang="en-US" sz="33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a:t>
            </a:r>
          </a:p>
        </p:txBody>
      </p:sp>
    </p:spTree>
    <p:extLst>
      <p:ext uri="{BB962C8B-B14F-4D97-AF65-F5344CB8AC3E}">
        <p14:creationId xmlns:p14="http://schemas.microsoft.com/office/powerpoint/2010/main" val="1148872145"/>
      </p:ext>
    </p:extLst>
  </p:cSld>
  <p:clrMapOvr>
    <a:masterClrMapping/>
  </p:clrMapOvr>
  <p:transition spd="slow">
    <p:cu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9144000" cy="6640285"/>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pPr algn="l"/>
            <a:r>
              <a:rPr lang="en-US" i="1"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Hebrews 4:6-7 (NLT)</a:t>
            </a:r>
          </a:p>
          <a:p>
            <a:pPr algn="l"/>
            <a:endParaRPr lang="en-US"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endParaRPr>
          </a:p>
          <a:p>
            <a:pPr algn="l"/>
            <a:r>
              <a:rPr lang="en-US"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So God</a:t>
            </a:r>
            <a:r>
              <a:rPr lang="fr-FR"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a:t>
            </a:r>
            <a:r>
              <a:rPr lang="en-US"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s rest is there for people to enter, but those who first heard this good news failed to enter because they disobeyed God. </a:t>
            </a:r>
            <a:r>
              <a:rPr lang="en-US" baseline="30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7</a:t>
            </a:r>
            <a:r>
              <a:rPr lang="en-US" dirty="0">
                <a:solidFill>
                  <a:srgbClr val="FFFF00"/>
                </a:solidFill>
                <a:effectLst>
                  <a:glow rad="190500">
                    <a:prstClr val="black">
                      <a:alpha val="75000"/>
                    </a:prstClr>
                  </a:glow>
                  <a:outerShdw blurRad="50800" dist="38100" dir="2700000" algn="tl" rotWithShape="0">
                    <a:srgbClr val="000000">
                      <a:alpha val="43000"/>
                    </a:srgbClr>
                  </a:outerShdw>
                </a:effectLst>
                <a:latin typeface="Arial"/>
                <a:sym typeface="Calibri"/>
              </a:rPr>
              <a:t>So God set another time for entering his rest, and that time is today.</a:t>
            </a:r>
            <a:r>
              <a:rPr lang="en-US"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 God announced this through David much later in the words already quoted: "Today when you hear his voice,</a:t>
            </a:r>
          </a:p>
          <a:p>
            <a:pPr algn="l"/>
            <a:r>
              <a:rPr lang="en-US"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    don</a:t>
            </a:r>
            <a:r>
              <a:rPr lang="fr-FR"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a:t>
            </a:r>
            <a:r>
              <a:rPr lang="en-US"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t harden your hearts."</a:t>
            </a:r>
          </a:p>
        </p:txBody>
      </p:sp>
    </p:spTree>
    <p:extLst>
      <p:ext uri="{BB962C8B-B14F-4D97-AF65-F5344CB8AC3E}">
        <p14:creationId xmlns:p14="http://schemas.microsoft.com/office/powerpoint/2010/main" val="4244441967"/>
      </p:ext>
    </p:extLst>
  </p:cSld>
  <p:clrMapOvr>
    <a:masterClrMapping/>
  </p:clrMapOvr>
  <p:transition spd="slow">
    <p:cu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9144000" cy="6640285"/>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pPr algn="l"/>
            <a:r>
              <a:rPr lang="en-US" i="1"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Hebrews 4:8-11 (NLT)</a:t>
            </a:r>
          </a:p>
          <a:p>
            <a:pPr algn="l"/>
            <a:endParaRPr lang="en-US" sz="34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endParaRPr>
          </a:p>
          <a:p>
            <a:pPr algn="l"/>
            <a:r>
              <a:rPr lang="en-US" sz="34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Now if Joshua had succeeded in giving them this rest, God would not have spoken about another day of rest still to come. </a:t>
            </a:r>
            <a:r>
              <a:rPr lang="en-US" sz="3400" baseline="30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9</a:t>
            </a:r>
            <a:r>
              <a:rPr lang="en-US" sz="34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So there is a special rest still waiting for the people of God. </a:t>
            </a:r>
            <a:r>
              <a:rPr lang="en-US" sz="3400" baseline="30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10</a:t>
            </a:r>
            <a:r>
              <a:rPr lang="en-US" sz="34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For all who have entered into God</a:t>
            </a:r>
            <a:r>
              <a:rPr lang="fr-FR" sz="34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a:t>
            </a:r>
            <a:r>
              <a:rPr lang="en-US" sz="34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s rest have rested from their labors, just as God did after creating the world. </a:t>
            </a:r>
            <a:r>
              <a:rPr lang="en-US" sz="3400" baseline="30000" dirty="0">
                <a:solidFill>
                  <a:srgbClr val="FFFF00"/>
                </a:solidFill>
                <a:effectLst>
                  <a:glow rad="190500">
                    <a:prstClr val="black">
                      <a:alpha val="75000"/>
                    </a:prstClr>
                  </a:glow>
                  <a:outerShdw blurRad="50800" dist="38100" dir="2700000" algn="tl" rotWithShape="0">
                    <a:srgbClr val="000000">
                      <a:alpha val="43000"/>
                    </a:srgbClr>
                  </a:outerShdw>
                </a:effectLst>
                <a:latin typeface="Arial"/>
                <a:sym typeface="Calibri"/>
              </a:rPr>
              <a:t>11</a:t>
            </a:r>
            <a:r>
              <a:rPr lang="en-US" sz="3400" dirty="0">
                <a:solidFill>
                  <a:srgbClr val="FFFF00"/>
                </a:solidFill>
                <a:effectLst>
                  <a:glow rad="190500">
                    <a:prstClr val="black">
                      <a:alpha val="75000"/>
                    </a:prstClr>
                  </a:glow>
                  <a:outerShdw blurRad="50800" dist="38100" dir="2700000" algn="tl" rotWithShape="0">
                    <a:srgbClr val="000000">
                      <a:alpha val="43000"/>
                    </a:srgbClr>
                  </a:outerShdw>
                </a:effectLst>
                <a:latin typeface="Arial"/>
                <a:sym typeface="Calibri"/>
              </a:rPr>
              <a:t>So let us do our best to enter that rest. </a:t>
            </a:r>
            <a:r>
              <a:rPr lang="en-US" sz="34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But if we disobey God, as the people of Israel did, we will fall.</a:t>
            </a:r>
          </a:p>
        </p:txBody>
      </p:sp>
    </p:spTree>
    <p:extLst>
      <p:ext uri="{BB962C8B-B14F-4D97-AF65-F5344CB8AC3E}">
        <p14:creationId xmlns:p14="http://schemas.microsoft.com/office/powerpoint/2010/main" val="2679254409"/>
      </p:ext>
    </p:extLst>
  </p:cSld>
  <p:clrMapOvr>
    <a:masterClrMapping/>
  </p:clrMapOvr>
  <p:transition spd="slow">
    <p:cu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382" y="0"/>
            <a:ext cx="9141617"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977641"/>
            <a:ext cx="5334000" cy="2858134"/>
          </a:xfrm>
          <a:noFill/>
          <a:ln>
            <a:noFill/>
          </a:ln>
          <a:effectLst/>
        </p:spPr>
        <p:txBody>
          <a:bodyPr anchor="ctr"/>
          <a:lstStyle/>
          <a:p>
            <a:r>
              <a:rPr lang="en-US" sz="6000" kern="1200" spc="-100" dirty="0">
                <a:solidFill>
                  <a:schemeClr val="tx1"/>
                </a:solidFill>
                <a:latin typeface="Helvetica Neue Black Condensed"/>
                <a:ea typeface="ＭＳ Ｐゴシック" charset="0"/>
                <a:cs typeface="Helvetica Neue Black Condensed"/>
              </a:rPr>
              <a:t>Why press on with Christ?</a:t>
            </a:r>
          </a:p>
        </p:txBody>
      </p:sp>
      <p:grpSp>
        <p:nvGrpSpPr>
          <p:cNvPr id="4" name="Group 3">
            <a:extLst>
              <a:ext uri="{FF2B5EF4-FFF2-40B4-BE49-F238E27FC236}">
                <a16:creationId xmlns:a16="http://schemas.microsoft.com/office/drawing/2014/main" id="{80361439-2667-6748-97A9-4A2DA1468C4A}"/>
              </a:ext>
            </a:extLst>
          </p:cNvPr>
          <p:cNvGrpSpPr/>
          <p:nvPr/>
        </p:nvGrpSpPr>
        <p:grpSpPr>
          <a:xfrm>
            <a:off x="743166" y="-23494"/>
            <a:ext cx="4127657" cy="3978910"/>
            <a:chOff x="2383" y="-23494"/>
            <a:chExt cx="4127657" cy="3219142"/>
          </a:xfrm>
        </p:grpSpPr>
        <p:sp>
          <p:nvSpPr>
            <p:cNvPr id="2" name="Right Arrow 1">
              <a:extLst>
                <a:ext uri="{FF2B5EF4-FFF2-40B4-BE49-F238E27FC236}">
                  <a16:creationId xmlns:a16="http://schemas.microsoft.com/office/drawing/2014/main" id="{DD011214-F20F-B842-9AF2-4FE44C1ACA97}"/>
                </a:ext>
              </a:extLst>
            </p:cNvPr>
            <p:cNvSpPr/>
            <p:nvPr/>
          </p:nvSpPr>
          <p:spPr bwMode="auto">
            <a:xfrm>
              <a:off x="2642873" y="747389"/>
              <a:ext cx="1487167" cy="1463040"/>
            </a:xfrm>
            <a:prstGeom prst="rightArrow">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5" name="Rectangle 2">
              <a:extLst>
                <a:ext uri="{FF2B5EF4-FFF2-40B4-BE49-F238E27FC236}">
                  <a16:creationId xmlns:a16="http://schemas.microsoft.com/office/drawing/2014/main" id="{DD026F97-F597-D342-81B1-DF2EA77FF11E}"/>
                </a:ext>
              </a:extLst>
            </p:cNvPr>
            <p:cNvSpPr txBox="1">
              <a:spLocks noChangeArrowheads="1"/>
            </p:cNvSpPr>
            <p:nvPr/>
          </p:nvSpPr>
          <p:spPr bwMode="auto">
            <a:xfrm>
              <a:off x="2383" y="-23494"/>
              <a:ext cx="3082450" cy="3219142"/>
            </a:xfrm>
            <a:prstGeom prst="rect">
              <a:avLst/>
            </a:prstGeom>
            <a:solidFill>
              <a:schemeClr val="tx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effectLst/>
                  <a:uLnTx/>
                  <a:uFillTx/>
                  <a:latin typeface="Helvetica Neue Black Condensed"/>
                  <a:ea typeface="ＭＳ Ｐゴシック" charset="0"/>
                  <a:cs typeface="Helvetica Neue Black Condensed"/>
                </a:rPr>
                <a:t>ENTER</a:t>
              </a:r>
              <a:br>
                <a:rPr kumimoji="0" lang="en-US" sz="4000" b="0" i="0" u="none" strike="noStrike" kern="1200" cap="none" spc="-100" normalizeH="0" baseline="0" noProof="0" dirty="0">
                  <a:ln>
                    <a:noFill/>
                  </a:ln>
                  <a:effectLst/>
                  <a:uLnTx/>
                  <a:uFillTx/>
                  <a:latin typeface="Helvetica Neue Black Condensed"/>
                  <a:ea typeface="ＭＳ Ｐゴシック" charset="0"/>
                  <a:cs typeface="Helvetica Neue Black Condensed"/>
                </a:rPr>
              </a:br>
              <a:r>
                <a:rPr kumimoji="0" lang="en-US" sz="4000" b="0" i="0" u="none" strike="noStrike" kern="1200" cap="none" spc="-100" normalizeH="0" baseline="0" noProof="0" dirty="0">
                  <a:ln>
                    <a:noFill/>
                  </a:ln>
                  <a:effectLst/>
                  <a:uLnTx/>
                  <a:uFillTx/>
                  <a:latin typeface="Helvetica Neue Black Condensed"/>
                  <a:ea typeface="ＭＳ Ｐゴシック" charset="0"/>
                  <a:cs typeface="Helvetica Neue Black Condensed"/>
                </a:rPr>
                <a:t>MILLENNIAL</a:t>
              </a:r>
              <a:br>
                <a:rPr kumimoji="0" lang="en-US" sz="4000" b="0" i="0" u="none" strike="noStrike" kern="1200" cap="none" spc="-100" normalizeH="0" baseline="0" noProof="0" dirty="0">
                  <a:ln>
                    <a:noFill/>
                  </a:ln>
                  <a:effectLst/>
                  <a:uLnTx/>
                  <a:uFillTx/>
                  <a:latin typeface="Helvetica Neue Black Condensed"/>
                  <a:ea typeface="ＭＳ Ｐゴシック" charset="0"/>
                  <a:cs typeface="Helvetica Neue Black Condensed"/>
                </a:rPr>
              </a:br>
              <a:r>
                <a:rPr kumimoji="0" lang="en-US" sz="6600" b="0" i="0" u="none" strike="noStrike" kern="1200" cap="none" spc="-100" normalizeH="0" baseline="0" noProof="0" dirty="0">
                  <a:ln>
                    <a:noFill/>
                  </a:ln>
                  <a:effectLst/>
                  <a:uLnTx/>
                  <a:uFillTx/>
                  <a:latin typeface="Helvetica Neue Black Condensed"/>
                  <a:ea typeface="ＭＳ Ｐゴシック" charset="0"/>
                  <a:cs typeface="Helvetica Neue Black Condensed"/>
                </a:rPr>
                <a:t>RULE</a:t>
              </a:r>
              <a:endParaRPr kumimoji="0" lang="en-US" sz="2800" b="0" i="0" u="none" strike="noStrike" kern="1200" cap="none" spc="-100" normalizeH="0" baseline="0" noProof="0" dirty="0">
                <a:ln>
                  <a:noFill/>
                </a:ln>
                <a:effectLst/>
                <a:uLnTx/>
                <a:uFillTx/>
                <a:latin typeface="Helvetica Neue Black Condensed"/>
                <a:ea typeface="ＭＳ Ｐゴシック" charset="0"/>
                <a:cs typeface="Helvetica Neue Black Condensed"/>
              </a:endParaRPr>
            </a:p>
          </p:txBody>
        </p:sp>
      </p:grpSp>
      <p:grpSp>
        <p:nvGrpSpPr>
          <p:cNvPr id="7" name="Group 6">
            <a:extLst>
              <a:ext uri="{FF2B5EF4-FFF2-40B4-BE49-F238E27FC236}">
                <a16:creationId xmlns:a16="http://schemas.microsoft.com/office/drawing/2014/main" id="{67F5FBD9-B795-054C-887B-1877383D554C}"/>
              </a:ext>
            </a:extLst>
          </p:cNvPr>
          <p:cNvGrpSpPr/>
          <p:nvPr/>
        </p:nvGrpSpPr>
        <p:grpSpPr>
          <a:xfrm>
            <a:off x="5047128" y="-35069"/>
            <a:ext cx="4106065" cy="3978910"/>
            <a:chOff x="5035553" y="-23494"/>
            <a:chExt cx="4106065" cy="3219142"/>
          </a:xfrm>
        </p:grpSpPr>
        <p:sp>
          <p:nvSpPr>
            <p:cNvPr id="8" name="Right Arrow 7">
              <a:extLst>
                <a:ext uri="{FF2B5EF4-FFF2-40B4-BE49-F238E27FC236}">
                  <a16:creationId xmlns:a16="http://schemas.microsoft.com/office/drawing/2014/main" id="{EF181E7D-F9F0-DF4D-B6FF-790DF40C4366}"/>
                </a:ext>
              </a:extLst>
            </p:cNvPr>
            <p:cNvSpPr/>
            <p:nvPr/>
          </p:nvSpPr>
          <p:spPr bwMode="auto">
            <a:xfrm rot="10800000">
              <a:off x="5035553" y="755651"/>
              <a:ext cx="1487167" cy="1463040"/>
            </a:xfrm>
            <a:prstGeom prst="rightArrow">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6" name="Rectangle 2">
              <a:extLst>
                <a:ext uri="{FF2B5EF4-FFF2-40B4-BE49-F238E27FC236}">
                  <a16:creationId xmlns:a16="http://schemas.microsoft.com/office/drawing/2014/main" id="{F3F693B0-53F3-7641-87C5-00EB15A782CE}"/>
                </a:ext>
              </a:extLst>
            </p:cNvPr>
            <p:cNvSpPr txBox="1">
              <a:spLocks noChangeArrowheads="1"/>
            </p:cNvSpPr>
            <p:nvPr/>
          </p:nvSpPr>
          <p:spPr bwMode="auto">
            <a:xfrm>
              <a:off x="6059168" y="-23494"/>
              <a:ext cx="3082450" cy="3219142"/>
            </a:xfrm>
            <a:prstGeom prst="rect">
              <a:avLst/>
            </a:prstGeom>
            <a:solidFill>
              <a:schemeClr val="tx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spc="-100" dirty="0">
                  <a:latin typeface="Helvetica Neue Black Condensed"/>
                  <a:ea typeface="ＭＳ Ｐゴシック" charset="0"/>
                  <a:cs typeface="Helvetica Neue Black Condensed"/>
                </a:rPr>
                <a:t>ENTER</a:t>
              </a:r>
              <a:br>
                <a:rPr lang="en-US" sz="4000" spc="-100" dirty="0">
                  <a:latin typeface="Helvetica Neue Black Condensed"/>
                  <a:ea typeface="ＭＳ Ｐゴシック" charset="0"/>
                  <a:cs typeface="Helvetica Neue Black Condensed"/>
                </a:rPr>
              </a:br>
              <a:r>
                <a:rPr lang="en-US" sz="4000" spc="-100" dirty="0">
                  <a:latin typeface="Helvetica Neue Black Condensed"/>
                  <a:ea typeface="ＭＳ Ｐゴシック" charset="0"/>
                  <a:cs typeface="Helvetica Neue Black Condensed"/>
                </a:rPr>
                <a:t>MILLENNIAL</a:t>
              </a:r>
              <a:br>
                <a:rPr lang="en-US" sz="4000" spc="-100" dirty="0">
                  <a:latin typeface="Helvetica Neue Black Condensed"/>
                  <a:ea typeface="ＭＳ Ｐゴシック" charset="0"/>
                  <a:cs typeface="Helvetica Neue Black Condensed"/>
                </a:rPr>
              </a:br>
              <a:r>
                <a:rPr lang="en-US" sz="6600" spc="-100" dirty="0">
                  <a:latin typeface="Helvetica Neue Black Condensed"/>
                  <a:ea typeface="ＭＳ Ｐゴシック" charset="0"/>
                  <a:cs typeface="Helvetica Neue Black Condensed"/>
                </a:rPr>
                <a:t>REST</a:t>
              </a:r>
              <a:endParaRPr lang="en-US" sz="2800" spc="-100" dirty="0">
                <a:latin typeface="Helvetica Neue Black Condensed"/>
                <a:ea typeface="ＭＳ Ｐゴシック" charset="0"/>
                <a:cs typeface="Helvetica Neue Black Condensed"/>
              </a:endParaRPr>
            </a:p>
          </p:txBody>
        </p:sp>
      </p:grpSp>
    </p:spTree>
    <p:extLst>
      <p:ext uri="{BB962C8B-B14F-4D97-AF65-F5344CB8AC3E}">
        <p14:creationId xmlns:p14="http://schemas.microsoft.com/office/powerpoint/2010/main" val="27969548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unner620_1921209b.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982" y="0"/>
            <a:ext cx="9116018" cy="5704863"/>
          </a:xfrm>
          <a:prstGeom prst="rect">
            <a:avLst/>
          </a:prstGeom>
        </p:spPr>
      </p:pic>
      <p:sp>
        <p:nvSpPr>
          <p:cNvPr id="40962" name="Rectangle 2"/>
          <p:cNvSpPr>
            <a:spLocks noGrp="1" noChangeArrowheads="1"/>
          </p:cNvSpPr>
          <p:nvPr>
            <p:ph type="ctrTitle" sz="quarter"/>
          </p:nvPr>
        </p:nvSpPr>
        <p:spPr>
          <a:xfrm>
            <a:off x="27982" y="4942390"/>
            <a:ext cx="9116018" cy="1915610"/>
          </a:xfrm>
          <a:effectLst/>
        </p:spPr>
        <p:txBody>
          <a:bodyPr anchor="ctr"/>
          <a:lstStyle/>
          <a:p>
            <a:pPr eaLnBrk="1" hangingPunct="1"/>
            <a:r>
              <a:rPr lang="en-AU" sz="60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Press on to </a:t>
            </a:r>
            <a:r>
              <a:rPr lang="en-AU" sz="6000" b="1" dirty="0">
                <a:solidFill>
                  <a:srgbClr val="FFFF00"/>
                </a:solidFill>
                <a:effectLst>
                  <a:outerShdw blurRad="50800" dist="88900" dir="2700000" algn="tl" rotWithShape="0">
                    <a:srgbClr val="000000"/>
                  </a:outerShdw>
                </a:effectLst>
                <a:latin typeface="Arial" charset="0"/>
                <a:ea typeface="ＭＳ Ｐゴシック" charset="0"/>
                <a:cs typeface="ＭＳ Ｐゴシック" charset="0"/>
              </a:rPr>
              <a:t>rule and rest</a:t>
            </a:r>
            <a:r>
              <a:rPr lang="en-AU" sz="60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 with Christ</a:t>
            </a:r>
            <a:endParaRPr lang="en-US" sz="60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27982" y="3889089"/>
            <a:ext cx="9088036" cy="73932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AU" sz="48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cs typeface="ＭＳ Ｐゴシック" charset="0"/>
              </a:rPr>
              <a:t>Main Idea:</a:t>
            </a:r>
            <a:endParaRPr kumimoji="0" lang="en-US" sz="48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4914946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3" y="413036"/>
            <a:ext cx="9036496" cy="2232247"/>
          </a:xfrm>
          <a:effectLst>
            <a:outerShdw blurRad="63500" dist="35921" dir="2700000" algn="ctr" rotWithShape="0">
              <a:schemeClr val="tx2">
                <a:alpha val="74998"/>
              </a:schemeClr>
            </a:outerShdw>
          </a:effectLst>
        </p:spPr>
        <p:txBody>
          <a:bodyPr/>
          <a:lstStyle/>
          <a:p>
            <a:pPr>
              <a:defRPr/>
            </a:pPr>
            <a:r>
              <a:rPr lang="en-US" sz="5400" b="1" dirty="0">
                <a:solidFill>
                  <a:srgbClr val="FFFF00"/>
                </a:solidFill>
                <a:effectLst>
                  <a:glow rad="127000">
                    <a:schemeClr val="tx1"/>
                  </a:glow>
                </a:effectLst>
                <a:latin typeface="Arial" charset="0"/>
                <a:ea typeface="ＭＳ Ｐゴシック" charset="0"/>
                <a:cs typeface="ＭＳ Ｐゴシック" charset="0"/>
              </a:rPr>
              <a:t>Why</a:t>
            </a:r>
            <a:r>
              <a:rPr lang="en-US" sz="5400" b="1" dirty="0">
                <a:effectLst>
                  <a:glow rad="127000">
                    <a:schemeClr val="tx1"/>
                  </a:glow>
                </a:effectLst>
                <a:latin typeface="Arial" charset="0"/>
                <a:ea typeface="ＭＳ Ｐゴシック" charset="0"/>
                <a:cs typeface="ＭＳ Ｐゴシック" charset="0"/>
              </a:rPr>
              <a:t> press on with Christ?</a:t>
            </a:r>
          </a:p>
        </p:txBody>
      </p:sp>
      <p:pic>
        <p:nvPicPr>
          <p:cNvPr id="2" name="Picture 1"/>
          <p:cNvPicPr>
            <a:picLocks noChangeAspect="1"/>
          </p:cNvPicPr>
          <p:nvPr/>
        </p:nvPicPr>
        <p:blipFill>
          <a:blip r:embed="rId3"/>
          <a:stretch>
            <a:fillRect/>
          </a:stretch>
        </p:blipFill>
        <p:spPr>
          <a:xfrm>
            <a:off x="10077" y="3175000"/>
            <a:ext cx="2435042" cy="3683000"/>
          </a:xfrm>
          <a:prstGeom prst="rect">
            <a:avLst/>
          </a:prstGeom>
        </p:spPr>
      </p:pic>
      <p:pic>
        <p:nvPicPr>
          <p:cNvPr id="3" name="Picture 2"/>
          <p:cNvPicPr>
            <a:picLocks noChangeAspect="1"/>
          </p:cNvPicPr>
          <p:nvPr/>
        </p:nvPicPr>
        <p:blipFill>
          <a:blip r:embed="rId4"/>
          <a:stretch>
            <a:fillRect/>
          </a:stretch>
        </p:blipFill>
        <p:spPr>
          <a:xfrm>
            <a:off x="2866570" y="3201244"/>
            <a:ext cx="6277429" cy="3656755"/>
          </a:xfrm>
          <a:prstGeom prst="rect">
            <a:avLst/>
          </a:prstGeom>
        </p:spPr>
      </p:pic>
    </p:spTree>
    <p:extLst>
      <p:ext uri="{BB962C8B-B14F-4D97-AF65-F5344CB8AC3E}">
        <p14:creationId xmlns:p14="http://schemas.microsoft.com/office/powerpoint/2010/main" val="3718281262"/>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3487197"/>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Turning away from Christ forfeits your future </a:t>
            </a:r>
            <a:r>
              <a:rPr lang="en-US" sz="4800" b="1" dirty="0">
                <a:solidFill>
                  <a:srgbClr val="FFFF00"/>
                </a:solidFill>
                <a:effectLst>
                  <a:glow rad="127000">
                    <a:schemeClr val="tx1"/>
                  </a:glow>
                </a:effectLst>
                <a:latin typeface="Arial" charset="0"/>
                <a:ea typeface="ＭＳ Ｐゴシック" charset="0"/>
                <a:cs typeface="ＭＳ Ｐゴシック" charset="0"/>
              </a:rPr>
              <a:t>rule</a:t>
            </a:r>
            <a:r>
              <a:rPr lang="en-US" sz="4800" b="1" dirty="0">
                <a:effectLst>
                  <a:glow rad="127000">
                    <a:schemeClr val="tx1"/>
                  </a:glow>
                </a:effectLst>
                <a:latin typeface="Arial" charset="0"/>
                <a:ea typeface="ＭＳ Ｐゴシック" charset="0"/>
                <a:cs typeface="ＭＳ Ｐゴシック" charset="0"/>
              </a:rPr>
              <a:t>.</a:t>
            </a:r>
          </a:p>
        </p:txBody>
      </p:sp>
      <p:pic>
        <p:nvPicPr>
          <p:cNvPr id="3" name="Picture 2" descr="Rule of believers in millennium.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3738902"/>
            <a:ext cx="9018649" cy="3119098"/>
          </a:xfrm>
          <a:prstGeom prst="rect">
            <a:avLst/>
          </a:prstGeom>
        </p:spPr>
      </p:pic>
    </p:spTree>
    <p:extLst>
      <p:ext uri="{BB962C8B-B14F-4D97-AF65-F5344CB8AC3E}">
        <p14:creationId xmlns:p14="http://schemas.microsoft.com/office/powerpoint/2010/main" val="3447694685"/>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4" name="Picture 3" descr="Epitome: Steadfastness and the Rewards for Faithfulness">
            <a:extLst>
              <a:ext uri="{FF2B5EF4-FFF2-40B4-BE49-F238E27FC236}">
                <a16:creationId xmlns:a16="http://schemas.microsoft.com/office/drawing/2014/main" id="{D634C4F5-FA39-A04C-9124-58FAC2FCCB86}"/>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771525"/>
            <a:ext cx="9144000" cy="6086475"/>
          </a:xfrm>
          <a:prstGeom prst="rect">
            <a:avLst/>
          </a:prstGeom>
        </p:spPr>
      </p:pic>
      <p:sp>
        <p:nvSpPr>
          <p:cNvPr id="900098" name="Rectangle 2"/>
          <p:cNvSpPr>
            <a:spLocks noGrp="1" noChangeArrowheads="1"/>
          </p:cNvSpPr>
          <p:nvPr>
            <p:ph type="ctrTitle"/>
          </p:nvPr>
        </p:nvSpPr>
        <p:spPr>
          <a:xfrm>
            <a:off x="0" y="49784"/>
            <a:ext cx="9144000" cy="1654325"/>
          </a:xfrm>
          <a:solidFill>
            <a:schemeClr val="tx1"/>
          </a:solidFill>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Salvation is by faith,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but rewards are by works.</a:t>
            </a:r>
          </a:p>
        </p:txBody>
      </p:sp>
      <p:sp>
        <p:nvSpPr>
          <p:cNvPr id="8" name="Rectangle 2">
            <a:extLst>
              <a:ext uri="{FF2B5EF4-FFF2-40B4-BE49-F238E27FC236}">
                <a16:creationId xmlns:a16="http://schemas.microsoft.com/office/drawing/2014/main" id="{8FF032DB-AC0E-FA4B-8602-CC999AF44A98}"/>
              </a:ext>
            </a:extLst>
          </p:cNvPr>
          <p:cNvSpPr txBox="1">
            <a:spLocks noChangeArrowheads="1"/>
          </p:cNvSpPr>
          <p:nvPr/>
        </p:nvSpPr>
        <p:spPr bwMode="auto">
          <a:xfrm>
            <a:off x="-1" y="5777880"/>
            <a:ext cx="9143999" cy="1080120"/>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fontAlgn="base" hangingPunct="0">
              <a:spcBef>
                <a:spcPct val="0"/>
              </a:spcBef>
              <a:spcAft>
                <a:spcPct val="0"/>
              </a:spcAft>
              <a:defRPr sz="48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Main Idea of Message 1</a:t>
            </a:r>
          </a:p>
        </p:txBody>
      </p:sp>
    </p:spTree>
    <p:extLst>
      <p:ext uri="{BB962C8B-B14F-4D97-AF65-F5344CB8AC3E}">
        <p14:creationId xmlns:p14="http://schemas.microsoft.com/office/powerpoint/2010/main" val="1744269945"/>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s Salvation a Reward or a Gift? Yes.">
            <a:extLst>
              <a:ext uri="{FF2B5EF4-FFF2-40B4-BE49-F238E27FC236}">
                <a16:creationId xmlns:a16="http://schemas.microsoft.com/office/drawing/2014/main" id="{D59C91F8-C399-7641-8196-B58DFDA0095B}"/>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 y="206473"/>
            <a:ext cx="9144004" cy="5777881"/>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654325"/>
          </a:xfrm>
          <a:solidFill>
            <a:schemeClr val="tx1"/>
          </a:solidFill>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Our salvation is secure,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but defectors lose rewards.</a:t>
            </a:r>
          </a:p>
        </p:txBody>
      </p:sp>
      <p:sp>
        <p:nvSpPr>
          <p:cNvPr id="8" name="Rectangle 2">
            <a:extLst>
              <a:ext uri="{FF2B5EF4-FFF2-40B4-BE49-F238E27FC236}">
                <a16:creationId xmlns:a16="http://schemas.microsoft.com/office/drawing/2014/main" id="{8FF032DB-AC0E-FA4B-8602-CC999AF44A98}"/>
              </a:ext>
            </a:extLst>
          </p:cNvPr>
          <p:cNvSpPr txBox="1">
            <a:spLocks noChangeArrowheads="1"/>
          </p:cNvSpPr>
          <p:nvPr/>
        </p:nvSpPr>
        <p:spPr bwMode="auto">
          <a:xfrm>
            <a:off x="-1" y="5777880"/>
            <a:ext cx="9143999" cy="1080120"/>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fontAlgn="base" hangingPunct="0">
              <a:spcBef>
                <a:spcPct val="0"/>
              </a:spcBef>
              <a:spcAft>
                <a:spcPct val="0"/>
              </a:spcAft>
              <a:defRPr sz="48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Main Idea of Message 2</a:t>
            </a:r>
          </a:p>
        </p:txBody>
      </p:sp>
    </p:spTree>
    <p:extLst>
      <p:ext uri="{BB962C8B-B14F-4D97-AF65-F5344CB8AC3E}">
        <p14:creationId xmlns:p14="http://schemas.microsoft.com/office/powerpoint/2010/main" val="902882111"/>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766963" y="0"/>
            <a:ext cx="5377037" cy="6858000"/>
          </a:xfrm>
          <a:prstGeom prst="rect">
            <a:avLst/>
          </a:prstGeom>
        </p:spPr>
      </p:pic>
      <p:sp>
        <p:nvSpPr>
          <p:cNvPr id="900098" name="Rectangle 2"/>
          <p:cNvSpPr>
            <a:spLocks noGrp="1" noChangeArrowheads="1"/>
          </p:cNvSpPr>
          <p:nvPr>
            <p:ph type="ctrTitle"/>
          </p:nvPr>
        </p:nvSpPr>
        <p:spPr>
          <a:xfrm>
            <a:off x="0" y="0"/>
            <a:ext cx="3933123" cy="5900738"/>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Don</a:t>
            </a:r>
            <a:r>
              <a:rPr lang="fr-FR" sz="5400" b="1" dirty="0">
                <a:effectLst>
                  <a:glow rad="127000">
                    <a:schemeClr val="tx1"/>
                  </a:glow>
                </a:effectLst>
                <a:latin typeface="Arial" charset="0"/>
                <a:ea typeface="ＭＳ Ｐゴシック" charset="0"/>
                <a:cs typeface="ＭＳ Ｐゴシック" charset="0"/>
              </a:rPr>
              <a:t>'</a:t>
            </a:r>
            <a:r>
              <a:rPr lang="en-US" sz="5400" b="1" dirty="0">
                <a:effectLst>
                  <a:glow rad="127000">
                    <a:schemeClr val="tx1"/>
                  </a:glow>
                </a:effectLst>
                <a:latin typeface="Arial" charset="0"/>
                <a:ea typeface="ＭＳ Ｐゴシック" charset="0"/>
                <a:cs typeface="ＭＳ Ｐゴシック" charset="0"/>
              </a:rPr>
              <a:t>t convince God to bring you to heaven early!  </a:t>
            </a:r>
          </a:p>
        </p:txBody>
      </p:sp>
      <p:sp>
        <p:nvSpPr>
          <p:cNvPr id="2" name="Rectangle 2">
            <a:extLst>
              <a:ext uri="{FF2B5EF4-FFF2-40B4-BE49-F238E27FC236}">
                <a16:creationId xmlns:a16="http://schemas.microsoft.com/office/drawing/2014/main" id="{C7D1C246-56AA-7BE3-3384-D4D89ED6F203}"/>
              </a:ext>
            </a:extLst>
          </p:cNvPr>
          <p:cNvSpPr txBox="1">
            <a:spLocks noChangeArrowheads="1"/>
          </p:cNvSpPr>
          <p:nvPr/>
        </p:nvSpPr>
        <p:spPr bwMode="auto">
          <a:xfrm>
            <a:off x="-1" y="5777880"/>
            <a:ext cx="9143999" cy="1080120"/>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fontAlgn="base" hangingPunct="0">
              <a:spcBef>
                <a:spcPct val="0"/>
              </a:spcBef>
              <a:spcAft>
                <a:spcPct val="0"/>
              </a:spcAft>
              <a:defRPr sz="48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Main Idea of Message 3</a:t>
            </a:r>
          </a:p>
        </p:txBody>
      </p:sp>
    </p:spTree>
    <p:extLst>
      <p:ext uri="{BB962C8B-B14F-4D97-AF65-F5344CB8AC3E}">
        <p14:creationId xmlns:p14="http://schemas.microsoft.com/office/powerpoint/2010/main" val="4193017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unner620_1921209b.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982" y="0"/>
            <a:ext cx="9116018" cy="5704863"/>
          </a:xfrm>
          <a:prstGeom prst="rect">
            <a:avLst/>
          </a:prstGeom>
        </p:spPr>
      </p:pic>
      <p:sp>
        <p:nvSpPr>
          <p:cNvPr id="40962" name="Rectangle 2"/>
          <p:cNvSpPr>
            <a:spLocks noGrp="1" noChangeArrowheads="1"/>
          </p:cNvSpPr>
          <p:nvPr>
            <p:ph type="ctrTitle" sz="quarter"/>
          </p:nvPr>
        </p:nvSpPr>
        <p:spPr>
          <a:xfrm>
            <a:off x="27982" y="3789253"/>
            <a:ext cx="9116018" cy="1915610"/>
          </a:xfrm>
          <a:effectLst/>
        </p:spPr>
        <p:txBody>
          <a:bodyPr anchor="ctr"/>
          <a:lstStyle/>
          <a:p>
            <a:pPr eaLnBrk="1" hangingPunct="1"/>
            <a:r>
              <a:rPr lang="en-AU" sz="60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Press on to </a:t>
            </a:r>
            <a:r>
              <a:rPr lang="en-AU" sz="6000" b="1" dirty="0">
                <a:solidFill>
                  <a:srgbClr val="FFFF00"/>
                </a:solidFill>
                <a:effectLst>
                  <a:outerShdw blurRad="50800" dist="88900" dir="2700000" algn="tl" rotWithShape="0">
                    <a:srgbClr val="000000"/>
                  </a:outerShdw>
                </a:effectLst>
                <a:latin typeface="Arial" charset="0"/>
                <a:ea typeface="ＭＳ Ｐゴシック" charset="0"/>
                <a:cs typeface="ＭＳ Ｐゴシック" charset="0"/>
              </a:rPr>
              <a:t>rule and rest</a:t>
            </a:r>
            <a:r>
              <a:rPr lang="en-AU" sz="60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 with Christ</a:t>
            </a:r>
            <a:endParaRPr lang="en-US" sz="60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endParaRPr>
          </a:p>
        </p:txBody>
      </p:sp>
      <p:sp>
        <p:nvSpPr>
          <p:cNvPr id="3" name="Rectangle 2">
            <a:extLst>
              <a:ext uri="{FF2B5EF4-FFF2-40B4-BE49-F238E27FC236}">
                <a16:creationId xmlns:a16="http://schemas.microsoft.com/office/drawing/2014/main" id="{43FF02A2-7A62-3950-0DE0-34947131A351}"/>
              </a:ext>
            </a:extLst>
          </p:cNvPr>
          <p:cNvSpPr txBox="1">
            <a:spLocks noChangeArrowheads="1"/>
          </p:cNvSpPr>
          <p:nvPr/>
        </p:nvSpPr>
        <p:spPr bwMode="auto">
          <a:xfrm>
            <a:off x="-1" y="5777880"/>
            <a:ext cx="9143999" cy="1080120"/>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fontAlgn="base" hangingPunct="0">
              <a:spcBef>
                <a:spcPct val="0"/>
              </a:spcBef>
              <a:spcAft>
                <a:spcPct val="0"/>
              </a:spcAft>
              <a:defRPr sz="48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Main Idea of Message 4</a:t>
            </a:r>
          </a:p>
        </p:txBody>
      </p:sp>
    </p:spTree>
    <p:extLst>
      <p:ext uri="{BB962C8B-B14F-4D97-AF65-F5344CB8AC3E}">
        <p14:creationId xmlns:p14="http://schemas.microsoft.com/office/powerpoint/2010/main" val="33818735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unner620_1921209b.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5453" y="0"/>
            <a:ext cx="9241328" cy="5783283"/>
          </a:xfrm>
          <a:prstGeom prst="rect">
            <a:avLst/>
          </a:prstGeom>
        </p:spPr>
      </p:pic>
      <p:sp>
        <p:nvSpPr>
          <p:cNvPr id="40962" name="Rectangle 2"/>
          <p:cNvSpPr>
            <a:spLocks noGrp="1" noChangeArrowheads="1"/>
          </p:cNvSpPr>
          <p:nvPr>
            <p:ph type="ctrTitle" sz="quarter"/>
          </p:nvPr>
        </p:nvSpPr>
        <p:spPr>
          <a:xfrm>
            <a:off x="27982" y="4399460"/>
            <a:ext cx="9116018" cy="1915610"/>
          </a:xfrm>
          <a:effectLst/>
        </p:spPr>
        <p:txBody>
          <a:bodyPr anchor="ctr"/>
          <a:lstStyle/>
          <a:p>
            <a:pPr eaLnBrk="1" hangingPunct="1"/>
            <a:r>
              <a:rPr lang="ar-JO" sz="7200" b="1"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t>ثابر حتى </a:t>
            </a:r>
            <a:r>
              <a:rPr lang="ar-JO" sz="7200" b="1" dirty="0">
                <a:solidFill>
                  <a:srgbClr val="FFFF00"/>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t>تحكم و ترتاح </a:t>
            </a:r>
            <a:br>
              <a:rPr lang="ar-JO" sz="7200" b="1" dirty="0">
                <a:solidFill>
                  <a:srgbClr val="FFFF00"/>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br>
            <a:r>
              <a:rPr lang="ar-JO" sz="7200" b="1"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t>مع المسيح</a:t>
            </a:r>
            <a:endParaRPr lang="en-US" sz="7200" b="1"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27982" y="2928938"/>
            <a:ext cx="9088036" cy="115654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72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الفكرة الرئيسية</a:t>
            </a:r>
            <a:endParaRPr kumimoji="0" lang="en-US" sz="72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60971837"/>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4000" dirty="0"/>
              <a:t>علم الخلاص</a:t>
            </a:r>
            <a:r>
              <a:rPr lang="en-US" sz="4000" dirty="0"/>
              <a:t> </a:t>
            </a:r>
            <a:r>
              <a:rPr lang="en-US" sz="3200" dirty="0"/>
              <a:t> </a:t>
            </a:r>
            <a:r>
              <a:rPr lang="en-US" sz="3200" b="1" dirty="0">
                <a:solidFill>
                  <a:srgbClr val="FFFFFF"/>
                </a:solidFill>
                <a:latin typeface="Arial" charset="0"/>
                <a:ea typeface="ＭＳ Ｐゴシック" charset="0"/>
              </a:rPr>
              <a:t>•  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EG"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أحصل علي هذا العرض مجانا!</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933690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4747" y="0"/>
            <a:ext cx="9243358" cy="6858000"/>
          </a:xfrm>
          <a:prstGeom prst="rect">
            <a:avLst/>
          </a:prstGeom>
        </p:spPr>
      </p:pic>
      <p:sp>
        <p:nvSpPr>
          <p:cNvPr id="2" name="Title 1"/>
          <p:cNvSpPr>
            <a:spLocks noGrp="1"/>
          </p:cNvSpPr>
          <p:nvPr>
            <p:ph type="title"/>
          </p:nvPr>
        </p:nvSpPr>
        <p:spPr>
          <a:xfrm>
            <a:off x="-13836" y="-27384"/>
            <a:ext cx="9227368" cy="2771718"/>
          </a:xfrm>
          <a:solidFill>
            <a:srgbClr val="000514"/>
          </a:solidFill>
        </p:spPr>
        <p:txBody>
          <a:bodyPr/>
          <a:lstStyle/>
          <a:p>
            <a:r>
              <a:rPr lang="en-US" sz="2800" b="1" dirty="0">
                <a:solidFill>
                  <a:schemeClr val="tx1"/>
                </a:solidFill>
              </a:rPr>
              <a:t>"</a:t>
            </a:r>
            <a:r>
              <a:rPr lang="en-US" sz="2800" b="1" dirty="0">
                <a:solidFill>
                  <a:srgbClr val="FFFF00"/>
                </a:solidFill>
              </a:rPr>
              <a:t>There remains, then, a Sabbath-rest for the people of God</a:t>
            </a:r>
            <a:r>
              <a:rPr lang="en-US" sz="2800" b="1" dirty="0">
                <a:solidFill>
                  <a:schemeClr val="tx1"/>
                </a:solidFill>
              </a:rPr>
              <a:t>;  </a:t>
            </a:r>
            <a:r>
              <a:rPr lang="en-US" sz="2800" b="1" baseline="30000" dirty="0">
                <a:solidFill>
                  <a:schemeClr val="tx1"/>
                </a:solidFill>
              </a:rPr>
              <a:t>10</a:t>
            </a:r>
            <a:r>
              <a:rPr lang="en-US" sz="2800" b="1" dirty="0">
                <a:solidFill>
                  <a:schemeClr val="tx1"/>
                </a:solidFill>
              </a:rPr>
              <a:t>for anyone who enters God</a:t>
            </a:r>
            <a:r>
              <a:rPr lang="fr-FR" sz="2800" b="1" dirty="0">
                <a:solidFill>
                  <a:schemeClr val="tx1"/>
                </a:solidFill>
              </a:rPr>
              <a:t>'</a:t>
            </a:r>
            <a:r>
              <a:rPr lang="en-US" sz="2800" b="1" dirty="0">
                <a:solidFill>
                  <a:schemeClr val="tx1"/>
                </a:solidFill>
              </a:rPr>
              <a:t>s rest also rests from his own work, just as God did from his.  </a:t>
            </a:r>
            <a:r>
              <a:rPr lang="en-US" sz="2800" b="1" baseline="30000" dirty="0">
                <a:solidFill>
                  <a:schemeClr val="tx1"/>
                </a:solidFill>
              </a:rPr>
              <a:t>11</a:t>
            </a:r>
            <a:r>
              <a:rPr lang="en-US" sz="2800" b="1" dirty="0">
                <a:solidFill>
                  <a:schemeClr val="tx1"/>
                </a:solidFill>
              </a:rPr>
              <a:t>Let us, therefore, make every effort to enter that rest, so that no one will fall by following their example of disobedience" (Hebrews 4:9-11 </a:t>
            </a:r>
            <a:r>
              <a:rPr lang="en-US" sz="2000" b="1" dirty="0">
                <a:solidFill>
                  <a:schemeClr val="tx1"/>
                </a:solidFill>
              </a:rPr>
              <a:t>NIV</a:t>
            </a:r>
            <a:r>
              <a:rPr lang="en-US" sz="2800" b="1" dirty="0">
                <a:solidFill>
                  <a:schemeClr val="tx1"/>
                </a:solidFill>
              </a:rPr>
              <a:t>).</a:t>
            </a:r>
          </a:p>
        </p:txBody>
      </p:sp>
    </p:spTree>
    <p:extLst>
      <p:ext uri="{BB962C8B-B14F-4D97-AF65-F5344CB8AC3E}">
        <p14:creationId xmlns:p14="http://schemas.microsoft.com/office/powerpoint/2010/main" val="1888669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3233" name="Picture 3" descr="rev 7v9.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6200" y="0"/>
            <a:ext cx="92233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79376" y="76200"/>
            <a:ext cx="9223375" cy="1152525"/>
          </a:xfrm>
          <a:effectLst/>
        </p:spPr>
        <p:txBody>
          <a:bodyPr/>
          <a:lstStyle/>
          <a:p>
            <a:pPr>
              <a:defRPr/>
            </a:pPr>
            <a:r>
              <a:rPr lang="en-US" altLang="ja-JP" sz="4000" b="1" dirty="0">
                <a:solidFill>
                  <a:schemeClr val="bg1"/>
                </a:solidFill>
                <a:effectLst>
                  <a:glow rad="139700">
                    <a:schemeClr val="tx1">
                      <a:alpha val="75000"/>
                    </a:schemeClr>
                  </a:glow>
                </a:effectLst>
                <a:latin typeface="Arial" charset="0"/>
                <a:ea typeface="ＭＳ Ｐゴシック" charset="0"/>
              </a:rPr>
              <a:t>"</a:t>
            </a:r>
            <a:r>
              <a:rPr lang="en-US" sz="4000" b="1" dirty="0">
                <a:solidFill>
                  <a:schemeClr val="bg1"/>
                </a:solidFill>
                <a:effectLst>
                  <a:glow rad="139700">
                    <a:schemeClr val="tx1">
                      <a:alpha val="75000"/>
                    </a:schemeClr>
                  </a:glow>
                </a:effectLst>
                <a:latin typeface="Arial" charset="0"/>
                <a:ea typeface="ＭＳ Ｐゴシック" charset="0"/>
              </a:rPr>
              <a:t>From every tribe, nation, language and people</a:t>
            </a:r>
            <a:r>
              <a:rPr lang="en-US" altLang="ja-JP" sz="4000" b="1" dirty="0">
                <a:solidFill>
                  <a:schemeClr val="bg1"/>
                </a:solidFill>
                <a:effectLst>
                  <a:glow rad="139700">
                    <a:schemeClr val="tx1">
                      <a:alpha val="75000"/>
                    </a:schemeClr>
                  </a:glow>
                </a:effectLst>
                <a:latin typeface="Arial" charset="0"/>
                <a:ea typeface="ＭＳ Ｐゴシック" charset="0"/>
              </a:rPr>
              <a:t>"</a:t>
            </a:r>
            <a:r>
              <a:rPr lang="en-US" sz="4000" b="1" dirty="0">
                <a:solidFill>
                  <a:schemeClr val="bg1"/>
                </a:solidFill>
                <a:effectLst>
                  <a:glow rad="139700">
                    <a:schemeClr val="tx1">
                      <a:alpha val="75000"/>
                    </a:schemeClr>
                  </a:glow>
                </a:effectLst>
                <a:latin typeface="Arial" charset="0"/>
                <a:ea typeface="ＭＳ Ｐゴシック" charset="0"/>
              </a:rPr>
              <a:t> (Rev. 5:9)</a:t>
            </a:r>
            <a:endParaRPr lang="en-US" b="1" dirty="0">
              <a:effectLst>
                <a:glow rad="139700">
                  <a:schemeClr val="tx1">
                    <a:alpha val="75000"/>
                  </a:schemeClr>
                </a:glow>
              </a:effectLst>
              <a:latin typeface="Arial" charset="0"/>
              <a:ea typeface="ＭＳ Ｐゴシック" charset="0"/>
            </a:endParaRPr>
          </a:p>
        </p:txBody>
      </p:sp>
    </p:spTree>
    <p:extLst>
      <p:ext uri="{BB962C8B-B14F-4D97-AF65-F5344CB8AC3E}">
        <p14:creationId xmlns:p14="http://schemas.microsoft.com/office/powerpoint/2010/main" val="27498223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9144000" cy="6640285"/>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pPr algn="l"/>
            <a:r>
              <a:rPr lang="en-US" i="1" dirty="0">
                <a:solidFill>
                  <a:prstClr val="white"/>
                </a:solidFill>
                <a:effectLst>
                  <a:glow rad="190500">
                    <a:prstClr val="black">
                      <a:alpha val="75000"/>
                    </a:prstClr>
                  </a:glow>
                  <a:outerShdw blurRad="50800" dist="38100" dir="2700000" algn="tl" rotWithShape="0">
                    <a:srgbClr val="000000">
                      <a:alpha val="43000"/>
                    </a:srgbClr>
                  </a:outerShdw>
                </a:effectLst>
                <a:latin typeface="Arial"/>
                <a:ea typeface="Arial"/>
                <a:cs typeface="Arial"/>
                <a:sym typeface="Calibri"/>
              </a:rPr>
              <a:t>Hebrews 3:12-14 (NLT)</a:t>
            </a:r>
          </a:p>
          <a:p>
            <a:pPr algn="l"/>
            <a:endParaRPr lang="en-US" dirty="0">
              <a:solidFill>
                <a:prstClr val="white"/>
              </a:solidFill>
              <a:effectLst>
                <a:glow rad="190500">
                  <a:prstClr val="black">
                    <a:alpha val="75000"/>
                  </a:prstClr>
                </a:glow>
                <a:outerShdw blurRad="50800" dist="38100" dir="2700000" algn="tl" rotWithShape="0">
                  <a:srgbClr val="000000">
                    <a:alpha val="43000"/>
                  </a:srgbClr>
                </a:outerShdw>
              </a:effectLst>
              <a:latin typeface="Arial"/>
              <a:ea typeface="Arial"/>
              <a:cs typeface="Arial"/>
              <a:sym typeface="Calibri"/>
            </a:endParaRPr>
          </a:p>
          <a:p>
            <a:pPr algn="l"/>
            <a:r>
              <a:rPr lang="en-US" sz="32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ea typeface="Arial"/>
                <a:cs typeface="Arial"/>
                <a:sym typeface="Calibri"/>
              </a:rPr>
              <a:t>Be careful then, dear brothers and sisters. Make sure that your own hearts are not evil and unbelieving, turning you away from the living God. </a:t>
            </a:r>
            <a:r>
              <a:rPr lang="en-US" sz="3200" baseline="30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ea typeface="Arial"/>
                <a:cs typeface="Arial"/>
                <a:sym typeface="Calibri"/>
              </a:rPr>
              <a:t>13</a:t>
            </a:r>
            <a:r>
              <a:rPr lang="en-US" sz="32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ea typeface="Arial"/>
                <a:cs typeface="Arial"/>
                <a:sym typeface="Calibri"/>
              </a:rPr>
              <a:t>You must warn each other every day, while it is still "today," so that none of you will be deceived by sin and hardened against God. </a:t>
            </a:r>
            <a:r>
              <a:rPr lang="en-US" sz="3200" baseline="30000" dirty="0">
                <a:solidFill>
                  <a:srgbClr val="FFFF00"/>
                </a:solidFill>
                <a:effectLst>
                  <a:glow rad="190500">
                    <a:prstClr val="black">
                      <a:alpha val="75000"/>
                    </a:prstClr>
                  </a:glow>
                  <a:outerShdw blurRad="50800" dist="38100" dir="2700000" algn="tl" rotWithShape="0">
                    <a:srgbClr val="000000">
                      <a:alpha val="43000"/>
                    </a:srgbClr>
                  </a:outerShdw>
                </a:effectLst>
                <a:latin typeface="Arial"/>
                <a:ea typeface="Arial"/>
                <a:cs typeface="Arial"/>
                <a:sym typeface="Calibri"/>
              </a:rPr>
              <a:t>14</a:t>
            </a:r>
            <a:r>
              <a:rPr lang="en-US" sz="3200" dirty="0">
                <a:solidFill>
                  <a:srgbClr val="FFFF00"/>
                </a:solidFill>
                <a:effectLst>
                  <a:glow rad="190500">
                    <a:prstClr val="black">
                      <a:alpha val="75000"/>
                    </a:prstClr>
                  </a:glow>
                  <a:outerShdw blurRad="50800" dist="38100" dir="2700000" algn="tl" rotWithShape="0">
                    <a:srgbClr val="000000">
                      <a:alpha val="43000"/>
                    </a:srgbClr>
                  </a:outerShdw>
                </a:effectLst>
                <a:latin typeface="Arial"/>
                <a:ea typeface="Arial"/>
                <a:cs typeface="Arial"/>
                <a:sym typeface="Calibri"/>
              </a:rPr>
              <a:t>For if we are faithful to the end, trusting God just as firmly as when we first believed, we will share in all that belongs to Christ.</a:t>
            </a:r>
          </a:p>
        </p:txBody>
      </p:sp>
    </p:spTree>
    <p:extLst>
      <p:ext uri="{BB962C8B-B14F-4D97-AF65-F5344CB8AC3E}">
        <p14:creationId xmlns:p14="http://schemas.microsoft.com/office/powerpoint/2010/main" val="157372290"/>
      </p:ext>
    </p:extLst>
  </p:cSld>
  <p:clrMapOvr>
    <a:masterClrMapping/>
  </p:clrMapOvr>
  <p:transition spd="slow">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382" y="0"/>
            <a:ext cx="9141617"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977641"/>
            <a:ext cx="5334000" cy="2858134"/>
          </a:xfrm>
          <a:noFill/>
          <a:ln>
            <a:noFill/>
          </a:ln>
          <a:effectLst/>
        </p:spPr>
        <p:txBody>
          <a:bodyPr anchor="ctr"/>
          <a:lstStyle/>
          <a:p>
            <a:r>
              <a:rPr lang="en-US" sz="6000" kern="1200" spc="-100" dirty="0">
                <a:solidFill>
                  <a:schemeClr val="tx1"/>
                </a:solidFill>
                <a:latin typeface="Helvetica Neue Black Condensed"/>
                <a:ea typeface="ＭＳ Ｐゴシック" charset="0"/>
                <a:cs typeface="Helvetica Neue Black Condensed"/>
              </a:rPr>
              <a:t>Why press on with Christ?</a:t>
            </a:r>
          </a:p>
        </p:txBody>
      </p:sp>
      <p:grpSp>
        <p:nvGrpSpPr>
          <p:cNvPr id="4" name="Group 3">
            <a:extLst>
              <a:ext uri="{FF2B5EF4-FFF2-40B4-BE49-F238E27FC236}">
                <a16:creationId xmlns:a16="http://schemas.microsoft.com/office/drawing/2014/main" id="{80361439-2667-6748-97A9-4A2DA1468C4A}"/>
              </a:ext>
            </a:extLst>
          </p:cNvPr>
          <p:cNvGrpSpPr/>
          <p:nvPr/>
        </p:nvGrpSpPr>
        <p:grpSpPr>
          <a:xfrm>
            <a:off x="743166" y="-23494"/>
            <a:ext cx="4127657" cy="3978910"/>
            <a:chOff x="2383" y="-23494"/>
            <a:chExt cx="4127657" cy="3219142"/>
          </a:xfrm>
        </p:grpSpPr>
        <p:sp>
          <p:nvSpPr>
            <p:cNvPr id="2" name="Right Arrow 1">
              <a:extLst>
                <a:ext uri="{FF2B5EF4-FFF2-40B4-BE49-F238E27FC236}">
                  <a16:creationId xmlns:a16="http://schemas.microsoft.com/office/drawing/2014/main" id="{DD011214-F20F-B842-9AF2-4FE44C1ACA97}"/>
                </a:ext>
              </a:extLst>
            </p:cNvPr>
            <p:cNvSpPr/>
            <p:nvPr/>
          </p:nvSpPr>
          <p:spPr bwMode="auto">
            <a:xfrm>
              <a:off x="2642873" y="747389"/>
              <a:ext cx="1487167" cy="1463040"/>
            </a:xfrm>
            <a:prstGeom prst="rightArrow">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5" name="Rectangle 2">
              <a:extLst>
                <a:ext uri="{FF2B5EF4-FFF2-40B4-BE49-F238E27FC236}">
                  <a16:creationId xmlns:a16="http://schemas.microsoft.com/office/drawing/2014/main" id="{DD026F97-F597-D342-81B1-DF2EA77FF11E}"/>
                </a:ext>
              </a:extLst>
            </p:cNvPr>
            <p:cNvSpPr txBox="1">
              <a:spLocks noChangeArrowheads="1"/>
            </p:cNvSpPr>
            <p:nvPr/>
          </p:nvSpPr>
          <p:spPr bwMode="auto">
            <a:xfrm>
              <a:off x="2383" y="-23494"/>
              <a:ext cx="3082450" cy="3219142"/>
            </a:xfrm>
            <a:prstGeom prst="rect">
              <a:avLst/>
            </a:prstGeom>
            <a:solidFill>
              <a:schemeClr val="tx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effectLst/>
                  <a:uLnTx/>
                  <a:uFillTx/>
                  <a:latin typeface="Helvetica Neue Black Condensed"/>
                  <a:ea typeface="ＭＳ Ｐゴシック" charset="0"/>
                  <a:cs typeface="Helvetica Neue Black Condensed"/>
                </a:rPr>
                <a:t>ENTER</a:t>
              </a:r>
              <a:br>
                <a:rPr kumimoji="0" lang="en-US" sz="4000" b="0" i="0" u="none" strike="noStrike" kern="1200" cap="none" spc="-100" normalizeH="0" baseline="0" noProof="0" dirty="0">
                  <a:ln>
                    <a:noFill/>
                  </a:ln>
                  <a:effectLst/>
                  <a:uLnTx/>
                  <a:uFillTx/>
                  <a:latin typeface="Helvetica Neue Black Condensed"/>
                  <a:ea typeface="ＭＳ Ｐゴシック" charset="0"/>
                  <a:cs typeface="Helvetica Neue Black Condensed"/>
                </a:rPr>
              </a:br>
              <a:r>
                <a:rPr kumimoji="0" lang="en-US" sz="4000" b="0" i="0" u="none" strike="noStrike" kern="1200" cap="none" spc="-100" normalizeH="0" baseline="0" noProof="0" dirty="0">
                  <a:ln>
                    <a:noFill/>
                  </a:ln>
                  <a:effectLst/>
                  <a:uLnTx/>
                  <a:uFillTx/>
                  <a:latin typeface="Helvetica Neue Black Condensed"/>
                  <a:ea typeface="ＭＳ Ｐゴシック" charset="0"/>
                  <a:cs typeface="Helvetica Neue Black Condensed"/>
                </a:rPr>
                <a:t>MILLENNIAL</a:t>
              </a:r>
              <a:br>
                <a:rPr kumimoji="0" lang="en-US" sz="4000" b="0" i="0" u="none" strike="noStrike" kern="1200" cap="none" spc="-100" normalizeH="0" baseline="0" noProof="0" dirty="0">
                  <a:ln>
                    <a:noFill/>
                  </a:ln>
                  <a:effectLst/>
                  <a:uLnTx/>
                  <a:uFillTx/>
                  <a:latin typeface="Helvetica Neue Black Condensed"/>
                  <a:ea typeface="ＭＳ Ｐゴシック" charset="0"/>
                  <a:cs typeface="Helvetica Neue Black Condensed"/>
                </a:rPr>
              </a:br>
              <a:r>
                <a:rPr kumimoji="0" lang="en-US" sz="6600" b="0" i="0" u="none" strike="noStrike" kern="1200" cap="none" spc="-100" normalizeH="0" baseline="0" noProof="0" dirty="0">
                  <a:ln>
                    <a:noFill/>
                  </a:ln>
                  <a:effectLst/>
                  <a:uLnTx/>
                  <a:uFillTx/>
                  <a:latin typeface="Helvetica Neue Black Condensed"/>
                  <a:ea typeface="ＭＳ Ｐゴシック" charset="0"/>
                  <a:cs typeface="Helvetica Neue Black Condensed"/>
                </a:rPr>
                <a:t>RULE</a:t>
              </a:r>
              <a:endParaRPr kumimoji="0" lang="en-US" sz="2800" b="0" i="0" u="none" strike="noStrike" kern="1200" cap="none" spc="-100" normalizeH="0" baseline="0" noProof="0" dirty="0">
                <a:ln>
                  <a:noFill/>
                </a:ln>
                <a:effectLst/>
                <a:uLnTx/>
                <a:uFillTx/>
                <a:latin typeface="Helvetica Neue Black Condensed"/>
                <a:ea typeface="ＭＳ Ｐゴシック" charset="0"/>
                <a:cs typeface="Helvetica Neue Black Condensed"/>
              </a:endParaRPr>
            </a:p>
          </p:txBody>
        </p:sp>
      </p:grpSp>
    </p:spTree>
    <p:extLst>
      <p:ext uri="{BB962C8B-B14F-4D97-AF65-F5344CB8AC3E}">
        <p14:creationId xmlns:p14="http://schemas.microsoft.com/office/powerpoint/2010/main" val="25392808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9144000" cy="6640285"/>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1" i="1"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rPr>
              <a:t>Hebrews 4:12-13 (NLT)</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3400" b="1" i="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400" b="1" i="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rPr>
              <a:t>For the word of God is alive and powerful. It is sharper than the sharpest two-edged sword, cutting between soul and spirit, between joint and marrow. It exposes our innermost thoughts and desires. </a:t>
            </a:r>
            <a:br>
              <a:rPr kumimoji="0" lang="en-US" sz="3400" b="1" i="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rPr>
            </a:br>
            <a:r>
              <a:rPr kumimoji="0" lang="en-US" sz="3400" b="1" i="0" u="none" strike="noStrike" kern="1200" cap="none" spc="0" normalizeH="0" baseline="30000" noProof="0" dirty="0">
                <a:ln>
                  <a:noFill/>
                </a:ln>
                <a:solidFill>
                  <a:srgbClr val="FFFF00"/>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rPr>
              <a:t>13</a:t>
            </a:r>
            <a:r>
              <a:rPr kumimoji="0" lang="en-US" sz="3400" b="1" i="0" u="none" strike="noStrike" kern="1200" cap="none" spc="0" normalizeH="0" baseline="0" noProof="0" dirty="0">
                <a:ln>
                  <a:noFill/>
                </a:ln>
                <a:solidFill>
                  <a:srgbClr val="FFFF00"/>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rPr>
              <a:t>Nothing in all creation is hidden from God. Everything is naked and exposed before his eyes, and he is the one to whom we are accountable.</a:t>
            </a:r>
          </a:p>
        </p:txBody>
      </p:sp>
    </p:spTree>
    <p:extLst>
      <p:ext uri="{BB962C8B-B14F-4D97-AF65-F5344CB8AC3E}">
        <p14:creationId xmlns:p14="http://schemas.microsoft.com/office/powerpoint/2010/main" val="2632633698"/>
      </p:ext>
    </p:extLst>
  </p:cSld>
  <p:clrMapOvr>
    <a:masterClrMapping/>
  </p:clrMapOvr>
  <p:transition spd="slow">
    <p:cu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160835"/>
            <a:ext cx="9144000" cy="1618766"/>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Is </a:t>
            </a:r>
            <a:r>
              <a:rPr lang="en-US" sz="5400" b="1" i="1" dirty="0">
                <a:effectLst>
                  <a:glow rad="127000">
                    <a:schemeClr val="tx1"/>
                  </a:glow>
                </a:effectLst>
                <a:latin typeface="Arial" charset="0"/>
                <a:ea typeface="ＭＳ Ｐゴシック" charset="0"/>
                <a:cs typeface="ＭＳ Ｐゴシック" charset="0"/>
              </a:rPr>
              <a:t>your</a:t>
            </a:r>
            <a:r>
              <a:rPr lang="en-US" sz="5400" b="1" dirty="0">
                <a:effectLst>
                  <a:glow rad="127000">
                    <a:schemeClr val="tx1"/>
                  </a:glow>
                </a:effectLst>
                <a:latin typeface="Arial" charset="0"/>
                <a:ea typeface="ＭＳ Ｐゴシック" charset="0"/>
                <a:cs typeface="ＭＳ Ｐゴシック" charset="0"/>
              </a:rPr>
              <a:t> heart hardening?</a:t>
            </a:r>
          </a:p>
        </p:txBody>
      </p:sp>
      <p:pic>
        <p:nvPicPr>
          <p:cNvPr id="2" name="Picture 1"/>
          <p:cNvPicPr>
            <a:picLocks noChangeAspect="1"/>
          </p:cNvPicPr>
          <p:nvPr/>
        </p:nvPicPr>
        <p:blipFill>
          <a:blip r:embed="rId3"/>
          <a:stretch>
            <a:fillRect/>
          </a:stretch>
        </p:blipFill>
        <p:spPr>
          <a:xfrm>
            <a:off x="1426307" y="453293"/>
            <a:ext cx="6298223" cy="4668466"/>
          </a:xfrm>
          <a:prstGeom prst="rect">
            <a:avLst/>
          </a:prstGeom>
        </p:spPr>
      </p:pic>
    </p:spTree>
    <p:extLst>
      <p:ext uri="{BB962C8B-B14F-4D97-AF65-F5344CB8AC3E}">
        <p14:creationId xmlns:p14="http://schemas.microsoft.com/office/powerpoint/2010/main" val="39504633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678309564"/>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Topical Preaching link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dirty="0">
                <a:solidFill>
                  <a:srgbClr val="FFFFFF"/>
                </a:solidFill>
                <a:latin typeface="Arial" charset="0"/>
                <a:cs typeface="Arial" charset="0"/>
              </a:rPr>
              <a:t>Get this presentation and script 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125917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201437" cy="6858000"/>
          </a:xfrm>
          <a:prstGeom prst="rect">
            <a:avLst/>
          </a:prstGeom>
        </p:spPr>
      </p:pic>
      <p:sp>
        <p:nvSpPr>
          <p:cNvPr id="900098" name="Rectangle 2"/>
          <p:cNvSpPr>
            <a:spLocks noGrp="1" noChangeArrowheads="1"/>
          </p:cNvSpPr>
          <p:nvPr>
            <p:ph type="ctrTitle"/>
          </p:nvPr>
        </p:nvSpPr>
        <p:spPr>
          <a:xfrm>
            <a:off x="47358" y="0"/>
            <a:ext cx="4407476" cy="2882804"/>
          </a:xfrm>
          <a:effectLst>
            <a:outerShdw blurRad="63500" dist="35921" dir="2700000" algn="ctr" rotWithShape="0">
              <a:schemeClr val="tx2">
                <a:alpha val="74998"/>
              </a:schemeClr>
            </a:outerShdw>
          </a:effectLst>
        </p:spPr>
        <p:txBody>
          <a:bodyPr/>
          <a:lstStyle/>
          <a:p>
            <a:pPr>
              <a:defRPr/>
            </a:pPr>
            <a:r>
              <a:rPr lang="en-US" sz="3200" b="1" dirty="0">
                <a:effectLst>
                  <a:glow rad="127000">
                    <a:schemeClr val="tx1"/>
                  </a:glow>
                </a:effectLst>
                <a:latin typeface="Arial" charset="0"/>
                <a:ea typeface="ＭＳ Ｐゴシック" charset="0"/>
                <a:cs typeface="ＭＳ Ｐゴシック" charset="0"/>
              </a:rPr>
              <a:t>The Hebrews readers were in danger of losing their kingdom rule (Hebrews 3:7–4:13).</a:t>
            </a:r>
          </a:p>
        </p:txBody>
      </p:sp>
    </p:spTree>
    <p:extLst>
      <p:ext uri="{BB962C8B-B14F-4D97-AF65-F5344CB8AC3E}">
        <p14:creationId xmlns:p14="http://schemas.microsoft.com/office/powerpoint/2010/main" val="29627758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9144000" cy="6640285"/>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pPr algn="l"/>
            <a:r>
              <a:rPr lang="en-US" sz="3200" i="1"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Hebrews 3:7-9 </a:t>
            </a:r>
            <a:r>
              <a:rPr lang="en-US" sz="2800" i="1"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(NLT)</a:t>
            </a:r>
          </a:p>
          <a:p>
            <a:pPr algn="l"/>
            <a:endParaRPr lang="en-US" sz="32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endParaRPr>
          </a:p>
          <a:p>
            <a:pPr algn="l"/>
            <a:r>
              <a:rPr lang="en-US" sz="32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That is why the Holy Spirit says, "Today when you hear his voice, </a:t>
            </a:r>
            <a:r>
              <a:rPr lang="en-US" sz="3200" baseline="30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8</a:t>
            </a:r>
            <a:r>
              <a:rPr lang="en-US" sz="32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don</a:t>
            </a:r>
            <a:r>
              <a:rPr lang="fr-FR" sz="32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a:t>
            </a:r>
            <a:r>
              <a:rPr lang="en-US" sz="32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t harden your hearts as Israel did when they rebelled, when they tested me in the wilderness. </a:t>
            </a:r>
            <a:r>
              <a:rPr lang="en-US" sz="3200" baseline="30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9</a:t>
            </a:r>
            <a:r>
              <a:rPr lang="en-US" sz="32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There your ancestors tested and tried my patience, even though they saw my miracles for forty years.</a:t>
            </a:r>
          </a:p>
        </p:txBody>
      </p:sp>
    </p:spTree>
    <p:extLst>
      <p:ext uri="{BB962C8B-B14F-4D97-AF65-F5344CB8AC3E}">
        <p14:creationId xmlns:p14="http://schemas.microsoft.com/office/powerpoint/2010/main" val="1187954104"/>
      </p:ext>
    </p:extLst>
  </p:cSld>
  <p:clrMapOvr>
    <a:masterClrMapping/>
  </p:clrMapOvr>
  <p:transition spd="slow">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9144000" cy="6640285"/>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pPr algn="l"/>
            <a:r>
              <a:rPr lang="en-US" sz="3200" i="1"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Hebrews 3:10-11</a:t>
            </a:r>
            <a:r>
              <a:rPr lang="en-US" sz="2800" i="1"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 (NLT)</a:t>
            </a:r>
          </a:p>
          <a:p>
            <a:pPr algn="l"/>
            <a:endParaRPr lang="en-US" sz="32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endParaRPr>
          </a:p>
          <a:p>
            <a:pPr algn="l"/>
            <a:r>
              <a:rPr lang="en-US" sz="32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So I was angry with them, and I said, </a:t>
            </a:r>
            <a:r>
              <a:rPr lang="fr-FR" sz="32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a:t>
            </a:r>
            <a:r>
              <a:rPr lang="en-US" sz="32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Their hearts always turn away from me. They refuse to do what I tell them.</a:t>
            </a:r>
            <a:r>
              <a:rPr lang="fr-FR" sz="32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a:t>
            </a:r>
            <a:r>
              <a:rPr lang="en-US" sz="32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 </a:t>
            </a:r>
            <a:r>
              <a:rPr lang="en-US" sz="3200" baseline="30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11</a:t>
            </a:r>
            <a:r>
              <a:rPr lang="en-US" sz="32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So in my anger I took an oath: </a:t>
            </a:r>
            <a:r>
              <a:rPr lang="fr-FR" sz="32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a:t>
            </a:r>
            <a:r>
              <a:rPr lang="en-US" sz="32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They will never enter my place of rest.</a:t>
            </a:r>
            <a:r>
              <a:rPr lang="fr-FR" sz="32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a:t>
            </a:r>
            <a:endParaRPr lang="en-US" sz="32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endParaRPr>
          </a:p>
        </p:txBody>
      </p:sp>
    </p:spTree>
    <p:extLst>
      <p:ext uri="{BB962C8B-B14F-4D97-AF65-F5344CB8AC3E}">
        <p14:creationId xmlns:p14="http://schemas.microsoft.com/office/powerpoint/2010/main" val="1054396245"/>
      </p:ext>
    </p:extLst>
  </p:cSld>
  <p:clrMapOvr>
    <a:masterClrMapping/>
  </p:clrMapOvr>
  <p:transition spd="slow">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9144000" cy="6640285"/>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pPr algn="l"/>
            <a:r>
              <a:rPr lang="en-US" i="1"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Hebrews 3:12-14 (NLT)</a:t>
            </a:r>
          </a:p>
          <a:p>
            <a:pPr algn="l"/>
            <a:endParaRPr lang="en-US"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endParaRPr>
          </a:p>
          <a:p>
            <a:pPr algn="l"/>
            <a:r>
              <a:rPr lang="en-US" sz="32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Be careful then, dear brothers and sisters. Make sure that your own hearts are not evil and unbelieving, turning you away from the living God. </a:t>
            </a:r>
            <a:r>
              <a:rPr lang="en-US" sz="3200" baseline="30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13</a:t>
            </a:r>
            <a:r>
              <a:rPr lang="en-US" sz="32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You must warn each other every day, while it is still "today," so that none of you will be deceived by sin and hardened against God. </a:t>
            </a:r>
            <a:r>
              <a:rPr lang="en-US" sz="3200" baseline="30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14</a:t>
            </a:r>
            <a:r>
              <a:rPr lang="en-US" sz="32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For if we are faithful to the end, trusting God just as firmly as when we first believed, </a:t>
            </a:r>
            <a:r>
              <a:rPr lang="en-US" sz="3200" dirty="0">
                <a:solidFill>
                  <a:srgbClr val="FFFF00"/>
                </a:solidFill>
                <a:effectLst>
                  <a:glow rad="190500">
                    <a:prstClr val="black">
                      <a:alpha val="75000"/>
                    </a:prstClr>
                  </a:glow>
                  <a:outerShdw blurRad="50800" dist="38100" dir="2700000" algn="tl" rotWithShape="0">
                    <a:srgbClr val="000000">
                      <a:alpha val="43000"/>
                    </a:srgbClr>
                  </a:outerShdw>
                </a:effectLst>
                <a:latin typeface="Arial"/>
                <a:sym typeface="Calibri"/>
              </a:rPr>
              <a:t>we will share [Gr. we have become partakers] </a:t>
            </a:r>
            <a:r>
              <a:rPr lang="en-US" sz="32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in all that belongs to Christ.</a:t>
            </a:r>
          </a:p>
        </p:txBody>
      </p:sp>
    </p:spTree>
    <p:extLst>
      <p:ext uri="{BB962C8B-B14F-4D97-AF65-F5344CB8AC3E}">
        <p14:creationId xmlns:p14="http://schemas.microsoft.com/office/powerpoint/2010/main" val="43462665"/>
      </p:ext>
    </p:extLst>
  </p:cSld>
  <p:clrMapOvr>
    <a:masterClrMapping/>
  </p:clrMapOvr>
  <p:transition spd="slow">
    <p:cut/>
  </p:transition>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2.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3.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4.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5.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docProps/app.xml><?xml version="1.0" encoding="utf-8"?>
<Properties xmlns="http://schemas.openxmlformats.org/officeDocument/2006/extended-properties" xmlns:vt="http://schemas.openxmlformats.org/officeDocument/2006/docPropsVTypes">
  <TotalTime>19692</TotalTime>
  <Words>4124</Words>
  <Application>Microsoft Macintosh PowerPoint</Application>
  <PresentationFormat>On-screen Show (4:3)</PresentationFormat>
  <Paragraphs>273</Paragraphs>
  <Slides>53</Slides>
  <Notes>50</Notes>
  <HiddenSlides>0</HiddenSlides>
  <MMClips>0</MMClips>
  <ScaleCrop>false</ScaleCrop>
  <HeadingPairs>
    <vt:vector size="6" baseType="variant">
      <vt:variant>
        <vt:lpstr>Fonts Used</vt:lpstr>
      </vt:variant>
      <vt:variant>
        <vt:i4>7</vt:i4>
      </vt:variant>
      <vt:variant>
        <vt:lpstr>Theme</vt:lpstr>
      </vt:variant>
      <vt:variant>
        <vt:i4>9</vt:i4>
      </vt:variant>
      <vt:variant>
        <vt:lpstr>Slide Titles</vt:lpstr>
      </vt:variant>
      <vt:variant>
        <vt:i4>53</vt:i4>
      </vt:variant>
    </vt:vector>
  </HeadingPairs>
  <TitlesOfParts>
    <vt:vector size="69" baseType="lpstr">
      <vt:lpstr>Arial</vt:lpstr>
      <vt:lpstr>Calibri</vt:lpstr>
      <vt:lpstr>Comic Sans MS</vt:lpstr>
      <vt:lpstr>Helvetica Neue Black Condensed</vt:lpstr>
      <vt:lpstr>Tahoma</vt:lpstr>
      <vt:lpstr>Times New Roman</vt:lpstr>
      <vt:lpstr>Wingdings</vt:lpstr>
      <vt:lpstr>49_Blank Presentation</vt:lpstr>
      <vt:lpstr>21_Blank Presentation</vt:lpstr>
      <vt:lpstr>Office Theme</vt:lpstr>
      <vt:lpstr>3_Ripple</vt:lpstr>
      <vt:lpstr>4_Blank Presentation</vt:lpstr>
      <vt:lpstr>7_Default Design</vt:lpstr>
      <vt:lpstr>10_Default Design</vt:lpstr>
      <vt:lpstr>3_Blank Presentation</vt:lpstr>
      <vt:lpstr>Ripple</vt:lpstr>
      <vt:lpstr>The Inheritance of the Believer</vt:lpstr>
      <vt:lpstr>Have you ever met someone with too high a view of Jesus?</vt:lpstr>
      <vt:lpstr>Press On!</vt:lpstr>
      <vt:lpstr>Why press on with Christ?</vt:lpstr>
      <vt:lpstr>Why press on with Christ?</vt:lpstr>
      <vt:lpstr>The Hebrews readers were in danger of losing their kingdom rule (Hebrews 3:7–4:13).</vt:lpstr>
      <vt:lpstr>PowerPoint Presentation</vt:lpstr>
      <vt:lpstr>PowerPoint Presentation</vt:lpstr>
      <vt:lpstr>PowerPoint Presentation</vt:lpstr>
      <vt:lpstr>PowerPoint Presentation</vt:lpstr>
      <vt:lpstr>PowerPoint Presentation</vt:lpstr>
      <vt:lpstr>PowerPoint Presentation</vt:lpstr>
      <vt:lpstr>Christ is Superior in His Person</vt:lpstr>
      <vt:lpstr>"Therefore, angels are only servants—spirits sent to care for people who will inherit salvation"  (1:14 NLT).</vt:lpstr>
      <vt:lpstr>(Hebrews 2:5 NLT)</vt:lpstr>
      <vt:lpstr>"And you have caused them to become a Kingdom of priests for our God.  And they will reign on the earth"  (Rev. 5:10 NLT).</vt:lpstr>
      <vt:lpstr>Why press on with Christ?</vt:lpstr>
      <vt:lpstr>Israel's unbelief should warn these Hebrew Christians against rejecting Christ, as disobedience would forfeit their Canaan rest (Hebrews 4:1-13).</vt:lpstr>
      <vt:lpstr>PowerPoint Presentation</vt:lpstr>
      <vt:lpstr>PowerPoint Presentation</vt:lpstr>
      <vt:lpstr>Seven views on the Hebrews 4  "Sabbath-rest for the people of God"</vt:lpstr>
      <vt:lpstr>Support for the Future Millennial Rest in Hebrews 4</vt:lpstr>
      <vt:lpstr>Christ is Superior in His Person</vt:lpstr>
      <vt:lpstr>PowerPoint Presentation</vt:lpstr>
      <vt:lpstr>PowerPoint Presentation</vt:lpstr>
      <vt:lpstr>PowerPoint Presentation</vt:lpstr>
      <vt:lpstr>Christ is Superior in His Person</vt:lpstr>
      <vt:lpstr>Joshua offered rest in Canaan</vt:lpstr>
      <vt:lpstr>PowerPoint Presentation</vt:lpstr>
      <vt:lpstr>PowerPoint Presentation</vt:lpstr>
      <vt:lpstr>PowerPoint Presentation</vt:lpstr>
      <vt:lpstr>Future Benefits (Rev. 19–22)</vt:lpstr>
      <vt:lpstr>PowerPoint Presentation</vt:lpstr>
      <vt:lpstr>PowerPoint Presentation</vt:lpstr>
      <vt:lpstr>PowerPoint Presentation</vt:lpstr>
      <vt:lpstr>PowerPoint Presentation</vt:lpstr>
      <vt:lpstr>PowerPoint Presentation</vt:lpstr>
      <vt:lpstr>Why press on with Christ?</vt:lpstr>
      <vt:lpstr>Press on to rule and rest with Christ</vt:lpstr>
      <vt:lpstr>Turning away from Christ forfeits your future rule.</vt:lpstr>
      <vt:lpstr>Salvation is by faith,  but rewards are by works.</vt:lpstr>
      <vt:lpstr>Our salvation is secure,  but defectors lose rewards.</vt:lpstr>
      <vt:lpstr>Don't convince God to bring you to heaven early!  </vt:lpstr>
      <vt:lpstr>Press on to rule and rest with Christ</vt:lpstr>
      <vt:lpstr>ثابر حتى تحكم و ترتاح  مع المسيح</vt:lpstr>
      <vt:lpstr>علم الخلاص  •  BibleStudyDownloads.org</vt:lpstr>
      <vt:lpstr>"There remains, then, a Sabbath-rest for the people of God;  10for anyone who enters God's rest also rests from his own work, just as God did from his.  11Let us, therefore, make every effort to enter that rest, so that no one will fall by following their example of disobedience" (Hebrews 4:9-11 NIV).</vt:lpstr>
      <vt:lpstr>"From every tribe, nation, language and people" (Rev. 5:9)</vt:lpstr>
      <vt:lpstr>PowerPoint Presentation</vt:lpstr>
      <vt:lpstr>PowerPoint Presentation</vt:lpstr>
      <vt:lpstr>Is your heart hardening?</vt:lpstr>
      <vt:lpstr>Black</vt:lpstr>
      <vt:lpstr>Topical Preaching link at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334</cp:revision>
  <dcterms:created xsi:type="dcterms:W3CDTF">2014-08-02T06:39:19Z</dcterms:created>
  <dcterms:modified xsi:type="dcterms:W3CDTF">2023-11-05T08:59:18Z</dcterms:modified>
</cp:coreProperties>
</file>