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827" r:id="rId3"/>
    <p:sldMasterId id="2147484666" r:id="rId4"/>
    <p:sldMasterId id="2147484669" r:id="rId5"/>
    <p:sldMasterId id="2147484672" r:id="rId6"/>
    <p:sldMasterId id="2147484684" r:id="rId7"/>
    <p:sldMasterId id="2147484698" r:id="rId8"/>
    <p:sldMasterId id="2147484710" r:id="rId9"/>
    <p:sldMasterId id="2147484722" r:id="rId10"/>
    <p:sldMasterId id="2147484734" r:id="rId11"/>
    <p:sldMasterId id="2147484749" r:id="rId12"/>
  </p:sldMasterIdLst>
  <p:notesMasterIdLst>
    <p:notesMasterId r:id="rId73"/>
  </p:notesMasterIdLst>
  <p:sldIdLst>
    <p:sldId id="4717" r:id="rId13"/>
    <p:sldId id="532" r:id="rId14"/>
    <p:sldId id="419" r:id="rId15"/>
    <p:sldId id="535" r:id="rId16"/>
    <p:sldId id="534" r:id="rId17"/>
    <p:sldId id="536" r:id="rId18"/>
    <p:sldId id="537" r:id="rId19"/>
    <p:sldId id="538" r:id="rId20"/>
    <p:sldId id="539" r:id="rId21"/>
    <p:sldId id="4746" r:id="rId22"/>
    <p:sldId id="4721" r:id="rId23"/>
    <p:sldId id="4722" r:id="rId24"/>
    <p:sldId id="606" r:id="rId25"/>
    <p:sldId id="4723" r:id="rId26"/>
    <p:sldId id="622" r:id="rId27"/>
    <p:sldId id="610" r:id="rId28"/>
    <p:sldId id="620" r:id="rId29"/>
    <p:sldId id="621" r:id="rId30"/>
    <p:sldId id="618" r:id="rId31"/>
    <p:sldId id="489" r:id="rId32"/>
    <p:sldId id="623" r:id="rId33"/>
    <p:sldId id="628" r:id="rId34"/>
    <p:sldId id="629" r:id="rId35"/>
    <p:sldId id="691" r:id="rId36"/>
    <p:sldId id="714" r:id="rId37"/>
    <p:sldId id="4741" r:id="rId38"/>
    <p:sldId id="4725" r:id="rId39"/>
    <p:sldId id="616" r:id="rId40"/>
    <p:sldId id="4748" r:id="rId41"/>
    <p:sldId id="4727" r:id="rId42"/>
    <p:sldId id="607" r:id="rId43"/>
    <p:sldId id="646" r:id="rId44"/>
    <p:sldId id="4728" r:id="rId45"/>
    <p:sldId id="650" r:id="rId46"/>
    <p:sldId id="651" r:id="rId47"/>
    <p:sldId id="652" r:id="rId48"/>
    <p:sldId id="653" r:id="rId49"/>
    <p:sldId id="654" r:id="rId50"/>
    <p:sldId id="4729" r:id="rId51"/>
    <p:sldId id="4742" r:id="rId52"/>
    <p:sldId id="747" r:id="rId53"/>
    <p:sldId id="750" r:id="rId54"/>
    <p:sldId id="751" r:id="rId55"/>
    <p:sldId id="656" r:id="rId56"/>
    <p:sldId id="668" r:id="rId57"/>
    <p:sldId id="4739" r:id="rId58"/>
    <p:sldId id="823" r:id="rId59"/>
    <p:sldId id="693" r:id="rId60"/>
    <p:sldId id="4730" r:id="rId61"/>
    <p:sldId id="658" r:id="rId62"/>
    <p:sldId id="4731" r:id="rId63"/>
    <p:sldId id="4744" r:id="rId64"/>
    <p:sldId id="4745" r:id="rId65"/>
    <p:sldId id="589" r:id="rId66"/>
    <p:sldId id="4732" r:id="rId67"/>
    <p:sldId id="4747" r:id="rId68"/>
    <p:sldId id="727" r:id="rId69"/>
    <p:sldId id="600" r:id="rId70"/>
    <p:sldId id="4718" r:id="rId71"/>
    <p:sldId id="471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94" autoAdjust="0"/>
    <p:restoredTop sz="62363" autoAdjust="0"/>
  </p:normalViewPr>
  <p:slideViewPr>
    <p:cSldViewPr snapToGrid="0" snapToObjects="1">
      <p:cViewPr>
        <p:scale>
          <a:sx n="84" d="100"/>
          <a:sy n="84" d="100"/>
        </p:scale>
        <p:origin x="200" y="480"/>
      </p:cViewPr>
      <p:guideLst>
        <p:guide orient="horz" pos="2160"/>
        <p:guide pos="2880"/>
      </p:guideLst>
    </p:cSldViewPr>
  </p:slideViewPr>
  <p:outlineViewPr>
    <p:cViewPr>
      <p:scale>
        <a:sx n="33" d="100"/>
        <a:sy n="33" d="100"/>
      </p:scale>
      <p:origin x="0" y="-7080"/>
    </p:cViewPr>
  </p:outlineViewPr>
  <p:notesTextViewPr>
    <p:cViewPr>
      <p:scale>
        <a:sx n="225" d="100"/>
        <a:sy n="225" d="100"/>
      </p:scale>
      <p:origin x="0" y="0"/>
    </p:cViewPr>
  </p:notesTextViewPr>
  <p:sorterViewPr>
    <p:cViewPr varScale="1">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10/28/23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Here is Part 3 of the 4-part study on The Inheritance of the Believer.</a:t>
            </a:r>
          </a:p>
        </p:txBody>
      </p:sp>
    </p:spTree>
    <p:extLst>
      <p:ext uri="{BB962C8B-B14F-4D97-AF65-F5344CB8AC3E}">
        <p14:creationId xmlns:p14="http://schemas.microsoft.com/office/powerpoint/2010/main" val="357547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p:txBody>
      </p:sp>
    </p:spTree>
    <p:extLst>
      <p:ext uri="{BB962C8B-B14F-4D97-AF65-F5344CB8AC3E}">
        <p14:creationId xmlns:p14="http://schemas.microsoft.com/office/powerpoint/2010/main" val="56078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Then we learned that the Bible teaches both assurance and apostasy—so believers can lose rewards but not salvation (MI restated).</a:t>
            </a:r>
          </a:p>
        </p:txBody>
      </p:sp>
    </p:spTree>
    <p:extLst>
      <p:ext uri="{BB962C8B-B14F-4D97-AF65-F5344CB8AC3E}">
        <p14:creationId xmlns:p14="http://schemas.microsoft.com/office/powerpoint/2010/main" val="399288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dirty="0">
                <a:effectLst/>
                <a:latin typeface="Arial" panose="020B0604020202020204" pitchFamily="34" charset="0"/>
                <a:ea typeface="Times New Roman" panose="02020603050405020304" pitchFamily="18" charset="0"/>
              </a:rPr>
              <a:t>Today we will see that the book of Hebrews warns Jewish believers from apostasy—do you know what they are warned about?</a:t>
            </a:r>
            <a:r>
              <a:rPr lang="en-US"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whole book assumes they know the OT law and sacrifices.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These believing Jews were undergoing so much difficulty that they were considering a return to Judaism—a temptation to turn away or turn back to their Jewish roots.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So the writer sought to convince them that Jesus is better than anything they ever experienced in Judaism.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writer told them not to reject the superior NT walk with Jesus for the inferior OT law.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first movement of the book notes that Christ is superior in his person to anyone in the OT.</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throughout the letter are FIVE dire admonitions not to apostatize (read them).</a:t>
            </a:r>
          </a:p>
          <a:p>
            <a:r>
              <a:rPr lang="en-US" dirty="0"/>
              <a:t>• Subject: Today we will see two key warnings from Hebrews about apostasy. </a:t>
            </a:r>
          </a:p>
          <a:p>
            <a:r>
              <a:rPr lang="en-US" dirty="0"/>
              <a:t>There are 5 warnings in total.</a:t>
            </a:r>
          </a:p>
          <a:p>
            <a:r>
              <a:rPr lang="en-US" dirty="0"/>
              <a:t>But we do not have time for all 5 today.</a:t>
            </a:r>
          </a:p>
          <a:p>
            <a:r>
              <a:rPr lang="en-US" dirty="0"/>
              <a:t>Preview: We will look only at Warning 3 and Warning 4.</a:t>
            </a:r>
          </a:p>
          <a:p>
            <a:r>
              <a:rPr lang="en-US" dirty="0"/>
              <a:t>Text: These are the two most controversial texts in Hebrews—and probably the whole NT.</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324289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guess that you have never seen a nametag like this.</a:t>
            </a:r>
          </a:p>
          <a:p>
            <a:r>
              <a:rPr lang="en-US" dirty="0"/>
              <a:t>• That’s because apostates don’t wear nametags.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2003994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Believers who purposely reject Christ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061241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3108511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two-volume massive commentary series by William Lane addresses questions relevant to us all.</a:t>
            </a:r>
          </a:p>
          <a:p>
            <a:endParaRPr lang="en-US" dirty="0"/>
          </a:p>
        </p:txBody>
      </p:sp>
    </p:spTree>
    <p:extLst>
      <p:ext uri="{BB962C8B-B14F-4D97-AF65-F5344CB8AC3E}">
        <p14:creationId xmlns:p14="http://schemas.microsoft.com/office/powerpoint/2010/main" val="3264431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for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Apostates are believers who turn away from Christ and yet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86357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E1044E-11B8-2C4E-9A23-174F621443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Maybe they were even from a secluded community like Qumran.</a:t>
            </a:r>
          </a:p>
          <a:p>
            <a:pPr eaLnBrk="1" hangingPunct="1"/>
            <a:r>
              <a:rPr lang="en-US" sz="1200" kern="1200" dirty="0">
                <a:solidFill>
                  <a:schemeClr val="tx1"/>
                </a:solidFill>
                <a:effectLst/>
                <a:latin typeface="+mn-lt"/>
                <a:ea typeface="+mn-ea"/>
                <a:cs typeface="+mn-cs"/>
              </a:rPr>
              <a:t>• Excavated by Roland De Vaux</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During the Jewish Revolt of AD 66-73, all the Jews—believers and unbelievers alike—found refuge in Jerusalem against the Roman armies.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r>
              <a:rPr lang="en-US" dirty="0">
                <a:effectLst/>
                <a:latin typeface="Arial" charset="0"/>
                <a:ea typeface="ＭＳ Ｐゴシック" charset="0"/>
              </a:rPr>
              <a:t>In fact, t</a:t>
            </a:r>
            <a:r>
              <a:rPr lang="en-US" dirty="0">
                <a:latin typeface="Arial" charset="0"/>
                <a:ea typeface="ＭＳ Ｐゴシック" charset="0"/>
                <a:cs typeface="ＭＳ Ｐゴシック" charset="0"/>
              </a:rPr>
              <a:t>his Second Temple had just been completed in AD 64 but Jesus said that not one of its stones would remain on another (Matt 24:2).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many well-known men of the past—and even moderns like Ernest Hemingway and Lady Gaga. One thing they all have in common is that they all grew up in Christian homes but later turned away from the faith. The word “apostate” means to turn away so they originally trusted in Christ but then turned away. Notice that none of </a:t>
            </a:r>
            <a:r>
              <a:rPr lang="en-US"/>
              <a:t>them smile.</a:t>
            </a:r>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a:t>
            </a:fld>
            <a:endParaRPr lang="en-US"/>
          </a:p>
        </p:txBody>
      </p:sp>
    </p:spTree>
    <p:extLst>
      <p:ext uri="{BB962C8B-B14F-4D97-AF65-F5344CB8AC3E}">
        <p14:creationId xmlns:p14="http://schemas.microsoft.com/office/powerpoint/2010/main" val="1949124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dirty="0">
                <a:latin typeface="Arial" charset="0"/>
                <a:ea typeface="ＭＳ Ｐゴシック" charset="0"/>
                <a:cs typeface="ＭＳ Ｐゴシック" charset="0"/>
              </a:rPr>
              <a:t>• The church historian Eusebius says that God gave a revelation.</a:t>
            </a:r>
          </a:p>
          <a:p>
            <a:pPr eaLnBrk="1" hangingPunct="1"/>
            <a:r>
              <a:rPr lang="en-US" altLang="ja-JP" dirty="0">
                <a:latin typeface="Arial" charset="0"/>
                <a:ea typeface="ＭＳ Ｐゴシック" charset="0"/>
                <a:cs typeface="ＭＳ Ｐゴシック" charset="0"/>
              </a:rPr>
              <a:t>• So they left Jerusalem, crossed over into modern-day Jordan, and settled in Pella.</a:t>
            </a:r>
          </a:p>
          <a:p>
            <a:pPr eaLnBrk="1" hangingPunct="1"/>
            <a:r>
              <a:rPr lang="en-US" altLang="ja-JP" dirty="0">
                <a:latin typeface="Arial" charset="0"/>
                <a:ea typeface="ＭＳ Ｐゴシック" charset="0"/>
                <a:cs typeface="ＭＳ Ｐゴシック" charset="0"/>
              </a:rPr>
              <a:t>• This peaceful city has the same name today.</a:t>
            </a:r>
          </a:p>
          <a:p>
            <a:pPr eaLnBrk="1" hangingPunct="1"/>
            <a:r>
              <a:rPr lang="en-US" altLang="ja-JP" dirty="0">
                <a:latin typeface="Arial" charset="0"/>
                <a:ea typeface="ＭＳ Ｐゴシック" charset="0"/>
                <a:cs typeface="ＭＳ Ｐゴシック" charset="0"/>
              </a:rPr>
              <a:t>________</a:t>
            </a:r>
          </a:p>
          <a:p>
            <a:pPr eaLnBrk="1" hangingPunct="1"/>
            <a:endParaRPr lang="en-US" altLang="ja-JP" dirty="0">
              <a:latin typeface="Arial" charset="0"/>
              <a:ea typeface="ＭＳ Ｐゴシック" charset="0"/>
              <a:cs typeface="ＭＳ Ｐゴシック" charset="0"/>
            </a:endParaRPr>
          </a:p>
          <a:p>
            <a:pPr eaLnBrk="1" hangingPunct="1"/>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 —</a:t>
            </a:r>
            <a:r>
              <a:rPr lang="en-US" sz="1400" dirty="0">
                <a:latin typeface="Arial" charset="0"/>
                <a:ea typeface="ＭＳ Ｐゴシック" charset="0"/>
                <a:cs typeface="ＭＳ Ｐゴシック" charset="0"/>
              </a:rPr>
              <a:t>Todd Bolen, </a:t>
            </a:r>
            <a:r>
              <a:rPr lang="en-US" sz="1400" dirty="0" err="1">
                <a:latin typeface="Arial" charset="0"/>
                <a:ea typeface="ＭＳ Ｐゴシック" charset="0"/>
                <a:cs typeface="ＭＳ Ｐゴシック" charset="0"/>
              </a:rPr>
              <a:t>BIblePlaces.com</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—so they cannot repent!</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deliberately turn away from Jesus can die before their time</a:t>
            </a:r>
            <a:r>
              <a:rPr lang="en-SG" sz="1200" kern="1200" dirty="0">
                <a:solidFill>
                  <a:schemeClr val="tx1"/>
                </a:solidFill>
                <a:effectLst/>
                <a:latin typeface="+mn-lt"/>
                <a:ea typeface="+mn-ea"/>
                <a:cs typeface="+mn-cs"/>
              </a:rPr>
              <a:t>.</a:t>
            </a:r>
          </a:p>
          <a:p>
            <a:r>
              <a:rPr lang="en-US" sz="1800" dirty="0">
                <a:effectLst/>
                <a:latin typeface="Arial" panose="020B0604020202020204" pitchFamily="34" charset="0"/>
                <a:ea typeface="Times New Roman" panose="02020603050405020304" pitchFamily="18" charset="0"/>
              </a:rPr>
              <a:t>Believers who purposely reject Christ can enter heaven earlier than God intended.</a:t>
            </a:r>
            <a:endParaRPr lang="en-US" dirty="0">
              <a:cs typeface="ＭＳ Ｐゴシック" charset="0"/>
            </a:endParaRPr>
          </a:p>
        </p:txBody>
      </p:sp>
    </p:spTree>
    <p:extLst>
      <p:ext uri="{BB962C8B-B14F-4D97-AF65-F5344CB8AC3E}">
        <p14:creationId xmlns:p14="http://schemas.microsoft.com/office/powerpoint/2010/main" val="2242099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There are many verses in Hebrews 10 that show them to be believers in Christ.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judgment on these readers if they turned away would be “the raging fire that will consume his enemies.”</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 temple!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2492251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Hebrews 8:13 appropriately warns that the old covenant would soon disappear in the temple destruction.</a:t>
            </a:r>
          </a:p>
          <a:p>
            <a:pPr eaLnBrk="1" hangingPunct="1"/>
            <a:r>
              <a:rPr lang="en-US"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Kevin Swanson chronicles the history of Western apostasy in his book called </a:t>
            </a:r>
            <a:r>
              <a:rPr lang="en-SG" sz="1200" i="1" kern="1200" dirty="0">
                <a:solidFill>
                  <a:schemeClr val="tx1"/>
                </a:solidFill>
                <a:effectLst/>
                <a:latin typeface="+mn-lt"/>
                <a:ea typeface="+mn-ea"/>
                <a:cs typeface="+mn-cs"/>
              </a:rPr>
              <a:t>Apostate</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a:t>
            </a:fld>
            <a:endParaRPr lang="en-US"/>
          </a:p>
        </p:txBody>
      </p:sp>
    </p:spTree>
    <p:extLst>
      <p:ext uri="{BB962C8B-B14F-4D97-AF65-F5344CB8AC3E}">
        <p14:creationId xmlns:p14="http://schemas.microsoft.com/office/powerpoint/2010/main" val="2249061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Turning away from Jesus—apostasy—can result in the Lord not only taking away our rewards but also taking away our lives!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97791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deliberately turn away from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883776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already saw in message 2 how God disciplined believers with death for the serious sin of apostasy.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Partakers View sees death for apostasy while maintaining eternal security.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for the Hebrews was to leave Jerusalem (13:13).</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application for you is to commit yourself to him (leave sin).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TP Topical Preaching</a:t>
            </a:r>
          </a:p>
        </p:txBody>
      </p:sp>
    </p:spTree>
    <p:extLst>
      <p:ext uri="{BB962C8B-B14F-4D97-AF65-F5344CB8AC3E}">
        <p14:creationId xmlns:p14="http://schemas.microsoft.com/office/powerpoint/2010/main" val="408509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John Dewey founded the US public education system to eliminate home schools.</a:t>
            </a:r>
          </a:p>
          <a:p>
            <a:r>
              <a:rPr lang="en-US" dirty="0"/>
              <a:t>• Darwin convinced the world to believe in evolution instead of creation.</a:t>
            </a:r>
          </a:p>
          <a:p>
            <a:r>
              <a:rPr lang="en-US" dirty="0"/>
              <a:t>• And Marx was an atheist.</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114336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FACC3-4DA6-784E-96B6-3F5FC2AF6BC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Nietzsche popularized the saying, “God is dead” in 1883. </a:t>
            </a:r>
          </a:p>
          <a:p>
            <a:r>
              <a:rPr lang="en-US" dirty="0"/>
              <a:t>• But God responded 17 years later, “Nietzsche is dead.”</a:t>
            </a:r>
          </a:p>
          <a:p>
            <a:endParaRPr lang="en-US" dirty="0"/>
          </a:p>
        </p:txBody>
      </p:sp>
    </p:spTree>
    <p:extLst>
      <p:ext uri="{BB962C8B-B14F-4D97-AF65-F5344CB8AC3E}">
        <p14:creationId xmlns:p14="http://schemas.microsoft.com/office/powerpoint/2010/main" val="42633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Modern apostates who also grew up in Christian homes include Rob Bell (author of </a:t>
            </a:r>
            <a:r>
              <a:rPr lang="en-US" sz="1200" i="1" kern="1200" dirty="0">
                <a:solidFill>
                  <a:schemeClr val="tx1"/>
                </a:solidFill>
                <a:effectLst/>
                <a:latin typeface="+mn-lt"/>
                <a:ea typeface="+mn-ea"/>
                <a:cs typeface="+mn-cs"/>
              </a:rPr>
              <a:t>Love Wins</a:t>
            </a:r>
            <a:r>
              <a:rPr lang="en-US" sz="1200" kern="1200" dirty="0">
                <a:solidFill>
                  <a:schemeClr val="tx1"/>
                </a:solidFill>
                <a:effectLst/>
                <a:latin typeface="+mn-lt"/>
                <a:ea typeface="+mn-ea"/>
                <a:cs typeface="+mn-cs"/>
              </a:rPr>
              <a:t>, a universalist book), and Oprah Winfrey—the most popular apostate in the world as the most influential woman who teaches the same belief that all are saved.</a:t>
            </a:r>
            <a:endParaRPr lang="en-US" dirty="0">
              <a:cs typeface="ＭＳ Ｐゴシック" charset="0"/>
            </a:endParaRPr>
          </a:p>
        </p:txBody>
      </p:sp>
    </p:spTree>
    <p:extLst>
      <p:ext uri="{BB962C8B-B14F-4D97-AF65-F5344CB8AC3E}">
        <p14:creationId xmlns:p14="http://schemas.microsoft.com/office/powerpoint/2010/main" val="172508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Here is Part 3 of the 4-part study on The Inheritance of the Believer.</a:t>
            </a:r>
          </a:p>
        </p:txBody>
      </p:sp>
    </p:spTree>
    <p:extLst>
      <p:ext uri="{BB962C8B-B14F-4D97-AF65-F5344CB8AC3E}">
        <p14:creationId xmlns:p14="http://schemas.microsoft.com/office/powerpoint/2010/main" val="405000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43804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863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8234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60909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7838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4032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6792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70002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3309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2271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3777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6968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67524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94715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10610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12226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20255951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33895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94465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854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56285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0020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21106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9223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25244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35063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13200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837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6246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54139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4052477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188852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1344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936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9372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7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718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7501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46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9554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2791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074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87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9979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6328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7078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95364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55440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02406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3855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5934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9649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2947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7066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0171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40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87898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0182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26502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71786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8039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80330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93695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42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62104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933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8657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068596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672451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17287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55177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624858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26251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41880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38329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479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854605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18310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2471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7260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59477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9805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646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0113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6165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369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1.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03620088"/>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430143227"/>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406702411"/>
      </p:ext>
    </p:extLst>
  </p:cSld>
  <p:clrMap bg1="dk2" tx1="lt1" bg2="dk1" tx2="lt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1097538"/>
      </p:ext>
    </p:extLst>
  </p:cSld>
  <p:clrMap bg1="lt1" tx1="dk1" bg2="lt2" tx2="dk2" accent1="accent1" accent2="accent2" accent3="accent3" accent4="accent4" accent5="accent5" accent6="accent6" hlink="hlink" folHlink="folHlink"/>
  <p:sldLayoutIdLst>
    <p:sldLayoutId id="2147484667" r:id="rId1"/>
    <p:sldLayoutId id="214748466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636289217"/>
      </p:ext>
    </p:extLst>
  </p:cSld>
  <p:clrMap bg1="lt1" tx1="dk1" bg2="lt2" tx2="dk2" accent1="accent1" accent2="accent2" accent3="accent3" accent4="accent4" accent5="accent5" accent6="accent6" hlink="hlink" folHlink="folHlink"/>
  <p:sldLayoutIdLst>
    <p:sldLayoutId id="2147484670" r:id="rId1"/>
    <p:sldLayoutId id="214748467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551401158"/>
      </p:ext>
    </p:extLst>
  </p:cSld>
  <p:clrMap bg1="dk2" tx1="lt1" bg2="dk1" tx2="lt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96076"/>
      </p:ext>
    </p:extLst>
  </p:cSld>
  <p:clrMap bg1="dk2" tx1="lt1" bg2="dk1" tx2="lt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769349"/>
      </p:ext>
    </p:extLst>
  </p:cSld>
  <p:clrMap bg1="dk2" tx1="lt1" bg2="dk1"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924058"/>
      </p:ext>
    </p:extLst>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hemeOverride" Target="../theme/themeOverride5.xml"/><Relationship Id="rId5" Type="http://schemas.openxmlformats.org/officeDocument/2006/relationships/image" Target="../media/image19.jpe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8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8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81.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103.xml"/><Relationship Id="rId4" Type="http://schemas.openxmlformats.org/officeDocument/2006/relationships/hyperlink" Target="https://www.publicdomainpictures.net/view-image.php?image=222432&amp;picture=fire"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9.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82.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hemeOverride" Target="../theme/themeOverride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Warnings in Hebrews</a:t>
            </a:r>
          </a:p>
        </p:txBody>
      </p:sp>
    </p:spTree>
    <p:extLst>
      <p:ext uri="{BB962C8B-B14F-4D97-AF65-F5344CB8AC3E}">
        <p14:creationId xmlns:p14="http://schemas.microsoft.com/office/powerpoint/2010/main" val="17044407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119000"/>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Warnings in Hebrews</a:t>
            </a:r>
          </a:p>
        </p:txBody>
      </p:sp>
      <p:sp>
        <p:nvSpPr>
          <p:cNvPr id="2" name="Rectangle 2">
            <a:extLst>
              <a:ext uri="{FF2B5EF4-FFF2-40B4-BE49-F238E27FC236}">
                <a16:creationId xmlns:a16="http://schemas.microsoft.com/office/drawing/2014/main" id="{6CA89F6C-2002-0BF8-8F1A-F122631603DD}"/>
              </a:ext>
            </a:extLst>
          </p:cNvPr>
          <p:cNvSpPr txBox="1">
            <a:spLocks noChangeArrowheads="1"/>
          </p:cNvSpPr>
          <p:nvPr/>
        </p:nvSpPr>
        <p:spPr bwMode="auto">
          <a:xfrm>
            <a:off x="30201" y="1771347"/>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3 of 4</a:t>
            </a:r>
          </a:p>
        </p:txBody>
      </p:sp>
    </p:spTree>
    <p:extLst>
      <p:ext uri="{BB962C8B-B14F-4D97-AF65-F5344CB8AC3E}">
        <p14:creationId xmlns:p14="http://schemas.microsoft.com/office/powerpoint/2010/main" val="323024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Salvation is by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rewards are by works.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1</a:t>
            </a:r>
          </a:p>
        </p:txBody>
      </p:sp>
    </p:spTree>
    <p:extLst>
      <p:ext uri="{BB962C8B-B14F-4D97-AF65-F5344CB8AC3E}">
        <p14:creationId xmlns:p14="http://schemas.microsoft.com/office/powerpoint/2010/main" val="17442699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salvation is secure,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defectors lose rewards.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en-US" dirty="0">
                <a:solidFill>
                  <a:srgbClr val="FFFFFF"/>
                </a:solidFill>
                <a:effectLst>
                  <a:glow rad="127000">
                    <a:srgbClr val="000000"/>
                  </a:glow>
                </a:effectLst>
              </a:rPr>
              <a:t>Main Idea of Message 2</a:t>
            </a:r>
          </a:p>
        </p:txBody>
      </p:sp>
    </p:spTree>
    <p:extLst>
      <p:ext uri="{BB962C8B-B14F-4D97-AF65-F5344CB8AC3E}">
        <p14:creationId xmlns:p14="http://schemas.microsoft.com/office/powerpoint/2010/main" val="9028821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en-AU" sz="9600" b="1" dirty="0">
                <a:solidFill>
                  <a:srgbClr val="B10000"/>
                </a:solidFill>
                <a:effectLst/>
                <a:latin typeface="Times"/>
                <a:ea typeface="ＭＳ Ｐゴシック" charset="0"/>
                <a:cs typeface="Times"/>
              </a:rPr>
              <a:t>Hebrews</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000000"/>
                </a:solidFill>
                <a:effectLst/>
                <a:uLnTx/>
                <a:uFillTx/>
                <a:latin typeface="Times"/>
                <a:ea typeface="ＭＳ Ｐゴシック" charset="0"/>
                <a:cs typeface="Times"/>
              </a:rPr>
              <a:t>The Letter to the</a:t>
            </a:r>
            <a:endParaRPr kumimoji="0" lang="en-US" sz="3600" b="1" i="0" u="none" strike="noStrike" kern="1200" cap="none" spc="0" normalizeH="0" baseline="0" noProof="0" dirty="0">
              <a:ln>
                <a:noFill/>
              </a:ln>
              <a:solidFill>
                <a:srgbClr val="000000"/>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How do we know that the readers were Jews?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85C4266-17A6-E2C6-EE6E-0A2D98A93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readers were Jewish Christians</a:t>
            </a: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brothers and sisters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belong to God and are partners with those called to heaven" (3:1)</a:t>
            </a: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"…let us hold firmly to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what we believe</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This High Priest of ours understands…"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(4:14b-15a)</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"…dear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brothers and sisters</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we can boldly enter heaven</a:t>
            </a:r>
            <a:r>
              <a:rPr kumimoji="0" lang="fr-FR"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Most Holy Place because of the blood of Jesus" (10:19)</a:t>
            </a: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"…those early days when you first learned about Christ…</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you remained faithful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though it meant terrible suffering" (10:32)</a:t>
            </a:r>
          </a:p>
        </p:txBody>
      </p:sp>
    </p:spTree>
    <p:extLst>
      <p:ext uri="{BB962C8B-B14F-4D97-AF65-F5344CB8AC3E}">
        <p14:creationId xmlns:p14="http://schemas.microsoft.com/office/powerpoint/2010/main" val="11616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I go back?"</a:t>
            </a:r>
          </a:p>
        </p:txBody>
      </p:sp>
      <p:sp>
        <p:nvSpPr>
          <p:cNvPr id="5" name="Rectangle 2"/>
          <p:cNvSpPr txBox="1">
            <a:spLocks noChangeArrowheads="1"/>
          </p:cNvSpPr>
          <p:nvPr/>
        </p:nvSpPr>
        <p:spPr bwMode="auto">
          <a:xfrm>
            <a:off x="-67394" y="5164842"/>
            <a:ext cx="9211394"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"So we must listen very carefully to the truth we have heard, or we may drift away from it" (Hebrews 2:1 </a:t>
            </a:r>
            <a:r>
              <a:rPr kumimoji="0" lang="en-US" sz="28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5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en-US"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Supremacy of Jesus in the Book of Hebrews</a:t>
            </a:r>
          </a:p>
        </p:txBody>
      </p:sp>
    </p:spTree>
    <p:extLst>
      <p:ext uri="{BB962C8B-B14F-4D97-AF65-F5344CB8AC3E}">
        <p14:creationId xmlns:p14="http://schemas.microsoft.com/office/powerpoint/2010/main" val="13530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41520" y="2944882"/>
            <a:ext cx="6858002" cy="968238"/>
          </a:xfrm>
          <a:solidFill>
            <a:srgbClr val="000000"/>
          </a:solidFill>
          <a:effectLst/>
        </p:spPr>
        <p:txBody>
          <a:bodyPr anchor="ctr"/>
          <a:lstStyle/>
          <a:p>
            <a:pPr eaLnBrk="1" hangingPunct="1"/>
            <a:r>
              <a:rPr lang="en-US"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"Better" Book	</a:t>
            </a: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1:4 Christ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the angels"</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6:9 We are confident of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things in your case"</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7:7 Melchizedek "better" ("greater") than Abraham</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7:19 "We have confidence in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hope"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7:22 Jesus is the "guarantee of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covenant"</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8:6 Christ is the "mediator of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covenant"</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8:6 New covenant "established on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promises"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9:23 </a:t>
            </a:r>
            <a:r>
              <a:rPr lang="en-US" sz="2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Priestly garments need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sacrifices"</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10:34 Heaven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and lasting possession" </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11:16 Heaven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country"</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11:35 They obtain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resurrection" experience</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11:40 God "provided something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for us"</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12:24 Christ</a:t>
            </a:r>
            <a:r>
              <a:rPr lang="fr-FR"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blood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the blood of Abel"</a:t>
            </a:r>
          </a:p>
          <a:p>
            <a:pPr algn="l" eaLnBrk="1" hangingPunct="1">
              <a:spcBef>
                <a:spcPct val="0"/>
              </a:spcBef>
            </a:pP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l" eaLnBrk="1" hangingPunct="1">
              <a:spcBef>
                <a:spcPct val="0"/>
              </a:spcBef>
            </a:pPr>
            <a:r>
              <a:rPr lang="en-US" sz="1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Note:</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11:4 "Abel offered to God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sacrifice" uses a different Greek word often translated "better"</a:t>
            </a: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Hebrews uses the word "</a:t>
            </a:r>
            <a:r>
              <a:rPr kumimoji="0" lang="en-US" sz="2800" b="1" i="0" u="none" strike="noStrike" kern="1200" cap="none" spc="0" normalizeH="0" baseline="0" noProof="0" dirty="0">
                <a:ln>
                  <a:noFill/>
                </a:ln>
                <a:solidFill>
                  <a:srgbClr val="FFFF00"/>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better</a:t>
            </a:r>
            <a:r>
              <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13 times…</a:t>
            </a:r>
          </a:p>
        </p:txBody>
      </p:sp>
      <p:sp>
        <p:nvSpPr>
          <p:cNvPr id="7" name="Text Box 5"/>
          <p:cNvSpPr txBox="1">
            <a:spLocks noChangeArrowheads="1"/>
          </p:cNvSpPr>
          <p:nvPr/>
        </p:nvSpPr>
        <p:spPr bwMode="auto">
          <a:xfrm>
            <a:off x="8244408" y="60325"/>
            <a:ext cx="915625" cy="52321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en-US"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266f</a:t>
            </a:r>
          </a:p>
        </p:txBody>
      </p:sp>
    </p:spTree>
    <p:extLst>
      <p:ext uri="{BB962C8B-B14F-4D97-AF65-F5344CB8AC3E}">
        <p14:creationId xmlns:p14="http://schemas.microsoft.com/office/powerpoint/2010/main" val="353283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chemeClr val="accent2"/>
                </a:solidFill>
                <a:latin typeface="Arial" charset="0"/>
                <a:ea typeface="ＭＳ Ｐゴシック" charset="0"/>
                <a:cs typeface="ＭＳ Ｐゴシック" charset="0"/>
              </a:rPr>
              <a:t>Christ is Superior in His Person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7134748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t wear nametags</a:t>
            </a:r>
          </a:p>
        </p:txBody>
      </p:sp>
    </p:spTree>
    <p:extLst>
      <p:ext uri="{BB962C8B-B14F-4D97-AF65-F5344CB8AC3E}">
        <p14:creationId xmlns:p14="http://schemas.microsoft.com/office/powerpoint/2010/main" val="38599198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914400" eaLnBrk="0" fontAlgn="base" hangingPunct="0">
              <a:spcBef>
                <a:spcPct val="0"/>
              </a:spcBef>
              <a:spcAft>
                <a:spcPct val="0"/>
              </a:spcAft>
            </a:pPr>
            <a:endParaRPr lang="en-US" sz="4000" b="1">
              <a:solidFill>
                <a:srgbClr val="FFFF00"/>
              </a:solidFill>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defTabSz="914400" eaLnBrk="0" fontAlgn="base" hangingPunct="0">
              <a:spcBef>
                <a:spcPct val="50000"/>
              </a:spcBef>
              <a:spcAft>
                <a:spcPct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drifting from truth (2:1</a:t>
            </a:r>
            <a:r>
              <a:rPr lang="en-US" sz="3600" b="1" dirty="0">
                <a:solidFill>
                  <a:srgbClr val="FFFFFF"/>
                </a:solidFill>
                <a:effectLst>
                  <a:glow rad="152400">
                    <a:srgbClr val="000000">
                      <a:alpha val="90000"/>
                    </a:srgbClr>
                  </a:glow>
                </a:effectLst>
              </a:rPr>
              <a:t>-4</a:t>
            </a:r>
            <a:r>
              <a:rPr lang="en-GB" sz="3600" b="1" dirty="0">
                <a:solidFill>
                  <a:srgbClr val="FFFFFF"/>
                </a:solidFill>
                <a:effectLst>
                  <a:glow rad="152400">
                    <a:srgbClr val="000000">
                      <a:alpha val="90000"/>
                    </a:srgbClr>
                  </a:glow>
                </a:effectLst>
              </a:rPr>
              <a:t>)</a:t>
            </a:r>
            <a:endParaRPr lang="en-US" sz="3600" b="1" dirty="0">
              <a:solidFill>
                <a:srgbClr val="FFFFFF"/>
              </a:solidFill>
              <a:effectLst>
                <a:glow rad="152400">
                  <a:srgbClr val="000000">
                    <a:alpha val="90000"/>
                  </a:srgbClr>
                </a:glow>
              </a:effectLst>
            </a:endParaRPr>
          </a:p>
          <a:p>
            <a:pPr marL="628650" indent="-628650" defTabSz="914400" eaLnBrk="0" fontAlgn="base" hangingPunct="0">
              <a:spcBef>
                <a:spcPct val="20000"/>
              </a:spcBef>
              <a:spcAft>
                <a:spcPct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unbelief (3</a:t>
            </a:r>
            <a:r>
              <a:rPr lang="en-US" sz="3600" b="1" dirty="0">
                <a:solidFill>
                  <a:srgbClr val="FFFFFF"/>
                </a:solidFill>
                <a:effectLst>
                  <a:glow rad="152400">
                    <a:srgbClr val="000000">
                      <a:alpha val="90000"/>
                    </a:srgbClr>
                  </a:glow>
                </a:effectLst>
              </a:rPr>
              <a:t>:7-19)</a:t>
            </a:r>
          </a:p>
          <a:p>
            <a:pPr marL="628650" indent="-628650" defTabSz="914400" eaLnBrk="0" fontAlgn="base" hangingPunct="0">
              <a:spcBef>
                <a:spcPct val="20000"/>
              </a:spcBef>
              <a:spcAft>
                <a:spcPct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immaturity (5:11–6:12)</a:t>
            </a:r>
            <a:endParaRPr lang="en-US" sz="3600" b="1" dirty="0">
              <a:solidFill>
                <a:srgbClr val="FFFFFF"/>
              </a:solidFill>
              <a:effectLst>
                <a:glow rad="152400">
                  <a:srgbClr val="000000">
                    <a:alpha val="90000"/>
                  </a:srgbClr>
                </a:glow>
              </a:effectLst>
            </a:endParaRPr>
          </a:p>
          <a:p>
            <a:pPr marL="628650" indent="-628650" defTabSz="914400" eaLnBrk="0" fontAlgn="base" hangingPunct="0">
              <a:spcBef>
                <a:spcPct val="20000"/>
              </a:spcBef>
              <a:spcAft>
                <a:spcPct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wilful sin (10:19-39)</a:t>
            </a:r>
            <a:endParaRPr lang="en-US" sz="3600" b="1" dirty="0">
              <a:solidFill>
                <a:srgbClr val="FFFFFF"/>
              </a:solidFill>
              <a:effectLst>
                <a:glow rad="152400">
                  <a:srgbClr val="000000">
                    <a:alpha val="90000"/>
                  </a:srgbClr>
                </a:glow>
              </a:effectLst>
            </a:endParaRPr>
          </a:p>
          <a:p>
            <a:pPr marL="628650" indent="-628650" defTabSz="914400" eaLnBrk="0" fontAlgn="base" hangingPunct="0">
              <a:spcBef>
                <a:spcPct val="20000"/>
              </a:spcBef>
              <a:spcAft>
                <a:spcPct val="0"/>
              </a:spcAft>
              <a:buFontTx/>
              <a:buAutoNum type="arabicPeriod"/>
            </a:pPr>
            <a:r>
              <a:rPr lang="en-US" sz="3600" b="1" dirty="0">
                <a:solidFill>
                  <a:srgbClr val="FFFF00"/>
                </a:solidFill>
                <a:effectLst>
                  <a:glow rad="152400">
                    <a:srgbClr val="000000">
                      <a:alpha val="90000"/>
                    </a:srgbClr>
                  </a:glow>
                </a:effectLst>
              </a:rPr>
              <a:t>Warning</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of unconcern</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(12:14-29)</a:t>
            </a:r>
          </a:p>
        </p:txBody>
      </p:sp>
      <p:sp>
        <p:nvSpPr>
          <p:cNvPr id="367622" name="Text Box 19"/>
          <p:cNvSpPr txBox="1">
            <a:spLocks noChangeArrowheads="1"/>
          </p:cNvSpPr>
          <p:nvPr/>
        </p:nvSpPr>
        <p:spPr bwMode="auto">
          <a:xfrm>
            <a:off x="8388424"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258</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en-US" b="1" dirty="0">
                <a:solidFill>
                  <a:srgbClr val="FFFF00"/>
                </a:solidFill>
                <a:latin typeface="Arial" charset="0"/>
                <a:ea typeface="ＭＳ Ｐゴシック" charset="0"/>
                <a:cs typeface="ＭＳ Ｐゴシック" charset="0"/>
              </a:rPr>
              <a:t>5 Warnings in Hebrews</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369168"/>
            <a:ext cx="1403648" cy="1403648"/>
          </a:xfrm>
          <a:prstGeom prst="rect">
            <a:avLst/>
          </a:prstGeom>
        </p:spPr>
      </p:pic>
      <p:sp>
        <p:nvSpPr>
          <p:cNvPr id="3" name="Pentagon 2">
            <a:extLst>
              <a:ext uri="{FF2B5EF4-FFF2-40B4-BE49-F238E27FC236}">
                <a16:creationId xmlns:a16="http://schemas.microsoft.com/office/drawing/2014/main" id="{B3F46074-ADAC-C24E-B3A1-1A239464F6D4}"/>
              </a:ext>
            </a:extLst>
          </p:cNvPr>
          <p:cNvSpPr/>
          <p:nvPr/>
        </p:nvSpPr>
        <p:spPr bwMode="auto">
          <a:xfrm flipH="1">
            <a:off x="2241710" y="3135612"/>
            <a:ext cx="6902289" cy="1571842"/>
          </a:xfrm>
          <a:prstGeom prst="homePlat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sz="3200" b="1" dirty="0">
                <a:solidFill>
                  <a:schemeClr val="bg1"/>
                </a:solidFill>
                <a:latin typeface="Arial" panose="020B0604020202020204" pitchFamily="34" charset="0"/>
                <a:cs typeface="Arial" panose="020B0604020202020204" pitchFamily="34" charset="0"/>
              </a:rPr>
              <a:t>Today we will see two key warnings in Hebrews on apostasy</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1</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000000"/>
                </a:solidFill>
                <a:latin typeface="Arial" charset="0"/>
                <a:ea typeface="ＭＳ Ｐゴシック" charset="0"/>
                <a:cs typeface="ＭＳ Ｐゴシック" charset="0"/>
              </a:rPr>
              <a:t>Abandoning Jesus </a:t>
            </a:r>
            <a:r>
              <a:rPr lang="en-US" sz="6000" b="1" dirty="0">
                <a:solidFill>
                  <a:srgbClr val="800000"/>
                </a:solidFill>
                <a:latin typeface="Arial" charset="0"/>
                <a:ea typeface="ＭＳ Ｐゴシック" charset="0"/>
                <a:cs typeface="ＭＳ Ｐゴシック" charset="0"/>
              </a:rPr>
              <a:t>brings discipline</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(2:1-4).</a:t>
            </a:r>
          </a:p>
        </p:txBody>
      </p:sp>
    </p:spTree>
    <p:extLst>
      <p:ext uri="{BB962C8B-B14F-4D97-AF65-F5344CB8AC3E}">
        <p14:creationId xmlns:p14="http://schemas.microsoft.com/office/powerpoint/2010/main" val="2636014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000000"/>
                </a:solidFill>
                <a:latin typeface="Arial" charset="0"/>
                <a:ea typeface="ＭＳ Ｐゴシック" charset="0"/>
                <a:cs typeface="ＭＳ Ｐゴシック" charset="0"/>
              </a:rPr>
              <a:t>Abandoning Jesus </a:t>
            </a:r>
            <a:r>
              <a:rPr lang="en-US" sz="6000" b="1" dirty="0">
                <a:solidFill>
                  <a:srgbClr val="800000"/>
                </a:solidFill>
                <a:latin typeface="Arial" charset="0"/>
                <a:ea typeface="ＭＳ Ｐゴシック" charset="0"/>
                <a:cs typeface="ＭＳ Ｐゴシック" charset="0"/>
              </a:rPr>
              <a:t>forfeits our future rule</a:t>
            </a:r>
            <a:r>
              <a:rPr lang="en-US" sz="6000" b="1" dirty="0">
                <a:solidFill>
                  <a:srgbClr val="000000"/>
                </a:solidFill>
                <a:latin typeface="Arial" charset="0"/>
                <a:ea typeface="ＭＳ Ｐゴシック" charset="0"/>
                <a:cs typeface="ＭＳ Ｐゴシック" charset="0"/>
              </a:rPr>
              <a:t> (3:7-19).</a:t>
            </a:r>
          </a:p>
        </p:txBody>
      </p:sp>
    </p:spTree>
    <p:extLst>
      <p:ext uri="{BB962C8B-B14F-4D97-AF65-F5344CB8AC3E}">
        <p14:creationId xmlns:p14="http://schemas.microsoft.com/office/powerpoint/2010/main" val="470405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000000"/>
                </a:solidFill>
                <a:latin typeface="Arial" charset="0"/>
                <a:ea typeface="ＭＳ Ｐゴシック" charset="0"/>
                <a:cs typeface="ＭＳ Ｐゴシック" charset="0"/>
              </a:rPr>
              <a:t>Rejecting Christ can lead to </a:t>
            </a:r>
            <a:r>
              <a:rPr lang="en-US" sz="6000" b="1" dirty="0">
                <a:solidFill>
                  <a:srgbClr val="800000"/>
                </a:solidFill>
                <a:latin typeface="Arial" charset="0"/>
                <a:ea typeface="ＭＳ Ｐゴシック" charset="0"/>
                <a:cs typeface="ＭＳ Ｐゴシック" charset="0"/>
              </a:rPr>
              <a:t>physical death</a:t>
            </a:r>
            <a:r>
              <a:rPr lang="en-US" sz="6000" b="1" dirty="0">
                <a:solidFill>
                  <a:srgbClr val="000000"/>
                </a:solidFill>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200214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84983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5</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Refusing God has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consequences</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(12:25-29).</a:t>
            </a:r>
          </a:p>
        </p:txBody>
      </p:sp>
    </p:spTree>
    <p:extLst>
      <p:ext uri="{BB962C8B-B14F-4D97-AF65-F5344CB8AC3E}">
        <p14:creationId xmlns:p14="http://schemas.microsoft.com/office/powerpoint/2010/main" val="85497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000000"/>
                </a:solidFill>
                <a:latin typeface="Arial" charset="0"/>
                <a:ea typeface="ＭＳ Ｐゴシック" charset="0"/>
                <a:cs typeface="ＭＳ Ｐゴシック" charset="0"/>
              </a:rPr>
              <a:t>Rejecting Christ can lead to </a:t>
            </a:r>
            <a:r>
              <a:rPr lang="en-US" sz="6000" b="1" dirty="0">
                <a:solidFill>
                  <a:srgbClr val="800000"/>
                </a:solidFill>
                <a:latin typeface="Arial" charset="0"/>
                <a:ea typeface="ＭＳ Ｐゴシック" charset="0"/>
                <a:cs typeface="ＭＳ Ｐゴシック" charset="0"/>
              </a:rPr>
              <a:t>physical death</a:t>
            </a:r>
            <a:r>
              <a:rPr lang="en-US" sz="6000" b="1" dirty="0">
                <a:solidFill>
                  <a:srgbClr val="000000"/>
                </a:solidFill>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2423765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en-US" sz="4000" b="1" dirty="0"/>
              <a:t>It is impossible to repent from apostasy because you’re dead </a:t>
            </a:r>
            <a:br>
              <a:rPr lang="en-US" sz="4000" b="1" dirty="0"/>
            </a:br>
            <a:r>
              <a:rPr lang="en-US" sz="4000" b="1" dirty="0"/>
              <a:t>(Hebrews 6:4-8).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en-US" dirty="0">
                <a:solidFill>
                  <a:srgbClr val="FFFF00"/>
                </a:solidFill>
                <a:effectLst/>
                <a:latin typeface="Arial" charset="0"/>
                <a:ea typeface="ＭＳ Ｐゴシック" charset="0"/>
                <a:cs typeface="Arial" charset="0"/>
              </a:rPr>
              <a:t>An Impossibility (Heb. 6:4-6 </a:t>
            </a:r>
            <a:r>
              <a:rPr lang="en-US" sz="3600" dirty="0">
                <a:solidFill>
                  <a:srgbClr val="FFFF00"/>
                </a:solidFill>
                <a:effectLst/>
                <a:latin typeface="Arial" charset="0"/>
                <a:ea typeface="ＭＳ Ｐゴシック" charset="0"/>
                <a:cs typeface="Arial" charset="0"/>
              </a:rPr>
              <a:t>NLT</a:t>
            </a:r>
            <a:r>
              <a:rPr lang="en-US" dirty="0">
                <a:solidFill>
                  <a:srgbClr val="FFFF00"/>
                </a:solidFill>
                <a:effectLst/>
                <a:latin typeface="Arial" charset="0"/>
                <a:ea typeface="ＭＳ Ｐゴシック" charset="0"/>
                <a:cs typeface="Arial" charset="0"/>
              </a:rPr>
              <a:t>)</a:t>
            </a: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"For it is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impossible to bring back to repentance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those who were once enlightened—those who have experienced the good things of heaven and shared in the Holy Spirit,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who have tasted the goodness of the word of God and the power of the age to come—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who then turn away from God. It is impossible to bring such people back to repentance; by rejecting the Son of God, they themselves are nailing him to the cross once again and holding him up to public shame."</a:t>
            </a:r>
          </a:p>
        </p:txBody>
      </p:sp>
    </p:spTree>
    <p:extLst>
      <p:ext uri="{BB962C8B-B14F-4D97-AF65-F5344CB8AC3E}">
        <p14:creationId xmlns:p14="http://schemas.microsoft.com/office/powerpoint/2010/main" val="611375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4048" y="116633"/>
            <a:ext cx="4406014" cy="291532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Will some Christians go to hell?</a:t>
            </a:r>
          </a:p>
        </p:txBody>
      </p:sp>
      <p:sp>
        <p:nvSpPr>
          <p:cNvPr id="3" name="Rectangle 2">
            <a:extLst>
              <a:ext uri="{FF2B5EF4-FFF2-40B4-BE49-F238E27FC236}">
                <a16:creationId xmlns:a16="http://schemas.microsoft.com/office/drawing/2014/main" id="{83272FC8-1D19-5AA1-BD48-FB1DA34F0EFA}"/>
              </a:ext>
            </a:extLst>
          </p:cNvPr>
          <p:cNvSpPr txBox="1">
            <a:spLocks noChangeArrowheads="1"/>
          </p:cNvSpPr>
          <p:nvPr/>
        </p:nvSpPr>
        <p:spPr bwMode="auto">
          <a:xfrm>
            <a:off x="4737986" y="3999464"/>
            <a:ext cx="4237572" cy="2915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He says yes.</a:t>
            </a:r>
          </a:p>
        </p:txBody>
      </p:sp>
    </p:spTree>
    <p:extLst>
      <p:ext uri="{BB962C8B-B14F-4D97-AF65-F5344CB8AC3E}">
        <p14:creationId xmlns:p14="http://schemas.microsoft.com/office/powerpoint/2010/main" val="7043027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Apostates Destroy From Within</a:t>
            </a: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900" cap="none" spc="-10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The Men who Destroyed the Christian West</a:t>
            </a:r>
          </a:p>
        </p:txBody>
      </p:sp>
    </p:spTree>
    <p:extLst>
      <p:ext uri="{BB962C8B-B14F-4D97-AF65-F5344CB8AC3E}">
        <p14:creationId xmlns:p14="http://schemas.microsoft.com/office/powerpoint/2010/main" val="111092700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 the danger in 6:4-8?</a:t>
            </a: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Christian who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loses</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salvation?</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hypothetical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impossible situation that could never happen?</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profession</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that really </a:t>
            </a: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wasn</a:t>
            </a:r>
            <a:r>
              <a:rPr kumimoji="0" lang="fr-F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genuine and thus results in hell?</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believer who is disqualified for Christian service and will never again return to spiritual commitment due to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death</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has the best evidence</a:t>
            </a: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Rome</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I think the readers lived in Israel</a:t>
            </a: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Picture 10" descr="Qumra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De Vaux</a:t>
              </a:r>
            </a:p>
          </p:txBody>
        </p:sp>
      </p:grpSp>
    </p:spTree>
    <p:extLst>
      <p:ext uri="{BB962C8B-B14F-4D97-AF65-F5344CB8AC3E}">
        <p14:creationId xmlns:p14="http://schemas.microsoft.com/office/powerpoint/2010/main" val="199025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7200" b="1" dirty="0">
                <a:effectLst>
                  <a:glow rad="127000">
                    <a:schemeClr val="tx1"/>
                  </a:glow>
                </a:effectLst>
                <a:latin typeface="Arial" charset="0"/>
                <a:ea typeface="ＭＳ Ｐゴシック" charset="0"/>
                <a:cs typeface="ＭＳ Ｐゴシック" charset="0"/>
              </a:rPr>
              <a:t>Israel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(AD 67-68)</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en-US" b="1" dirty="0">
                <a:solidFill>
                  <a:schemeClr val="bg1"/>
                </a:solidFill>
                <a:latin typeface="Arial" charset="0"/>
                <a:ea typeface="ＭＳ Ｐゴシック" charset="0"/>
                <a:cs typeface="ＭＳ Ｐゴシック" charset="0"/>
              </a:rPr>
              <a:t>The Temple Sanctuary</a:t>
            </a: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en-US" b="1" dirty="0">
                <a:solidFill>
                  <a:schemeClr val="bg1"/>
                </a:solidFill>
                <a:latin typeface="Arial" charset="0"/>
                <a:ea typeface="ＭＳ Ｐゴシック" charset="0"/>
                <a:cs typeface="ＭＳ Ｐゴシック" charset="0"/>
              </a:rPr>
              <a:t>The Temple from the east</a:t>
            </a: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en-US" sz="4000" dirty="0">
                <a:solidFill>
                  <a:schemeClr val="tx1"/>
                </a:solidFill>
                <a:latin typeface="Arial" charset="0"/>
                <a:ea typeface="ＭＳ Ｐゴシック" charset="0"/>
                <a:cs typeface="Arial" charset="0"/>
              </a:rPr>
              <a:t>Antonia Fortress</a:t>
            </a:r>
          </a:p>
        </p:txBody>
      </p:sp>
    </p:spTree>
    <p:extLst>
      <p:ext uri="{BB962C8B-B14F-4D97-AF65-F5344CB8AC3E}">
        <p14:creationId xmlns:p14="http://schemas.microsoft.com/office/powerpoint/2010/main" val="2311699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spTree>
    <p:extLst>
      <p:ext uri="{BB962C8B-B14F-4D97-AF65-F5344CB8AC3E}">
        <p14:creationId xmlns:p14="http://schemas.microsoft.com/office/powerpoint/2010/main" val="167066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223881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Ernest Hemingway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Lady Gaga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Tree>
    <p:extLst>
      <p:ext uri="{BB962C8B-B14F-4D97-AF65-F5344CB8AC3E}">
        <p14:creationId xmlns:p14="http://schemas.microsoft.com/office/powerpoint/2010/main" val="1832518740"/>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a:t>
            </a:r>
          </a:p>
        </p:txBody>
      </p:sp>
    </p:spTree>
    <p:extLst>
      <p:ext uri="{BB962C8B-B14F-4D97-AF65-F5344CB8AC3E}">
        <p14:creationId xmlns:p14="http://schemas.microsoft.com/office/powerpoint/2010/main" val="1021295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en-US" sz="5400" b="1" dirty="0">
                <a:effectLst>
                  <a:glow rad="254000">
                    <a:schemeClr val="tx1"/>
                  </a:glow>
                </a:effectLst>
                <a:latin typeface="Arial" charset="0"/>
                <a:ea typeface="ＭＳ Ｐゴシック" charset="0"/>
                <a:cs typeface="ＭＳ Ｐゴシック" charset="0"/>
              </a:rPr>
              <a:t>Should the Christians </a:t>
            </a:r>
            <a:br>
              <a:rPr lang="en-US" sz="5400" b="1" dirty="0">
                <a:effectLst>
                  <a:glow rad="254000">
                    <a:schemeClr val="tx1"/>
                  </a:glow>
                </a:effectLst>
                <a:latin typeface="Arial" charset="0"/>
                <a:ea typeface="ＭＳ Ｐゴシック" charset="0"/>
                <a:cs typeface="ＭＳ Ｐゴシック" charset="0"/>
              </a:rPr>
            </a:br>
            <a:r>
              <a:rPr lang="en-US" sz="5400" b="1" dirty="0">
                <a:effectLst>
                  <a:glow rad="254000">
                    <a:schemeClr val="tx1"/>
                  </a:glow>
                </a:effectLst>
                <a:latin typeface="Arial" charset="0"/>
                <a:ea typeface="ＭＳ Ｐゴシック" charset="0"/>
                <a:cs typeface="ＭＳ Ｐゴシック" charset="0"/>
              </a:rPr>
              <a:t>stay and fight?</a:t>
            </a:r>
          </a:p>
        </p:txBody>
      </p:sp>
    </p:spTree>
    <p:extLst>
      <p:ext uri="{BB962C8B-B14F-4D97-AF65-F5344CB8AC3E}">
        <p14:creationId xmlns:p14="http://schemas.microsoft.com/office/powerpoint/2010/main" val="54981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 left</a:t>
            </a:r>
          </a:p>
        </p:txBody>
      </p:sp>
    </p:spTree>
    <p:extLst>
      <p:ext uri="{BB962C8B-B14F-4D97-AF65-F5344CB8AC3E}">
        <p14:creationId xmlns:p14="http://schemas.microsoft.com/office/powerpoint/2010/main" val="2776333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861723"/>
          </a:xfrm>
          <a:no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First Century Jerusalem</a:t>
            </a:r>
          </a:p>
        </p:txBody>
      </p:sp>
    </p:spTree>
    <p:extLst>
      <p:ext uri="{BB962C8B-B14F-4D97-AF65-F5344CB8AC3E}">
        <p14:creationId xmlns:p14="http://schemas.microsoft.com/office/powerpoint/2010/main" val="1290652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dirty="0">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en-US" sz="2800" b="1" i="0" u="none" strike="noStrike" kern="1200" cap="none" spc="0" normalizeH="0" baseline="0" noProof="0">
                <a:ln>
                  <a:noFill/>
                </a:ln>
                <a:solidFill>
                  <a:srgbClr val="51596D"/>
                </a:solidFill>
                <a:effectLst>
                  <a:glow rad="139700">
                    <a:srgbClr val="FFFFFF">
                      <a:alpha val="91000"/>
                    </a:srgbClr>
                  </a:glow>
                </a:effectLst>
                <a:uLnTx/>
                <a:uFillTx/>
                <a:latin typeface="Arial"/>
                <a:ea typeface="ＭＳ Ｐゴシック" charset="0"/>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1743329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412838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Free Stock Photo - Public Domain Pictures">
            <a:extLst>
              <a:ext uri="{FF2B5EF4-FFF2-40B4-BE49-F238E27FC236}">
                <a16:creationId xmlns:a16="http://schemas.microsoft.com/office/drawing/2014/main" id="{CAFF6AA2-3930-1B72-83D5-85425DE54B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"…if we deliberately continue sinning after we have received knowledge of the truth, there is no longer any sacrifice that will cover these sins.  </a:t>
            </a:r>
            <a:r>
              <a:rPr lang="en-US" sz="3600" b="1" baseline="30000" dirty="0">
                <a:effectLst>
                  <a:glow rad="381000">
                    <a:schemeClr val="tx1"/>
                  </a:glow>
                </a:effectLst>
                <a:latin typeface="Arial" charset="0"/>
                <a:ea typeface="ＭＳ Ｐゴシック" charset="0"/>
                <a:cs typeface="ＭＳ Ｐゴシック" charset="0"/>
              </a:rPr>
              <a:t>27</a:t>
            </a:r>
            <a:r>
              <a:rPr lang="en-US" sz="3600" b="1" dirty="0">
                <a:effectLst>
                  <a:glow rad="381000">
                    <a:schemeClr val="tx1"/>
                  </a:glow>
                </a:effectLst>
                <a:latin typeface="Arial" charset="0"/>
                <a:ea typeface="ＭＳ Ｐゴシック" charset="0"/>
                <a:cs typeface="ＭＳ Ｐゴシック" charset="0"/>
              </a:rPr>
              <a:t>There is only the terrible expectation of God</a:t>
            </a:r>
            <a:r>
              <a:rPr lang="fr-FR" sz="3600" b="1" dirty="0">
                <a:effectLst>
                  <a:glow rad="381000">
                    <a:schemeClr val="tx1"/>
                  </a:glow>
                </a:effectLst>
                <a:latin typeface="Arial" charset="0"/>
                <a:ea typeface="ＭＳ Ｐゴシック" charset="0"/>
                <a:cs typeface="ＭＳ Ｐゴシック" charset="0"/>
              </a:rPr>
              <a:t>'</a:t>
            </a:r>
            <a:r>
              <a:rPr lang="en-US" sz="3600" b="1" dirty="0">
                <a:effectLst>
                  <a:glow rad="381000">
                    <a:schemeClr val="tx1"/>
                  </a:glow>
                </a:effectLst>
                <a:latin typeface="Arial" charset="0"/>
                <a:ea typeface="ＭＳ Ｐゴシック" charset="0"/>
                <a:cs typeface="ＭＳ Ｐゴシック" charset="0"/>
              </a:rPr>
              <a:t>s judgment and the raging fire that will consume his enemies"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(10:26-27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3739272"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ARE THESE PEOPLE </a:t>
            </a:r>
            <a:r>
              <a:rPr kumimoji="0" lang="en-US"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rPr>
              <a:t>CHRISTIANS</a:t>
            </a:r>
            <a:r>
              <a:rPr kumimoji="0" lang="en-US"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Why believers?</a:t>
            </a: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 letter repeatedly refers to the readers as believers.</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already professed this hope in Christ (10:23).</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should build one another up in the faith (10:24-25).</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"received the knowledge of the truth" (10:26).</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 author also could sin like this (10:26).</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been "sanctified" (10:29).</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faithfully suffered for Christ (10:32-34).</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confidence in the Lord (10:35).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needed only to persevere in that faith (10:36).</a:t>
            </a: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were deemed among "the righteous" (10:38).</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2284661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97004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Kevin Swanson and his family</a:t>
            </a:r>
          </a:p>
        </p:txBody>
      </p:sp>
    </p:spTree>
    <p:extLst>
      <p:ext uri="{BB962C8B-B14F-4D97-AF65-F5344CB8AC3E}">
        <p14:creationId xmlns:p14="http://schemas.microsoft.com/office/powerpoint/2010/main" val="148309373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07015" y="700919"/>
            <a:ext cx="6766520" cy="2478360"/>
          </a:xfrm>
          <a:prstGeom prst="rect">
            <a:avLst/>
          </a:prstGeom>
          <a:noFill/>
          <a:ln w="9525">
            <a:noFill/>
            <a:miter lim="800000"/>
            <a:headEnd/>
            <a:tailEnd/>
          </a:ln>
          <a:effectLst/>
        </p:spPr>
        <p:txBody>
          <a:bodyPr anchor="ctr"/>
          <a:lstStyle/>
          <a:p>
            <a:pPr defTabSz="914400" fontAlgn="base">
              <a:spcBef>
                <a:spcPct val="0"/>
              </a:spcBef>
              <a:spcAft>
                <a:spcPct val="0"/>
              </a:spcAft>
              <a:defRPr/>
            </a:pP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"By calling this covenant </a:t>
            </a:r>
            <a:r>
              <a:rPr kumimoji="0" lang="fr-FR"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new,</a:t>
            </a:r>
            <a:r>
              <a:rPr kumimoji="0" lang="fr-FR"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 has made the first one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and what is obsolete and aging will soon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0182" y="3501008"/>
            <a:ext cx="2286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33</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02580" y="3501008"/>
            <a:ext cx="3429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Hebrews Written</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67-68</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Disappeared</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70</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169180"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26780"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convince God to bring you to heaven early!  </a:t>
            </a: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3766964" y="5869259"/>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419301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4271858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256399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It</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happened.</a:t>
            </a: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Ananias &amp; Sapphira died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5:1-11)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a:t>
            </a:r>
            <a:r>
              <a:rPr kumimoji="0" lang="fr-FR"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Supper abuses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11:30)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Some sin leads to death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 5:16-17)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Some escape "as through fire"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3:15)</a:t>
            </a:r>
          </a:p>
        </p:txBody>
      </p:sp>
    </p:spTree>
    <p:extLst>
      <p:ext uri="{BB962C8B-B14F-4D97-AF65-F5344CB8AC3E}">
        <p14:creationId xmlns:p14="http://schemas.microsoft.com/office/powerpoint/2010/main" val="42597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en-US" sz="3600" b="1" dirty="0">
                <a:latin typeface="Arial" charset="0"/>
                <a:ea typeface="ＭＳ Ｐゴシック" charset="0"/>
                <a:cs typeface="Arial" charset="0"/>
              </a:rPr>
              <a:t>The Problem with Labels</a:t>
            </a:r>
          </a:p>
        </p:txBody>
      </p:sp>
      <p:sp>
        <p:nvSpPr>
          <p:cNvPr id="402475" name="Text Box 43"/>
          <p:cNvSpPr txBox="1">
            <a:spLocks noChangeArrowheads="1"/>
          </p:cNvSpPr>
          <p:nvPr/>
        </p:nvSpPr>
        <p:spPr bwMode="auto">
          <a:xfrm>
            <a:off x="8305800" y="76200"/>
            <a:ext cx="706198"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266c</a:t>
            </a: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Must we be one or the other…?</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Arminian?</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…or…</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Reformed?</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Reality of Apostasy</a:t>
            </a: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Eternal Security</a:t>
            </a: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Strengths</a:t>
              </a: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Loss of Salvation</a:t>
            </a: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Many do Fall Away</a:t>
            </a: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Weaknesses</a:t>
              </a: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Partakers View Has Both Strengths &amp; Neither Weakness</a:t>
            </a:r>
          </a:p>
        </p:txBody>
      </p:sp>
    </p:spTree>
    <p:extLst>
      <p:ext uri="{BB962C8B-B14F-4D97-AF65-F5344CB8AC3E}">
        <p14:creationId xmlns:p14="http://schemas.microsoft.com/office/powerpoint/2010/main" val="20705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40361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62432"/>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So also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Jesus suffered and died outside the city</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gates to make his people holy by means of his own blood"</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13:12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en-US" sz="4000" dirty="0">
                <a:latin typeface="Arial" charset="0"/>
                <a:ea typeface="ＭＳ Ｐゴシック" charset="0"/>
                <a:cs typeface="Arial" charset="0"/>
              </a:rPr>
              <a:t>Application: "Leave Jerusalem"</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 </a:t>
            </a:r>
            <a:r>
              <a:rPr kumimoji="0" lang="en-US" sz="2400" b="1" i="0" u="none" strike="noStrike" kern="1200" cap="none" spc="0" normalizeH="0" baseline="0" noProof="0" dirty="0">
                <a:ln>
                  <a:noFill/>
                </a:ln>
                <a:solidFill>
                  <a:srgbClr val="339966">
                    <a:lumMod val="60000"/>
                    <a:lumOff val="40000"/>
                  </a:srgbClr>
                </a:solidFill>
                <a:effectLst/>
                <a:uLnTx/>
                <a:uFillTx/>
                <a:latin typeface="Arial" charset="0"/>
                <a:ea typeface="ＭＳ Ｐゴシック" charset="0"/>
              </a:rPr>
              <a:t>So let us go out to him, outside the camp</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and bear the disgrace he bore"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701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72835"/>
            <a:ext cx="9036496" cy="67405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Commit yourself to him.</a:t>
            </a: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5949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a:solidFill>
                  <a:schemeClr val="bg1"/>
                </a:solidFill>
                <a:latin typeface="Arial" charset="0"/>
                <a:ea typeface="ＭＳ Ｐゴシック" charset="0"/>
                <a:cs typeface="Arial" charset="0"/>
              </a:rPr>
              <a:t>Why are they significant?</a:t>
            </a:r>
            <a:endParaRPr lang="en-US" sz="3600" b="1" i="1">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"This is the story of the decline and fall of Western civilization. It is the story of uncommonly powerful men, unfathomably evil men. . . apostates."</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–Kevin Swanson</a:t>
            </a:r>
          </a:p>
        </p:txBody>
      </p:sp>
    </p:spTree>
    <p:extLst>
      <p:ext uri="{BB962C8B-B14F-4D97-AF65-F5344CB8AC3E}">
        <p14:creationId xmlns:p14="http://schemas.microsoft.com/office/powerpoint/2010/main" val="3727318374"/>
      </p:ext>
    </p:extLst>
  </p:cSld>
  <p:clrMapOvr>
    <a:masterClrMapping/>
  </p:clrMapOvr>
  <p:transition>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759507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What did the apostates teach?</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"Eliminate home schools!"</a:t>
            </a: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didn</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create.  We evolved!"</a:t>
            </a: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is no God!"</a:t>
            </a:r>
          </a:p>
        </p:txBody>
      </p:sp>
    </p:spTree>
    <p:extLst>
      <p:ext uri="{BB962C8B-B14F-4D97-AF65-F5344CB8AC3E}">
        <p14:creationId xmlns:p14="http://schemas.microsoft.com/office/powerpoint/2010/main" val="2093388168"/>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"Nietzsche is dead."</a:t>
            </a:r>
            <a:b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br>
            <a: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 God, 1900</a:t>
            </a: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"God is dead."</a:t>
            </a:r>
            <a:b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br>
            <a: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Nietzsche, 1883</a:t>
            </a:r>
            <a:endParaRPr kumimoji="0" lang="en-US" sz="66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525152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Rob Bell &amp; Oprah Winfrey</a:t>
            </a:r>
          </a:p>
        </p:txBody>
      </p:sp>
    </p:spTree>
    <p:extLst>
      <p:ext uri="{BB962C8B-B14F-4D97-AF65-F5344CB8AC3E}">
        <p14:creationId xmlns:p14="http://schemas.microsoft.com/office/powerpoint/2010/main" val="356159869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18470</TotalTime>
  <Words>3417</Words>
  <Application>Microsoft Macintosh PowerPoint</Application>
  <PresentationFormat>On-screen Show (4:3)</PresentationFormat>
  <Paragraphs>345</Paragraphs>
  <Slides>60</Slides>
  <Notes>58</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60</vt:i4>
      </vt:variant>
    </vt:vector>
  </HeadingPairs>
  <TitlesOfParts>
    <vt:vector size="85" baseType="lpstr">
      <vt:lpstr>26</vt:lpstr>
      <vt:lpstr>BONES</vt:lpstr>
      <vt:lpstr>Times</vt:lpstr>
      <vt:lpstr>Arial</vt:lpstr>
      <vt:lpstr>Calibri</vt:lpstr>
      <vt:lpstr>Comic Sans MS</vt:lpstr>
      <vt:lpstr>Garamond</vt:lpstr>
      <vt:lpstr>Lucida Bright</vt:lpstr>
      <vt:lpstr>Monotype Sorts</vt:lpstr>
      <vt:lpstr>Tahoma</vt:lpstr>
      <vt:lpstr>Times New Roman</vt:lpstr>
      <vt:lpstr>Verdana</vt:lpstr>
      <vt:lpstr>Wingdings</vt:lpstr>
      <vt:lpstr>49_Blank Presentation</vt:lpstr>
      <vt:lpstr>16_Blank Presentation</vt:lpstr>
      <vt:lpstr>3_Ripple</vt:lpstr>
      <vt:lpstr>3_Blank Presentation</vt:lpstr>
      <vt:lpstr>1_Blank Presentation</vt:lpstr>
      <vt:lpstr>untitled 1</vt:lpstr>
      <vt:lpstr>14 Literary 2 - Dead Sea Scrolls</vt:lpstr>
      <vt:lpstr>Stream</vt:lpstr>
      <vt:lpstr>4_Stream</vt:lpstr>
      <vt:lpstr>3_Default Design</vt:lpstr>
      <vt:lpstr>50_Blank Presentation</vt:lpstr>
      <vt:lpstr>1_Curtain Call</vt:lpstr>
      <vt:lpstr>The Inheritance of the Believer</vt:lpstr>
      <vt:lpstr>Apostates don't wear nametags</vt:lpstr>
      <vt:lpstr>Apostates Destroy From Within</vt:lpstr>
      <vt:lpstr>Who are the apostates?</vt:lpstr>
      <vt:lpstr>The Book Apostate</vt:lpstr>
      <vt:lpstr>Why are they significant?</vt:lpstr>
      <vt:lpstr>What did the apostates teach?</vt:lpstr>
      <vt:lpstr>Godless Philosophy</vt:lpstr>
      <vt:lpstr>Rob Bell &amp; Oprah Winfrey</vt:lpstr>
      <vt:lpstr>The Inheritance of the Believer</vt:lpstr>
      <vt:lpstr>Salvation is by faith,  but rewards are by works.</vt:lpstr>
      <vt:lpstr>Our salvation is secure,  but defectors lose rewards.</vt:lpstr>
      <vt:lpstr>Hebrews</vt:lpstr>
      <vt:lpstr>How do we know that the readers were Jews?</vt:lpstr>
      <vt:lpstr>The readers were Jewish Christians</vt:lpstr>
      <vt:lpstr>"Should I go back?"</vt:lpstr>
      <vt:lpstr>The Supremacy of Jesus in the Book of Hebrews</vt:lpstr>
      <vt:lpstr>The "Better" Book </vt:lpstr>
      <vt:lpstr>Christ is Superior in His Person (1:1–4:13)</vt:lpstr>
      <vt:lpstr>5 Warnings in Hebrews</vt:lpstr>
      <vt:lpstr>Warning 1</vt:lpstr>
      <vt:lpstr>Warning 2</vt:lpstr>
      <vt:lpstr>Warning 3</vt:lpstr>
      <vt:lpstr>Warning 4</vt:lpstr>
      <vt:lpstr>Warning 5</vt:lpstr>
      <vt:lpstr>Warning 3</vt:lpstr>
      <vt:lpstr>It is impossible to repent from apostasy because you’re dead  (Hebrews 6:4-8).</vt:lpstr>
      <vt:lpstr>An Impossibility (Heb. 6:4-6 NLT)</vt:lpstr>
      <vt:lpstr>Will some Christians go to hell?</vt:lpstr>
      <vt:lpstr>What is the danger in 6:4-8?</vt:lpstr>
      <vt:lpstr>I think the readers lived in Israel</vt:lpstr>
      <vt:lpstr>The Qumran Ruins</vt:lpstr>
      <vt:lpstr>Israel  (AD 67-68)</vt:lpstr>
      <vt:lpstr>The Temple Sanctuary</vt:lpstr>
      <vt:lpstr>The Temple from the east</vt:lpstr>
      <vt:lpstr>Antonia Fortress</vt:lpstr>
      <vt:lpstr>Antonia Fortress Leveled</vt:lpstr>
      <vt:lpstr>Antonia Fortress Leveled</vt:lpstr>
      <vt:lpstr>The Temple Assault</vt:lpstr>
      <vt:lpstr>Jerusalem Christians</vt:lpstr>
      <vt:lpstr>Should the Christians  stay and fight?</vt:lpstr>
      <vt:lpstr>Jerusalem Christians left</vt:lpstr>
      <vt:lpstr>First Century Jerusalem</vt:lpstr>
      <vt:lpstr>What happened to the Christians in Jerusalem?</vt:lpstr>
      <vt:lpstr>Warning 3</vt:lpstr>
      <vt:lpstr>Warning 4</vt:lpstr>
      <vt:lpstr>"…if we deliberately continue sinning after we have received knowledge of the truth, there is no longer any sacrifice that will cover these sins.  27There is only the terrible expectation of God's judgment and the raging fire that will consume his enemies"  (10:26-27 NLT).</vt:lpstr>
      <vt:lpstr>Why believers?</vt:lpstr>
      <vt:lpstr>The Fire</vt:lpstr>
      <vt:lpstr>Hebrews 8:13</vt:lpstr>
      <vt:lpstr>Don't convince God to bring you to heaven early!  </vt:lpstr>
      <vt:lpstr>Warning 3</vt:lpstr>
      <vt:lpstr>Warning 4</vt:lpstr>
      <vt:lpstr>It's happened.</vt:lpstr>
      <vt:lpstr>The Problem with Labels</vt:lpstr>
      <vt:lpstr>The Reign of the Servant Kings</vt:lpstr>
      <vt:lpstr>Application: "Leave Jerusalem"</vt:lpstr>
      <vt:lpstr>Commit yourself to him.</vt:lpstr>
      <vt:lpstr>Topical Preaching link at BibleStudyDownloads.org</vt:lpstr>
      <vt:lpstr>Black</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269</cp:revision>
  <dcterms:created xsi:type="dcterms:W3CDTF">2014-08-02T06:39:19Z</dcterms:created>
  <dcterms:modified xsi:type="dcterms:W3CDTF">2023-10-29T00:18:16Z</dcterms:modified>
</cp:coreProperties>
</file>