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2.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4.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8" r:id="rId3"/>
    <p:sldMasterId id="2147483712" r:id="rId4"/>
    <p:sldMasterId id="2147483726" r:id="rId5"/>
    <p:sldMasterId id="2147483738" r:id="rId6"/>
    <p:sldMasterId id="2147483750" r:id="rId7"/>
    <p:sldMasterId id="2147483762" r:id="rId8"/>
    <p:sldMasterId id="2147483774" r:id="rId9"/>
    <p:sldMasterId id="2147483777" r:id="rId10"/>
    <p:sldMasterId id="2147483789" r:id="rId11"/>
    <p:sldMasterId id="2147483801" r:id="rId12"/>
    <p:sldMasterId id="2147483813" r:id="rId13"/>
    <p:sldMasterId id="2147483969" r:id="rId14"/>
    <p:sldMasterId id="2147483981" r:id="rId15"/>
    <p:sldMasterId id="2147483993" r:id="rId16"/>
    <p:sldMasterId id="2147484005" r:id="rId17"/>
    <p:sldMasterId id="2147484017" r:id="rId18"/>
    <p:sldMasterId id="2147484029" r:id="rId19"/>
    <p:sldMasterId id="2147484093" r:id="rId20"/>
    <p:sldMasterId id="2147484257" r:id="rId21"/>
    <p:sldMasterId id="2147484269" r:id="rId22"/>
    <p:sldMasterId id="2147484281" r:id="rId23"/>
  </p:sldMasterIdLst>
  <p:notesMasterIdLst>
    <p:notesMasterId r:id="rId96"/>
  </p:notesMasterIdLst>
  <p:sldIdLst>
    <p:sldId id="4711" r:id="rId24"/>
    <p:sldId id="4702" r:id="rId25"/>
    <p:sldId id="4700" r:id="rId26"/>
    <p:sldId id="4701" r:id="rId27"/>
    <p:sldId id="608" r:id="rId28"/>
    <p:sldId id="4109" r:id="rId29"/>
    <p:sldId id="4699" r:id="rId30"/>
    <p:sldId id="434" r:id="rId31"/>
    <p:sldId id="469" r:id="rId32"/>
    <p:sldId id="443" r:id="rId33"/>
    <p:sldId id="4717" r:id="rId34"/>
    <p:sldId id="381" r:id="rId35"/>
    <p:sldId id="4713" r:id="rId36"/>
    <p:sldId id="1015" r:id="rId37"/>
    <p:sldId id="4714" r:id="rId38"/>
    <p:sldId id="4716" r:id="rId39"/>
    <p:sldId id="1024" r:id="rId40"/>
    <p:sldId id="1025" r:id="rId41"/>
    <p:sldId id="432" r:id="rId42"/>
    <p:sldId id="475" r:id="rId43"/>
    <p:sldId id="4708" r:id="rId44"/>
    <p:sldId id="433" r:id="rId45"/>
    <p:sldId id="457" r:id="rId46"/>
    <p:sldId id="1026" r:id="rId47"/>
    <p:sldId id="858" r:id="rId48"/>
    <p:sldId id="859" r:id="rId49"/>
    <p:sldId id="860" r:id="rId50"/>
    <p:sldId id="460" r:id="rId51"/>
    <p:sldId id="461" r:id="rId52"/>
    <p:sldId id="462" r:id="rId53"/>
    <p:sldId id="463" r:id="rId54"/>
    <p:sldId id="464" r:id="rId55"/>
    <p:sldId id="465" r:id="rId56"/>
    <p:sldId id="466" r:id="rId57"/>
    <p:sldId id="467" r:id="rId58"/>
    <p:sldId id="458" r:id="rId59"/>
    <p:sldId id="459" r:id="rId60"/>
    <p:sldId id="468" r:id="rId61"/>
    <p:sldId id="449" r:id="rId62"/>
    <p:sldId id="450" r:id="rId63"/>
    <p:sldId id="451" r:id="rId64"/>
    <p:sldId id="453" r:id="rId65"/>
    <p:sldId id="454" r:id="rId66"/>
    <p:sldId id="455" r:id="rId67"/>
    <p:sldId id="456" r:id="rId68"/>
    <p:sldId id="4709" r:id="rId69"/>
    <p:sldId id="440" r:id="rId70"/>
    <p:sldId id="476" r:id="rId71"/>
    <p:sldId id="655" r:id="rId72"/>
    <p:sldId id="521" r:id="rId73"/>
    <p:sldId id="657" r:id="rId74"/>
    <p:sldId id="1018" r:id="rId75"/>
    <p:sldId id="663" r:id="rId76"/>
    <p:sldId id="1019" r:id="rId77"/>
    <p:sldId id="1021" r:id="rId78"/>
    <p:sldId id="1020" r:id="rId79"/>
    <p:sldId id="415" r:id="rId80"/>
    <p:sldId id="438" r:id="rId81"/>
    <p:sldId id="439" r:id="rId82"/>
    <p:sldId id="477" r:id="rId83"/>
    <p:sldId id="478" r:id="rId84"/>
    <p:sldId id="479" r:id="rId85"/>
    <p:sldId id="4712" r:id="rId86"/>
    <p:sldId id="4710" r:id="rId87"/>
    <p:sldId id="431" r:id="rId88"/>
    <p:sldId id="416" r:id="rId89"/>
    <p:sldId id="428" r:id="rId90"/>
    <p:sldId id="429" r:id="rId91"/>
    <p:sldId id="430" r:id="rId92"/>
    <p:sldId id="481" r:id="rId93"/>
    <p:sldId id="4703" r:id="rId94"/>
    <p:sldId id="345"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4" autoAdjust="0"/>
    <p:restoredTop sz="58862" autoAdjust="0"/>
  </p:normalViewPr>
  <p:slideViewPr>
    <p:cSldViewPr snapToGrid="0" snapToObjects="1">
      <p:cViewPr varScale="1">
        <p:scale>
          <a:sx n="77" d="100"/>
          <a:sy n="77" d="100"/>
        </p:scale>
        <p:origin x="184" y="408"/>
      </p:cViewPr>
      <p:guideLst>
        <p:guide orient="horz" pos="2160"/>
        <p:guide pos="2880"/>
      </p:guideLst>
    </p:cSldViewPr>
  </p:slideViewPr>
  <p:outlineViewPr>
    <p:cViewPr>
      <p:scale>
        <a:sx n="33" d="100"/>
        <a:sy n="33" d="100"/>
      </p:scale>
      <p:origin x="0" y="0"/>
    </p:cViewPr>
  </p:outlineViewPr>
  <p:notesTextViewPr>
    <p:cViewPr>
      <p:scale>
        <a:sx n="60" d="100"/>
        <a:sy n="6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80" Type="http://schemas.openxmlformats.org/officeDocument/2006/relationships/slide" Target="slides/slide57.xml"/><Relationship Id="rId85"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3/13/24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Here is Part 2 of the 4-part study on The Inheritance of the Believer.</a:t>
            </a:r>
          </a:p>
        </p:txBody>
      </p:sp>
    </p:spTree>
    <p:extLst>
      <p:ext uri="{BB962C8B-B14F-4D97-AF65-F5344CB8AC3E}">
        <p14:creationId xmlns:p14="http://schemas.microsoft.com/office/powerpoint/2010/main" val="1385748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Being "heirs of God" and "co-heirs with Christ" are different blessings in Romans 8:17. We know this because the latter has a conditional "if"—"if indeed we share in his sufferings." </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All Christians are "heirs of God" by faith in Jesus Christ, leading to salvation. This means that they all have eternal life and a new standing (position) with God as sons. Paul explains this much in Romans 8.</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But not all believers share in his sufferings, as Paul notes in 1 Corinthians 2:14–3:5 which shows many to be carnal (fleshly), or not walking with Christ in a consistent manner as is true of the "spiritual man." However, those Christians that sacrifice for Christ will also suffer with Christ and then "share in his glory" as "co-heirs with Christ," meaning that they will reign with him on the earth after Jesus returns (1 Cor 6:1-2; Rev 20:4-6). </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OS-37-Haggai-160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14506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u="none" strike="noStrike" kern="1200" dirty="0">
                <a:solidFill>
                  <a:schemeClr val="tx1"/>
                </a:solidFill>
                <a:effectLst/>
                <a:latin typeface="+mn-lt"/>
                <a:ea typeface="+mn-ea"/>
                <a:cs typeface="+mn-cs"/>
              </a:rPr>
              <a:t>"There are two kinds of inheritance  - a salvation inheritance and a reward inheritance  - see chapter 4.  There are also several kinds of 'entering'—e.g., entering into salvation or into a way of kingdom living, a call to discipleship.  E.g. Matt 5:19-20</a:t>
            </a:r>
            <a:r>
              <a:rPr lang="en-US" sz="1200" dirty="0">
                <a:effectLst/>
                <a:latin typeface="TimesNewRoman"/>
              </a:rPr>
              <a:t>" (taught by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but I cannot find the exact quote.</a:t>
            </a:r>
            <a:endParaRPr lang="en-US" sz="1200" b="0" i="0" u="none" strike="noStrike" kern="1200" dirty="0">
              <a:solidFill>
                <a:schemeClr val="tx1"/>
              </a:solidFill>
              <a:effectLst/>
              <a:latin typeface="+mn-lt"/>
              <a:ea typeface="+mn-ea"/>
              <a:cs typeface="+mn-cs"/>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63243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Arial,Italic"/>
              </a:rPr>
              <a:t>Matthew certainly believed in salvation by faith alone, but here he says that some disciples who are not very faithful will still be in the kingdom. "</a:t>
            </a:r>
            <a:r>
              <a:rPr lang="en-US" sz="1800" dirty="0">
                <a:effectLst/>
                <a:latin typeface="TimesNewRoman"/>
              </a:rPr>
              <a:t>Jesus has made it clear in Matthew 5:19 that a life of good works is </a:t>
            </a:r>
            <a:r>
              <a:rPr lang="en-US" sz="1800" dirty="0">
                <a:effectLst/>
                <a:latin typeface="TimesNewRoman,Italic"/>
              </a:rPr>
              <a:t>not </a:t>
            </a:r>
            <a:r>
              <a:rPr lang="en-US" sz="1800" dirty="0">
                <a:effectLst/>
                <a:latin typeface="TimesNewRoman"/>
              </a:rPr>
              <a:t>necessary to be in the kingdom"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242).</a:t>
            </a:r>
            <a:endParaRPr lang="en-US" sz="1800" dirty="0">
              <a:effectLst/>
              <a:latin typeface="Arial,Italic"/>
            </a:endParaRPr>
          </a:p>
          <a:p>
            <a:r>
              <a:rPr lang="en-US" sz="1800" dirty="0">
                <a:effectLst/>
                <a:latin typeface="Arial,Italic"/>
              </a:rPr>
              <a:t>_____________</a:t>
            </a:r>
          </a:p>
          <a:p>
            <a:r>
              <a:rPr lang="en-US" sz="1800" dirty="0">
                <a:effectLst/>
                <a:latin typeface="Arial,Italic"/>
              </a:rPr>
              <a:t>"Are Works a Condition for Entering the Kingdom? </a:t>
            </a:r>
            <a:endParaRPr lang="en-US" dirty="0"/>
          </a:p>
          <a:p>
            <a:r>
              <a:rPr lang="en-US" sz="1800" dirty="0">
                <a:effectLst/>
                <a:latin typeface="TimesNewRoman"/>
              </a:rPr>
              <a:t>The New Testament includes 23 references to entering the kingdom, entering into “life,” seeking “life,” or seeking the kingdom. These passages, commonly called the “entry sayings,” are usually understood to refer to entrance into personal salvation either now or in the eschatological future. However, in many of these passages, entry into the kingdom or into “life” appears to be predicated on works.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 </a:t>
            </a:r>
            <a:endParaRPr lang="en-US" dirty="0"/>
          </a:p>
          <a:p>
            <a:r>
              <a:rPr lang="en-US" sz="1800" dirty="0">
                <a:effectLst/>
                <a:latin typeface="TimesNewRoman"/>
              </a:rPr>
              <a:t>For example to “enter the kingdom” requires a righteousness that is greater than that of the scribes and Pharisees (Matthew 5:20). Those who enter the kingdom must do so through the path of discipleship, the narrow gate (Matthew 7:13, 14). In order to enter the kingdom, one must do the “will of the Father,” that is, obey the precepts taught in the Sermon on the Mount (Matthew 7:21). To “enter into life,” which is an equivalent phrase, one must deal radically with sin, reject it, and remove it from one’s lifestyle (Matthew 18:3, 9). To enter the kingdom, one must be “converted” (Matthew 18:3, 9). Jesus tells the rich young ruler that to “enter into life” (which he equates with entering the kingdom, v. 23) one must “keep the commandments” (Matthew 19:17). Strenuous moral effort is required if one is to enter the kingdom (Mark 10:24, “how hard”). </a:t>
            </a:r>
            <a:endParaRPr lang="en-US" sz="2800" dirty="0"/>
          </a:p>
          <a:p>
            <a:r>
              <a:rPr lang="en-US" sz="1800" dirty="0">
                <a:effectLst/>
                <a:latin typeface="TimesNewRoman"/>
              </a:rPr>
              <a:t>It should be obvious to any unbiased reader that the calls to enter the kingdom are conditioned upon works"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230-31).</a:t>
            </a:r>
            <a:endParaRPr lang="en-US" dirty="0"/>
          </a:p>
        </p:txBody>
      </p:sp>
    </p:spTree>
    <p:extLst>
      <p:ext uri="{BB962C8B-B14F-4D97-AF65-F5344CB8AC3E}">
        <p14:creationId xmlns:p14="http://schemas.microsoft.com/office/powerpoint/2010/main" val="2140448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Is this imputed righteousness? "</a:t>
            </a:r>
            <a:r>
              <a:rPr lang="en-US" sz="1800" dirty="0">
                <a:effectLst/>
                <a:latin typeface="TimesNewRoman"/>
              </a:rPr>
              <a:t>The factor causing most scholars to reject this view is that Matthew himself defines what he means by “righteousness.” The word “righteousness” in Matthew’s gospel never means “imputed righteousness.” In this sermon righteousness refers to ethical kingdom behavior as will be demonstrated in the following discussion</a:t>
            </a:r>
            <a:r>
              <a:rPr lang="en-US" sz="1800" i="0" dirty="0">
                <a:effectLst/>
                <a:latin typeface="TimesNewRoman"/>
              </a:rPr>
              <a:t>….</a:t>
            </a:r>
          </a:p>
          <a:p>
            <a:r>
              <a:rPr lang="en-US" sz="1800" i="0" dirty="0">
                <a:effectLst/>
                <a:latin typeface="TimesNewRoman"/>
              </a:rPr>
              <a:t>"</a:t>
            </a:r>
            <a:r>
              <a:rPr lang="en-US" sz="1800" dirty="0">
                <a:effectLst/>
                <a:latin typeface="TimesNewRoman"/>
              </a:rPr>
              <a:t>The view that most closely fits the immediate context is that the greater righteousness is the ethical behavior described in the Sermon on the Mount. This behavior is achieved by daily dependence upon Christ and reflects an inner attitude that complies with the spirit of the Law. When the Law is obeyed with this spirit, it leads to a kingdom way of living and higher status in the kingdom. The Pharisees had reduced Torah to external legalisms and specific acts of obedience.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imesNewRoman"/>
              </a:rPr>
              <a:t>Matthew is writing to a Jewish audience, an audience steeped in the Old Testament. Therefore, a starting place to understanding righteousness is their Scripture744 which speaks of righteousness in two ways. First, and fundamentally, they knew that their faith could be counted as righteousness, as the encounter with Abraham clearly explained (Genesis 15:6). That kind of righteousness led to personal salvation. But the Old Testament also spoke of righteousness as ethical behavior, just like Matthew does</a:t>
            </a:r>
            <a:r>
              <a:rPr lang="en-US" sz="1200" dirty="0">
                <a:effectLst/>
                <a:latin typeface="TimesNewRoman"/>
              </a:rPr>
              <a:t>"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233).</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569927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a:t>
            </a:r>
            <a:r>
              <a:rPr lang="en-US" sz="1800" dirty="0">
                <a:effectLst/>
                <a:latin typeface="TimesNewRoman"/>
              </a:rPr>
              <a:t>Entering the kingdom now involves entering into an aspect of the future kingdom available under the New Covenant, a new way of life now, a rich way of living before God by means of the Spirit" (Joseph Dillow, </a:t>
            </a:r>
            <a:r>
              <a:rPr lang="en-US" sz="1800" i="1" dirty="0">
                <a:effectLst/>
                <a:latin typeface="TimesNewRoman"/>
              </a:rPr>
              <a:t>Final Destiny</a:t>
            </a:r>
            <a:r>
              <a:rPr lang="en-US" sz="1800" i="0" dirty="0">
                <a:effectLst/>
                <a:latin typeface="TimesNewRoman"/>
              </a:rPr>
              <a:t>, 4</a:t>
            </a:r>
            <a:r>
              <a:rPr lang="en-US" sz="1800" i="0" baseline="30000" dirty="0">
                <a:effectLst/>
                <a:latin typeface="TimesNewRoman"/>
              </a:rPr>
              <a:t>th</a:t>
            </a:r>
            <a:r>
              <a:rPr lang="en-US" sz="1800" i="0" dirty="0">
                <a:effectLst/>
                <a:latin typeface="TimesNewRoman"/>
              </a:rPr>
              <a:t> ed., 254).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effectLst/>
                <a:latin typeface="TimesNewRoman"/>
              </a:rPr>
              <a:t>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i="0" dirty="0">
                <a:effectLst/>
                <a:latin typeface="TimesNewRoman"/>
              </a:rPr>
              <a:t>Footnote </a:t>
            </a:r>
            <a:r>
              <a:rPr lang="en-US" sz="1800" dirty="0">
                <a:effectLst/>
                <a:latin typeface="TimesNewRoman"/>
              </a:rPr>
              <a:t>731: "The “entry sayings” refer to these phrases: (1) “enter the kingdom of heaven” (Matthew 5:20; 7:21; 18:3; 19:23, 24; 23:13; Mark 9:47; 10:15, 25; Luke 18:17, 24, 25; John 3:5; Acts 14:22); (2) “entering into life” (Matthew 18:8, 9; 19:17; Mark 9:43; (3) “seeking life” (Luke 17:33; Romans 2:7); (4) “seeking the kingdom” (Matthew 6:33; 13:45; Luke 12:31). These seem to be parallel and explain one another" (Dillow, 230).</a:t>
            </a:r>
            <a:endParaRPr lang="en-US" dirty="0"/>
          </a:p>
        </p:txBody>
      </p:sp>
    </p:spTree>
    <p:extLst>
      <p:ext uri="{BB962C8B-B14F-4D97-AF65-F5344CB8AC3E}">
        <p14:creationId xmlns:p14="http://schemas.microsoft.com/office/powerpoint/2010/main" val="2588507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a:t>
            </a:r>
            <a:r>
              <a:rPr lang="en-US" sz="1200" dirty="0">
                <a:effectLst/>
                <a:latin typeface="TimesNewRoman"/>
              </a:rPr>
              <a:t>Jesus tells the rich young ruler that to “enter into life” (which he equates with entering the kingdom, v. 23) one must “keep the commandments” (Matthew 19:17)…</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231).</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00452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18001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26991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 suspect every one of us knows someone who used to walk with Jesus but doesn't follow Christ anymore. What do you think of this person now? It raises this key question:</a:t>
            </a:r>
          </a:p>
          <a:p>
            <a:r>
              <a:rPr lang="en-US" dirty="0">
                <a:cs typeface="ＭＳ Ｐゴシック" charset="0"/>
              </a:rPr>
              <a:t>• Will each genuine Christ persevere in faithfulness at death?</a:t>
            </a:r>
          </a:p>
          <a:p>
            <a:r>
              <a:rPr lang="en-US" dirty="0">
                <a:cs typeface="ＭＳ Ｐゴシック" charset="0"/>
              </a:rPr>
              <a:t>We are talking ONLY about TRUE Christians here—not those who THINK they are believers but are not.</a:t>
            </a:r>
          </a:p>
          <a:p>
            <a:r>
              <a:rPr lang="en-US" dirty="0">
                <a:cs typeface="ＭＳ Ｐゴシック" charset="0"/>
              </a:rPr>
              <a:t>We all still struggle with sin after trusting Christ, but this question asks if every REAL Christian will continue to walk with Christ to the extent that he or she will die believing.</a:t>
            </a:r>
          </a:p>
          <a:p>
            <a:r>
              <a:rPr lang="en-US" dirty="0">
                <a:cs typeface="ＭＳ Ｐゴシック" charset="0"/>
              </a:rPr>
              <a:t>Or can that genuine believer deny Jesus during his or her life and die in that state of disbelief?</a:t>
            </a:r>
          </a:p>
          <a:p>
            <a:r>
              <a:rPr lang="en-US" dirty="0">
                <a:cs typeface="ＭＳ Ｐゴシック" charset="0"/>
              </a:rPr>
              <a:t>Turn to your neighbor and answer YES, NO, or DON’T KNOW.</a:t>
            </a:r>
          </a:p>
        </p:txBody>
      </p:sp>
    </p:spTree>
    <p:extLst>
      <p:ext uri="{BB962C8B-B14F-4D97-AF65-F5344CB8AC3E}">
        <p14:creationId xmlns:p14="http://schemas.microsoft.com/office/powerpoint/2010/main" val="3458846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20</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sz="1200" kern="1200" dirty="0">
                <a:solidFill>
                  <a:schemeClr val="tx1"/>
                </a:solidFill>
                <a:effectLst/>
                <a:latin typeface="+mn-lt"/>
                <a:ea typeface="+mn-ea"/>
                <a:cs typeface="+mn-cs"/>
              </a:rPr>
              <a:t>[The privilege to rule with Jesus is reserved for the faithful.]</a:t>
            </a:r>
          </a:p>
        </p:txBody>
      </p:sp>
    </p:spTree>
    <p:extLst>
      <p:ext uri="{BB962C8B-B14F-4D97-AF65-F5344CB8AC3E}">
        <p14:creationId xmlns:p14="http://schemas.microsoft.com/office/powerpoint/2010/main" val="4111486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revelation sent to the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23</a:t>
            </a:fld>
            <a:endParaRPr lang="en-GB" sz="1200">
              <a:solidFill>
                <a:prstClr val="white"/>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957318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514020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92035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085881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28</a:t>
            </a:fld>
            <a:endParaRPr lang="en-GB" sz="1200">
              <a:solidFill>
                <a:prstClr val="white"/>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921468-4159-074B-90CB-5A9117AB9E3A}" type="slidenum">
              <a:rPr lang="en-GB" sz="1200">
                <a:solidFill>
                  <a:prstClr val="white"/>
                </a:solidFill>
              </a:rPr>
              <a:pPr/>
              <a:t>29</a:t>
            </a:fld>
            <a:endParaRPr lang="en-GB" sz="1200">
              <a:solidFill>
                <a:prstClr val="white"/>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9C1BFF-C656-4742-92FB-679E2A2E303A}" type="slidenum">
              <a:rPr lang="en-GB" sz="1200">
                <a:solidFill>
                  <a:prstClr val="white"/>
                </a:solidFill>
              </a:rPr>
              <a:pPr/>
              <a:t>30</a:t>
            </a:fld>
            <a:endParaRPr lang="en-GB" sz="1200">
              <a:solidFill>
                <a:prstClr val="white"/>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3E285F-C29F-6D4E-883E-74E6F5DAAB69}" type="slidenum">
              <a:rPr lang="en-GB" sz="1200">
                <a:solidFill>
                  <a:prstClr val="white"/>
                </a:solidFill>
              </a:rPr>
              <a:pPr/>
              <a:t>31</a:t>
            </a:fld>
            <a:endParaRPr lang="en-GB" sz="1200">
              <a:solidFill>
                <a:prstClr val="white"/>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954922-BA53-EF41-861C-EEA237D863BA}" type="slidenum">
              <a:rPr lang="en-GB" sz="1200">
                <a:solidFill>
                  <a:prstClr val="white"/>
                </a:solidFill>
              </a:rPr>
              <a:pPr/>
              <a:t>32</a:t>
            </a:fld>
            <a:endParaRPr lang="en-GB" sz="1200">
              <a:solidFill>
                <a:prstClr val="white"/>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33</a:t>
            </a:fld>
            <a:endParaRPr lang="en-GB" sz="1200">
              <a:solidFill>
                <a:prstClr val="white"/>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34</a:t>
            </a:fld>
            <a:endParaRPr lang="en-GB" sz="1200">
              <a:solidFill>
                <a:prstClr val="white"/>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626EF6-0E2E-5F4B-ADBF-E7249DB77FDC}" type="slidenum">
              <a:rPr lang="en-GB" sz="1200">
                <a:solidFill>
                  <a:prstClr val="white"/>
                </a:solidFill>
              </a:rPr>
              <a:pPr/>
              <a:t>35</a:t>
            </a:fld>
            <a:endParaRPr lang="en-GB" sz="1200">
              <a:solidFill>
                <a:prstClr val="white"/>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37</a:t>
            </a:fld>
            <a:endParaRPr lang="en-GB" sz="1200">
              <a:solidFill>
                <a:prstClr val="white"/>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E6AA23-D1A1-EA42-AF30-26BFA04CA62A}" type="slidenum">
              <a:rPr lang="en-GB" sz="1200">
                <a:solidFill>
                  <a:prstClr val="white"/>
                </a:solidFill>
              </a:rPr>
              <a:pPr/>
              <a:t>38</a:t>
            </a:fld>
            <a:endParaRPr lang="en-GB" sz="1200">
              <a:solidFill>
                <a:prstClr val="white"/>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46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sz="1200" kern="1200" dirty="0">
                <a:solidFill>
                  <a:schemeClr val="tx1"/>
                </a:solidFill>
                <a:effectLst/>
                <a:latin typeface="+mn-lt"/>
                <a:ea typeface="+mn-ea"/>
                <a:cs typeface="+mn-cs"/>
              </a:rPr>
              <a:t>[Apostates will be saved but not rewarded.]</a:t>
            </a:r>
          </a:p>
        </p:txBody>
      </p:sp>
    </p:spTree>
    <p:extLst>
      <p:ext uri="{BB962C8B-B14F-4D97-AF65-F5344CB8AC3E}">
        <p14:creationId xmlns:p14="http://schemas.microsoft.com/office/powerpoint/2010/main" val="3123332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48</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9CDB00-873C-AD43-8467-36005EE8448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5" name="Rectangle 2"/>
          <p:cNvSpPr>
            <a:spLocks noGrp="1" noRot="1" noChangeAspect="1" noChangeArrowheads="1"/>
          </p:cNvSpPr>
          <p:nvPr>
            <p:ph type="sldImg"/>
          </p:nvPr>
        </p:nvSpPr>
        <p:spPr>
          <a:xfrm>
            <a:off x="1103313" y="674688"/>
            <a:ext cx="4603750" cy="3452812"/>
          </a:xfrm>
          <a:solidFill>
            <a:srgbClr val="FFFFFF"/>
          </a:solidFill>
          <a:ln/>
        </p:spPr>
      </p:sp>
      <p:sp>
        <p:nvSpPr>
          <p:cNvPr id="1515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ndParaRPr>
          </a:p>
        </p:txBody>
      </p:sp>
    </p:spTree>
    <p:extLst>
      <p:ext uri="{BB962C8B-B14F-4D97-AF65-F5344CB8AC3E}">
        <p14:creationId xmlns:p14="http://schemas.microsoft.com/office/powerpoint/2010/main" val="2710579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94E197-464C-1D45-A30A-02BCBE622C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C6276A-CA3D-2442-BDF8-BAAD9349265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Essentially three views are possible to answer the perseverance question. 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 English-155</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57F62D-978A-5744-910D-F179481F00E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A29D18-5CDE-3C4C-BD27-D33B7D6E63D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2" name="Rectangle 2"/>
          <p:cNvSpPr>
            <a:spLocks noGrp="1" noRot="1" noChangeAspect="1" noChangeArrowheads="1" noTextEdit="1"/>
          </p:cNvSpPr>
          <p:nvPr>
            <p:ph type="sldImg"/>
          </p:nvPr>
        </p:nvSpPr>
        <p:spPr>
          <a:solidFill>
            <a:srgbClr val="FFFFFF"/>
          </a:solidFill>
          <a:ln/>
        </p:spPr>
      </p:sp>
      <p:sp>
        <p:nvSpPr>
          <p:cNvPr id="1556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643733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78C98D-6E09-5E4B-A752-DD3BCE75C5A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8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D46D00-879A-F247-805F-B539719475E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192515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4603F8-2316-7646-88D3-2D7964B940F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ndParaRPr>
          </a:p>
        </p:txBody>
      </p:sp>
    </p:spTree>
    <p:extLst>
      <p:ext uri="{BB962C8B-B14F-4D97-AF65-F5344CB8AC3E}">
        <p14:creationId xmlns:p14="http://schemas.microsoft.com/office/powerpoint/2010/main" val="4370431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830421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312146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43AB9-28B3-2C47-97EA-14CE695EE1AA}" type="slidenum">
              <a:rPr lang="en-GB" sz="1200">
                <a:solidFill>
                  <a:srgbClr val="FFFFFF"/>
                </a:solidFill>
                <a:latin typeface="Comic Sans MS" charset="0"/>
              </a:rPr>
              <a:pPr eaLnBrk="1" hangingPunct="1"/>
              <a:t>58</a:t>
            </a:fld>
            <a:endParaRPr lang="en-GB" sz="1200">
              <a:solidFill>
                <a:srgbClr val="FFFFFF"/>
              </a:solidFill>
              <a:latin typeface="Comic Sans MS"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59</a:t>
            </a:fld>
            <a:endParaRPr lang="en-GB" sz="120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63C2CB-4B9F-F045-93C8-CBA2D7CC971C}" type="slidenum">
              <a:rPr lang="en-US" sz="1200">
                <a:solidFill>
                  <a:prstClr val="black"/>
                </a:solidFill>
              </a:rPr>
              <a:pPr/>
              <a:t>60</a:t>
            </a:fld>
            <a:endParaRPr lang="en-US" sz="1200">
              <a:solidFill>
                <a:prstClr val="black"/>
              </a:solidFill>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0B530766-A2C4-6041-9665-5A616800F0B0}" type="slidenum">
              <a:rPr lang="en-US" sz="1200" smtClean="0">
                <a:solidFill>
                  <a:prstClr val="black"/>
                </a:solidFill>
              </a:rPr>
              <a:pPr algn="r" defTabSz="914400" eaLnBrk="0" fontAlgn="base" hangingPunct="0">
                <a:spcBef>
                  <a:spcPct val="0"/>
                </a:spcBef>
                <a:spcAft>
                  <a:spcPct val="0"/>
                </a:spcAft>
              </a:pPr>
              <a:t>60</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C838F7-7BB9-EE46-8426-03269C77E5C5}" type="slidenum">
              <a:rPr lang="en-US" sz="1200">
                <a:solidFill>
                  <a:prstClr val="black"/>
                </a:solidFill>
              </a:rPr>
              <a:pPr/>
              <a:t>61</a:t>
            </a:fld>
            <a:endParaRPr lang="en-US" sz="1200">
              <a:solidFill>
                <a:prstClr val="black"/>
              </a:solidFill>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16D4D169-871D-534A-ABB5-01047FD1F639}" type="slidenum">
              <a:rPr lang="en-US" sz="1200" smtClean="0">
                <a:solidFill>
                  <a:prstClr val="black"/>
                </a:solidFill>
              </a:rPr>
              <a:pPr algn="r" defTabSz="914400" eaLnBrk="0" fontAlgn="base" hangingPunct="0">
                <a:spcBef>
                  <a:spcPct val="0"/>
                </a:spcBef>
                <a:spcAft>
                  <a:spcPct val="0"/>
                </a:spcAft>
              </a:pPr>
              <a:t>61</a:t>
            </a:fld>
            <a:endParaRPr lang="en-US" sz="120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endParaRPr 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[Both the OT and NT teach that we can be heirs in two ways.]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62</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63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sz="1200" kern="1200" dirty="0">
                <a:solidFill>
                  <a:schemeClr val="tx1"/>
                </a:solidFill>
                <a:effectLst/>
                <a:latin typeface="+mn-lt"/>
                <a:ea typeface="+mn-ea"/>
                <a:cs typeface="+mn-cs"/>
              </a:rPr>
              <a:t>These are three ways we can balance assurance with apostasy.</a:t>
            </a:r>
          </a:p>
        </p:txBody>
      </p:sp>
    </p:spTree>
    <p:extLst>
      <p:ext uri="{BB962C8B-B14F-4D97-AF65-F5344CB8AC3E}">
        <p14:creationId xmlns:p14="http://schemas.microsoft.com/office/powerpoint/2010/main" val="30360409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Bible teaches both assurance and apostasy—so believers can lose rewards but not salvation (MI restated).</a:t>
            </a:r>
          </a:p>
        </p:txBody>
      </p:sp>
    </p:spTree>
    <p:extLst>
      <p:ext uri="{BB962C8B-B14F-4D97-AF65-F5344CB8AC3E}">
        <p14:creationId xmlns:p14="http://schemas.microsoft.com/office/powerpoint/2010/main" val="28550999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TP Topical Preaching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 There is a future reign of the Servant Kings—that is you and me!</a:t>
            </a:r>
          </a:p>
          <a:p>
            <a:r>
              <a:rPr lang="en-US" dirty="0">
                <a:latin typeface="Times New Roman" charset="0"/>
                <a:ea typeface="ＭＳ Ｐゴシック" charset="0"/>
                <a:cs typeface="ＭＳ Ｐゴシック" charset="0"/>
              </a:rPr>
              <a:t>• Our future inheritance is well articulated by Joseph Dillow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inheritance—or be saved.</a:t>
            </a:r>
          </a:p>
          <a:p>
            <a:r>
              <a:rPr lang="en-US" dirty="0">
                <a:latin typeface="Times New Roman" charset="0"/>
                <a:ea typeface="ＭＳ Ｐゴシック" charset="0"/>
                <a:cs typeface="ＭＳ Ｐゴシック" charset="0"/>
              </a:rPr>
              <a:t>But only those Israelites that obeyed the LORD wholeheartedly would inherit Canaan—or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219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445770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628394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579857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642495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016443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494704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798291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065096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39953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88776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639436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545587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408248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442076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664081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136814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955215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571321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276600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007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33983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7041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0487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75297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3184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0308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9545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017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3680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644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702709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0089-5FCE-4541-8A05-0972E0506E0E}" type="slidenum">
              <a:rPr lang="en-US"/>
              <a:pPr>
                <a:defRPr/>
              </a:pPr>
              <a:t>‹#›</a:t>
            </a:fld>
            <a:endParaRPr lang="en-US"/>
          </a:p>
        </p:txBody>
      </p:sp>
    </p:spTree>
    <p:extLst>
      <p:ext uri="{BB962C8B-B14F-4D97-AF65-F5344CB8AC3E}">
        <p14:creationId xmlns:p14="http://schemas.microsoft.com/office/powerpoint/2010/main" val="37206304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F7698-3E37-7C4D-9CF9-1C672CB7D9CE}" type="slidenum">
              <a:rPr lang="en-US"/>
              <a:pPr>
                <a:defRPr/>
              </a:pPr>
              <a:t>‹#›</a:t>
            </a:fld>
            <a:endParaRPr lang="en-US"/>
          </a:p>
        </p:txBody>
      </p:sp>
    </p:spTree>
    <p:extLst>
      <p:ext uri="{BB962C8B-B14F-4D97-AF65-F5344CB8AC3E}">
        <p14:creationId xmlns:p14="http://schemas.microsoft.com/office/powerpoint/2010/main" val="34882902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F871B-25F9-D645-AB05-686B7C6137DE}" type="slidenum">
              <a:rPr lang="en-US"/>
              <a:pPr>
                <a:defRPr/>
              </a:pPr>
              <a:t>‹#›</a:t>
            </a:fld>
            <a:endParaRPr lang="en-US"/>
          </a:p>
        </p:txBody>
      </p:sp>
    </p:spTree>
    <p:extLst>
      <p:ext uri="{BB962C8B-B14F-4D97-AF65-F5344CB8AC3E}">
        <p14:creationId xmlns:p14="http://schemas.microsoft.com/office/powerpoint/2010/main" val="11916857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870DF-9919-D443-9A79-B3CB2989379A}" type="slidenum">
              <a:rPr lang="en-US"/>
              <a:pPr>
                <a:defRPr/>
              </a:pPr>
              <a:t>‹#›</a:t>
            </a:fld>
            <a:endParaRPr lang="en-US"/>
          </a:p>
        </p:txBody>
      </p:sp>
    </p:spTree>
    <p:extLst>
      <p:ext uri="{BB962C8B-B14F-4D97-AF65-F5344CB8AC3E}">
        <p14:creationId xmlns:p14="http://schemas.microsoft.com/office/powerpoint/2010/main" val="31287960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8F451-46F5-8543-BB79-65D29133072C}" type="slidenum">
              <a:rPr lang="en-US"/>
              <a:pPr>
                <a:defRPr/>
              </a:pPr>
              <a:t>‹#›</a:t>
            </a:fld>
            <a:endParaRPr lang="en-US"/>
          </a:p>
        </p:txBody>
      </p:sp>
    </p:spTree>
    <p:extLst>
      <p:ext uri="{BB962C8B-B14F-4D97-AF65-F5344CB8AC3E}">
        <p14:creationId xmlns:p14="http://schemas.microsoft.com/office/powerpoint/2010/main" val="41314432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B8F33-D69D-BC4B-B12E-5D2A65A866A6}" type="slidenum">
              <a:rPr lang="en-US"/>
              <a:pPr>
                <a:defRPr/>
              </a:pPr>
              <a:t>‹#›</a:t>
            </a:fld>
            <a:endParaRPr lang="en-US"/>
          </a:p>
        </p:txBody>
      </p:sp>
    </p:spTree>
    <p:extLst>
      <p:ext uri="{BB962C8B-B14F-4D97-AF65-F5344CB8AC3E}">
        <p14:creationId xmlns:p14="http://schemas.microsoft.com/office/powerpoint/2010/main" val="31452338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967910-FA83-F348-A1A4-C71900E0AFD1}" type="slidenum">
              <a:rPr lang="en-US"/>
              <a:pPr>
                <a:defRPr/>
              </a:pPr>
              <a:t>‹#›</a:t>
            </a:fld>
            <a:endParaRPr lang="en-US"/>
          </a:p>
        </p:txBody>
      </p:sp>
    </p:spTree>
    <p:extLst>
      <p:ext uri="{BB962C8B-B14F-4D97-AF65-F5344CB8AC3E}">
        <p14:creationId xmlns:p14="http://schemas.microsoft.com/office/powerpoint/2010/main" val="13157271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3CA4F-E32E-4445-91A5-72D138860384}" type="slidenum">
              <a:rPr lang="en-US"/>
              <a:pPr>
                <a:defRPr/>
              </a:pPr>
              <a:t>‹#›</a:t>
            </a:fld>
            <a:endParaRPr lang="en-US"/>
          </a:p>
        </p:txBody>
      </p:sp>
    </p:spTree>
    <p:extLst>
      <p:ext uri="{BB962C8B-B14F-4D97-AF65-F5344CB8AC3E}">
        <p14:creationId xmlns:p14="http://schemas.microsoft.com/office/powerpoint/2010/main" val="40793960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8899ED-27D3-AF4E-ADBD-F4BDFDCCBC25}" type="slidenum">
              <a:rPr lang="en-US"/>
              <a:pPr>
                <a:defRPr/>
              </a:pPr>
              <a:t>‹#›</a:t>
            </a:fld>
            <a:endParaRPr lang="en-US"/>
          </a:p>
        </p:txBody>
      </p:sp>
    </p:spTree>
    <p:extLst>
      <p:ext uri="{BB962C8B-B14F-4D97-AF65-F5344CB8AC3E}">
        <p14:creationId xmlns:p14="http://schemas.microsoft.com/office/powerpoint/2010/main" val="4165445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13189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FF2E6-843B-A545-850C-F57B4EC5CB33}" type="slidenum">
              <a:rPr lang="en-US"/>
              <a:pPr>
                <a:defRPr/>
              </a:pPr>
              <a:t>‹#›</a:t>
            </a:fld>
            <a:endParaRPr lang="en-US"/>
          </a:p>
        </p:txBody>
      </p:sp>
    </p:spTree>
    <p:extLst>
      <p:ext uri="{BB962C8B-B14F-4D97-AF65-F5344CB8AC3E}">
        <p14:creationId xmlns:p14="http://schemas.microsoft.com/office/powerpoint/2010/main" val="32081263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BA45D-DCC8-7141-9A3B-B1B71FEB3D4D}" type="slidenum">
              <a:rPr lang="en-US"/>
              <a:pPr>
                <a:defRPr/>
              </a:pPr>
              <a:t>‹#›</a:t>
            </a:fld>
            <a:endParaRPr lang="en-US"/>
          </a:p>
        </p:txBody>
      </p:sp>
    </p:spTree>
    <p:extLst>
      <p:ext uri="{BB962C8B-B14F-4D97-AF65-F5344CB8AC3E}">
        <p14:creationId xmlns:p14="http://schemas.microsoft.com/office/powerpoint/2010/main" val="2312808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7281225"/>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9416284"/>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658582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8920324"/>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609747"/>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26007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039505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73239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04865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10152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992802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9645499"/>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77214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96301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37951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75638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46723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0492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7857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640028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60009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2017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3856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47893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C6384E-5C59-9544-B981-9B0B1BF72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77952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8C8B02-A65E-5C43-A2F4-882C5A57D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0241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25639-6D86-5248-B822-DD2A20855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1213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5DB0B5-D805-BA44-A15C-37BC1056F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3125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9C96E0-CEB6-BB40-9817-863E92C0B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24557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1F1EE6-9B57-FC46-8C21-D6996A604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441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403658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66C97E-00B2-9D4E-A71E-18A2836CB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13549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4318D1-646D-884B-AFD7-BBB16F9FA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7921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67B689-5C79-FC48-80F6-D4BC1BA5B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203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23718-0ECB-9F46-AD59-CBD1C7DD9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32854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21CF9-BB6F-3D46-B355-2EEEF840C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8945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4640151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6994738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42424780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999497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999284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09798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922475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1889276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3068720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8863324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293643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9958485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206714"/>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601303"/>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16538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00501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100629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797919"/>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439640"/>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728183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45896"/>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662548"/>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85993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7145915"/>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30620081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22718226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1458253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880466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40502084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17247072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20827563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20898866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9751185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15680184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36103786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5455954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142273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89952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324399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902153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613815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151324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368251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123089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761955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1122657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8507754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1353622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39027038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742545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2615940769"/>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49646313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1298708452"/>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157505316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29029882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3522349280"/>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375034345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1474377599"/>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195978634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197833475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442158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9933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39056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70008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64890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77326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211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57694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0283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66553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582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3/13/24</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499595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3970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598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457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6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086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40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00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88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300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591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463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77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918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868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6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50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991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809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362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441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40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970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583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485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179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24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67744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43056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6977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60917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74252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95924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5710602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05289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75037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8649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62971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73158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3/13/24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778860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3/13/24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178466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3/13/24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4702796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3/13/24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515338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3/13/24</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161775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3/13/24</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898444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3/13/24</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085674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3/13/24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47950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3/13/24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88131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3/13/24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748267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3/13/24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329516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918294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07439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418936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244430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0954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314261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10186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06810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516770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073465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3/13/24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14192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7270416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3500475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345644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370743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011690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4388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0115337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634752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305602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2980148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3/13/24</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7632787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9142654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29474530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764129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406281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3/13/24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58546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4.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3.jpe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4.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5.pn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0.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1.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image" Target="../media/image6.jpeg"/><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2.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image" Target="../media/image7.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3.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3.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449258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994847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B76732AD-70A6-7E45-A486-BEE1C3E32EC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51259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216761"/>
      </p:ext>
    </p:extLst>
  </p:cSld>
  <p:clrMap bg1="lt1" tx1="dk1" bg2="lt2" tx2="dk2" accent1="accent1" accent2="accent2" accent3="accent3" accent4="accent4" accent5="accent5" accent6="accent6" hlink="hlink" folHlink="folHlink"/>
  <p:sldLayoutIdLst>
    <p:sldLayoutId id="21474838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07683298-ABEA-8448-B24B-309F9D2224F2}" type="slidenum">
              <a:rPr lang="en-US"/>
              <a:pPr>
                <a:defRPr/>
              </a:pPr>
              <a:t>‹#›</a:t>
            </a:fld>
            <a:endParaRPr lang="en-US"/>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Page</a:t>
            </a:r>
          </a:p>
        </p:txBody>
      </p:sp>
    </p:spTree>
    <p:extLst>
      <p:ext uri="{BB962C8B-B14F-4D97-AF65-F5344CB8AC3E}">
        <p14:creationId xmlns:p14="http://schemas.microsoft.com/office/powerpoint/2010/main" val="780272408"/>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4081795317"/>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162485240"/>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1B03D28-1D0B-524D-835C-308A3CBCE763}"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292851254"/>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980953051"/>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865712913"/>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4006754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4151498338"/>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2229301019"/>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732095151"/>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586441EB-B7B6-D543-83BD-CA0D5169F943}"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3146606053"/>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34013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2730468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fld id="{00ED357E-1B23-CC42-849D-CC0799D96B69}" type="datetimeFigureOut">
              <a:rPr lang="en-US" smtClean="0">
                <a:solidFill>
                  <a:srgbClr val="000000"/>
                </a:solidFill>
                <a:latin typeface="Arial"/>
                <a:ea typeface="ＭＳ Ｐゴシック" charset="0"/>
                <a:cs typeface="ＭＳ Ｐゴシック" charset="0"/>
              </a:rPr>
              <a:pPr defTabSz="914400" fontAlgn="base">
                <a:spcBef>
                  <a:spcPct val="0"/>
                </a:spcBef>
                <a:spcAft>
                  <a:spcPct val="0"/>
                </a:spcAft>
              </a:pPr>
              <a:t>3/13/24</a:t>
            </a:fld>
            <a:endParaRPr lang="en-US">
              <a:solidFill>
                <a:srgbClr val="000000"/>
              </a:solidFill>
              <a:latin typeface="Arial"/>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774807BB-DAC6-BA41-919B-40B57FF455EC}" type="slidenum">
              <a:rPr lang="en-US" smtClean="0">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423426516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8BA6D373-8BE0-3D42-BAFE-1BEA5E1A247A}" type="datetimeFigureOut">
              <a:rPr lang="en-US" smtClean="0">
                <a:solidFill>
                  <a:srgbClr val="000000"/>
                </a:solidFill>
                <a:latin typeface="Arial"/>
                <a:ea typeface="ＭＳ Ｐゴシック" charset="0"/>
                <a:cs typeface="ＭＳ Ｐゴシック"/>
              </a:rPr>
              <a:pPr defTabSz="914400" fontAlgn="base">
                <a:spcBef>
                  <a:spcPct val="0"/>
                </a:spcBef>
                <a:spcAft>
                  <a:spcPct val="0"/>
                </a:spcAft>
              </a:pPr>
              <a:t>3/13/24</a:t>
            </a:fld>
            <a:endParaRPr lang="en-US">
              <a:solidFill>
                <a:srgbClr val="000000"/>
              </a:solidFill>
              <a:latin typeface="Arial"/>
              <a:ea typeface="ＭＳ Ｐゴシック" charset="0"/>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44304AD0-CBFA-C841-AA24-4A7DABF4A149}" type="slidenum">
              <a:rPr lang="en-US" smtClean="0">
                <a:solidFill>
                  <a:srgbClr val="000000"/>
                </a:solidFill>
                <a:latin typeface="Arial"/>
                <a:ea typeface="ＭＳ Ｐゴシック" charset="0"/>
                <a:cs typeface="ＭＳ Ｐゴシック"/>
              </a:rPr>
              <a:pPr defTabSz="914400" fontAlgn="base">
                <a:spcBef>
                  <a:spcPct val="0"/>
                </a:spcBef>
                <a:spcAft>
                  <a:spcPct val="0"/>
                </a:spcAft>
              </a:pPr>
              <a:t>‹#›</a:t>
            </a:fld>
            <a:endParaRPr lang="en-US">
              <a:solidFill>
                <a:srgbClr val="000000"/>
              </a:solidFill>
              <a:latin typeface="Arial"/>
              <a:ea typeface="ＭＳ Ｐゴシック" charset="0"/>
              <a:cs typeface="ＭＳ Ｐゴシック"/>
            </a:endParaRPr>
          </a:p>
        </p:txBody>
      </p:sp>
    </p:spTree>
    <p:extLst>
      <p:ext uri="{BB962C8B-B14F-4D97-AF65-F5344CB8AC3E}">
        <p14:creationId xmlns:p14="http://schemas.microsoft.com/office/powerpoint/2010/main" val="292972645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defTabSz="914400" fontAlgn="base">
              <a:spcAft>
                <a:spcPct val="0"/>
              </a:spcAft>
            </a:pPr>
            <a:fld id="{C028FD83-1C87-FF4C-A638-BCE5B165E080}" type="datetimeFigureOut">
              <a:rPr lang="en-US" smtClean="0">
                <a:solidFill>
                  <a:srgbClr val="000000"/>
                </a:solidFill>
                <a:latin typeface="Arial"/>
                <a:ea typeface="ＭＳ Ｐゴシック" charset="0"/>
                <a:cs typeface="ＭＳ Ｐゴシック" charset="0"/>
              </a:rPr>
              <a:pPr defTabSz="914400" fontAlgn="base">
                <a:spcAft>
                  <a:spcPct val="0"/>
                </a:spcAft>
              </a:pPr>
              <a:t>3/13/24</a:t>
            </a:fld>
            <a:endParaRPr lang="en-US">
              <a:solidFill>
                <a:srgbClr val="000000"/>
              </a:solidFill>
              <a:latin typeface="Arial"/>
              <a:ea typeface="ＭＳ Ｐゴシック" charset="0"/>
              <a:cs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defTabSz="914400" fontAlgn="base">
              <a:spcAft>
                <a:spcPct val="0"/>
              </a:spcAft>
            </a:pPr>
            <a:endParaRPr lang="en-US">
              <a:solidFill>
                <a:srgbClr val="000000"/>
              </a:solidFill>
              <a:latin typeface="Arial"/>
              <a:ea typeface="ＭＳ Ｐゴシック" charset="0"/>
              <a:cs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defTabSz="914400" fontAlgn="base">
              <a:spcAft>
                <a:spcPct val="0"/>
              </a:spcAft>
            </a:pPr>
            <a:fld id="{7CFC9A5A-7D04-2A48-B7BF-DB5E21C5C841}" type="slidenum">
              <a:rPr lang="en-US" smtClean="0">
                <a:solidFill>
                  <a:srgbClr val="000000"/>
                </a:solidFill>
                <a:latin typeface="Arial"/>
                <a:ea typeface="ＭＳ Ｐゴシック" charset="0"/>
                <a:cs typeface="ＭＳ Ｐゴシック" charset="0"/>
              </a:rPr>
              <a:pPr defTabSz="914400" fontAlgn="base">
                <a:spcAft>
                  <a:spcPct val="0"/>
                </a:spcAft>
              </a:pPr>
              <a:t>‹#›</a:t>
            </a:fld>
            <a:endParaRPr lang="en-US">
              <a:solidFill>
                <a:srgbClr val="000000"/>
              </a:solidFill>
              <a:latin typeface="Arial"/>
              <a:ea typeface="ＭＳ Ｐゴシック" charset="0"/>
              <a:cs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25851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CC539648-AB91-3440-8F16-A95E4083D57B}" type="datetimeFigureOut">
              <a:rPr lang="en-US" smtClean="0">
                <a:solidFill>
                  <a:srgbClr val="000000"/>
                </a:solidFill>
                <a:latin typeface="Tahoma"/>
                <a:ea typeface="ＭＳ Ｐゴシック" charset="0"/>
                <a:cs typeface="ＭＳ Ｐゴシック"/>
              </a:rPr>
              <a:pPr defTabSz="914400" fontAlgn="base">
                <a:spcBef>
                  <a:spcPct val="0"/>
                </a:spcBef>
                <a:spcAft>
                  <a:spcPct val="0"/>
                </a:spcAft>
              </a:pPr>
              <a:t>3/13/24</a:t>
            </a:fld>
            <a:endParaRPr lang="en-US">
              <a:solidFill>
                <a:srgbClr val="000000"/>
              </a:solidFill>
              <a:latin typeface="Tahoma"/>
              <a:ea typeface="ＭＳ Ｐゴシック" charset="0"/>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Tahoma"/>
              <a:ea typeface="ＭＳ Ｐゴシック" charset="0"/>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2510E871-F0BA-3C4D-8414-9A58F9011B22}" type="slidenum">
              <a:rPr lang="en-US" smtClean="0">
                <a:solidFill>
                  <a:srgbClr val="000000"/>
                </a:solidFill>
                <a:latin typeface="Tahoma"/>
                <a:ea typeface="ＭＳ Ｐゴシック" charset="0"/>
                <a:cs typeface="ＭＳ Ｐゴシック"/>
              </a:rPr>
              <a:pPr defTabSz="914400" fontAlgn="base">
                <a:spcBef>
                  <a:spcPct val="0"/>
                </a:spcBef>
                <a:spcAft>
                  <a:spcPct val="0"/>
                </a:spcAft>
              </a:pPr>
              <a:t>‹#›</a:t>
            </a:fld>
            <a:endParaRPr lang="en-US">
              <a:solidFill>
                <a:srgbClr val="000000"/>
              </a:solidFill>
              <a:latin typeface="Tahoma"/>
              <a:ea typeface="ＭＳ Ｐゴシック" charset="0"/>
              <a:cs typeface="ＭＳ Ｐゴシック"/>
            </a:endParaRPr>
          </a:p>
        </p:txBody>
      </p:sp>
    </p:spTree>
    <p:extLst>
      <p:ext uri="{BB962C8B-B14F-4D97-AF65-F5344CB8AC3E}">
        <p14:creationId xmlns:p14="http://schemas.microsoft.com/office/powerpoint/2010/main" val="423580779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435205137"/>
      </p:ext>
    </p:extLst>
  </p:cSld>
  <p:clrMap bg1="lt1" tx1="dk1" bg2="lt2" tx2="dk2" accent1="accent1" accent2="accent2" accent3="accent3" accent4="accent4" accent5="accent5" accent6="accent6" hlink="hlink" folHlink="folHlink"/>
  <p:sldLayoutIdLst>
    <p:sldLayoutId id="2147483775" r:id="rId1"/>
    <p:sldLayoutId id="214748377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3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0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3.xml"/><Relationship Id="rId1" Type="http://schemas.openxmlformats.org/officeDocument/2006/relationships/themeOverride" Target="../theme/themeOverride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5.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2.xml"/><Relationship Id="rId1" Type="http://schemas.openxmlformats.org/officeDocument/2006/relationships/themeOverride" Target="../theme/themeOverride3.xml"/><Relationship Id="rId4"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5.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6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03.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108.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4.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36.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159.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170.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159.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175.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175.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5.xml"/><Relationship Id="rId1" Type="http://schemas.openxmlformats.org/officeDocument/2006/relationships/themeOverride" Target="../theme/themeOverride4.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03.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125.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125.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130.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203.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Soteriology: God’s Rescue Program</a:t>
            </a:r>
            <a:r>
              <a:rPr kumimoji="0" lang="en-SG" sz="3200" b="0"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Inheritance of the Believer</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2">
            <a:extLst>
              <a:ext uri="{FF2B5EF4-FFF2-40B4-BE49-F238E27FC236}">
                <a16:creationId xmlns:a16="http://schemas.microsoft.com/office/drawing/2014/main" id="{FBCFA1EE-A9A5-844B-A6BA-518C00F2939C}"/>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kern="0" dirty="0">
                <a:solidFill>
                  <a:schemeClr val="tx1"/>
                </a:solidFill>
                <a:effectLst/>
                <a:latin typeface="Arial" charset="0"/>
                <a:ea typeface="ＭＳ Ｐゴシック" charset="0"/>
                <a:cs typeface="ＭＳ Ｐゴシック" charset="0"/>
              </a:rPr>
              <a:t>New Testament Summary</a:t>
            </a:r>
          </a:p>
        </p:txBody>
      </p:sp>
    </p:spTree>
    <p:extLst>
      <p:ext uri="{BB962C8B-B14F-4D97-AF65-F5344CB8AC3E}">
        <p14:creationId xmlns:p14="http://schemas.microsoft.com/office/powerpoint/2010/main" val="108749581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in the NT</a:t>
            </a: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530806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Now if we are children, then we are heirs—</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heirs of God</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t>
            </a:r>
            <a:r>
              <a:rPr kumimoji="0" lang="en-US"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co-heirs with Christ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if indeed we share in his sufferings in order that we may also share in his glory</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(Rom. 8:17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NIV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4230170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4800" dirty="0">
                <a:solidFill>
                  <a:srgbClr val="FFFF00"/>
                </a:solidFill>
                <a:latin typeface="Arial" charset="0"/>
                <a:ea typeface="ＭＳ Ｐゴシック" charset="0"/>
                <a:cs typeface="ＭＳ Ｐゴシック" charset="0"/>
              </a:rPr>
              <a:t>Kingdom Entering</a:t>
            </a:r>
            <a:endParaRPr lang="en-US" sz="2000" dirty="0">
              <a:solidFill>
                <a:srgbClr val="FFFF00"/>
              </a:solidFill>
              <a:latin typeface="Arial" charset="0"/>
              <a:ea typeface="ＭＳ Ｐゴシック" charset="0"/>
              <a:cs typeface="ＭＳ Ｐゴシック" charset="0"/>
            </a:endParaRPr>
          </a:p>
        </p:txBody>
      </p:sp>
      <p:sp>
        <p:nvSpPr>
          <p:cNvPr id="2462724" name="Text Box 4"/>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46141" y="2610866"/>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Salvation</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7" name="Text Box 7"/>
          <p:cNvSpPr txBox="1">
            <a:spLocks noChangeArrowheads="1"/>
          </p:cNvSpPr>
          <p:nvPr/>
        </p:nvSpPr>
        <p:spPr bwMode="auto">
          <a:xfrm>
            <a:off x="4526280" y="2610866"/>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Rewards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8" name="Text Box 8"/>
          <p:cNvSpPr txBox="1">
            <a:spLocks noChangeArrowheads="1"/>
          </p:cNvSpPr>
          <p:nvPr/>
        </p:nvSpPr>
        <p:spPr bwMode="auto">
          <a:xfrm>
            <a:off x="46141" y="3463544"/>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All believers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9" name="Text Box 9"/>
          <p:cNvSpPr txBox="1">
            <a:spLocks noChangeArrowheads="1"/>
          </p:cNvSpPr>
          <p:nvPr/>
        </p:nvSpPr>
        <p:spPr bwMode="auto">
          <a:xfrm>
            <a:off x="4526280" y="3463544"/>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Faithful believers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0" name="Text Box 10"/>
          <p:cNvSpPr txBox="1">
            <a:spLocks noChangeArrowheads="1"/>
          </p:cNvSpPr>
          <p:nvPr/>
        </p:nvSpPr>
        <p:spPr bwMode="auto">
          <a:xfrm>
            <a:off x="46141" y="4316222"/>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Millennial dwelling</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1" name="Text Box 11"/>
          <p:cNvSpPr txBox="1">
            <a:spLocks noChangeArrowheads="1"/>
          </p:cNvSpPr>
          <p:nvPr/>
        </p:nvSpPr>
        <p:spPr bwMode="auto">
          <a:xfrm>
            <a:off x="4526280" y="4316222"/>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Millennial ruling</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2" name="Text Box 12"/>
          <p:cNvSpPr txBox="1">
            <a:spLocks noChangeArrowheads="1"/>
          </p:cNvSpPr>
          <p:nvPr/>
        </p:nvSpPr>
        <p:spPr bwMode="auto">
          <a:xfrm>
            <a:off x="46141" y="5168900"/>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Wood, hay, straw</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3" name="Text Box 13"/>
          <p:cNvSpPr txBox="1">
            <a:spLocks noChangeArrowheads="1"/>
          </p:cNvSpPr>
          <p:nvPr/>
        </p:nvSpPr>
        <p:spPr bwMode="auto">
          <a:xfrm>
            <a:off x="4526280" y="5168900"/>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Gold, silver, jewels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 name="Text Box 12">
            <a:extLst>
              <a:ext uri="{FF2B5EF4-FFF2-40B4-BE49-F238E27FC236}">
                <a16:creationId xmlns:a16="http://schemas.microsoft.com/office/drawing/2014/main" id="{E10A2C5E-E864-4E4B-8C6D-E22DBFC690B4}"/>
              </a:ext>
            </a:extLst>
          </p:cNvPr>
          <p:cNvSpPr txBox="1">
            <a:spLocks noChangeArrowheads="1"/>
          </p:cNvSpPr>
          <p:nvPr/>
        </p:nvSpPr>
        <p:spPr bwMode="auto">
          <a:xfrm>
            <a:off x="46141" y="6021578"/>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Based on faith alone</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6" name="Text Box 13">
            <a:extLst>
              <a:ext uri="{FF2B5EF4-FFF2-40B4-BE49-F238E27FC236}">
                <a16:creationId xmlns:a16="http://schemas.microsoft.com/office/drawing/2014/main" id="{8BB74748-07A5-F040-8F94-9D1684827122}"/>
              </a:ext>
            </a:extLst>
          </p:cNvPr>
          <p:cNvSpPr txBox="1">
            <a:spLocks noChangeArrowheads="1"/>
          </p:cNvSpPr>
          <p:nvPr/>
        </p:nvSpPr>
        <p:spPr bwMode="auto">
          <a:xfrm>
            <a:off x="4526280" y="6021578"/>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Based on works</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7" name="Text Box 5">
            <a:extLst>
              <a:ext uri="{FF2B5EF4-FFF2-40B4-BE49-F238E27FC236}">
                <a16:creationId xmlns:a16="http://schemas.microsoft.com/office/drawing/2014/main" id="{450F106A-5215-7C4C-A09B-9653DCC965AC}"/>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2" name="Text Box 13">
            <a:extLst>
              <a:ext uri="{FF2B5EF4-FFF2-40B4-BE49-F238E27FC236}">
                <a16:creationId xmlns:a16="http://schemas.microsoft.com/office/drawing/2014/main" id="{37D89D4D-62F7-E2E5-7DA5-D956CD7683AE}"/>
              </a:ext>
            </a:extLst>
          </p:cNvPr>
          <p:cNvSpPr txBox="1">
            <a:spLocks noChangeArrowheads="1"/>
          </p:cNvSpPr>
          <p:nvPr/>
        </p:nvSpPr>
        <p:spPr bwMode="auto">
          <a:xfrm rot="20583418">
            <a:off x="4379801" y="3157155"/>
            <a:ext cx="4572000" cy="1200329"/>
          </a:xfrm>
          <a:prstGeom prst="rect">
            <a:avLst/>
          </a:prstGeom>
          <a:solidFill>
            <a:srgbClr val="002060"/>
          </a:solid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2700" lvl="0" indent="-12700" defTabSz="914400" fontAlgn="base">
              <a:spcBef>
                <a:spcPct val="0"/>
              </a:spcBef>
              <a:spcAft>
                <a:spcPct val="0"/>
              </a:spcAft>
              <a:defRPr/>
            </a:pPr>
            <a:r>
              <a:rPr lang="en-US" sz="3600" b="1" dirty="0">
                <a:solidFill>
                  <a:srgbClr val="FFFFFF"/>
                </a:solidFill>
              </a:rPr>
              <a:t>Entering into a Rich Experience of Life!</a:t>
            </a:r>
          </a:p>
        </p:txBody>
      </p:sp>
    </p:spTree>
    <p:extLst>
      <p:ext uri="{BB962C8B-B14F-4D97-AF65-F5344CB8AC3E}">
        <p14:creationId xmlns:p14="http://schemas.microsoft.com/office/powerpoint/2010/main" val="38625639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62728"/>
                                        </p:tgtEl>
                                        <p:attrNameLst>
                                          <p:attrName>style.visibility</p:attrName>
                                        </p:attrNameLst>
                                      </p:cBhvr>
                                      <p:to>
                                        <p:strVal val="visible"/>
                                      </p:to>
                                    </p:set>
                                    <p:animEffect transition="in" filter="blinds(horizontal)">
                                      <p:cBhvr>
                                        <p:cTn id="17" dur="500"/>
                                        <p:tgtEl>
                                          <p:spTgt spid="24627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62729"/>
                                        </p:tgtEl>
                                        <p:attrNameLst>
                                          <p:attrName>style.visibility</p:attrName>
                                        </p:attrNameLst>
                                      </p:cBhvr>
                                      <p:to>
                                        <p:strVal val="visible"/>
                                      </p:to>
                                    </p:set>
                                    <p:animEffect transition="in" filter="blinds(horizontal)">
                                      <p:cBhvr>
                                        <p:cTn id="22" dur="500"/>
                                        <p:tgtEl>
                                          <p:spTgt spid="24627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62730"/>
                                        </p:tgtEl>
                                        <p:attrNameLst>
                                          <p:attrName>style.visibility</p:attrName>
                                        </p:attrNameLst>
                                      </p:cBhvr>
                                      <p:to>
                                        <p:strVal val="visible"/>
                                      </p:to>
                                    </p:set>
                                    <p:animEffect transition="in" filter="blinds(horizontal)">
                                      <p:cBhvr>
                                        <p:cTn id="27" dur="500"/>
                                        <p:tgtEl>
                                          <p:spTgt spid="24627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62731"/>
                                        </p:tgtEl>
                                        <p:attrNameLst>
                                          <p:attrName>style.visibility</p:attrName>
                                        </p:attrNameLst>
                                      </p:cBhvr>
                                      <p:to>
                                        <p:strVal val="visible"/>
                                      </p:to>
                                    </p:set>
                                    <p:animEffect transition="in" filter="blinds(horizontal)">
                                      <p:cBhvr>
                                        <p:cTn id="32" dur="500"/>
                                        <p:tgtEl>
                                          <p:spTgt spid="24627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62732"/>
                                        </p:tgtEl>
                                        <p:attrNameLst>
                                          <p:attrName>style.visibility</p:attrName>
                                        </p:attrNameLst>
                                      </p:cBhvr>
                                      <p:to>
                                        <p:strVal val="visible"/>
                                      </p:to>
                                    </p:set>
                                    <p:animEffect transition="in" filter="blinds(horizontal)">
                                      <p:cBhvr>
                                        <p:cTn id="37" dur="500"/>
                                        <p:tgtEl>
                                          <p:spTgt spid="24627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62733"/>
                                        </p:tgtEl>
                                        <p:attrNameLst>
                                          <p:attrName>style.visibility</p:attrName>
                                        </p:attrNameLst>
                                      </p:cBhvr>
                                      <p:to>
                                        <p:strVal val="visible"/>
                                      </p:to>
                                    </p:set>
                                    <p:animEffect transition="in" filter="blinds(horizontal)">
                                      <p:cBhvr>
                                        <p:cTn id="42" dur="500"/>
                                        <p:tgtEl>
                                          <p:spTgt spid="246273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linds(horizontal)">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P spid="2462728" grpId="0"/>
      <p:bldP spid="2462729" grpId="0"/>
      <p:bldP spid="2462730" grpId="0"/>
      <p:bldP spid="2462731" grpId="0"/>
      <p:bldP spid="2462732" grpId="0"/>
      <p:bldP spid="2462733" grpId="0"/>
      <p:bldP spid="15" grpId="0"/>
      <p:bldP spid="16"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Faith for salvation</a:t>
            </a:r>
          </a:p>
        </p:txBody>
      </p:sp>
      <p:sp>
        <p:nvSpPr>
          <p:cNvPr id="2462727" name="Text Box 7"/>
          <p:cNvSpPr txBox="1">
            <a:spLocks noChangeArrowheads="1"/>
          </p:cNvSpPr>
          <p:nvPr/>
        </p:nvSpPr>
        <p:spPr bwMode="auto">
          <a:xfrm>
            <a:off x="4414344" y="2460729"/>
            <a:ext cx="4729656" cy="440120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Matt. 5:19    “So if you ignore the least commandment and teach others to do the same, you will be called the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least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in the Kingdom of Heaven. But anyone who obeys God’s laws and teaches them will be called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great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in the Kingdom of Heaven.’”</a:t>
            </a: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461494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lvl="0" indent="-9525" defTabSz="914400" fontAlgn="base">
              <a:spcBef>
                <a:spcPct val="0"/>
              </a:spcBef>
              <a:spcAft>
                <a:spcPct val="0"/>
              </a:spcAft>
              <a:defRPr/>
            </a:pPr>
            <a:r>
              <a:rPr lang="en-US" sz="2800" b="1" dirty="0">
                <a:solidFill>
                  <a:srgbClr val="FFFFFF"/>
                </a:solidFill>
              </a:rPr>
              <a:t>Faith for salvation</a:t>
            </a:r>
          </a:p>
        </p:txBody>
      </p:sp>
      <p:sp>
        <p:nvSpPr>
          <p:cNvPr id="2462727" name="Text Box 7"/>
          <p:cNvSpPr txBox="1">
            <a:spLocks noChangeArrowheads="1"/>
          </p:cNvSpPr>
          <p:nvPr/>
        </p:nvSpPr>
        <p:spPr bwMode="auto">
          <a:xfrm>
            <a:off x="4414344" y="2460729"/>
            <a:ext cx="4729656"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lvl="0" indent="-9525" defTabSz="914400" fontAlgn="base">
              <a:spcBef>
                <a:spcPct val="0"/>
              </a:spcBef>
              <a:spcAft>
                <a:spcPct val="0"/>
              </a:spcAft>
              <a:defRPr/>
            </a:pPr>
            <a:r>
              <a:rPr lang="en-US" sz="2800" b="1" dirty="0">
                <a:solidFill>
                  <a:srgbClr val="FFFFFF"/>
                </a:solidFill>
              </a:rPr>
              <a:t>Matt. 5:20   “But I warn you—unless your righteousness is better than the righteousness of the teachers of religious law and the Pharisees, you will never </a:t>
            </a:r>
            <a:r>
              <a:rPr lang="en-US" sz="2800" b="1" dirty="0">
                <a:solidFill>
                  <a:srgbClr val="FFFF00"/>
                </a:solidFill>
              </a:rPr>
              <a:t>enter the Kingdom </a:t>
            </a:r>
            <a:r>
              <a:rPr lang="en-US" sz="2800" b="1" dirty="0">
                <a:solidFill>
                  <a:srgbClr val="FFFFFF"/>
                </a:solidFill>
              </a:rPr>
              <a:t>of Heaven!”</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344535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lvl="0" indent="-9525" defTabSz="914400" fontAlgn="base">
              <a:spcBef>
                <a:spcPct val="0"/>
              </a:spcBef>
              <a:spcAft>
                <a:spcPct val="0"/>
              </a:spcAft>
              <a:defRPr/>
            </a:pPr>
            <a:r>
              <a:rPr lang="en-US" sz="2800" b="1" dirty="0">
                <a:solidFill>
                  <a:srgbClr val="FFFFFF"/>
                </a:solidFill>
              </a:rPr>
              <a:t>Faith for salvation</a:t>
            </a:r>
          </a:p>
        </p:txBody>
      </p:sp>
      <p:sp>
        <p:nvSpPr>
          <p:cNvPr id="2462727" name="Text Box 7"/>
          <p:cNvSpPr txBox="1">
            <a:spLocks noChangeArrowheads="1"/>
          </p:cNvSpPr>
          <p:nvPr/>
        </p:nvSpPr>
        <p:spPr bwMode="auto">
          <a:xfrm>
            <a:off x="4414344" y="2460729"/>
            <a:ext cx="4729656" cy="310854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indent="-9525" defTabSz="914400" fontAlgn="base">
              <a:spcBef>
                <a:spcPct val="0"/>
              </a:spcBef>
              <a:spcAft>
                <a:spcPct val="0"/>
              </a:spcAft>
              <a:defRPr/>
            </a:pPr>
            <a:r>
              <a:rPr lang="en-US" sz="2800" b="1" dirty="0">
                <a:solidFill>
                  <a:srgbClr val="FFFFFF"/>
                </a:solidFill>
              </a:rPr>
              <a:t>Matt. 7:21    “Not everyone who calls out to me, ‘Lord! Lord!’ will </a:t>
            </a:r>
            <a:r>
              <a:rPr lang="en-US" sz="2800" b="1" dirty="0">
                <a:solidFill>
                  <a:srgbClr val="FFFF00"/>
                </a:solidFill>
              </a:rPr>
              <a:t>enter the Kingdom </a:t>
            </a:r>
            <a:r>
              <a:rPr lang="en-US" sz="2800" b="1" dirty="0">
                <a:solidFill>
                  <a:srgbClr val="FFFFFF"/>
                </a:solidFill>
              </a:rPr>
              <a:t>of Heaven. Only those who actually do the will of my Father in heaven will enter.”</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555672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460729"/>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lvl="0" indent="-9525" defTabSz="914400" fontAlgn="base">
              <a:spcBef>
                <a:spcPct val="0"/>
              </a:spcBef>
              <a:spcAft>
                <a:spcPct val="0"/>
              </a:spcAft>
              <a:defRPr/>
            </a:pPr>
            <a:r>
              <a:rPr lang="en-US" sz="2800" b="1" dirty="0">
                <a:solidFill>
                  <a:srgbClr val="FFFFFF"/>
                </a:solidFill>
              </a:rPr>
              <a:t>Faith for salvation</a:t>
            </a:r>
          </a:p>
        </p:txBody>
      </p:sp>
      <p:sp>
        <p:nvSpPr>
          <p:cNvPr id="2462727" name="Text Box 7"/>
          <p:cNvSpPr txBox="1">
            <a:spLocks noChangeArrowheads="1"/>
          </p:cNvSpPr>
          <p:nvPr/>
        </p:nvSpPr>
        <p:spPr bwMode="auto">
          <a:xfrm>
            <a:off x="4414344" y="2460729"/>
            <a:ext cx="4729656" cy="267765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indent="-9525" defTabSz="914400" fontAlgn="base">
              <a:spcBef>
                <a:spcPct val="0"/>
              </a:spcBef>
              <a:spcAft>
                <a:spcPct val="0"/>
              </a:spcAft>
              <a:defRPr/>
            </a:pPr>
            <a:r>
              <a:rPr lang="en-US" sz="2800" b="1" dirty="0">
                <a:solidFill>
                  <a:srgbClr val="FFFFFF"/>
                </a:solidFill>
              </a:rPr>
              <a:t>Matt. 19:23   "Then Jesus said to his disciples, ‘I tell you the truth, it is very hard for a rich person to </a:t>
            </a:r>
            <a:r>
              <a:rPr lang="en-US" sz="2800" b="1" dirty="0">
                <a:solidFill>
                  <a:srgbClr val="FFFF00"/>
                </a:solidFill>
              </a:rPr>
              <a:t>enter the Kingdom</a:t>
            </a:r>
            <a:r>
              <a:rPr lang="en-US" sz="2800" b="1" dirty="0">
                <a:solidFill>
                  <a:srgbClr val="FFFFFF"/>
                </a:solidFill>
              </a:rPr>
              <a:t> of Heaven.’"</a:t>
            </a:r>
          </a:p>
        </p:txBody>
      </p:sp>
      <p:sp>
        <p:nvSpPr>
          <p:cNvPr id="9" name="Text Box 4">
            <a:extLst>
              <a:ext uri="{FF2B5EF4-FFF2-40B4-BE49-F238E27FC236}">
                <a16:creationId xmlns:a16="http://schemas.microsoft.com/office/drawing/2014/main" id="{F193358A-6639-2346-A0A4-3DFCE1F2DD55}"/>
              </a:ext>
            </a:extLst>
          </p:cNvPr>
          <p:cNvSpPr txBox="1">
            <a:spLocks noChangeArrowheads="1"/>
          </p:cNvSpPr>
          <p:nvPr/>
        </p:nvSpPr>
        <p:spPr bwMode="auto">
          <a:xfrm>
            <a:off x="73573" y="1704975"/>
            <a:ext cx="4340771"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Salvation</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FAA89078-C941-FD4C-B953-0A2790FB39DF}"/>
              </a:ext>
            </a:extLst>
          </p:cNvPr>
          <p:cNvSpPr txBox="1">
            <a:spLocks noChangeArrowheads="1"/>
          </p:cNvSpPr>
          <p:nvPr/>
        </p:nvSpPr>
        <p:spPr bwMode="auto">
          <a:xfrm>
            <a:off x="4414344" y="1704975"/>
            <a:ext cx="4729656"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00"/>
                </a:solidFill>
                <a:effectLst/>
                <a:uLnTx/>
                <a:uFillTx/>
                <a:latin typeface="Arial" charset="0"/>
                <a:ea typeface="ＭＳ Ｐゴシック" charset="0"/>
              </a:rPr>
              <a:t>Enter into Discipleship</a:t>
            </a:r>
            <a:endParaRPr kumimoji="0" lang="en-US" sz="2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E7EC09D5-9995-664B-BC42-860BB3BE2002}"/>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Kingdom Entering</a:t>
            </a:r>
            <a:endParaRPr kumimoji="0" lang="en-US" sz="2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892388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ea typeface="ＭＳ Ｐゴシック" charset="0"/>
              </a:rPr>
              <a:t>##</a:t>
            </a:r>
            <a:endParaRPr kumimoji="0" lang="en-US" sz="2400" b="1" i="1" u="none" strike="noStrike" kern="1200" cap="none" spc="0" normalizeH="0" baseline="0" noProof="0" dirty="0">
              <a:ln>
                <a:noFill/>
              </a:ln>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5400" dirty="0">
                <a:solidFill>
                  <a:srgbClr val="FFFF00"/>
                </a:solidFill>
                <a:latin typeface="Arial" charset="0"/>
                <a:ea typeface="ＭＳ Ｐゴシック" charset="0"/>
                <a:cs typeface="ＭＳ Ｐゴシック" charset="0"/>
              </a:rPr>
              <a:t>The Kingdom</a:t>
            </a:r>
            <a:endParaRPr lang="en-US" sz="2400" dirty="0">
              <a:solidFill>
                <a:srgbClr val="FFFF00"/>
              </a:solidFill>
              <a:latin typeface="Arial" charset="0"/>
              <a:ea typeface="ＭＳ Ｐゴシック" charset="0"/>
              <a:cs typeface="ＭＳ Ｐゴシック" charset="0"/>
            </a:endParaRPr>
          </a:p>
        </p:txBody>
      </p:sp>
      <p:sp>
        <p:nvSpPr>
          <p:cNvPr id="2462726" name="Text Box 6"/>
          <p:cNvSpPr txBox="1">
            <a:spLocks noChangeArrowheads="1"/>
          </p:cNvSpPr>
          <p:nvPr/>
        </p:nvSpPr>
        <p:spPr bwMode="auto">
          <a:xfrm>
            <a:off x="73573" y="2711450"/>
            <a:ext cx="406735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lvl="0" indent="-9525" defTabSz="914400" fontAlgn="base">
              <a:spcBef>
                <a:spcPct val="0"/>
              </a:spcBef>
              <a:spcAft>
                <a:spcPct val="0"/>
              </a:spcAft>
              <a:defRPr/>
            </a:pPr>
            <a:r>
              <a:rPr lang="en-US" sz="2800" b="1" dirty="0">
                <a:solidFill>
                  <a:srgbClr val="FFFFFF"/>
                </a:solidFill>
              </a:rPr>
              <a:t>Faith for salvation</a:t>
            </a:r>
          </a:p>
        </p:txBody>
      </p:sp>
      <p:sp>
        <p:nvSpPr>
          <p:cNvPr id="2462727" name="Text Box 7"/>
          <p:cNvSpPr txBox="1">
            <a:spLocks noChangeArrowheads="1"/>
          </p:cNvSpPr>
          <p:nvPr/>
        </p:nvSpPr>
        <p:spPr bwMode="auto">
          <a:xfrm>
            <a:off x="4572000" y="2711450"/>
            <a:ext cx="45720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indent="-9525" defTabSz="914400" fontAlgn="base">
              <a:spcBef>
                <a:spcPct val="0"/>
              </a:spcBef>
              <a:spcAft>
                <a:spcPct val="0"/>
              </a:spcAft>
              <a:defRPr/>
            </a:pPr>
            <a:r>
              <a:rPr lang="en-US" sz="2800" b="1" dirty="0">
                <a:solidFill>
                  <a:srgbClr val="FFFFFF"/>
                </a:solidFill>
              </a:rPr>
              <a:t>1 Cor. 6:9   "Don’t you realize that those who do wrong will not </a:t>
            </a:r>
            <a:r>
              <a:rPr lang="en-US" sz="2800" b="1" dirty="0">
                <a:solidFill>
                  <a:srgbClr val="FFFF00"/>
                </a:solidFill>
              </a:rPr>
              <a:t>inherit the Kingdom</a:t>
            </a:r>
            <a:r>
              <a:rPr lang="en-US" sz="2800" b="1" dirty="0">
                <a:solidFill>
                  <a:srgbClr val="FFFFFF"/>
                </a:solidFill>
              </a:rPr>
              <a:t> of God …Those who indulge in sexual sin, or who worship idols, or commit adultery, or are male prostitutes, or practice homosexuality…</a:t>
            </a: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strike="noStrike" kern="1200" cap="none" spc="0" normalizeH="0" baseline="0" noProof="0" dirty="0">
                <a:ln>
                  <a:noFill/>
                </a:ln>
                <a:solidFill>
                  <a:srgbClr val="FFFF00"/>
                </a:solidFill>
                <a:effectLst/>
                <a:uLnTx/>
                <a:uFillTx/>
                <a:ea typeface="ＭＳ Ｐゴシック" charset="0"/>
              </a:rPr>
              <a:t>Enter</a:t>
            </a:r>
            <a:endParaRPr kumimoji="0" lang="en-US" sz="3200" b="1" i="1"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strike="noStrike" kern="1200" cap="none" spc="0" normalizeH="0" baseline="0" noProof="0" dirty="0">
                <a:ln>
                  <a:noFill/>
                </a:ln>
                <a:solidFill>
                  <a:srgbClr val="FFFF00"/>
                </a:solidFill>
                <a:effectLst/>
                <a:uLnTx/>
                <a:uFillTx/>
                <a:ea typeface="ＭＳ Ｐゴシック" charset="0"/>
              </a:rPr>
              <a:t>Inherit</a:t>
            </a:r>
            <a:endParaRPr kumimoji="0" lang="en-US" sz="3200" b="1" i="1"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582299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457200"/>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effectLst/>
                <a:uLnTx/>
                <a:uFillTx/>
                <a:ea typeface="ＭＳ Ｐゴシック" charset="0"/>
              </a:rPr>
              <a:t>##</a:t>
            </a:r>
            <a:endParaRPr kumimoji="0" lang="en-US" sz="2400" b="1" i="1" u="none" strike="noStrike" kern="1200" cap="none" spc="0" normalizeH="0" baseline="0" noProof="0" dirty="0">
              <a:ln>
                <a:noFill/>
              </a:ln>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sz="5400" dirty="0">
                <a:solidFill>
                  <a:srgbClr val="FFFF00"/>
                </a:solidFill>
                <a:latin typeface="Arial" charset="0"/>
                <a:ea typeface="ＭＳ Ｐゴシック" charset="0"/>
                <a:cs typeface="ＭＳ Ｐゴシック" charset="0"/>
              </a:rPr>
              <a:t>The Kingdom</a:t>
            </a:r>
            <a:endParaRPr lang="en-US" sz="2400" dirty="0">
              <a:solidFill>
                <a:srgbClr val="FFFF00"/>
              </a:solidFill>
              <a:latin typeface="Arial" charset="0"/>
              <a:ea typeface="ＭＳ Ｐゴシック" charset="0"/>
              <a:cs typeface="ＭＳ Ｐゴシック" charset="0"/>
            </a:endParaRPr>
          </a:p>
        </p:txBody>
      </p:sp>
      <p:sp>
        <p:nvSpPr>
          <p:cNvPr id="2462726" name="Text Box 6"/>
          <p:cNvSpPr txBox="1">
            <a:spLocks noChangeArrowheads="1"/>
          </p:cNvSpPr>
          <p:nvPr/>
        </p:nvSpPr>
        <p:spPr bwMode="auto">
          <a:xfrm>
            <a:off x="73573" y="2711450"/>
            <a:ext cx="4041227"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lvl="0" indent="-9525" defTabSz="914400" fontAlgn="base">
              <a:spcBef>
                <a:spcPct val="0"/>
              </a:spcBef>
              <a:spcAft>
                <a:spcPct val="0"/>
              </a:spcAft>
              <a:defRPr/>
            </a:pPr>
            <a:r>
              <a:rPr lang="en-US" sz="2800" b="1" dirty="0">
                <a:solidFill>
                  <a:srgbClr val="FFFFFF"/>
                </a:solidFill>
              </a:rPr>
              <a:t>Faith for salvation</a:t>
            </a:r>
          </a:p>
        </p:txBody>
      </p:sp>
      <p:sp>
        <p:nvSpPr>
          <p:cNvPr id="2462727" name="Text Box 7"/>
          <p:cNvSpPr txBox="1">
            <a:spLocks noChangeArrowheads="1"/>
          </p:cNvSpPr>
          <p:nvPr/>
        </p:nvSpPr>
        <p:spPr bwMode="auto">
          <a:xfrm>
            <a:off x="4572000" y="2711450"/>
            <a:ext cx="45720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indent="-9525" defTabSz="914400" fontAlgn="base">
              <a:spcBef>
                <a:spcPct val="0"/>
              </a:spcBef>
              <a:spcAft>
                <a:spcPct val="0"/>
              </a:spcAft>
              <a:defRPr/>
            </a:pPr>
            <a:r>
              <a:rPr lang="en-US" sz="2800" b="1" dirty="0">
                <a:solidFill>
                  <a:srgbClr val="FFFFFF"/>
                </a:solidFill>
              </a:rPr>
              <a:t>1 Cor. 6:10  “or are thieves, or greedy people, or drunkards, or are abusive, or cheat people—none of these will </a:t>
            </a:r>
            <a:r>
              <a:rPr lang="en-US" sz="2800" b="1" dirty="0">
                <a:solidFill>
                  <a:srgbClr val="FFFF00"/>
                </a:solidFill>
              </a:rPr>
              <a:t>inherit the Kingdom </a:t>
            </a:r>
            <a:r>
              <a:rPr lang="en-US" sz="2800" b="1" dirty="0">
                <a:solidFill>
                  <a:srgbClr val="FFFFFF"/>
                </a:solidFill>
              </a:rPr>
              <a:t>of God.”</a:t>
            </a:r>
          </a:p>
          <a:p>
            <a:pPr marL="9525" indent="-9525" defTabSz="914400" fontAlgn="base">
              <a:spcBef>
                <a:spcPct val="0"/>
              </a:spcBef>
              <a:spcAft>
                <a:spcPct val="0"/>
              </a:spcAft>
              <a:defRPr/>
            </a:pPr>
            <a:endParaRPr kumimoji="0" lang="en-US" sz="20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strike="noStrike" kern="1200" cap="none" spc="0" normalizeH="0" baseline="0" noProof="0" dirty="0">
                <a:ln>
                  <a:noFill/>
                </a:ln>
                <a:solidFill>
                  <a:srgbClr val="FFFF00"/>
                </a:solidFill>
                <a:effectLst/>
                <a:uLnTx/>
                <a:uFillTx/>
                <a:ea typeface="ＭＳ Ｐゴシック" charset="0"/>
              </a:rPr>
              <a:t>Enter</a:t>
            </a:r>
            <a:endParaRPr kumimoji="0" lang="en-US" sz="3200" b="1" i="1"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1" strike="noStrike" kern="1200" cap="none" spc="0" normalizeH="0" baseline="0" noProof="0" dirty="0">
                <a:ln>
                  <a:noFill/>
                </a:ln>
                <a:solidFill>
                  <a:srgbClr val="FFFF00"/>
                </a:solidFill>
                <a:effectLst/>
                <a:uLnTx/>
                <a:uFillTx/>
                <a:ea typeface="ＭＳ Ｐゴシック" charset="0"/>
              </a:rPr>
              <a:t>Inherit</a:t>
            </a:r>
            <a:endParaRPr kumimoji="0" lang="en-US" sz="3200" b="1" i="1"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111380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Crowns in the NT</a:t>
            </a: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Incorruptible</a:t>
            </a:r>
          </a:p>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1 Cor 9:25</a:t>
            </a: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Hope</a:t>
            </a:r>
          </a:p>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1 Thess 2:19</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Life</a:t>
            </a:r>
          </a:p>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Jas 1:12; </a:t>
            </a:r>
            <a:br>
              <a:rPr lang="en-US" sz="3200" b="1" dirty="0">
                <a:solidFill>
                  <a:schemeClr val="tx2"/>
                </a:solidFill>
                <a:effectLst>
                  <a:glow rad="127000">
                    <a:schemeClr val="bg1"/>
                  </a:glow>
                </a:effectLst>
                <a:latin typeface="Arial" charset="0"/>
                <a:ea typeface="ＭＳ Ｐゴシック" charset="0"/>
                <a:cs typeface="ＭＳ Ｐゴシック" charset="0"/>
              </a:rPr>
            </a:br>
            <a:r>
              <a:rPr lang="en-US" sz="3200" b="1" dirty="0">
                <a:solidFill>
                  <a:schemeClr val="tx2"/>
                </a:solidFill>
                <a:effectLst>
                  <a:glow rad="127000">
                    <a:schemeClr val="bg1"/>
                  </a:glow>
                </a:effectLst>
                <a:latin typeface="Arial" charset="0"/>
                <a:ea typeface="ＭＳ Ｐゴシック" charset="0"/>
                <a:cs typeface="ＭＳ Ｐゴシック" charset="0"/>
              </a:rPr>
              <a:t>Rev 2:10</a:t>
            </a: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Glory</a:t>
            </a:r>
          </a:p>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1 Pet 5:4</a:t>
            </a: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Righteousness</a:t>
            </a:r>
          </a:p>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2 Tim 4:8</a:t>
            </a:r>
          </a:p>
        </p:txBody>
      </p:sp>
    </p:spTree>
    <p:extLst>
      <p:ext uri="{BB962C8B-B14F-4D97-AF65-F5344CB8AC3E}">
        <p14:creationId xmlns:p14="http://schemas.microsoft.com/office/powerpoint/2010/main" val="39285495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y persistence is the passport to personal change.. | Lifestyle for Change">
            <a:extLst>
              <a:ext uri="{FF2B5EF4-FFF2-40B4-BE49-F238E27FC236}">
                <a16:creationId xmlns:a16="http://schemas.microsoft.com/office/drawing/2014/main" id="{746F5E7C-3935-6841-A6D2-BB53AC332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937"/>
            <a:ext cx="9144000" cy="60896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751" y="5589639"/>
            <a:ext cx="9144000" cy="1219424"/>
          </a:xfrm>
          <a:solidFill>
            <a:schemeClr val="tx1"/>
          </a:solidFill>
          <a:effectLst/>
        </p:spPr>
        <p:txBody>
          <a:bodyPr anchor="ctr"/>
          <a:lstStyle/>
          <a:p>
            <a:pPr>
              <a:defRPr/>
            </a:pPr>
            <a:r>
              <a:rPr lang="en-US" altLang="ja-JP" sz="4000" b="1" dirty="0">
                <a:effectLst>
                  <a:glow rad="228600">
                    <a:schemeClr val="accent4">
                      <a:satMod val="175000"/>
                    </a:schemeClr>
                  </a:glow>
                </a:effectLst>
                <a:latin typeface="Arial" charset="0"/>
                <a:ea typeface="ＭＳ Ｐゴシック" charset="0"/>
              </a:rPr>
              <a:t>Will each genuine Christian persevere in faithfulness at death?</a:t>
            </a:r>
            <a:endParaRPr lang="en-US" sz="4000" b="1" dirty="0">
              <a:effectLst>
                <a:glow rad="228600">
                  <a:schemeClr val="accent4">
                    <a:satMod val="1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5988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r>
              <a:rPr lang="en-US" sz="2800" b="1" dirty="0">
                <a:effectLst>
                  <a:glow rad="177800">
                    <a:schemeClr val="tx1"/>
                  </a:glow>
                </a:effectLst>
                <a:latin typeface="Arial" charset="0"/>
                <a:ea typeface="ＭＳ Ｐゴシック" charset="0"/>
              </a:rPr>
              <a:t>"And there will be no night there—no need for lamps or sun—for the Lord God will shine on them. And they will reign forever and ever" </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(Rev 22:5 </a:t>
            </a:r>
            <a:r>
              <a:rPr lang="en-US" sz="2400" b="1" dirty="0">
                <a:effectLst>
                  <a:glow rad="177800">
                    <a:schemeClr val="tx1"/>
                  </a:glow>
                </a:effectLst>
                <a:latin typeface="Arial" charset="0"/>
                <a:ea typeface="ＭＳ Ｐゴシック" charset="0"/>
              </a:rPr>
              <a:t>NLT</a:t>
            </a:r>
            <a:r>
              <a:rPr lang="en-US" sz="2800"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804715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rPr>
              <a:t>Assurance and Apostasy</a:t>
            </a: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sp>
        <p:nvSpPr>
          <p:cNvPr id="17" name="Text Box 1">
            <a:extLst>
              <a:ext uri="{FF2B5EF4-FFF2-40B4-BE49-F238E27FC236}">
                <a16:creationId xmlns:a16="http://schemas.microsoft.com/office/drawing/2014/main" id="{0C6F63BB-5E23-C148-80D4-DBFFB37DDDF8}"/>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The Bible distinguishes our two inheritances.</a:t>
            </a:r>
          </a:p>
        </p:txBody>
      </p:sp>
      <p:sp>
        <p:nvSpPr>
          <p:cNvPr id="18" name="Text Box 1">
            <a:extLst>
              <a:ext uri="{FF2B5EF4-FFF2-40B4-BE49-F238E27FC236}">
                <a16:creationId xmlns:a16="http://schemas.microsoft.com/office/drawing/2014/main" id="{553D2268-8314-7C4A-9212-C8C158F1C4C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rPr>
              <a:t>Only overcomers will reign with Christ.</a:t>
            </a:r>
          </a:p>
        </p:txBody>
      </p:sp>
      <p:grpSp>
        <p:nvGrpSpPr>
          <p:cNvPr id="19" name="Group 18">
            <a:extLst>
              <a:ext uri="{FF2B5EF4-FFF2-40B4-BE49-F238E27FC236}">
                <a16:creationId xmlns:a16="http://schemas.microsoft.com/office/drawing/2014/main" id="{B5967133-5EDE-1C42-AD49-B4A9E5BBD09B}"/>
              </a:ext>
            </a:extLst>
          </p:cNvPr>
          <p:cNvGrpSpPr/>
          <p:nvPr/>
        </p:nvGrpSpPr>
        <p:grpSpPr>
          <a:xfrm>
            <a:off x="5276393" y="4364120"/>
            <a:ext cx="3825164" cy="2139670"/>
            <a:chOff x="5276393" y="4364120"/>
            <a:chExt cx="3825164" cy="2139670"/>
          </a:xfrm>
        </p:grpSpPr>
        <p:sp>
          <p:nvSpPr>
            <p:cNvPr id="20" name="Left Arrow 19">
              <a:extLst>
                <a:ext uri="{FF2B5EF4-FFF2-40B4-BE49-F238E27FC236}">
                  <a16:creationId xmlns:a16="http://schemas.microsoft.com/office/drawing/2014/main" id="{1F6F5CBB-65C8-5041-8072-D8987DA31B90}"/>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
          <p:nvSpPr>
            <p:cNvPr id="21" name="Left Arrow 20">
              <a:extLst>
                <a:ext uri="{FF2B5EF4-FFF2-40B4-BE49-F238E27FC236}">
                  <a16:creationId xmlns:a16="http://schemas.microsoft.com/office/drawing/2014/main" id="{6868B75E-FB04-7743-871B-12FE75DF9F55}"/>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
          <p:nvSpPr>
            <p:cNvPr id="22" name="Text Box 1">
              <a:extLst>
                <a:ext uri="{FF2B5EF4-FFF2-40B4-BE49-F238E27FC236}">
                  <a16:creationId xmlns:a16="http://schemas.microsoft.com/office/drawing/2014/main" id="{721BC8FB-B903-DE48-A07E-2D438F4096A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lvl="0" algn="ctr" defTabSz="449263" eaLnBrk="1" fontAlgn="base" hangingPunct="1">
                <a:spcBef>
                  <a:spcPct val="0"/>
                </a:spcBef>
                <a:spcAft>
                  <a:spcPct val="0"/>
                </a:spcAft>
                <a:buClr>
                  <a:srgbClr val="FFFFFF"/>
                </a:buClr>
                <a:buSzPct val="100000"/>
              </a:pPr>
              <a:r>
                <a:rPr lang="en-GB" sz="2800" b="1" dirty="0">
                  <a:solidFill>
                    <a:srgbClr val="FFFFFF"/>
                  </a:solidFill>
                </a:rPr>
                <a:t>How can we hold both apostasy and assurance?</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Tree>
    <p:extLst>
      <p:ext uri="{BB962C8B-B14F-4D97-AF65-F5344CB8AC3E}">
        <p14:creationId xmlns:p14="http://schemas.microsoft.com/office/powerpoint/2010/main" val="328385716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53591"/>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Overcomers of Revelation 2–3</a:t>
            </a:r>
          </a:p>
        </p:txBody>
      </p:sp>
      <p:pic>
        <p:nvPicPr>
          <p:cNvPr id="3" name="Picture 2"/>
          <p:cNvPicPr>
            <a:picLocks noChangeAspect="1"/>
          </p:cNvPicPr>
          <p:nvPr/>
        </p:nvPicPr>
        <p:blipFill>
          <a:blip r:embed="rId3"/>
          <a:stretch>
            <a:fillRect/>
          </a:stretch>
        </p:blipFill>
        <p:spPr>
          <a:xfrm>
            <a:off x="762000" y="1778000"/>
            <a:ext cx="7620000" cy="5080000"/>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25547613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5-Point Star 21">
            <a:extLst>
              <a:ext uri="{FF2B5EF4-FFF2-40B4-BE49-F238E27FC236}">
                <a16:creationId xmlns:a16="http://schemas.microsoft.com/office/drawing/2014/main" id="{D8E3BB9E-2DB7-964B-8653-466D4782FC41}"/>
              </a:ext>
            </a:extLst>
          </p:cNvPr>
          <p:cNvSpPr>
            <a:spLocks noChangeAspect="1"/>
          </p:cNvSpPr>
          <p:nvPr/>
        </p:nvSpPr>
        <p:spPr bwMode="auto">
          <a:xfrm>
            <a:off x="2696066" y="50663"/>
            <a:ext cx="7522590" cy="636028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45D64725-BDD0-CD4E-98C8-FAA051F2F83B}"/>
              </a:ext>
            </a:extLst>
          </p:cNvPr>
          <p:cNvSpPr txBox="1">
            <a:spLocks noChangeArrowheads="1"/>
          </p:cNvSpPr>
          <p:nvPr/>
        </p:nvSpPr>
        <p:spPr bwMode="auto">
          <a:xfrm>
            <a:off x="4886714" y="2809187"/>
            <a:ext cx="314129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sz="2000" b="1" dirty="0">
                <a:solidFill>
                  <a:srgbClr val="000000"/>
                </a:solidFill>
                <a:latin typeface="Arial" panose="020B0604020202020204" pitchFamily="34" charset="0"/>
                <a:cs typeface="Arial" panose="020B0604020202020204" pitchFamily="34" charset="0"/>
              </a:rPr>
              <a:t>The overcomer has “kept my command to endure patiently” (Rev 3:10</a:t>
            </a:r>
            <a:r>
              <a:rPr lang="en-US" sz="1800" b="1" dirty="0">
                <a:solidFill>
                  <a:srgbClr val="000000"/>
                </a:solidFill>
                <a:latin typeface="Arial" panose="020B0604020202020204" pitchFamily="34" charset="0"/>
                <a:cs typeface="Arial" panose="020B0604020202020204" pitchFamily="34" charset="0"/>
              </a:rPr>
              <a:t> NIV</a:t>
            </a:r>
            <a:r>
              <a:rPr lang="en-US" sz="2000" b="1" dirty="0">
                <a:solidFill>
                  <a:srgbClr val="000000"/>
                </a:solidFill>
                <a:latin typeface="Arial" panose="020B0604020202020204" pitchFamily="34" charset="0"/>
                <a:cs typeface="Arial" panose="020B0604020202020204" pitchFamily="34" charset="0"/>
              </a:rPr>
              <a:t>) and “does my will to the end” (Rev 2:26</a:t>
            </a:r>
            <a:r>
              <a:rPr lang="en-US" sz="1800" b="1" dirty="0">
                <a:solidFill>
                  <a:srgbClr val="000000"/>
                </a:solidFill>
                <a:latin typeface="Arial" panose="020B0604020202020204" pitchFamily="34" charset="0"/>
                <a:cs typeface="Arial" panose="020B0604020202020204" pitchFamily="34" charset="0"/>
              </a:rPr>
              <a:t> NIV</a:t>
            </a:r>
            <a:r>
              <a:rPr lang="en-US" sz="2000" b="1" dirty="0">
                <a:solidFill>
                  <a:srgbClr val="000000"/>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6BF9246-CB30-4B4D-8ABE-0C617101B067}"/>
              </a:ext>
            </a:extLst>
          </p:cNvPr>
          <p:cNvSpPr txBox="1">
            <a:spLocks noChangeArrowheads="1"/>
          </p:cNvSpPr>
          <p:nvPr/>
        </p:nvSpPr>
        <p:spPr bwMode="auto">
          <a:xfrm>
            <a:off x="1595724" y="5232857"/>
            <a:ext cx="2375962" cy="15696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3200" dirty="0"/>
              <a:t>All</a:t>
            </a:r>
            <a:br>
              <a:rPr lang="en-US" sz="3200" dirty="0"/>
            </a:br>
            <a:r>
              <a:rPr lang="en-US" sz="3200" dirty="0"/>
              <a:t> believers overcome</a:t>
            </a:r>
          </a:p>
        </p:txBody>
      </p:sp>
      <p:sp>
        <p:nvSpPr>
          <p:cNvPr id="25" name="TextBox 24">
            <a:extLst>
              <a:ext uri="{FF2B5EF4-FFF2-40B4-BE49-F238E27FC236}">
                <a16:creationId xmlns:a16="http://schemas.microsoft.com/office/drawing/2014/main" id="{A6CCDA33-ACA4-894C-9D55-C04D5352F7C2}"/>
              </a:ext>
            </a:extLst>
          </p:cNvPr>
          <p:cNvSpPr txBox="1">
            <a:spLocks noChangeArrowheads="1"/>
          </p:cNvSpPr>
          <p:nvPr/>
        </p:nvSpPr>
        <p:spPr bwMode="auto">
          <a:xfrm>
            <a:off x="5269380" y="5232857"/>
            <a:ext cx="2375962" cy="15696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3200" dirty="0"/>
              <a:t>Faithful believers overcome</a:t>
            </a:r>
          </a:p>
        </p:txBody>
      </p:sp>
      <p:sp>
        <p:nvSpPr>
          <p:cNvPr id="3" name="5-Point Star 2"/>
          <p:cNvSpPr>
            <a:spLocks noChangeAspect="1"/>
          </p:cNvSpPr>
          <p:nvPr/>
        </p:nvSpPr>
        <p:spPr bwMode="auto">
          <a:xfrm>
            <a:off x="-1319753" y="-793396"/>
            <a:ext cx="8206917" cy="6938875"/>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1084286" y="1797022"/>
            <a:ext cx="3398839"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0" algn="ctr" defTabSz="914400" eaLnBrk="0" fontAlgn="base" hangingPunct="0">
              <a:spcBef>
                <a:spcPct val="0"/>
              </a:spcBef>
              <a:spcAft>
                <a:spcPct val="0"/>
              </a:spcAft>
              <a:defRPr/>
            </a:pPr>
            <a:r>
              <a:rPr lang="en-US" sz="2000" b="1" dirty="0">
                <a:solidFill>
                  <a:srgbClr val="000000"/>
                </a:solidFill>
                <a:latin typeface="Arial" panose="020B0604020202020204" pitchFamily="34" charset="0"/>
                <a:cs typeface="Arial" panose="020B0604020202020204" pitchFamily="34" charset="0"/>
              </a:rPr>
              <a:t>“For everyone born of God overcomes the world. This is the victory that has overcome the world, even our faith.  </a:t>
            </a:r>
            <a:r>
              <a:rPr lang="en-US" sz="2000" b="1" baseline="30000" dirty="0">
                <a:solidFill>
                  <a:srgbClr val="000000"/>
                </a:solidFill>
                <a:latin typeface="Arial" panose="020B0604020202020204" pitchFamily="34" charset="0"/>
                <a:cs typeface="Arial" panose="020B0604020202020204" pitchFamily="34" charset="0"/>
              </a:rPr>
              <a:t>5</a:t>
            </a:r>
            <a:r>
              <a:rPr lang="en-US" sz="2000" b="1" dirty="0">
                <a:solidFill>
                  <a:srgbClr val="000000"/>
                </a:solidFill>
                <a:latin typeface="Arial" panose="020B0604020202020204" pitchFamily="34" charset="0"/>
                <a:cs typeface="Arial" panose="020B0604020202020204" pitchFamily="34" charset="0"/>
              </a:rPr>
              <a:t>Who is it that overcomes the world? Only he who believes that Jesus is the Son of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John 5:4-5 NIV)</a:t>
            </a:r>
            <a:endParaRPr kumimoji="0" lang="en-US" sz="20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04866" name="Title 1"/>
          <p:cNvSpPr>
            <a:spLocks noGrp="1"/>
          </p:cNvSpPr>
          <p:nvPr>
            <p:ph type="title"/>
          </p:nvPr>
        </p:nvSpPr>
        <p:spPr>
          <a:xfrm>
            <a:off x="-31750" y="-26988"/>
            <a:ext cx="9212263" cy="719138"/>
          </a:xfrm>
          <a:solidFill>
            <a:schemeClr val="accent4">
              <a:lumMod val="10000"/>
            </a:schemeClr>
          </a:solidFill>
        </p:spPr>
        <p:txBody>
          <a:bodyPr/>
          <a:lstStyle/>
          <a:p>
            <a:r>
              <a:rPr lang="en-US" dirty="0">
                <a:latin typeface="Arial" charset="0"/>
                <a:ea typeface="ＭＳ Ｐゴシック" charset="0"/>
              </a:rPr>
              <a:t>The Overcomers (Rev. 2–3)</a:t>
            </a: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40213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strVal val="#ppt_w*0.70"/>
                                          </p:val>
                                        </p:tav>
                                        <p:tav tm="100000">
                                          <p:val>
                                            <p:strVal val="#ppt_w"/>
                                          </p:val>
                                        </p:tav>
                                      </p:tavLst>
                                    </p:anim>
                                    <p:anim calcmode="lin" valueType="num">
                                      <p:cBhvr>
                                        <p:cTn id="34" dur="1000" fill="hold"/>
                                        <p:tgtEl>
                                          <p:spTgt spid="23"/>
                                        </p:tgtEl>
                                        <p:attrNameLst>
                                          <p:attrName>ppt_h</p:attrName>
                                        </p:attrNameLst>
                                      </p:cBhvr>
                                      <p:tavLst>
                                        <p:tav tm="0">
                                          <p:val>
                                            <p:strVal val="#ppt_h"/>
                                          </p:val>
                                        </p:tav>
                                        <p:tav tm="100000">
                                          <p:val>
                                            <p:strVal val="#ppt_h"/>
                                          </p:val>
                                        </p:tav>
                                      </p:tavLst>
                                    </p:anim>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strVal val="#ppt_w*0.70"/>
                                          </p:val>
                                        </p:tav>
                                        <p:tav tm="100000">
                                          <p:val>
                                            <p:strVal val="#ppt_w"/>
                                          </p:val>
                                        </p:tav>
                                      </p:tavLst>
                                    </p:anim>
                                    <p:anim calcmode="lin" valueType="num">
                                      <p:cBhvr>
                                        <p:cTn id="41" dur="1000" fill="hold"/>
                                        <p:tgtEl>
                                          <p:spTgt spid="25"/>
                                        </p:tgtEl>
                                        <p:attrNameLst>
                                          <p:attrName>ppt_h</p:attrName>
                                        </p:attrNameLst>
                                      </p:cBhvr>
                                      <p:tavLst>
                                        <p:tav tm="0">
                                          <p:val>
                                            <p:strVal val="#ppt_h"/>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33572" y="3618597"/>
            <a:ext cx="2635138" cy="267765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All believers overcome in 1 John 5:4-5, yet some will still “shrink away in shame” </a:t>
            </a:r>
            <a:b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2:28) </a:t>
            </a:r>
          </a:p>
        </p:txBody>
      </p:sp>
      <p:sp>
        <p:nvSpPr>
          <p:cNvPr id="14" name="TextBox 13"/>
          <p:cNvSpPr txBox="1"/>
          <p:nvPr/>
        </p:nvSpPr>
        <p:spPr>
          <a:xfrm>
            <a:off x="6532775" y="3327400"/>
            <a:ext cx="2538883" cy="3416320"/>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“You have made them to be a kingdom and priests to serve our God,</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and they will reign on the earth” (Rev 5:10).</a:t>
            </a:r>
          </a:p>
        </p:txBody>
      </p:sp>
      <p:sp>
        <p:nvSpPr>
          <p:cNvPr id="16" name="TextBox 15"/>
          <p:cNvSpPr txBox="1"/>
          <p:nvPr/>
        </p:nvSpPr>
        <p:spPr>
          <a:xfrm>
            <a:off x="5781675" y="836613"/>
            <a:ext cx="3289983"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“Only the crowned and rewarded church in heaven will rule” (Dillow, 664)</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Are all Christians overcomers?</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“…whoever hates his brother </a:t>
            </a:r>
            <a:b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is in the darkness and walks around in the darkness… because the darkness has blinded him” (1 John 2:11)</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Only faithful ones.</a:t>
            </a:r>
          </a:p>
        </p:txBody>
      </p:sp>
    </p:spTree>
    <p:extLst>
      <p:ext uri="{BB962C8B-B14F-4D97-AF65-F5344CB8AC3E}">
        <p14:creationId xmlns:p14="http://schemas.microsoft.com/office/powerpoint/2010/main" val="1531658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18" name="TextBox 17"/>
          <p:cNvSpPr txBox="1"/>
          <p:nvPr/>
        </p:nvSpPr>
        <p:spPr>
          <a:xfrm>
            <a:off x="971550" y="908050"/>
            <a:ext cx="2808288"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The context of Rev 21:6-8 presents three types of people:</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059113" y="2852738"/>
            <a:ext cx="3313112"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He who overcomes </a:t>
            </a:r>
            <a:r>
              <a:rPr kumimoji="0" lang="en-US" sz="2400" b="0" i="0" u="none" strike="noStrike" kern="1200" cap="none" spc="0" normalizeH="0" baseline="0" noProof="0">
                <a:ln>
                  <a:noFill/>
                </a:ln>
                <a:solidFill>
                  <a:srgbClr val="FF0000"/>
                </a:solidFill>
                <a:effectLst/>
                <a:uLnTx/>
                <a:uFillTx/>
                <a:latin typeface="Comic Sans MS" charset="0"/>
                <a:ea typeface="ＭＳ Ｐゴシック" charset="0"/>
              </a:rPr>
              <a:t>will inherit these things, and I will be his God and he will be My son</a:t>
            </a: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 (21:7)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TextBox 7"/>
          <p:cNvSpPr txBox="1"/>
          <p:nvPr/>
        </p:nvSpPr>
        <p:spPr>
          <a:xfrm>
            <a:off x="48761" y="2636005"/>
            <a:ext cx="3017384" cy="4154984"/>
          </a:xfrm>
          <a:prstGeom prst="rect">
            <a:avLst/>
          </a:prstGeom>
          <a:solidFill>
            <a:schemeClr val="tx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All Saints</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0" lang="en-SG"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said to me: 'It is done. I am the Alpha and the Omega, the Beginning and the End. To him who is thirsty I will give to drink without cost from the spring of the water of life'</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(21:6).</a:t>
            </a:r>
          </a:p>
        </p:txBody>
      </p:sp>
      <p:sp>
        <p:nvSpPr>
          <p:cNvPr id="14" name="TextBox 13"/>
          <p:cNvSpPr txBox="1"/>
          <p:nvPr/>
        </p:nvSpPr>
        <p:spPr>
          <a:xfrm>
            <a:off x="6282395" y="730930"/>
            <a:ext cx="2808288" cy="6081831"/>
          </a:xfrm>
          <a:prstGeom prst="rect">
            <a:avLst/>
          </a:prstGeom>
          <a:solidFill>
            <a:schemeClr val="tx1"/>
          </a:solidFill>
        </p:spPr>
        <p:txBody>
          <a:bodyPr wrap="square">
            <a:spAutoFit/>
          </a:bodyPr>
          <a:lstStyle>
            <a:defPPr>
              <a:defRPr lang="en-US"/>
            </a:defPPr>
            <a:lvl1pPr defTabSz="914400" eaLnBrk="0" fontAlgn="base" hangingPunct="0">
              <a:spcBef>
                <a:spcPct val="0"/>
              </a:spcBef>
              <a:spcAft>
                <a:spcPct val="0"/>
              </a:spcAft>
              <a:defRPr sz="2400" b="1">
                <a:solidFill>
                  <a:srgbClr val="FFFFFF"/>
                </a:solidFill>
                <a:effectLst>
                  <a:outerShdw blurRad="38100" dist="38100" dir="2700000" algn="tl">
                    <a:srgbClr val="000000">
                      <a:alpha val="43137"/>
                    </a:srgbClr>
                  </a:outerShdw>
                </a:effectLst>
                <a:latin typeface="Arial"/>
                <a:ea typeface="ＭＳ Ｐゴシック" charset="0"/>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Unbelievers</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rPr>
              <a:t>But the cowardly, the unbelieving, the vile, the murderers, the sexually immoral, those who practice magic arts, the idolaters and all liars—their place will be in the fiery lake of burning sulphur. This is the second death” (21:8).</a:t>
            </a:r>
          </a:p>
        </p:txBody>
      </p:sp>
    </p:spTree>
    <p:extLst>
      <p:ext uri="{BB962C8B-B14F-4D97-AF65-F5344CB8AC3E}">
        <p14:creationId xmlns:p14="http://schemas.microsoft.com/office/powerpoint/2010/main" val="3901472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33572" y="3618597"/>
            <a:ext cx="2635138"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all overcome, then why all the warnings and promises?</a:t>
            </a:r>
          </a:p>
        </p:txBody>
      </p:sp>
      <p:sp>
        <p:nvSpPr>
          <p:cNvPr id="14" name="TextBox 13"/>
          <p:cNvSpPr txBox="1"/>
          <p:nvPr/>
        </p:nvSpPr>
        <p:spPr>
          <a:xfrm>
            <a:off x="6728846" y="3958772"/>
            <a:ext cx="2289858" cy="193899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His name will not be removed from the book of life (3:5)</a:t>
            </a:r>
          </a:p>
        </p:txBody>
      </p:sp>
      <p:sp>
        <p:nvSpPr>
          <p:cNvPr id="16" name="TextBox 15"/>
          <p:cNvSpPr txBox="1"/>
          <p:nvPr/>
        </p:nvSpPr>
        <p:spPr>
          <a:xfrm>
            <a:off x="5475517" y="692150"/>
            <a:ext cx="3683229"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“The seven letters deal with Christian works, not salvation (2:2, 9, 13, 19; 3:1, 8, 15)” —Yates, </a:t>
            </a: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BibSac</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(2006): 227</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Are all Christians overcomers?</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all overcome, then none could lose their crown: “I am coming soon. Hold on to what you have, so that no one will take your crown” (3:11).</a:t>
            </a: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Only faithful ones.</a:t>
            </a:r>
          </a:p>
        </p:txBody>
      </p:sp>
    </p:spTree>
    <p:extLst>
      <p:ext uri="{BB962C8B-B14F-4D97-AF65-F5344CB8AC3E}">
        <p14:creationId xmlns:p14="http://schemas.microsoft.com/office/powerpoint/2010/main" val="2528004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32138" y="2565400"/>
            <a:ext cx="3106737"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dirty="0">
                <a:solidFill>
                  <a:srgbClr val="FF0000"/>
                </a:solidFill>
              </a:rPr>
              <a:t>"He who overcomes"</a:t>
            </a:r>
            <a:r>
              <a:rPr lang="en-US" dirty="0">
                <a:solidFill>
                  <a:srgbClr val="000000"/>
                </a:solidFill>
              </a:rPr>
              <a:t> (NAU) is used once for each of the 7 churches, plus 21:7 with a total of 8 times in Revelation</a:t>
            </a: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411731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sp>
        <p:nvSpPr>
          <p:cNvPr id="5" name="TextBox 4"/>
          <p:cNvSpPr txBox="1">
            <a:spLocks noChangeArrowheads="1"/>
          </p:cNvSpPr>
          <p:nvPr/>
        </p:nvSpPr>
        <p:spPr bwMode="auto">
          <a:xfrm>
            <a:off x="3132138" y="2705100"/>
            <a:ext cx="3106737"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To him who overcomes, I will grant to </a:t>
            </a:r>
            <a:r>
              <a:rPr lang="en-US">
                <a:solidFill>
                  <a:srgbClr val="FF0000"/>
                </a:solidFill>
              </a:rPr>
              <a:t>eat of the tree of life</a:t>
            </a:r>
            <a:r>
              <a:rPr lang="en-US">
                <a:solidFill>
                  <a:srgbClr val="000000"/>
                </a:solidFill>
              </a:rPr>
              <a:t> which is in the Paradise of God (2:7)</a:t>
            </a:r>
          </a:p>
        </p:txBody>
      </p:sp>
      <p:sp>
        <p:nvSpPr>
          <p:cNvPr id="19"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471410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5474"/>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Distinguishing Terms</a:t>
            </a:r>
          </a:p>
        </p:txBody>
      </p:sp>
      <p:graphicFrame>
        <p:nvGraphicFramePr>
          <p:cNvPr id="72825" name="Group 121"/>
          <p:cNvGraphicFramePr>
            <a:graphicFrameLocks noGrp="1"/>
          </p:cNvGraphicFramePr>
          <p:nvPr>
            <p:extLst>
              <p:ext uri="{D42A27DB-BD31-4B8C-83A1-F6EECF244321}">
                <p14:modId xmlns:p14="http://schemas.microsoft.com/office/powerpoint/2010/main" val="3410521139"/>
              </p:ext>
            </p:extLst>
          </p:nvPr>
        </p:nvGraphicFramePr>
        <p:xfrm>
          <a:off x="-178419" y="646770"/>
          <a:ext cx="9322420" cy="6211228"/>
        </p:xfrm>
        <a:graphic>
          <a:graphicData uri="http://schemas.openxmlformats.org/drawingml/2006/table">
            <a:tbl>
              <a:tblPr/>
              <a:tblGrid>
                <a:gridCol w="1842477">
                  <a:extLst>
                    <a:ext uri="{9D8B030D-6E8A-4147-A177-3AD203B41FA5}">
                      <a16:colId xmlns:a16="http://schemas.microsoft.com/office/drawing/2014/main" val="20000"/>
                    </a:ext>
                  </a:extLst>
                </a:gridCol>
                <a:gridCol w="3537559">
                  <a:extLst>
                    <a:ext uri="{9D8B030D-6E8A-4147-A177-3AD203B41FA5}">
                      <a16:colId xmlns:a16="http://schemas.microsoft.com/office/drawing/2014/main" val="20001"/>
                    </a:ext>
                  </a:extLst>
                </a:gridCol>
                <a:gridCol w="3942384">
                  <a:extLst>
                    <a:ext uri="{9D8B030D-6E8A-4147-A177-3AD203B41FA5}">
                      <a16:colId xmlns:a16="http://schemas.microsoft.com/office/drawing/2014/main" val="20002"/>
                    </a:ext>
                  </a:extLst>
                </a:gridCol>
              </a:tblGrid>
              <a:tr h="10787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14016">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Basic Meaning</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Being saved from the penalty of sin forever (once saved, always saved)</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u="sng" dirty="0">
                          <a:effectLst/>
                          <a:latin typeface="Arial"/>
                          <a:ea typeface="Times New Roman"/>
                          <a:cs typeface="Arial"/>
                        </a:rPr>
                        <a:t>Knowing</a:t>
                      </a:r>
                      <a:r>
                        <a:rPr lang="en-US" sz="2400" b="1" dirty="0">
                          <a:effectLst/>
                          <a:latin typeface="Arial"/>
                          <a:ea typeface="Times New Roman"/>
                          <a:cs typeface="Arial"/>
                        </a:rPr>
                        <a:t> that we are saved from the penalty </a:t>
                      </a:r>
                      <a:br>
                        <a:rPr lang="en-US" sz="2400" b="1" dirty="0">
                          <a:effectLst/>
                          <a:latin typeface="Arial"/>
                          <a:ea typeface="Times New Roman"/>
                          <a:cs typeface="Arial"/>
                        </a:rPr>
                      </a:br>
                      <a:r>
                        <a:rPr lang="en-US" sz="2400" b="1" dirty="0">
                          <a:effectLst/>
                          <a:latin typeface="Arial"/>
                          <a:ea typeface="Times New Roman"/>
                          <a:cs typeface="Arial"/>
                        </a:rPr>
                        <a:t>of sin forever</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18477">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Definition</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work of God which guarantees that the gift of salvation, once received, is forever and cannot be lost” (Ryrie, </a:t>
                      </a:r>
                      <a:r>
                        <a:rPr lang="en-US" sz="2400" b="1" i="1" dirty="0">
                          <a:effectLst/>
                          <a:latin typeface="Arial"/>
                          <a:ea typeface="Times New Roman"/>
                          <a:cs typeface="Arial"/>
                        </a:rPr>
                        <a:t>Basic Theology</a:t>
                      </a:r>
                      <a:r>
                        <a:rPr lang="en-US" sz="2400" b="1" dirty="0">
                          <a:effectLst/>
                          <a:latin typeface="Arial"/>
                          <a:ea typeface="Times New Roman"/>
                          <a:cs typeface="Arial"/>
                        </a:rPr>
                        <a:t>, 328)</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“The realization of the truth of eternal </a:t>
                      </a:r>
                      <a:r>
                        <a:rPr lang="en-US" sz="2400" b="1">
                          <a:effectLst/>
                          <a:latin typeface="Arial"/>
                          <a:ea typeface="Times New Roman"/>
                          <a:cs typeface="Arial"/>
                        </a:rPr>
                        <a:t>security </a:t>
                      </a:r>
                      <a:br>
                        <a:rPr lang="en-US" sz="2400" b="1">
                          <a:effectLst/>
                          <a:latin typeface="Arial"/>
                          <a:ea typeface="Times New Roman"/>
                          <a:cs typeface="Arial"/>
                        </a:rPr>
                      </a:br>
                      <a:r>
                        <a:rPr lang="en-US" sz="2400" b="1">
                          <a:effectLst/>
                          <a:latin typeface="Arial"/>
                          <a:ea typeface="Times New Roman"/>
                          <a:cs typeface="Arial"/>
                        </a:rPr>
                        <a:t>or </a:t>
                      </a:r>
                      <a:r>
                        <a:rPr lang="en-US" sz="2400" b="1" dirty="0">
                          <a:effectLst/>
                          <a:latin typeface="Arial"/>
                          <a:ea typeface="Times New Roman"/>
                          <a:cs typeface="Arial"/>
                        </a:rPr>
                        <a:t>perseverance” (Ryrie, </a:t>
                      </a:r>
                      <a:r>
                        <a:rPr lang="en-US" sz="2400" b="1" i="1" dirty="0">
                          <a:effectLst/>
                          <a:latin typeface="Arial"/>
                          <a:ea typeface="Times New Roman"/>
                          <a:cs typeface="Arial"/>
                        </a:rPr>
                        <a:t>Basic Theology</a:t>
                      </a:r>
                      <a:r>
                        <a:rPr lang="en-US" sz="2400" b="1" dirty="0">
                          <a:effectLst/>
                          <a:latin typeface="Arial"/>
                          <a:ea typeface="Times New Roman"/>
                          <a:cs typeface="Arial"/>
                        </a:rPr>
                        <a:t>, 328)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67</a:t>
            </a:r>
          </a:p>
        </p:txBody>
      </p:sp>
    </p:spTree>
    <p:extLst>
      <p:ext uri="{BB962C8B-B14F-4D97-AF65-F5344CB8AC3E}">
        <p14:creationId xmlns:p14="http://schemas.microsoft.com/office/powerpoint/2010/main" val="38349834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sp>
        <p:nvSpPr>
          <p:cNvPr id="5" name="TextBox 4"/>
          <p:cNvSpPr txBox="1">
            <a:spLocks noChangeArrowheads="1"/>
          </p:cNvSpPr>
          <p:nvPr/>
        </p:nvSpPr>
        <p:spPr bwMode="auto">
          <a:xfrm>
            <a:off x="3132138" y="2705100"/>
            <a:ext cx="3106737"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will </a:t>
            </a:r>
            <a:r>
              <a:rPr lang="en-US">
                <a:solidFill>
                  <a:srgbClr val="FF0000"/>
                </a:solidFill>
              </a:rPr>
              <a:t>not be hurt by the second death</a:t>
            </a:r>
            <a:r>
              <a:rPr lang="en-US">
                <a:solidFill>
                  <a:srgbClr val="000000"/>
                </a:solidFill>
              </a:rPr>
              <a:t> (2:11)</a:t>
            </a:r>
          </a:p>
        </p:txBody>
      </p:sp>
      <p:sp>
        <p:nvSpPr>
          <p:cNvPr id="21"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698145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sp>
        <p:nvSpPr>
          <p:cNvPr id="5" name="TextBox 4"/>
          <p:cNvSpPr txBox="1">
            <a:spLocks noChangeArrowheads="1"/>
          </p:cNvSpPr>
          <p:nvPr/>
        </p:nvSpPr>
        <p:spPr bwMode="auto">
          <a:xfrm>
            <a:off x="2771775" y="1125538"/>
            <a:ext cx="3971925" cy="415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To </a:t>
            </a:r>
            <a:br>
              <a:rPr lang="en-US">
                <a:solidFill>
                  <a:srgbClr val="000000"/>
                </a:solidFill>
              </a:rPr>
            </a:br>
            <a:r>
              <a:rPr lang="en-US">
                <a:solidFill>
                  <a:srgbClr val="000000"/>
                </a:solidFill>
              </a:rPr>
              <a:t>him </a:t>
            </a:r>
            <a:br>
              <a:rPr lang="en-US">
                <a:solidFill>
                  <a:srgbClr val="000000"/>
                </a:solidFill>
              </a:rPr>
            </a:br>
            <a:r>
              <a:rPr lang="en-US">
                <a:solidFill>
                  <a:srgbClr val="000000"/>
                </a:solidFill>
              </a:rPr>
              <a:t>who </a:t>
            </a:r>
            <a:br>
              <a:rPr lang="en-US">
                <a:solidFill>
                  <a:srgbClr val="000000"/>
                </a:solidFill>
              </a:rPr>
            </a:br>
            <a:r>
              <a:rPr lang="en-US">
                <a:solidFill>
                  <a:srgbClr val="000000"/>
                </a:solidFill>
              </a:rPr>
              <a:t>overcomes, </a:t>
            </a:r>
            <a:br>
              <a:rPr lang="en-US">
                <a:solidFill>
                  <a:srgbClr val="000000"/>
                </a:solidFill>
              </a:rPr>
            </a:br>
            <a:r>
              <a:rPr lang="en-US">
                <a:solidFill>
                  <a:srgbClr val="000000"/>
                </a:solidFill>
              </a:rPr>
              <a:t>to him I will give some of the </a:t>
            </a:r>
            <a:r>
              <a:rPr lang="en-US">
                <a:solidFill>
                  <a:srgbClr val="FF0000"/>
                </a:solidFill>
              </a:rPr>
              <a:t>hidden manna</a:t>
            </a:r>
            <a:r>
              <a:rPr lang="en-US">
                <a:solidFill>
                  <a:srgbClr val="000000"/>
                </a:solidFill>
              </a:rPr>
              <a:t>, and I will give him a </a:t>
            </a:r>
            <a:r>
              <a:rPr lang="en-US">
                <a:solidFill>
                  <a:srgbClr val="FF0000"/>
                </a:solidFill>
              </a:rPr>
              <a:t>white stone</a:t>
            </a:r>
            <a:r>
              <a:rPr lang="en-US">
                <a:solidFill>
                  <a:srgbClr val="000000"/>
                </a:solidFill>
              </a:rPr>
              <a:t>, and a </a:t>
            </a:r>
            <a:r>
              <a:rPr lang="en-US">
                <a:solidFill>
                  <a:srgbClr val="FF0000"/>
                </a:solidFill>
              </a:rPr>
              <a:t>new name</a:t>
            </a:r>
            <a:r>
              <a:rPr lang="en-US">
                <a:solidFill>
                  <a:srgbClr val="000000"/>
                </a:solidFill>
              </a:rPr>
              <a:t> written </a:t>
            </a:r>
            <a:br>
              <a:rPr lang="en-US">
                <a:solidFill>
                  <a:srgbClr val="000000"/>
                </a:solidFill>
              </a:rPr>
            </a:br>
            <a:r>
              <a:rPr lang="en-US">
                <a:solidFill>
                  <a:srgbClr val="000000"/>
                </a:solidFill>
              </a:rPr>
              <a:t>on the stone which </a:t>
            </a:r>
            <a:br>
              <a:rPr lang="en-US">
                <a:solidFill>
                  <a:srgbClr val="000000"/>
                </a:solidFill>
              </a:rPr>
            </a:br>
            <a:r>
              <a:rPr lang="en-US">
                <a:solidFill>
                  <a:srgbClr val="000000"/>
                </a:solidFill>
              </a:rPr>
              <a:t>no one knows but he </a:t>
            </a:r>
            <a:br>
              <a:rPr lang="en-US">
                <a:solidFill>
                  <a:srgbClr val="000000"/>
                </a:solidFill>
              </a:rPr>
            </a:br>
            <a:r>
              <a:rPr lang="en-US">
                <a:solidFill>
                  <a:srgbClr val="000000"/>
                </a:solidFill>
              </a:rPr>
              <a:t>who receives it (2:17)</a:t>
            </a:r>
          </a:p>
        </p:txBody>
      </p:sp>
      <p:sp>
        <p:nvSpPr>
          <p:cNvPr id="25"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928910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sp>
        <p:nvSpPr>
          <p:cNvPr id="5" name="TextBox 4"/>
          <p:cNvSpPr txBox="1">
            <a:spLocks noChangeArrowheads="1"/>
          </p:cNvSpPr>
          <p:nvPr/>
        </p:nvSpPr>
        <p:spPr bwMode="auto">
          <a:xfrm>
            <a:off x="2976563" y="2636838"/>
            <a:ext cx="34671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and he who keeps My deeds until the end, TO HIM I WILL GIVE </a:t>
            </a:r>
            <a:r>
              <a:rPr lang="en-US">
                <a:solidFill>
                  <a:srgbClr val="FF0000"/>
                </a:solidFill>
              </a:rPr>
              <a:t>AUTHORITY OVER THE NATIONS</a:t>
            </a:r>
            <a:r>
              <a:rPr lang="en-US">
                <a:solidFill>
                  <a:srgbClr val="000000"/>
                </a:solidFill>
              </a:rPr>
              <a:t> (2:26)</a:t>
            </a:r>
          </a:p>
        </p:txBody>
      </p:sp>
      <p:sp>
        <p:nvSpPr>
          <p:cNvPr id="27"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85125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sp>
        <p:nvSpPr>
          <p:cNvPr id="5" name="TextBox 4"/>
          <p:cNvSpPr txBox="1">
            <a:spLocks noChangeArrowheads="1"/>
          </p:cNvSpPr>
          <p:nvPr/>
        </p:nvSpPr>
        <p:spPr bwMode="auto">
          <a:xfrm>
            <a:off x="2555875" y="1741488"/>
            <a:ext cx="4332288"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a:t>
            </a:r>
            <a:br>
              <a:rPr lang="en-US">
                <a:solidFill>
                  <a:srgbClr val="000000"/>
                </a:solidFill>
              </a:rPr>
            </a:br>
            <a:r>
              <a:rPr lang="en-US">
                <a:solidFill>
                  <a:srgbClr val="000000"/>
                </a:solidFill>
              </a:rPr>
              <a:t>who </a:t>
            </a:r>
            <a:br>
              <a:rPr lang="en-US">
                <a:solidFill>
                  <a:srgbClr val="000000"/>
                </a:solidFill>
              </a:rPr>
            </a:br>
            <a:r>
              <a:rPr lang="en-US">
                <a:solidFill>
                  <a:srgbClr val="000000"/>
                </a:solidFill>
              </a:rPr>
              <a:t>overcomes will thus be </a:t>
            </a:r>
            <a:r>
              <a:rPr lang="en-US">
                <a:solidFill>
                  <a:srgbClr val="FF0000"/>
                </a:solidFill>
              </a:rPr>
              <a:t>clothed in white garments</a:t>
            </a:r>
            <a:r>
              <a:rPr lang="en-US">
                <a:solidFill>
                  <a:srgbClr val="000000"/>
                </a:solidFill>
              </a:rPr>
              <a:t>; and I will </a:t>
            </a:r>
            <a:r>
              <a:rPr lang="en-US">
                <a:solidFill>
                  <a:srgbClr val="FF0000"/>
                </a:solidFill>
              </a:rPr>
              <a:t>not erase his name</a:t>
            </a:r>
            <a:r>
              <a:rPr lang="en-US">
                <a:solidFill>
                  <a:srgbClr val="000000"/>
                </a:solidFill>
              </a:rPr>
              <a:t> from the book of life, and I</a:t>
            </a:r>
            <a:br>
              <a:rPr lang="en-US">
                <a:solidFill>
                  <a:srgbClr val="000000"/>
                </a:solidFill>
              </a:rPr>
            </a:br>
            <a:r>
              <a:rPr lang="en-US">
                <a:solidFill>
                  <a:srgbClr val="000000"/>
                </a:solidFill>
              </a:rPr>
              <a:t> will </a:t>
            </a:r>
            <a:r>
              <a:rPr lang="en-US">
                <a:solidFill>
                  <a:srgbClr val="FF0000"/>
                </a:solidFill>
              </a:rPr>
              <a:t>confess his name</a:t>
            </a:r>
            <a:r>
              <a:rPr lang="en-US">
                <a:solidFill>
                  <a:srgbClr val="000000"/>
                </a:solidFill>
              </a:rPr>
              <a:t> </a:t>
            </a:r>
            <a:br>
              <a:rPr lang="en-US">
                <a:solidFill>
                  <a:srgbClr val="000000"/>
                </a:solidFill>
              </a:rPr>
            </a:br>
            <a:r>
              <a:rPr lang="en-US">
                <a:solidFill>
                  <a:srgbClr val="000000"/>
                </a:solidFill>
              </a:rPr>
              <a:t>before My Father and before His angels (3:5)</a:t>
            </a:r>
          </a:p>
        </p:txBody>
      </p:sp>
      <p:sp>
        <p:nvSpPr>
          <p:cNvPr id="30"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706235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sp>
        <p:nvSpPr>
          <p:cNvPr id="5" name="TextBox 4"/>
          <p:cNvSpPr txBox="1">
            <a:spLocks noChangeArrowheads="1"/>
          </p:cNvSpPr>
          <p:nvPr/>
        </p:nvSpPr>
        <p:spPr bwMode="auto">
          <a:xfrm>
            <a:off x="2627313" y="2203450"/>
            <a:ext cx="4248150"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a:solidFill>
                  <a:srgbClr val="000000"/>
                </a:solidFill>
              </a:rPr>
              <a:t>He who </a:t>
            </a:r>
            <a:br>
              <a:rPr lang="en-US" sz="2000">
                <a:solidFill>
                  <a:srgbClr val="000000"/>
                </a:solidFill>
              </a:rPr>
            </a:br>
            <a:r>
              <a:rPr lang="en-US" sz="2000">
                <a:solidFill>
                  <a:srgbClr val="000000"/>
                </a:solidFill>
              </a:rPr>
              <a:t>overcomes, I will </a:t>
            </a:r>
            <a:r>
              <a:rPr lang="en-US" sz="2000">
                <a:solidFill>
                  <a:srgbClr val="FF0000"/>
                </a:solidFill>
              </a:rPr>
              <a:t>make him a pillar</a:t>
            </a:r>
            <a:r>
              <a:rPr lang="en-US" sz="2000">
                <a:solidFill>
                  <a:srgbClr val="000000"/>
                </a:solidFill>
              </a:rPr>
              <a:t> in the temple of My God, and he will </a:t>
            </a:r>
            <a:r>
              <a:rPr lang="en-US" sz="2000">
                <a:solidFill>
                  <a:srgbClr val="FF0000"/>
                </a:solidFill>
              </a:rPr>
              <a:t>not go out from it anymore</a:t>
            </a:r>
            <a:r>
              <a:rPr lang="en-US" sz="2000">
                <a:solidFill>
                  <a:srgbClr val="000000"/>
                </a:solidFill>
              </a:rPr>
              <a:t>; and I will </a:t>
            </a:r>
            <a:r>
              <a:rPr lang="en-US" sz="2000">
                <a:solidFill>
                  <a:srgbClr val="FF0000"/>
                </a:solidFill>
              </a:rPr>
              <a:t>write on him the name of My God</a:t>
            </a:r>
            <a:r>
              <a:rPr lang="en-US" sz="2000">
                <a:solidFill>
                  <a:srgbClr val="000000"/>
                </a:solidFill>
              </a:rPr>
              <a:t>, and the </a:t>
            </a:r>
            <a:r>
              <a:rPr lang="en-US" sz="2000">
                <a:solidFill>
                  <a:srgbClr val="FF0000"/>
                </a:solidFill>
              </a:rPr>
              <a:t>name of the city </a:t>
            </a:r>
            <a:r>
              <a:rPr lang="en-US" sz="2000">
                <a:solidFill>
                  <a:srgbClr val="000000"/>
                </a:solidFill>
              </a:rPr>
              <a:t>of My God, the new Jerusalem, which comes </a:t>
            </a:r>
            <a:br>
              <a:rPr lang="en-US" sz="2000">
                <a:solidFill>
                  <a:srgbClr val="000000"/>
                </a:solidFill>
              </a:rPr>
            </a:br>
            <a:r>
              <a:rPr lang="en-US" sz="2000">
                <a:solidFill>
                  <a:srgbClr val="000000"/>
                </a:solidFill>
              </a:rPr>
              <a:t>down out of heaven from My </a:t>
            </a:r>
            <a:br>
              <a:rPr lang="en-US" sz="2000">
                <a:solidFill>
                  <a:srgbClr val="000000"/>
                </a:solidFill>
              </a:rPr>
            </a:br>
            <a:r>
              <a:rPr lang="en-US" sz="2000">
                <a:solidFill>
                  <a:srgbClr val="000000"/>
                </a:solidFill>
              </a:rPr>
              <a:t>God, </a:t>
            </a:r>
            <a:r>
              <a:rPr lang="en-US" sz="2000">
                <a:solidFill>
                  <a:srgbClr val="FF0000"/>
                </a:solidFill>
              </a:rPr>
              <a:t>and My new name</a:t>
            </a:r>
            <a:r>
              <a:rPr lang="en-US" sz="2000">
                <a:solidFill>
                  <a:srgbClr val="000000"/>
                </a:solidFill>
              </a:rPr>
              <a:t> (3:12)</a:t>
            </a:r>
          </a:p>
        </p:txBody>
      </p:sp>
      <p:sp>
        <p:nvSpPr>
          <p:cNvPr id="3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28686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31"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9"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7"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5"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3"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1"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3:21</a:t>
              </a:r>
            </a:p>
          </p:txBody>
        </p:sp>
      </p:grpSp>
      <p:sp>
        <p:nvSpPr>
          <p:cNvPr id="5" name="TextBox 4"/>
          <p:cNvSpPr txBox="1">
            <a:spLocks noChangeArrowheads="1"/>
          </p:cNvSpPr>
          <p:nvPr/>
        </p:nvSpPr>
        <p:spPr bwMode="auto">
          <a:xfrm>
            <a:off x="3059113" y="2565400"/>
            <a:ext cx="3313112"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I will grant to him to </a:t>
            </a:r>
            <a:r>
              <a:rPr lang="en-US">
                <a:solidFill>
                  <a:srgbClr val="FF0000"/>
                </a:solidFill>
              </a:rPr>
              <a:t>sit down with Me on My throne</a:t>
            </a:r>
            <a:r>
              <a:rPr lang="en-US">
                <a:solidFill>
                  <a:srgbClr val="000000"/>
                </a:solidFill>
              </a:rPr>
              <a:t>, as I also overcame and sat down with My Father on His throne (3:21)</a:t>
            </a:r>
          </a:p>
        </p:txBody>
      </p:sp>
      <p:sp>
        <p:nvSpPr>
          <p:cNvPr id="36"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788943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r>
              <a:rPr lang="en-US" sz="4000"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Rule with Christ just as he rules with the Father (Rev 3:21-22).</a:t>
            </a:r>
            <a:endParaRPr lang="en-US" i="1" dirty="0">
              <a:solidFill>
                <a:schemeClr val="tx1"/>
              </a:solidFill>
              <a:latin typeface="Arial" charset="0"/>
              <a:ea typeface="ヒラギノ角ゴ Pro W3" charset="0"/>
              <a:cs typeface="ヒラギノ角ゴ Pro W3" charset="0"/>
            </a:endParaRPr>
          </a:p>
        </p:txBody>
      </p:sp>
      <p:sp>
        <p:nvSpPr>
          <p:cNvPr id="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662546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The Amen, the faithful and true Witness, the Ruler of God</a:t>
              </a:r>
              <a:r>
                <a:rPr lang="fr-FR" sz="2400" b="1" dirty="0">
                  <a:solidFill>
                    <a:prstClr val="white"/>
                  </a:solidFill>
                  <a:effectLst>
                    <a:outerShdw blurRad="38100" dist="38100" dir="2700000" algn="tl">
                      <a:srgbClr val="000000">
                        <a:alpha val="43137"/>
                      </a:srgbClr>
                    </a:outerShdw>
                  </a:effectLst>
                  <a:latin typeface="Arial"/>
                  <a:ea typeface="ＭＳ Ｐゴシック" charset="0"/>
                  <a:cs typeface="Arial"/>
                </a:rPr>
                <a:t>'</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2923257" y="1844824"/>
              <a:ext cx="3009454" cy="304684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Lukewarm, neither cold nor hot.</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3415968"/>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Buy from Christ refined gold, white clothes, and eye salve.  </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Be earnest and repent.</a:t>
              </a:r>
            </a:p>
          </p:txBody>
        </p:sp>
      </p:grpSp>
      <p:grpSp>
        <p:nvGrpSpPr>
          <p:cNvPr id="28" name="Group 27"/>
          <p:cNvGrpSpPr>
            <a:grpSpLocks noChangeAspect="1"/>
          </p:cNvGrpSpPr>
          <p:nvPr/>
        </p:nvGrpSpPr>
        <p:grpSpPr bwMode="auto">
          <a:xfrm>
            <a:off x="1604962" y="735013"/>
            <a:ext cx="5688013"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1570208"/>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None!</a:t>
              </a:r>
            </a:p>
          </p:txBody>
        </p:sp>
      </p:grpSp>
      <p:sp>
        <p:nvSpPr>
          <p:cNvPr id="802823"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Laodicea (Rev. 3:14-22)</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044575" y="273844"/>
            <a:ext cx="6696075" cy="6694488"/>
            <a:chOff x="1475656" y="836712"/>
            <a:chExt cx="5904656" cy="5688632"/>
          </a:xfrm>
        </p:grpSpPr>
        <p:sp>
          <p:nvSpPr>
            <p:cNvPr id="802833"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060310" y="836712"/>
              <a:ext cx="2743747" cy="3373772"/>
            </a:xfrm>
            <a:prstGeom prst="rect">
              <a:avLst/>
            </a:prstGeom>
            <a:noFill/>
          </p:spPr>
          <p:txBody>
            <a:bodyPr>
              <a:spAutoFit/>
            </a:bodyPr>
            <a:lstStyle/>
            <a:p>
              <a:pPr algn="ctr" defTabSz="914400" eaLnBrk="0" fontAlgn="base" hangingPunct="0">
                <a:spcBef>
                  <a:spcPct val="0"/>
                </a:spcBef>
                <a:spcAft>
                  <a:spcPct val="0"/>
                </a:spcAft>
                <a:defRPr/>
              </a:pP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Overcomers will eat with Christ and rule with Christ</a:t>
              </a:r>
            </a:p>
          </p:txBody>
        </p:sp>
      </p:gr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35738160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3:21</a:t>
              </a:r>
            </a:p>
          </p:txBody>
        </p:sp>
      </p:grpSp>
      <p:sp>
        <p:nvSpPr>
          <p:cNvPr id="5" name="TextBox 4"/>
          <p:cNvSpPr txBox="1">
            <a:spLocks noChangeArrowheads="1"/>
          </p:cNvSpPr>
          <p:nvPr/>
        </p:nvSpPr>
        <p:spPr bwMode="auto">
          <a:xfrm>
            <a:off x="3059113" y="2852738"/>
            <a:ext cx="3313112"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a:t>
            </a:r>
            <a:r>
              <a:rPr lang="en-US">
                <a:solidFill>
                  <a:srgbClr val="FF0000"/>
                </a:solidFill>
              </a:rPr>
              <a:t>will inherit these things, and I will be his God and he will be My son</a:t>
            </a:r>
            <a:r>
              <a:rPr lang="en-US">
                <a:solidFill>
                  <a:srgbClr val="000000"/>
                </a:solidFill>
              </a:rPr>
              <a:t> (21:7)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192087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en-US" sz="6600" b="1" dirty="0">
                <a:effectLst>
                  <a:glow rad="177800">
                    <a:schemeClr val="tx1"/>
                  </a:glow>
                </a:effectLst>
                <a:latin typeface="Arial" charset="0"/>
                <a:ea typeface="ＭＳ Ｐゴシック" charset="0"/>
              </a:rPr>
              <a:t>Are you ready to rule the world?</a:t>
            </a:r>
          </a:p>
        </p:txBody>
      </p:sp>
    </p:spTree>
    <p:extLst>
      <p:ext uri="{BB962C8B-B14F-4D97-AF65-F5344CB8AC3E}">
        <p14:creationId xmlns:p14="http://schemas.microsoft.com/office/powerpoint/2010/main" val="2287136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54"/>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Distinguishing Terms</a:t>
            </a:r>
          </a:p>
        </p:txBody>
      </p:sp>
      <p:graphicFrame>
        <p:nvGraphicFramePr>
          <p:cNvPr id="72825" name="Group 121"/>
          <p:cNvGraphicFramePr>
            <a:graphicFrameLocks noGrp="1"/>
          </p:cNvGraphicFramePr>
          <p:nvPr>
            <p:extLst>
              <p:ext uri="{D42A27DB-BD31-4B8C-83A1-F6EECF244321}">
                <p14:modId xmlns:p14="http://schemas.microsoft.com/office/powerpoint/2010/main" val="3714484916"/>
              </p:ext>
            </p:extLst>
          </p:nvPr>
        </p:nvGraphicFramePr>
        <p:xfrm>
          <a:off x="-1" y="618331"/>
          <a:ext cx="9144000" cy="6458233"/>
        </p:xfrm>
        <a:graphic>
          <a:graphicData uri="http://schemas.openxmlformats.org/drawingml/2006/table">
            <a:tbl>
              <a:tblPr/>
              <a:tblGrid>
                <a:gridCol w="2240946">
                  <a:extLst>
                    <a:ext uri="{9D8B030D-6E8A-4147-A177-3AD203B41FA5}">
                      <a16:colId xmlns:a16="http://schemas.microsoft.com/office/drawing/2014/main" val="20000"/>
                    </a:ext>
                  </a:extLst>
                </a:gridCol>
                <a:gridCol w="3036366">
                  <a:extLst>
                    <a:ext uri="{9D8B030D-6E8A-4147-A177-3AD203B41FA5}">
                      <a16:colId xmlns:a16="http://schemas.microsoft.com/office/drawing/2014/main" val="20001"/>
                    </a:ext>
                  </a:extLst>
                </a:gridCol>
                <a:gridCol w="3866688">
                  <a:extLst>
                    <a:ext uri="{9D8B030D-6E8A-4147-A177-3AD203B41FA5}">
                      <a16:colId xmlns:a16="http://schemas.microsoft.com/office/drawing/2014/main" val="20002"/>
                    </a:ext>
                  </a:extLst>
                </a:gridCol>
              </a:tblGrid>
              <a:tr h="76462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750806">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Spirit’s Ministry</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Sealing (Eph 1:13-14)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Assuring (Rom 8:15-17)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0806">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Believer’s…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Position as child of God (Rom 8:16b)</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Practice or confidence (Rom 8:16a)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0806">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Recipients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All Christians possess</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Some Christians doubt</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01612">
                <a:tc>
                  <a:txBody>
                    <a:bodyPr/>
                    <a:lstStyle/>
                    <a:p>
                      <a:pPr algn="ctr">
                        <a:spcAft>
                          <a:spcPts val="0"/>
                        </a:spcAft>
                        <a:tabLst>
                          <a:tab pos="736600" algn="l"/>
                          <a:tab pos="1536700" algn="l"/>
                          <a:tab pos="4114800" algn="l"/>
                          <a:tab pos="5143500" algn="l"/>
                        </a:tabLst>
                      </a:pPr>
                      <a:r>
                        <a:rPr lang="en-US" sz="2400" b="1">
                          <a:effectLst/>
                          <a:latin typeface="Arial"/>
                          <a:ea typeface="Times New Roman"/>
                          <a:cs typeface="Arial"/>
                        </a:rPr>
                        <a:t>Permanence</a:t>
                      </a:r>
                      <a:endParaRPr lang="en-US" sz="2800" b="1">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Can’t be lost (John 6:39-40; 10:27-29; Rom 8:30, 38-39; Heb 7:25)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a:effectLst/>
                          <a:latin typeface="Arial"/>
                          <a:ea typeface="Times New Roman"/>
                          <a:cs typeface="Arial"/>
                        </a:rPr>
                        <a:t>Can be lost (for this reason John wrote 1 John 5:11-13)</a:t>
                      </a:r>
                      <a:endParaRPr lang="en-US" sz="28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39582">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Songs</a:t>
                      </a:r>
                      <a:endParaRPr lang="en-US" sz="28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“I Know Whom I Have Believed”</a:t>
                      </a:r>
                      <a:endParaRPr lang="en-US" sz="2800" b="1" dirty="0">
                        <a:effectLst/>
                        <a:latin typeface="Arial"/>
                        <a:ea typeface="Times New Roman"/>
                        <a:cs typeface="Arial"/>
                      </a:endParaRPr>
                    </a:p>
                    <a:p>
                      <a:pPr algn="l">
                        <a:spcAft>
                          <a:spcPts val="0"/>
                        </a:spcAft>
                        <a:tabLst>
                          <a:tab pos="736600" algn="l"/>
                          <a:tab pos="1536700" algn="l"/>
                          <a:tab pos="4114800" algn="l"/>
                          <a:tab pos="5143500" algn="l"/>
                        </a:tabLst>
                      </a:pPr>
                      <a:r>
                        <a:rPr lang="en-US" sz="2400" b="1" dirty="0">
                          <a:effectLst/>
                          <a:latin typeface="Arial"/>
                          <a:ea typeface="Times New Roman"/>
                          <a:cs typeface="Arial"/>
                        </a:rPr>
                        <a:t>“In Christ Alone”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“The Solid Rock”</a:t>
                      </a:r>
                    </a:p>
                    <a:p>
                      <a:pPr algn="l">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400" b="1" dirty="0">
                          <a:effectLst/>
                          <a:latin typeface="Arial"/>
                          <a:ea typeface="Times New Roman"/>
                          <a:cs typeface="Arial"/>
                        </a:rPr>
                        <a:t>“Blessed Assurance” </a:t>
                      </a:r>
                    </a:p>
                    <a:p>
                      <a:pPr algn="l">
                        <a:spcAft>
                          <a:spcPts val="0"/>
                        </a:spcAft>
                        <a:tabLst>
                          <a:tab pos="736600" algn="l"/>
                          <a:tab pos="1536700" algn="l"/>
                          <a:tab pos="4114800" algn="l"/>
                          <a:tab pos="5143500" algn="l"/>
                        </a:tabLst>
                      </a:pPr>
                      <a:r>
                        <a:rPr lang="en-US" sz="2400" b="1" dirty="0">
                          <a:effectLst/>
                          <a:latin typeface="Arial"/>
                          <a:ea typeface="Times New Roman"/>
                          <a:cs typeface="Arial"/>
                        </a:rPr>
                        <a:t>“Now I Belong to Jesus”</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p>
        </p:txBody>
      </p:sp>
    </p:spTree>
    <p:extLst>
      <p:ext uri="{BB962C8B-B14F-4D97-AF65-F5344CB8AC3E}">
        <p14:creationId xmlns:p14="http://schemas.microsoft.com/office/powerpoint/2010/main" val="292641642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en-US" sz="7200" b="1">
                <a:effectLst>
                  <a:outerShdw blurRad="38100" dist="38100" dir="2700000" algn="tl">
                    <a:srgbClr val="DDDDDD"/>
                  </a:outerShdw>
                </a:effectLst>
              </a:rPr>
              <a:t>The Rule of Christ</a:t>
            </a:r>
            <a:endParaRPr lang="en-US" sz="4800" b="1">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61963" indent="-461963" algn="ctr" defTabSz="914400" fontAlgn="base">
              <a:spcBef>
                <a:spcPct val="20000"/>
              </a:spcBef>
              <a:spcAft>
                <a:spcPct val="0"/>
              </a:spcAft>
            </a:pPr>
            <a:r>
              <a:rPr lang="en-US" sz="4400" b="1" i="1" dirty="0">
                <a:solidFill>
                  <a:srgbClr val="000000"/>
                </a:solidFill>
                <a:effectLst>
                  <a:outerShdw blurRad="38100" dist="38100" dir="2700000" algn="tl">
                    <a:srgbClr val="DDDDDD"/>
                  </a:outerShdw>
                </a:effectLst>
                <a:latin typeface="Arial" charset="0"/>
                <a:ea typeface="ＭＳ Ｐゴシック" charset="0"/>
                <a:cs typeface="ＭＳ Ｐゴシック" charset="0"/>
              </a:rPr>
              <a:t>Psalm 2:8-9 quoted in Rev. 2:27</a:t>
            </a:r>
          </a:p>
        </p:txBody>
      </p:sp>
    </p:spTree>
    <p:extLst>
      <p:ext uri="{BB962C8B-B14F-4D97-AF65-F5344CB8AC3E}">
        <p14:creationId xmlns:p14="http://schemas.microsoft.com/office/powerpoint/2010/main" val="1779257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r>
              <a:rPr lang="en-US" sz="6000" b="1" dirty="0">
                <a:solidFill>
                  <a:schemeClr val="bg1"/>
                </a:solidFill>
                <a:effectLst>
                  <a:outerShdw blurRad="38100" dist="38100" dir="2700000" algn="tl">
                    <a:srgbClr val="000000"/>
                  </a:outerShdw>
                </a:effectLst>
              </a:rPr>
              <a:t>Our Future</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(Rev. 19–20)</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xmlns="">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defTabSz="914400" fontAlgn="base">
                <a:spcBef>
                  <a:spcPct val="0"/>
                </a:spcBef>
                <a:spcAft>
                  <a:spcPct val="0"/>
                </a:spcAft>
              </a:pPr>
              <a:r>
                <a:rPr lang="en-US" sz="4400" b="1" dirty="0">
                  <a:solidFill>
                    <a:srgbClr val="FFFFFF"/>
                  </a:solidFill>
                  <a:latin typeface="Arial" charset="0"/>
                  <a:ea typeface="ＭＳ Ｐゴシック" charset="0"/>
                  <a:cs typeface="ＭＳ Ｐゴシック" charset="0"/>
                </a:rPr>
                <a:t>Heaven </a:t>
              </a:r>
              <a:br>
                <a:rPr lang="en-US" sz="4400" b="1" dirty="0">
                  <a:solidFill>
                    <a:srgbClr val="FFFFFF"/>
                  </a:solidFill>
                  <a:latin typeface="Arial" charset="0"/>
                  <a:ea typeface="ＭＳ Ｐゴシック" charset="0"/>
                  <a:cs typeface="ＭＳ Ｐゴシック" charset="0"/>
                </a:rPr>
              </a:br>
              <a:r>
                <a:rPr lang="en-US" sz="3600" b="1" dirty="0">
                  <a:solidFill>
                    <a:srgbClr val="FFFFFF"/>
                  </a:solidFill>
                  <a:latin typeface="Arial" charset="0"/>
                  <a:ea typeface="ＭＳ Ｐゴシック" charset="0"/>
                  <a:cs typeface="ＭＳ Ｐゴシック" charset="0"/>
                </a:rPr>
                <a:t>(Rev. 21–22)</a:t>
              </a:r>
              <a:endParaRPr lang="en-US" sz="4400" b="1" dirty="0">
                <a:solidFill>
                  <a:srgbClr val="FFFFFF"/>
                </a:solidFill>
                <a:latin typeface="Arial" charset="0"/>
                <a:ea typeface="ＭＳ Ｐゴシック" charset="0"/>
                <a:cs typeface="ＭＳ Ｐゴシック"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xmlns="">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defTabSz="914400" fontAlgn="base">
                <a:spcBef>
                  <a:spcPct val="0"/>
                </a:spcBef>
                <a:spcAft>
                  <a:spcPct val="0"/>
                </a:spcAft>
              </a:pPr>
              <a:r>
                <a:rPr lang="en-US" sz="4400" b="1">
                  <a:solidFill>
                    <a:srgbClr val="FFFFFF"/>
                  </a:solidFill>
                  <a:latin typeface="Arial" charset="0"/>
                  <a:ea typeface="ＭＳ Ｐゴシック" charset="0"/>
                  <a:cs typeface="ＭＳ Ｐゴシック" charset="0"/>
                </a:rPr>
                <a:t>Return</a:t>
              </a:r>
              <a:br>
                <a:rPr lang="en-US" sz="4400" b="1">
                  <a:solidFill>
                    <a:srgbClr val="FFFFFF"/>
                  </a:solidFill>
                  <a:latin typeface="Arial" charset="0"/>
                  <a:ea typeface="ＭＳ Ｐゴシック" charset="0"/>
                  <a:cs typeface="ＭＳ Ｐゴシック" charset="0"/>
                </a:rPr>
              </a:br>
              <a:r>
                <a:rPr lang="en-US" sz="3600" b="1">
                  <a:solidFill>
                    <a:srgbClr val="FFFFFF"/>
                  </a:solidFill>
                  <a:latin typeface="Arial" charset="0"/>
                  <a:ea typeface="ＭＳ Ｐゴシック" charset="0"/>
                  <a:cs typeface="ＭＳ Ｐゴシック" charset="0"/>
                </a:rPr>
                <a:t>(Rev. 19)</a:t>
              </a:r>
              <a:endParaRPr lang="en-US" sz="4400" b="1">
                <a:solidFill>
                  <a:srgbClr val="FFFFFF"/>
                </a:solidFill>
                <a:latin typeface="Arial" charset="0"/>
                <a:ea typeface="ＭＳ Ｐゴシック" charset="0"/>
                <a:cs typeface="ＭＳ Ｐゴシック"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xmlns="">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defTabSz="914400" fontAlgn="base">
                <a:spcBef>
                  <a:spcPct val="0"/>
                </a:spcBef>
                <a:spcAft>
                  <a:spcPct val="0"/>
                </a:spcAft>
              </a:pPr>
              <a:r>
                <a:rPr lang="en-US" sz="4400" b="1">
                  <a:solidFill>
                    <a:srgbClr val="000000"/>
                  </a:solidFill>
                  <a:latin typeface="Arial" charset="0"/>
                  <a:ea typeface="ＭＳ Ｐゴシック" charset="0"/>
                  <a:cs typeface="ＭＳ Ｐゴシック" charset="0"/>
                </a:rPr>
                <a:t>Millennium </a:t>
              </a:r>
              <a:br>
                <a:rPr lang="en-US" sz="4400" b="1">
                  <a:solidFill>
                    <a:srgbClr val="000000"/>
                  </a:solidFill>
                  <a:latin typeface="Arial" charset="0"/>
                  <a:ea typeface="ＭＳ Ｐゴシック" charset="0"/>
                  <a:cs typeface="ＭＳ Ｐゴシック" charset="0"/>
                </a:rPr>
              </a:br>
              <a:r>
                <a:rPr lang="en-US" sz="3600" b="1">
                  <a:solidFill>
                    <a:srgbClr val="000000"/>
                  </a:solidFill>
                  <a:latin typeface="Arial" charset="0"/>
                  <a:ea typeface="ＭＳ Ｐゴシック" charset="0"/>
                  <a:cs typeface="ＭＳ Ｐゴシック" charset="0"/>
                </a:rPr>
                <a:t>(Rev. 20)</a:t>
              </a:r>
              <a:endParaRPr lang="en-US" sz="4400" b="1">
                <a:solidFill>
                  <a:srgbClr val="000000"/>
                </a:solidFill>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287565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en-US">
                <a:latin typeface="PerryGothic Regular" charset="0"/>
              </a:rPr>
              <a:t>Revelation 20:4 </a:t>
            </a:r>
            <a:r>
              <a:rPr lang="en-US" sz="1800">
                <a:latin typeface="PerryGothic Regular" charset="0"/>
              </a:rPr>
              <a:t>(NAU)</a:t>
            </a:r>
          </a:p>
        </p:txBody>
      </p:sp>
      <p:sp>
        <p:nvSpPr>
          <p:cNvPr id="363523" name="Rectangle 3"/>
          <p:cNvSpPr>
            <a:spLocks noChangeArrowheads="1"/>
          </p:cNvSpPr>
          <p:nvPr/>
        </p:nvSpPr>
        <p:spPr bwMode="auto">
          <a:xfrm>
            <a:off x="337741" y="1828800"/>
            <a:ext cx="80772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defTabSz="914400" fontAlgn="base">
              <a:lnSpc>
                <a:spcPct val="90000"/>
              </a:lnSpc>
              <a:spcBef>
                <a:spcPct val="20000"/>
              </a:spcBef>
              <a:spcAft>
                <a:spcPct val="0"/>
              </a:spcAft>
              <a:buClr>
                <a:srgbClr val="000000"/>
              </a:buClr>
              <a:buSzPct val="80000"/>
              <a:buFont typeface="Wingdings" charset="0"/>
              <a:buNone/>
            </a:pPr>
            <a:r>
              <a:rPr lang="en-US" sz="3000" b="1" baseline="30000">
                <a:solidFill>
                  <a:srgbClr val="000000"/>
                </a:solidFill>
                <a:latin typeface="Arial" charset="0"/>
                <a:ea typeface="ＭＳ Ｐゴシック" charset="0"/>
                <a:cs typeface="ＭＳ Ｐゴシック" charset="0"/>
              </a:rPr>
              <a:t>4</a:t>
            </a:r>
            <a:r>
              <a:rPr lang="en-US" sz="3000" b="1">
                <a:solidFill>
                  <a:srgbClr val="000000"/>
                </a:solidFill>
                <a:latin typeface="Arial" charset="0"/>
                <a:ea typeface="ＭＳ Ｐゴシック" charset="0"/>
                <a:cs typeface="ＭＳ Ｐゴシック" charset="0"/>
              </a:rPr>
              <a:t>Then I saw </a:t>
            </a:r>
            <a:r>
              <a:rPr lang="en-US" sz="3000" b="1" u="sng">
                <a:solidFill>
                  <a:srgbClr val="000000"/>
                </a:solidFill>
                <a:latin typeface="Arial" charset="0"/>
                <a:ea typeface="ＭＳ Ｐゴシック" charset="0"/>
                <a:cs typeface="ＭＳ Ｐゴシック" charset="0"/>
              </a:rPr>
              <a:t>thrones</a:t>
            </a:r>
            <a:r>
              <a:rPr lang="en-US" sz="3000" b="1">
                <a:solidFill>
                  <a:srgbClr val="000000"/>
                </a:solidFill>
                <a:latin typeface="Arial" charset="0"/>
                <a:ea typeface="ＭＳ Ｐゴシック" charset="0"/>
                <a:cs typeface="ＭＳ Ｐゴシック" charset="0"/>
              </a:rPr>
              <a:t>, and they sat on them, and </a:t>
            </a:r>
            <a:r>
              <a:rPr lang="en-US" sz="3000" b="1" u="sng">
                <a:solidFill>
                  <a:srgbClr val="000000"/>
                </a:solidFill>
                <a:latin typeface="Arial" charset="0"/>
                <a:ea typeface="ＭＳ Ｐゴシック" charset="0"/>
                <a:cs typeface="ＭＳ Ｐゴシック" charset="0"/>
              </a:rPr>
              <a:t>judgment was given to them</a:t>
            </a:r>
            <a:r>
              <a:rPr lang="en-US" sz="3000" b="1">
                <a:solidFill>
                  <a:srgbClr val="000000"/>
                </a:solidFill>
                <a:latin typeface="Arial" charset="0"/>
                <a:ea typeface="ＭＳ Ｐゴシック" charset="0"/>
                <a:cs typeface="ＭＳ Ｐゴシック" charset="0"/>
              </a:rPr>
              <a:t>. And I saw the souls of those who had been beheaded because of their testimony of Jesus and because of the word of God, and those who had not worshiped the beast or his image, and had not received the mark on their forehead and on their hand; and they came to life and </a:t>
            </a:r>
            <a:r>
              <a:rPr lang="en-US" sz="3000" b="1" u="sng">
                <a:solidFill>
                  <a:srgbClr val="000000"/>
                </a:solidFill>
                <a:latin typeface="Arial" charset="0"/>
                <a:ea typeface="ＭＳ Ｐゴシック" charset="0"/>
                <a:cs typeface="ＭＳ Ｐゴシック" charset="0"/>
              </a:rPr>
              <a:t>reigned with Christ</a:t>
            </a:r>
            <a:r>
              <a:rPr lang="en-US" sz="3000" b="1">
                <a:solidFill>
                  <a:srgbClr val="000000"/>
                </a:solidFill>
                <a:latin typeface="Arial" charset="0"/>
                <a:ea typeface="ＭＳ Ｐゴシック" charset="0"/>
                <a:cs typeface="ＭＳ Ｐゴシック" charset="0"/>
              </a:rPr>
              <a:t> for a thousand years. </a:t>
            </a:r>
          </a:p>
        </p:txBody>
      </p:sp>
    </p:spTree>
    <p:extLst>
      <p:ext uri="{BB962C8B-B14F-4D97-AF65-F5344CB8AC3E}">
        <p14:creationId xmlns:p14="http://schemas.microsoft.com/office/powerpoint/2010/main" val="603829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r>
              <a:rPr lang="en-US" altLang="ja-JP" sz="4800" b="1" dirty="0"/>
              <a:t>"</a:t>
            </a:r>
            <a:r>
              <a:rPr lang="en-US" sz="4800" b="1" dirty="0"/>
              <a:t>Do you not know that </a:t>
            </a:r>
            <a:r>
              <a:rPr lang="en-US" sz="4800" b="1" dirty="0">
                <a:solidFill>
                  <a:srgbClr val="000090"/>
                </a:solidFill>
              </a:rPr>
              <a:t>saints will judge the world</a:t>
            </a:r>
            <a:r>
              <a:rPr lang="en-US" sz="4800" b="1" dirty="0"/>
              <a:t>?</a:t>
            </a:r>
            <a:r>
              <a:rPr lang="en-US" altLang="ja-JP" sz="4800" b="1" dirty="0"/>
              <a:t>"</a:t>
            </a:r>
            <a:br>
              <a:rPr lang="en-US" sz="4800" b="1" dirty="0"/>
            </a:br>
            <a:r>
              <a:rPr lang="en-US" sz="4800" b="1" dirty="0"/>
              <a:t>(1 Cor. 6:2a)</a:t>
            </a:r>
          </a:p>
        </p:txBody>
      </p:sp>
    </p:spTree>
    <p:extLst>
      <p:ext uri="{BB962C8B-B14F-4D97-AF65-F5344CB8AC3E}">
        <p14:creationId xmlns:p14="http://schemas.microsoft.com/office/powerpoint/2010/main" val="1504608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en-US" b="1" dirty="0">
                <a:effectLst>
                  <a:glow rad="177800">
                    <a:schemeClr val="tx1"/>
                  </a:glow>
                </a:effectLst>
                <a:latin typeface="Arial" charset="0"/>
                <a:ea typeface="ＭＳ Ｐゴシック" charset="0"/>
              </a:rPr>
              <a:t>"If we endure hardship, </a:t>
            </a:r>
            <a:br>
              <a:rPr lang="en-US" b="1" dirty="0">
                <a:effectLst>
                  <a:glow rad="177800">
                    <a:schemeClr val="tx1"/>
                  </a:glow>
                </a:effectLst>
                <a:latin typeface="Arial" charset="0"/>
                <a:ea typeface="ＭＳ Ｐゴシック" charset="0"/>
              </a:rPr>
            </a:br>
            <a:r>
              <a:rPr lang="en-US" sz="6000" b="1" dirty="0">
                <a:solidFill>
                  <a:srgbClr val="FFFF00"/>
                </a:solidFill>
                <a:effectLst>
                  <a:glow rad="177800">
                    <a:schemeClr val="tx1"/>
                  </a:glow>
                </a:effectLst>
                <a:latin typeface="Arial" charset="0"/>
                <a:ea typeface="ＭＳ Ｐゴシック" charset="0"/>
              </a:rPr>
              <a:t>we will reign with him"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(2 Tim. 2:12 </a:t>
            </a:r>
            <a:r>
              <a:rPr lang="en-US" sz="4000" b="1" dirty="0">
                <a:effectLst>
                  <a:glow rad="177800">
                    <a:schemeClr val="tx1"/>
                  </a:glow>
                </a:effectLst>
                <a:latin typeface="Arial" charset="0"/>
                <a:ea typeface="ＭＳ Ｐゴシック" charset="0"/>
              </a:rPr>
              <a:t>NLT</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903636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en-US" sz="3600" b="1" dirty="0">
                <a:effectLst>
                  <a:glow rad="177800">
                    <a:schemeClr val="tx1"/>
                  </a:glow>
                </a:effectLst>
                <a:latin typeface="Arial" charset="0"/>
                <a:ea typeface="ＭＳ Ｐゴシック" charset="0"/>
              </a:rPr>
              <a:t>"</a:t>
            </a:r>
            <a:r>
              <a:rPr lang="en-US" sz="3600" b="1" dirty="0">
                <a:solidFill>
                  <a:srgbClr val="FFFF00"/>
                </a:solidFill>
                <a:effectLst>
                  <a:glow rad="177800">
                    <a:schemeClr val="tx1"/>
                  </a:glow>
                </a:effectLst>
                <a:latin typeface="Arial" charset="0"/>
                <a:ea typeface="ＭＳ Ｐゴシック" charset="0"/>
              </a:rPr>
              <a:t>Those who are victorious will sit with me on my throne</a:t>
            </a:r>
            <a:r>
              <a:rPr lang="en-US" sz="3600" b="1" dirty="0">
                <a:effectLst>
                  <a:glow rad="177800">
                    <a:schemeClr val="tx1"/>
                  </a:glow>
                </a:effectLst>
                <a:latin typeface="Arial" charset="0"/>
                <a:ea typeface="ＭＳ Ｐゴシック" charset="0"/>
              </a:rPr>
              <a:t>, just as I was victorious and sat with my Father on his throne"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(Rev. 3:21 </a:t>
            </a:r>
            <a:r>
              <a:rPr lang="en-US" sz="3200" b="1" dirty="0">
                <a:effectLst>
                  <a:glow rad="177800">
                    <a:schemeClr val="tx1"/>
                  </a:glow>
                </a:effectLst>
                <a:latin typeface="Arial" charset="0"/>
                <a:ea typeface="ＭＳ Ｐゴシック" charset="0"/>
              </a:rPr>
              <a:t>NLT</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203727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rPr>
              <a:t>Assurance and Apostasy</a:t>
            </a: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sp>
        <p:nvSpPr>
          <p:cNvPr id="17" name="Text Box 1">
            <a:extLst>
              <a:ext uri="{FF2B5EF4-FFF2-40B4-BE49-F238E27FC236}">
                <a16:creationId xmlns:a16="http://schemas.microsoft.com/office/drawing/2014/main" id="{0C6F63BB-5E23-C148-80D4-DBFFB37DDDF8}"/>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The Bible distinguishes our two inheritances.</a:t>
            </a:r>
          </a:p>
        </p:txBody>
      </p:sp>
      <p:sp>
        <p:nvSpPr>
          <p:cNvPr id="18" name="Text Box 1">
            <a:extLst>
              <a:ext uri="{FF2B5EF4-FFF2-40B4-BE49-F238E27FC236}">
                <a16:creationId xmlns:a16="http://schemas.microsoft.com/office/drawing/2014/main" id="{553D2268-8314-7C4A-9212-C8C158F1C4C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Only overcomers will reign with Christ.</a:t>
            </a:r>
          </a:p>
        </p:txBody>
      </p:sp>
      <p:sp>
        <p:nvSpPr>
          <p:cNvPr id="19" name="Text Box 1">
            <a:extLst>
              <a:ext uri="{FF2B5EF4-FFF2-40B4-BE49-F238E27FC236}">
                <a16:creationId xmlns:a16="http://schemas.microsoft.com/office/drawing/2014/main" id="{89C01CC8-CCC3-4549-95D0-CB61C59F1B6A}"/>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00"/>
                </a:solidFill>
                <a:effectLst/>
                <a:uLnTx/>
                <a:uFillTx/>
                <a:latin typeface="Arial" charset="0"/>
                <a:ea typeface="ＭＳ Ｐゴシック" charset="0"/>
              </a:rPr>
              <a:t>Believers abandoning Jesus lose rewards and rule.</a:t>
            </a:r>
          </a:p>
        </p:txBody>
      </p:sp>
      <p:grpSp>
        <p:nvGrpSpPr>
          <p:cNvPr id="20" name="Group 19">
            <a:extLst>
              <a:ext uri="{FF2B5EF4-FFF2-40B4-BE49-F238E27FC236}">
                <a16:creationId xmlns:a16="http://schemas.microsoft.com/office/drawing/2014/main" id="{7544E47A-2C12-5E41-A7DB-9EB5F550D557}"/>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504DC165-92C1-A34A-B644-8ACF8128C779}"/>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
          <p:nvSpPr>
            <p:cNvPr id="22" name="Left Arrow 21">
              <a:extLst>
                <a:ext uri="{FF2B5EF4-FFF2-40B4-BE49-F238E27FC236}">
                  <a16:creationId xmlns:a16="http://schemas.microsoft.com/office/drawing/2014/main" id="{E7F43746-3AB2-984C-ADC5-3275F086BC5E}"/>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
          <p:nvSpPr>
            <p:cNvPr id="23" name="Text Box 1">
              <a:extLst>
                <a:ext uri="{FF2B5EF4-FFF2-40B4-BE49-F238E27FC236}">
                  <a16:creationId xmlns:a16="http://schemas.microsoft.com/office/drawing/2014/main" id="{FABCAB17-6A6B-AC4B-B10B-A82BCA7738E8}"/>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lvl="0" algn="ctr" defTabSz="449263" eaLnBrk="1" fontAlgn="base" hangingPunct="1">
                <a:spcBef>
                  <a:spcPct val="0"/>
                </a:spcBef>
                <a:spcAft>
                  <a:spcPct val="0"/>
                </a:spcAft>
                <a:buClr>
                  <a:srgbClr val="FFFFFF"/>
                </a:buClr>
                <a:buSzPct val="100000"/>
              </a:pPr>
              <a:r>
                <a:rPr lang="en-GB" sz="2800" b="1" dirty="0">
                  <a:solidFill>
                    <a:srgbClr val="FFFFFF"/>
                  </a:solidFill>
                </a:rPr>
                <a:t>How can we hold both apostasy and assurance?</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Tree>
    <p:extLst>
      <p:ext uri="{BB962C8B-B14F-4D97-AF65-F5344CB8AC3E}">
        <p14:creationId xmlns:p14="http://schemas.microsoft.com/office/powerpoint/2010/main" val="3826784717"/>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However, there is still divine discipline</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1299518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en-US" sz="3600" b="1" i="0" dirty="0">
                <a:solidFill>
                  <a:srgbClr val="FFFFFF"/>
                </a:solidFill>
                <a:latin typeface="Arial"/>
                <a:ea typeface="ＭＳ Ｐゴシック" charset="0"/>
                <a:cs typeface="Arial"/>
              </a:rPr>
              <a:t>Ananias &amp; Sapphira</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algn="ctr" defTabSz="914400" fontAlgn="base">
              <a:spcBef>
                <a:spcPct val="0"/>
              </a:spcBef>
              <a:spcAft>
                <a:spcPct val="0"/>
              </a:spcAft>
              <a:defRPr/>
            </a:pPr>
            <a:r>
              <a:rPr lang="en-US" sz="3600" b="1" dirty="0">
                <a:solidFill>
                  <a:srgbClr val="FFFFFF"/>
                </a:solidFill>
                <a:effectLst>
                  <a:outerShdw blurRad="38100" dist="38100" dir="2700000" algn="tl">
                    <a:srgbClr val="000000"/>
                  </a:outerShdw>
                </a:effectLst>
                <a:latin typeface="Arial"/>
                <a:ea typeface="ＭＳ Ｐゴシック" charset="0"/>
                <a:cs typeface="Arial"/>
              </a:rPr>
              <a:t>Acts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2081443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50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8" name="Text Box 4"/>
          <p:cNvSpPr txBox="1">
            <a:spLocks noChangeArrowheads="1"/>
          </p:cNvSpPr>
          <p:nvPr/>
        </p:nvSpPr>
        <p:spPr bwMode="auto">
          <a:xfrm>
            <a:off x="228600" y="3429000"/>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FF"/>
                </a:solidFill>
                <a:effectLst/>
                <a:uLnTx/>
                <a:uFillTx/>
                <a:latin typeface="Times New Roman" charset="0"/>
                <a:ea typeface="ＭＳ Ｐゴシック" charset="0"/>
              </a:rPr>
              <a:t>Lawsuits </a:t>
            </a:r>
            <a:br>
              <a:rPr kumimoji="0" lang="en-US" sz="3600" b="1" i="0" u="none" strike="noStrike" kern="1200" cap="none" spc="0" normalizeH="0" baseline="0" noProof="0">
                <a:ln>
                  <a:noFill/>
                </a:ln>
                <a:solidFill>
                  <a:srgbClr val="3333FF"/>
                </a:solidFill>
                <a:effectLst/>
                <a:uLnTx/>
                <a:uFillTx/>
                <a:latin typeface="Times New Roman" charset="0"/>
                <a:ea typeface="ＭＳ Ｐゴシック" charset="0"/>
              </a:rPr>
            </a:br>
            <a:r>
              <a:rPr kumimoji="0" lang="en-US" sz="3600" b="1" i="0" u="none" strike="noStrike" kern="1200" cap="none" spc="0" normalizeH="0" baseline="0" noProof="0">
                <a:ln>
                  <a:noFill/>
                </a:ln>
                <a:solidFill>
                  <a:srgbClr val="3333FF"/>
                </a:solidFill>
                <a:effectLst/>
                <a:uLnTx/>
                <a:uFillTx/>
                <a:latin typeface="Times New Roman" charset="0"/>
                <a:ea typeface="ＭＳ Ｐゴシック" charset="0"/>
              </a:rPr>
              <a:t>1 Cor. 6</a:t>
            </a:r>
          </a:p>
        </p:txBody>
      </p:sp>
      <p:sp>
        <p:nvSpPr>
          <p:cNvPr id="600069" name="Text Box 5"/>
          <p:cNvSpPr txBox="1">
            <a:spLocks noChangeArrowheads="1"/>
          </p:cNvSpPr>
          <p:nvPr/>
        </p:nvSpPr>
        <p:spPr bwMode="auto">
          <a:xfrm>
            <a:off x="2895600" y="4114800"/>
            <a:ext cx="3581400" cy="1739900"/>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FF"/>
                </a:solidFill>
                <a:effectLst/>
                <a:uLnTx/>
                <a:uFillTx/>
                <a:latin typeface="Times New Roman" charset="0"/>
                <a:ea typeface="ＭＳ Ｐゴシック" charset="0"/>
              </a:rPr>
              <a:t>Paul at the speaker rostrum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FF"/>
                </a:solidFill>
                <a:effectLst/>
                <a:uLnTx/>
                <a:uFillTx/>
                <a:latin typeface="Times New Roman" charset="0"/>
                <a:ea typeface="ＭＳ Ｐゴシック" charset="0"/>
              </a:rPr>
              <a:t>Acts 18</a:t>
            </a:r>
          </a:p>
        </p:txBody>
      </p:sp>
      <p:sp>
        <p:nvSpPr>
          <p:cNvPr id="600070" name="Text Box 6"/>
          <p:cNvSpPr txBox="1">
            <a:spLocks noChangeArrowheads="1"/>
          </p:cNvSpPr>
          <p:nvPr/>
        </p:nvSpPr>
        <p:spPr bwMode="auto">
          <a:xfrm>
            <a:off x="6915472" y="3962401"/>
            <a:ext cx="2228528" cy="1194792"/>
          </a:xfrm>
          <a:prstGeom prst="rect">
            <a:avLst/>
          </a:prstGeom>
          <a:noFill/>
          <a:ln>
            <a:noFill/>
          </a:ln>
          <a:effectLst>
            <a:outerShdw blurRad="63500" dist="25400" dir="1514301" algn="ctr" rotWithShape="0">
              <a:srgbClr val="FFFFFF">
                <a:alpha val="74997"/>
              </a:srgbClr>
            </a:outerShdw>
          </a:effectLst>
        </p:spPr>
        <p:txBody>
          <a:bodyPr lIns="0" tIns="0" rIns="57799" bIns="0"/>
          <a:lstStyle>
            <a:defPPr>
              <a:defRPr lang="en-US"/>
            </a:defPPr>
            <a:lvl1pPr marL="57150">
              <a:defRPr sz="8000">
                <a:solidFill>
                  <a:srgbClr val="FF0805"/>
                </a:solidFill>
                <a:effectLst>
                  <a:glow rad="101600">
                    <a:srgbClr val="DFE76B">
                      <a:alpha val="75000"/>
                    </a:srgbClr>
                  </a:glow>
                </a:effectLst>
                <a:latin typeface="Arial Bold" charset="0"/>
                <a:cs typeface="宋体" charset="0"/>
                <a:sym typeface="Times New Roman" charset="0"/>
              </a:defRPr>
            </a:lvl1pPr>
            <a:lvl2pPr algn="l">
              <a:defRPr sz="3400">
                <a:solidFill>
                  <a:srgbClr val="000000"/>
                </a:solidFill>
                <a:latin typeface="Times New Roman" charset="0"/>
                <a:sym typeface="Times New Roman" charset="0"/>
              </a:defRPr>
            </a:lvl2pPr>
            <a:lvl3pPr algn="l">
              <a:defRPr sz="3400">
                <a:solidFill>
                  <a:srgbClr val="000000"/>
                </a:solidFill>
                <a:latin typeface="Times New Roman" charset="0"/>
                <a:sym typeface="Times New Roman" charset="0"/>
              </a:defRPr>
            </a:lvl3pPr>
            <a:lvl4pPr algn="l">
              <a:defRPr sz="3400">
                <a:solidFill>
                  <a:srgbClr val="000000"/>
                </a:solidFill>
                <a:latin typeface="Times New Roman" charset="0"/>
                <a:sym typeface="Times New Roman" charset="0"/>
              </a:defRPr>
            </a:lvl4pPr>
            <a:lvl5pPr algn="l">
              <a:defRPr sz="3400">
                <a:solidFill>
                  <a:srgbClr val="000000"/>
                </a:solidFill>
                <a:latin typeface="Times New Roman" charset="0"/>
                <a:sym typeface="Times New Roman" charset="0"/>
              </a:defRPr>
            </a:lvl5pPr>
            <a:lvl6pPr>
              <a:defRPr sz="3400">
                <a:solidFill>
                  <a:srgbClr val="000000"/>
                </a:solidFill>
                <a:latin typeface="Times New Roman" charset="0"/>
                <a:sym typeface="Times New Roman" charset="0"/>
              </a:defRPr>
            </a:lvl6pPr>
            <a:lvl7pPr>
              <a:defRPr sz="3400">
                <a:solidFill>
                  <a:srgbClr val="000000"/>
                </a:solidFill>
                <a:latin typeface="Times New Roman" charset="0"/>
                <a:sym typeface="Times New Roman" charset="0"/>
              </a:defRPr>
            </a:lvl7pPr>
            <a:lvl8pPr>
              <a:defRPr sz="3400">
                <a:solidFill>
                  <a:srgbClr val="000000"/>
                </a:solidFill>
                <a:latin typeface="Times New Roman" charset="0"/>
                <a:sym typeface="Times New Roman" charset="0"/>
              </a:defRPr>
            </a:lvl8pPr>
            <a:lvl9pPr>
              <a:defRPr sz="3400">
                <a:solidFill>
                  <a:srgbClr val="000000"/>
                </a:solidFill>
                <a:latin typeface="Times New Roman" charset="0"/>
                <a:sym typeface="Times New Roman" charset="0"/>
              </a:defRPr>
            </a:lvl9pPr>
          </a:lstStyle>
          <a:p>
            <a:pPr marL="5715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805"/>
                </a:solidFill>
                <a:effectLst>
                  <a:glow rad="101600">
                    <a:srgbClr val="DFE76B">
                      <a:alpha val="75000"/>
                    </a:srgbClr>
                  </a:glow>
                </a:effectLst>
                <a:uLnTx/>
                <a:uFillTx/>
                <a:latin typeface="Arial Bold" charset="0"/>
                <a:ea typeface="ＭＳ Ｐゴシック" charset="0"/>
                <a:sym typeface="Times New Roman" charset="0"/>
              </a:rPr>
              <a:t>Bema</a:t>
            </a:r>
          </a:p>
        </p:txBody>
      </p:sp>
      <p:sp>
        <p:nvSpPr>
          <p:cNvPr id="150535" name="Rectangle 7"/>
          <p:cNvSpPr>
            <a:spLocks noGrp="1" noChangeArrowheads="1"/>
          </p:cNvSpPr>
          <p:nvPr>
            <p:ph type="title" idx="4294967295"/>
          </p:nvPr>
        </p:nvSpPr>
        <p:spPr>
          <a:xfrm>
            <a:off x="76200" y="6248400"/>
            <a:ext cx="6096000" cy="533400"/>
          </a:xfrm>
        </p:spPr>
        <p:txBody>
          <a:bodyPr/>
          <a:lstStyle/>
          <a:p>
            <a:pPr algn="l" eaLnBrk="1" hangingPunct="1"/>
            <a:r>
              <a:rPr lang="en-US" sz="3600" b="1">
                <a:latin typeface="Arial" charset="0"/>
              </a:rPr>
              <a:t>The Bema at Corinth</a:t>
            </a:r>
            <a:endParaRPr lang="en-US" sz="3600">
              <a:latin typeface="Arial" charset="0"/>
            </a:endParaRPr>
          </a:p>
        </p:txBody>
      </p:sp>
      <p:sp>
        <p:nvSpPr>
          <p:cNvPr id="150536"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587067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No</a:t>
            </a: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Yes</a:t>
            </a:r>
          </a:p>
        </p:txBody>
      </p:sp>
      <p:sp>
        <p:nvSpPr>
          <p:cNvPr id="41991" name="Text Box 1031"/>
          <p:cNvSpPr txBox="1">
            <a:spLocks noChangeArrowheads="1"/>
          </p:cNvSpPr>
          <p:nvPr/>
        </p:nvSpPr>
        <p:spPr bwMode="auto">
          <a:xfrm>
            <a:off x="0" y="2786830"/>
            <a:ext cx="29396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Reformed</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65486" y="4035962"/>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Cannot Happen</a:t>
            </a:r>
          </a:p>
        </p:txBody>
      </p:sp>
      <p:sp>
        <p:nvSpPr>
          <p:cNvPr id="153616" name="Text Box 1041"/>
          <p:cNvSpPr txBox="1">
            <a:spLocks noChangeArrowheads="1"/>
          </p:cNvSpPr>
          <p:nvPr/>
        </p:nvSpPr>
        <p:spPr bwMode="auto">
          <a:xfrm>
            <a:off x="8281406" y="76200"/>
            <a:ext cx="7836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274j</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1" name="Text Box 1032"/>
          <p:cNvSpPr txBox="1">
            <a:spLocks noChangeArrowheads="1"/>
          </p:cNvSpPr>
          <p:nvPr/>
        </p:nvSpPr>
        <p:spPr bwMode="auto">
          <a:xfrm>
            <a:off x="77466" y="5929829"/>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Security but No Assurance</a:t>
            </a:r>
          </a:p>
        </p:txBody>
      </p:sp>
      <p:sp>
        <p:nvSpPr>
          <p:cNvPr id="22" name="Down Arrow 21"/>
          <p:cNvSpPr/>
          <p:nvPr/>
        </p:nvSpPr>
        <p:spPr bwMode="auto">
          <a:xfrm>
            <a:off x="1364944" y="525527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3" name="Text Box 1031"/>
          <p:cNvSpPr txBox="1">
            <a:spLocks noChangeArrowheads="1"/>
          </p:cNvSpPr>
          <p:nvPr/>
        </p:nvSpPr>
        <p:spPr bwMode="auto">
          <a:xfrm>
            <a:off x="6001424" y="2755932"/>
            <a:ext cx="31425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Arminian</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4" name="Text Box 1032"/>
          <p:cNvSpPr txBox="1">
            <a:spLocks noChangeArrowheads="1"/>
          </p:cNvSpPr>
          <p:nvPr/>
        </p:nvSpPr>
        <p:spPr bwMode="auto">
          <a:xfrm>
            <a:off x="6254797" y="4005064"/>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Leads to Loss of Salvation</a:t>
            </a: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7" name="Text Box 1032"/>
          <p:cNvSpPr txBox="1">
            <a:spLocks noChangeArrowheads="1"/>
          </p:cNvSpPr>
          <p:nvPr/>
        </p:nvSpPr>
        <p:spPr bwMode="auto">
          <a:xfrm>
            <a:off x="5921713" y="5929829"/>
            <a:ext cx="32342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No Eternal Security and No Assurance</a:t>
            </a:r>
          </a:p>
        </p:txBody>
      </p:sp>
      <p:sp>
        <p:nvSpPr>
          <p:cNvPr id="28" name="Down Arrow 27"/>
          <p:cNvSpPr/>
          <p:nvPr/>
        </p:nvSpPr>
        <p:spPr bwMode="auto">
          <a:xfrm>
            <a:off x="7554255" y="525527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9" name="Text Box 1031"/>
          <p:cNvSpPr txBox="1">
            <a:spLocks noChangeArrowheads="1"/>
          </p:cNvSpPr>
          <p:nvPr/>
        </p:nvSpPr>
        <p:spPr bwMode="auto">
          <a:xfrm>
            <a:off x="2855830" y="2779896"/>
            <a:ext cx="32500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Partakers</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0" name="Text Box 1032"/>
          <p:cNvSpPr txBox="1">
            <a:spLocks noChangeArrowheads="1"/>
          </p:cNvSpPr>
          <p:nvPr/>
        </p:nvSpPr>
        <p:spPr bwMode="auto">
          <a:xfrm>
            <a:off x="3036252" y="4029028"/>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Apostasy Leads to Loss of Rewards</a:t>
            </a: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3" name="Text Box 1032"/>
          <p:cNvSpPr txBox="1">
            <a:spLocks noChangeArrowheads="1"/>
          </p:cNvSpPr>
          <p:nvPr/>
        </p:nvSpPr>
        <p:spPr bwMode="auto">
          <a:xfrm>
            <a:off x="2933525" y="5929829"/>
            <a:ext cx="309465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Eternal Security </a:t>
            </a:r>
            <a:b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and Assurance</a:t>
            </a:r>
          </a:p>
        </p:txBody>
      </p:sp>
      <p:sp>
        <p:nvSpPr>
          <p:cNvPr id="34" name="Down Arrow 33"/>
          <p:cNvSpPr/>
          <p:nvPr/>
        </p:nvSpPr>
        <p:spPr bwMode="auto">
          <a:xfrm>
            <a:off x="4335710" y="525527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53615" name="Rectangle 1040"/>
          <p:cNvSpPr>
            <a:spLocks noGrp="1" noChangeArrowheads="1"/>
          </p:cNvSpPr>
          <p:nvPr>
            <p:ph type="title" idx="4294967295"/>
          </p:nvPr>
        </p:nvSpPr>
        <p:spPr>
          <a:xfrm>
            <a:off x="0" y="-13209"/>
            <a:ext cx="8209328" cy="1077218"/>
          </a:xfrm>
          <a:solidFill>
            <a:schemeClr val="tx1"/>
          </a:solidFill>
        </p:spPr>
        <p:txBody>
          <a:bodyPr wrap="square" anchor="t">
            <a:spAutoFit/>
          </a:bodyPr>
          <a:lstStyle/>
          <a:p>
            <a:pPr>
              <a:spcBef>
                <a:spcPct val="50000"/>
              </a:spcBef>
            </a:pPr>
            <a:r>
              <a:rPr lang="en-US" altLang="ja-JP" sz="3200" b="1" dirty="0">
                <a:solidFill>
                  <a:schemeClr val="bg1"/>
                </a:solidFill>
                <a:effectLst>
                  <a:outerShdw blurRad="50800" dist="63500" dir="2700000" algn="tl" rotWithShape="0">
                    <a:srgbClr val="000000"/>
                  </a:outerShdw>
                </a:effectLst>
                <a:latin typeface="Arial" charset="0"/>
                <a:ea typeface="ＭＳ Ｐゴシック" charset="0"/>
              </a:rPr>
              <a:t>Will each genuine Christian persevere </a:t>
            </a:r>
            <a:br>
              <a:rPr lang="en-US" altLang="ja-JP" sz="3200" b="1" dirty="0">
                <a:solidFill>
                  <a:schemeClr val="bg1"/>
                </a:solidFill>
                <a:effectLst>
                  <a:outerShdw blurRad="50800" dist="63500" dir="2700000" algn="tl" rotWithShape="0">
                    <a:srgbClr val="000000"/>
                  </a:outerShdw>
                </a:effectLst>
                <a:latin typeface="Arial" charset="0"/>
                <a:ea typeface="ＭＳ Ｐゴシック" charset="0"/>
              </a:rPr>
            </a:br>
            <a:r>
              <a:rPr lang="en-US" altLang="ja-JP" sz="3200" b="1" dirty="0">
                <a:solidFill>
                  <a:schemeClr val="bg1"/>
                </a:solidFill>
                <a:effectLst>
                  <a:outerShdw blurRad="50800" dist="63500" dir="2700000" algn="tl" rotWithShape="0">
                    <a:srgbClr val="000000"/>
                  </a:outerShdw>
                </a:effectLst>
                <a:latin typeface="Arial" charset="0"/>
                <a:ea typeface="ＭＳ Ｐゴシック" charset="0"/>
              </a:rPr>
              <a:t>in faithfulness at death?</a:t>
            </a:r>
            <a:endParaRPr lang="en-US" sz="3200" b="1" dirty="0">
              <a:solidFill>
                <a:schemeClr val="bg1"/>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27183882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65" t="-24" r="2946" b="3929"/>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p:spPr>
        <p:txBody>
          <a:bodyPr/>
          <a:lstStyle/>
          <a:p>
            <a:pPr algn="l" eaLnBrk="1" hangingPunct="1">
              <a:defRPr/>
            </a:pPr>
            <a:r>
              <a:rPr lang="en-US" dirty="0">
                <a:solidFill>
                  <a:schemeClr val="bg1"/>
                </a:solidFill>
                <a:latin typeface="Arial" charset="0"/>
                <a:ea typeface="ＭＳ Ｐゴシック" charset="0"/>
                <a:cs typeface="ＭＳ Ｐゴシック" charset="0"/>
              </a:rPr>
              <a:t>Bema Close-up</a:t>
            </a:r>
            <a:endParaRPr lang="en-US" dirty="0">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44016" y="5229200"/>
            <a:ext cx="8964488" cy="12961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“So we make it our goal to please him, whether we are at home in the body or away from it.  </a:t>
            </a:r>
            <a:r>
              <a:rPr kumimoji="0" lang="en-US" sz="2000" b="1"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10</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For </a:t>
            </a:r>
            <a:r>
              <a:rPr kumimoji="0" lang="en-US" sz="20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we must all appear before the judgment seat [bema] of Christ</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that each one may receive what is due him for the things done while in the body, whether good or bad” (2 Cor. 5:9-10 NIV).</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23203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1030"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52400"/>
            <a:ext cx="9144000" cy="1143000"/>
          </a:xfrm>
          <a:effectLst>
            <a:outerShdw blurRad="63500" dist="35921" dir="2700000" algn="ctr" rotWithShape="0">
              <a:srgbClr val="000000"/>
            </a:outerShdw>
          </a:effectLst>
        </p:spPr>
        <p:txBody>
          <a:bodyPr/>
          <a:lstStyle/>
          <a:p>
            <a:pPr eaLnBrk="1" hangingPunct="1"/>
            <a:r>
              <a:rPr lang="en-US" b="1">
                <a:solidFill>
                  <a:schemeClr val="bg1"/>
                </a:solidFill>
                <a:latin typeface="Arial" charset="0"/>
                <a:ea typeface="ＭＳ Ｐゴシック" charset="0"/>
                <a:cs typeface="ＭＳ Ｐゴシック" charset="0"/>
              </a:rPr>
              <a:t>The Speaker or Judge Above</a:t>
            </a:r>
            <a:endParaRPr lang="en-US" b="1">
              <a:latin typeface="Arial" charset="0"/>
              <a:ea typeface="ＭＳ Ｐゴシック" charset="0"/>
              <a:cs typeface="ＭＳ Ｐゴシック" charset="0"/>
            </a:endParaRPr>
          </a:p>
        </p:txBody>
      </p:sp>
      <p:sp>
        <p:nvSpPr>
          <p:cNvPr id="2" name="Rectangle 2"/>
          <p:cNvSpPr>
            <a:spLocks noChangeArrowheads="1"/>
          </p:cNvSpPr>
          <p:nvPr/>
        </p:nvSpPr>
        <p:spPr bwMode="auto">
          <a:xfrm>
            <a:off x="0" y="-152400"/>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rPr>
              <a:t>The Speaker or Judge Above</a:t>
            </a:r>
          </a:p>
        </p:txBody>
      </p:sp>
    </p:spTree>
    <p:extLst>
      <p:ext uri="{BB962C8B-B14F-4D97-AF65-F5344CB8AC3E}">
        <p14:creationId xmlns:p14="http://schemas.microsoft.com/office/powerpoint/2010/main" val="13298646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1028"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en-US" b="1" dirty="0">
                <a:solidFill>
                  <a:schemeClr val="bg1"/>
                </a:solidFill>
                <a:effectLst>
                  <a:glow rad="266700">
                    <a:schemeClr val="tx1">
                      <a:alpha val="88000"/>
                    </a:schemeClr>
                  </a:glow>
                </a:effectLst>
                <a:latin typeface="Arial" charset="0"/>
                <a:ea typeface="ＭＳ Ｐゴシック" charset="0"/>
                <a:cs typeface="ＭＳ Ｐゴシック" charset="0"/>
              </a:rPr>
              <a:t>The One Being Judged or Rewarded Stood Below</a:t>
            </a:r>
            <a:endParaRPr lang="en-US" dirty="0">
              <a:effectLst>
                <a:glow rad="266700">
                  <a:schemeClr val="tx1">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59579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the </a:t>
            </a:r>
            <a:r>
              <a:rPr lang="en-US" sz="4000" b="1" i="1" dirty="0">
                <a:solidFill>
                  <a:srgbClr val="FF0805"/>
                </a:solidFill>
                <a:latin typeface="Arial" charset="0"/>
                <a:ea typeface="ＭＳ Ｐゴシック" charset="0"/>
                <a:cs typeface="ＭＳ Ｐゴシック" charset="0"/>
              </a:rPr>
              <a:t>fire</a:t>
            </a:r>
            <a:r>
              <a:rPr lang="en-US" sz="4000" b="1" i="1" dirty="0">
                <a:latin typeface="Arial" charset="0"/>
                <a:ea typeface="ＭＳ Ｐゴシック" charset="0"/>
                <a:cs typeface="ＭＳ Ｐゴシック" charset="0"/>
              </a:rPr>
              <a:t> will test the quality of each man</a:t>
            </a:r>
            <a:r>
              <a:rPr lang="fr-FR"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s work</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53814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Lasting Building Materials (3:12a)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Gold</a:t>
            </a: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Jewels</a:t>
            </a: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3200" b="1" i="0" u="none" strike="noStrike" kern="1200" cap="none" spc="0" normalizeH="0" baseline="0" noProof="0" dirty="0">
                <a:ln>
                  <a:noFill/>
                </a:ln>
                <a:solidFill>
                  <a:srgbClr val="000000"/>
                </a:solidFill>
                <a:effectLst/>
                <a:uLnTx/>
                <a:uFillTx/>
                <a:latin typeface="Tahoma" charset="0"/>
                <a:ea typeface="ＭＳ Ｐゴシック" charset="0"/>
              </a:rPr>
              <a:t>Silver</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dirty="0">
                <a:ln>
                  <a:noFill/>
                </a:ln>
                <a:solidFill>
                  <a:srgbClr val="FFFFFF"/>
                </a:solidFill>
                <a:effectLst/>
                <a:uLnTx/>
                <a:uFillTx/>
                <a:latin typeface="Tahoma" charset="0"/>
                <a:ea typeface="ＭＳ Ｐゴシック" charset="0"/>
              </a:rPr>
              <a:t>Foundation: Apostles &amp; Prophets (Eph. 2:20)</a:t>
            </a:r>
          </a:p>
        </p:txBody>
      </p:sp>
    </p:spTree>
    <p:extLst>
      <p:ext uri="{BB962C8B-B14F-4D97-AF65-F5344CB8AC3E}">
        <p14:creationId xmlns:p14="http://schemas.microsoft.com/office/powerpoint/2010/main" val="2618852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Perishable Building Materials (3:12b)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Wood</a:t>
            </a: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Straw</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Hay</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dirty="0">
                <a:ln>
                  <a:noFill/>
                </a:ln>
                <a:solidFill>
                  <a:srgbClr val="FFFFFF"/>
                </a:solidFill>
                <a:effectLst/>
                <a:uLnTx/>
                <a:uFillTx/>
                <a:latin typeface="Tahoma" charset="0"/>
                <a:ea typeface="ＭＳ Ｐゴシック" charset="0"/>
              </a:rPr>
              <a:t>Foundation: Apostles &amp; Prophets (Eph. 2:20)</a:t>
            </a:r>
          </a:p>
        </p:txBody>
      </p:sp>
    </p:spTree>
    <p:extLst>
      <p:ext uri="{BB962C8B-B14F-4D97-AF65-F5344CB8AC3E}">
        <p14:creationId xmlns:p14="http://schemas.microsoft.com/office/powerpoint/2010/main" val="4150532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en-US" sz="4800" b="1" dirty="0">
                <a:solidFill>
                  <a:schemeClr val="bg1"/>
                </a:solidFill>
                <a:latin typeface="Arial" charset="0"/>
              </a:rPr>
              <a:t>"saved as through fire…" </a:t>
            </a:r>
            <a:br>
              <a:rPr lang="en-US" sz="4800" b="1" dirty="0">
                <a:solidFill>
                  <a:schemeClr val="bg1"/>
                </a:solidFill>
                <a:latin typeface="Arial" charset="0"/>
              </a:rPr>
            </a:br>
            <a:r>
              <a:rPr lang="en-US" sz="4800" b="1" dirty="0">
                <a:solidFill>
                  <a:schemeClr val="bg1"/>
                </a:solidFill>
                <a:latin typeface="Arial" charset="0"/>
              </a:rPr>
              <a:t>(1 Cor 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33889463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5309"/>
          <a:stretch/>
        </p:blipFill>
        <p:spPr>
          <a:xfrm>
            <a:off x="6372484" y="812376"/>
            <a:ext cx="280583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Believers Can Be “Disqualified”</a:t>
            </a:r>
          </a:p>
        </p:txBody>
      </p:sp>
      <p:sp>
        <p:nvSpPr>
          <p:cNvPr id="4" name="Rectangle 2"/>
          <p:cNvSpPr txBox="1">
            <a:spLocks noChangeArrowheads="1"/>
          </p:cNvSpPr>
          <p:nvPr/>
        </p:nvSpPr>
        <p:spPr bwMode="auto">
          <a:xfrm>
            <a:off x="45763" y="812376"/>
            <a:ext cx="628095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Don’t you realize that in a race everyone runs, but only one person gets the prize? So run to win!  </a:t>
            </a:r>
            <a:r>
              <a:rPr lang="en-US" sz="2800" b="1" baseline="30000" dirty="0">
                <a:effectLst>
                  <a:glow rad="127000">
                    <a:schemeClr val="tx1"/>
                  </a:glow>
                </a:effectLst>
                <a:latin typeface="Arial" charset="0"/>
                <a:ea typeface="ＭＳ Ｐゴシック" charset="0"/>
                <a:cs typeface="ＭＳ Ｐゴシック" charset="0"/>
              </a:rPr>
              <a:t>25</a:t>
            </a:r>
            <a:r>
              <a:rPr lang="en-US" sz="2800" b="1" dirty="0">
                <a:effectLst>
                  <a:glow rad="127000">
                    <a:schemeClr val="tx1"/>
                  </a:glow>
                </a:effectLst>
                <a:latin typeface="Arial" charset="0"/>
                <a:ea typeface="ＭＳ Ｐゴシック" charset="0"/>
                <a:cs typeface="ＭＳ Ｐゴシック" charset="0"/>
              </a:rPr>
              <a:t>All athletes are disciplined in their training. They do it to win a prize that will fade away, but we do it for an eternal prize.  </a:t>
            </a:r>
            <a:r>
              <a:rPr lang="en-US" sz="2800" b="1" baseline="30000" dirty="0">
                <a:effectLst>
                  <a:glow rad="127000">
                    <a:schemeClr val="tx1"/>
                  </a:glow>
                </a:effectLst>
                <a:latin typeface="Arial" charset="0"/>
                <a:ea typeface="ＭＳ Ｐゴシック" charset="0"/>
                <a:cs typeface="ＭＳ Ｐゴシック" charset="0"/>
              </a:rPr>
              <a:t>26</a:t>
            </a:r>
            <a:r>
              <a:rPr lang="en-US" sz="2800" b="1" dirty="0">
                <a:effectLst>
                  <a:glow rad="127000">
                    <a:schemeClr val="tx1"/>
                  </a:glow>
                </a:effectLst>
                <a:latin typeface="Arial" charset="0"/>
                <a:ea typeface="ＭＳ Ｐゴシック" charset="0"/>
                <a:cs typeface="ＭＳ Ｐゴシック" charset="0"/>
              </a:rPr>
              <a:t>So I run with purpose in every step. I am not just shadowboxing.  </a:t>
            </a:r>
            <a:r>
              <a:rPr lang="en-US" sz="2800" b="1" baseline="30000" dirty="0">
                <a:effectLst>
                  <a:glow rad="127000">
                    <a:schemeClr val="tx1"/>
                  </a:glow>
                </a:effectLst>
                <a:latin typeface="Arial" charset="0"/>
                <a:ea typeface="ＭＳ Ｐゴシック" charset="0"/>
                <a:cs typeface="ＭＳ Ｐゴシック" charset="0"/>
              </a:rPr>
              <a:t>27</a:t>
            </a:r>
            <a:r>
              <a:rPr lang="en-US" sz="2800" b="1" dirty="0">
                <a:effectLst>
                  <a:glow rad="127000">
                    <a:schemeClr val="tx1"/>
                  </a:glow>
                </a:effectLst>
                <a:latin typeface="Arial" charset="0"/>
                <a:ea typeface="ＭＳ Ｐゴシック" charset="0"/>
                <a:cs typeface="ＭＳ Ｐゴシック" charset="0"/>
              </a:rPr>
              <a:t>I discipline my body like an athlete, training it to do what it should. Otherwise, </a:t>
            </a:r>
            <a:r>
              <a:rPr lang="en-US" sz="2800" b="1" dirty="0">
                <a:solidFill>
                  <a:srgbClr val="FFFF00"/>
                </a:solidFill>
                <a:effectLst>
                  <a:glow rad="127000">
                    <a:schemeClr val="tx1"/>
                  </a:glow>
                </a:effectLst>
                <a:latin typeface="Arial" charset="0"/>
                <a:ea typeface="ＭＳ Ｐゴシック" charset="0"/>
                <a:cs typeface="ＭＳ Ｐゴシック" charset="0"/>
              </a:rPr>
              <a:t>I fear that after preaching to others I myself might be disqualified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(1 Cor. 9:24-27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6712861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en-US" b="1" dirty="0">
                <a:effectLst>
                  <a:glow rad="165100">
                    <a:schemeClr val="tx1"/>
                  </a:glow>
                </a:effectLst>
              </a:rPr>
              <a:t>Christ promises rewards for perseverance (Rev. 3:11b). </a:t>
            </a:r>
          </a:p>
        </p:txBody>
      </p:sp>
      <p:sp>
        <p:nvSpPr>
          <p:cNvPr id="5" name="Rectangle 2"/>
          <p:cNvSpPr txBox="1">
            <a:spLocks noChangeArrowheads="1"/>
          </p:cNvSpPr>
          <p:nvPr/>
        </p:nvSpPr>
        <p:spPr bwMode="auto">
          <a:xfrm>
            <a:off x="4746888" y="1955109"/>
            <a:ext cx="3929568"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am coming soon. Hold on to what you have, so that no one will take away your crown</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(NLT).</a:t>
            </a:r>
          </a:p>
        </p:txBody>
      </p:sp>
    </p:spTree>
    <p:extLst>
      <p:ext uri="{BB962C8B-B14F-4D97-AF65-F5344CB8AC3E}">
        <p14:creationId xmlns:p14="http://schemas.microsoft.com/office/powerpoint/2010/main" val="1092239375"/>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en-US" b="1" dirty="0">
                <a:effectLst>
                  <a:glow rad="165100">
                    <a:schemeClr val="tx1"/>
                  </a:glow>
                </a:effectLst>
              </a:rPr>
              <a:t>Rewards can be lost!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ru-RU"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Watch out that you do not lose what we have worked so hard to achieve. Be diligent so that you receive your full reward</a:t>
            </a:r>
            <a:r>
              <a:rPr lang="ru-RU"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 (2 John 8 </a:t>
            </a:r>
            <a:r>
              <a:rPr lang="en-US" sz="2800" b="1" dirty="0">
                <a:effectLst>
                  <a:glow rad="165100">
                    <a:prstClr val="black"/>
                  </a:glow>
                </a:effectLst>
                <a:ea typeface="ＭＳ Ｐゴシック" charset="0"/>
              </a:rPr>
              <a:t>NLT</a:t>
            </a:r>
            <a:r>
              <a:rPr lang="en-US" sz="3200" b="1" dirty="0">
                <a:effectLst>
                  <a:glow rad="165100">
                    <a:prstClr val="black"/>
                  </a:glow>
                </a:effectLst>
                <a:ea typeface="ＭＳ Ｐゴシック" charset="0"/>
              </a:rPr>
              <a:t>)</a:t>
            </a:r>
          </a:p>
        </p:txBody>
      </p:sp>
    </p:spTree>
    <p:extLst>
      <p:ext uri="{BB962C8B-B14F-4D97-AF65-F5344CB8AC3E}">
        <p14:creationId xmlns:p14="http://schemas.microsoft.com/office/powerpoint/2010/main" val="3516225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lvl="0" algn="ctr" defTabSz="449263" eaLnBrk="1" fontAlgn="base" hangingPunct="1">
              <a:spcBef>
                <a:spcPct val="0"/>
              </a:spcBef>
              <a:spcAft>
                <a:spcPct val="0"/>
              </a:spcAft>
              <a:buClr>
                <a:srgbClr val="FFFFFF"/>
              </a:buClr>
              <a:buSzPct val="100000"/>
            </a:pPr>
            <a:r>
              <a:rPr lang="en-GB" sz="3200" b="1" dirty="0">
                <a:solidFill>
                  <a:srgbClr val="FFFFFF"/>
                </a:solidFill>
              </a:rPr>
              <a:t>Views on Apostasy</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b="1" dirty="0">
                <a:solidFill>
                  <a:srgbClr val="FFFF66"/>
                </a:solidFill>
              </a:rPr>
              <a:t>(Calvinist)</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r>
              <a:rPr lang="en-GB" dirty="0"/>
              <a:t>Eternal</a:t>
            </a:r>
            <a:br>
              <a:rPr lang="en-GB" dirty="0"/>
            </a:br>
            <a:r>
              <a:rPr lang="en-GB" dirty="0"/>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chemeClr val="bg1"/>
              </a:solidFill>
              <a:effectLst/>
              <a:uLnTx/>
              <a:uFillTx/>
              <a:latin typeface="Arial" charset="0"/>
              <a:ea typeface="ＭＳ Ｐゴシック" charset="-128"/>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effectLst/>
                <a:uLnTx/>
                <a:uFillTx/>
                <a:latin typeface="Arial" charset="0"/>
                <a:ea typeface="ＭＳ Ｐゴシック" charset="0"/>
              </a:rPr>
              <a:t>Arminian</a:t>
            </a:r>
            <a:br>
              <a:rPr kumimoji="0" lang="en-GB" sz="2400" b="1" i="0" u="none" strike="noStrike" kern="1200" cap="none" spc="0" normalizeH="0" baseline="0" noProof="0" dirty="0">
                <a:ln>
                  <a:noFill/>
                </a:ln>
                <a:effectLst/>
                <a:uLnTx/>
                <a:uFillTx/>
                <a:latin typeface="Arial" charset="0"/>
                <a:ea typeface="ＭＳ Ｐゴシック" charset="0"/>
              </a:rPr>
            </a:br>
            <a:r>
              <a:rPr kumimoji="0" lang="en-GB" sz="2400" b="1" i="0" u="none" strike="noStrike" kern="1200" cap="none" spc="0" normalizeH="0" baseline="0" noProof="0" dirty="0">
                <a:ln>
                  <a:noFill/>
                </a:ln>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a:t>
            </a:r>
            <a:r>
              <a:rPr kumimoji="0" lang="en-GB" sz="2400" b="1" i="0" u="none" strike="noStrike" kern="1200" cap="none" spc="0" normalizeH="0" noProof="0" dirty="0">
                <a:ln>
                  <a:noFill/>
                </a:ln>
                <a:solidFill>
                  <a:srgbClr val="FFFF66"/>
                </a:solidFill>
                <a:effectLst/>
                <a:uLnTx/>
                <a:uFillTx/>
                <a:latin typeface="Arial" charset="0"/>
                <a:ea typeface="ＭＳ Ｐゴシック" charset="0"/>
              </a:rPr>
              <a:t>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b="1" baseline="0" dirty="0">
                <a:solidFill>
                  <a:srgbClr val="FFFF66"/>
                </a:solidFill>
              </a:rPr>
              <a:t>(Apostasy impossible)</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894030"/>
            <a:ext cx="2054667"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a:t>
            </a:r>
            <a:r>
              <a:rPr kumimoji="0" lang="en-GB" sz="2400" b="1" i="0" u="none" strike="noStrike" kern="1200" cap="none" spc="0" normalizeH="0" noProof="0" dirty="0">
                <a:ln>
                  <a:noFill/>
                </a:ln>
                <a:solidFill>
                  <a:srgbClr val="FFFF66"/>
                </a:solidFill>
                <a:effectLst/>
                <a:uLnTx/>
                <a:uFillTx/>
                <a:latin typeface="Arial" charset="0"/>
                <a:ea typeface="ＭＳ Ｐゴシック" charset="0"/>
              </a:rPr>
              <a:t> but</a:t>
            </a: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effectLst/>
                <a:uLnTx/>
                <a:uFillTx/>
                <a:latin typeface="Arial" charset="0"/>
                <a:ea typeface="ＭＳ Ｐゴシック" charset="0"/>
              </a:rPr>
              <a:t>No security,</a:t>
            </a:r>
            <a:r>
              <a:rPr kumimoji="0" lang="en-GB" sz="2400" b="1" i="0" u="none" strike="noStrike" kern="1200" cap="none" spc="0" normalizeH="0" noProof="0" dirty="0">
                <a:ln>
                  <a:noFill/>
                </a:ln>
                <a:effectLst/>
                <a:uLnTx/>
                <a:uFillTx/>
                <a:latin typeface="Arial" charset="0"/>
                <a:ea typeface="ＭＳ Ｐゴシック" charset="0"/>
              </a:rPr>
              <a:t> no </a:t>
            </a:r>
            <a:r>
              <a:rPr kumimoji="0" lang="en-GB" sz="2400" b="1" i="0" u="none" strike="noStrike" kern="1200" cap="none" spc="0" normalizeH="0" baseline="0" noProof="0" dirty="0">
                <a:ln>
                  <a:noFill/>
                </a:ln>
                <a:effectLst/>
                <a:uLnTx/>
                <a:uFillTx/>
                <a:latin typeface="Arial" charset="0"/>
                <a:ea typeface="ＭＳ Ｐゴシック" charset="0"/>
              </a:rPr>
              <a:t>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grpSp>
        <p:nvGrpSpPr>
          <p:cNvPr id="3" name="Group 2">
            <a:extLst>
              <a:ext uri="{FF2B5EF4-FFF2-40B4-BE49-F238E27FC236}">
                <a16:creationId xmlns:a16="http://schemas.microsoft.com/office/drawing/2014/main" id="{EECEC90A-D94B-CD44-9CA1-D4FB4A495930}"/>
              </a:ext>
            </a:extLst>
          </p:cNvPr>
          <p:cNvGrpSpPr/>
          <p:nvPr/>
        </p:nvGrpSpPr>
        <p:grpSpPr>
          <a:xfrm>
            <a:off x="5276393" y="4364120"/>
            <a:ext cx="3825164" cy="2139670"/>
            <a:chOff x="5276393" y="4364120"/>
            <a:chExt cx="3825164" cy="2139670"/>
          </a:xfrm>
        </p:grpSpPr>
        <p:sp>
          <p:nvSpPr>
            <p:cNvPr id="2" name="Left Arrow 1">
              <a:extLst>
                <a:ext uri="{FF2B5EF4-FFF2-40B4-BE49-F238E27FC236}">
                  <a16:creationId xmlns:a16="http://schemas.microsoft.com/office/drawing/2014/main" id="{C600A507-1B35-4D40-B7DC-C902AFF82A68}"/>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
          <p:nvSpPr>
            <p:cNvPr id="19" name="Left Arrow 18">
              <a:extLst>
                <a:ext uri="{FF2B5EF4-FFF2-40B4-BE49-F238E27FC236}">
                  <a16:creationId xmlns:a16="http://schemas.microsoft.com/office/drawing/2014/main" id="{25B28056-D360-8F49-82F3-16710AB9C44B}"/>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
          <p:nvSpPr>
            <p:cNvPr id="17" name="Text Box 1">
              <a:extLst>
                <a:ext uri="{FF2B5EF4-FFF2-40B4-BE49-F238E27FC236}">
                  <a16:creationId xmlns:a16="http://schemas.microsoft.com/office/drawing/2014/main" id="{B47903E7-C7D4-B447-BBF1-4F7327D6D6D1}"/>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lvl="0" algn="ctr" defTabSz="449263" eaLnBrk="1" fontAlgn="base" hangingPunct="1">
                <a:spcBef>
                  <a:spcPct val="0"/>
                </a:spcBef>
                <a:spcAft>
                  <a:spcPct val="0"/>
                </a:spcAft>
                <a:buClr>
                  <a:srgbClr val="FFFFFF"/>
                </a:buClr>
                <a:buSzPct val="100000"/>
              </a:pPr>
              <a:r>
                <a:rPr lang="en-GB" sz="2800" b="1" dirty="0">
                  <a:solidFill>
                    <a:srgbClr val="FFFFFF"/>
                  </a:solidFill>
                </a:rPr>
                <a:t>How can we hold both apostasy and assurance?</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4" name="Text Box 1">
            <a:extLst>
              <a:ext uri="{FF2B5EF4-FFF2-40B4-BE49-F238E27FC236}">
                <a16:creationId xmlns:a16="http://schemas.microsoft.com/office/drawing/2014/main" id="{4CCC75CC-5525-63BD-5B66-11D248C0B7FB}"/>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lvl="0" algn="ctr" defTabSz="449263" eaLnBrk="1" fontAlgn="base" hangingPunct="1">
              <a:spcBef>
                <a:spcPct val="0"/>
              </a:spcBef>
              <a:spcAft>
                <a:spcPct val="0"/>
              </a:spcAft>
              <a:buClr>
                <a:srgbClr val="FFFFFF"/>
              </a:buClr>
              <a:buSzPct val="100000"/>
            </a:pPr>
            <a:r>
              <a:rPr lang="en-GB" sz="2800" b="1" dirty="0">
                <a:solidFill>
                  <a:srgbClr val="FFFF00"/>
                </a:solidFill>
              </a:rPr>
              <a:t>The Bible distinguishes our two inheritances.</a:t>
            </a:r>
          </a:p>
        </p:txBody>
      </p:sp>
    </p:spTree>
    <p:extLst>
      <p:ext uri="{BB962C8B-B14F-4D97-AF65-F5344CB8AC3E}">
        <p14:creationId xmlns:p14="http://schemas.microsoft.com/office/powerpoint/2010/main" val="228551633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with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55"/>
                                        </p:tgtEl>
                                        <p:attrNameLst>
                                          <p:attrName>style.visibility</p:attrName>
                                        </p:attrNameLst>
                                      </p:cBhvr>
                                      <p:to>
                                        <p:strVal val="visible"/>
                                      </p:to>
                                    </p:set>
                                    <p:anim calcmode="lin" valueType="num">
                                      <p:cBhvr additive="repl">
                                        <p:cTn id="19" dur="1000" fill="hold"/>
                                        <p:tgtEl>
                                          <p:spTgt spid="31755"/>
                                        </p:tgtEl>
                                        <p:attrNameLst>
                                          <p:attrName>ppt_w</p:attrName>
                                        </p:attrNameLst>
                                      </p:cBhvr>
                                      <p:tavLst>
                                        <p:tav tm="100000">
                                          <p:val>
                                            <p:strVal val="#ppt_w+.3"/>
                                          </p:val>
                                        </p:tav>
                                        <p:tav>
                                          <p:val>
                                            <p:strVal val="#ppt_w"/>
                                          </p:val>
                                        </p:tav>
                                      </p:tavLst>
                                    </p:anim>
                                    <p:anim calcmode="lin" valueType="num">
                                      <p:cBhvr additive="repl">
                                        <p:cTn id="20" dur="1000" fill="hold"/>
                                        <p:tgtEl>
                                          <p:spTgt spid="31755"/>
                                        </p:tgtEl>
                                        <p:attrNameLst>
                                          <p:attrName>ppt_h</p:attrName>
                                        </p:attrNameLst>
                                      </p:cBhvr>
                                      <p:tavLst>
                                        <p:tav tm="100000">
                                          <p:val>
                                            <p:strVal val="#ppt_h"/>
                                          </p:val>
                                        </p:tav>
                                        <p:tav>
                                          <p:val>
                                            <p:strVal val="#ppt_h"/>
                                          </p:val>
                                        </p:tav>
                                      </p:tavLst>
                                    </p:anim>
                                    <p:animEffect transition="in" filter="fade">
                                      <p:cBhvr additive="repl">
                                        <p:cTn id="21" dur="1000"/>
                                        <p:tgtEl>
                                          <p:spTgt spid="31755"/>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14"/>
                                        </p:tgtEl>
                                        <p:attrNameLst>
                                          <p:attrName>style.visibility</p:attrName>
                                        </p:attrNameLst>
                                      </p:cBhvr>
                                      <p:to>
                                        <p:strVal val="visible"/>
                                      </p:to>
                                    </p:set>
                                    <p:anim calcmode="lin" valueType="num">
                                      <p:cBhvr additive="repl">
                                        <p:cTn id="26" dur="1000" fill="hold"/>
                                        <p:tgtEl>
                                          <p:spTgt spid="14"/>
                                        </p:tgtEl>
                                        <p:attrNameLst>
                                          <p:attrName>ppt_w</p:attrName>
                                        </p:attrNameLst>
                                      </p:cBhvr>
                                      <p:tavLst>
                                        <p:tav tm="100000">
                                          <p:val>
                                            <p:strVal val="#ppt_w+.3"/>
                                          </p:val>
                                        </p:tav>
                                        <p:tav>
                                          <p:val>
                                            <p:strVal val="#ppt_w"/>
                                          </p:val>
                                        </p:tav>
                                      </p:tavLst>
                                    </p:anim>
                                    <p:anim calcmode="lin" valueType="num">
                                      <p:cBhvr additive="repl">
                                        <p:cTn id="27" dur="1000" fill="hold"/>
                                        <p:tgtEl>
                                          <p:spTgt spid="14"/>
                                        </p:tgtEl>
                                        <p:attrNameLst>
                                          <p:attrName>ppt_h</p:attrName>
                                        </p:attrNameLst>
                                      </p:cBhvr>
                                      <p:tavLst>
                                        <p:tav tm="100000">
                                          <p:val>
                                            <p:strVal val="#ppt_h"/>
                                          </p:val>
                                        </p:tav>
                                        <p:tav>
                                          <p:val>
                                            <p:strVal val="#ppt_h"/>
                                          </p:val>
                                        </p:tav>
                                      </p:tavLst>
                                    </p:anim>
                                    <p:animEffect transition="in" filter="fade">
                                      <p:cBhvr additive="repl">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decel="100000" fill="hold" nodeType="clickEffect">
                                  <p:stCondLst>
                                    <p:cond delay="0"/>
                                  </p:stCondLst>
                                  <p:childTnLst>
                                    <p:set>
                                      <p:cBhvr additive="repl">
                                        <p:cTn id="32" dur="1" fill="hold">
                                          <p:stCondLst>
                                            <p:cond delay="0"/>
                                          </p:stCondLst>
                                        </p:cTn>
                                        <p:tgtEl>
                                          <p:spTgt spid="31750"/>
                                        </p:tgtEl>
                                        <p:attrNameLst>
                                          <p:attrName>style.visibility</p:attrName>
                                        </p:attrNameLst>
                                      </p:cBhvr>
                                      <p:to>
                                        <p:strVal val="visible"/>
                                      </p:to>
                                    </p:set>
                                    <p:anim calcmode="lin" valueType="num">
                                      <p:cBhvr additive="repl">
                                        <p:cTn id="33" dur="1000" fill="hold"/>
                                        <p:tgtEl>
                                          <p:spTgt spid="31750"/>
                                        </p:tgtEl>
                                        <p:attrNameLst>
                                          <p:attrName>ppt_w</p:attrName>
                                        </p:attrNameLst>
                                      </p:cBhvr>
                                      <p:tavLst>
                                        <p:tav tm="100000">
                                          <p:val>
                                            <p:strVal val="#ppt_w+.3"/>
                                          </p:val>
                                        </p:tav>
                                        <p:tav>
                                          <p:val>
                                            <p:strVal val="#ppt_w"/>
                                          </p:val>
                                        </p:tav>
                                      </p:tavLst>
                                    </p:anim>
                                    <p:anim calcmode="lin" valueType="num">
                                      <p:cBhvr additive="repl">
                                        <p:cTn id="34" dur="1000" fill="hold"/>
                                        <p:tgtEl>
                                          <p:spTgt spid="31750"/>
                                        </p:tgtEl>
                                        <p:attrNameLst>
                                          <p:attrName>ppt_h</p:attrName>
                                        </p:attrNameLst>
                                      </p:cBhvr>
                                      <p:tavLst>
                                        <p:tav tm="100000">
                                          <p:val>
                                            <p:strVal val="#ppt_h"/>
                                          </p:val>
                                        </p:tav>
                                        <p:tav>
                                          <p:val>
                                            <p:strVal val="#ppt_h"/>
                                          </p:val>
                                        </p:tav>
                                      </p:tavLst>
                                    </p:anim>
                                    <p:animEffect transition="in" filter="fade">
                                      <p:cBhvr additive="repl">
                                        <p:cTn id="35" dur="1000"/>
                                        <p:tgtEl>
                                          <p:spTgt spid="31750"/>
                                        </p:tgtEl>
                                      </p:cBhvr>
                                    </p:animEffect>
                                  </p:childTnLst>
                                </p:cTn>
                              </p:par>
                            </p:childTnLst>
                          </p:cTn>
                        </p:par>
                        <p:par>
                          <p:cTn id="36" fill="hold">
                            <p:stCondLst>
                              <p:cond delay="1000"/>
                            </p:stCondLst>
                            <p:childTnLst>
                              <p:par>
                                <p:cTn id="37" presetID="50" presetClass="entr" decel="100000" fill="hold" grpId="0" nodeType="afterEffect">
                                  <p:stCondLst>
                                    <p:cond delay="0"/>
                                  </p:stCondLst>
                                  <p:childTnLst>
                                    <p:set>
                                      <p:cBhvr additive="repl">
                                        <p:cTn id="38" dur="1" fill="hold">
                                          <p:stCondLst>
                                            <p:cond delay="0"/>
                                          </p:stCondLst>
                                        </p:cTn>
                                        <p:tgtEl>
                                          <p:spTgt spid="31749"/>
                                        </p:tgtEl>
                                        <p:attrNameLst>
                                          <p:attrName>style.visibility</p:attrName>
                                        </p:attrNameLst>
                                      </p:cBhvr>
                                      <p:to>
                                        <p:strVal val="visible"/>
                                      </p:to>
                                    </p:set>
                                    <p:anim calcmode="lin" valueType="num">
                                      <p:cBhvr additive="repl">
                                        <p:cTn id="39" dur="1000" fill="hold"/>
                                        <p:tgtEl>
                                          <p:spTgt spid="31749"/>
                                        </p:tgtEl>
                                        <p:attrNameLst>
                                          <p:attrName>ppt_w</p:attrName>
                                        </p:attrNameLst>
                                      </p:cBhvr>
                                      <p:tavLst>
                                        <p:tav tm="100000">
                                          <p:val>
                                            <p:strVal val="#ppt_w+.3"/>
                                          </p:val>
                                        </p:tav>
                                        <p:tav>
                                          <p:val>
                                            <p:strVal val="#ppt_w"/>
                                          </p:val>
                                        </p:tav>
                                      </p:tavLst>
                                    </p:anim>
                                    <p:anim calcmode="lin" valueType="num">
                                      <p:cBhvr additive="repl">
                                        <p:cTn id="40" dur="1000" fill="hold"/>
                                        <p:tgtEl>
                                          <p:spTgt spid="31749"/>
                                        </p:tgtEl>
                                        <p:attrNameLst>
                                          <p:attrName>ppt_h</p:attrName>
                                        </p:attrNameLst>
                                      </p:cBhvr>
                                      <p:tavLst>
                                        <p:tav tm="100000">
                                          <p:val>
                                            <p:strVal val="#ppt_h"/>
                                          </p:val>
                                        </p:tav>
                                        <p:tav>
                                          <p:val>
                                            <p:strVal val="#ppt_h"/>
                                          </p:val>
                                        </p:tav>
                                      </p:tavLst>
                                    </p:anim>
                                    <p:animEffect transition="in" filter="fade">
                                      <p:cBhvr additive="repl">
                                        <p:cTn id="41" dur="1000"/>
                                        <p:tgtEl>
                                          <p:spTgt spid="31749"/>
                                        </p:tgtEl>
                                      </p:cBhvr>
                                    </p:animEffect>
                                  </p:childTnLst>
                                </p:cTn>
                              </p:par>
                            </p:childTnLst>
                          </p:cTn>
                        </p:par>
                        <p:par>
                          <p:cTn id="42" fill="hold">
                            <p:stCondLst>
                              <p:cond delay="2000"/>
                            </p:stCondLst>
                            <p:childTnLst>
                              <p:par>
                                <p:cTn id="43" presetID="50" presetClass="entr" decel="100000" fill="hold" nodeType="afterEffect">
                                  <p:stCondLst>
                                    <p:cond delay="0"/>
                                  </p:stCondLst>
                                  <p:childTnLst>
                                    <p:set>
                                      <p:cBhvr additive="repl">
                                        <p:cTn id="44" dur="1" fill="hold">
                                          <p:stCondLst>
                                            <p:cond delay="0"/>
                                          </p:stCondLst>
                                        </p:cTn>
                                        <p:tgtEl>
                                          <p:spTgt spid="31751"/>
                                        </p:tgtEl>
                                        <p:attrNameLst>
                                          <p:attrName>style.visibility</p:attrName>
                                        </p:attrNameLst>
                                      </p:cBhvr>
                                      <p:to>
                                        <p:strVal val="visible"/>
                                      </p:to>
                                    </p:set>
                                    <p:anim calcmode="lin" valueType="num">
                                      <p:cBhvr additive="repl">
                                        <p:cTn id="45" dur="1000" fill="hold"/>
                                        <p:tgtEl>
                                          <p:spTgt spid="31751"/>
                                        </p:tgtEl>
                                        <p:attrNameLst>
                                          <p:attrName>ppt_w</p:attrName>
                                        </p:attrNameLst>
                                      </p:cBhvr>
                                      <p:tavLst>
                                        <p:tav tm="100000">
                                          <p:val>
                                            <p:strVal val="#ppt_w+.3"/>
                                          </p:val>
                                        </p:tav>
                                        <p:tav>
                                          <p:val>
                                            <p:strVal val="#ppt_w"/>
                                          </p:val>
                                        </p:tav>
                                      </p:tavLst>
                                    </p:anim>
                                    <p:anim calcmode="lin" valueType="num">
                                      <p:cBhvr additive="repl">
                                        <p:cTn id="46" dur="1000" fill="hold"/>
                                        <p:tgtEl>
                                          <p:spTgt spid="31751"/>
                                        </p:tgtEl>
                                        <p:attrNameLst>
                                          <p:attrName>ppt_h</p:attrName>
                                        </p:attrNameLst>
                                      </p:cBhvr>
                                      <p:tavLst>
                                        <p:tav tm="100000">
                                          <p:val>
                                            <p:strVal val="#ppt_h"/>
                                          </p:val>
                                        </p:tav>
                                        <p:tav>
                                          <p:val>
                                            <p:strVal val="#ppt_h"/>
                                          </p:val>
                                        </p:tav>
                                      </p:tavLst>
                                    </p:anim>
                                    <p:animEffect transition="in" filter="fade">
                                      <p:cBhvr additive="repl">
                                        <p:cTn id="47" dur="1000"/>
                                        <p:tgtEl>
                                          <p:spTgt spid="31751"/>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decel="100000" fill="hold" nodeType="clickEffect">
                                  <p:stCondLst>
                                    <p:cond delay="0"/>
                                  </p:stCondLst>
                                  <p:childTnLst>
                                    <p:set>
                                      <p:cBhvr additive="repl">
                                        <p:cTn id="51" dur="1" fill="hold">
                                          <p:stCondLst>
                                            <p:cond delay="0"/>
                                          </p:stCondLst>
                                        </p:cTn>
                                        <p:tgtEl>
                                          <p:spTgt spid="15"/>
                                        </p:tgtEl>
                                        <p:attrNameLst>
                                          <p:attrName>style.visibility</p:attrName>
                                        </p:attrNameLst>
                                      </p:cBhvr>
                                      <p:to>
                                        <p:strVal val="visible"/>
                                      </p:to>
                                    </p:set>
                                    <p:anim calcmode="lin" valueType="num">
                                      <p:cBhvr additive="repl">
                                        <p:cTn id="52" dur="1000" fill="hold"/>
                                        <p:tgtEl>
                                          <p:spTgt spid="15"/>
                                        </p:tgtEl>
                                        <p:attrNameLst>
                                          <p:attrName>ppt_w</p:attrName>
                                        </p:attrNameLst>
                                      </p:cBhvr>
                                      <p:tavLst>
                                        <p:tav tm="100000">
                                          <p:val>
                                            <p:strVal val="#ppt_w+.3"/>
                                          </p:val>
                                        </p:tav>
                                        <p:tav>
                                          <p:val>
                                            <p:strVal val="#ppt_w"/>
                                          </p:val>
                                        </p:tav>
                                      </p:tavLst>
                                    </p:anim>
                                    <p:anim calcmode="lin" valueType="num">
                                      <p:cBhvr additive="repl">
                                        <p:cTn id="53" dur="1000" fill="hold"/>
                                        <p:tgtEl>
                                          <p:spTgt spid="15"/>
                                        </p:tgtEl>
                                        <p:attrNameLst>
                                          <p:attrName>ppt_h</p:attrName>
                                        </p:attrNameLst>
                                      </p:cBhvr>
                                      <p:tavLst>
                                        <p:tav tm="100000">
                                          <p:val>
                                            <p:strVal val="#ppt_h"/>
                                          </p:val>
                                        </p:tav>
                                        <p:tav>
                                          <p:val>
                                            <p:strVal val="#ppt_h"/>
                                          </p:val>
                                        </p:tav>
                                      </p:tavLst>
                                    </p:anim>
                                    <p:animEffect transition="in" filter="fade">
                                      <p:cBhvr additive="repl">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decel="100000" fill="hold" nodeType="clickEffect">
                                  <p:stCondLst>
                                    <p:cond delay="0"/>
                                  </p:stCondLst>
                                  <p:childTnLst>
                                    <p:set>
                                      <p:cBhvr additive="repl">
                                        <p:cTn id="58" dur="1" fill="hold">
                                          <p:stCondLst>
                                            <p:cond delay="0"/>
                                          </p:stCondLst>
                                        </p:cTn>
                                        <p:tgtEl>
                                          <p:spTgt spid="31753"/>
                                        </p:tgtEl>
                                        <p:attrNameLst>
                                          <p:attrName>style.visibility</p:attrName>
                                        </p:attrNameLst>
                                      </p:cBhvr>
                                      <p:to>
                                        <p:strVal val="visible"/>
                                      </p:to>
                                    </p:set>
                                    <p:anim calcmode="lin" valueType="num">
                                      <p:cBhvr additive="repl">
                                        <p:cTn id="59" dur="1000" fill="hold"/>
                                        <p:tgtEl>
                                          <p:spTgt spid="31753"/>
                                        </p:tgtEl>
                                        <p:attrNameLst>
                                          <p:attrName>ppt_w</p:attrName>
                                        </p:attrNameLst>
                                      </p:cBhvr>
                                      <p:tavLst>
                                        <p:tav tm="100000">
                                          <p:val>
                                            <p:strVal val="#ppt_w+.3"/>
                                          </p:val>
                                        </p:tav>
                                        <p:tav>
                                          <p:val>
                                            <p:strVal val="#ppt_w"/>
                                          </p:val>
                                        </p:tav>
                                      </p:tavLst>
                                    </p:anim>
                                    <p:anim calcmode="lin" valueType="num">
                                      <p:cBhvr additive="repl">
                                        <p:cTn id="60" dur="1000" fill="hold"/>
                                        <p:tgtEl>
                                          <p:spTgt spid="31753"/>
                                        </p:tgtEl>
                                        <p:attrNameLst>
                                          <p:attrName>ppt_h</p:attrName>
                                        </p:attrNameLst>
                                      </p:cBhvr>
                                      <p:tavLst>
                                        <p:tav tm="100000">
                                          <p:val>
                                            <p:strVal val="#ppt_h"/>
                                          </p:val>
                                        </p:tav>
                                        <p:tav>
                                          <p:val>
                                            <p:strVal val="#ppt_h"/>
                                          </p:val>
                                        </p:tav>
                                      </p:tavLst>
                                    </p:anim>
                                    <p:animEffect transition="in" filter="fade">
                                      <p:cBhvr additive="repl">
                                        <p:cTn id="61" dur="1000"/>
                                        <p:tgtEl>
                                          <p:spTgt spid="31753"/>
                                        </p:tgtEl>
                                      </p:cBhvr>
                                    </p:animEffect>
                                  </p:childTnLst>
                                </p:cTn>
                              </p:par>
                            </p:childTnLst>
                          </p:cTn>
                        </p:par>
                        <p:par>
                          <p:cTn id="62" fill="hold">
                            <p:stCondLst>
                              <p:cond delay="1000"/>
                            </p:stCondLst>
                            <p:childTnLst>
                              <p:par>
                                <p:cTn id="63" presetID="50" presetClass="entr" decel="100000" fill="hold" grpId="0" nodeType="afterEffect">
                                  <p:stCondLst>
                                    <p:cond delay="0"/>
                                  </p:stCondLst>
                                  <p:childTnLst>
                                    <p:set>
                                      <p:cBhvr additive="repl">
                                        <p:cTn id="64" dur="1" fill="hold">
                                          <p:stCondLst>
                                            <p:cond delay="0"/>
                                          </p:stCondLst>
                                        </p:cTn>
                                        <p:tgtEl>
                                          <p:spTgt spid="31752"/>
                                        </p:tgtEl>
                                        <p:attrNameLst>
                                          <p:attrName>style.visibility</p:attrName>
                                        </p:attrNameLst>
                                      </p:cBhvr>
                                      <p:to>
                                        <p:strVal val="visible"/>
                                      </p:to>
                                    </p:set>
                                    <p:anim calcmode="lin" valueType="num">
                                      <p:cBhvr additive="repl">
                                        <p:cTn id="65" dur="1000" fill="hold"/>
                                        <p:tgtEl>
                                          <p:spTgt spid="31752"/>
                                        </p:tgtEl>
                                        <p:attrNameLst>
                                          <p:attrName>ppt_w</p:attrName>
                                        </p:attrNameLst>
                                      </p:cBhvr>
                                      <p:tavLst>
                                        <p:tav tm="100000">
                                          <p:val>
                                            <p:strVal val="#ppt_w+.3"/>
                                          </p:val>
                                        </p:tav>
                                        <p:tav>
                                          <p:val>
                                            <p:strVal val="#ppt_w"/>
                                          </p:val>
                                        </p:tav>
                                      </p:tavLst>
                                    </p:anim>
                                    <p:anim calcmode="lin" valueType="num">
                                      <p:cBhvr additive="repl">
                                        <p:cTn id="66" dur="1000" fill="hold"/>
                                        <p:tgtEl>
                                          <p:spTgt spid="31752"/>
                                        </p:tgtEl>
                                        <p:attrNameLst>
                                          <p:attrName>ppt_h</p:attrName>
                                        </p:attrNameLst>
                                      </p:cBhvr>
                                      <p:tavLst>
                                        <p:tav tm="100000">
                                          <p:val>
                                            <p:strVal val="#ppt_h"/>
                                          </p:val>
                                        </p:tav>
                                        <p:tav>
                                          <p:val>
                                            <p:strVal val="#ppt_h"/>
                                          </p:val>
                                        </p:tav>
                                      </p:tavLst>
                                    </p:anim>
                                    <p:animEffect transition="in" filter="fade">
                                      <p:cBhvr additive="repl">
                                        <p:cTn id="67" dur="1000"/>
                                        <p:tgtEl>
                                          <p:spTgt spid="31752"/>
                                        </p:tgtEl>
                                      </p:cBhvr>
                                    </p:animEffect>
                                  </p:childTnLst>
                                </p:cTn>
                              </p:par>
                            </p:childTnLst>
                          </p:cTn>
                        </p:par>
                      </p:childTnLst>
                    </p:cTn>
                  </p:par>
                  <p:par>
                    <p:cTn id="68" fill="hold">
                      <p:stCondLst>
                        <p:cond delay="indefinite"/>
                      </p:stCondLst>
                      <p:childTnLst>
                        <p:par>
                          <p:cTn id="69" fill="hold">
                            <p:stCondLst>
                              <p:cond delay="0"/>
                            </p:stCondLst>
                            <p:childTnLst>
                              <p:par>
                                <p:cTn id="70" presetID="50" presetClass="entr" decel="100000" fill="hold" nodeType="clickEffect">
                                  <p:stCondLst>
                                    <p:cond delay="0"/>
                                  </p:stCondLst>
                                  <p:childTnLst>
                                    <p:set>
                                      <p:cBhvr additive="repl">
                                        <p:cTn id="71" dur="1" fill="hold">
                                          <p:stCondLst>
                                            <p:cond delay="0"/>
                                          </p:stCondLst>
                                        </p:cTn>
                                        <p:tgtEl>
                                          <p:spTgt spid="31754"/>
                                        </p:tgtEl>
                                        <p:attrNameLst>
                                          <p:attrName>style.visibility</p:attrName>
                                        </p:attrNameLst>
                                      </p:cBhvr>
                                      <p:to>
                                        <p:strVal val="visible"/>
                                      </p:to>
                                    </p:set>
                                    <p:anim calcmode="lin" valueType="num">
                                      <p:cBhvr additive="repl">
                                        <p:cTn id="72" dur="1000" fill="hold"/>
                                        <p:tgtEl>
                                          <p:spTgt spid="31754"/>
                                        </p:tgtEl>
                                        <p:attrNameLst>
                                          <p:attrName>ppt_w</p:attrName>
                                        </p:attrNameLst>
                                      </p:cBhvr>
                                      <p:tavLst>
                                        <p:tav tm="100000">
                                          <p:val>
                                            <p:strVal val="#ppt_w+.3"/>
                                          </p:val>
                                        </p:tav>
                                        <p:tav>
                                          <p:val>
                                            <p:strVal val="#ppt_w"/>
                                          </p:val>
                                        </p:tav>
                                      </p:tavLst>
                                    </p:anim>
                                    <p:anim calcmode="lin" valueType="num">
                                      <p:cBhvr additive="repl">
                                        <p:cTn id="73" dur="1000" fill="hold"/>
                                        <p:tgtEl>
                                          <p:spTgt spid="31754"/>
                                        </p:tgtEl>
                                        <p:attrNameLst>
                                          <p:attrName>ppt_h</p:attrName>
                                        </p:attrNameLst>
                                      </p:cBhvr>
                                      <p:tavLst>
                                        <p:tav tm="100000">
                                          <p:val>
                                            <p:strVal val="#ppt_h"/>
                                          </p:val>
                                        </p:tav>
                                        <p:tav>
                                          <p:val>
                                            <p:strVal val="#ppt_h"/>
                                          </p:val>
                                        </p:tav>
                                      </p:tavLst>
                                    </p:anim>
                                    <p:animEffect transition="in" filter="fade">
                                      <p:cBhvr additive="repl">
                                        <p:cTn id="74" dur="1000"/>
                                        <p:tgtEl>
                                          <p:spTgt spid="31754"/>
                                        </p:tgtEl>
                                      </p:cBhvr>
                                    </p:animEffect>
                                  </p:childTnLst>
                                </p:cTn>
                              </p:par>
                            </p:childTnLst>
                          </p:cTn>
                        </p:par>
                      </p:childTnLst>
                    </p:cTn>
                  </p:par>
                  <p:par>
                    <p:cTn id="75" fill="hold">
                      <p:stCondLst>
                        <p:cond delay="indefinite"/>
                      </p:stCondLst>
                      <p:childTnLst>
                        <p:par>
                          <p:cTn id="76" fill="hold">
                            <p:stCondLst>
                              <p:cond delay="0"/>
                            </p:stCondLst>
                            <p:childTnLst>
                              <p:par>
                                <p:cTn id="77" presetID="50" presetClass="entr" decel="100000" fill="hold" nodeType="clickEffect">
                                  <p:stCondLst>
                                    <p:cond delay="0"/>
                                  </p:stCondLst>
                                  <p:childTnLst>
                                    <p:set>
                                      <p:cBhvr additive="repl">
                                        <p:cTn id="78" dur="1" fill="hold">
                                          <p:stCondLst>
                                            <p:cond delay="0"/>
                                          </p:stCondLst>
                                        </p:cTn>
                                        <p:tgtEl>
                                          <p:spTgt spid="31748"/>
                                        </p:tgtEl>
                                        <p:attrNameLst>
                                          <p:attrName>style.visibility</p:attrName>
                                        </p:attrNameLst>
                                      </p:cBhvr>
                                      <p:to>
                                        <p:strVal val="visible"/>
                                      </p:to>
                                    </p:set>
                                    <p:anim calcmode="lin" valueType="num">
                                      <p:cBhvr additive="repl">
                                        <p:cTn id="79" dur="1000" fill="hold"/>
                                        <p:tgtEl>
                                          <p:spTgt spid="31748"/>
                                        </p:tgtEl>
                                        <p:attrNameLst>
                                          <p:attrName>ppt_w</p:attrName>
                                        </p:attrNameLst>
                                      </p:cBhvr>
                                      <p:tavLst>
                                        <p:tav tm="100000">
                                          <p:val>
                                            <p:strVal val="#ppt_w+.3"/>
                                          </p:val>
                                        </p:tav>
                                        <p:tav>
                                          <p:val>
                                            <p:strVal val="#ppt_w"/>
                                          </p:val>
                                        </p:tav>
                                      </p:tavLst>
                                    </p:anim>
                                    <p:anim calcmode="lin" valueType="num">
                                      <p:cBhvr additive="repl">
                                        <p:cTn id="80" dur="1000" fill="hold"/>
                                        <p:tgtEl>
                                          <p:spTgt spid="31748"/>
                                        </p:tgtEl>
                                        <p:attrNameLst>
                                          <p:attrName>ppt_h</p:attrName>
                                        </p:attrNameLst>
                                      </p:cBhvr>
                                      <p:tavLst>
                                        <p:tav tm="100000">
                                          <p:val>
                                            <p:strVal val="#ppt_h"/>
                                          </p:val>
                                        </p:tav>
                                        <p:tav>
                                          <p:val>
                                            <p:strVal val="#ppt_h"/>
                                          </p:val>
                                        </p:tav>
                                      </p:tavLst>
                                    </p:anim>
                                    <p:animEffect transition="in" filter="fade">
                                      <p:cBhvr additive="repl">
                                        <p:cTn id="81" dur="1000"/>
                                        <p:tgtEl>
                                          <p:spTgt spid="31748"/>
                                        </p:tgtEl>
                                      </p:cBhvr>
                                    </p:animEffect>
                                  </p:childTnLst>
                                </p:cTn>
                              </p:par>
                            </p:childTnLst>
                          </p:cTn>
                        </p:par>
                      </p:childTnLst>
                    </p:cTn>
                  </p:par>
                  <p:par>
                    <p:cTn id="82" fill="hold">
                      <p:stCondLst>
                        <p:cond delay="indefinite"/>
                      </p:stCondLst>
                      <p:childTnLst>
                        <p:par>
                          <p:cTn id="83" fill="hold">
                            <p:stCondLst>
                              <p:cond delay="0"/>
                            </p:stCondLst>
                            <p:childTnLst>
                              <p:par>
                                <p:cTn id="84" presetID="50" presetClass="entr" decel="100000" fill="hold" nodeType="clickEffect">
                                  <p:stCondLst>
                                    <p:cond delay="0"/>
                                  </p:stCondLst>
                                  <p:childTnLst>
                                    <p:set>
                                      <p:cBhvr additive="repl">
                                        <p:cTn id="85" dur="1" fill="hold">
                                          <p:stCondLst>
                                            <p:cond delay="0"/>
                                          </p:stCondLst>
                                        </p:cTn>
                                        <p:tgtEl>
                                          <p:spTgt spid="13"/>
                                        </p:tgtEl>
                                        <p:attrNameLst>
                                          <p:attrName>style.visibility</p:attrName>
                                        </p:attrNameLst>
                                      </p:cBhvr>
                                      <p:to>
                                        <p:strVal val="visible"/>
                                      </p:to>
                                    </p:set>
                                    <p:anim calcmode="lin" valueType="num">
                                      <p:cBhvr additive="repl">
                                        <p:cTn id="86" dur="1000" fill="hold"/>
                                        <p:tgtEl>
                                          <p:spTgt spid="13"/>
                                        </p:tgtEl>
                                        <p:attrNameLst>
                                          <p:attrName>ppt_w</p:attrName>
                                        </p:attrNameLst>
                                      </p:cBhvr>
                                      <p:tavLst>
                                        <p:tav tm="100000">
                                          <p:val>
                                            <p:strVal val="#ppt_w+.3"/>
                                          </p:val>
                                        </p:tav>
                                        <p:tav>
                                          <p:val>
                                            <p:strVal val="#ppt_w"/>
                                          </p:val>
                                        </p:tav>
                                      </p:tavLst>
                                    </p:anim>
                                    <p:anim calcmode="lin" valueType="num">
                                      <p:cBhvr additive="repl">
                                        <p:cTn id="87" dur="1000" fill="hold"/>
                                        <p:tgtEl>
                                          <p:spTgt spid="13"/>
                                        </p:tgtEl>
                                        <p:attrNameLst>
                                          <p:attrName>ppt_h</p:attrName>
                                        </p:attrNameLst>
                                      </p:cBhvr>
                                      <p:tavLst>
                                        <p:tav tm="100000">
                                          <p:val>
                                            <p:strVal val="#ppt_h"/>
                                          </p:val>
                                        </p:tav>
                                        <p:tav>
                                          <p:val>
                                            <p:strVal val="#ppt_h"/>
                                          </p:val>
                                        </p:tav>
                                      </p:tavLst>
                                    </p:anim>
                                    <p:animEffect transition="in" filter="fade">
                                      <p:cBhvr additive="repl">
                                        <p:cTn id="88" dur="1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decel="100000" fill="hold" nodeType="clickEffect">
                                  <p:stCondLst>
                                    <p:cond delay="0"/>
                                  </p:stCondLst>
                                  <p:childTnLst>
                                    <p:set>
                                      <p:cBhvr additive="repl">
                                        <p:cTn id="92" dur="1" fill="hold">
                                          <p:stCondLst>
                                            <p:cond delay="0"/>
                                          </p:stCondLst>
                                        </p:cTn>
                                        <p:tgtEl>
                                          <p:spTgt spid="16"/>
                                        </p:tgtEl>
                                        <p:attrNameLst>
                                          <p:attrName>style.visibility</p:attrName>
                                        </p:attrNameLst>
                                      </p:cBhvr>
                                      <p:to>
                                        <p:strVal val="visible"/>
                                      </p:to>
                                    </p:set>
                                    <p:anim calcmode="lin" valueType="num">
                                      <p:cBhvr additive="repl">
                                        <p:cTn id="93" dur="1000" fill="hold"/>
                                        <p:tgtEl>
                                          <p:spTgt spid="16"/>
                                        </p:tgtEl>
                                        <p:attrNameLst>
                                          <p:attrName>ppt_w</p:attrName>
                                        </p:attrNameLst>
                                      </p:cBhvr>
                                      <p:tavLst>
                                        <p:tav tm="100000">
                                          <p:val>
                                            <p:strVal val="#ppt_w+.3"/>
                                          </p:val>
                                        </p:tav>
                                        <p:tav>
                                          <p:val>
                                            <p:strVal val="#ppt_w"/>
                                          </p:val>
                                        </p:tav>
                                      </p:tavLst>
                                    </p:anim>
                                    <p:anim calcmode="lin" valueType="num">
                                      <p:cBhvr additive="repl">
                                        <p:cTn id="94" dur="1000" fill="hold"/>
                                        <p:tgtEl>
                                          <p:spTgt spid="16"/>
                                        </p:tgtEl>
                                        <p:attrNameLst>
                                          <p:attrName>ppt_h</p:attrName>
                                        </p:attrNameLst>
                                      </p:cBhvr>
                                      <p:tavLst>
                                        <p:tav tm="100000">
                                          <p:val>
                                            <p:strVal val="#ppt_h"/>
                                          </p:val>
                                        </p:tav>
                                        <p:tav>
                                          <p:val>
                                            <p:strVal val="#ppt_h"/>
                                          </p:val>
                                        </p:tav>
                                      </p:tavLst>
                                    </p:anim>
                                    <p:animEffect transition="in" filter="fade">
                                      <p:cBhvr additive="repl">
                                        <p:cTn id="95" dur="10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wipe(down)">
                                      <p:cBhvr>
                                        <p:cTn id="100" dur="500"/>
                                        <p:tgtEl>
                                          <p:spTgt spid="3"/>
                                        </p:tgtEl>
                                      </p:cBhvr>
                                    </p:animEffect>
                                  </p:childTnLst>
                                </p:cTn>
                              </p:par>
                            </p:childTnLst>
                          </p:cTn>
                        </p:par>
                      </p:childTnLst>
                    </p:cTn>
                  </p:par>
                  <p:par>
                    <p:cTn id="101" fill="hold">
                      <p:stCondLst>
                        <p:cond delay="indefinite"/>
                      </p:stCondLst>
                      <p:childTnLst>
                        <p:par>
                          <p:cTn id="102" fill="hold">
                            <p:stCondLst>
                              <p:cond delay="0"/>
                            </p:stCondLst>
                            <p:childTnLst>
                              <p:par>
                                <p:cTn id="103" presetID="55" presetClass="entr" presetSubtype="0" fill="hold" grpId="0" nodeType="clickEffect">
                                  <p:stCondLst>
                                    <p:cond delay="0"/>
                                  </p:stCondLst>
                                  <p:childTnLst>
                                    <p:set>
                                      <p:cBhvr>
                                        <p:cTn id="104" dur="1" fill="hold">
                                          <p:stCondLst>
                                            <p:cond delay="0"/>
                                          </p:stCondLst>
                                        </p:cTn>
                                        <p:tgtEl>
                                          <p:spTgt spid="4"/>
                                        </p:tgtEl>
                                        <p:attrNameLst>
                                          <p:attrName>style.visibility</p:attrName>
                                        </p:attrNameLst>
                                      </p:cBhvr>
                                      <p:to>
                                        <p:strVal val="visible"/>
                                      </p:to>
                                    </p:set>
                                    <p:anim calcmode="lin" valueType="num">
                                      <p:cBhvr>
                                        <p:cTn id="105" dur="1000" fill="hold"/>
                                        <p:tgtEl>
                                          <p:spTgt spid="4"/>
                                        </p:tgtEl>
                                        <p:attrNameLst>
                                          <p:attrName>ppt_w</p:attrName>
                                        </p:attrNameLst>
                                      </p:cBhvr>
                                      <p:tavLst>
                                        <p:tav tm="0">
                                          <p:val>
                                            <p:strVal val="#ppt_w*0.70"/>
                                          </p:val>
                                        </p:tav>
                                        <p:tav tm="100000">
                                          <p:val>
                                            <p:strVal val="#ppt_w"/>
                                          </p:val>
                                        </p:tav>
                                      </p:tavLst>
                                    </p:anim>
                                    <p:anim calcmode="lin" valueType="num">
                                      <p:cBhvr>
                                        <p:cTn id="106" dur="1000" fill="hold"/>
                                        <p:tgtEl>
                                          <p:spTgt spid="4"/>
                                        </p:tgtEl>
                                        <p:attrNameLst>
                                          <p:attrName>ppt_h</p:attrName>
                                        </p:attrNameLst>
                                      </p:cBhvr>
                                      <p:tavLst>
                                        <p:tav tm="0">
                                          <p:val>
                                            <p:strVal val="#ppt_h"/>
                                          </p:val>
                                        </p:tav>
                                        <p:tav tm="100000">
                                          <p:val>
                                            <p:strVal val="#ppt_h"/>
                                          </p:val>
                                        </p:tav>
                                      </p:tavLst>
                                    </p:anim>
                                    <p:animEffect transition="in" filter="fade">
                                      <p:cBhvr>
                                        <p:cTn id="10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11:27-29</a:t>
            </a:r>
            <a:r>
              <a:rPr lang="en-US" sz="3600" u="sng" dirty="0">
                <a:solidFill>
                  <a:schemeClr val="bg1"/>
                </a:solidFill>
                <a:latin typeface="Arial" charset="0"/>
                <a:ea typeface="ＭＳ Ｐゴシック" charset="0"/>
                <a:cs typeface="ＭＳ Ｐゴシック" charset="0"/>
              </a:rPr>
              <a:t> (NIV)</a:t>
            </a: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2800" b="1" baseline="30000" dirty="0">
                <a:solidFill>
                  <a:srgbClr val="FFFFFF"/>
                </a:solidFill>
              </a:rPr>
              <a:t>27</a:t>
            </a:r>
            <a:r>
              <a:rPr lang="en-US" sz="2800" b="1" dirty="0">
                <a:solidFill>
                  <a:srgbClr val="FFFFFF"/>
                </a:solidFill>
              </a:rPr>
              <a:t>Therefore, whoever eats the bread or drinks the cup of the Lord in an unworthy manner will be guilty of sinning against the body and blood of the Lord.  </a:t>
            </a:r>
            <a:r>
              <a:rPr lang="en-US" sz="2800" b="1" baseline="30000" dirty="0">
                <a:solidFill>
                  <a:srgbClr val="FFFFFF"/>
                </a:solidFill>
              </a:rPr>
              <a:t>28</a:t>
            </a:r>
            <a:r>
              <a:rPr lang="en-US" sz="2800" b="1" dirty="0">
                <a:solidFill>
                  <a:srgbClr val="FFFFFF"/>
                </a:solidFill>
              </a:rPr>
              <a:t>A man ought to examine himself before he eats of the bread and drinks of the cup.  </a:t>
            </a:r>
            <a:r>
              <a:rPr lang="en-US" sz="2800" b="1" baseline="30000" dirty="0">
                <a:solidFill>
                  <a:srgbClr val="FFFFFF"/>
                </a:solidFill>
              </a:rPr>
              <a:t>29</a:t>
            </a:r>
            <a:r>
              <a:rPr lang="en-US" sz="2800" b="1" dirty="0">
                <a:solidFill>
                  <a:srgbClr val="FFFFFF"/>
                </a:solidFill>
              </a:rPr>
              <a:t>For </a:t>
            </a:r>
            <a:r>
              <a:rPr lang="en-US" sz="2800" b="1" dirty="0">
                <a:solidFill>
                  <a:srgbClr val="FFFF00"/>
                </a:solidFill>
              </a:rPr>
              <a:t>anyone who eats and drinks without recognizing the body of the Lord eats and drinks judgment on himself</a:t>
            </a:r>
            <a:r>
              <a:rPr lang="en-US" sz="2800" b="1" dirty="0">
                <a:solidFill>
                  <a:srgbClr val="FFFFFF"/>
                </a:solidFill>
              </a:rPr>
              <a:t>.</a:t>
            </a:r>
            <a:r>
              <a:rPr lang="en-US" dirty="0">
                <a:solidFill>
                  <a:srgbClr val="000000"/>
                </a:solidFill>
              </a:rPr>
              <a:t> </a:t>
            </a:r>
          </a:p>
        </p:txBody>
      </p:sp>
    </p:spTree>
    <p:extLst>
      <p:ext uri="{BB962C8B-B14F-4D97-AF65-F5344CB8AC3E}">
        <p14:creationId xmlns:p14="http://schemas.microsoft.com/office/powerpoint/2010/main" val="30870582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11:30-32</a:t>
            </a:r>
            <a:r>
              <a:rPr lang="en-US" sz="3600" u="sng" dirty="0">
                <a:solidFill>
                  <a:schemeClr val="bg1"/>
                </a:solidFill>
                <a:latin typeface="Arial" charset="0"/>
                <a:ea typeface="ＭＳ Ｐゴシック" charset="0"/>
                <a:cs typeface="ＭＳ Ｐゴシック" charset="0"/>
              </a:rPr>
              <a:t> (NIV)</a:t>
            </a: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en-US" sz="2800" b="1" baseline="30000" dirty="0">
                <a:solidFill>
                  <a:srgbClr val="FFFFFF"/>
                </a:solidFill>
              </a:rPr>
              <a:t>30 </a:t>
            </a:r>
            <a:r>
              <a:rPr lang="en-US" sz="2800" b="1" dirty="0">
                <a:solidFill>
                  <a:srgbClr val="FFFF00"/>
                </a:solidFill>
              </a:rPr>
              <a:t>That is why many among you are weak and sick, and a number of you have fallen asleep</a:t>
            </a:r>
            <a:r>
              <a:rPr lang="en-US" sz="2800" b="1" dirty="0">
                <a:solidFill>
                  <a:srgbClr val="FFFFFF"/>
                </a:solidFill>
              </a:rPr>
              <a:t>.  </a:t>
            </a:r>
            <a:r>
              <a:rPr lang="en-US" sz="2800" b="1" baseline="30000" dirty="0">
                <a:solidFill>
                  <a:srgbClr val="FFFFFF"/>
                </a:solidFill>
              </a:rPr>
              <a:t>31</a:t>
            </a:r>
            <a:r>
              <a:rPr lang="en-US" sz="2800" b="1" dirty="0">
                <a:solidFill>
                  <a:srgbClr val="FFFFFF"/>
                </a:solidFill>
              </a:rPr>
              <a:t>But if we judged ourselves, we would not come under judgment.  </a:t>
            </a:r>
            <a:r>
              <a:rPr lang="en-US" sz="2800" b="1" baseline="30000" dirty="0">
                <a:solidFill>
                  <a:srgbClr val="FFFFFF"/>
                </a:solidFill>
              </a:rPr>
              <a:t>32</a:t>
            </a:r>
            <a:r>
              <a:rPr lang="en-US" sz="2800" b="1" dirty="0">
                <a:solidFill>
                  <a:srgbClr val="FFFFFF"/>
                </a:solidFill>
              </a:rPr>
              <a:t>When we are judged by the Lord, we are being disciplined so that we will not be condemned with the world.  </a:t>
            </a:r>
          </a:p>
        </p:txBody>
      </p:sp>
    </p:spTree>
    <p:extLst>
      <p:ext uri="{BB962C8B-B14F-4D97-AF65-F5344CB8AC3E}">
        <p14:creationId xmlns:p14="http://schemas.microsoft.com/office/powerpoint/2010/main" val="1082343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595020"/>
            <a:ext cx="4896669" cy="5262980"/>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fontAlgn="base">
              <a:spcAft>
                <a:spcPct val="0"/>
              </a:spcAft>
            </a:pPr>
            <a:r>
              <a:rPr lang="en-US" sz="2800" dirty="0">
                <a:solidFill>
                  <a:srgbClr val="000000"/>
                </a:solidFill>
                <a:effectLst>
                  <a:glow rad="228600">
                    <a:srgbClr val="FFFFFF"/>
                  </a:glow>
                </a:effectLst>
                <a:ea typeface="ＭＳ Ｐゴシック" charset="0"/>
              </a:rPr>
              <a:t>“</a:t>
            </a:r>
            <a:r>
              <a:rPr lang="en-SG" sz="2800" dirty="0">
                <a:solidFill>
                  <a:srgbClr val="000000"/>
                </a:solidFill>
                <a:effectLst>
                  <a:glow rad="228600">
                    <a:srgbClr val="FFFFFF"/>
                  </a:glow>
                </a:effectLst>
                <a:ea typeface="ＭＳ Ｐゴシック" charset="0"/>
              </a:rPr>
              <a:t>If anyone sees his brother commit a sin that does not lead to death, he should pray and God will give him life. I refer to those whose sin does not lead to death. </a:t>
            </a:r>
            <a:r>
              <a:rPr lang="en-SG" sz="2800" dirty="0">
                <a:solidFill>
                  <a:srgbClr val="800000"/>
                </a:solidFill>
                <a:effectLst>
                  <a:glow rad="228600">
                    <a:srgbClr val="FFFFFF"/>
                  </a:glow>
                </a:effectLst>
                <a:ea typeface="ＭＳ Ｐゴシック" charset="0"/>
              </a:rPr>
              <a:t>There is a sin that leads to death. I am not saying that he should pray about that.</a:t>
            </a:r>
            <a:r>
              <a:rPr lang="en-SG" sz="2800" dirty="0">
                <a:solidFill>
                  <a:srgbClr val="000000"/>
                </a:solidFill>
                <a:effectLst>
                  <a:glow rad="228600">
                    <a:srgbClr val="FFFFFF"/>
                  </a:glow>
                </a:effectLst>
                <a:ea typeface="ＭＳ Ｐゴシック" charset="0"/>
              </a:rPr>
              <a:t>  </a:t>
            </a:r>
            <a:r>
              <a:rPr lang="en-SG" sz="2800" baseline="30000" dirty="0">
                <a:solidFill>
                  <a:srgbClr val="000000"/>
                </a:solidFill>
                <a:effectLst>
                  <a:glow rad="228600">
                    <a:srgbClr val="FFFFFF"/>
                  </a:glow>
                </a:effectLst>
                <a:ea typeface="ＭＳ Ｐゴシック" charset="0"/>
              </a:rPr>
              <a:t>17</a:t>
            </a:r>
            <a:r>
              <a:rPr lang="en-SG" sz="2800" dirty="0">
                <a:solidFill>
                  <a:srgbClr val="000000"/>
                </a:solidFill>
                <a:effectLst>
                  <a:glow rad="228600">
                    <a:srgbClr val="FFFFFF"/>
                  </a:glow>
                </a:effectLst>
                <a:ea typeface="ＭＳ Ｐゴシック" charset="0"/>
              </a:rPr>
              <a:t>All wrongdoing is sin, and there is sin that does not lead to death</a:t>
            </a:r>
            <a:r>
              <a:rPr lang="en-US" sz="2800" dirty="0">
                <a:solidFill>
                  <a:srgbClr val="000000"/>
                </a:solidFill>
                <a:effectLst>
                  <a:glow rad="228600">
                    <a:srgbClr val="FFFFFF"/>
                  </a:glow>
                </a:effectLst>
                <a:ea typeface="ＭＳ Ｐゴシック" charset="0"/>
              </a:rPr>
              <a:t>.”</a:t>
            </a: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Some sin leads to premature death (1 John 5:16-17 </a:t>
            </a:r>
            <a:r>
              <a:rPr lang="en-US" sz="20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NIV</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4053461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rPr>
              <a:t>Assurance and Apostasy</a:t>
            </a: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sp>
        <p:nvSpPr>
          <p:cNvPr id="17" name="Text Box 1">
            <a:extLst>
              <a:ext uri="{FF2B5EF4-FFF2-40B4-BE49-F238E27FC236}">
                <a16:creationId xmlns:a16="http://schemas.microsoft.com/office/drawing/2014/main" id="{0C6F63BB-5E23-C148-80D4-DBFFB37DDDF8}"/>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The Bible distinguishes our two inheritances.</a:t>
            </a:r>
          </a:p>
        </p:txBody>
      </p:sp>
      <p:sp>
        <p:nvSpPr>
          <p:cNvPr id="18" name="Text Box 1">
            <a:extLst>
              <a:ext uri="{FF2B5EF4-FFF2-40B4-BE49-F238E27FC236}">
                <a16:creationId xmlns:a16="http://schemas.microsoft.com/office/drawing/2014/main" id="{553D2268-8314-7C4A-9212-C8C158F1C4C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Only overcomers will reign with Christ.</a:t>
            </a:r>
          </a:p>
        </p:txBody>
      </p:sp>
      <p:sp>
        <p:nvSpPr>
          <p:cNvPr id="19" name="Text Box 1">
            <a:extLst>
              <a:ext uri="{FF2B5EF4-FFF2-40B4-BE49-F238E27FC236}">
                <a16:creationId xmlns:a16="http://schemas.microsoft.com/office/drawing/2014/main" id="{89C01CC8-CCC3-4549-95D0-CB61C59F1B6A}"/>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effectLst/>
                <a:uLnTx/>
                <a:uFillTx/>
                <a:latin typeface="Arial" charset="0"/>
                <a:ea typeface="ＭＳ Ｐゴシック" charset="0"/>
              </a:rPr>
              <a:t>Believers abandoning Jesus lose rewards and rule.</a:t>
            </a:r>
          </a:p>
        </p:txBody>
      </p:sp>
      <p:grpSp>
        <p:nvGrpSpPr>
          <p:cNvPr id="20" name="Group 19">
            <a:extLst>
              <a:ext uri="{FF2B5EF4-FFF2-40B4-BE49-F238E27FC236}">
                <a16:creationId xmlns:a16="http://schemas.microsoft.com/office/drawing/2014/main" id="{7544E47A-2C12-5E41-A7DB-9EB5F550D557}"/>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504DC165-92C1-A34A-B644-8ACF8128C779}"/>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
          <p:nvSpPr>
            <p:cNvPr id="22" name="Left Arrow 21">
              <a:extLst>
                <a:ext uri="{FF2B5EF4-FFF2-40B4-BE49-F238E27FC236}">
                  <a16:creationId xmlns:a16="http://schemas.microsoft.com/office/drawing/2014/main" id="{E7F43746-3AB2-984C-ADC5-3275F086BC5E}"/>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pPr>
              <a:endParaRPr kumimoji="0" lang="en-US" sz="2400" b="0" i="0" u="none" strike="noStrike" cap="none" normalizeH="0" baseline="0">
                <a:ln>
                  <a:noFill/>
                </a:ln>
                <a:solidFill>
                  <a:schemeClr val="bg1"/>
                </a:solidFill>
                <a:effectLst/>
                <a:latin typeface="Arial" charset="0"/>
                <a:ea typeface="ＭＳ Ｐゴシック" charset="-128"/>
              </a:endParaRPr>
            </a:p>
          </p:txBody>
        </p:sp>
        <p:sp>
          <p:nvSpPr>
            <p:cNvPr id="23" name="Text Box 1">
              <a:extLst>
                <a:ext uri="{FF2B5EF4-FFF2-40B4-BE49-F238E27FC236}">
                  <a16:creationId xmlns:a16="http://schemas.microsoft.com/office/drawing/2014/main" id="{FABCAB17-6A6B-AC4B-B10B-A82BCA7738E8}"/>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lvl="0" algn="ctr" defTabSz="449263" eaLnBrk="1" fontAlgn="base" hangingPunct="1">
                <a:spcBef>
                  <a:spcPct val="0"/>
                </a:spcBef>
                <a:spcAft>
                  <a:spcPct val="0"/>
                </a:spcAft>
                <a:buClr>
                  <a:srgbClr val="FFFFFF"/>
                </a:buClr>
                <a:buSzPct val="100000"/>
              </a:pPr>
              <a:r>
                <a:rPr lang="en-GB" sz="2800" b="1" dirty="0">
                  <a:solidFill>
                    <a:srgbClr val="FFFFFF"/>
                  </a:solidFill>
                </a:rPr>
                <a:t>How can we hold both apostasy and assurance?</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Tree>
    <p:extLst>
      <p:ext uri="{BB962C8B-B14F-4D97-AF65-F5344CB8AC3E}">
        <p14:creationId xmlns:p14="http://schemas.microsoft.com/office/powerpoint/2010/main" val="25671499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Salvation a Reward or a Gift? Yes.">
            <a:extLst>
              <a:ext uri="{FF2B5EF4-FFF2-40B4-BE49-F238E27FC236}">
                <a16:creationId xmlns:a16="http://schemas.microsoft.com/office/drawing/2014/main" id="{D59C91F8-C399-7641-8196-B58DFDA009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62"/>
          <a:stretch/>
        </p:blipFill>
        <p:spPr bwMode="auto">
          <a:xfrm>
            <a:off x="-3" y="206473"/>
            <a:ext cx="9144004" cy="577788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Our salvation is secure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but defectors lose rewards.</a:t>
            </a: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Main Idea</a:t>
            </a:r>
          </a:p>
        </p:txBody>
      </p:sp>
    </p:spTree>
    <p:extLst>
      <p:ext uri="{BB962C8B-B14F-4D97-AF65-F5344CB8AC3E}">
        <p14:creationId xmlns:p14="http://schemas.microsoft.com/office/powerpoint/2010/main" val="35486643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All believers are clothed with Christ’s righteousness.</a:t>
            </a:r>
          </a:p>
        </p:txBody>
      </p:sp>
    </p:spTree>
    <p:extLst>
      <p:ext uri="{BB962C8B-B14F-4D97-AF65-F5344CB8AC3E}">
        <p14:creationId xmlns:p14="http://schemas.microsoft.com/office/powerpoint/2010/main" val="2971552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566"/>
            <a:ext cx="9144000" cy="829727"/>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All believers will enjoy heaven.</a:t>
            </a:r>
          </a:p>
        </p:txBody>
      </p:sp>
    </p:spTree>
    <p:extLst>
      <p:ext uri="{BB962C8B-B14F-4D97-AF65-F5344CB8AC3E}">
        <p14:creationId xmlns:p14="http://schemas.microsoft.com/office/powerpoint/2010/main" val="328544563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But Jesus will judge the earth.</a:t>
            </a:r>
          </a:p>
        </p:txBody>
      </p:sp>
    </p:spTree>
    <p:extLst>
      <p:ext uri="{BB962C8B-B14F-4D97-AF65-F5344CB8AC3E}">
        <p14:creationId xmlns:p14="http://schemas.microsoft.com/office/powerpoint/2010/main" val="212374923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will reward the faithful.</a:t>
            </a: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304235499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Live Towards Your Future!</a:t>
            </a:r>
          </a:p>
        </p:txBody>
      </p:sp>
    </p:spTree>
    <p:extLst>
      <p:ext uri="{BB962C8B-B14F-4D97-AF65-F5344CB8AC3E}">
        <p14:creationId xmlns:p14="http://schemas.microsoft.com/office/powerpoint/2010/main" val="296035875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915937" y="665235"/>
            <a:ext cx="4144601" cy="6309608"/>
          </a:xfrm>
        </p:spPr>
        <p:txBody>
          <a:bodyPr/>
          <a:lstStyle/>
          <a:p>
            <a:r>
              <a:rPr lang="en-US" sz="6000" b="1" i="1" dirty="0">
                <a:effectLst>
                  <a:glow rad="177800">
                    <a:schemeClr val="tx1"/>
                  </a:glow>
                </a:effectLst>
                <a:latin typeface="Arial" charset="0"/>
                <a:ea typeface="ＭＳ Ｐゴシック" charset="0"/>
              </a:rPr>
              <a:t>The Reign of the Servant Kings</a:t>
            </a:r>
          </a:p>
        </p:txBody>
      </p:sp>
      <p:grpSp>
        <p:nvGrpSpPr>
          <p:cNvPr id="4" name="Group 3"/>
          <p:cNvGrpSpPr/>
          <p:nvPr/>
        </p:nvGrpSpPr>
        <p:grpSpPr>
          <a:xfrm>
            <a:off x="0" y="66355"/>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361288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Turning away from Christ forfeits your future </a:t>
            </a:r>
            <a:r>
              <a:rPr lang="en-US" sz="4800" b="1" dirty="0">
                <a:solidFill>
                  <a:srgbClr val="FFFF00"/>
                </a:solidFill>
                <a:effectLst>
                  <a:glow rad="127000">
                    <a:schemeClr val="tx1"/>
                  </a:glow>
                </a:effectLst>
                <a:latin typeface="Arial" charset="0"/>
                <a:ea typeface="ＭＳ Ｐゴシック" charset="0"/>
                <a:cs typeface="ＭＳ Ｐゴシック" charset="0"/>
              </a:rPr>
              <a:t>rule</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242274131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1890162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Topical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Today</a:t>
            </a:r>
          </a:p>
        </p:txBody>
      </p:sp>
    </p:spTree>
    <p:extLst>
      <p:ext uri="{BB962C8B-B14F-4D97-AF65-F5344CB8AC3E}">
        <p14:creationId xmlns:p14="http://schemas.microsoft.com/office/powerpoint/2010/main" val="2450863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from Christ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68659669"/>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13688</TotalTime>
  <Words>6508</Words>
  <Application>Microsoft Macintosh PowerPoint</Application>
  <PresentationFormat>On-screen Show (4:3)</PresentationFormat>
  <Paragraphs>708</Paragraphs>
  <Slides>72</Slides>
  <Notes>69</Notes>
  <HiddenSlides>0</HiddenSlides>
  <MMClips>0</MMClips>
  <ScaleCrop>false</ScaleCrop>
  <HeadingPairs>
    <vt:vector size="6" baseType="variant">
      <vt:variant>
        <vt:lpstr>Fonts Used</vt:lpstr>
      </vt:variant>
      <vt:variant>
        <vt:i4>14</vt:i4>
      </vt:variant>
      <vt:variant>
        <vt:lpstr>Theme</vt:lpstr>
      </vt:variant>
      <vt:variant>
        <vt:i4>23</vt:i4>
      </vt:variant>
      <vt:variant>
        <vt:lpstr>Slide Titles</vt:lpstr>
      </vt:variant>
      <vt:variant>
        <vt:i4>72</vt:i4>
      </vt:variant>
    </vt:vector>
  </HeadingPairs>
  <TitlesOfParts>
    <vt:vector size="109" baseType="lpstr">
      <vt:lpstr>Arial Bold</vt:lpstr>
      <vt:lpstr>Arial,Italic</vt:lpstr>
      <vt:lpstr>ＭＳ Ｐゴシック</vt:lpstr>
      <vt:lpstr>PerryGothic Regular</vt:lpstr>
      <vt:lpstr>TimesNewRoman</vt:lpstr>
      <vt:lpstr>TimesNewRoman,Italic</vt:lpstr>
      <vt:lpstr>Arial</vt:lpstr>
      <vt:lpstr>Calibri</vt:lpstr>
      <vt:lpstr>Comic Sans MS</vt:lpstr>
      <vt:lpstr>Helvetica</vt:lpstr>
      <vt:lpstr>Lucida Bright</vt:lpstr>
      <vt:lpstr>Tahoma</vt:lpstr>
      <vt:lpstr>Times New Roman</vt:lpstr>
      <vt:lpstr>Wingdings</vt:lpstr>
      <vt:lpstr>49_Blank Presentation</vt:lpstr>
      <vt:lpstr>4_Office Theme</vt:lpstr>
      <vt:lpstr>16_Blank Presentation</vt:lpstr>
      <vt:lpstr>21_Blank Presentation</vt:lpstr>
      <vt:lpstr>12_Default Design</vt:lpstr>
      <vt:lpstr>29_Blank Presentation</vt:lpstr>
      <vt:lpstr>Glare</vt:lpstr>
      <vt:lpstr>Earth</vt:lpstr>
      <vt:lpstr>18_Blank Presentation</vt:lpstr>
      <vt:lpstr>5_Office Theme</vt:lpstr>
      <vt:lpstr>5_Default Design</vt:lpstr>
      <vt:lpstr>2_Blank Presentation</vt:lpstr>
      <vt:lpstr>Default Design</vt:lpstr>
      <vt:lpstr>Blank Presentation</vt:lpstr>
      <vt:lpstr>8_Default Design</vt:lpstr>
      <vt:lpstr>14_Blank Presentation</vt:lpstr>
      <vt:lpstr>11_Blank Presentation</vt:lpstr>
      <vt:lpstr>1_Earth</vt:lpstr>
      <vt:lpstr>6_Default Design</vt:lpstr>
      <vt:lpstr>12_Office Theme</vt:lpstr>
      <vt:lpstr>20_Blank Presentation</vt:lpstr>
      <vt:lpstr>1_Koi</vt:lpstr>
      <vt:lpstr>1_Blank Presentation</vt:lpstr>
      <vt:lpstr>The Inheritance of the Believer</vt:lpstr>
      <vt:lpstr>Will each genuine Christian persevere in faithfulness at death?</vt:lpstr>
      <vt:lpstr>Distinguishing Terms</vt:lpstr>
      <vt:lpstr>Distinguishing Terms</vt:lpstr>
      <vt:lpstr>Will each genuine Christian persevere  in faithfulness at death?</vt:lpstr>
      <vt:lpstr>PowerPoint Presentation</vt:lpstr>
      <vt:lpstr>The Reign of the Servant Kings</vt:lpstr>
      <vt:lpstr>Inheritance Today</vt:lpstr>
      <vt:lpstr>Inheritance from Christ</vt:lpstr>
      <vt:lpstr>Inheritance in the NT</vt:lpstr>
      <vt:lpstr>Two Types of Inheritance</vt:lpstr>
      <vt:lpstr>Kingdom Entering</vt:lpstr>
      <vt:lpstr>PowerPoint Presentation</vt:lpstr>
      <vt:lpstr>PowerPoint Presentation</vt:lpstr>
      <vt:lpstr>PowerPoint Presentation</vt:lpstr>
      <vt:lpstr>PowerPoint Presentation</vt:lpstr>
      <vt:lpstr>The Kingdom</vt:lpstr>
      <vt:lpstr>The Kingdom</vt:lpstr>
      <vt:lpstr>Crowns in the NT</vt:lpstr>
      <vt:lpstr>"And there will be no night there—no need for lamps or sun—for the Lord God will shine on them. And they will reign forever and ever"  (Rev 22:5 NLT).</vt:lpstr>
      <vt:lpstr>PowerPoint Presentation</vt:lpstr>
      <vt:lpstr>The Overcomers of Revelation 2–3</vt:lpstr>
      <vt:lpstr>The 7 Churches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Rule with Christ just as he rules with the Father (Rev 3:21-22).</vt:lpstr>
      <vt:lpstr>Laodicea (Rev. 3:14-22)</vt:lpstr>
      <vt:lpstr>The Overcomers (Rev. 2–3)</vt:lpstr>
      <vt:lpstr>Are you ready to rule the world?</vt:lpstr>
      <vt:lpstr>The Rule of Christ</vt:lpstr>
      <vt:lpstr>Our Future (Rev. 19–20)</vt:lpstr>
      <vt:lpstr>Revelation 20:4 (NAU)</vt:lpstr>
      <vt:lpstr>"Do you not know that saints will judge the world?" (1 Cor. 6:2a)</vt:lpstr>
      <vt:lpstr>"If we endure hardship,  we will reign with him"  (2 Tim. 2:12 NLT)</vt:lpstr>
      <vt:lpstr>"Those who are victorious will sit with me on my throne, just as I was victorious and sat with my Father on his throne"  (Rev. 3:21 NLT).</vt:lpstr>
      <vt:lpstr>PowerPoint Presentation</vt:lpstr>
      <vt:lpstr>However, there is still divine discipline…</vt:lpstr>
      <vt:lpstr>Ananias &amp; Sapphira</vt:lpstr>
      <vt:lpstr>The Bema at Corinth</vt:lpstr>
      <vt:lpstr>Bema Close-up</vt:lpstr>
      <vt:lpstr>The Speaker or Judge Above</vt:lpstr>
      <vt:lpstr>The One Being Judged or Rewarded Stood Below</vt:lpstr>
      <vt:lpstr>"… the fire will test the quality of each man's work"  (1 Cor. 3:13)</vt:lpstr>
      <vt:lpstr>Lasting Building Materials (3:12a)</vt:lpstr>
      <vt:lpstr>Perishable Building Materials (3:12b)</vt:lpstr>
      <vt:lpstr>"saved as through fire…"  (1 Cor 3:15)</vt:lpstr>
      <vt:lpstr>Believers Can Be “Disqualified”</vt:lpstr>
      <vt:lpstr>Christ promises rewards for perseverance (Rev. 3:11b). </vt:lpstr>
      <vt:lpstr>Rewards can be lost!</vt:lpstr>
      <vt:lpstr>1 Corinthians 11:27-29 (NIV)</vt:lpstr>
      <vt:lpstr>1 Corinthians 11:30-32 (NIV)</vt:lpstr>
      <vt:lpstr>Some sin leads to premature death (1 John 5:16-17 NIV)</vt:lpstr>
      <vt:lpstr>PowerPoint Presentation</vt:lpstr>
      <vt:lpstr>Our salvation is secure  but defectors lose rewards.</vt:lpstr>
      <vt:lpstr>All believers are clothed with Christ’s righteousness.</vt:lpstr>
      <vt:lpstr>All believers will enjoy heaven.</vt:lpstr>
      <vt:lpstr>But Jesus will judge the earth.</vt:lpstr>
      <vt:lpstr>Jesus will reward the faithful.</vt:lpstr>
      <vt:lpstr>Live Towards Your Future!</vt:lpstr>
      <vt:lpstr>Turning away from Christ forfeits your future rule.</vt:lpstr>
      <vt:lpstr>Black</vt:lpstr>
      <vt:lpstr>Topical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231</cp:revision>
  <dcterms:created xsi:type="dcterms:W3CDTF">2014-08-02T06:39:19Z</dcterms:created>
  <dcterms:modified xsi:type="dcterms:W3CDTF">2024-03-13T14:37:45Z</dcterms:modified>
</cp:coreProperties>
</file>