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0" r:id="rId4"/>
    <p:sldMasterId id="2147483722" r:id="rId5"/>
    <p:sldMasterId id="2147483724" r:id="rId6"/>
    <p:sldMasterId id="2147483729" r:id="rId7"/>
    <p:sldMasterId id="2147483734" r:id="rId8"/>
    <p:sldMasterId id="2147483746" r:id="rId9"/>
    <p:sldMasterId id="2147483760" r:id="rId10"/>
    <p:sldMasterId id="2147483774" r:id="rId11"/>
  </p:sldMasterIdLst>
  <p:notesMasterIdLst>
    <p:notesMasterId r:id="rId69"/>
  </p:notesMasterIdLst>
  <p:sldIdLst>
    <p:sldId id="448" r:id="rId12"/>
    <p:sldId id="433" r:id="rId13"/>
    <p:sldId id="4036" r:id="rId14"/>
    <p:sldId id="464" r:id="rId15"/>
    <p:sldId id="4005" r:id="rId16"/>
    <p:sldId id="1154" r:id="rId17"/>
    <p:sldId id="4007" r:id="rId18"/>
    <p:sldId id="257" r:id="rId19"/>
    <p:sldId id="258" r:id="rId20"/>
    <p:sldId id="4008" r:id="rId21"/>
    <p:sldId id="4024" r:id="rId22"/>
    <p:sldId id="432" r:id="rId23"/>
    <p:sldId id="4009" r:id="rId24"/>
    <p:sldId id="4023" r:id="rId25"/>
    <p:sldId id="4021" r:id="rId26"/>
    <p:sldId id="4025" r:id="rId27"/>
    <p:sldId id="574" r:id="rId28"/>
    <p:sldId id="575" r:id="rId29"/>
    <p:sldId id="576" r:id="rId30"/>
    <p:sldId id="577" r:id="rId31"/>
    <p:sldId id="578" r:id="rId32"/>
    <p:sldId id="579" r:id="rId33"/>
    <p:sldId id="580" r:id="rId34"/>
    <p:sldId id="373" r:id="rId35"/>
    <p:sldId id="2572" r:id="rId36"/>
    <p:sldId id="2555" r:id="rId37"/>
    <p:sldId id="2506" r:id="rId38"/>
    <p:sldId id="3678" r:id="rId39"/>
    <p:sldId id="4026" r:id="rId40"/>
    <p:sldId id="4027" r:id="rId41"/>
    <p:sldId id="4029" r:id="rId42"/>
    <p:sldId id="4028" r:id="rId43"/>
    <p:sldId id="4011" r:id="rId44"/>
    <p:sldId id="4020" r:id="rId45"/>
    <p:sldId id="3325" r:id="rId46"/>
    <p:sldId id="4012" r:id="rId47"/>
    <p:sldId id="4019" r:id="rId48"/>
    <p:sldId id="286" r:id="rId49"/>
    <p:sldId id="287" r:id="rId50"/>
    <p:sldId id="288" r:id="rId51"/>
    <p:sldId id="289" r:id="rId52"/>
    <p:sldId id="290" r:id="rId53"/>
    <p:sldId id="291" r:id="rId54"/>
    <p:sldId id="4031" r:id="rId55"/>
    <p:sldId id="4032" r:id="rId56"/>
    <p:sldId id="4018" r:id="rId57"/>
    <p:sldId id="4014" r:id="rId58"/>
    <p:sldId id="4010" r:id="rId59"/>
    <p:sldId id="2481" r:id="rId60"/>
    <p:sldId id="4015" r:id="rId61"/>
    <p:sldId id="4033" r:id="rId62"/>
    <p:sldId id="4034" r:id="rId63"/>
    <p:sldId id="4035" r:id="rId64"/>
    <p:sldId id="4016" r:id="rId65"/>
    <p:sldId id="4017" r:id="rId66"/>
    <p:sldId id="268" r:id="rId67"/>
    <p:sldId id="459"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1B19"/>
    <a:srgbClr val="182327"/>
    <a:srgbClr val="252A2D"/>
    <a:srgbClr val="94A6AD"/>
    <a:srgbClr val="152F3E"/>
    <a:srgbClr val="F8EF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929" autoAdjust="0"/>
    <p:restoredTop sz="55455" autoAdjust="0"/>
  </p:normalViewPr>
  <p:slideViewPr>
    <p:cSldViewPr snapToGrid="0" snapToObjects="1">
      <p:cViewPr varScale="1">
        <p:scale>
          <a:sx n="82" d="100"/>
          <a:sy n="82" d="100"/>
        </p:scale>
        <p:origin x="3520" y="184"/>
      </p:cViewPr>
      <p:guideLst>
        <p:guide orient="horz" pos="2160"/>
        <p:guide pos="3840"/>
      </p:guideLst>
    </p:cSldViewPr>
  </p:slideViewPr>
  <p:outlineViewPr>
    <p:cViewPr>
      <p:scale>
        <a:sx n="33" d="100"/>
        <a:sy n="33" d="100"/>
      </p:scale>
      <p:origin x="0" y="-2040"/>
    </p:cViewPr>
  </p:outlineViewPr>
  <p:notesTextViewPr>
    <p:cViewPr>
      <p:scale>
        <a:sx n="160" d="100"/>
        <a:sy n="160" d="100"/>
      </p:scale>
      <p:origin x="0" y="0"/>
    </p:cViewPr>
  </p:notesTextViewPr>
  <p:sorterViewPr>
    <p:cViewPr>
      <p:scale>
        <a:sx n="70" d="100"/>
        <a:sy n="70" d="100"/>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6/18/26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xfrm>
            <a:off x="381000" y="685800"/>
            <a:ext cx="6096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Hebrew word for peace is shalom. “Jehovah Shalom” (</a:t>
            </a:r>
            <a:r>
              <a:rPr lang="he-IL" dirty="0"/>
              <a:t>יְהוָה שָׁלוֹם, </a:t>
            </a:r>
            <a:r>
              <a:rPr lang="en-US" dirty="0"/>
              <a:t>YHWH Shalom) means “The LORD is Peace” or “The LORD of Peace.” </a:t>
            </a:r>
          </a:p>
          <a:p>
            <a:r>
              <a:rPr lang="en-US" dirty="0"/>
              <a:t>We typically speak of Jehovah (Yahweh) Shalom, which is obviously an OT title and thus Hebrew. As I began to prepare this message, I thought, “How cool! I get to preach the OT again, and this time about the God of Peace, who is talked about all over the OT! </a:t>
            </a:r>
          </a:p>
          <a:p>
            <a:r>
              <a:rPr lang="en-US" dirty="0"/>
              <a:t>But the title appears in the Old Testament only once— in the story of Gideon’s fear in the Book of Judges 6:24.</a:t>
            </a:r>
          </a:p>
          <a:p>
            <a:r>
              <a:rPr lang="en-US" dirty="0"/>
              <a:t>After the Angel of the LORD appeared to Gideon, Gideon feared he would die because he had seen the Angel face-to-face. But the LORD said:</a:t>
            </a:r>
          </a:p>
          <a:p>
            <a:r>
              <a:rPr lang="en-US" dirty="0"/>
              <a:t>“Peace be to you. Do not fear; you shall not die” (Judg. 6:23).</a:t>
            </a:r>
          </a:p>
          <a:p>
            <a:r>
              <a:rPr lang="en-US" dirty="0"/>
              <a:t>In response, “Gideon built an altar there to the LORD and called it ‘The LORD is Peace’” (Judg. 6:24).</a:t>
            </a:r>
          </a:p>
          <a:p>
            <a:r>
              <a:rPr lang="en-US" dirty="0"/>
              <a:t>So, Gideon experienced God’s peace when God required him to do something incredibly difficult. But what about you?</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129778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30A5-9101-A6EE-DA7F-6C69B545D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2A5C7-EA53-114D-6C4A-A1C091205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9C238-DE13-D41C-5818-79D6C89836C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Hebrew word shalom means far more than the absence of war. It includes:</a:t>
            </a:r>
          </a:p>
          <a:p>
            <a:r>
              <a:rPr lang="en-US" sz="1200" kern="1200" dirty="0">
                <a:solidFill>
                  <a:schemeClr val="tx1"/>
                </a:solidFill>
                <a:effectLst/>
                <a:latin typeface="+mn-lt"/>
                <a:ea typeface="+mn-ea"/>
                <a:cs typeface="+mn-cs"/>
              </a:rPr>
              <a:t>* wholeness</a:t>
            </a:r>
          </a:p>
          <a:p>
            <a:r>
              <a:rPr lang="en-US" sz="1200" kern="1200" dirty="0">
                <a:solidFill>
                  <a:schemeClr val="tx1"/>
                </a:solidFill>
                <a:effectLst/>
                <a:latin typeface="+mn-lt"/>
                <a:ea typeface="+mn-ea"/>
                <a:cs typeface="+mn-cs"/>
              </a:rPr>
              <a:t>* well-being</a:t>
            </a:r>
          </a:p>
          <a:p>
            <a:r>
              <a:rPr lang="en-US" sz="1200" kern="1200" dirty="0">
                <a:solidFill>
                  <a:schemeClr val="tx1"/>
                </a:solidFill>
                <a:effectLst/>
                <a:latin typeface="+mn-lt"/>
                <a:ea typeface="+mn-ea"/>
                <a:cs typeface="+mn-cs"/>
              </a:rPr>
              <a:t>* harmony</a:t>
            </a:r>
          </a:p>
          <a:p>
            <a:r>
              <a:rPr lang="en-US" sz="1200" kern="1200" dirty="0">
                <a:solidFill>
                  <a:schemeClr val="tx1"/>
                </a:solidFill>
                <a:effectLst/>
                <a:latin typeface="+mn-lt"/>
                <a:ea typeface="+mn-ea"/>
                <a:cs typeface="+mn-cs"/>
              </a:rPr>
              <a:t>* safety</a:t>
            </a:r>
          </a:p>
          <a:p>
            <a:r>
              <a:rPr lang="en-US" sz="1200" kern="1200" dirty="0">
                <a:solidFill>
                  <a:schemeClr val="tx1"/>
                </a:solidFill>
                <a:effectLst/>
                <a:latin typeface="+mn-lt"/>
                <a:ea typeface="+mn-ea"/>
                <a:cs typeface="+mn-cs"/>
              </a:rPr>
              <a:t>* prosperity</a:t>
            </a:r>
          </a:p>
          <a:p>
            <a:r>
              <a:rPr lang="en-US" sz="1200" kern="1200" dirty="0">
                <a:solidFill>
                  <a:schemeClr val="tx1"/>
                </a:solidFill>
                <a:effectLst/>
                <a:latin typeface="+mn-lt"/>
                <a:ea typeface="+mn-ea"/>
                <a:cs typeface="+mn-cs"/>
              </a:rPr>
              <a:t>* covenant blessing</a:t>
            </a:r>
          </a:p>
          <a:p>
            <a:r>
              <a:rPr lang="en-US" sz="1200" kern="1200" dirty="0">
                <a:solidFill>
                  <a:schemeClr val="tx1"/>
                </a:solidFill>
                <a:effectLst/>
                <a:latin typeface="+mn-lt"/>
                <a:ea typeface="+mn-ea"/>
                <a:cs typeface="+mn-cs"/>
              </a:rPr>
              <a:t>* spiritual completeness</a:t>
            </a:r>
          </a:p>
        </p:txBody>
      </p:sp>
      <p:sp>
        <p:nvSpPr>
          <p:cNvPr id="4" name="Slide Number Placeholder 3">
            <a:extLst>
              <a:ext uri="{FF2B5EF4-FFF2-40B4-BE49-F238E27FC236}">
                <a16:creationId xmlns:a16="http://schemas.microsoft.com/office/drawing/2014/main" id="{FB67908E-5326-B46E-F661-411B6C7AF3F1}"/>
              </a:ext>
            </a:extLst>
          </p:cNvPr>
          <p:cNvSpPr>
            <a:spLocks noGrp="1"/>
          </p:cNvSpPr>
          <p:nvPr>
            <p:ph type="sldNum" sz="quarter" idx="5"/>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3794779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can you experience the God of peace? </a:t>
            </a:r>
          </a:p>
          <a:p>
            <a:r>
              <a:rPr lang="en-US" sz="1200" kern="1200" dirty="0">
                <a:solidFill>
                  <a:schemeClr val="tx1"/>
                </a:solidFill>
                <a:effectLst/>
                <a:latin typeface="+mn-lt"/>
                <a:ea typeface="+mn-ea"/>
                <a:cs typeface="+mn-cs"/>
              </a:rPr>
              <a:t>How can Yahweh Shalom give you peace in your life’s circumstances?</a:t>
            </a:r>
            <a:r>
              <a:rPr lang="en-US" dirty="0">
                <a:effectLst/>
              </a:rPr>
              <a:t> </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speak about all the times Yahweh Shalom appears in the Bible, but when I did a Hebrew search for “</a:t>
            </a:r>
            <a:r>
              <a:rPr lang="en-US" sz="1200" kern="1200" dirty="0">
                <a:solidFill>
                  <a:schemeClr val="tx1"/>
                </a:solidFill>
                <a:effectLst/>
                <a:latin typeface="+mn-lt"/>
                <a:ea typeface="+mn-ea"/>
                <a:cs typeface="+mn-cs"/>
              </a:rPr>
              <a:t>Yahweh Shalom</a:t>
            </a:r>
            <a:r>
              <a:rPr lang="en-US" dirty="0"/>
              <a:t>,” I found only the Gideon story. And the title never appears in the NT. So,  I tried a word search for the title “God of Peace”:</a:t>
            </a:r>
          </a:p>
          <a:p>
            <a:r>
              <a:rPr lang="en-US" dirty="0"/>
              <a:t>It appears only FIVE times in the Bible</a:t>
            </a:r>
            <a:r>
              <a:rPr lang="en-US" sz="1200" kern="1200" dirty="0">
                <a:solidFill>
                  <a:schemeClr val="tx1"/>
                </a:solidFill>
                <a:effectLst/>
                <a:latin typeface="+mn-lt"/>
                <a:ea typeface="+mn-ea"/>
                <a:cs typeface="+mn-cs"/>
              </a:rPr>
              <a:t>—and never in the OT!</a:t>
            </a:r>
            <a:r>
              <a:rPr lang="en-US" dirty="0">
                <a:effectLst/>
              </a:rPr>
              <a:t> </a:t>
            </a:r>
            <a:endParaRPr lang="en-US" dirty="0"/>
          </a:p>
          <a:p>
            <a:r>
              <a:rPr lang="en-US" dirty="0"/>
              <a:t>Every time it appears, it is in Greek rather than Hebrew.</a:t>
            </a:r>
          </a:p>
          <a:p>
            <a:r>
              <a:rPr lang="en-US" dirty="0"/>
              <a:t>Every time it appears, it is in the epistles.</a:t>
            </a:r>
          </a:p>
          <a:p>
            <a:r>
              <a:rPr lang="en-US" dirty="0"/>
              <a:t>Every time it appears in the epistles, it is in a time of distress.</a:t>
            </a:r>
          </a:p>
          <a:p>
            <a:r>
              <a:rPr lang="en-US" dirty="0"/>
              <a:t>Every time it appears in the epistles, it is near the end of the letter by either Paul or the author of Hebrews.</a:t>
            </a:r>
          </a:p>
          <a:p>
            <a:r>
              <a:rPr lang="en-US" dirty="0"/>
              <a:t>Every time it appears in the epistles, it is in a blessing.</a:t>
            </a:r>
          </a:p>
          <a:p>
            <a:r>
              <a:rPr lang="en-US" dirty="0"/>
              <a:t>Every time it appears in a blessing, it tells us how God works.</a:t>
            </a:r>
          </a:p>
          <a:p>
            <a:r>
              <a:rPr lang="en-US" dirty="0"/>
              <a:t>So, let’s look at these five texts and learn five ways God works in our lives.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4080085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can you experience the God of peace? </a:t>
            </a:r>
          </a:p>
          <a:p>
            <a:r>
              <a:rPr lang="en-US" sz="1200" kern="1200" dirty="0">
                <a:solidFill>
                  <a:schemeClr val="tx1"/>
                </a:solidFill>
                <a:effectLst/>
                <a:latin typeface="+mn-lt"/>
                <a:ea typeface="+mn-ea"/>
                <a:cs typeface="+mn-cs"/>
              </a:rPr>
              <a:t>How can Yahweh Shalom give you peace in your life’s circumstances?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737200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grants peace when we follow his heart for the lost.</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3030891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xfrm>
            <a:off x="381000" y="685800"/>
            <a:ext cx="6096000" cy="3429000"/>
          </a:xfrm>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Here, Paul concludes chapter 15 of his letter by requesting the church in Rome’s help for his upcoming missionary trip to Spain.</a:t>
            </a:r>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In this context, he wishes that the God of peace be with them all.</a:t>
            </a:r>
          </a:p>
          <a:p>
            <a:pPr eaLnBrk="1" hangingPunct="1"/>
            <a:r>
              <a:rPr lang="en-US" dirty="0">
                <a:latin typeface="Times New Roman" charset="0"/>
                <a:ea typeface="ＭＳ Ｐゴシック" charset="-128"/>
                <a:cs typeface="ＭＳ Ｐゴシック" charset="-128"/>
              </a:rPr>
              <a:t>Note that, along with this blessing, he asks the Romans to pray for his work to advance the gospel.</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3860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xfrm>
            <a:off x="381000" y="685800"/>
            <a:ext cx="6096000" cy="3429000"/>
          </a:xfrm>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Paul shared his plan to extend his ministry to Spain to get their help (</a:t>
            </a:r>
            <a:r>
              <a:rPr lang="en-US" sz="1200" u="sng" kern="1200" dirty="0">
                <a:solidFill>
                  <a:schemeClr val="tx1"/>
                </a:solidFill>
                <a:effectLst/>
                <a:latin typeface="Arial"/>
                <a:ea typeface="ＭＳ Ｐゴシック" charset="0"/>
                <a:cs typeface="Arial"/>
              </a:rPr>
              <a:t>23-24</a:t>
            </a:r>
            <a:r>
              <a:rPr lang="en-US" sz="1200" kern="1200" dirty="0">
                <a:solidFill>
                  <a:schemeClr val="tx1"/>
                </a:solidFill>
                <a:effectLst/>
                <a:latin typeface="Arial"/>
                <a:ea typeface="ＭＳ Ｐゴシック" charset="0"/>
                <a:cs typeface="Arial"/>
              </a:rPr>
              <a:t>)</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xfrm>
            <a:off x="381000" y="685800"/>
            <a:ext cx="6096000" cy="3429000"/>
          </a:xfrm>
          <a:ln/>
        </p:spPr>
      </p:sp>
      <p:sp>
        <p:nvSpPr>
          <p:cNvPr id="1058819" name="Notes Placeholder 2"/>
          <p:cNvSpPr>
            <a:spLocks noGrp="1"/>
          </p:cNvSpPr>
          <p:nvPr>
            <p:ph type="body" idx="1"/>
          </p:nvPr>
        </p:nvSpPr>
        <p:spPr>
          <a:noFill/>
          <a:ln/>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Why was Paul going to Spain?  He had finished pioneering in the eastern Empire.  Like in the time of Jonah, Spain (or Tarshish) was the very end of the known world.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Was there really “no more place for me to work in these regions” (NIV, 14:23)?  No.  He means that church-planting movements in the east would reach these people.</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Financial help from the Romans would further his work since he’d be halfway to Spain by the time he got to Rome.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 But he would not go there immediately.</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242BF5-134B-334D-8AE5-085301DD98F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0867" name="Rectangle 1026"/>
          <p:cNvSpPr>
            <a:spLocks noGrp="1" noRot="1" noChangeAspect="1" noChangeArrowheads="1"/>
          </p:cNvSpPr>
          <p:nvPr>
            <p:ph type="sldImg"/>
          </p:nvPr>
        </p:nvSpPr>
        <p:spPr>
          <a:xfrm>
            <a:off x="381000" y="685800"/>
            <a:ext cx="6096000" cy="3429000"/>
          </a:xfrm>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But first he had to bring the Gentile offering to Jerusalem to show unity with their Jewish mother church (</a:t>
            </a:r>
            <a:r>
              <a:rPr lang="en-US" sz="1200" u="sng" kern="1200" dirty="0">
                <a:solidFill>
                  <a:schemeClr val="tx1"/>
                </a:solidFill>
                <a:effectLst/>
                <a:latin typeface="Arial"/>
                <a:ea typeface="ＭＳ Ｐゴシック" charset="0"/>
                <a:cs typeface="Arial"/>
              </a:rPr>
              <a:t>25-27</a:t>
            </a:r>
            <a:r>
              <a:rPr lang="en-US" sz="1200" kern="1200" dirty="0">
                <a:solidFill>
                  <a:schemeClr val="tx1"/>
                </a:solidFill>
                <a:effectLst/>
                <a:latin typeface="Arial"/>
                <a:ea typeface="ＭＳ Ｐゴシック" charset="0"/>
                <a:cs typeface="Arial"/>
              </a:rPr>
              <a:t>).</a:t>
            </a:r>
            <a:r>
              <a:rPr lang="en-SG" dirty="0">
                <a:effectLst/>
                <a:latin typeface="Arial"/>
                <a:cs typeface="Arial"/>
              </a:rPr>
              <a:t> </a:t>
            </a:r>
            <a:endParaRPr lang="en-US" dirty="0">
              <a:latin typeface="Arial"/>
              <a:cs typeface="Arial"/>
            </a:endParaRPr>
          </a:p>
          <a:p>
            <a:pPr eaLnBrk="1" hangingPunct="1"/>
            <a:r>
              <a:rPr lang="en-US" sz="1800" dirty="0">
                <a:effectLst/>
                <a:latin typeface="Arial" panose="020B0604020202020204" pitchFamily="34" charset="0"/>
                <a:ea typeface="MS Mincho" panose="02020609040205080304" pitchFamily="49" charset="-128"/>
              </a:rPr>
              <a:t>How did this Gentile support for Jerusalem relate to Paul’s calling to Gentiles?</a:t>
            </a:r>
            <a:r>
              <a:rPr lang="en-US" dirty="0">
                <a:effectLst/>
              </a:rPr>
              <a:t> </a:t>
            </a:r>
            <a:endParaRPr lang="en-US" dirty="0">
              <a:latin typeface="Times New Roman" charset="0"/>
              <a:ea typeface="ＭＳ Ｐゴシック" charset="-128"/>
              <a:cs typeface="ＭＳ Ｐゴシック" charset="-128"/>
            </a:endParaRPr>
          </a:p>
          <a:p>
            <a:pPr eaLnBrk="1" hangingPunct="1"/>
            <a:r>
              <a:rPr lang="en-US" sz="1800" dirty="0">
                <a:effectLst/>
                <a:latin typeface="Arial" panose="020B0604020202020204" pitchFamily="34" charset="0"/>
                <a:ea typeface="MS Mincho" panose="02020609040205080304" pitchFamily="49" charset="-128"/>
              </a:rPr>
              <a:t>He says here that he intended it to somewhat repay what the Jerusalem church had done for the Gentiles—which is interesting since it was the Antioch church—not the Jerusalem church—that sent him out to reach Gentiles.</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painting contest was once conducted to depict peace. If you were in such a competition, what would you paint? Tell the person next to you.</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didn't forget the needy in his passion to expand, so he had to deliver this help in person to Jerusalem.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447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xfrm>
            <a:off x="381000" y="685800"/>
            <a:ext cx="6096000" cy="3429000"/>
          </a:xfrm>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then also hoped to bless the Roman believers (28-29), and then head to Spain.</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then planned on stopping off at Rome…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997048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then proceed from Rome to share the Good News in Spain.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36897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606E88-76F8-794F-B5BF-9E3A8A6747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1123" name="Rectangle 2"/>
          <p:cNvSpPr>
            <a:spLocks noGrp="1" noRot="1" noChangeAspect="1" noChangeArrowheads="1"/>
          </p:cNvSpPr>
          <p:nvPr>
            <p:ph type="sldImg"/>
          </p:nvPr>
        </p:nvSpPr>
        <p:spPr>
          <a:xfrm>
            <a:off x="381000" y="685800"/>
            <a:ext cx="6096000" cy="3429000"/>
          </a:xfrm>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 Paul moved west to Spain</a:t>
            </a:r>
          </a:p>
          <a:p>
            <a:r>
              <a:rPr lang="en-US" sz="1800" dirty="0">
                <a:effectLst/>
                <a:latin typeface="Arial" panose="020B0604020202020204" pitchFamily="34" charset="0"/>
                <a:ea typeface="MS Mincho" panose="02020609040205080304" pitchFamily="49" charset="-128"/>
              </a:rPr>
              <a:t>• In like manner, God moved us west to MENA. </a:t>
            </a:r>
            <a:endParaRPr lang="en-US" dirty="0"/>
          </a:p>
        </p:txBody>
      </p:sp>
    </p:spTree>
    <p:extLst>
      <p:ext uri="{BB962C8B-B14F-4D97-AF65-F5344CB8AC3E}">
        <p14:creationId xmlns:p14="http://schemas.microsoft.com/office/powerpoint/2010/main" val="1966895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So, in 2021 we shifted from Singapore to Jordan. </a:t>
            </a:r>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teach Bible through translation into Arabic. </a:t>
            </a:r>
            <a:endParaRPr lang="en-US" dirty="0"/>
          </a:p>
          <a:p>
            <a:r>
              <a:rPr lang="en-US" dirty="0"/>
              <a:t>______</a:t>
            </a:r>
          </a:p>
          <a:p>
            <a:r>
              <a:rPr lang="en-US" dirty="0"/>
              <a:t>Common-524</a:t>
            </a:r>
          </a:p>
          <a:p>
            <a:r>
              <a:rPr lang="en-US" dirty="0"/>
              <a:t>NS-05-Acts9-14—slide 143</a:t>
            </a:r>
          </a:p>
        </p:txBody>
      </p:sp>
    </p:spTree>
    <p:extLst>
      <p:ext uri="{BB962C8B-B14F-4D97-AF65-F5344CB8AC3E}">
        <p14:creationId xmlns:p14="http://schemas.microsoft.com/office/powerpoint/2010/main" val="1098648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My students are now from 11 different nations based at JETS.</a:t>
            </a:r>
          </a:p>
          <a:p>
            <a:r>
              <a:rPr lang="en-US" sz="1800" dirty="0">
                <a:effectLst/>
                <a:latin typeface="Arial" panose="020B0604020202020204" pitchFamily="34" charset="0"/>
                <a:ea typeface="MS Mincho" panose="02020609040205080304" pitchFamily="49" charset="-128"/>
              </a:rPr>
              <a:t>____________</a:t>
            </a:r>
          </a:p>
          <a:p>
            <a:endParaRPr lang="en-US" sz="1800" dirty="0">
              <a:effectLst/>
              <a:latin typeface="Arial" panose="020B0604020202020204" pitchFamily="34" charset="0"/>
              <a:ea typeface="MS Mincho" panose="02020609040205080304" pitchFamily="49" charset="-128"/>
            </a:endParaRPr>
          </a:p>
          <a:p>
            <a:r>
              <a:rPr lang="en-US" dirty="0"/>
              <a:t>Isaiah: Rami (Bible prof in Amman), Jackson (ST prof in Sudan), Jonathan (pastor in Chad), Habil (Hebrew prof? from Sudan in Amman), Amir (Sudanese translator in Amman), Nassef (Egypt), Ayoub (planting church and Bible college as lawyer in Casa Blanca, Morocco), Basem (Egypt), Nassar (Ramallah), Ramzi (Iraq), </a:t>
            </a:r>
            <a:r>
              <a:rPr lang="en-US" dirty="0" err="1"/>
              <a:t>Dibora</a:t>
            </a:r>
            <a:r>
              <a:rPr lang="en-US" dirty="0"/>
              <a:t> (Eritrea)</a:t>
            </a:r>
          </a:p>
          <a:p>
            <a:endParaRPr lang="en-US" dirty="0"/>
          </a:p>
          <a:p>
            <a:r>
              <a:rPr lang="en-US" dirty="0"/>
              <a:t>OT3: Osama (Jordan), Fadi (Syrian trained in Jordan at JETS but translating from Sweden while writing dissertation on Russian theologian for seminary in Belgium), Sara (English teacher in Jordan), Nagat (Egyptian Cru in Spain), Randa (CFO boarding school in Jordan), Jacklin (Jordanian reaching Syrian refugees), Adeeb (Egyptian international church in Dubai), Dani (Arabic apologist in Jordan)</a:t>
            </a:r>
          </a:p>
          <a:p>
            <a:endParaRPr lang="en-US" dirty="0"/>
          </a:p>
          <a:p>
            <a:r>
              <a:rPr lang="en-US" dirty="0"/>
              <a:t>Where serving:</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Chad—Jonathan</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Morocco—Ayoub</a:t>
            </a:r>
          </a:p>
          <a:p>
            <a:r>
              <a:rPr lang="en-US" dirty="0"/>
              <a:t>1 Spain—Nagat</a:t>
            </a:r>
          </a:p>
          <a:p>
            <a:r>
              <a:rPr lang="en-US" dirty="0"/>
              <a:t>1 Syria—Fadi</a:t>
            </a:r>
          </a:p>
          <a:p>
            <a:r>
              <a:rPr lang="en-US" u="none" dirty="0"/>
              <a:t>1 Dubai—Adeeb</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2 Egypt—Nassef, Basem</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3 Sudan—Jackson, Habil, Amir</a:t>
            </a:r>
            <a:endParaRPr lang="en-US" u="sng" dirty="0"/>
          </a:p>
          <a:p>
            <a:r>
              <a:rPr lang="en-US" u="sng" dirty="0"/>
              <a:t>6 Jordan—Rami, Osama, Sara, Randa, Jacklin, Dani</a:t>
            </a:r>
          </a:p>
          <a:p>
            <a:r>
              <a:rPr lang="en-US" dirty="0"/>
              <a:t>16</a:t>
            </a:r>
          </a:p>
        </p:txBody>
      </p:sp>
    </p:spTree>
    <p:extLst>
      <p:ext uri="{BB962C8B-B14F-4D97-AF65-F5344CB8AC3E}">
        <p14:creationId xmlns:p14="http://schemas.microsoft.com/office/powerpoint/2010/main" val="415934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likely have heard mostly about attacks against Israel.</a:t>
            </a:r>
          </a:p>
        </p:txBody>
      </p:sp>
      <p:sp>
        <p:nvSpPr>
          <p:cNvPr id="4" name="Slide Number Placeholder 3"/>
          <p:cNvSpPr>
            <a:spLocks noGrp="1"/>
          </p:cNvSpPr>
          <p:nvPr>
            <p:ph type="sldNum" sz="quarter" idx="5"/>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248632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E9E3-76A0-0C82-9717-140F57813B23}"/>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41F14DF7-D305-752B-D58C-7321944F471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AB239C7C-F08B-CBEE-E957-E3E46C8C7E5B}"/>
              </a:ext>
            </a:extLst>
          </p:cNvPr>
          <p:cNvSpPr>
            <a:spLocks noGrp="1" noRot="1" noChangeAspect="1" noChangeArrowheads="1"/>
          </p:cNvSpPr>
          <p:nvPr>
            <p:ph type="sldImg"/>
          </p:nvPr>
        </p:nvSpPr>
        <p:spPr>
          <a:xfrm>
            <a:off x="381000" y="685800"/>
            <a:ext cx="6096000" cy="3429000"/>
          </a:xfrm>
          <a:solidFill>
            <a:srgbClr val="FFFFFF"/>
          </a:solidFill>
          <a:ln/>
        </p:spPr>
      </p:sp>
      <p:sp>
        <p:nvSpPr>
          <p:cNvPr id="162819" name="Rectangle 1027">
            <a:extLst>
              <a:ext uri="{FF2B5EF4-FFF2-40B4-BE49-F238E27FC236}">
                <a16:creationId xmlns:a16="http://schemas.microsoft.com/office/drawing/2014/main" id="{1A1F3781-201E-4B72-9BFC-5DB99CB9E7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Maybe your painting would be your dad, since today is Father's Day. Some of our fathers depict peace in a real way.</a:t>
            </a:r>
          </a:p>
        </p:txBody>
      </p:sp>
    </p:spTree>
    <p:extLst>
      <p:ext uri="{BB962C8B-B14F-4D97-AF65-F5344CB8AC3E}">
        <p14:creationId xmlns:p14="http://schemas.microsoft.com/office/powerpoint/2010/main" val="375775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are countries in between Iran and Israel.</a:t>
            </a:r>
          </a:p>
        </p:txBody>
      </p:sp>
      <p:sp>
        <p:nvSpPr>
          <p:cNvPr id="4" name="Slide Number Placeholder 3"/>
          <p:cNvSpPr>
            <a:spLocks noGrp="1"/>
          </p:cNvSpPr>
          <p:nvPr>
            <p:ph type="sldNum" sz="quarter" idx="5"/>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2054820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as Jordan, where we live.</a:t>
            </a:r>
          </a:p>
        </p:txBody>
      </p:sp>
      <p:sp>
        <p:nvSpPr>
          <p:cNvPr id="4" name="Slide Number Placeholder 3"/>
          <p:cNvSpPr>
            <a:spLocks noGrp="1"/>
          </p:cNvSpPr>
          <p:nvPr>
            <p:ph type="sldNum" sz="quarter" idx="5"/>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2065024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had over 300 missiles shot down in Jordan. </a:t>
            </a:r>
          </a:p>
          <a:p>
            <a:r>
              <a:rPr lang="en-US" dirty="0"/>
              <a:t>What falls are called fragments, even though they are the size of a car.</a:t>
            </a:r>
          </a:p>
        </p:txBody>
      </p:sp>
      <p:sp>
        <p:nvSpPr>
          <p:cNvPr id="4" name="Slide Number Placeholder 3"/>
          <p:cNvSpPr>
            <a:spLocks noGrp="1"/>
          </p:cNvSpPr>
          <p:nvPr>
            <p:ph type="sldNum" sz="quarter" idx="5"/>
          </p:nvPr>
        </p:nvSpPr>
        <p:spPr/>
        <p:txBody>
          <a:bodyPr/>
          <a:lstStyle/>
          <a:p>
            <a:fld id="{A079FDE9-4B2D-884B-BE4B-021913485B06}" type="slidenum">
              <a:rPr lang="en-US" smtClean="0"/>
              <a:t>32</a:t>
            </a:fld>
            <a:endParaRPr lang="en-US"/>
          </a:p>
        </p:txBody>
      </p:sp>
    </p:spTree>
    <p:extLst>
      <p:ext uri="{BB962C8B-B14F-4D97-AF65-F5344CB8AC3E}">
        <p14:creationId xmlns:p14="http://schemas.microsoft.com/office/powerpoint/2010/main" val="699304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2900">
              <a:defRPr sz="1600" b="1">
                <a:latin typeface="Arial"/>
              </a:defRPr>
            </a:pPr>
            <a:r>
              <a:rPr lang="en-US" sz="1200" b="0" dirty="0">
                <a:solidFill>
                  <a:prstClr val="black"/>
                </a:solidFill>
                <a:latin typeface="Arial"/>
              </a:rPr>
              <a:t>Pillar I: Partner with missionaries to advance the gospel</a:t>
            </a:r>
          </a:p>
          <a:p>
            <a:pPr defTabSz="342900">
              <a:defRPr sz="1600" b="1">
                <a:latin typeface="Arial"/>
              </a:defRPr>
            </a:pPr>
            <a:endParaRPr lang="en-US" sz="1200" b="0" dirty="0">
              <a:solidFill>
                <a:prstClr val="black"/>
              </a:solidFill>
              <a:latin typeface="Arial"/>
            </a:endParaRPr>
          </a:p>
          <a:p>
            <a:pPr defTabSz="342900">
              <a:defRPr sz="1600" b="1">
                <a:latin typeface="Arial"/>
              </a:defRPr>
            </a:pPr>
            <a:r>
              <a:rPr lang="en-US" sz="1200" b="0" dirty="0">
                <a:solidFill>
                  <a:prstClr val="black"/>
                </a:solidFill>
                <a:latin typeface="Arial"/>
              </a:rPr>
              <a:t>Romans 15:33 — “The God of peace be with you all.”</a:t>
            </a:r>
          </a:p>
          <a:p>
            <a:pPr defTabSz="342900">
              <a:defRPr sz="1600" b="1">
                <a:latin typeface="Arial"/>
              </a:defRPr>
            </a:pPr>
            <a:endParaRPr lang="en-US" sz="1200" b="0" dirty="0">
              <a:solidFill>
                <a:prstClr val="black"/>
              </a:solidFill>
              <a:latin typeface="Arial"/>
            </a:endParaRPr>
          </a:p>
          <a:p>
            <a:pPr defTabSz="342900">
              <a:defRPr sz="1600" b="1">
                <a:latin typeface="Arial"/>
              </a:defRPr>
            </a:pPr>
            <a:r>
              <a:rPr lang="en-US" sz="1200" b="0" dirty="0">
                <a:solidFill>
                  <a:prstClr val="black"/>
                </a:solidFill>
                <a:latin typeface="Arial"/>
              </a:rPr>
              <a:t>Amman: Prayer shielding against -300 Iranian missiles flying over our missionary apartment.</a:t>
            </a:r>
          </a:p>
          <a:p>
            <a:pPr defTabSz="342900">
              <a:defRPr sz="1600" b="1">
                <a:latin typeface="Arial"/>
              </a:defRPr>
            </a:pPr>
            <a:endParaRPr lang="en-US" sz="1200" b="0" dirty="0">
              <a:solidFill>
                <a:prstClr val="black"/>
              </a:solidFill>
              <a:latin typeface="Arial"/>
            </a:endParaRPr>
          </a:p>
          <a:p>
            <a:pPr defTabSz="342900">
              <a:defRPr sz="1600" b="1">
                <a:latin typeface="Arial"/>
              </a:defRPr>
            </a:pPr>
            <a:r>
              <a:rPr lang="en-US" sz="1200" b="0" dirty="0">
                <a:solidFill>
                  <a:prstClr val="black"/>
                </a:solidFill>
                <a:latin typeface="Arial"/>
              </a:rPr>
              <a:t>Action: God grants peace when we follow his heart for the lost through prayer and protection.</a:t>
            </a:r>
          </a:p>
          <a:p>
            <a:pPr defTabSz="342900">
              <a:defRPr sz="1600" b="1">
                <a:latin typeface="Arial"/>
              </a:defRPr>
            </a:pPr>
            <a:endParaRPr lang="en-US" sz="1200" b="0" dirty="0">
              <a:solidFill>
                <a:prstClr val="black"/>
              </a:solidFill>
              <a:latin typeface="Arial"/>
            </a:endParaRPr>
          </a:p>
          <a:p>
            <a:pPr defTabSz="342900">
              <a:defRPr sz="1600" b="1">
                <a:latin typeface="Arial"/>
              </a:defRPr>
            </a:pPr>
            <a:r>
              <a:rPr lang="en-US" sz="1200" b="0" dirty="0">
                <a:solidFill>
                  <a:prstClr val="black"/>
                </a:solidFill>
                <a:latin typeface="Arial"/>
              </a:rPr>
              <a:t>JETS: Wisdom to lead the faculty and require students to teach in local churches.</a:t>
            </a:r>
          </a:p>
          <a:p>
            <a:pPr defTabSz="342900">
              <a:defRPr sz="1600" b="1">
                <a:latin typeface="Arial"/>
              </a:defRPr>
            </a:pPr>
            <a:endParaRPr lang="en-US" sz="1200" b="0" dirty="0">
              <a:solidFill>
                <a:prstClr val="black"/>
              </a:solidFill>
              <a:latin typeface="Arial"/>
            </a:endParaRPr>
          </a:p>
          <a:p>
            <a:pPr defTabSz="342900">
              <a:defRPr sz="1600" b="1">
                <a:latin typeface="Arial"/>
              </a:defRPr>
            </a:pPr>
            <a:r>
              <a:rPr lang="en-US" sz="1200" b="0" dirty="0">
                <a:solidFill>
                  <a:prstClr val="black"/>
                </a:solidFill>
                <a:latin typeface="Arial"/>
              </a:rPr>
              <a:t>Global Reach: Prospering the distribution of 2006 Arab teaching resources and 1100 Chinese files.</a:t>
            </a:r>
          </a:p>
        </p:txBody>
      </p:sp>
      <p:sp>
        <p:nvSpPr>
          <p:cNvPr id="4" name="Slide Number Placeholder 3"/>
          <p:cNvSpPr>
            <a:spLocks noGrp="1"/>
          </p:cNvSpPr>
          <p:nvPr>
            <p:ph type="sldNum" sz="quarter" idx="5"/>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3672171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grants peace when we oppose error.</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34</a:t>
            </a:fld>
            <a:endParaRPr lang="en-US"/>
          </a:p>
        </p:txBody>
      </p:sp>
    </p:spTree>
    <p:extLst>
      <p:ext uri="{BB962C8B-B14F-4D97-AF65-F5344CB8AC3E}">
        <p14:creationId xmlns:p14="http://schemas.microsoft.com/office/powerpoint/2010/main" val="2009538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Fight false teachers who cause division.</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Our church in Amman had a man last year who was filled with zeal—but his zealousness repeatedly caused confusion and division—so the leadership had to ask him to leave.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We also need to be careful of what we watch on YouTube. Amidst the many good things to watch, there are also teachers who can undermine your faith. </a:t>
            </a:r>
          </a:p>
        </p:txBody>
      </p:sp>
      <p:sp>
        <p:nvSpPr>
          <p:cNvPr id="4" name="Slide Number Placeholder 3"/>
          <p:cNvSpPr>
            <a:spLocks noGrp="1"/>
          </p:cNvSpPr>
          <p:nvPr>
            <p:ph type="sldNum" sz="quarter" idx="5"/>
          </p:nvPr>
        </p:nvSpPr>
        <p:spPr/>
        <p:txBody>
          <a:bodyPr/>
          <a:lstStyle/>
          <a:p>
            <a:fld id="{A079FDE9-4B2D-884B-BE4B-021913485B06}" type="slidenum">
              <a:rPr lang="en-US" smtClean="0"/>
              <a:t>36</a:t>
            </a:fld>
            <a:endParaRPr lang="en-US"/>
          </a:p>
        </p:txBody>
      </p:sp>
    </p:spTree>
    <p:extLst>
      <p:ext uri="{BB962C8B-B14F-4D97-AF65-F5344CB8AC3E}">
        <p14:creationId xmlns:p14="http://schemas.microsoft.com/office/powerpoint/2010/main" val="1891856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Focus your </a:t>
            </a:r>
            <a:r>
              <a:rPr lang="en-US" sz="1200" u="sng" kern="1200" dirty="0">
                <a:solidFill>
                  <a:schemeClr val="tx1"/>
                </a:solidFill>
                <a:effectLst/>
                <a:latin typeface="+mn-lt"/>
                <a:ea typeface="+mn-ea"/>
                <a:cs typeface="+mn-cs"/>
              </a:rPr>
              <a:t>thoughts</a:t>
            </a:r>
            <a:r>
              <a:rPr lang="en-US" sz="1200" kern="1200" dirty="0">
                <a:solidFill>
                  <a:schemeClr val="tx1"/>
                </a:solidFill>
                <a:effectLst/>
                <a:latin typeface="+mn-lt"/>
                <a:ea typeface="+mn-ea"/>
                <a:cs typeface="+mn-cs"/>
              </a:rPr>
              <a:t> on worthy things.</a:t>
            </a:r>
          </a:p>
          <a:p>
            <a:r>
              <a:rPr lang="en-US" sz="1200" kern="1200" dirty="0">
                <a:solidFill>
                  <a:schemeClr val="tx1"/>
                </a:solidFill>
                <a:effectLst/>
                <a:latin typeface="+mn-lt"/>
                <a:ea typeface="+mn-ea"/>
                <a:cs typeface="+mn-cs"/>
              </a:rPr>
              <a:t>God grants peace when he gets a hold of your thought life.</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2167989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wonderful list of things to think about.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How many TV shows, YouTube channels, and movies fit these criteria?</a:t>
            </a:r>
          </a:p>
        </p:txBody>
      </p:sp>
      <p:sp>
        <p:nvSpPr>
          <p:cNvPr id="4" name="Slide Number Placeholder 3"/>
          <p:cNvSpPr>
            <a:spLocks noGrp="1"/>
          </p:cNvSpPr>
          <p:nvPr>
            <p:ph type="sldNum" sz="quarter" idx="5"/>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623117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43</a:t>
            </a:fld>
            <a:endParaRPr lang="en-US"/>
          </a:p>
        </p:txBody>
      </p:sp>
    </p:spTree>
    <p:extLst>
      <p:ext uri="{BB962C8B-B14F-4D97-AF65-F5344CB8AC3E}">
        <p14:creationId xmlns:p14="http://schemas.microsoft.com/office/powerpoint/2010/main" val="2808787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87087-A380-57CF-2683-B64800B1C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ECA22-E44D-74C1-AD14-830582259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94110-8269-43AA-93F6-FF56210E6425}"/>
              </a:ext>
            </a:extLst>
          </p:cNvPr>
          <p:cNvSpPr>
            <a:spLocks noGrp="1"/>
          </p:cNvSpPr>
          <p:nvPr>
            <p:ph type="body" idx="1"/>
          </p:nvPr>
        </p:nvSpPr>
        <p:spPr/>
        <p:txBody>
          <a:bodyPr/>
          <a:lstStyle/>
          <a:p>
            <a:r>
              <a:rPr lang="en-US" dirty="0"/>
              <a:t>Note the seven traits that provide peace.</a:t>
            </a:r>
          </a:p>
        </p:txBody>
      </p:sp>
      <p:sp>
        <p:nvSpPr>
          <p:cNvPr id="4" name="Slide Number Placeholder 3">
            <a:extLst>
              <a:ext uri="{FF2B5EF4-FFF2-40B4-BE49-F238E27FC236}">
                <a16:creationId xmlns:a16="http://schemas.microsoft.com/office/drawing/2014/main" id="{4D08E050-74AB-5A0F-FDF3-0B27F58426E9}"/>
              </a:ext>
            </a:extLst>
          </p:cNvPr>
          <p:cNvSpPr>
            <a:spLocks noGrp="1"/>
          </p:cNvSpPr>
          <p:nvPr>
            <p:ph type="sldNum" sz="quarter" idx="5"/>
          </p:nvPr>
        </p:nvSpPr>
        <p:spPr/>
        <p:txBody>
          <a:bodyPr/>
          <a:lstStyle/>
          <a:p>
            <a:fld id="{A079FDE9-4B2D-884B-BE4B-021913485B06}" type="slidenum">
              <a:rPr lang="en-US" smtClean="0"/>
              <a:t>44</a:t>
            </a:fld>
            <a:endParaRPr lang="en-US"/>
          </a:p>
        </p:txBody>
      </p:sp>
    </p:spTree>
    <p:extLst>
      <p:ext uri="{BB962C8B-B14F-4D97-AF65-F5344CB8AC3E}">
        <p14:creationId xmlns:p14="http://schemas.microsoft.com/office/powerpoint/2010/main" val="254106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2C64D-3304-8B2A-BBC0-C2D9B4310CCB}"/>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B15E8F19-34DD-3E6D-78C3-ED25FF92E5B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5C864DEA-69F3-92D2-2400-D89F799130DC}"/>
              </a:ext>
            </a:extLst>
          </p:cNvPr>
          <p:cNvSpPr>
            <a:spLocks noGrp="1" noRot="1" noChangeAspect="1" noChangeArrowheads="1"/>
          </p:cNvSpPr>
          <p:nvPr>
            <p:ph type="sldImg"/>
          </p:nvPr>
        </p:nvSpPr>
        <p:spPr>
          <a:xfrm>
            <a:off x="381000" y="685800"/>
            <a:ext cx="6096000" cy="3429000"/>
          </a:xfrm>
          <a:solidFill>
            <a:srgbClr val="FFFFFF"/>
          </a:solidFill>
          <a:ln/>
        </p:spPr>
      </p:sp>
      <p:sp>
        <p:nvSpPr>
          <p:cNvPr id="162819" name="Rectangle 1027">
            <a:extLst>
              <a:ext uri="{FF2B5EF4-FFF2-40B4-BE49-F238E27FC236}">
                <a16:creationId xmlns:a16="http://schemas.microsoft.com/office/drawing/2014/main" id="{CA09CFAC-0347-7998-F5DD-9008304BC54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beautiful paintings were submitted, featuring serene landscapes and still waters, with several at sunset under beautiful skies and sunshine.</a:t>
            </a:r>
            <a:endParaRPr lang="en-US" dirty="0"/>
          </a:p>
        </p:txBody>
      </p:sp>
    </p:spTree>
    <p:extLst>
      <p:ext uri="{BB962C8B-B14F-4D97-AF65-F5344CB8AC3E}">
        <p14:creationId xmlns:p14="http://schemas.microsoft.com/office/powerpoint/2010/main" val="851360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thinking leads to right living, which leads to absolute peace. </a:t>
            </a:r>
          </a:p>
        </p:txBody>
      </p:sp>
      <p:sp>
        <p:nvSpPr>
          <p:cNvPr id="4" name="Slide Number Placeholder 3"/>
          <p:cNvSpPr>
            <a:spLocks noGrp="1"/>
          </p:cNvSpPr>
          <p:nvPr>
            <p:ph type="sldNum" sz="quarter" idx="5"/>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1498381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grants peace when you live the “set apart” life.</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4031338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2900">
              <a:defRPr sz="1600" b="1">
                <a:latin typeface="Arial"/>
              </a:defRPr>
            </a:pPr>
            <a:r>
              <a:rPr lang="en-US" sz="1200" b="0" dirty="0">
                <a:solidFill>
                  <a:prstClr val="black"/>
                </a:solidFill>
                <a:latin typeface="Arial"/>
              </a:rPr>
              <a:t>1 Thess 5:23 Now may the God of peace make you holy in every way and may your whole spirit and soul and body be kept blameless until our Lord Jesus Christ comes again.</a:t>
            </a:r>
          </a:p>
          <a:p>
            <a:pPr defTabSz="342900">
              <a:defRPr sz="1600" b="1">
                <a:latin typeface="Arial"/>
              </a:defRPr>
            </a:pPr>
            <a:r>
              <a:rPr lang="en-US" sz="1200" b="0" dirty="0">
                <a:solidFill>
                  <a:prstClr val="black"/>
                </a:solidFill>
                <a:latin typeface="Arial"/>
              </a:rPr>
              <a:t>The word “sanctify” (NIV, NAU, ESV) here is to set apart for holy use. The NLT asks that the God of peace “make you holy” in every way.</a:t>
            </a:r>
          </a:p>
          <a:p>
            <a:pPr defTabSz="342900">
              <a:defRPr sz="1600" b="1">
                <a:latin typeface="Arial"/>
              </a:defRPr>
            </a:pPr>
            <a:r>
              <a:rPr lang="en-US" sz="1200" b="0" dirty="0">
                <a:solidFill>
                  <a:prstClr val="black"/>
                </a:solidFill>
                <a:latin typeface="Arial"/>
              </a:rPr>
              <a:t>How long? Until Jesus returns!</a:t>
            </a:r>
          </a:p>
          <a:p>
            <a:pPr defTabSz="342900">
              <a:defRPr sz="1600" b="1">
                <a:latin typeface="Arial"/>
              </a:defRPr>
            </a:pPr>
            <a:r>
              <a:rPr lang="en-US" sz="1200" b="0" dirty="0">
                <a:solidFill>
                  <a:prstClr val="black"/>
                </a:solidFill>
                <a:latin typeface="Arial"/>
              </a:rPr>
              <a:t>In what areas of our lives? </a:t>
            </a:r>
          </a:p>
          <a:p>
            <a:pPr defTabSz="342900">
              <a:defRPr sz="1600" b="1">
                <a:latin typeface="Arial"/>
              </a:defRPr>
            </a:pPr>
            <a:r>
              <a:rPr lang="en-US" sz="1200" b="0" dirty="0">
                <a:solidFill>
                  <a:prstClr val="black"/>
                </a:solidFill>
                <a:latin typeface="Arial"/>
              </a:rPr>
              <a:t>Be blameless in all three parts of you—spirit, soul, and body.</a:t>
            </a:r>
          </a:p>
          <a:p>
            <a:pPr defTabSz="342900">
              <a:defRPr sz="1600" b="1">
                <a:latin typeface="Arial"/>
              </a:defRPr>
            </a:pPr>
            <a:r>
              <a:rPr lang="en-US" sz="1200" b="0" dirty="0">
                <a:solidFill>
                  <a:prstClr val="black"/>
                </a:solidFill>
                <a:latin typeface="Arial"/>
              </a:rPr>
              <a:t>Your spirit is the immaterial core that communes with God. Make it holy for peace.</a:t>
            </a:r>
          </a:p>
          <a:p>
            <a:pPr marL="0" marR="0" indent="0" algn="l" defTabSz="342900" rtl="0" eaLnBrk="1" fontAlgn="auto" latinLnBrk="0" hangingPunct="1">
              <a:lnSpc>
                <a:spcPct val="100000"/>
              </a:lnSpc>
              <a:spcBef>
                <a:spcPts val="0"/>
              </a:spcBef>
              <a:spcAft>
                <a:spcPts val="0"/>
              </a:spcAft>
              <a:buClrTx/>
              <a:buSzTx/>
              <a:buFontTx/>
              <a:buNone/>
              <a:tabLst/>
              <a:defRPr sz="1600" b="1">
                <a:latin typeface="Arial"/>
              </a:defRPr>
            </a:pPr>
            <a:r>
              <a:rPr lang="en-US" sz="1200" b="0" dirty="0">
                <a:solidFill>
                  <a:prstClr val="black"/>
                </a:solidFill>
                <a:latin typeface="Arial"/>
              </a:rPr>
              <a:t>Your soul is the immaterial seat of personality or conscious self. Make it holy for peace.</a:t>
            </a:r>
          </a:p>
          <a:p>
            <a:pPr defTabSz="342900">
              <a:defRPr sz="1600" b="1">
                <a:latin typeface="Arial"/>
              </a:defRPr>
            </a:pPr>
            <a:r>
              <a:rPr lang="en-US" sz="1200" b="0" dirty="0">
                <a:solidFill>
                  <a:prstClr val="black"/>
                </a:solidFill>
                <a:latin typeface="Arial"/>
              </a:rPr>
              <a:t>Your body must be holy also to experience God’s peace. Too often, we abuse our bodies with junk food or meds we don’t need, and then we wonder why we lack God’s peace!</a:t>
            </a:r>
          </a:p>
        </p:txBody>
      </p:sp>
      <p:sp>
        <p:nvSpPr>
          <p:cNvPr id="4" name="Slide Number Placeholder 3"/>
          <p:cNvSpPr>
            <a:spLocks noGrp="1"/>
          </p:cNvSpPr>
          <p:nvPr>
            <p:ph type="sldNum" sz="quarter" idx="5"/>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1959727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grants peace when you recognize that you are complete in Christ.</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2165957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is the “eternal covenant” (20)?</a:t>
            </a:r>
          </a:p>
          <a:p>
            <a:r>
              <a:rPr lang="en-US" dirty="0"/>
              <a:t>This is new covenant that replaced the old covenant given to Moses at Mt. Sinai.</a:t>
            </a:r>
          </a:p>
          <a:p>
            <a:r>
              <a:rPr lang="en-US" dirty="0"/>
              <a:t>It is eternal because it is rooted in the blood of Jesus, which lasts forever.</a:t>
            </a:r>
          </a:p>
          <a:p>
            <a:r>
              <a:rPr lang="en-US" dirty="0"/>
              <a:t>The focus here is not what we believe—though that is crucial—but what we do about what we believe.</a:t>
            </a: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Divine Provision: Do you know how God has uniquely equipped you? He gives you all you need to obey him! Do you ever feel that God hasn’t given you what you need to experience his peace? You have it all now.</a:t>
            </a:r>
          </a:p>
          <a:p>
            <a:endParaRPr lang="en-US" dirty="0"/>
          </a:p>
          <a:p>
            <a:r>
              <a:rPr lang="en-US" dirty="0"/>
              <a:t>Your Action: Use those unique gifts to do His will.</a:t>
            </a:r>
          </a:p>
          <a:p>
            <a:endParaRPr lang="en-US" dirty="0"/>
          </a:p>
          <a:p>
            <a:r>
              <a:rPr lang="en-US" dirty="0"/>
              <a:t>Divine Pleasure: Through Christ, your actions please the Lord.</a:t>
            </a:r>
          </a:p>
          <a:p>
            <a:endParaRPr lang="en-US" dirty="0"/>
          </a:p>
          <a:p>
            <a:r>
              <a:rPr lang="en-US" dirty="0"/>
              <a:t>Peace as a Result: Peace is the effect, not the cause.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50</a:t>
            </a:fld>
            <a:endParaRPr lang="en-US"/>
          </a:p>
        </p:txBody>
      </p:sp>
    </p:spTree>
    <p:extLst>
      <p:ext uri="{BB962C8B-B14F-4D97-AF65-F5344CB8AC3E}">
        <p14:creationId xmlns:p14="http://schemas.microsoft.com/office/powerpoint/2010/main" val="4198982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1B0C-0617-EAC1-9E03-E3C2CECC4E60}"/>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F273CFC7-BF25-CE5F-F690-34710BF3B2E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0A10C4E4-6057-A90E-A17C-E5954F753E82}"/>
              </a:ext>
            </a:extLst>
          </p:cNvPr>
          <p:cNvSpPr>
            <a:spLocks noGrp="1" noRot="1" noChangeAspect="1" noChangeArrowheads="1"/>
          </p:cNvSpPr>
          <p:nvPr>
            <p:ph type="sldImg"/>
          </p:nvPr>
        </p:nvSpPr>
        <p:spPr>
          <a:xfrm>
            <a:off x="381000" y="685800"/>
            <a:ext cx="6096000" cy="3429000"/>
          </a:xfrm>
          <a:solidFill>
            <a:srgbClr val="FFFFFF"/>
          </a:solidFill>
          <a:ln/>
        </p:spPr>
      </p:sp>
      <p:sp>
        <p:nvSpPr>
          <p:cNvPr id="162819" name="Rectangle 1027">
            <a:extLst>
              <a:ext uri="{FF2B5EF4-FFF2-40B4-BE49-F238E27FC236}">
                <a16:creationId xmlns:a16="http://schemas.microsoft.com/office/drawing/2014/main" id="{3C964223-DC12-B847-A8AB-74FA6F6D2D1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can you experience the God of peace? </a:t>
            </a:r>
          </a:p>
          <a:p>
            <a:r>
              <a:rPr lang="en-US" sz="1200" kern="1200" dirty="0">
                <a:solidFill>
                  <a:schemeClr val="tx1"/>
                </a:solidFill>
                <a:effectLst/>
                <a:latin typeface="+mn-lt"/>
                <a:ea typeface="+mn-ea"/>
                <a:cs typeface="+mn-cs"/>
              </a:rPr>
              <a:t>How can Yahweh Shalom give you peace in your life’s circumstances?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945217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1B0C-0617-EAC1-9E03-E3C2CECC4E60}"/>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F273CFC7-BF25-CE5F-F690-34710BF3B2E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0A10C4E4-6057-A90E-A17C-E5954F753E82}"/>
              </a:ext>
            </a:extLst>
          </p:cNvPr>
          <p:cNvSpPr>
            <a:spLocks noGrp="1" noRot="1" noChangeAspect="1" noChangeArrowheads="1"/>
          </p:cNvSpPr>
          <p:nvPr>
            <p:ph type="sldImg"/>
          </p:nvPr>
        </p:nvSpPr>
        <p:spPr>
          <a:xfrm>
            <a:off x="381000" y="685800"/>
            <a:ext cx="6096000" cy="3429000"/>
          </a:xfrm>
          <a:solidFill>
            <a:srgbClr val="FFFFFF"/>
          </a:solidFill>
          <a:ln/>
        </p:spPr>
      </p:sp>
      <p:sp>
        <p:nvSpPr>
          <p:cNvPr id="162819" name="Rectangle 1027">
            <a:extLst>
              <a:ext uri="{FF2B5EF4-FFF2-40B4-BE49-F238E27FC236}">
                <a16:creationId xmlns:a16="http://schemas.microsoft.com/office/drawing/2014/main" id="{3C964223-DC12-B847-A8AB-74FA6F6D2D1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can you experience the God of peace? </a:t>
            </a:r>
          </a:p>
          <a:p>
            <a:r>
              <a:rPr lang="en-US" sz="1200" kern="1200" dirty="0">
                <a:solidFill>
                  <a:schemeClr val="tx1"/>
                </a:solidFill>
                <a:effectLst/>
                <a:latin typeface="+mn-lt"/>
                <a:ea typeface="+mn-ea"/>
                <a:cs typeface="+mn-cs"/>
              </a:rPr>
              <a:t>How can Yahweh Shalom give you peace in your life’s circumstances?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1235757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grants peace when you recognize that you are complete in Christ.</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1862533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thaiDist" rtl="0"/>
            <a:r>
              <a:rPr lang="en-US" sz="1200" b="0" kern="1200" dirty="0">
                <a:solidFill>
                  <a:schemeClr val="tx1"/>
                </a:solidFill>
                <a:effectLst/>
                <a:latin typeface="+mn-lt"/>
                <a:ea typeface="+mn-ea"/>
                <a:cs typeface="+mn-cs"/>
              </a:rPr>
              <a:t>Partner with missionaries.</a:t>
            </a:r>
          </a:p>
          <a:p>
            <a:pPr lvl="0" algn="thaiDist" rtl="0"/>
            <a:r>
              <a:rPr lang="en-US" sz="1200" b="0" kern="1200" dirty="0">
                <a:solidFill>
                  <a:schemeClr val="tx1"/>
                </a:solidFill>
                <a:effectLst/>
                <a:latin typeface="+mn-lt"/>
                <a:ea typeface="+mn-ea"/>
                <a:cs typeface="+mn-cs"/>
              </a:rPr>
              <a:t>Fight heresy with truth.</a:t>
            </a:r>
          </a:p>
          <a:p>
            <a:pPr lvl="0" algn="thaiDist" rtl="0"/>
            <a:r>
              <a:rPr lang="en-US" sz="1200" b="0" kern="1200" dirty="0">
                <a:solidFill>
                  <a:schemeClr val="tx1"/>
                </a:solidFill>
                <a:effectLst/>
                <a:latin typeface="+mn-lt"/>
                <a:ea typeface="+mn-ea"/>
                <a:cs typeface="+mn-cs"/>
              </a:rPr>
              <a:t>Focus your thoughts on doing worthy things.</a:t>
            </a:r>
          </a:p>
          <a:p>
            <a:pPr lvl="0" algn="thaiDist" rtl="0"/>
            <a:r>
              <a:rPr lang="en-US" sz="1200" b="0" kern="1200" dirty="0">
                <a:solidFill>
                  <a:schemeClr val="tx1"/>
                </a:solidFill>
                <a:effectLst/>
                <a:latin typeface="+mn-lt"/>
                <a:ea typeface="+mn-ea"/>
                <a:cs typeface="+mn-cs"/>
              </a:rPr>
              <a:t>Live a holy life.</a:t>
            </a:r>
          </a:p>
          <a:p>
            <a:pPr lvl="0" algn="thaiDist" rtl="0"/>
            <a:r>
              <a:rPr lang="en-US" sz="1200" b="0" kern="1200" dirty="0">
                <a:solidFill>
                  <a:schemeClr val="tx1"/>
                </a:solidFill>
                <a:effectLst/>
                <a:latin typeface="+mn-lt"/>
                <a:ea typeface="+mn-ea"/>
                <a:cs typeface="+mn-cs"/>
              </a:rPr>
              <a:t>Accept God’s equipping for ministry.</a:t>
            </a:r>
          </a:p>
          <a:p>
            <a:pPr lvl="0" algn="thaiDist" rtl="0"/>
            <a:endParaRPr lang="en-US" sz="1200" b="0" kern="1200" dirty="0">
              <a:solidFill>
                <a:schemeClr val="tx1"/>
              </a:solidFill>
              <a:effectLst/>
              <a:latin typeface="+mn-lt"/>
              <a:ea typeface="+mn-ea"/>
              <a:cs typeface="+mn-cs"/>
            </a:endParaRPr>
          </a:p>
          <a:p>
            <a:pPr lvl="0" algn="thaiDist" rtl="0"/>
            <a:r>
              <a:rPr lang="en-US" sz="1200" b="0" kern="1200" dirty="0">
                <a:solidFill>
                  <a:schemeClr val="tx1"/>
                </a:solidFill>
                <a:effectLst/>
                <a:latin typeface="+mn-lt"/>
                <a:ea typeface="+mn-ea"/>
                <a:cs typeface="+mn-cs"/>
              </a:rPr>
              <a:t>Which of these five ways to peace is lacking in your life?</a:t>
            </a:r>
          </a:p>
        </p:txBody>
      </p:sp>
      <p:sp>
        <p:nvSpPr>
          <p:cNvPr id="4" name="Slide Number Placeholder 3"/>
          <p:cNvSpPr>
            <a:spLocks noGrp="1"/>
          </p:cNvSpPr>
          <p:nvPr>
            <p:ph type="sldNum" sz="quarter" idx="5"/>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92625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Contestants submitted paintings of peaceful nature scenes of orchards </a:t>
            </a:r>
          </a:p>
          <a:p>
            <a:r>
              <a:rPr lang="en-US" dirty="0"/>
              <a:t>• or seascapes or forests and lakes. </a:t>
            </a:r>
          </a:p>
          <a:p>
            <a:endParaRPr lang="en-US" dirty="0"/>
          </a:p>
        </p:txBody>
      </p:sp>
    </p:spTree>
    <p:extLst>
      <p:ext uri="{BB962C8B-B14F-4D97-AF65-F5344CB8AC3E}">
        <p14:creationId xmlns:p14="http://schemas.microsoft.com/office/powerpoint/2010/main" val="2367027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 that area of weakness to experience the God of peace.</a:t>
            </a:r>
          </a:p>
        </p:txBody>
      </p:sp>
      <p:sp>
        <p:nvSpPr>
          <p:cNvPr id="4" name="Slide Number Placeholder 3"/>
          <p:cNvSpPr>
            <a:spLocks noGrp="1"/>
          </p:cNvSpPr>
          <p:nvPr>
            <p:ph type="sldNum" sz="quarter" idx="5"/>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1462990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one entry was quite the contrast! It showed a raging storm with waves crashing into the rocks of a seashore. The dark sky was menacing over the entire scene—all of it except the center. </a:t>
            </a:r>
          </a:p>
          <a:p>
            <a:endParaRPr lang="en-US" dirty="0"/>
          </a:p>
        </p:txBody>
      </p:sp>
    </p:spTree>
    <p:extLst>
      <p:ext uri="{BB962C8B-B14F-4D97-AF65-F5344CB8AC3E}">
        <p14:creationId xmlns:p14="http://schemas.microsoft.com/office/powerpoint/2010/main" val="290441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72701-3F7D-6A65-6DB7-B3B28291AF77}"/>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40FDE5B0-D9D5-E8FA-595C-04FBFFC409F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EE9C70E7-8744-9E4D-1C10-6AFB5F614A7D}"/>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B336317-E68A-6FED-F89A-DE6EA2D60FD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Amidst the chaos, a mother bird sat in the cleft of the rocks, perched on her nest, protecting her tiny chicks, unfazed by the storm above. Not surprisingly, this painting received the prize. It won the contest, reminding us that peace doesn’t come because our surroundings don’t have challenges. It comes from resting in Christ amidst those trials.</a:t>
            </a:r>
            <a:r>
              <a:rPr lang="en-US" dirty="0">
                <a:effectLst/>
              </a:rPr>
              <a:t> </a:t>
            </a:r>
            <a:endParaRPr lang="en-US" dirty="0"/>
          </a:p>
        </p:txBody>
      </p:sp>
    </p:spTree>
    <p:extLst>
      <p:ext uri="{BB962C8B-B14F-4D97-AF65-F5344CB8AC3E}">
        <p14:creationId xmlns:p14="http://schemas.microsoft.com/office/powerpoint/2010/main" val="198355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waves of life crash around you, do you have peace?</a:t>
            </a:r>
          </a:p>
          <a:p>
            <a:r>
              <a:rPr lang="en-US" dirty="0"/>
              <a:t>Or do the waves scare you into sinking like they did Peter walking on the water?</a:t>
            </a:r>
          </a:p>
          <a:p>
            <a:r>
              <a:rPr lang="en-US" dirty="0"/>
              <a:t>Do you struggle with anxiety? About 50% of our nation admits to regular anxious thoughts, and many take meds to calm them down and hopefully give them peace.</a:t>
            </a:r>
          </a:p>
          <a:p>
            <a:r>
              <a:rPr lang="en-US" dirty="0"/>
              <a:t>Are your relationships with others harmonious?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58630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peace? The painting competition shows us that there are two distinct definitions of peace:</a:t>
            </a:r>
          </a:p>
          <a:p>
            <a:r>
              <a:rPr lang="en-US" dirty="0"/>
              <a:t>The false assumption is that peace is the absence of storms—a life completely free from conflict, pressure, or difficulty.</a:t>
            </a:r>
          </a:p>
          <a:p>
            <a:r>
              <a:rPr lang="en-US" dirty="0"/>
              <a:t>But the biblical reality is calm within the storm—a mother bird unfazed on her nest while chaos rages above. True peace is shelter during the crashing waves.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40098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193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309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1421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85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9862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10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001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891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1579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420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891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6855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97383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94060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70919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7481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9299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8086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13785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67776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0222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50540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53821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17931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97090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04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77864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07404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31923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40481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99027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38016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10979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299141629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384180826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41365531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12687157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117524622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369548849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326453820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356575168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64386632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1C7391-41AC-CB4D-8392-270CDD4C91FF}" type="slidenum">
              <a:rPr lang="en-US"/>
              <a:pPr/>
              <a:t>‹#›</a:t>
            </a:fld>
            <a:endParaRPr lang="en-US"/>
          </a:p>
        </p:txBody>
      </p:sp>
    </p:spTree>
    <p:extLst>
      <p:ext uri="{BB962C8B-B14F-4D97-AF65-F5344CB8AC3E}">
        <p14:creationId xmlns:p14="http://schemas.microsoft.com/office/powerpoint/2010/main" val="546045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AED422-1598-074A-AA60-E23C75FB28A4}" type="slidenum">
              <a:rPr lang="en-US"/>
              <a:pPr/>
              <a:t>‹#›</a:t>
            </a:fld>
            <a:endParaRPr lang="en-US"/>
          </a:p>
        </p:txBody>
      </p:sp>
    </p:spTree>
    <p:extLst>
      <p:ext uri="{BB962C8B-B14F-4D97-AF65-F5344CB8AC3E}">
        <p14:creationId xmlns:p14="http://schemas.microsoft.com/office/powerpoint/2010/main" val="1245369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98510E-D654-2943-A6AB-11A3EB39D5AE}" type="slidenum">
              <a:rPr lang="en-US"/>
              <a:pPr/>
              <a:t>‹#›</a:t>
            </a:fld>
            <a:endParaRPr lang="en-US"/>
          </a:p>
        </p:txBody>
      </p:sp>
    </p:spTree>
    <p:extLst>
      <p:ext uri="{BB962C8B-B14F-4D97-AF65-F5344CB8AC3E}">
        <p14:creationId xmlns:p14="http://schemas.microsoft.com/office/powerpoint/2010/main" val="2747726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98459F-4D33-214E-A73C-04359CF75E76}" type="slidenum">
              <a:rPr lang="en-US"/>
              <a:pPr/>
              <a:t>‹#›</a:t>
            </a:fld>
            <a:endParaRPr lang="en-US"/>
          </a:p>
        </p:txBody>
      </p:sp>
    </p:spTree>
    <p:extLst>
      <p:ext uri="{BB962C8B-B14F-4D97-AF65-F5344CB8AC3E}">
        <p14:creationId xmlns:p14="http://schemas.microsoft.com/office/powerpoint/2010/main" val="319898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34AEFDF-E58F-6B4E-BEB3-8688D432208A}" type="slidenum">
              <a:rPr lang="en-US"/>
              <a:pPr/>
              <a:t>‹#›</a:t>
            </a:fld>
            <a:endParaRPr lang="en-US"/>
          </a:p>
        </p:txBody>
      </p:sp>
    </p:spTree>
    <p:extLst>
      <p:ext uri="{BB962C8B-B14F-4D97-AF65-F5344CB8AC3E}">
        <p14:creationId xmlns:p14="http://schemas.microsoft.com/office/powerpoint/2010/main" val="1362837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B1EA2E9-04F9-2641-894A-86A224E64E13}" type="slidenum">
              <a:rPr lang="en-US"/>
              <a:pPr/>
              <a:t>‹#›</a:t>
            </a:fld>
            <a:endParaRPr lang="en-US"/>
          </a:p>
        </p:txBody>
      </p:sp>
    </p:spTree>
    <p:extLst>
      <p:ext uri="{BB962C8B-B14F-4D97-AF65-F5344CB8AC3E}">
        <p14:creationId xmlns:p14="http://schemas.microsoft.com/office/powerpoint/2010/main" val="3248464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99D4F38-5554-DC42-930E-6BE40E3D9B11}" type="slidenum">
              <a:rPr lang="en-US"/>
              <a:pPr/>
              <a:t>‹#›</a:t>
            </a:fld>
            <a:endParaRPr lang="en-US"/>
          </a:p>
        </p:txBody>
      </p:sp>
    </p:spTree>
    <p:extLst>
      <p:ext uri="{BB962C8B-B14F-4D97-AF65-F5344CB8AC3E}">
        <p14:creationId xmlns:p14="http://schemas.microsoft.com/office/powerpoint/2010/main" val="3754136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76E30A-1764-B74D-B159-6EF17EA9043D}" type="slidenum">
              <a:rPr lang="en-US"/>
              <a:pPr/>
              <a:t>‹#›</a:t>
            </a:fld>
            <a:endParaRPr lang="en-US"/>
          </a:p>
        </p:txBody>
      </p:sp>
    </p:spTree>
    <p:extLst>
      <p:ext uri="{BB962C8B-B14F-4D97-AF65-F5344CB8AC3E}">
        <p14:creationId xmlns:p14="http://schemas.microsoft.com/office/powerpoint/2010/main" val="3059493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3DEDC6-EB14-7B43-81C0-0BECD82EEF33}" type="slidenum">
              <a:rPr lang="en-US"/>
              <a:pPr/>
              <a:t>‹#›</a:t>
            </a:fld>
            <a:endParaRPr lang="en-US"/>
          </a:p>
        </p:txBody>
      </p:sp>
    </p:spTree>
    <p:extLst>
      <p:ext uri="{BB962C8B-B14F-4D97-AF65-F5344CB8AC3E}">
        <p14:creationId xmlns:p14="http://schemas.microsoft.com/office/powerpoint/2010/main" val="174240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DB768C-C8E2-9448-9F32-7E661E45700A}" type="slidenum">
              <a:rPr lang="en-US"/>
              <a:pPr/>
              <a:t>‹#›</a:t>
            </a:fld>
            <a:endParaRPr lang="en-US"/>
          </a:p>
        </p:txBody>
      </p:sp>
    </p:spTree>
    <p:extLst>
      <p:ext uri="{BB962C8B-B14F-4D97-AF65-F5344CB8AC3E}">
        <p14:creationId xmlns:p14="http://schemas.microsoft.com/office/powerpoint/2010/main" val="123522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FB96C1-0AE5-E947-9B2B-94CBC85AF396}" type="slidenum">
              <a:rPr lang="en-US"/>
              <a:pPr/>
              <a:t>‹#›</a:t>
            </a:fld>
            <a:endParaRPr lang="en-US"/>
          </a:p>
        </p:txBody>
      </p:sp>
    </p:spTree>
    <p:extLst>
      <p:ext uri="{BB962C8B-B14F-4D97-AF65-F5344CB8AC3E}">
        <p14:creationId xmlns:p14="http://schemas.microsoft.com/office/powerpoint/2010/main" val="178369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55315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2388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18758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8644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04560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5563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504426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0518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31664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754031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16190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004293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8140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93535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22722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496336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53026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82942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12574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201686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0748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17381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5566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34747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170064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677914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64E8B8B-51E0-2D4B-A3C4-D4534F5B3E65}" type="slidenum">
              <a:rPr lang="en-US"/>
              <a:pPr>
                <a:defRPr/>
              </a:pPr>
              <a:t>‹#›</a:t>
            </a:fld>
            <a:endParaRPr lang="en-US"/>
          </a:p>
        </p:txBody>
      </p:sp>
    </p:spTree>
    <p:extLst>
      <p:ext uri="{BB962C8B-B14F-4D97-AF65-F5344CB8AC3E}">
        <p14:creationId xmlns:p14="http://schemas.microsoft.com/office/powerpoint/2010/main" val="1189880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7.xml"/><Relationship Id="rId4"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smtClean="0"/>
              <a:pPr eaLnBrk="0" hangingPunct="0">
                <a:defRPr/>
              </a:pPr>
              <a:t>‹#›</a:t>
            </a:fld>
            <a:endParaRPr lang="en-US"/>
          </a:p>
        </p:txBody>
      </p:sp>
    </p:spTree>
    <p:extLst>
      <p:ext uri="{BB962C8B-B14F-4D97-AF65-F5344CB8AC3E}">
        <p14:creationId xmlns:p14="http://schemas.microsoft.com/office/powerpoint/2010/main" val="267344441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12192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4E4BEA21-A102-5F4A-958F-863F6352E78C}" type="slidenum">
              <a:rPr lang="en-US"/>
              <a:pPr>
                <a:defRPr/>
              </a:pPr>
              <a:t>‹#›</a:t>
            </a:fld>
            <a:endParaRPr lang="en-US"/>
          </a:p>
        </p:txBody>
      </p:sp>
    </p:spTree>
    <p:extLst>
      <p:ext uri="{BB962C8B-B14F-4D97-AF65-F5344CB8AC3E}">
        <p14:creationId xmlns:p14="http://schemas.microsoft.com/office/powerpoint/2010/main" val="2690991530"/>
      </p:ext>
    </p:extLst>
  </p:cSld>
  <p:clrMap bg1="dk2" tx1="lt1" bg2="dk1" tx2="lt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6/18/26</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247424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6/18/26</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59472151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6/18/26</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9919562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117856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sp>
        <p:nvSpPr>
          <p:cNvPr id="347139" name="Rectangle 21"/>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1386527624"/>
      </p:ext>
    </p:extLst>
  </p:cSld>
  <p:clrMap bg1="dk2" tx1="lt1" bg2="dk1" tx2="lt2" accent1="accent1" accent2="accent2" accent3="accent3" accent4="accent4" accent5="accent5" accent6="accent6" hlink="hlink" folHlink="folHlink"/>
  <p:sldLayoutIdLst>
    <p:sldLayoutId id="2147483723"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11613969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284722136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C4D524-9467-EC4D-9F99-420CD07123DB}" type="slidenum">
              <a:rPr lang="en-US"/>
              <a:pPr/>
              <a:t>‹#›</a:t>
            </a:fld>
            <a:endParaRPr lang="en-US"/>
          </a:p>
        </p:txBody>
      </p:sp>
    </p:spTree>
    <p:extLst>
      <p:ext uri="{BB962C8B-B14F-4D97-AF65-F5344CB8AC3E}">
        <p14:creationId xmlns:p14="http://schemas.microsoft.com/office/powerpoint/2010/main" val="428998655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hangingPunct="0">
              <a:defRPr/>
            </a:pPr>
            <a:endParaRPr lang="en-US"/>
          </a:p>
        </p:txBody>
      </p:sp>
      <p:sp>
        <p:nvSpPr>
          <p:cNvPr id="1029"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hangingPunct="0">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hangingPunct="0">
              <a:defRPr/>
            </a:pPr>
            <a:fld id="{C7FCEC4A-0619-534F-AB0C-4C4D1986DF16}" type="slidenum">
              <a:rPr lang="en-US" smtClean="0"/>
              <a:pPr defTabSz="914353" eaLnBrk="0" hangingPunct="0">
                <a:defRPr/>
              </a:pPr>
              <a:t>‹#›</a:t>
            </a:fld>
            <a:endParaRPr lang="en-US"/>
          </a:p>
        </p:txBody>
      </p:sp>
    </p:spTree>
    <p:extLst>
      <p:ext uri="{BB962C8B-B14F-4D97-AF65-F5344CB8AC3E}">
        <p14:creationId xmlns:p14="http://schemas.microsoft.com/office/powerpoint/2010/main" val="35068019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93.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69F8ABD-2B54-EEBA-28E6-4E1A684C5C3C}"/>
              </a:ext>
            </a:extLst>
          </p:cNvPr>
          <p:cNvPicPr>
            <a:picLocks noChangeAspect="1"/>
          </p:cNvPicPr>
          <p:nvPr/>
        </p:nvPicPr>
        <p:blipFill>
          <a:blip r:embed="rId3"/>
          <a:stretch>
            <a:fillRect/>
          </a:stretch>
        </p:blipFill>
        <p:spPr>
          <a:xfrm>
            <a:off x="0" y="28575"/>
            <a:ext cx="12192000" cy="6800850"/>
          </a:xfrm>
          <a:prstGeom prst="rect">
            <a:avLst/>
          </a:prstGeom>
        </p:spPr>
      </p:pic>
      <p:sp>
        <p:nvSpPr>
          <p:cNvPr id="8" name="Rectangle 2"/>
          <p:cNvSpPr txBox="1">
            <a:spLocks noChangeArrowheads="1"/>
          </p:cNvSpPr>
          <p:nvPr/>
        </p:nvSpPr>
        <p:spPr bwMode="auto">
          <a:xfrm>
            <a:off x="731520" y="3352801"/>
            <a:ext cx="7213600" cy="134111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Five Texts on Jehovah Shalom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(The Lord is Peace) </a:t>
            </a:r>
          </a:p>
        </p:txBody>
      </p:sp>
      <p:sp>
        <p:nvSpPr>
          <p:cNvPr id="900098" name="Rectangle 2"/>
          <p:cNvSpPr>
            <a:spLocks noGrp="1" noChangeArrowheads="1"/>
          </p:cNvSpPr>
          <p:nvPr>
            <p:ph type="ctrTitle"/>
          </p:nvPr>
        </p:nvSpPr>
        <p:spPr>
          <a:xfrm>
            <a:off x="162560" y="-1584960"/>
            <a:ext cx="12192000" cy="1158240"/>
          </a:xfrm>
          <a:solidFill>
            <a:schemeClr val="tx1"/>
          </a:solidFill>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Experiencing the God of Peace</a:t>
            </a:r>
          </a:p>
        </p:txBody>
      </p:sp>
      <p:sp>
        <p:nvSpPr>
          <p:cNvPr id="3" name="Text Box 5">
            <a:extLst>
              <a:ext uri="{FF2B5EF4-FFF2-40B4-BE49-F238E27FC236}">
                <a16:creationId xmlns:a16="http://schemas.microsoft.com/office/drawing/2014/main" id="{D474B324-DD3A-5222-BCE6-80DAEF3F012A}"/>
              </a:ext>
            </a:extLst>
          </p:cNvPr>
          <p:cNvSpPr txBox="1">
            <a:spLocks noChangeArrowheads="1"/>
          </p:cNvSpPr>
          <p:nvPr/>
        </p:nvSpPr>
        <p:spPr bwMode="auto">
          <a:xfrm>
            <a:off x="0" y="5954486"/>
            <a:ext cx="12192000" cy="87085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8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8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23278834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8883254" y="2592218"/>
            <a:ext cx="2916860" cy="2062103"/>
          </a:xfrm>
          <a:prstGeom prst="rect">
            <a:avLst/>
          </a:prstGeom>
          <a:solidFill>
            <a:srgbClr val="4D5A62"/>
          </a:solidFill>
        </p:spPr>
        <p:txBody>
          <a:bodyPr wrap="square">
            <a:spAutoFit/>
          </a:bodyPr>
          <a:lstStyle/>
          <a:p>
            <a:pPr defTabSz="342900">
              <a:defRPr sz="1600" b="1">
                <a:latin typeface="Arial"/>
              </a:defRPr>
            </a:pPr>
            <a:r>
              <a:rPr b="1" dirty="0">
                <a:solidFill>
                  <a:prstClr val="white"/>
                </a:solidFill>
                <a:latin typeface="Arial"/>
              </a:rPr>
              <a:t>Gideon expected death</a:t>
            </a:r>
            <a:r>
              <a:rPr lang="en-US" b="1" dirty="0">
                <a:solidFill>
                  <a:prstClr val="white"/>
                </a:solidFill>
                <a:latin typeface="Arial"/>
              </a:rPr>
              <a:t> </a:t>
            </a:r>
            <a:r>
              <a:rPr b="1" dirty="0">
                <a:solidFill>
                  <a:prstClr val="white"/>
                </a:solidFill>
                <a:latin typeface="Arial"/>
              </a:rPr>
              <a:t>after seeing the Angel of</a:t>
            </a:r>
            <a:r>
              <a:rPr lang="en-US" b="1" dirty="0">
                <a:solidFill>
                  <a:prstClr val="white"/>
                </a:solidFill>
                <a:latin typeface="Arial"/>
              </a:rPr>
              <a:t> </a:t>
            </a:r>
            <a:r>
              <a:rPr b="1" dirty="0">
                <a:solidFill>
                  <a:prstClr val="white"/>
                </a:solidFill>
                <a:latin typeface="Arial"/>
              </a:rPr>
              <a:t>the LORD face-to-face.</a:t>
            </a:r>
            <a:r>
              <a:rPr lang="en-US" b="1" dirty="0">
                <a:solidFill>
                  <a:prstClr val="white"/>
                </a:solidFill>
                <a:latin typeface="Arial"/>
              </a:rPr>
              <a:t> </a:t>
            </a:r>
            <a:r>
              <a:rPr b="1" dirty="0">
                <a:solidFill>
                  <a:prstClr val="white"/>
                </a:solidFill>
                <a:latin typeface="Arial"/>
              </a:rPr>
              <a:t>Instead, God gave him a</a:t>
            </a:r>
            <a:r>
              <a:rPr lang="en-US" b="1" dirty="0">
                <a:solidFill>
                  <a:prstClr val="white"/>
                </a:solidFill>
                <a:latin typeface="Arial"/>
              </a:rPr>
              <a:t>n </a:t>
            </a:r>
            <a:r>
              <a:rPr b="1" dirty="0">
                <a:solidFill>
                  <a:prstClr val="white"/>
                </a:solidFill>
                <a:latin typeface="Arial"/>
              </a:rPr>
              <a:t>incredibly difficult,</a:t>
            </a:r>
            <a:r>
              <a:rPr lang="en-US" b="1" dirty="0">
                <a:solidFill>
                  <a:prstClr val="white"/>
                </a:solidFill>
                <a:latin typeface="Arial"/>
              </a:rPr>
              <a:t> </a:t>
            </a:r>
            <a:r>
              <a:rPr b="1" dirty="0">
                <a:solidFill>
                  <a:prstClr val="white"/>
                </a:solidFill>
                <a:latin typeface="Arial"/>
              </a:rPr>
              <a:t>terrifying assignment and</a:t>
            </a:r>
            <a:r>
              <a:rPr lang="en-US" b="1" dirty="0">
                <a:solidFill>
                  <a:prstClr val="white"/>
                </a:solidFill>
                <a:latin typeface="Arial"/>
              </a:rPr>
              <a:t> </a:t>
            </a:r>
            <a:r>
              <a:rPr b="1" dirty="0">
                <a:solidFill>
                  <a:prstClr val="white"/>
                </a:solidFill>
                <a:latin typeface="Arial"/>
              </a:rPr>
              <a:t>promised</a:t>
            </a:r>
            <a:r>
              <a:rPr lang="en-US" b="1" dirty="0">
                <a:solidFill>
                  <a:prstClr val="white"/>
                </a:solidFill>
                <a:latin typeface="Arial"/>
              </a:rPr>
              <a:t>,</a:t>
            </a:r>
            <a:r>
              <a:rPr b="1" dirty="0">
                <a:solidFill>
                  <a:prstClr val="white"/>
                </a:solidFill>
                <a:latin typeface="Arial"/>
              </a:rPr>
              <a:t> “Peace be to</a:t>
            </a:r>
            <a:r>
              <a:rPr lang="en-US" b="1" dirty="0">
                <a:solidFill>
                  <a:prstClr val="white"/>
                </a:solidFill>
                <a:latin typeface="Arial"/>
              </a:rPr>
              <a:t> you.</a:t>
            </a:r>
            <a:r>
              <a:rPr b="1" dirty="0">
                <a:solidFill>
                  <a:prstClr val="white"/>
                </a:solidFill>
                <a:latin typeface="Arial"/>
              </a:rPr>
              <a:t> Do not fear.”</a:t>
            </a:r>
          </a:p>
        </p:txBody>
      </p:sp>
      <p:sp>
        <p:nvSpPr>
          <p:cNvPr id="4" name="TextBox 3">
            <a:extLst>
              <a:ext uri="{FF2B5EF4-FFF2-40B4-BE49-F238E27FC236}">
                <a16:creationId xmlns:a16="http://schemas.microsoft.com/office/drawing/2014/main" id="{5B6C44DB-BAF1-3ABE-946A-61A1F05B6CA9}"/>
              </a:ext>
            </a:extLst>
          </p:cNvPr>
          <p:cNvSpPr txBox="1"/>
          <p:nvPr/>
        </p:nvSpPr>
        <p:spPr>
          <a:xfrm>
            <a:off x="0" y="5465006"/>
            <a:ext cx="12192000" cy="1384995"/>
          </a:xfrm>
          <a:prstGeom prst="rect">
            <a:avLst/>
          </a:prstGeom>
          <a:solidFill>
            <a:srgbClr val="4D5A62"/>
          </a:solidFill>
        </p:spPr>
        <p:txBody>
          <a:bodyPr wrap="square" anchor="ctr">
            <a:spAutoFit/>
          </a:bodyPr>
          <a:lstStyle/>
          <a:p>
            <a:pPr algn="ctr" defTabSz="342900">
              <a:defRPr sz="1600" b="1">
                <a:latin typeface="Arial"/>
              </a:defRPr>
            </a:pPr>
            <a:r>
              <a:rPr sz="2800" b="1" dirty="0">
                <a:solidFill>
                  <a:prstClr val="white"/>
                </a:solidFill>
                <a:latin typeface="Arial"/>
              </a:rPr>
              <a:t>Gideon experienced God's peace precisely when God required him to do</a:t>
            </a:r>
            <a:r>
              <a:rPr lang="en-US" sz="2800" b="1" dirty="0">
                <a:solidFill>
                  <a:prstClr val="white"/>
                </a:solidFill>
                <a:latin typeface="Arial"/>
              </a:rPr>
              <a:t> </a:t>
            </a:r>
            <a:r>
              <a:rPr sz="2800" b="1" dirty="0">
                <a:solidFill>
                  <a:prstClr val="white"/>
                </a:solidFill>
                <a:latin typeface="Arial"/>
              </a:rPr>
              <a:t>something incredibly difficult. He built an altar and named it Jehovah Shalom.</a:t>
            </a:r>
            <a:endParaRPr lang="en-US" sz="2800" b="1" dirty="0">
              <a:solidFill>
                <a:prstClr val="white"/>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DDD5B-A195-1E47-F18D-80F075CA048A}"/>
            </a:ext>
          </a:extLst>
        </p:cNvPr>
        <p:cNvGrpSpPr/>
        <p:nvPr/>
      </p:nvGrpSpPr>
      <p:grpSpPr>
        <a:xfrm>
          <a:off x="0" y="0"/>
          <a:ext cx="0" cy="0"/>
          <a:chOff x="0" y="0"/>
          <a:chExt cx="0" cy="0"/>
        </a:xfrm>
      </p:grpSpPr>
      <p:pic>
        <p:nvPicPr>
          <p:cNvPr id="2" name="Picture 1" descr="_tmp_img.png">
            <a:extLst>
              <a:ext uri="{FF2B5EF4-FFF2-40B4-BE49-F238E27FC236}">
                <a16:creationId xmlns:a16="http://schemas.microsoft.com/office/drawing/2014/main" id="{F893B0DB-A493-2A93-D977-D20263485F19}"/>
              </a:ext>
            </a:extLst>
          </p:cNvPr>
          <p:cNvPicPr>
            <a:picLocks noChangeAspect="1"/>
          </p:cNvPicPr>
          <p:nvPr/>
        </p:nvPicPr>
        <p:blipFill>
          <a:blip r:embed="rId3"/>
          <a:srcRect l="20625" t="24286" b="21569"/>
          <a:stretch>
            <a:fillRect/>
          </a:stretch>
        </p:blipFill>
        <p:spPr>
          <a:xfrm>
            <a:off x="555172" y="1012371"/>
            <a:ext cx="9677400" cy="3713310"/>
          </a:xfrm>
          <a:prstGeom prst="rect">
            <a:avLst/>
          </a:prstGeom>
        </p:spPr>
      </p:pic>
      <p:sp>
        <p:nvSpPr>
          <p:cNvPr id="5" name="TextBox 4">
            <a:extLst>
              <a:ext uri="{FF2B5EF4-FFF2-40B4-BE49-F238E27FC236}">
                <a16:creationId xmlns:a16="http://schemas.microsoft.com/office/drawing/2014/main" id="{387D0CA2-E52B-20B6-A631-74000339B121}"/>
              </a:ext>
            </a:extLst>
          </p:cNvPr>
          <p:cNvSpPr txBox="1"/>
          <p:nvPr/>
        </p:nvSpPr>
        <p:spPr>
          <a:xfrm>
            <a:off x="6727371" y="783770"/>
            <a:ext cx="5464629" cy="4398264"/>
          </a:xfrm>
          <a:prstGeom prst="rect">
            <a:avLst/>
          </a:prstGeom>
          <a:solidFill>
            <a:schemeClr val="tx1"/>
          </a:solidFill>
        </p:spPr>
        <p:txBody>
          <a:bodyPr wrap="square">
            <a:spAutoFit/>
          </a:bodyPr>
          <a:lstStyle/>
          <a:p>
            <a:r>
              <a:rPr lang="en-US" sz="4000" b="1" dirty="0">
                <a:solidFill>
                  <a:schemeClr val="bg1"/>
                </a:solidFill>
              </a:rPr>
              <a:t>* wholeness</a:t>
            </a:r>
          </a:p>
          <a:p>
            <a:r>
              <a:rPr lang="en-US" sz="4000" b="1" dirty="0">
                <a:solidFill>
                  <a:schemeClr val="bg1"/>
                </a:solidFill>
              </a:rPr>
              <a:t>* well-being</a:t>
            </a:r>
          </a:p>
          <a:p>
            <a:r>
              <a:rPr lang="en-US" sz="4000" b="1" dirty="0">
                <a:solidFill>
                  <a:schemeClr val="bg1"/>
                </a:solidFill>
              </a:rPr>
              <a:t>* harmony</a:t>
            </a:r>
          </a:p>
          <a:p>
            <a:r>
              <a:rPr lang="en-US" sz="4000" b="1" dirty="0">
                <a:solidFill>
                  <a:schemeClr val="bg1"/>
                </a:solidFill>
              </a:rPr>
              <a:t>* safety</a:t>
            </a:r>
          </a:p>
          <a:p>
            <a:r>
              <a:rPr lang="en-US" sz="4000" b="1" dirty="0">
                <a:solidFill>
                  <a:schemeClr val="bg1"/>
                </a:solidFill>
              </a:rPr>
              <a:t>* prosperity</a:t>
            </a:r>
          </a:p>
          <a:p>
            <a:r>
              <a:rPr lang="en-US" sz="4000" b="1" dirty="0">
                <a:solidFill>
                  <a:schemeClr val="bg1"/>
                </a:solidFill>
              </a:rPr>
              <a:t>* covenant blessing</a:t>
            </a:r>
          </a:p>
          <a:p>
            <a:r>
              <a:rPr lang="en-US" sz="4000" b="1" dirty="0">
                <a:solidFill>
                  <a:schemeClr val="bg1"/>
                </a:solidFill>
              </a:rPr>
              <a:t>* spiritual completeness</a:t>
            </a:r>
          </a:p>
        </p:txBody>
      </p:sp>
      <p:sp>
        <p:nvSpPr>
          <p:cNvPr id="6" name="Title 5">
            <a:extLst>
              <a:ext uri="{FF2B5EF4-FFF2-40B4-BE49-F238E27FC236}">
                <a16:creationId xmlns:a16="http://schemas.microsoft.com/office/drawing/2014/main" id="{55D021D0-FDBE-4424-8A6F-795B38CCB11C}"/>
              </a:ext>
            </a:extLst>
          </p:cNvPr>
          <p:cNvSpPr>
            <a:spLocks noGrp="1"/>
          </p:cNvSpPr>
          <p:nvPr>
            <p:ph type="title" idx="4294967295"/>
          </p:nvPr>
        </p:nvSpPr>
        <p:spPr/>
        <p:txBody>
          <a:bodyPr>
            <a:noAutofit/>
          </a:bodyPr>
          <a:lstStyle/>
          <a:p>
            <a:r>
              <a:rPr lang="en-US" sz="6000" dirty="0">
                <a:solidFill>
                  <a:schemeClr val="bg1"/>
                </a:solidFill>
              </a:rPr>
              <a:t>Shalom means:</a:t>
            </a:r>
          </a:p>
        </p:txBody>
      </p:sp>
    </p:spTree>
    <p:extLst>
      <p:ext uri="{BB962C8B-B14F-4D97-AF65-F5344CB8AC3E}">
        <p14:creationId xmlns:p14="http://schemas.microsoft.com/office/powerpoint/2010/main" val="379220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12192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experience the God of peace? </a:t>
            </a:r>
          </a:p>
        </p:txBody>
      </p:sp>
      <p:pic>
        <p:nvPicPr>
          <p:cNvPr id="4098" name="Picture 2" descr="How You Can Experience God's Peace - Day 1 of 4">
            <a:extLst>
              <a:ext uri="{FF2B5EF4-FFF2-40B4-BE49-F238E27FC236}">
                <a16:creationId xmlns:a16="http://schemas.microsoft.com/office/drawing/2014/main" id="{78CBB722-BE0A-4473-99D1-6E3893C40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5657669-2EF4-57C9-1618-ECA8DE385CE8}"/>
              </a:ext>
            </a:extLst>
          </p:cNvPr>
          <p:cNvSpPr txBox="1">
            <a:spLocks noChangeArrowheads="1"/>
          </p:cNvSpPr>
          <p:nvPr/>
        </p:nvSpPr>
        <p:spPr bwMode="auto">
          <a:xfrm>
            <a:off x="1861117" y="4572000"/>
            <a:ext cx="8515334" cy="11926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5 ways to God's peace</a:t>
            </a:r>
          </a:p>
        </p:txBody>
      </p:sp>
    </p:spTree>
    <p:extLst>
      <p:ext uri="{BB962C8B-B14F-4D97-AF65-F5344CB8AC3E}">
        <p14:creationId xmlns:p14="http://schemas.microsoft.com/office/powerpoint/2010/main" val="392854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978346" y="1917701"/>
            <a:ext cx="3732526" cy="338554"/>
          </a:xfrm>
          <a:prstGeom prst="rect">
            <a:avLst/>
          </a:prstGeom>
          <a:solidFill>
            <a:srgbClr val="182327"/>
          </a:solidFill>
        </p:spPr>
        <p:txBody>
          <a:bodyPr wrap="square">
            <a:spAutoFit/>
          </a:bodyPr>
          <a:lstStyle/>
          <a:p>
            <a:pPr algn="r" defTabSz="342900">
              <a:defRPr sz="1600" b="1">
                <a:latin typeface="Arial"/>
              </a:defRPr>
            </a:pPr>
            <a:r>
              <a:rPr lang="en-US" b="1" dirty="0">
                <a:solidFill>
                  <a:schemeClr val="bg2"/>
                </a:solidFill>
                <a:latin typeface="Arial"/>
              </a:rPr>
              <a:t>Appears exclusively in</a:t>
            </a:r>
            <a:endParaRPr b="1" dirty="0">
              <a:solidFill>
                <a:schemeClr val="bg2"/>
              </a:solidFill>
              <a:latin typeface="Arial"/>
            </a:endParaRPr>
          </a:p>
        </p:txBody>
      </p:sp>
      <p:sp>
        <p:nvSpPr>
          <p:cNvPr id="4" name="TextBox 3">
            <a:extLst>
              <a:ext uri="{FF2B5EF4-FFF2-40B4-BE49-F238E27FC236}">
                <a16:creationId xmlns:a16="http://schemas.microsoft.com/office/drawing/2014/main" id="{B21C3EF3-07C7-955F-90BB-EBEFA4179B45}"/>
              </a:ext>
            </a:extLst>
          </p:cNvPr>
          <p:cNvSpPr txBox="1"/>
          <p:nvPr/>
        </p:nvSpPr>
        <p:spPr>
          <a:xfrm>
            <a:off x="1085850" y="2495104"/>
            <a:ext cx="3732526" cy="338554"/>
          </a:xfrm>
          <a:prstGeom prst="rect">
            <a:avLst/>
          </a:prstGeom>
          <a:solidFill>
            <a:srgbClr val="182327"/>
          </a:solidFill>
        </p:spPr>
        <p:txBody>
          <a:bodyPr wrap="square">
            <a:spAutoFit/>
          </a:bodyPr>
          <a:lstStyle/>
          <a:p>
            <a:pPr algn="r" defTabSz="342900">
              <a:defRPr sz="1600" b="1">
                <a:latin typeface="Arial"/>
              </a:defRPr>
            </a:pPr>
            <a:r>
              <a:rPr lang="en-US" b="1" dirty="0">
                <a:solidFill>
                  <a:schemeClr val="bg2"/>
                </a:solidFill>
                <a:latin typeface="Arial"/>
              </a:rPr>
              <a:t>Located entirely in the</a:t>
            </a:r>
            <a:endParaRPr b="1" dirty="0">
              <a:solidFill>
                <a:schemeClr val="bg2"/>
              </a:solidFill>
              <a:latin typeface="Arial"/>
            </a:endParaRPr>
          </a:p>
        </p:txBody>
      </p:sp>
      <p:sp>
        <p:nvSpPr>
          <p:cNvPr id="5" name="TextBox 4">
            <a:extLst>
              <a:ext uri="{FF2B5EF4-FFF2-40B4-BE49-F238E27FC236}">
                <a16:creationId xmlns:a16="http://schemas.microsoft.com/office/drawing/2014/main" id="{0E592694-E00E-542E-A8A5-2710ED239110}"/>
              </a:ext>
            </a:extLst>
          </p:cNvPr>
          <p:cNvSpPr txBox="1"/>
          <p:nvPr/>
        </p:nvSpPr>
        <p:spPr>
          <a:xfrm>
            <a:off x="1266378" y="3072507"/>
            <a:ext cx="3732526" cy="338554"/>
          </a:xfrm>
          <a:prstGeom prst="rect">
            <a:avLst/>
          </a:prstGeom>
          <a:solidFill>
            <a:srgbClr val="182327"/>
          </a:solidFill>
        </p:spPr>
        <p:txBody>
          <a:bodyPr wrap="square">
            <a:spAutoFit/>
          </a:bodyPr>
          <a:lstStyle/>
          <a:p>
            <a:pPr algn="r" defTabSz="342900">
              <a:defRPr sz="1600" b="1">
                <a:latin typeface="Arial"/>
              </a:defRPr>
            </a:pPr>
            <a:r>
              <a:rPr lang="en-US" b="1" dirty="0">
                <a:solidFill>
                  <a:schemeClr val="bg2"/>
                </a:solidFill>
                <a:latin typeface="Arial"/>
              </a:rPr>
              <a:t>Emerges exclusively during</a:t>
            </a:r>
            <a:endParaRPr b="1" dirty="0">
              <a:solidFill>
                <a:schemeClr val="bg2"/>
              </a:solidFill>
              <a:latin typeface="Arial"/>
            </a:endParaRPr>
          </a:p>
        </p:txBody>
      </p:sp>
      <p:sp>
        <p:nvSpPr>
          <p:cNvPr id="6" name="TextBox 5">
            <a:extLst>
              <a:ext uri="{FF2B5EF4-FFF2-40B4-BE49-F238E27FC236}">
                <a16:creationId xmlns:a16="http://schemas.microsoft.com/office/drawing/2014/main" id="{5647D375-4428-528B-57A4-22B4B955C5EC}"/>
              </a:ext>
            </a:extLst>
          </p:cNvPr>
          <p:cNvSpPr txBox="1"/>
          <p:nvPr/>
        </p:nvSpPr>
        <p:spPr>
          <a:xfrm>
            <a:off x="1373882" y="3649910"/>
            <a:ext cx="3732526" cy="338554"/>
          </a:xfrm>
          <a:prstGeom prst="rect">
            <a:avLst/>
          </a:prstGeom>
          <a:solidFill>
            <a:srgbClr val="182327"/>
          </a:solidFill>
        </p:spPr>
        <p:txBody>
          <a:bodyPr wrap="square">
            <a:spAutoFit/>
          </a:bodyPr>
          <a:lstStyle/>
          <a:p>
            <a:pPr algn="r" defTabSz="342900">
              <a:defRPr sz="1600" b="1">
                <a:latin typeface="Arial"/>
              </a:defRPr>
            </a:pPr>
            <a:r>
              <a:rPr lang="en-US" b="1" dirty="0">
                <a:solidFill>
                  <a:schemeClr val="bg2"/>
                </a:solidFill>
                <a:latin typeface="Arial"/>
              </a:rPr>
              <a:t>Located near the</a:t>
            </a:r>
            <a:endParaRPr b="1" dirty="0">
              <a:solidFill>
                <a:schemeClr val="bg2"/>
              </a:solidFill>
              <a:latin typeface="Arial"/>
            </a:endParaRPr>
          </a:p>
        </p:txBody>
      </p:sp>
      <p:sp>
        <p:nvSpPr>
          <p:cNvPr id="7" name="TextBox 6">
            <a:extLst>
              <a:ext uri="{FF2B5EF4-FFF2-40B4-BE49-F238E27FC236}">
                <a16:creationId xmlns:a16="http://schemas.microsoft.com/office/drawing/2014/main" id="{C8452907-CEB9-454E-71FC-117F09A3DA18}"/>
              </a:ext>
            </a:extLst>
          </p:cNvPr>
          <p:cNvSpPr txBox="1"/>
          <p:nvPr/>
        </p:nvSpPr>
        <p:spPr>
          <a:xfrm>
            <a:off x="5461000" y="5565911"/>
            <a:ext cx="2376714" cy="769441"/>
          </a:xfrm>
          <a:prstGeom prst="rect">
            <a:avLst/>
          </a:prstGeom>
          <a:solidFill>
            <a:srgbClr val="261B19"/>
          </a:solidFill>
        </p:spPr>
        <p:txBody>
          <a:bodyPr wrap="square" anchor="ctr">
            <a:spAutoFit/>
          </a:bodyPr>
          <a:lstStyle/>
          <a:p>
            <a:pPr defTabSz="342900">
              <a:defRPr sz="1600" b="1">
                <a:latin typeface="Arial"/>
              </a:defRPr>
            </a:pPr>
            <a:r>
              <a:rPr lang="en-US" sz="4400" b="1" dirty="0">
                <a:solidFill>
                  <a:schemeClr val="bg2"/>
                </a:solidFill>
                <a:latin typeface="Arial"/>
              </a:rPr>
              <a:t>TEXTS</a:t>
            </a:r>
            <a:endParaRPr sz="4400" b="1" dirty="0">
              <a:solidFill>
                <a:schemeClr val="bg2"/>
              </a:solidFill>
              <a:latin typeface="Arial"/>
            </a:endParaRPr>
          </a:p>
        </p:txBody>
      </p:sp>
      <p:sp>
        <p:nvSpPr>
          <p:cNvPr id="8" name="TextBox 7">
            <a:extLst>
              <a:ext uri="{FF2B5EF4-FFF2-40B4-BE49-F238E27FC236}">
                <a16:creationId xmlns:a16="http://schemas.microsoft.com/office/drawing/2014/main" id="{40BA7540-7632-476E-897D-5E29CD3F1E3D}"/>
              </a:ext>
            </a:extLst>
          </p:cNvPr>
          <p:cNvSpPr txBox="1"/>
          <p:nvPr/>
        </p:nvSpPr>
        <p:spPr>
          <a:xfrm>
            <a:off x="1479983" y="4210135"/>
            <a:ext cx="3732526" cy="338554"/>
          </a:xfrm>
          <a:prstGeom prst="rect">
            <a:avLst/>
          </a:prstGeom>
          <a:solidFill>
            <a:srgbClr val="182327"/>
          </a:solidFill>
        </p:spPr>
        <p:txBody>
          <a:bodyPr wrap="square">
            <a:spAutoFit/>
          </a:bodyPr>
          <a:lstStyle/>
          <a:p>
            <a:pPr algn="r" defTabSz="342900">
              <a:defRPr sz="1600" b="1">
                <a:latin typeface="Arial"/>
              </a:defRPr>
            </a:pPr>
            <a:r>
              <a:rPr lang="en-US" b="1" dirty="0">
                <a:solidFill>
                  <a:schemeClr val="bg2"/>
                </a:solidFill>
                <a:latin typeface="Arial"/>
              </a:rPr>
              <a:t>Always formatted as a</a:t>
            </a:r>
            <a:endParaRPr b="1" dirty="0">
              <a:solidFill>
                <a:schemeClr val="bg2"/>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12192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experience the God of peace? </a:t>
            </a:r>
          </a:p>
        </p:txBody>
      </p:sp>
      <p:pic>
        <p:nvPicPr>
          <p:cNvPr id="4098" name="Picture 2" descr="How You Can Experience God's Peace - Day 1 of 4">
            <a:extLst>
              <a:ext uri="{FF2B5EF4-FFF2-40B4-BE49-F238E27FC236}">
                <a16:creationId xmlns:a16="http://schemas.microsoft.com/office/drawing/2014/main" id="{78CBB722-BE0A-4473-99D1-6E3893C40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5657669-2EF4-57C9-1618-ECA8DE385CE8}"/>
              </a:ext>
            </a:extLst>
          </p:cNvPr>
          <p:cNvSpPr txBox="1">
            <a:spLocks noChangeArrowheads="1"/>
          </p:cNvSpPr>
          <p:nvPr/>
        </p:nvSpPr>
        <p:spPr bwMode="auto">
          <a:xfrm>
            <a:off x="1861117" y="4572000"/>
            <a:ext cx="8515334" cy="11926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5 ways to God's peace</a:t>
            </a:r>
          </a:p>
        </p:txBody>
      </p:sp>
    </p:spTree>
    <p:extLst>
      <p:ext uri="{BB962C8B-B14F-4D97-AF65-F5344CB8AC3E}">
        <p14:creationId xmlns:p14="http://schemas.microsoft.com/office/powerpoint/2010/main" val="1694130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rcRect l="3975" t="5276" r="8954" b="7653"/>
          <a:stretch>
            <a:fillRect/>
          </a:stretch>
        </p:blipFill>
        <p:spPr>
          <a:xfrm>
            <a:off x="-14287" y="-1"/>
            <a:ext cx="12192000" cy="6858001"/>
          </a:xfrm>
          <a:prstGeom prst="rect">
            <a:avLst/>
          </a:prstGeom>
        </p:spPr>
      </p:pic>
      <p:sp>
        <p:nvSpPr>
          <p:cNvPr id="3" name="Oval 2">
            <a:extLst>
              <a:ext uri="{FF2B5EF4-FFF2-40B4-BE49-F238E27FC236}">
                <a16:creationId xmlns:a16="http://schemas.microsoft.com/office/drawing/2014/main" id="{C1FD23C8-D1B0-CCAB-226B-AC29385BB476}"/>
              </a:ext>
            </a:extLst>
          </p:cNvPr>
          <p:cNvSpPr/>
          <p:nvPr/>
        </p:nvSpPr>
        <p:spPr>
          <a:xfrm>
            <a:off x="1214438" y="2852936"/>
            <a:ext cx="2085976"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1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26721" name="TextBox 4"/>
          <p:cNvSpPr txBox="1">
            <a:spLocks noChangeArrowheads="1"/>
          </p:cNvSpPr>
          <p:nvPr/>
        </p:nvSpPr>
        <p:spPr bwMode="auto">
          <a:xfrm>
            <a:off x="1981200" y="1524000"/>
            <a:ext cx="8382000" cy="3046988"/>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defPPr>
              <a:defRPr lang="en-US"/>
            </a:defPPr>
            <a:lvl1pPr marR="0" lvl="0" indent="0" algn="ctr" defTabSz="914400" fontAlgn="base">
              <a:lnSpc>
                <a:spcPct val="100000"/>
              </a:lnSpc>
              <a:spcBef>
                <a:spcPct val="0"/>
              </a:spcBef>
              <a:spcAft>
                <a:spcPct val="0"/>
              </a:spcAft>
              <a:buClrTx/>
              <a:buSzTx/>
              <a:buFontTx/>
              <a:buNone/>
              <a:tabLst/>
              <a:defRPr kumimoji="0" sz="3200" b="1" i="0" u="none" strike="noStrike" cap="none" spc="0" normalizeH="0" baseline="3000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defRPr>
            </a:lvl1pPr>
          </a:lstStyle>
          <a:p>
            <a:r>
              <a:rPr lang="en-US" sz="4800" baseline="0" dirty="0"/>
              <a:t>The </a:t>
            </a:r>
            <a:r>
              <a:rPr lang="en-US" sz="4800" baseline="0" dirty="0">
                <a:solidFill>
                  <a:srgbClr val="FFFF00"/>
                </a:solidFill>
              </a:rPr>
              <a:t>God of peace</a:t>
            </a:r>
            <a:r>
              <a:rPr lang="en-US" sz="4800" baseline="0" dirty="0"/>
              <a:t> be with you all. </a:t>
            </a:r>
            <a:br>
              <a:rPr lang="en-US" sz="4800" baseline="0" dirty="0"/>
            </a:br>
            <a:br>
              <a:rPr lang="en-US" sz="4800" baseline="0" dirty="0"/>
            </a:br>
            <a:r>
              <a:rPr lang="en-US" sz="4800" baseline="0" dirty="0"/>
              <a:t>Amen. </a:t>
            </a:r>
          </a:p>
        </p:txBody>
      </p:sp>
      <p:sp>
        <p:nvSpPr>
          <p:cNvPr id="1055748" name="Rectangle 2"/>
          <p:cNvSpPr>
            <a:spLocks noGrp="1" noChangeArrowheads="1"/>
          </p:cNvSpPr>
          <p:nvPr>
            <p:ph type="ctrTitle"/>
          </p:nvPr>
        </p:nvSpPr>
        <p:spPr>
          <a:xfrm>
            <a:off x="2286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15:33</a:t>
            </a:r>
          </a:p>
        </p:txBody>
      </p:sp>
    </p:spTree>
    <p:extLst>
      <p:ext uri="{BB962C8B-B14F-4D97-AF65-F5344CB8AC3E}">
        <p14:creationId xmlns:p14="http://schemas.microsoft.com/office/powerpoint/2010/main" val="4496659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26721" name="TextBox 4"/>
          <p:cNvSpPr txBox="1">
            <a:spLocks noChangeArrowheads="1"/>
          </p:cNvSpPr>
          <p:nvPr/>
        </p:nvSpPr>
        <p:spPr bwMode="auto">
          <a:xfrm>
            <a:off x="1981200" y="1524000"/>
            <a:ext cx="8382000" cy="3867150"/>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23 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now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have finished my work in these regions</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after all these long years of waiting, I am eager to visit you.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24 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I am planning to go to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2286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57795"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(Romans 15:23-29)</a:t>
            </a:r>
            <a:endParaRPr lang="en-US" sz="4000"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2222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3048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30817" name="TextBox 4"/>
          <p:cNvSpPr txBox="1">
            <a:spLocks noChangeArrowheads="1"/>
          </p:cNvSpPr>
          <p:nvPr/>
        </p:nvSpPr>
        <p:spPr bwMode="auto">
          <a:xfrm>
            <a:off x="1600200" y="1295401"/>
            <a:ext cx="8991600" cy="5508625"/>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25 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before I come, I must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go to Jerusalem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to take a gift to the believers there.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26 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For you see, the believers in Macedonia and Achaia have eagerly taken up an offering for the poor among the believers in Jerusalem.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27 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2286000" y="152400"/>
            <a:ext cx="7772400" cy="838200"/>
          </a:xfrm>
          <a:solidFill>
            <a:srgbClr val="006600"/>
          </a:solidFill>
        </p:spPr>
        <p:txBody>
          <a:bodyPr/>
          <a:lstStyle/>
          <a:p>
            <a:pPr eaLnBrk="1" hangingPunct="1"/>
            <a:r>
              <a:rPr lang="en-US" sz="360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12192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Painting Contest</a:t>
            </a:r>
          </a:p>
        </p:txBody>
      </p:sp>
      <p:pic>
        <p:nvPicPr>
          <p:cNvPr id="1026" name="Picture 2" descr="Painting Competition - The Indian Art Fest">
            <a:extLst>
              <a:ext uri="{FF2B5EF4-FFF2-40B4-BE49-F238E27FC236}">
                <a16:creationId xmlns:a16="http://schemas.microsoft.com/office/drawing/2014/main" id="{0B8627B7-2B57-2F3D-E521-F04ACFDEB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61891"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(Romans 15:23-29)</a:t>
            </a:r>
            <a:endParaRPr lang="en-US" sz="4000"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33889" name="TextBox 4"/>
          <p:cNvSpPr txBox="1">
            <a:spLocks noChangeArrowheads="1"/>
          </p:cNvSpPr>
          <p:nvPr/>
        </p:nvSpPr>
        <p:spPr bwMode="auto">
          <a:xfrm>
            <a:off x="1415480" y="1612900"/>
            <a:ext cx="9361040" cy="3785652"/>
          </a:xfrm>
          <a:prstGeom prst="rect">
            <a:avLst/>
          </a:prstGeom>
          <a:noFill/>
          <a:ln>
            <a:noFill/>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28 </a:t>
            </a:r>
            <a: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As soon as I have delivered this money and completed this good deed of theirs, </a:t>
            </a:r>
            <a:b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br>
            <a:r>
              <a:rPr kumimoji="0" lang="en-US" sz="36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will come to see you on my way to Spain</a:t>
            </a:r>
            <a: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29 </a:t>
            </a:r>
            <a: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2286000" y="152400"/>
            <a:ext cx="7772400" cy="838200"/>
          </a:xfrm>
          <a:solidFill>
            <a:srgbClr val="000099"/>
          </a:solidFill>
        </p:spPr>
        <p:txBody>
          <a:bodyPr/>
          <a:lstStyle/>
          <a:p>
            <a:pPr eaLnBrk="1" hangingPunct="1"/>
            <a:r>
              <a:rPr lang="en-US" sz="360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64963"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(Romans 15:23-29)</a:t>
            </a:r>
            <a:endParaRPr lang="en-US" sz="4000"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3" name="AutoShape 5"/>
          <p:cNvSpPr>
            <a:spLocks noChangeArrowheads="1"/>
          </p:cNvSpPr>
          <p:nvPr/>
        </p:nvSpPr>
        <p:spPr bwMode="auto">
          <a:xfrm rot="-9277025">
            <a:off x="3294064" y="4343401"/>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(Romans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3294064" y="4343401"/>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2209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1026"/>
          <p:cNvSpPr>
            <a:spLocks noGrp="1" noChangeArrowheads="1"/>
          </p:cNvSpPr>
          <p:nvPr>
            <p:ph type="ctrTitle"/>
          </p:nvPr>
        </p:nvSpPr>
        <p:spPr>
          <a:xfrm>
            <a:off x="2667000" y="685800"/>
            <a:ext cx="6781800" cy="5410200"/>
          </a:xfrm>
        </p:spPr>
        <p:txBody>
          <a:bodyPr/>
          <a:lstStyle/>
          <a:p>
            <a:pPr eaLnBrk="1" hangingPunct="1"/>
            <a:r>
              <a:rPr lang="en-US" sz="9600" b="1" dirty="0">
                <a:solidFill>
                  <a:srgbClr val="66FFFF"/>
                </a:solidFill>
                <a:latin typeface="Arial" charset="0"/>
                <a:cs typeface="Arial" charset="0"/>
              </a:rPr>
              <a:t>New </a:t>
            </a:r>
            <a:r>
              <a:rPr lang="en-US" sz="4800" b="1" dirty="0">
                <a:solidFill>
                  <a:srgbClr val="FFFF00"/>
                </a:solidFill>
                <a:latin typeface="Arial" charset="0"/>
              </a:rPr>
              <a:t>e</a:t>
            </a:r>
            <a:r>
              <a:rPr lang="en-US" sz="5400" b="1" dirty="0">
                <a:solidFill>
                  <a:srgbClr val="FFFF00"/>
                </a:solidFill>
                <a:latin typeface="Arial" charset="0"/>
              </a:rPr>
              <a:t>x</a:t>
            </a:r>
            <a:r>
              <a:rPr lang="en-US" sz="6000" b="1" dirty="0">
                <a:solidFill>
                  <a:srgbClr val="FFFF00"/>
                </a:solidFill>
                <a:latin typeface="Arial" charset="0"/>
              </a:rPr>
              <a:t>p</a:t>
            </a:r>
            <a:r>
              <a:rPr lang="en-US" sz="6600" b="1" dirty="0">
                <a:solidFill>
                  <a:srgbClr val="FFFF00"/>
                </a:solidFill>
                <a:latin typeface="Arial" charset="0"/>
              </a:rPr>
              <a:t>a</a:t>
            </a:r>
            <a:r>
              <a:rPr lang="en-US" sz="7200" b="1" dirty="0">
                <a:solidFill>
                  <a:srgbClr val="FFFF00"/>
                </a:solidFill>
                <a:latin typeface="Arial" charset="0"/>
              </a:rPr>
              <a:t>n</a:t>
            </a:r>
            <a:r>
              <a:rPr lang="en-US" sz="8000" b="1" dirty="0">
                <a:solidFill>
                  <a:srgbClr val="FFFF00"/>
                </a:solidFill>
                <a:latin typeface="Arial" charset="0"/>
              </a:rPr>
              <a:t>s</a:t>
            </a:r>
            <a:r>
              <a:rPr lang="en-US" sz="8800" b="1" dirty="0">
                <a:solidFill>
                  <a:srgbClr val="FFFF00"/>
                </a:solidFill>
                <a:latin typeface="Arial" charset="0"/>
              </a:rPr>
              <a:t>i</a:t>
            </a:r>
            <a:r>
              <a:rPr lang="en-US" sz="9600" b="1" dirty="0">
                <a:solidFill>
                  <a:srgbClr val="FFFF00"/>
                </a:solidFill>
                <a:latin typeface="Arial" charset="0"/>
              </a:rPr>
              <a:t>o</a:t>
            </a:r>
            <a:r>
              <a:rPr lang="en-US" sz="11500" b="1" dirty="0">
                <a:solidFill>
                  <a:srgbClr val="FFFF00"/>
                </a:solidFill>
                <a:latin typeface="Arial" charset="0"/>
              </a:rPr>
              <a:t>n</a:t>
            </a:r>
            <a:r>
              <a:rPr lang="en-US" sz="13800" b="1" dirty="0">
                <a:solidFill>
                  <a:srgbClr val="FFFF00"/>
                </a:solidFill>
                <a:latin typeface="Arial" charset="0"/>
              </a:rPr>
              <a:t>s</a:t>
            </a:r>
            <a:r>
              <a:rPr lang="en-US" sz="5400" b="1" dirty="0">
                <a:solidFill>
                  <a:srgbClr val="FFFFFF"/>
                </a:solidFill>
                <a:latin typeface="Arial" charset="0"/>
              </a:rPr>
              <a:t> </a:t>
            </a:r>
            <a:br>
              <a:rPr lang="en-US" sz="5400" b="1" dirty="0">
                <a:solidFill>
                  <a:srgbClr val="FFFFFF"/>
                </a:solidFill>
                <a:latin typeface="Arial" charset="0"/>
              </a:rPr>
            </a:br>
            <a:r>
              <a:rPr lang="en-US" sz="9600" b="1" dirty="0">
                <a:solidFill>
                  <a:srgbClr val="66FFFF"/>
                </a:solidFill>
                <a:latin typeface="Arial" charset="0"/>
                <a:cs typeface="Arial" charset="0"/>
              </a:rPr>
              <a:t>for us…</a:t>
            </a:r>
            <a:endParaRPr lang="en-US" b="1" dirty="0">
              <a:latin typeface="Arial" charset="0"/>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From East to West</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1524000" y="1062392"/>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4911379" y="4476716"/>
            <a:ext cx="2209800" cy="921412"/>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353621"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 Asia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2998439" y="3503099"/>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
        <p:nvSpPr>
          <p:cNvPr id="7" name="Left Arrow 6">
            <a:extLst>
              <a:ext uri="{FF2B5EF4-FFF2-40B4-BE49-F238E27FC236}">
                <a16:creationId xmlns:a16="http://schemas.microsoft.com/office/drawing/2014/main" id="{4662BA5E-F529-BC45-835C-6AACF75731EB}"/>
              </a:ext>
            </a:extLst>
          </p:cNvPr>
          <p:cNvSpPr/>
          <p:nvPr/>
        </p:nvSpPr>
        <p:spPr bwMode="auto">
          <a:xfrm rot="794456">
            <a:off x="3323587" y="1634842"/>
            <a:ext cx="736287" cy="921412"/>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a:extLst>
              <a:ext uri="{FF2B5EF4-FFF2-40B4-BE49-F238E27FC236}">
                <a16:creationId xmlns:a16="http://schemas.microsoft.com/office/drawing/2014/main" id="{2DC90353-E3A6-FF45-8B1A-6A18EC4A9BB0}"/>
              </a:ext>
            </a:extLst>
          </p:cNvPr>
          <p:cNvSpPr txBox="1">
            <a:spLocks noChangeArrowheads="1"/>
          </p:cNvSpPr>
          <p:nvPr/>
        </p:nvSpPr>
        <p:spPr bwMode="auto">
          <a:xfrm>
            <a:off x="4123765" y="1731408"/>
            <a:ext cx="2451206" cy="854849"/>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Eastern Empire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9" name="Rectangle 2">
            <a:extLst>
              <a:ext uri="{FF2B5EF4-FFF2-40B4-BE49-F238E27FC236}">
                <a16:creationId xmlns:a16="http://schemas.microsoft.com/office/drawing/2014/main" id="{99A17B3D-CF20-CF4D-892A-63BC6AC68DC1}"/>
              </a:ext>
            </a:extLst>
          </p:cNvPr>
          <p:cNvSpPr txBox="1">
            <a:spLocks noChangeArrowheads="1"/>
          </p:cNvSpPr>
          <p:nvPr/>
        </p:nvSpPr>
        <p:spPr bwMode="auto">
          <a:xfrm>
            <a:off x="1534887" y="1398494"/>
            <a:ext cx="1785257" cy="82241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0"/>
                                        <p:tgtEl>
                                          <p:spTgt spid="2"/>
                                        </p:tgtEl>
                                      </p:cBhvr>
                                    </p:animEffect>
                                  </p:childTnLst>
                                </p:cTn>
                              </p:par>
                            </p:childTnLst>
                          </p:cTn>
                        </p:par>
                        <p:par>
                          <p:cTn id="25" fill="hold">
                            <p:stCondLst>
                              <p:cond delay="55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ining the Asia-Africa Relationship | Umaizi">
            <a:extLst>
              <a:ext uri="{FF2B5EF4-FFF2-40B4-BE49-F238E27FC236}">
                <a16:creationId xmlns:a16="http://schemas.microsoft.com/office/drawing/2014/main" id="{47E1A3E2-D2C6-5799-7450-717D053CE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1524000" y="1062392"/>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sp>
        <p:nvSpPr>
          <p:cNvPr id="2" name="Left Arrow 1">
            <a:extLst>
              <a:ext uri="{FF2B5EF4-FFF2-40B4-BE49-F238E27FC236}">
                <a16:creationId xmlns:a16="http://schemas.microsoft.com/office/drawing/2014/main" id="{3B7FECFF-DED0-594D-9213-1A4BC4885DB0}"/>
              </a:ext>
            </a:extLst>
          </p:cNvPr>
          <p:cNvSpPr/>
          <p:nvPr/>
        </p:nvSpPr>
        <p:spPr bwMode="auto">
          <a:xfrm rot="1523978">
            <a:off x="4712106" y="3856489"/>
            <a:ext cx="3365088"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824192" y="522920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3058887" y="343268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4A86E-03BB-4CFE-0A12-08F3713B93D8}"/>
              </a:ext>
            </a:extLst>
          </p:cNvPr>
          <p:cNvPicPr>
            <a:picLocks noChangeAspect="1"/>
          </p:cNvPicPr>
          <p:nvPr/>
        </p:nvPicPr>
        <p:blipFill>
          <a:blip r:embed="rId3"/>
          <a:stretch>
            <a:fillRect/>
          </a:stretch>
        </p:blipFill>
        <p:spPr>
          <a:xfrm>
            <a:off x="1524000" y="0"/>
            <a:ext cx="9144000" cy="6858000"/>
          </a:xfrm>
          <a:prstGeom prst="rect">
            <a:avLst/>
          </a:prstGeom>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Tree>
    <p:extLst>
      <p:ext uri="{BB962C8B-B14F-4D97-AF65-F5344CB8AC3E}">
        <p14:creationId xmlns:p14="http://schemas.microsoft.com/office/powerpoint/2010/main" val="7543862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ENA MAP 1 - Emerging Market Views">
            <a:extLst>
              <a:ext uri="{FF2B5EF4-FFF2-40B4-BE49-F238E27FC236}">
                <a16:creationId xmlns:a16="http://schemas.microsoft.com/office/drawing/2014/main" id="{357528AE-897A-FD46-AF3C-6B1D29A04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09701"/>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My Students from 11 Nations</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476673" y="3819068"/>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Sudan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6948306" y="2652618"/>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7B5ED042-1F5D-9544-925B-36AA0B8C0082}"/>
              </a:ext>
            </a:extLst>
          </p:cNvPr>
          <p:cNvSpPr txBox="1">
            <a:spLocks noChangeArrowheads="1"/>
          </p:cNvSpPr>
          <p:nvPr/>
        </p:nvSpPr>
        <p:spPr bwMode="auto">
          <a:xfrm>
            <a:off x="5003762" y="458883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Chad</a:t>
            </a:r>
          </a:p>
        </p:txBody>
      </p:sp>
      <p:sp>
        <p:nvSpPr>
          <p:cNvPr id="9" name="Rectangle 2">
            <a:extLst>
              <a:ext uri="{FF2B5EF4-FFF2-40B4-BE49-F238E27FC236}">
                <a16:creationId xmlns:a16="http://schemas.microsoft.com/office/drawing/2014/main" id="{22B9E94E-2E92-D544-8059-63198D33D77F}"/>
              </a:ext>
            </a:extLst>
          </p:cNvPr>
          <p:cNvSpPr txBox="1">
            <a:spLocks noChangeArrowheads="1"/>
          </p:cNvSpPr>
          <p:nvPr/>
        </p:nvSpPr>
        <p:spPr bwMode="auto">
          <a:xfrm>
            <a:off x="5993113" y="3212640"/>
            <a:ext cx="1685531"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a:t>
            </a:r>
          </a:p>
        </p:txBody>
      </p:sp>
      <p:sp>
        <p:nvSpPr>
          <p:cNvPr id="10" name="Rectangle 2">
            <a:extLst>
              <a:ext uri="{FF2B5EF4-FFF2-40B4-BE49-F238E27FC236}">
                <a16:creationId xmlns:a16="http://schemas.microsoft.com/office/drawing/2014/main" id="{03150350-6BD6-7843-9CE2-2C02BB2C6927}"/>
              </a:ext>
            </a:extLst>
          </p:cNvPr>
          <p:cNvSpPr txBox="1">
            <a:spLocks noChangeArrowheads="1"/>
          </p:cNvSpPr>
          <p:nvPr/>
        </p:nvSpPr>
        <p:spPr bwMode="auto">
          <a:xfrm>
            <a:off x="1870817" y="247812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Morocco</a:t>
            </a:r>
          </a:p>
        </p:txBody>
      </p:sp>
      <p:sp>
        <p:nvSpPr>
          <p:cNvPr id="11" name="Rectangle 2">
            <a:extLst>
              <a:ext uri="{FF2B5EF4-FFF2-40B4-BE49-F238E27FC236}">
                <a16:creationId xmlns:a16="http://schemas.microsoft.com/office/drawing/2014/main" id="{C8B62539-CEAC-804A-B2CF-EE7DEEF890C2}"/>
              </a:ext>
            </a:extLst>
          </p:cNvPr>
          <p:cNvSpPr txBox="1">
            <a:spLocks noChangeArrowheads="1"/>
          </p:cNvSpPr>
          <p:nvPr/>
        </p:nvSpPr>
        <p:spPr bwMode="auto">
          <a:xfrm>
            <a:off x="7678643" y="2145935"/>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Syria</a:t>
            </a:r>
          </a:p>
        </p:txBody>
      </p:sp>
      <p:sp>
        <p:nvSpPr>
          <p:cNvPr id="12" name="Rectangle 2">
            <a:extLst>
              <a:ext uri="{FF2B5EF4-FFF2-40B4-BE49-F238E27FC236}">
                <a16:creationId xmlns:a16="http://schemas.microsoft.com/office/drawing/2014/main" id="{F4F75392-D366-5D4D-9F34-90684F1F1FAD}"/>
              </a:ext>
            </a:extLst>
          </p:cNvPr>
          <p:cNvSpPr txBox="1">
            <a:spLocks noChangeArrowheads="1"/>
          </p:cNvSpPr>
          <p:nvPr/>
        </p:nvSpPr>
        <p:spPr bwMode="auto">
          <a:xfrm>
            <a:off x="2485413" y="151875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p:txBody>
      </p:sp>
      <p:sp>
        <p:nvSpPr>
          <p:cNvPr id="13" name="Rectangle 2">
            <a:extLst>
              <a:ext uri="{FF2B5EF4-FFF2-40B4-BE49-F238E27FC236}">
                <a16:creationId xmlns:a16="http://schemas.microsoft.com/office/drawing/2014/main" id="{C18E0A8D-5F6C-C54A-B654-01151D33E77B}"/>
              </a:ext>
            </a:extLst>
          </p:cNvPr>
          <p:cNvSpPr txBox="1">
            <a:spLocks noChangeArrowheads="1"/>
          </p:cNvSpPr>
          <p:nvPr/>
        </p:nvSpPr>
        <p:spPr bwMode="auto">
          <a:xfrm>
            <a:off x="8871223" y="3272600"/>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Dubai</a:t>
            </a:r>
          </a:p>
        </p:txBody>
      </p:sp>
      <p:sp>
        <p:nvSpPr>
          <p:cNvPr id="15" name="Rectangle 2">
            <a:extLst>
              <a:ext uri="{FF2B5EF4-FFF2-40B4-BE49-F238E27FC236}">
                <a16:creationId xmlns:a16="http://schemas.microsoft.com/office/drawing/2014/main" id="{22526B53-EDBC-22BC-8D4C-D8C4F6B8EC86}"/>
              </a:ext>
            </a:extLst>
          </p:cNvPr>
          <p:cNvSpPr txBox="1">
            <a:spLocks noChangeArrowheads="1"/>
          </p:cNvSpPr>
          <p:nvPr/>
        </p:nvSpPr>
        <p:spPr bwMode="auto">
          <a:xfrm>
            <a:off x="7770157" y="1592539"/>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Iraq</a:t>
            </a:r>
          </a:p>
        </p:txBody>
      </p:sp>
      <p:sp>
        <p:nvSpPr>
          <p:cNvPr id="16" name="Rectangle 2">
            <a:extLst>
              <a:ext uri="{FF2B5EF4-FFF2-40B4-BE49-F238E27FC236}">
                <a16:creationId xmlns:a16="http://schemas.microsoft.com/office/drawing/2014/main" id="{F96F00F1-C15F-AFA1-3A62-DFAD1EC250D0}"/>
              </a:ext>
            </a:extLst>
          </p:cNvPr>
          <p:cNvSpPr txBox="1">
            <a:spLocks noChangeArrowheads="1"/>
          </p:cNvSpPr>
          <p:nvPr/>
        </p:nvSpPr>
        <p:spPr bwMode="auto">
          <a:xfrm>
            <a:off x="6160928" y="212708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17" name="Rectangle 2">
            <a:extLst>
              <a:ext uri="{FF2B5EF4-FFF2-40B4-BE49-F238E27FC236}">
                <a16:creationId xmlns:a16="http://schemas.microsoft.com/office/drawing/2014/main" id="{C8EE9793-D877-6897-6235-2CF1EA3962CF}"/>
              </a:ext>
            </a:extLst>
          </p:cNvPr>
          <p:cNvSpPr txBox="1">
            <a:spLocks noChangeArrowheads="1"/>
          </p:cNvSpPr>
          <p:nvPr/>
        </p:nvSpPr>
        <p:spPr bwMode="auto">
          <a:xfrm>
            <a:off x="6664450" y="4384677"/>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Eritrea</a:t>
            </a:r>
          </a:p>
        </p:txBody>
      </p:sp>
    </p:spTree>
    <p:extLst>
      <p:ext uri="{BB962C8B-B14F-4D97-AF65-F5344CB8AC3E}">
        <p14:creationId xmlns:p14="http://schemas.microsoft.com/office/powerpoint/2010/main" val="729929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8" dur="1000" fill="hold"/>
                                        <p:tgtEl>
                                          <p:spTgt spid="17"/>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F37A-E982-7338-B20C-E1EFFA5512B0}"/>
              </a:ext>
            </a:extLst>
          </p:cNvPr>
          <p:cNvSpPr>
            <a:spLocks noGrp="1"/>
          </p:cNvSpPr>
          <p:nvPr>
            <p:ph type="title"/>
          </p:nvPr>
        </p:nvSpPr>
        <p:spPr/>
        <p:txBody>
          <a:bodyPr/>
          <a:lstStyle/>
          <a:p>
            <a:r>
              <a:rPr lang="en-US" sz="5400" b="1" dirty="0"/>
              <a:t>Above Us in Amman, Jordan</a:t>
            </a:r>
          </a:p>
        </p:txBody>
      </p:sp>
      <p:pic>
        <p:nvPicPr>
          <p:cNvPr id="5" name="Picture 4">
            <a:extLst>
              <a:ext uri="{FF2B5EF4-FFF2-40B4-BE49-F238E27FC236}">
                <a16:creationId xmlns:a16="http://schemas.microsoft.com/office/drawing/2014/main" id="{75FE85AA-3FB4-81F9-E9AF-CCB96FDE6DA4}"/>
              </a:ext>
            </a:extLst>
          </p:cNvPr>
          <p:cNvPicPr>
            <a:picLocks noChangeAspect="1"/>
          </p:cNvPicPr>
          <p:nvPr/>
        </p:nvPicPr>
        <p:blipFill>
          <a:blip r:embed="rId3"/>
          <a:stretch>
            <a:fillRect/>
          </a:stretch>
        </p:blipFill>
        <p:spPr>
          <a:xfrm>
            <a:off x="0" y="-812929"/>
            <a:ext cx="12192000" cy="7881054"/>
          </a:xfrm>
          <a:prstGeom prst="rect">
            <a:avLst/>
          </a:prstGeom>
        </p:spPr>
      </p:pic>
    </p:spTree>
    <p:extLst>
      <p:ext uri="{BB962C8B-B14F-4D97-AF65-F5344CB8AC3E}">
        <p14:creationId xmlns:p14="http://schemas.microsoft.com/office/powerpoint/2010/main" val="1787169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C094A-DF57-F7B3-A5E2-3F58EA068225}"/>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58A0AB03-1A7D-5EA8-8DBE-A9ED90896B5B}"/>
              </a:ext>
            </a:extLst>
          </p:cNvPr>
          <p:cNvSpPr>
            <a:spLocks noGrp="1" noChangeArrowheads="1"/>
          </p:cNvSpPr>
          <p:nvPr>
            <p:ph type="ctrTitle"/>
          </p:nvPr>
        </p:nvSpPr>
        <p:spPr>
          <a:xfrm>
            <a:off x="0" y="232009"/>
            <a:ext cx="12192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Painting Contest</a:t>
            </a:r>
          </a:p>
        </p:txBody>
      </p:sp>
      <p:pic>
        <p:nvPicPr>
          <p:cNvPr id="1026" name="Picture 2" descr="Painting Competition - The Indian Art Fest">
            <a:extLst>
              <a:ext uri="{FF2B5EF4-FFF2-40B4-BE49-F238E27FC236}">
                <a16:creationId xmlns:a16="http://schemas.microsoft.com/office/drawing/2014/main" id="{FB6B486F-2BD6-BAEF-15D9-F8C09DCF3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athers Day Acrylic Painting For Beginners Step By Step - Daily Art  Challenge#238">
            <a:extLst>
              <a:ext uri="{FF2B5EF4-FFF2-40B4-BE49-F238E27FC236}">
                <a16:creationId xmlns:a16="http://schemas.microsoft.com/office/drawing/2014/main" id="{11935C2E-23FA-89DC-033D-E4C0D16A062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4740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03A7D-07C0-E5B0-0E7D-AC22E20AE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478C6-B9D1-956A-2461-AA0D5910CBB1}"/>
              </a:ext>
            </a:extLst>
          </p:cNvPr>
          <p:cNvSpPr>
            <a:spLocks noGrp="1"/>
          </p:cNvSpPr>
          <p:nvPr>
            <p:ph type="title"/>
          </p:nvPr>
        </p:nvSpPr>
        <p:spPr/>
        <p:txBody>
          <a:bodyPr/>
          <a:lstStyle/>
          <a:p>
            <a:r>
              <a:rPr lang="en-US" sz="5400" b="1" dirty="0"/>
              <a:t>Above Us in Amman, Jordan</a:t>
            </a:r>
          </a:p>
        </p:txBody>
      </p:sp>
      <p:pic>
        <p:nvPicPr>
          <p:cNvPr id="4" name="Picture 3">
            <a:extLst>
              <a:ext uri="{FF2B5EF4-FFF2-40B4-BE49-F238E27FC236}">
                <a16:creationId xmlns:a16="http://schemas.microsoft.com/office/drawing/2014/main" id="{DCB23E05-DF99-CF52-B85B-42047F4BCFA1}"/>
              </a:ext>
            </a:extLst>
          </p:cNvPr>
          <p:cNvPicPr>
            <a:picLocks noChangeAspect="1"/>
          </p:cNvPicPr>
          <p:nvPr/>
        </p:nvPicPr>
        <p:blipFill>
          <a:blip r:embed="rId3"/>
          <a:stretch>
            <a:fillRect/>
          </a:stretch>
        </p:blipFill>
        <p:spPr>
          <a:xfrm>
            <a:off x="-1" y="118438"/>
            <a:ext cx="12410091" cy="6739562"/>
          </a:xfrm>
          <a:prstGeom prst="rect">
            <a:avLst/>
          </a:prstGeom>
        </p:spPr>
      </p:pic>
    </p:spTree>
    <p:extLst>
      <p:ext uri="{BB962C8B-B14F-4D97-AF65-F5344CB8AC3E}">
        <p14:creationId xmlns:p14="http://schemas.microsoft.com/office/powerpoint/2010/main" val="13247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BABC1-27B1-9F75-E149-F8A15689B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E8F37-52AD-AEB3-2EC4-1BC178B1B039}"/>
              </a:ext>
            </a:extLst>
          </p:cNvPr>
          <p:cNvSpPr>
            <a:spLocks noGrp="1"/>
          </p:cNvSpPr>
          <p:nvPr>
            <p:ph type="title"/>
          </p:nvPr>
        </p:nvSpPr>
        <p:spPr/>
        <p:txBody>
          <a:bodyPr/>
          <a:lstStyle/>
          <a:p>
            <a:r>
              <a:rPr lang="en-US" sz="5400" b="1" dirty="0"/>
              <a:t>Above Us in Amman, Jordan</a:t>
            </a:r>
          </a:p>
        </p:txBody>
      </p:sp>
      <p:pic>
        <p:nvPicPr>
          <p:cNvPr id="5" name="Picture 4">
            <a:extLst>
              <a:ext uri="{FF2B5EF4-FFF2-40B4-BE49-F238E27FC236}">
                <a16:creationId xmlns:a16="http://schemas.microsoft.com/office/drawing/2014/main" id="{D063308C-940D-F701-6BBB-213E5B08D7A4}"/>
              </a:ext>
            </a:extLst>
          </p:cNvPr>
          <p:cNvPicPr>
            <a:picLocks noChangeAspect="1"/>
          </p:cNvPicPr>
          <p:nvPr/>
        </p:nvPicPr>
        <p:blipFill>
          <a:blip r:embed="rId3"/>
          <a:stretch>
            <a:fillRect/>
          </a:stretch>
        </p:blipFill>
        <p:spPr>
          <a:xfrm>
            <a:off x="0" y="0"/>
            <a:ext cx="12325350" cy="6989997"/>
          </a:xfrm>
          <a:prstGeom prst="rect">
            <a:avLst/>
          </a:prstGeom>
        </p:spPr>
      </p:pic>
    </p:spTree>
    <p:extLst>
      <p:ext uri="{BB962C8B-B14F-4D97-AF65-F5344CB8AC3E}">
        <p14:creationId xmlns:p14="http://schemas.microsoft.com/office/powerpoint/2010/main" val="3739149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5A4F-1BD9-D71C-87EC-73CFDD4F2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B5DF7C-08FB-BEBC-9D5B-0D587E98F82B}"/>
              </a:ext>
            </a:extLst>
          </p:cNvPr>
          <p:cNvSpPr>
            <a:spLocks noGrp="1"/>
          </p:cNvSpPr>
          <p:nvPr>
            <p:ph type="title"/>
          </p:nvPr>
        </p:nvSpPr>
        <p:spPr>
          <a:xfrm>
            <a:off x="3851564" y="44450"/>
            <a:ext cx="8293870" cy="2227695"/>
          </a:xfrm>
        </p:spPr>
        <p:txBody>
          <a:bodyPr/>
          <a:lstStyle/>
          <a:p>
            <a:r>
              <a:rPr lang="en-US" sz="5400" b="1" dirty="0"/>
              <a:t>Above Us in Amman, Jordan</a:t>
            </a:r>
          </a:p>
        </p:txBody>
      </p:sp>
      <p:pic>
        <p:nvPicPr>
          <p:cNvPr id="3" name="🇯🇴 Missile fragment falls in Amman">
            <a:hlinkClick r:id="" action="ppaction://media"/>
            <a:extLst>
              <a:ext uri="{FF2B5EF4-FFF2-40B4-BE49-F238E27FC236}">
                <a16:creationId xmlns:a16="http://schemas.microsoft.com/office/drawing/2014/main" id="{0736143D-0F0D-A211-C22D-A2B1A0145D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6350"/>
            <a:ext cx="3857625" cy="6858000"/>
          </a:xfrm>
          <a:prstGeom prst="rect">
            <a:avLst/>
          </a:prstGeom>
        </p:spPr>
      </p:pic>
    </p:spTree>
    <p:extLst>
      <p:ext uri="{BB962C8B-B14F-4D97-AF65-F5344CB8AC3E}">
        <p14:creationId xmlns:p14="http://schemas.microsoft.com/office/powerpoint/2010/main" val="295180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1995EF7-C937-1D3B-9B17-E4236B38A48B}"/>
              </a:ext>
            </a:extLst>
          </p:cNvPr>
          <p:cNvSpPr>
            <a:spLocks noGrp="1"/>
          </p:cNvSpPr>
          <p:nvPr>
            <p:ph type="title" idx="4294967295"/>
          </p:nvPr>
        </p:nvSpPr>
        <p:spPr>
          <a:xfrm>
            <a:off x="0" y="-1019048"/>
            <a:ext cx="6172200" cy="857250"/>
          </a:xfrm>
          <a:solidFill>
            <a:schemeClr val="tx1"/>
          </a:solidFill>
        </p:spPr>
        <p:txBody>
          <a:bodyPr/>
          <a:lstStyle/>
          <a:p>
            <a:r>
              <a:rPr lang="en-US" dirty="0">
                <a:solidFill>
                  <a:schemeClr val="bg1"/>
                </a:solidFill>
              </a:rPr>
              <a:t>Prayer</a:t>
            </a:r>
            <a:r>
              <a:rPr lang="en-US" baseline="0" dirty="0">
                <a:solidFill>
                  <a:schemeClr val="bg1"/>
                </a:solidFill>
              </a:rPr>
              <a:t> Requests</a:t>
            </a:r>
            <a:endParaRPr lang="en-US"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rcRect l="3975" t="5276" r="8954" b="7653"/>
          <a:stretch>
            <a:fillRect/>
          </a:stretch>
        </p:blipFill>
        <p:spPr>
          <a:xfrm>
            <a:off x="-14287" y="-1"/>
            <a:ext cx="12192000" cy="6858001"/>
          </a:xfrm>
          <a:prstGeom prst="rect">
            <a:avLst/>
          </a:prstGeom>
        </p:spPr>
      </p:pic>
      <p:sp>
        <p:nvSpPr>
          <p:cNvPr id="3" name="Oval 2">
            <a:extLst>
              <a:ext uri="{FF2B5EF4-FFF2-40B4-BE49-F238E27FC236}">
                <a16:creationId xmlns:a16="http://schemas.microsoft.com/office/drawing/2014/main" id="{C1FD23C8-D1B0-CCAB-226B-AC29385BB476}"/>
              </a:ext>
            </a:extLst>
          </p:cNvPr>
          <p:cNvSpPr/>
          <p:nvPr/>
        </p:nvSpPr>
        <p:spPr>
          <a:xfrm>
            <a:off x="1214438" y="2852936"/>
            <a:ext cx="2085976"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4A737B-E015-4367-3165-753773E7F18E}"/>
              </a:ext>
            </a:extLst>
          </p:cNvPr>
          <p:cNvSpPr/>
          <p:nvPr/>
        </p:nvSpPr>
        <p:spPr>
          <a:xfrm>
            <a:off x="3374225" y="2852936"/>
            <a:ext cx="205526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6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3A49-9359-FA40-9E86-B2E39E8D8960}"/>
              </a:ext>
            </a:extLst>
          </p:cNvPr>
          <p:cNvPicPr>
            <a:picLocks noChangeAspect="1"/>
          </p:cNvPicPr>
          <p:nvPr/>
        </p:nvPicPr>
        <p:blipFill>
          <a:blip r:embed="rId2">
            <a:extLst>
              <a:ext uri="{28A0092B-C50C-407E-A947-70E740481C1C}">
                <a14:useLocalDpi xmlns:a14="http://schemas.microsoft.com/office/drawing/2010/main" val="0"/>
              </a:ext>
            </a:extLst>
          </a:blip>
          <a:srcRect r="2129"/>
          <a:stretch>
            <a:fillRect/>
          </a:stretch>
        </p:blipFill>
        <p:spPr>
          <a:xfrm>
            <a:off x="-190500" y="0"/>
            <a:ext cx="123825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815109" y="595227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177">
              <a:spcBef>
                <a:spcPct val="0"/>
              </a:spcBef>
              <a:defRPr/>
            </a:pPr>
            <a:r>
              <a:rPr lang="en-US" sz="3200" b="1" dirty="0">
                <a:solidFill>
                  <a:srgbClr val="FFFFFF"/>
                </a:solidFill>
                <a:effectLst>
                  <a:glow rad="228600">
                    <a:srgbClr val="000000">
                      <a:satMod val="175000"/>
                    </a:srgbClr>
                  </a:glow>
                </a:effectLst>
                <a:latin typeface="Arial" charset="0"/>
                <a:ea typeface="ＭＳ Ｐゴシック" charset="0"/>
              </a:rPr>
              <a:t>Romans 16:17-20 (NLT)</a:t>
            </a:r>
          </a:p>
        </p:txBody>
      </p:sp>
      <p:sp>
        <p:nvSpPr>
          <p:cNvPr id="5" name="Rectangle 4"/>
          <p:cNvSpPr/>
          <p:nvPr/>
        </p:nvSpPr>
        <p:spPr>
          <a:xfrm>
            <a:off x="-110836" y="275298"/>
            <a:ext cx="12302836" cy="550920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177">
              <a:spcBef>
                <a:spcPct val="0"/>
              </a:spcBef>
              <a:defRPr/>
            </a:pPr>
            <a:r>
              <a:rPr lang="en-SG" sz="3200" b="1" dirty="0">
                <a:solidFill>
                  <a:srgbClr val="FFFFFF"/>
                </a:solidFill>
                <a:effectLst>
                  <a:glow rad="228600">
                    <a:srgbClr val="000000">
                      <a:satMod val="175000"/>
                    </a:srgbClr>
                  </a:glow>
                </a:effectLst>
                <a:latin typeface="Arial" charset="0"/>
                <a:ea typeface="ＭＳ Ｐゴシック" charset="0"/>
              </a:rPr>
              <a:t>Rom. 16:17    And now I make one more appeal, my dear brothers and sisters. </a:t>
            </a:r>
            <a:r>
              <a:rPr lang="en-SG" sz="3200" b="1" dirty="0">
                <a:solidFill>
                  <a:srgbClr val="FFFF00"/>
                </a:solidFill>
                <a:effectLst>
                  <a:glow rad="228600">
                    <a:srgbClr val="000000">
                      <a:satMod val="175000"/>
                    </a:srgbClr>
                  </a:glow>
                </a:effectLst>
                <a:latin typeface="Arial" charset="0"/>
                <a:ea typeface="ＭＳ Ｐゴシック" charset="0"/>
              </a:rPr>
              <a:t>Watch out for people who cause divisions and upset people’s faith by teaching things contrary to what you have been taught. Stay away from them. </a:t>
            </a:r>
            <a:r>
              <a:rPr lang="en-SG" sz="3200" b="1" baseline="30000" dirty="0">
                <a:solidFill>
                  <a:srgbClr val="FFFFFF"/>
                </a:solidFill>
                <a:effectLst>
                  <a:glow rad="228600">
                    <a:srgbClr val="000000">
                      <a:satMod val="175000"/>
                    </a:srgbClr>
                  </a:glow>
                </a:effectLst>
                <a:latin typeface="Arial" charset="0"/>
                <a:ea typeface="ＭＳ Ｐゴシック" charset="0"/>
              </a:rPr>
              <a:t>18 </a:t>
            </a:r>
            <a:r>
              <a:rPr lang="en-SG" sz="3200" b="1" dirty="0">
                <a:solidFill>
                  <a:srgbClr val="FFFFFF"/>
                </a:solidFill>
                <a:effectLst>
                  <a:glow rad="228600">
                    <a:srgbClr val="000000">
                      <a:satMod val="175000"/>
                    </a:srgbClr>
                  </a:glow>
                </a:effectLst>
                <a:latin typeface="Arial" charset="0"/>
                <a:ea typeface="ＭＳ Ｐゴシック" charset="0"/>
              </a:rPr>
              <a:t>Such people are not serving Christ our Lord; they are serving their own personal interests. By smooth talk and glowing words, they deceive innocent people. </a:t>
            </a:r>
            <a:r>
              <a:rPr lang="en-SG" sz="3200" b="1" baseline="30000" dirty="0">
                <a:solidFill>
                  <a:srgbClr val="FFFFFF"/>
                </a:solidFill>
                <a:effectLst>
                  <a:glow rad="228600">
                    <a:srgbClr val="000000">
                      <a:satMod val="175000"/>
                    </a:srgbClr>
                  </a:glow>
                </a:effectLst>
                <a:latin typeface="Arial" charset="0"/>
                <a:ea typeface="ＭＳ Ｐゴシック" charset="0"/>
              </a:rPr>
              <a:t>19 </a:t>
            </a:r>
            <a:r>
              <a:rPr lang="en-SG" sz="3200" b="1" dirty="0">
                <a:solidFill>
                  <a:srgbClr val="FFFFFF"/>
                </a:solidFill>
                <a:effectLst>
                  <a:glow rad="228600">
                    <a:srgbClr val="000000">
                      <a:satMod val="175000"/>
                    </a:srgbClr>
                  </a:glow>
                </a:effectLst>
                <a:latin typeface="Arial" charset="0"/>
                <a:ea typeface="ＭＳ Ｐゴシック" charset="0"/>
              </a:rPr>
              <a:t>But everyone knows that you are obedient to the Lord. This makes me very happy. I want you to be wise in doing right and to stay innocent of any wrong. </a:t>
            </a:r>
            <a:r>
              <a:rPr lang="en-SG" sz="3200" b="1" baseline="30000" dirty="0">
                <a:solidFill>
                  <a:srgbClr val="FFFFFF"/>
                </a:solidFill>
                <a:effectLst>
                  <a:glow rad="228600">
                    <a:srgbClr val="000000">
                      <a:satMod val="175000"/>
                    </a:srgbClr>
                  </a:glow>
                </a:effectLst>
                <a:latin typeface="Arial" charset="0"/>
                <a:ea typeface="ＭＳ Ｐゴシック" charset="0"/>
              </a:rPr>
              <a:t>20 </a:t>
            </a:r>
            <a:r>
              <a:rPr lang="en-SG" sz="3200" b="1" dirty="0">
                <a:solidFill>
                  <a:srgbClr val="FFFFFF"/>
                </a:solidFill>
                <a:effectLst>
                  <a:glow rad="228600">
                    <a:srgbClr val="000000">
                      <a:satMod val="175000"/>
                    </a:srgbClr>
                  </a:glow>
                </a:effectLst>
                <a:latin typeface="Arial" charset="0"/>
                <a:ea typeface="ＭＳ Ｐゴシック" charset="0"/>
              </a:rPr>
              <a:t>The </a:t>
            </a:r>
            <a:r>
              <a:rPr lang="en-SG" sz="3200" b="1" dirty="0">
                <a:solidFill>
                  <a:srgbClr val="FFFF00"/>
                </a:solidFill>
                <a:effectLst>
                  <a:glow rad="228600">
                    <a:srgbClr val="000000">
                      <a:satMod val="175000"/>
                    </a:srgbClr>
                  </a:glow>
                </a:effectLst>
                <a:latin typeface="Arial" charset="0"/>
                <a:ea typeface="ＭＳ Ｐゴシック" charset="0"/>
              </a:rPr>
              <a:t>God of peace </a:t>
            </a:r>
            <a:r>
              <a:rPr lang="en-SG" sz="3200" b="1" dirty="0">
                <a:solidFill>
                  <a:srgbClr val="FFFFFF"/>
                </a:solidFill>
                <a:effectLst>
                  <a:glow rad="228600">
                    <a:srgbClr val="000000">
                      <a:satMod val="175000"/>
                    </a:srgbClr>
                  </a:glow>
                </a:effectLst>
                <a:latin typeface="Arial" charset="0"/>
                <a:ea typeface="ＭＳ Ｐゴシック" charset="0"/>
              </a:rPr>
              <a:t>will soon crush Satan under your feet. May the grace of our Lord Jesus be with you.</a:t>
            </a:r>
          </a:p>
        </p:txBody>
      </p:sp>
    </p:spTree>
    <p:extLst>
      <p:ext uri="{BB962C8B-B14F-4D97-AF65-F5344CB8AC3E}">
        <p14:creationId xmlns:p14="http://schemas.microsoft.com/office/powerpoint/2010/main" val="213058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rcRect l="3975" t="5276" r="8954" b="7653"/>
          <a:stretch>
            <a:fillRect/>
          </a:stretch>
        </p:blipFill>
        <p:spPr>
          <a:xfrm>
            <a:off x="-14287" y="-1"/>
            <a:ext cx="12192000" cy="6858001"/>
          </a:xfrm>
          <a:prstGeom prst="rect">
            <a:avLst/>
          </a:prstGeom>
        </p:spPr>
      </p:pic>
      <p:sp>
        <p:nvSpPr>
          <p:cNvPr id="3" name="Oval 2">
            <a:extLst>
              <a:ext uri="{FF2B5EF4-FFF2-40B4-BE49-F238E27FC236}">
                <a16:creationId xmlns:a16="http://schemas.microsoft.com/office/drawing/2014/main" id="{C1FD23C8-D1B0-CCAB-226B-AC29385BB476}"/>
              </a:ext>
            </a:extLst>
          </p:cNvPr>
          <p:cNvSpPr/>
          <p:nvPr/>
        </p:nvSpPr>
        <p:spPr>
          <a:xfrm>
            <a:off x="1214438" y="2852936"/>
            <a:ext cx="2085976"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4A737B-E015-4367-3165-753773E7F18E}"/>
              </a:ext>
            </a:extLst>
          </p:cNvPr>
          <p:cNvSpPr/>
          <p:nvPr/>
        </p:nvSpPr>
        <p:spPr>
          <a:xfrm>
            <a:off x="3374225" y="2852936"/>
            <a:ext cx="205526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AD0BB1A-772D-B052-EC16-43AB82762B11}"/>
              </a:ext>
            </a:extLst>
          </p:cNvPr>
          <p:cNvSpPr/>
          <p:nvPr/>
        </p:nvSpPr>
        <p:spPr>
          <a:xfrm>
            <a:off x="5503303" y="2852936"/>
            <a:ext cx="189527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4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philippians4_6-7pln_op_640x4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2286000"/>
            <a:ext cx="6096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2" name="Title 1"/>
          <p:cNvSpPr>
            <a:spLocks noGrp="1"/>
          </p:cNvSpPr>
          <p:nvPr>
            <p:ph type="title"/>
          </p:nvPr>
        </p:nvSpPr>
        <p:spPr>
          <a:xfrm>
            <a:off x="1504950" y="342900"/>
            <a:ext cx="9144000" cy="1600200"/>
          </a:xfrm>
        </p:spPr>
        <p:txBody>
          <a:bodyPr/>
          <a:lstStyle/>
          <a:p>
            <a:r>
              <a:rPr lang="en-US" dirty="0">
                <a:effectLst/>
                <a:latin typeface="Arial Black" charset="0"/>
                <a:ea typeface="ＭＳ Ｐゴシック" charset="0"/>
                <a:cs typeface="ＭＳ Ｐゴシック" charset="0"/>
              </a:rPr>
              <a:t>Pray in all circumstances </a:t>
            </a:r>
            <a:br>
              <a:rPr lang="en-US" dirty="0">
                <a:effectLst/>
                <a:latin typeface="Arial Black" charset="0"/>
                <a:ea typeface="ＭＳ Ｐゴシック" charset="0"/>
                <a:cs typeface="ＭＳ Ｐゴシック" charset="0"/>
              </a:rPr>
            </a:br>
            <a:r>
              <a:rPr lang="en-US" dirty="0">
                <a:effectLst/>
                <a:latin typeface="Arial Black" charset="0"/>
                <a:ea typeface="ＭＳ Ｐゴシック" charset="0"/>
                <a:cs typeface="ＭＳ Ｐゴシック" charset="0"/>
              </a:rPr>
              <a:t>(Philippians 4:6-7 </a:t>
            </a:r>
            <a:r>
              <a:rPr lang="en-US" sz="3200" dirty="0">
                <a:effectLst/>
                <a:latin typeface="Arial Black" charset="0"/>
                <a:ea typeface="ＭＳ Ｐゴシック" charset="0"/>
                <a:cs typeface="ＭＳ Ｐゴシック" charset="0"/>
              </a:rPr>
              <a:t>NLT)</a:t>
            </a:r>
            <a:endParaRPr lang="en-US" dirty="0">
              <a:effectLst/>
              <a:latin typeface="Arial Black" charset="0"/>
              <a:ea typeface="ＭＳ Ｐゴシック" charset="0"/>
              <a:cs typeface="ＭＳ Ｐゴシック" charset="0"/>
            </a:endParaRPr>
          </a:p>
        </p:txBody>
      </p:sp>
      <p:sp>
        <p:nvSpPr>
          <p:cNvPr id="6" name="Title 1"/>
          <p:cNvSpPr txBox="1">
            <a:spLocks/>
          </p:cNvSpPr>
          <p:nvPr/>
        </p:nvSpPr>
        <p:spPr bwMode="auto">
          <a:xfrm>
            <a:off x="0" y="1752600"/>
            <a:ext cx="7543800" cy="4953000"/>
          </a:xfrm>
          <a:prstGeom prst="rect">
            <a:avLst/>
          </a:prstGeom>
          <a:noFill/>
          <a:ln w="9525">
            <a:noFill/>
            <a:miter lim="800000"/>
            <a:headEnd/>
            <a:tailEnd/>
          </a:ln>
        </p:spPr>
        <p:txBody>
          <a:bodyPr lIns="91429" tIns="45714" rIns="91429" bIns="45714" anchor="ctr"/>
          <a:lstStyle/>
          <a:p>
            <a:pPr algn="ctr" defTabSz="914400" eaLnBrk="0" fontAlgn="base" hangingPunct="0">
              <a:spcBef>
                <a:spcPct val="0"/>
              </a:spcBef>
              <a:spcAft>
                <a:spcPct val="0"/>
              </a:spcAft>
              <a:defRPr/>
            </a:pPr>
            <a:r>
              <a:rPr lang="en-US" sz="2800" kern="0" baseline="30000" dirty="0">
                <a:solidFill>
                  <a:srgbClr val="E3EBF1"/>
                </a:solidFill>
                <a:latin typeface="Arial Black"/>
                <a:ea typeface="ＭＳ Ｐゴシック" charset="-128"/>
                <a:cs typeface="ＭＳ Ｐゴシック" charset="-128"/>
              </a:rPr>
              <a:t>6</a:t>
            </a:r>
            <a:r>
              <a:rPr lang="en-US" sz="2800" kern="0" dirty="0">
                <a:solidFill>
                  <a:srgbClr val="E3EBF1"/>
                </a:solidFill>
                <a:latin typeface="Arial Black"/>
                <a:ea typeface="ＭＳ Ｐゴシック" charset="-128"/>
                <a:cs typeface="ＭＳ Ｐゴシック" charset="-128"/>
              </a:rPr>
              <a:t>Don</a:t>
            </a:r>
            <a:r>
              <a:rPr lang="fr-FR" sz="2800" kern="0" dirty="0">
                <a:solidFill>
                  <a:srgbClr val="E3EBF1"/>
                </a:solidFill>
                <a:latin typeface="Arial Black"/>
                <a:ea typeface="ＭＳ Ｐゴシック" charset="-128"/>
                <a:cs typeface="ＭＳ Ｐゴシック" charset="-128"/>
              </a:rPr>
              <a:t>'</a:t>
            </a:r>
            <a:r>
              <a:rPr lang="en-US" sz="2800" kern="0" dirty="0">
                <a:solidFill>
                  <a:srgbClr val="E3EBF1"/>
                </a:solidFill>
                <a:latin typeface="Arial Black"/>
                <a:ea typeface="ＭＳ Ｐゴシック" charset="-128"/>
                <a:cs typeface="ＭＳ Ｐゴシック" charset="-128"/>
              </a:rPr>
              <a:t>t worry about anything; instead, pray about everything. Tell God what you need and thank him for all he has done. </a:t>
            </a:r>
            <a:r>
              <a:rPr lang="en-US" sz="2800" kern="0" baseline="30000" dirty="0">
                <a:solidFill>
                  <a:srgbClr val="E3EBF1"/>
                </a:solidFill>
                <a:latin typeface="Arial Black"/>
                <a:ea typeface="ＭＳ Ｐゴシック" charset="-128"/>
                <a:cs typeface="ＭＳ Ｐゴシック" charset="-128"/>
              </a:rPr>
              <a:t>7</a:t>
            </a:r>
            <a:r>
              <a:rPr lang="en-US" sz="2800" kern="0" dirty="0">
                <a:solidFill>
                  <a:srgbClr val="E3EBF1"/>
                </a:solidFill>
                <a:latin typeface="Arial Black"/>
                <a:ea typeface="ＭＳ Ｐゴシック" charset="-128"/>
                <a:cs typeface="ＭＳ Ｐゴシック" charset="-128"/>
              </a:rPr>
              <a:t>Then you will experience </a:t>
            </a:r>
            <a:r>
              <a:rPr lang="en-US" sz="2800" kern="0" dirty="0">
                <a:solidFill>
                  <a:srgbClr val="FFFF00"/>
                </a:solidFill>
                <a:latin typeface="Arial Black"/>
                <a:ea typeface="ＭＳ Ｐゴシック" charset="-128"/>
                <a:cs typeface="ＭＳ Ｐゴシック" charset="-128"/>
              </a:rPr>
              <a:t>God</a:t>
            </a:r>
            <a:r>
              <a:rPr lang="fr-FR" sz="2800" kern="0" dirty="0">
                <a:solidFill>
                  <a:srgbClr val="FFFF00"/>
                </a:solidFill>
                <a:latin typeface="Arial Black"/>
                <a:ea typeface="ＭＳ Ｐゴシック" charset="-128"/>
                <a:cs typeface="ＭＳ Ｐゴシック" charset="-128"/>
              </a:rPr>
              <a:t>'</a:t>
            </a:r>
            <a:r>
              <a:rPr lang="en-US" sz="2800" kern="0" dirty="0">
                <a:solidFill>
                  <a:srgbClr val="FFFF00"/>
                </a:solidFill>
                <a:latin typeface="Arial Black"/>
                <a:ea typeface="ＭＳ Ｐゴシック" charset="-128"/>
                <a:cs typeface="ＭＳ Ｐゴシック" charset="-128"/>
              </a:rPr>
              <a:t>s peace</a:t>
            </a:r>
            <a:r>
              <a:rPr lang="en-US" sz="2800" kern="0" dirty="0">
                <a:solidFill>
                  <a:srgbClr val="E3EBF1"/>
                </a:solidFill>
                <a:latin typeface="Arial Black"/>
                <a:ea typeface="ＭＳ Ｐゴシック" charset="-128"/>
                <a:cs typeface="ＭＳ Ｐゴシック" charset="-128"/>
              </a:rPr>
              <a:t>, which exceeds anything we can understand. His </a:t>
            </a:r>
            <a:r>
              <a:rPr lang="en-US" sz="2800" kern="0" dirty="0">
                <a:solidFill>
                  <a:srgbClr val="FFFF00"/>
                </a:solidFill>
                <a:latin typeface="Arial Black"/>
                <a:ea typeface="ＭＳ Ｐゴシック" charset="-128"/>
                <a:cs typeface="ＭＳ Ｐゴシック" charset="-128"/>
              </a:rPr>
              <a:t>peace </a:t>
            </a:r>
            <a:r>
              <a:rPr lang="en-US" sz="2800" kern="0" dirty="0">
                <a:solidFill>
                  <a:srgbClr val="E3EBF1"/>
                </a:solidFill>
                <a:latin typeface="Arial Black"/>
                <a:ea typeface="ＭＳ Ｐゴシック" charset="-128"/>
                <a:cs typeface="ＭＳ Ｐゴシック" charset="-128"/>
              </a:rPr>
              <a:t>will guard your hearts and minds as you live in Christ Jesus.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memorie.jpg"/>
          <p:cNvPicPr>
            <a:picLocks noChangeAspect="1"/>
          </p:cNvPicPr>
          <p:nvPr/>
        </p:nvPicPr>
        <p:blipFill>
          <a:blip r:embed="rId2">
            <a:extLst>
              <a:ext uri="{28A0092B-C50C-407E-A947-70E740481C1C}">
                <a14:useLocalDpi xmlns:a14="http://schemas.microsoft.com/office/drawing/2010/main" val="0"/>
              </a:ext>
            </a:extLst>
          </a:blip>
          <a:srcRect t="12435"/>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Title 1"/>
          <p:cNvSpPr>
            <a:spLocks noGrp="1"/>
          </p:cNvSpPr>
          <p:nvPr>
            <p:ph type="title"/>
          </p:nvPr>
        </p:nvSpPr>
        <p:spPr>
          <a:xfrm>
            <a:off x="0" y="5638800"/>
            <a:ext cx="12192000" cy="1022350"/>
          </a:xfrm>
        </p:spPr>
        <p:txBody>
          <a:bodyPr/>
          <a:lstStyle/>
          <a:p>
            <a:r>
              <a:rPr lang="en-US" dirty="0">
                <a:effectLst/>
                <a:latin typeface="Arial Black" charset="0"/>
                <a:ea typeface="ＭＳ Ｐゴシック" charset="0"/>
                <a:cs typeface="ＭＳ Ｐゴシック" charset="0"/>
              </a:rPr>
              <a:t>Wholesome Thoughts (Phil 4:8-9 </a:t>
            </a:r>
            <a:r>
              <a:rPr lang="en-US" sz="3200" dirty="0">
                <a:effectLst/>
                <a:latin typeface="Arial Black" charset="0"/>
                <a:ea typeface="ＭＳ Ｐゴシック" charset="0"/>
                <a:cs typeface="ＭＳ Ｐゴシック" charset="0"/>
              </a:rPr>
              <a:t>NLT</a:t>
            </a:r>
            <a:r>
              <a:rPr lang="en-US" dirty="0">
                <a:effectLst/>
                <a:latin typeface="Arial Black" charset="0"/>
                <a:ea typeface="ＭＳ Ｐゴシック" charset="0"/>
                <a:cs typeface="ＭＳ Ｐゴシック" charset="0"/>
              </a:rPr>
              <a:t>)</a:t>
            </a:r>
          </a:p>
        </p:txBody>
      </p:sp>
      <p:sp>
        <p:nvSpPr>
          <p:cNvPr id="6" name="Title 1"/>
          <p:cNvSpPr txBox="1">
            <a:spLocks/>
          </p:cNvSpPr>
          <p:nvPr/>
        </p:nvSpPr>
        <p:spPr bwMode="auto">
          <a:xfrm>
            <a:off x="457200" y="114300"/>
            <a:ext cx="11430000" cy="3429000"/>
          </a:xfrm>
          <a:prstGeom prst="rect">
            <a:avLst/>
          </a:prstGeom>
          <a:noFill/>
          <a:ln w="9525">
            <a:noFill/>
            <a:miter lim="800000"/>
            <a:headEnd/>
            <a:tailEnd/>
          </a:ln>
        </p:spPr>
        <p:txBody>
          <a:bodyPr lIns="91429" tIns="45714" rIns="91429" bIns="45714" anchor="ctr"/>
          <a:lstStyle/>
          <a:p>
            <a:pPr algn="ctr" defTabSz="914400" eaLnBrk="0" fontAlgn="base" hangingPunct="0">
              <a:spcBef>
                <a:spcPct val="0"/>
              </a:spcBef>
              <a:spcAft>
                <a:spcPct val="0"/>
              </a:spcAft>
              <a:defRPr/>
            </a:pPr>
            <a:r>
              <a:rPr lang="en-US" sz="3200" kern="0" baseline="30000" dirty="0">
                <a:solidFill>
                  <a:srgbClr val="000000"/>
                </a:solidFill>
                <a:effectLst>
                  <a:glow rad="101600">
                    <a:srgbClr val="FFFFFF">
                      <a:alpha val="75000"/>
                    </a:srgbClr>
                  </a:glow>
                </a:effectLst>
                <a:latin typeface="Arial Black"/>
                <a:ea typeface="ＭＳ Ｐゴシック" charset="-128"/>
                <a:cs typeface="ＭＳ Ｐゴシック" charset="-128"/>
              </a:rPr>
              <a:t>8</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now, dear brothers and sisters, one final thing. </a:t>
            </a:r>
            <a:r>
              <a:rPr lang="en-US" sz="3200" kern="0" dirty="0">
                <a:solidFill>
                  <a:srgbClr val="C00000"/>
                </a:solidFill>
                <a:effectLst>
                  <a:glow rad="101600">
                    <a:srgbClr val="FFFFFF">
                      <a:alpha val="75000"/>
                    </a:srgbClr>
                  </a:glow>
                </a:effectLst>
                <a:latin typeface="Arial Black"/>
                <a:ea typeface="ＭＳ Ｐゴシック" charset="-128"/>
                <a:cs typeface="ＭＳ Ｐゴシック" charset="-128"/>
              </a:rPr>
              <a:t>Fix your thoughts </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on what is true, and honorable, and right, and pure, and lovely, and admirable. Think about things that are excellent and worthy of praise.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8A03D-8573-8EDF-159B-3DB810EA472D}"/>
            </a:ext>
          </a:extLst>
        </p:cNvPr>
        <p:cNvGrpSpPr/>
        <p:nvPr/>
      </p:nvGrpSpPr>
      <p:grpSpPr>
        <a:xfrm>
          <a:off x="0" y="0"/>
          <a:ext cx="0" cy="0"/>
          <a:chOff x="0" y="0"/>
          <a:chExt cx="0" cy="0"/>
        </a:xfrm>
      </p:grpSpPr>
      <p:pic>
        <p:nvPicPr>
          <p:cNvPr id="3074" name="Picture 2" descr="May be art">
            <a:extLst>
              <a:ext uri="{FF2B5EF4-FFF2-40B4-BE49-F238E27FC236}">
                <a16:creationId xmlns:a16="http://schemas.microsoft.com/office/drawing/2014/main" id="{FCE88171-EDB0-3041-7693-D78814CA2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is glowing sunset landscape painting captures the peaceful ...">
            <a:extLst>
              <a:ext uri="{FF2B5EF4-FFF2-40B4-BE49-F238E27FC236}">
                <a16:creationId xmlns:a16="http://schemas.microsoft.com/office/drawing/2014/main" id="{0E092D98-D667-2FEE-603F-6BAD7E297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7571" y="0"/>
            <a:ext cx="5144429" cy="686807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D88BF119-770C-FEBC-F544-2D3A005372B8}"/>
              </a:ext>
            </a:extLst>
          </p:cNvPr>
          <p:cNvSpPr>
            <a:spLocks noGrp="1" noChangeArrowheads="1"/>
          </p:cNvSpPr>
          <p:nvPr>
            <p:ph type="ctrTitle"/>
          </p:nvPr>
        </p:nvSpPr>
        <p:spPr>
          <a:xfrm>
            <a:off x="0" y="232009"/>
            <a:ext cx="12192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Peace Painting Contest</a:t>
            </a:r>
          </a:p>
        </p:txBody>
      </p:sp>
    </p:spTree>
    <p:extLst>
      <p:ext uri="{BB962C8B-B14F-4D97-AF65-F5344CB8AC3E}">
        <p14:creationId xmlns:p14="http://schemas.microsoft.com/office/powerpoint/2010/main" val="3871865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hands in pray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89385"/>
            <a:ext cx="5875915" cy="3868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533400" y="304800"/>
            <a:ext cx="11315700" cy="2895600"/>
          </a:xfrm>
          <a:prstGeom prst="rect">
            <a:avLst/>
          </a:prstGeom>
          <a:noFill/>
          <a:ln w="9525">
            <a:noFill/>
            <a:miter lim="800000"/>
            <a:headEnd/>
            <a:tailEnd/>
          </a:ln>
        </p:spPr>
        <p:txBody>
          <a:bodyPr lIns="91429" tIns="45714" rIns="91429" bIns="45714" anchor="ctr"/>
          <a:lstStyle/>
          <a:p>
            <a:pPr algn="ctr" defTabSz="914400" eaLnBrk="0" fontAlgn="base" hangingPunct="0">
              <a:spcBef>
                <a:spcPct val="0"/>
              </a:spcBef>
              <a:spcAft>
                <a:spcPct val="0"/>
              </a:spcAft>
              <a:defRPr/>
            </a:pPr>
            <a:r>
              <a:rPr lang="en-US" sz="3600" kern="0" baseline="30000" dirty="0">
                <a:solidFill>
                  <a:srgbClr val="E3EBF1"/>
                </a:solidFill>
                <a:latin typeface="Arial Black"/>
                <a:ea typeface="ＭＳ Ｐゴシック" charset="-128"/>
                <a:cs typeface="ＭＳ Ｐゴシック" charset="-128"/>
              </a:rPr>
              <a:t>9</a:t>
            </a:r>
            <a:r>
              <a:rPr lang="en-US" sz="3600" kern="0" dirty="0">
                <a:solidFill>
                  <a:srgbClr val="E3EBF1"/>
                </a:solidFill>
                <a:latin typeface="Arial Black"/>
                <a:ea typeface="ＭＳ Ｐゴシック" charset="-128"/>
                <a:cs typeface="ＭＳ Ｐゴシック" charset="-128"/>
              </a:rPr>
              <a:t>Keep putting into practice all you learned and received from me—everything you heard from me and saw me doing. Then the </a:t>
            </a:r>
            <a:r>
              <a:rPr lang="en-US" sz="3600" kern="0" dirty="0">
                <a:solidFill>
                  <a:srgbClr val="FFFF00"/>
                </a:solidFill>
                <a:latin typeface="Arial Black"/>
                <a:ea typeface="ＭＳ Ｐゴシック" charset="-128"/>
                <a:cs typeface="ＭＳ Ｐゴシック" charset="-128"/>
              </a:rPr>
              <a:t>God of peace </a:t>
            </a:r>
            <a:r>
              <a:rPr lang="en-US" sz="3600" kern="0" dirty="0">
                <a:solidFill>
                  <a:srgbClr val="E3EBF1"/>
                </a:solidFill>
                <a:latin typeface="Arial Black"/>
                <a:ea typeface="ＭＳ Ｐゴシック" charset="-128"/>
                <a:cs typeface="ＭＳ Ｐゴシック" charset="-128"/>
              </a:rPr>
              <a:t>will be with you.</a:t>
            </a:r>
          </a:p>
        </p:txBody>
      </p:sp>
      <p:sp>
        <p:nvSpPr>
          <p:cNvPr id="514050" name="Title 1"/>
          <p:cNvSpPr>
            <a:spLocks noGrp="1"/>
          </p:cNvSpPr>
          <p:nvPr>
            <p:ph type="title"/>
          </p:nvPr>
        </p:nvSpPr>
        <p:spPr>
          <a:xfrm>
            <a:off x="4642337" y="5638800"/>
            <a:ext cx="6928339" cy="1022350"/>
          </a:xfrm>
        </p:spPr>
        <p:txBody>
          <a:bodyPr/>
          <a:lstStyle/>
          <a:p>
            <a:pPr>
              <a:defRPr/>
            </a:pPr>
            <a:r>
              <a:rPr lang="en-US" dirty="0">
                <a:effectLst/>
                <a:latin typeface="Arial Black" charset="0"/>
                <a:ea typeface="ＭＳ Ｐゴシック" charset="0"/>
                <a:cs typeface="ＭＳ Ｐゴシック" charset="0"/>
              </a:rPr>
              <a:t>Philippians 4:9 </a:t>
            </a:r>
            <a:r>
              <a:rPr lang="en-US" sz="3200" dirty="0">
                <a:effectLst/>
                <a:latin typeface="Arial Black" charset="0"/>
                <a:ea typeface="ＭＳ Ｐゴシック" charset="0"/>
                <a:cs typeface="ＭＳ Ｐゴシック" charset="0"/>
              </a:rPr>
              <a:t>NLT</a:t>
            </a:r>
            <a:endParaRPr lang="en-US" dirty="0">
              <a:effectLst/>
              <a:latin typeface="Arial Black"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3d-televisio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elevision-460_1116703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2165350"/>
            <a:ext cx="5638800"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0" name="Title 1"/>
          <p:cNvSpPr>
            <a:spLocks noGrp="1"/>
          </p:cNvSpPr>
          <p:nvPr>
            <p:ph type="title"/>
          </p:nvPr>
        </p:nvSpPr>
        <p:spPr>
          <a:xfrm>
            <a:off x="-228600" y="5695950"/>
            <a:ext cx="12420600" cy="1022350"/>
          </a:xfrm>
        </p:spPr>
        <p:txBody>
          <a:bodyPr/>
          <a:lstStyle/>
          <a:p>
            <a:pPr>
              <a:defRPr/>
            </a:pPr>
            <a:r>
              <a:rPr lang="en-US" dirty="0">
                <a:solidFill>
                  <a:srgbClr val="FFFF00"/>
                </a:solidFill>
                <a:effectLst>
                  <a:glow rad="101600">
                    <a:schemeClr val="bg1">
                      <a:alpha val="75000"/>
                    </a:schemeClr>
                  </a:glow>
                </a:effectLst>
                <a:ea typeface="ＭＳ Ｐゴシック" charset="-128"/>
                <a:cs typeface="ＭＳ Ｐゴシック" charset="-128"/>
              </a:rPr>
              <a:t>How many TV shows, YouTube channels, and movies fit these criteria?</a:t>
            </a:r>
          </a:p>
        </p:txBody>
      </p:sp>
      <p:sp>
        <p:nvSpPr>
          <p:cNvPr id="6" name="Title 1"/>
          <p:cNvSpPr txBox="1">
            <a:spLocks/>
          </p:cNvSpPr>
          <p:nvPr/>
        </p:nvSpPr>
        <p:spPr bwMode="auto">
          <a:xfrm>
            <a:off x="0" y="0"/>
            <a:ext cx="12192000" cy="2324100"/>
          </a:xfrm>
          <a:prstGeom prst="rect">
            <a:avLst/>
          </a:prstGeom>
          <a:noFill/>
          <a:ln w="9525">
            <a:noFill/>
            <a:miter lim="800000"/>
            <a:headEnd/>
            <a:tailEnd/>
          </a:ln>
        </p:spPr>
        <p:txBody>
          <a:bodyPr lIns="91429" tIns="45714" rIns="91429" bIns="45714" anchor="ctr"/>
          <a:lstStyle/>
          <a:p>
            <a:pPr algn="ctr" defTabSz="914400" eaLnBrk="0" fontAlgn="base" hangingPunct="0">
              <a:spcBef>
                <a:spcPct val="0"/>
              </a:spcBef>
              <a:spcAft>
                <a:spcPct val="0"/>
              </a:spcAft>
              <a:defRPr/>
            </a:pPr>
            <a:r>
              <a:rPr lang="en-US" sz="3200" kern="0" baseline="30000" dirty="0">
                <a:solidFill>
                  <a:srgbClr val="000000"/>
                </a:solidFill>
                <a:effectLst>
                  <a:glow rad="101600">
                    <a:srgbClr val="FFFFFF">
                      <a:alpha val="75000"/>
                    </a:srgbClr>
                  </a:glow>
                </a:effectLst>
                <a:latin typeface="Arial Black"/>
                <a:ea typeface="ＭＳ Ｐゴシック" charset="-128"/>
                <a:cs typeface="ＭＳ Ｐゴシック" charset="-128"/>
              </a:rPr>
              <a:t>8</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now, dear brothers and sisters, one final thing. Fix your thoughts on what is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true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honorable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right</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pure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lovely</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admirable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Think about things that are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excellent</a:t>
            </a:r>
            <a:r>
              <a:rPr lang="en-US" sz="3200" kern="0" dirty="0">
                <a:solidFill>
                  <a:srgbClr val="FF0000"/>
                </a:solidFill>
                <a:effectLst>
                  <a:glow rad="101600">
                    <a:srgbClr val="FFFFFF">
                      <a:alpha val="75000"/>
                    </a:srgbClr>
                  </a:glow>
                </a:effectLst>
                <a:latin typeface="Arial Black"/>
                <a:ea typeface="ＭＳ Ｐゴシック" charset="-128"/>
                <a:cs typeface="ＭＳ Ｐゴシック" charset="-128"/>
              </a:rPr>
              <a:t> </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worthy of praise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effectLst/>
                <a:latin typeface="Arial Black" charset="0"/>
                <a:ea typeface="ＭＳ Ｐゴシック" charset="0"/>
                <a:cs typeface="ＭＳ Ｐゴシック" charset="0"/>
              </a:rPr>
              <a:t>TV</a:t>
            </a:r>
          </a:p>
        </p:txBody>
      </p:sp>
      <p:pic>
        <p:nvPicPr>
          <p:cNvPr id="50178" name="Picture 2" descr="TV-640w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ounded Rectangular Callout 1"/>
          <p:cNvSpPr>
            <a:spLocks noChangeArrowheads="1"/>
          </p:cNvSpPr>
          <p:nvPr/>
        </p:nvSpPr>
        <p:spPr bwMode="auto">
          <a:xfrm>
            <a:off x="2216151" y="320676"/>
            <a:ext cx="1744663" cy="1103313"/>
          </a:xfrm>
          <a:prstGeom prst="wedgeRoundRectCallout">
            <a:avLst>
              <a:gd name="adj1" fmla="val -21569"/>
              <a:gd name="adj2" fmla="val 69477"/>
              <a:gd name="adj3" fmla="val 16667"/>
            </a:avLst>
          </a:prstGeom>
          <a:solidFill>
            <a:schemeClr val="tx1"/>
          </a:solidFill>
          <a:ln w="38100">
            <a:solidFill>
              <a:srgbClr val="000000"/>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endParaRPr>
          </a:p>
        </p:txBody>
      </p:sp>
      <p:sp>
        <p:nvSpPr>
          <p:cNvPr id="5" name="Title 1"/>
          <p:cNvSpPr txBox="1">
            <a:spLocks/>
          </p:cNvSpPr>
          <p:nvPr/>
        </p:nvSpPr>
        <p:spPr bwMode="auto">
          <a:xfrm>
            <a:off x="2229606" y="218844"/>
            <a:ext cx="1731940" cy="1263650"/>
          </a:xfrm>
          <a:prstGeom prst="rect">
            <a:avLst/>
          </a:prstGeom>
          <a:noFill/>
          <a:ln w="9525">
            <a:noFill/>
            <a:miter lim="800000"/>
            <a:headEnd/>
            <a:tailEnd/>
          </a:ln>
        </p:spPr>
        <p:txBody>
          <a:bodyPr lIns="91429" tIns="45714" rIns="91429" bIns="45714" anchor="ctr"/>
          <a:lstStyle/>
          <a:p>
            <a:pPr algn="ctr" defTabSz="914400" eaLnBrk="0" fontAlgn="base" hangingPunct="0">
              <a:lnSpc>
                <a:spcPct val="80000"/>
              </a:lnSpc>
              <a:spcBef>
                <a:spcPct val="0"/>
              </a:spcBef>
              <a:spcAft>
                <a:spcPct val="0"/>
              </a:spcAft>
              <a:defRPr/>
            </a:pPr>
            <a:r>
              <a:rPr lang="en-US" sz="2000" kern="0" dirty="0">
                <a:solidFill>
                  <a:srgbClr val="000000"/>
                </a:solidFill>
                <a:effectLst>
                  <a:glow rad="190500">
                    <a:srgbClr val="FFFFFF">
                      <a:alpha val="75000"/>
                    </a:srgbClr>
                  </a:glow>
                </a:effectLst>
                <a:latin typeface="Arial Black"/>
                <a:ea typeface="ＭＳ Ｐゴシック" charset="-128"/>
                <a:cs typeface="ＭＳ Ｐゴシック" charset="-128"/>
              </a:rPr>
              <a:t>Just so you know…</a:t>
            </a:r>
          </a:p>
        </p:txBody>
      </p:sp>
      <p:sp>
        <p:nvSpPr>
          <p:cNvPr id="50181" name="Rounded Rectangular Callout 6"/>
          <p:cNvSpPr>
            <a:spLocks noChangeArrowheads="1"/>
          </p:cNvSpPr>
          <p:nvPr/>
        </p:nvSpPr>
        <p:spPr bwMode="auto">
          <a:xfrm>
            <a:off x="4397376" y="109538"/>
            <a:ext cx="3000375" cy="1339850"/>
          </a:xfrm>
          <a:prstGeom prst="wedgeRoundRectCallout">
            <a:avLst>
              <a:gd name="adj1" fmla="val -10023"/>
              <a:gd name="adj2" fmla="val 71394"/>
              <a:gd name="adj3" fmla="val 16667"/>
            </a:avLst>
          </a:prstGeom>
          <a:solidFill>
            <a:schemeClr val="tx1"/>
          </a:solidFill>
          <a:ln w="38100">
            <a:solidFill>
              <a:srgbClr val="000000"/>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endParaRPr>
          </a:p>
        </p:txBody>
      </p:sp>
      <p:sp>
        <p:nvSpPr>
          <p:cNvPr id="50182" name="Rounded Rectangular Callout 7"/>
          <p:cNvSpPr>
            <a:spLocks noChangeArrowheads="1"/>
          </p:cNvSpPr>
          <p:nvPr/>
        </p:nvSpPr>
        <p:spPr bwMode="auto">
          <a:xfrm>
            <a:off x="7921626" y="168276"/>
            <a:ext cx="1871663" cy="1103313"/>
          </a:xfrm>
          <a:prstGeom prst="wedgeRoundRectCallout">
            <a:avLst>
              <a:gd name="adj1" fmla="val -8333"/>
              <a:gd name="adj2" fmla="val 92731"/>
              <a:gd name="adj3" fmla="val 16667"/>
            </a:avLst>
          </a:prstGeom>
          <a:solidFill>
            <a:schemeClr val="tx1"/>
          </a:solidFill>
          <a:ln w="38100">
            <a:solidFill>
              <a:srgbClr val="000000"/>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endParaRPr>
          </a:p>
        </p:txBody>
      </p:sp>
      <p:sp>
        <p:nvSpPr>
          <p:cNvPr id="9" name="Title 1"/>
          <p:cNvSpPr txBox="1">
            <a:spLocks/>
          </p:cNvSpPr>
          <p:nvPr/>
        </p:nvSpPr>
        <p:spPr bwMode="auto">
          <a:xfrm>
            <a:off x="4397738" y="167531"/>
            <a:ext cx="3000479" cy="1263650"/>
          </a:xfrm>
          <a:prstGeom prst="rect">
            <a:avLst/>
          </a:prstGeom>
          <a:noFill/>
          <a:ln w="9525">
            <a:noFill/>
            <a:miter lim="800000"/>
            <a:headEnd/>
            <a:tailEnd/>
          </a:ln>
        </p:spPr>
        <p:txBody>
          <a:bodyPr lIns="91429" tIns="45714" rIns="91429" bIns="45714" anchor="ctr"/>
          <a:lstStyle/>
          <a:p>
            <a:pPr algn="ctr" defTabSz="914400" eaLnBrk="0" fontAlgn="base" hangingPunct="0">
              <a:lnSpc>
                <a:spcPct val="80000"/>
              </a:lnSpc>
              <a:spcBef>
                <a:spcPct val="0"/>
              </a:spcBef>
              <a:spcAft>
                <a:spcPct val="0"/>
              </a:spcAft>
              <a:defRPr/>
            </a:pPr>
            <a:r>
              <a:rPr lang="en-US" sz="2000" kern="0" dirty="0">
                <a:solidFill>
                  <a:srgbClr val="000000"/>
                </a:solidFill>
                <a:effectLst>
                  <a:glow rad="190500">
                    <a:srgbClr val="FFFFFF">
                      <a:alpha val="75000"/>
                    </a:srgbClr>
                  </a:glow>
                </a:effectLst>
                <a:latin typeface="Arial Black"/>
                <a:ea typeface="ＭＳ Ｐゴシック" charset="-128"/>
                <a:cs typeface="ＭＳ Ｐゴシック" charset="-128"/>
              </a:rPr>
              <a:t>I never want to live in a vegetative state, dependent on some machine.</a:t>
            </a:r>
          </a:p>
        </p:txBody>
      </p:sp>
      <p:sp>
        <p:nvSpPr>
          <p:cNvPr id="10" name="Title 1"/>
          <p:cNvSpPr txBox="1">
            <a:spLocks/>
          </p:cNvSpPr>
          <p:nvPr/>
        </p:nvSpPr>
        <p:spPr bwMode="auto">
          <a:xfrm>
            <a:off x="7946557" y="109925"/>
            <a:ext cx="1731940" cy="1263650"/>
          </a:xfrm>
          <a:prstGeom prst="rect">
            <a:avLst/>
          </a:prstGeom>
          <a:noFill/>
          <a:ln w="9525">
            <a:noFill/>
            <a:miter lim="800000"/>
            <a:headEnd/>
            <a:tailEnd/>
          </a:ln>
        </p:spPr>
        <p:txBody>
          <a:bodyPr lIns="91429" tIns="45714" rIns="91429" bIns="45714" anchor="ctr"/>
          <a:lstStyle/>
          <a:p>
            <a:pPr algn="ctr" defTabSz="914400" eaLnBrk="0" fontAlgn="base" hangingPunct="0">
              <a:lnSpc>
                <a:spcPct val="80000"/>
              </a:lnSpc>
              <a:spcBef>
                <a:spcPct val="0"/>
              </a:spcBef>
              <a:spcAft>
                <a:spcPct val="0"/>
              </a:spcAft>
              <a:defRPr/>
            </a:pPr>
            <a:r>
              <a:rPr lang="en-US" sz="2000" kern="0" dirty="0">
                <a:solidFill>
                  <a:srgbClr val="000000"/>
                </a:solidFill>
                <a:effectLst>
                  <a:glow rad="190500">
                    <a:srgbClr val="FFFFFF">
                      <a:alpha val="75000"/>
                    </a:srgbClr>
                  </a:glow>
                </a:effectLst>
                <a:latin typeface="Arial Black"/>
                <a:ea typeface="ＭＳ Ｐゴシック" charset="-128"/>
                <a:cs typeface="ＭＳ Ｐゴシック" charset="-128"/>
              </a:rPr>
              <a:t>If that ever happens, just unplug me, OK?</a:t>
            </a:r>
          </a:p>
        </p:txBody>
      </p:sp>
      <p:sp>
        <p:nvSpPr>
          <p:cNvPr id="50185" name="Rounded Rectangular Callout 10"/>
          <p:cNvSpPr>
            <a:spLocks noChangeArrowheads="1"/>
          </p:cNvSpPr>
          <p:nvPr/>
        </p:nvSpPr>
        <p:spPr bwMode="auto">
          <a:xfrm>
            <a:off x="9691688" y="852489"/>
            <a:ext cx="881062" cy="706437"/>
          </a:xfrm>
          <a:prstGeom prst="wedgeRoundRectCallout">
            <a:avLst>
              <a:gd name="adj1" fmla="val -33736"/>
              <a:gd name="adj2" fmla="val 118917"/>
              <a:gd name="adj3" fmla="val 16667"/>
            </a:avLst>
          </a:prstGeom>
          <a:solidFill>
            <a:schemeClr val="tx1"/>
          </a:solidFill>
          <a:ln w="38100">
            <a:solidFill>
              <a:srgbClr val="000000"/>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endParaRPr>
          </a:p>
        </p:txBody>
      </p:sp>
      <p:sp>
        <p:nvSpPr>
          <p:cNvPr id="12" name="Title 1"/>
          <p:cNvSpPr txBox="1">
            <a:spLocks/>
          </p:cNvSpPr>
          <p:nvPr/>
        </p:nvSpPr>
        <p:spPr bwMode="auto">
          <a:xfrm>
            <a:off x="9691327" y="853033"/>
            <a:ext cx="779482" cy="610212"/>
          </a:xfrm>
          <a:prstGeom prst="rect">
            <a:avLst/>
          </a:prstGeom>
          <a:noFill/>
          <a:ln w="9525">
            <a:noFill/>
            <a:miter lim="800000"/>
            <a:headEnd/>
            <a:tailEnd/>
          </a:ln>
        </p:spPr>
        <p:txBody>
          <a:bodyPr lIns="91429" tIns="45714" rIns="91429" bIns="45714" anchor="ctr"/>
          <a:lstStyle/>
          <a:p>
            <a:pPr algn="ctr" defTabSz="914400" eaLnBrk="0" fontAlgn="base" hangingPunct="0">
              <a:lnSpc>
                <a:spcPct val="80000"/>
              </a:lnSpc>
              <a:spcBef>
                <a:spcPct val="0"/>
              </a:spcBef>
              <a:spcAft>
                <a:spcPct val="0"/>
              </a:spcAft>
              <a:defRPr/>
            </a:pPr>
            <a:r>
              <a:rPr lang="en-US" sz="2000" kern="0" dirty="0">
                <a:solidFill>
                  <a:srgbClr val="000000"/>
                </a:solidFill>
                <a:effectLst>
                  <a:glow rad="190500">
                    <a:srgbClr val="FFFFFF">
                      <a:alpha val="75000"/>
                    </a:srgbClr>
                  </a:glow>
                </a:effectLst>
                <a:latin typeface="Arial Black"/>
                <a:ea typeface="ＭＳ Ｐゴシック" charset="-128"/>
                <a:cs typeface="ＭＳ Ｐゴシック" charset="-128"/>
              </a:rPr>
              <a:t>OK.</a:t>
            </a:r>
          </a:p>
        </p:txBody>
      </p:sp>
      <p:sp>
        <p:nvSpPr>
          <p:cNvPr id="50187" name="Rounded Rectangular Callout 12"/>
          <p:cNvSpPr>
            <a:spLocks noChangeArrowheads="1"/>
          </p:cNvSpPr>
          <p:nvPr/>
        </p:nvSpPr>
        <p:spPr bwMode="auto">
          <a:xfrm>
            <a:off x="3694113" y="3194051"/>
            <a:ext cx="1295400" cy="893763"/>
          </a:xfrm>
          <a:prstGeom prst="wedgeRoundRectCallout">
            <a:avLst>
              <a:gd name="adj1" fmla="val -61625"/>
              <a:gd name="adj2" fmla="val 87421"/>
              <a:gd name="adj3" fmla="val 16667"/>
            </a:avLst>
          </a:prstGeom>
          <a:solidFill>
            <a:schemeClr val="tx1"/>
          </a:solidFill>
          <a:ln w="38100">
            <a:solidFill>
              <a:srgbClr val="000000"/>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endParaRPr>
          </a:p>
        </p:txBody>
      </p:sp>
      <p:sp>
        <p:nvSpPr>
          <p:cNvPr id="14" name="Title 1"/>
          <p:cNvSpPr txBox="1">
            <a:spLocks/>
          </p:cNvSpPr>
          <p:nvPr/>
        </p:nvSpPr>
        <p:spPr bwMode="auto">
          <a:xfrm>
            <a:off x="3772559" y="3366698"/>
            <a:ext cx="1177549" cy="610212"/>
          </a:xfrm>
          <a:prstGeom prst="rect">
            <a:avLst/>
          </a:prstGeom>
          <a:noFill/>
          <a:ln w="9525">
            <a:noFill/>
            <a:miter lim="800000"/>
            <a:headEnd/>
            <a:tailEnd/>
          </a:ln>
        </p:spPr>
        <p:txBody>
          <a:bodyPr lIns="91429" tIns="45714" rIns="91429" bIns="45714" anchor="ctr"/>
          <a:lstStyle/>
          <a:p>
            <a:pPr algn="ctr" defTabSz="914400" eaLnBrk="0" fontAlgn="base" hangingPunct="0">
              <a:lnSpc>
                <a:spcPct val="80000"/>
              </a:lnSpc>
              <a:spcBef>
                <a:spcPct val="0"/>
              </a:spcBef>
              <a:spcAft>
                <a:spcPct val="0"/>
              </a:spcAft>
              <a:defRPr/>
            </a:pPr>
            <a:r>
              <a:rPr lang="en-US" sz="2800" kern="0" dirty="0">
                <a:solidFill>
                  <a:srgbClr val="000000"/>
                </a:solidFill>
                <a:effectLst>
                  <a:glow rad="190500">
                    <a:srgbClr val="FFFFFF">
                      <a:alpha val="75000"/>
                    </a:srgbClr>
                  </a:glow>
                </a:effectLst>
                <a:latin typeface="Arial Black"/>
                <a:ea typeface="ＭＳ Ｐゴシック" charset="-128"/>
                <a:cs typeface="ＭＳ Ｐゴシック" charset="-128"/>
              </a:rPr>
              <a:t>HEY!</a:t>
            </a:r>
          </a:p>
        </p:txBody>
      </p:sp>
      <p:sp>
        <p:nvSpPr>
          <p:cNvPr id="4" name="Rectangle 3"/>
          <p:cNvSpPr>
            <a:spLocks noChangeArrowheads="1"/>
          </p:cNvSpPr>
          <p:nvPr/>
        </p:nvSpPr>
        <p:spPr bwMode="auto">
          <a:xfrm>
            <a:off x="1377950" y="2797175"/>
            <a:ext cx="9372600" cy="3352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4" descr="MomKidsPuri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762000"/>
            <a:ext cx="83058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Title 1"/>
          <p:cNvSpPr>
            <a:spLocks noGrp="1"/>
          </p:cNvSpPr>
          <p:nvPr>
            <p:ph type="title"/>
          </p:nvPr>
        </p:nvSpPr>
        <p:spPr>
          <a:xfrm>
            <a:off x="0" y="5715000"/>
            <a:ext cx="12192000" cy="1143000"/>
          </a:xfrm>
          <a:solidFill>
            <a:srgbClr val="000000"/>
          </a:solidFill>
        </p:spPr>
        <p:txBody>
          <a:bodyPr/>
          <a:lstStyle/>
          <a:p>
            <a:r>
              <a:rPr lang="en-US" sz="3600" dirty="0">
                <a:solidFill>
                  <a:schemeClr val="tx1"/>
                </a:solidFill>
                <a:effectLst/>
                <a:latin typeface="Arial Black" charset="0"/>
                <a:ea typeface="ＭＳ Ｐゴシック" charset="0"/>
                <a:cs typeface="ＭＳ Ｐゴシック" charset="0"/>
              </a:rPr>
              <a:t>Wholesome Thoughts</a:t>
            </a:r>
            <a:br>
              <a:rPr lang="en-US" sz="3600" dirty="0">
                <a:solidFill>
                  <a:schemeClr val="tx1"/>
                </a:solidFill>
                <a:effectLst/>
                <a:latin typeface="Arial Black" charset="0"/>
                <a:ea typeface="ＭＳ Ｐゴシック" charset="0"/>
                <a:cs typeface="ＭＳ Ｐゴシック" charset="0"/>
              </a:rPr>
            </a:br>
            <a:r>
              <a:rPr lang="en-US" sz="3600" dirty="0">
                <a:solidFill>
                  <a:schemeClr val="tx1"/>
                </a:solidFill>
                <a:effectLst/>
                <a:latin typeface="Arial Black" charset="0"/>
                <a:ea typeface="ＭＳ Ｐゴシック" charset="0"/>
                <a:cs typeface="ＭＳ Ｐゴシック" charset="0"/>
              </a:rPr>
              <a:t>(Psalm 101:2b-3a </a:t>
            </a:r>
            <a:r>
              <a:rPr lang="en-US" sz="2800" dirty="0">
                <a:solidFill>
                  <a:schemeClr val="tx1"/>
                </a:solidFill>
                <a:effectLst/>
                <a:latin typeface="Arial Black" charset="0"/>
                <a:ea typeface="ＭＳ Ｐゴシック" charset="0"/>
                <a:cs typeface="ＭＳ Ｐゴシック" charset="0"/>
              </a:rPr>
              <a:t>NLT</a:t>
            </a:r>
            <a:r>
              <a:rPr lang="en-US" sz="3600" dirty="0">
                <a:solidFill>
                  <a:schemeClr val="tx1"/>
                </a:solidFill>
                <a:effectLst/>
                <a:latin typeface="Arial Black" charset="0"/>
                <a:ea typeface="ＭＳ Ｐゴシック" charset="0"/>
                <a:cs typeface="ＭＳ Ｐゴシック" charset="0"/>
              </a:rPr>
              <a:t>)</a:t>
            </a:r>
          </a:p>
        </p:txBody>
      </p:sp>
      <p:sp>
        <p:nvSpPr>
          <p:cNvPr id="6" name="Title 1"/>
          <p:cNvSpPr txBox="1">
            <a:spLocks/>
          </p:cNvSpPr>
          <p:nvPr/>
        </p:nvSpPr>
        <p:spPr bwMode="auto">
          <a:xfrm>
            <a:off x="0" y="-76200"/>
            <a:ext cx="12192000" cy="1581150"/>
          </a:xfrm>
          <a:prstGeom prst="rect">
            <a:avLst/>
          </a:prstGeom>
          <a:noFill/>
          <a:ln w="9525">
            <a:noFill/>
            <a:miter lim="800000"/>
            <a:headEnd/>
            <a:tailEnd/>
          </a:ln>
        </p:spPr>
        <p:txBody>
          <a:bodyPr lIns="91429" tIns="45714" rIns="91429" bIns="45714" anchor="ctr"/>
          <a:lstStyle/>
          <a:p>
            <a:pPr algn="ctr" defTabSz="914400" eaLnBrk="0" fontAlgn="base" hangingPunct="0">
              <a:spcBef>
                <a:spcPct val="0"/>
              </a:spcBef>
              <a:spcAft>
                <a:spcPct val="0"/>
              </a:spcAft>
              <a:defRPr/>
            </a:pPr>
            <a:r>
              <a:rPr lang="en-US" sz="2800" kern="0" baseline="30000" dirty="0">
                <a:solidFill>
                  <a:srgbClr val="000000"/>
                </a:solidFill>
                <a:effectLst>
                  <a:glow rad="190500">
                    <a:srgbClr val="FFFFFF">
                      <a:alpha val="75000"/>
                    </a:srgbClr>
                  </a:glow>
                </a:effectLst>
                <a:latin typeface="Arial Black"/>
                <a:ea typeface="ＭＳ Ｐゴシック" charset="-128"/>
                <a:cs typeface="ＭＳ Ｐゴシック" charset="-128"/>
              </a:rPr>
              <a:t>2</a:t>
            </a:r>
            <a:r>
              <a:rPr lang="en-US" sz="2800" kern="0" dirty="0">
                <a:solidFill>
                  <a:srgbClr val="000000"/>
                </a:solidFill>
                <a:effectLst>
                  <a:glow rad="190500">
                    <a:srgbClr val="FFFFFF">
                      <a:alpha val="75000"/>
                    </a:srgbClr>
                  </a:glow>
                </a:effectLst>
                <a:latin typeface="Arial Black"/>
                <a:ea typeface="ＭＳ Ｐゴシック" charset="-128"/>
                <a:cs typeface="ＭＳ Ｐゴシック" charset="-128"/>
              </a:rPr>
              <a:t>...I will lead a life of integrity in my own home.</a:t>
            </a:r>
          </a:p>
          <a:p>
            <a:pPr algn="ctr" defTabSz="914400" eaLnBrk="0" fontAlgn="base" hangingPunct="0">
              <a:spcBef>
                <a:spcPct val="0"/>
              </a:spcBef>
              <a:spcAft>
                <a:spcPct val="0"/>
              </a:spcAft>
              <a:defRPr/>
            </a:pPr>
            <a:r>
              <a:rPr lang="en-US" sz="2800" kern="0" baseline="30000" dirty="0">
                <a:solidFill>
                  <a:srgbClr val="000000"/>
                </a:solidFill>
                <a:effectLst>
                  <a:glow rad="190500">
                    <a:srgbClr val="FFFFFF">
                      <a:alpha val="75000"/>
                    </a:srgbClr>
                  </a:glow>
                </a:effectLst>
                <a:latin typeface="Arial Black"/>
                <a:ea typeface="ＭＳ Ｐゴシック" charset="-128"/>
                <a:cs typeface="ＭＳ Ｐゴシック" charset="-128"/>
              </a:rPr>
              <a:t>3</a:t>
            </a:r>
            <a:r>
              <a:rPr lang="en-US" sz="2800" kern="0" dirty="0">
                <a:solidFill>
                  <a:srgbClr val="000000"/>
                </a:solidFill>
                <a:effectLst>
                  <a:glow rad="190500">
                    <a:srgbClr val="FFFFFF">
                      <a:alpha val="75000"/>
                    </a:srgbClr>
                  </a:glow>
                </a:effectLst>
                <a:latin typeface="Arial Black"/>
                <a:ea typeface="ＭＳ Ｐゴシック" charset="-128"/>
                <a:cs typeface="ＭＳ Ｐゴシック" charset="-128"/>
              </a:rPr>
              <a:t>I will refuse to look at anything vile and vulgar...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80E0C-98B6-822F-66FE-49F92BD77D10}"/>
            </a:ext>
          </a:extLst>
        </p:cNvPr>
        <p:cNvGrpSpPr/>
        <p:nvPr/>
      </p:nvGrpSpPr>
      <p:grpSpPr>
        <a:xfrm>
          <a:off x="0" y="0"/>
          <a:ext cx="0" cy="0"/>
          <a:chOff x="0" y="0"/>
          <a:chExt cx="0" cy="0"/>
        </a:xfrm>
      </p:grpSpPr>
      <p:pic>
        <p:nvPicPr>
          <p:cNvPr id="2" name="Picture 1" descr="_tmp_img.png">
            <a:extLst>
              <a:ext uri="{FF2B5EF4-FFF2-40B4-BE49-F238E27FC236}">
                <a16:creationId xmlns:a16="http://schemas.microsoft.com/office/drawing/2014/main" id="{9A2D758A-4D84-3718-B51F-2623D48F70FD}"/>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_tmp_img.png">
            <a:extLst>
              <a:ext uri="{FF2B5EF4-FFF2-40B4-BE49-F238E27FC236}">
                <a16:creationId xmlns:a16="http://schemas.microsoft.com/office/drawing/2014/main" id="{ACF0D5A7-D526-E0DC-CB53-1D7A9FB41EB8}"/>
              </a:ext>
            </a:extLst>
          </p:cNvPr>
          <p:cNvPicPr>
            <a:picLocks noChangeAspect="1"/>
          </p:cNvPicPr>
          <p:nvPr/>
        </p:nvPicPr>
        <p:blipFill>
          <a:blip r:embed="rId3"/>
          <a:srcRect l="26250" t="24722" r="26406" b="26944"/>
          <a:stretch>
            <a:fillRect/>
          </a:stretch>
        </p:blipFill>
        <p:spPr>
          <a:xfrm>
            <a:off x="-17408" y="-153343"/>
            <a:ext cx="12209408" cy="7011343"/>
          </a:xfrm>
          <a:prstGeom prst="rect">
            <a:avLst/>
          </a:prstGeom>
        </p:spPr>
      </p:pic>
    </p:spTree>
    <p:extLst>
      <p:ext uri="{BB962C8B-B14F-4D97-AF65-F5344CB8AC3E}">
        <p14:creationId xmlns:p14="http://schemas.microsoft.com/office/powerpoint/2010/main" val="2184097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pic>
        <p:nvPicPr>
          <p:cNvPr id="3" name="Picture 2" descr="_tmp_img.png">
            <a:extLst>
              <a:ext uri="{FF2B5EF4-FFF2-40B4-BE49-F238E27FC236}">
                <a16:creationId xmlns:a16="http://schemas.microsoft.com/office/drawing/2014/main" id="{D846D5DD-B844-8ED4-5317-70A5FED00054}"/>
              </a:ext>
            </a:extLst>
          </p:cNvPr>
          <p:cNvPicPr>
            <a:picLocks noChangeAspect="1"/>
          </p:cNvPicPr>
          <p:nvPr/>
        </p:nvPicPr>
        <p:blipFill>
          <a:blip r:embed="rId3"/>
          <a:srcRect l="69531" t="71945" b="4722"/>
          <a:stretch>
            <a:fillRect/>
          </a:stretch>
        </p:blipFill>
        <p:spPr>
          <a:xfrm>
            <a:off x="0" y="1803010"/>
            <a:ext cx="12192000" cy="5054990"/>
          </a:xfrm>
          <a:prstGeom prst="rect">
            <a:avLst/>
          </a:prstGeom>
        </p:spPr>
      </p:pic>
    </p:spTree>
    <p:extLst>
      <p:ext uri="{BB962C8B-B14F-4D97-AF65-F5344CB8AC3E}">
        <p14:creationId xmlns:p14="http://schemas.microsoft.com/office/powerpoint/2010/main" val="2931430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rcRect l="3975" t="5276" r="8954" b="7653"/>
          <a:stretch>
            <a:fillRect/>
          </a:stretch>
        </p:blipFill>
        <p:spPr>
          <a:xfrm>
            <a:off x="-14287" y="-1"/>
            <a:ext cx="12192000" cy="6858001"/>
          </a:xfrm>
          <a:prstGeom prst="rect">
            <a:avLst/>
          </a:prstGeom>
        </p:spPr>
      </p:pic>
      <p:sp>
        <p:nvSpPr>
          <p:cNvPr id="3" name="Oval 2">
            <a:extLst>
              <a:ext uri="{FF2B5EF4-FFF2-40B4-BE49-F238E27FC236}">
                <a16:creationId xmlns:a16="http://schemas.microsoft.com/office/drawing/2014/main" id="{C1FD23C8-D1B0-CCAB-226B-AC29385BB476}"/>
              </a:ext>
            </a:extLst>
          </p:cNvPr>
          <p:cNvSpPr/>
          <p:nvPr/>
        </p:nvSpPr>
        <p:spPr>
          <a:xfrm>
            <a:off x="1214438" y="2852936"/>
            <a:ext cx="2085976"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4A737B-E015-4367-3165-753773E7F18E}"/>
              </a:ext>
            </a:extLst>
          </p:cNvPr>
          <p:cNvSpPr/>
          <p:nvPr/>
        </p:nvSpPr>
        <p:spPr>
          <a:xfrm>
            <a:off x="3374225" y="2852936"/>
            <a:ext cx="205526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AD0BB1A-772D-B052-EC16-43AB82762B11}"/>
              </a:ext>
            </a:extLst>
          </p:cNvPr>
          <p:cNvSpPr/>
          <p:nvPr/>
        </p:nvSpPr>
        <p:spPr>
          <a:xfrm>
            <a:off x="5503303" y="2852936"/>
            <a:ext cx="189527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216CA44-3C4A-EE00-C90C-CE548692B1AD}"/>
              </a:ext>
            </a:extLst>
          </p:cNvPr>
          <p:cNvSpPr/>
          <p:nvPr/>
        </p:nvSpPr>
        <p:spPr>
          <a:xfrm>
            <a:off x="7472391" y="2852936"/>
            <a:ext cx="1949599"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1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Scale>
                                      <p:cBhvr>
                                        <p:cTn id="2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6"/>
                                        </p:tgtEl>
                                        <p:attrNameLst>
                                          <p:attrName>ppt_x</p:attrName>
                                          <p:attrName>ppt_y</p:attrName>
                                        </p:attrNameLst>
                                      </p:cBhvr>
                                    </p:animMotion>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rcRect l="3975" t="5276" r="8954" b="7653"/>
          <a:stretch>
            <a:fillRect/>
          </a:stretch>
        </p:blipFill>
        <p:spPr>
          <a:xfrm>
            <a:off x="-14287" y="-1"/>
            <a:ext cx="12192000" cy="6858001"/>
          </a:xfrm>
          <a:prstGeom prst="rect">
            <a:avLst/>
          </a:prstGeom>
        </p:spPr>
      </p:pic>
      <p:sp>
        <p:nvSpPr>
          <p:cNvPr id="3" name="Oval 2">
            <a:extLst>
              <a:ext uri="{FF2B5EF4-FFF2-40B4-BE49-F238E27FC236}">
                <a16:creationId xmlns:a16="http://schemas.microsoft.com/office/drawing/2014/main" id="{C1FD23C8-D1B0-CCAB-226B-AC29385BB476}"/>
              </a:ext>
            </a:extLst>
          </p:cNvPr>
          <p:cNvSpPr/>
          <p:nvPr/>
        </p:nvSpPr>
        <p:spPr>
          <a:xfrm>
            <a:off x="1214438" y="2852936"/>
            <a:ext cx="2085976"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4A737B-E015-4367-3165-753773E7F18E}"/>
              </a:ext>
            </a:extLst>
          </p:cNvPr>
          <p:cNvSpPr/>
          <p:nvPr/>
        </p:nvSpPr>
        <p:spPr>
          <a:xfrm>
            <a:off x="3374225" y="2852936"/>
            <a:ext cx="205526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AD0BB1A-772D-B052-EC16-43AB82762B11}"/>
              </a:ext>
            </a:extLst>
          </p:cNvPr>
          <p:cNvSpPr/>
          <p:nvPr/>
        </p:nvSpPr>
        <p:spPr>
          <a:xfrm>
            <a:off x="5503303" y="2852936"/>
            <a:ext cx="189527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216CA44-3C4A-EE00-C90C-CE548692B1AD}"/>
              </a:ext>
            </a:extLst>
          </p:cNvPr>
          <p:cNvSpPr/>
          <p:nvPr/>
        </p:nvSpPr>
        <p:spPr>
          <a:xfrm>
            <a:off x="7472391" y="2852936"/>
            <a:ext cx="1949599"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8FDF83-2237-394B-7690-FCD7968BAF9A}"/>
              </a:ext>
            </a:extLst>
          </p:cNvPr>
          <p:cNvSpPr/>
          <p:nvPr/>
        </p:nvSpPr>
        <p:spPr>
          <a:xfrm>
            <a:off x="9495801" y="2852936"/>
            <a:ext cx="2171699"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Scale>
                                      <p:cBhvr>
                                        <p:cTn id="2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6"/>
                                        </p:tgtEl>
                                        <p:attrNameLst>
                                          <p:attrName>ppt_x</p:attrName>
                                          <p:attrName>ppt_y</p:attrName>
                                        </p:attrNameLst>
                                      </p:cBhvr>
                                    </p:animMotion>
                                    <p:animEffect transition="in" filter="fade">
                                      <p:cBhvr>
                                        <p:cTn id="27" dur="1000"/>
                                        <p:tgtEl>
                                          <p:spTgt spid="6"/>
                                        </p:tgtEl>
                                      </p:cBhvr>
                                    </p:animEffect>
                                  </p:childTnLst>
                                </p:cTn>
                              </p:par>
                            </p:childTnLst>
                          </p:cTn>
                        </p:par>
                        <p:par>
                          <p:cTn id="28" fill="hold">
                            <p:stCondLst>
                              <p:cond delay="4000"/>
                            </p:stCondLst>
                            <p:childTnLst>
                              <p:par>
                                <p:cTn id="29" presetID="5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Scale>
                                      <p:cBhvr>
                                        <p:cTn id="3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7"/>
                                        </p:tgtEl>
                                        <p:attrNameLst>
                                          <p:attrName>ppt_x</p:attrName>
                                          <p:attrName>ppt_y</p:attrName>
                                        </p:attrNameLst>
                                      </p:cBhvr>
                                    </p:animMotion>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0" y="4762094"/>
            <a:ext cx="9144000" cy="2095906"/>
          </a:xfrm>
          <a:prstGeom prst="rect">
            <a:avLst/>
          </a:prstGeom>
        </p:spPr>
      </p:pic>
      <p:sp>
        <p:nvSpPr>
          <p:cNvPr id="94210" name="Picture 1"/>
          <p:cNvSpPr>
            <a:spLocks noChangeAspect="1"/>
          </p:cNvSpPr>
          <p:nvPr/>
        </p:nvSpPr>
        <p:spPr bwMode="auto">
          <a:xfrm>
            <a:off x="152400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505950" cy="5813812"/>
          </a:xfrm>
          <a:noFill/>
          <a:effectLst>
            <a:outerShdw blurRad="63500" dist="35921" dir="2700000" algn="ctr" rotWithShape="0">
              <a:schemeClr val="tx2">
                <a:alpha val="74998"/>
              </a:schemeClr>
            </a:outerShdw>
          </a:effectLst>
        </p:spPr>
        <p:txBody>
          <a:bodyPr anchor="t"/>
          <a:lstStyle/>
          <a:p>
            <a:pPr>
              <a:defRPr/>
            </a:pPr>
            <a:r>
              <a:rPr lang="en-US" sz="3200" b="1" spc="-100" dirty="0">
                <a:effectLst/>
                <a:latin typeface="Arial" charset="0"/>
                <a:ea typeface="ＭＳ Ｐゴシック" charset="0"/>
                <a:cs typeface="ＭＳ Ｐゴシック" charset="0"/>
              </a:rPr>
              <a:t>"Now may the </a:t>
            </a:r>
            <a:r>
              <a:rPr lang="en-US" sz="3200" b="1" spc="-100" dirty="0">
                <a:solidFill>
                  <a:srgbClr val="FFFF00"/>
                </a:solidFill>
                <a:effectLst/>
                <a:latin typeface="Arial" charset="0"/>
                <a:ea typeface="ＭＳ Ｐゴシック" charset="0"/>
                <a:cs typeface="ＭＳ Ｐゴシック" charset="0"/>
              </a:rPr>
              <a:t>God of peace</a:t>
            </a:r>
            <a:r>
              <a:rPr lang="en-US" sz="3200" b="1" spc="-100" dirty="0">
                <a:effectLst/>
                <a:latin typeface="Arial" charset="0"/>
                <a:ea typeface="ＭＳ Ｐゴシック" charset="0"/>
                <a:cs typeface="ＭＳ Ｐゴシック" charset="0"/>
              </a:rPr>
              <a:t>—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who brought up from the dead our Lord Jesus,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the great Shepherd of the sheep,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and ratified an eternal covenant with his blood— </a:t>
            </a:r>
            <a:br>
              <a:rPr lang="en-US" sz="3200" b="1" spc="-100" dirty="0">
                <a:effectLst/>
                <a:latin typeface="Arial" charset="0"/>
                <a:ea typeface="ＭＳ Ｐゴシック" charset="0"/>
                <a:cs typeface="ＭＳ Ｐゴシック" charset="0"/>
              </a:rPr>
            </a:br>
            <a:r>
              <a:rPr lang="en-US" sz="3200" b="1" spc="-100" baseline="30000" dirty="0">
                <a:effectLst/>
                <a:latin typeface="Arial" charset="0"/>
                <a:ea typeface="ＭＳ Ｐゴシック" charset="0"/>
                <a:cs typeface="ＭＳ Ｐゴシック" charset="0"/>
              </a:rPr>
              <a:t>21</a:t>
            </a:r>
            <a:r>
              <a:rPr lang="en-US" sz="3200" b="1" spc="-100" dirty="0">
                <a:solidFill>
                  <a:srgbClr val="FFFF00"/>
                </a:solidFill>
                <a:effectLst/>
                <a:latin typeface="Arial" charset="0"/>
                <a:ea typeface="ＭＳ Ｐゴシック" charset="0"/>
                <a:cs typeface="ＭＳ Ｐゴシック" charset="0"/>
              </a:rPr>
              <a:t>may he equip you with all you need </a:t>
            </a:r>
            <a:br>
              <a:rPr lang="en-US" sz="3200" b="1" spc="-100" dirty="0">
                <a:effectLst/>
                <a:latin typeface="Arial" charset="0"/>
                <a:ea typeface="ＭＳ Ｐゴシック" charset="0"/>
                <a:cs typeface="ＭＳ Ｐゴシック" charset="0"/>
              </a:rPr>
            </a:br>
            <a:r>
              <a:rPr lang="en-US" sz="3200" b="1" spc="-100" dirty="0">
                <a:solidFill>
                  <a:srgbClr val="FFFF00"/>
                </a:solidFill>
                <a:effectLst/>
                <a:latin typeface="Arial" charset="0"/>
                <a:ea typeface="ＭＳ Ｐゴシック" charset="0"/>
                <a:cs typeface="ＭＳ Ｐゴシック" charset="0"/>
              </a:rPr>
              <a:t>for doing his will.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May he produce in you,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through the power of Jesus Christ,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every good thing that is pleasing to him.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All glory to him forever and ever! Amen" </a:t>
            </a:r>
            <a:br>
              <a:rPr lang="en-US" sz="3200" b="1" spc="-100" dirty="0">
                <a:effectLst/>
                <a:latin typeface="Arial" charset="0"/>
                <a:ea typeface="ＭＳ Ｐゴシック" charset="0"/>
                <a:cs typeface="ＭＳ Ｐゴシック" charset="0"/>
              </a:rPr>
            </a:br>
            <a:r>
              <a:rPr lang="en-US" sz="3200" b="1" spc="-100" dirty="0">
                <a:effectLst/>
                <a:latin typeface="Arial" charset="0"/>
                <a:ea typeface="ＭＳ Ｐゴシック" charset="0"/>
                <a:cs typeface="ＭＳ Ｐゴシック" charset="0"/>
              </a:rPr>
              <a:t>(Hebrews 13:20-21 </a:t>
            </a:r>
            <a:r>
              <a:rPr lang="en-US" sz="2800" b="1" spc="-100" dirty="0">
                <a:effectLst/>
                <a:latin typeface="Arial" charset="0"/>
                <a:ea typeface="ＭＳ Ｐゴシック" charset="0"/>
                <a:cs typeface="ＭＳ Ｐゴシック" charset="0"/>
              </a:rPr>
              <a:t>NLT</a:t>
            </a:r>
            <a:r>
              <a:rPr lang="en-US" sz="3200" b="1" spc="-100" dirty="0">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5071262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0" y="-1040992"/>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Picture Contest</a:t>
            </a:r>
          </a:p>
        </p:txBody>
      </p:sp>
      <p:pic>
        <p:nvPicPr>
          <p:cNvPr id="39938" name="Picture 2" descr="Serene Paintings | Fine Art America">
            <a:extLst>
              <a:ext uri="{FF2B5EF4-FFF2-40B4-BE49-F238E27FC236}">
                <a16:creationId xmlns:a16="http://schemas.microsoft.com/office/drawing/2014/main" id="{411E5F84-A075-BB4B-940C-DE39A973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rene Ocean Paintings By Emma Fineman - IGNANT">
            <a:extLst>
              <a:ext uri="{FF2B5EF4-FFF2-40B4-BE49-F238E27FC236}">
                <a16:creationId xmlns:a16="http://schemas.microsoft.com/office/drawing/2014/main" id="{A6847644-CA13-674A-9366-6B1AFD73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691">
            <a:off x="7057950" y="-906745"/>
            <a:ext cx="4697896" cy="46978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9942" name="Picture 6" descr="Serene Paintings | Fine Art America">
            <a:extLst>
              <a:ext uri="{FF2B5EF4-FFF2-40B4-BE49-F238E27FC236}">
                <a16:creationId xmlns:a16="http://schemas.microsoft.com/office/drawing/2014/main" id="{B14711E2-57EF-F14B-8562-EBC4EA66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2257" y="2805660"/>
            <a:ext cx="5399743" cy="40523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71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9942"/>
                                        </p:tgtEl>
                                        <p:attrNameLst>
                                          <p:attrName>style.visibility</p:attrName>
                                        </p:attrNameLst>
                                      </p:cBhvr>
                                      <p:to>
                                        <p:strVal val="visible"/>
                                      </p:to>
                                    </p:set>
                                    <p:animEffect transition="in" filter="checkerboard(across)">
                                      <p:cBhvr>
                                        <p:cTn id="11"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58C2E4-BF7C-5276-F097-23574F158AEB}"/>
              </a:ext>
            </a:extLst>
          </p:cNvPr>
          <p:cNvSpPr txBox="1"/>
          <p:nvPr/>
        </p:nvSpPr>
        <p:spPr>
          <a:xfrm>
            <a:off x="6867525" y="36701"/>
            <a:ext cx="2895600" cy="1371600"/>
          </a:xfrm>
          <a:prstGeom prst="rect">
            <a:avLst/>
          </a:prstGeom>
          <a:solidFill>
            <a:schemeClr val="tx1"/>
          </a:solidFill>
        </p:spPr>
        <p:txBody>
          <a:bodyPr wrap="square" rtlCol="0" anchor="ctr">
            <a:spAutoFit/>
          </a:bodyPr>
          <a:lstStyle/>
          <a:p>
            <a:pPr algn="ctr"/>
            <a:r>
              <a:rPr lang="en-US" sz="3200" b="1" dirty="0">
                <a:solidFill>
                  <a:schemeClr val="bg1"/>
                </a:solidFill>
                <a:latin typeface="Arial" panose="020B0604020202020204" pitchFamily="34" charset="0"/>
                <a:cs typeface="Arial" panose="020B0604020202020204" pitchFamily="34" charset="0"/>
              </a:rPr>
              <a:t>1. Divine Provision</a:t>
            </a:r>
          </a:p>
        </p:txBody>
      </p:sp>
      <p:sp>
        <p:nvSpPr>
          <p:cNvPr id="6" name="TextBox 5">
            <a:extLst>
              <a:ext uri="{FF2B5EF4-FFF2-40B4-BE49-F238E27FC236}">
                <a16:creationId xmlns:a16="http://schemas.microsoft.com/office/drawing/2014/main" id="{1798AFF6-2CCA-EE63-78A1-5208BF57DB28}"/>
              </a:ext>
            </a:extLst>
          </p:cNvPr>
          <p:cNvSpPr txBox="1"/>
          <p:nvPr/>
        </p:nvSpPr>
        <p:spPr>
          <a:xfrm>
            <a:off x="10314856" y="2830205"/>
            <a:ext cx="1877144" cy="1371600"/>
          </a:xfrm>
          <a:prstGeom prst="rect">
            <a:avLst/>
          </a:prstGeom>
          <a:solidFill>
            <a:schemeClr val="tx1"/>
          </a:solidFill>
        </p:spPr>
        <p:txBody>
          <a:bodyPr wrap="square" rtlCol="0" anchor="ctr">
            <a:spAutoFit/>
          </a:bodyPr>
          <a:lstStyle/>
          <a:p>
            <a:pPr algn="ctr"/>
            <a:r>
              <a:rPr lang="en-US" sz="3200" b="1" dirty="0">
                <a:solidFill>
                  <a:schemeClr val="bg1"/>
                </a:solidFill>
                <a:latin typeface="Arial" panose="020B0604020202020204" pitchFamily="34" charset="0"/>
                <a:cs typeface="Arial" panose="020B0604020202020204" pitchFamily="34" charset="0"/>
              </a:rPr>
              <a:t>2. Your Action</a:t>
            </a:r>
          </a:p>
        </p:txBody>
      </p:sp>
      <p:sp>
        <p:nvSpPr>
          <p:cNvPr id="7" name="TextBox 6">
            <a:extLst>
              <a:ext uri="{FF2B5EF4-FFF2-40B4-BE49-F238E27FC236}">
                <a16:creationId xmlns:a16="http://schemas.microsoft.com/office/drawing/2014/main" id="{D0AC1406-194E-8A41-3881-BB1D62A406BC}"/>
              </a:ext>
            </a:extLst>
          </p:cNvPr>
          <p:cNvSpPr txBox="1"/>
          <p:nvPr/>
        </p:nvSpPr>
        <p:spPr>
          <a:xfrm>
            <a:off x="3972322" y="2702114"/>
            <a:ext cx="2218928" cy="1569660"/>
          </a:xfrm>
          <a:prstGeom prst="rect">
            <a:avLst/>
          </a:prstGeom>
          <a:solidFill>
            <a:schemeClr val="tx1"/>
          </a:solidFill>
        </p:spPr>
        <p:txBody>
          <a:bodyPr wrap="square" rtlCol="0" anchor="ctr">
            <a:spAutoFit/>
          </a:bodyPr>
          <a:lstStyle/>
          <a:p>
            <a:pPr algn="ctr"/>
            <a:r>
              <a:rPr lang="en-US" sz="3200" b="1" dirty="0">
                <a:solidFill>
                  <a:schemeClr val="bg1"/>
                </a:solidFill>
                <a:latin typeface="Arial" panose="020B0604020202020204" pitchFamily="34" charset="0"/>
                <a:cs typeface="Arial" panose="020B0604020202020204" pitchFamily="34" charset="0"/>
              </a:rPr>
              <a:t>4. Peace as a Result</a:t>
            </a:r>
          </a:p>
        </p:txBody>
      </p:sp>
      <p:sp>
        <p:nvSpPr>
          <p:cNvPr id="8" name="TextBox 7">
            <a:extLst>
              <a:ext uri="{FF2B5EF4-FFF2-40B4-BE49-F238E27FC236}">
                <a16:creationId xmlns:a16="http://schemas.microsoft.com/office/drawing/2014/main" id="{57919423-6ABD-FD2D-6AC6-A42DDFDBA47A}"/>
              </a:ext>
            </a:extLst>
          </p:cNvPr>
          <p:cNvSpPr txBox="1"/>
          <p:nvPr/>
        </p:nvSpPr>
        <p:spPr>
          <a:xfrm>
            <a:off x="6591300" y="5627539"/>
            <a:ext cx="3448050" cy="1077218"/>
          </a:xfrm>
          <a:prstGeom prst="rect">
            <a:avLst/>
          </a:prstGeom>
          <a:solidFill>
            <a:schemeClr val="tx1"/>
          </a:solidFill>
        </p:spPr>
        <p:txBody>
          <a:bodyPr wrap="square" rtlCol="0" anchor="ctr">
            <a:spAutoFit/>
          </a:bodyPr>
          <a:lstStyle/>
          <a:p>
            <a:pPr algn="ctr"/>
            <a:r>
              <a:rPr lang="en-US" sz="3200" b="1" dirty="0">
                <a:solidFill>
                  <a:schemeClr val="bg1"/>
                </a:solidFill>
                <a:latin typeface="Arial" panose="020B0604020202020204" pitchFamily="34" charset="0"/>
                <a:cs typeface="Arial" panose="020B0604020202020204" pitchFamily="34" charset="0"/>
              </a:rPr>
              <a:t>3. Divine Pleasure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73449-F223-B810-6929-E31188D9888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0E441F85-D7EA-895A-6133-31D89537B832}"/>
              </a:ext>
            </a:extLst>
          </p:cNvPr>
          <p:cNvSpPr>
            <a:spLocks noGrp="1" noChangeArrowheads="1"/>
          </p:cNvSpPr>
          <p:nvPr>
            <p:ph type="ctrTitle"/>
          </p:nvPr>
        </p:nvSpPr>
        <p:spPr>
          <a:xfrm>
            <a:off x="0" y="232008"/>
            <a:ext cx="12192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experience the God of peace? </a:t>
            </a:r>
          </a:p>
        </p:txBody>
      </p:sp>
      <p:pic>
        <p:nvPicPr>
          <p:cNvPr id="4098" name="Picture 2" descr="How You Can Experience God's Peace - Day 1 of 4">
            <a:extLst>
              <a:ext uri="{FF2B5EF4-FFF2-40B4-BE49-F238E27FC236}">
                <a16:creationId xmlns:a16="http://schemas.microsoft.com/office/drawing/2014/main" id="{B59B30D0-F6E0-830C-EC8A-7A96668AE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5862525-C9BE-51DF-618C-69CC27A15398}"/>
              </a:ext>
            </a:extLst>
          </p:cNvPr>
          <p:cNvSpPr txBox="1">
            <a:spLocks noChangeArrowheads="1"/>
          </p:cNvSpPr>
          <p:nvPr/>
        </p:nvSpPr>
        <p:spPr bwMode="auto">
          <a:xfrm>
            <a:off x="1861117" y="4572000"/>
            <a:ext cx="8515334" cy="11926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ways to God's peace</a:t>
            </a:r>
          </a:p>
        </p:txBody>
      </p:sp>
    </p:spTree>
    <p:extLst>
      <p:ext uri="{BB962C8B-B14F-4D97-AF65-F5344CB8AC3E}">
        <p14:creationId xmlns:p14="http://schemas.microsoft.com/office/powerpoint/2010/main" val="1194632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73449-F223-B810-6929-E31188D9888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0E441F85-D7EA-895A-6133-31D89537B832}"/>
              </a:ext>
            </a:extLst>
          </p:cNvPr>
          <p:cNvSpPr>
            <a:spLocks noGrp="1" noChangeArrowheads="1"/>
          </p:cNvSpPr>
          <p:nvPr>
            <p:ph type="ctrTitle"/>
          </p:nvPr>
        </p:nvSpPr>
        <p:spPr>
          <a:xfrm>
            <a:off x="0" y="232008"/>
            <a:ext cx="12192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experience the God of peace? </a:t>
            </a:r>
          </a:p>
        </p:txBody>
      </p:sp>
      <p:pic>
        <p:nvPicPr>
          <p:cNvPr id="4098" name="Picture 2" descr="How You Can Experience God's Peace - Day 1 of 4">
            <a:extLst>
              <a:ext uri="{FF2B5EF4-FFF2-40B4-BE49-F238E27FC236}">
                <a16:creationId xmlns:a16="http://schemas.microsoft.com/office/drawing/2014/main" id="{B59B30D0-F6E0-830C-EC8A-7A96668AE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5862525-C9BE-51DF-618C-69CC27A15398}"/>
              </a:ext>
            </a:extLst>
          </p:cNvPr>
          <p:cNvSpPr txBox="1">
            <a:spLocks noChangeArrowheads="1"/>
          </p:cNvSpPr>
          <p:nvPr/>
        </p:nvSpPr>
        <p:spPr bwMode="auto">
          <a:xfrm>
            <a:off x="1257300" y="4572000"/>
            <a:ext cx="9829800" cy="11926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in faithful obedience.</a:t>
            </a:r>
          </a:p>
        </p:txBody>
      </p:sp>
      <p:sp>
        <p:nvSpPr>
          <p:cNvPr id="3" name="Rectangle 2">
            <a:extLst>
              <a:ext uri="{FF2B5EF4-FFF2-40B4-BE49-F238E27FC236}">
                <a16:creationId xmlns:a16="http://schemas.microsoft.com/office/drawing/2014/main" id="{6099B634-7AC7-7DC2-3503-99035FED79CC}"/>
              </a:ext>
            </a:extLst>
          </p:cNvPr>
          <p:cNvSpPr txBox="1">
            <a:spLocks noChangeArrowheads="1"/>
          </p:cNvSpPr>
          <p:nvPr/>
        </p:nvSpPr>
        <p:spPr bwMode="auto">
          <a:xfrm>
            <a:off x="1271464" y="5661248"/>
            <a:ext cx="9829800" cy="11926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Main Idea)</a:t>
            </a:r>
          </a:p>
        </p:txBody>
      </p:sp>
    </p:spTree>
    <p:extLst>
      <p:ext uri="{BB962C8B-B14F-4D97-AF65-F5344CB8AC3E}">
        <p14:creationId xmlns:p14="http://schemas.microsoft.com/office/powerpoint/2010/main" val="1066037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rcRect l="3975" t="5276" r="8954" b="7653"/>
          <a:stretch>
            <a:fillRect/>
          </a:stretch>
        </p:blipFill>
        <p:spPr>
          <a:xfrm>
            <a:off x="-14287" y="-1"/>
            <a:ext cx="12192000" cy="6858001"/>
          </a:xfrm>
          <a:prstGeom prst="rect">
            <a:avLst/>
          </a:prstGeom>
        </p:spPr>
      </p:pic>
      <p:sp>
        <p:nvSpPr>
          <p:cNvPr id="3" name="Oval 2">
            <a:extLst>
              <a:ext uri="{FF2B5EF4-FFF2-40B4-BE49-F238E27FC236}">
                <a16:creationId xmlns:a16="http://schemas.microsoft.com/office/drawing/2014/main" id="{C1FD23C8-D1B0-CCAB-226B-AC29385BB476}"/>
              </a:ext>
            </a:extLst>
          </p:cNvPr>
          <p:cNvSpPr/>
          <p:nvPr/>
        </p:nvSpPr>
        <p:spPr>
          <a:xfrm>
            <a:off x="1214438" y="2852936"/>
            <a:ext cx="2085976"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4A737B-E015-4367-3165-753773E7F18E}"/>
              </a:ext>
            </a:extLst>
          </p:cNvPr>
          <p:cNvSpPr/>
          <p:nvPr/>
        </p:nvSpPr>
        <p:spPr>
          <a:xfrm>
            <a:off x="3374225" y="2852936"/>
            <a:ext cx="205526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AD0BB1A-772D-B052-EC16-43AB82762B11}"/>
              </a:ext>
            </a:extLst>
          </p:cNvPr>
          <p:cNvSpPr/>
          <p:nvPr/>
        </p:nvSpPr>
        <p:spPr>
          <a:xfrm>
            <a:off x="5503303" y="2852936"/>
            <a:ext cx="1895277"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216CA44-3C4A-EE00-C90C-CE548692B1AD}"/>
              </a:ext>
            </a:extLst>
          </p:cNvPr>
          <p:cNvSpPr/>
          <p:nvPr/>
        </p:nvSpPr>
        <p:spPr>
          <a:xfrm>
            <a:off x="7472391" y="2852936"/>
            <a:ext cx="1949599"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8FDF83-2237-394B-7690-FCD7968BAF9A}"/>
              </a:ext>
            </a:extLst>
          </p:cNvPr>
          <p:cNvSpPr/>
          <p:nvPr/>
        </p:nvSpPr>
        <p:spPr>
          <a:xfrm>
            <a:off x="9495801" y="2852936"/>
            <a:ext cx="2171699" cy="2628900"/>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0F1E66-6635-1FC0-55EA-AFF2B04C8D49}"/>
              </a:ext>
            </a:extLst>
          </p:cNvPr>
          <p:cNvSpPr/>
          <p:nvPr/>
        </p:nvSpPr>
        <p:spPr>
          <a:xfrm>
            <a:off x="2139044" y="5894614"/>
            <a:ext cx="8554186" cy="833636"/>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1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Scale>
                                      <p:cBhvr>
                                        <p:cTn id="2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6"/>
                                        </p:tgtEl>
                                        <p:attrNameLst>
                                          <p:attrName>ppt_x</p:attrName>
                                          <p:attrName>ppt_y</p:attrName>
                                        </p:attrNameLst>
                                      </p:cBhvr>
                                    </p:animMotion>
                                    <p:animEffect transition="in" filter="fade">
                                      <p:cBhvr>
                                        <p:cTn id="27" dur="1000"/>
                                        <p:tgtEl>
                                          <p:spTgt spid="6"/>
                                        </p:tgtEl>
                                      </p:cBhvr>
                                    </p:animEffect>
                                  </p:childTnLst>
                                </p:cTn>
                              </p:par>
                            </p:childTnLst>
                          </p:cTn>
                        </p:par>
                        <p:par>
                          <p:cTn id="28" fill="hold">
                            <p:stCondLst>
                              <p:cond delay="4000"/>
                            </p:stCondLst>
                            <p:childTnLst>
                              <p:par>
                                <p:cTn id="29" presetID="5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Scale>
                                      <p:cBhvr>
                                        <p:cTn id="3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7"/>
                                        </p:tgtEl>
                                        <p:attrNameLst>
                                          <p:attrName>ppt_x</p:attrName>
                                          <p:attrName>ppt_y</p:attrName>
                                        </p:attrNameLst>
                                      </p:cBhvr>
                                    </p:animMotion>
                                    <p:animEffect transition="in" filter="fade">
                                      <p:cBhvr>
                                        <p:cTn id="33" dur="1000"/>
                                        <p:tgtEl>
                                          <p:spTgt spid="7"/>
                                        </p:tgtEl>
                                      </p:cBhvr>
                                    </p:animEffect>
                                  </p:childTnLst>
                                </p:cTn>
                              </p:par>
                            </p:childTnLst>
                          </p:cTn>
                        </p:par>
                        <p:par>
                          <p:cTn id="34" fill="hold">
                            <p:stCondLst>
                              <p:cond delay="5000"/>
                            </p:stCondLst>
                            <p:childTnLst>
                              <p:par>
                                <p:cTn id="35" presetID="5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Scale>
                                      <p:cBhvr>
                                        <p:cTn id="3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8"/>
                                        </p:tgtEl>
                                        <p:attrNameLst>
                                          <p:attrName>ppt_x</p:attrName>
                                          <p:attrName>ppt_y</p:attrName>
                                        </p:attrNameLst>
                                      </p:cBhvr>
                                    </p:animMotion>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tmp_img.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8801"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Topical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4">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0" y="29470"/>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Winner</a:t>
            </a:r>
          </a:p>
        </p:txBody>
      </p:sp>
      <p:pic>
        <p:nvPicPr>
          <p:cNvPr id="24580" name="Picture 4" descr="Find The Peace [part 2] - 24 Today">
            <a:extLst>
              <a:ext uri="{FF2B5EF4-FFF2-40B4-BE49-F238E27FC236}">
                <a16:creationId xmlns:a16="http://schemas.microsoft.com/office/drawing/2014/main" id="{34E4B2A2-3220-B443-9A55-3B48B684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014" y="0"/>
            <a:ext cx="5387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200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31624-B382-A463-49D1-CAC4B7F21C6A}"/>
            </a:ext>
          </a:extLst>
        </p:cNvPr>
        <p:cNvGrpSpPr/>
        <p:nvPr/>
      </p:nvGrpSpPr>
      <p:grpSpPr>
        <a:xfrm>
          <a:off x="0" y="0"/>
          <a:ext cx="0" cy="0"/>
          <a:chOff x="0" y="0"/>
          <a:chExt cx="0" cy="0"/>
        </a:xfrm>
      </p:grpSpPr>
      <p:pic>
        <p:nvPicPr>
          <p:cNvPr id="5" name="Picture 4" descr="Find The Peace [part 2] - 24 Today">
            <a:extLst>
              <a:ext uri="{FF2B5EF4-FFF2-40B4-BE49-F238E27FC236}">
                <a16:creationId xmlns:a16="http://schemas.microsoft.com/office/drawing/2014/main" id="{4FDAB17F-6EFB-DF5B-837A-2A4CC5188A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t="57025" r="33980" b="22142"/>
          <a:stretch/>
        </p:blipFill>
        <p:spPr bwMode="auto">
          <a:xfrm>
            <a:off x="1862645" y="-1615103"/>
            <a:ext cx="8422104" cy="88914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87A3FC6B-1F5A-4072-9C95-9C2C6C5E9288}"/>
              </a:ext>
            </a:extLst>
          </p:cNvPr>
          <p:cNvSpPr>
            <a:spLocks noGrp="1" noChangeArrowheads="1"/>
          </p:cNvSpPr>
          <p:nvPr>
            <p:ph type="ctrTitle"/>
          </p:nvPr>
        </p:nvSpPr>
        <p:spPr>
          <a:xfrm>
            <a:off x="1524000" y="29470"/>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Winner</a:t>
            </a:r>
          </a:p>
        </p:txBody>
      </p:sp>
    </p:spTree>
    <p:extLst>
      <p:ext uri="{BB962C8B-B14F-4D97-AF65-F5344CB8AC3E}">
        <p14:creationId xmlns:p14="http://schemas.microsoft.com/office/powerpoint/2010/main" val="550911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59" t="10923" b="4243"/>
          <a:stretch>
            <a:fillRect/>
          </a:stretch>
        </p:blipFill>
        <p:spPr>
          <a:xfrm>
            <a:off x="0" y="0"/>
            <a:ext cx="12192000" cy="6083300"/>
          </a:xfrm>
          <a:prstGeom prst="rect">
            <a:avLst/>
          </a:prstGeom>
        </p:spPr>
      </p:pic>
      <p:sp>
        <p:nvSpPr>
          <p:cNvPr id="3" name="TextBox 2">
            <a:extLst>
              <a:ext uri="{FF2B5EF4-FFF2-40B4-BE49-F238E27FC236}">
                <a16:creationId xmlns:a16="http://schemas.microsoft.com/office/drawing/2014/main" id="{7D327281-5874-6146-954E-F59727F86945}"/>
              </a:ext>
            </a:extLst>
          </p:cNvPr>
          <p:cNvSpPr txBox="1"/>
          <p:nvPr/>
        </p:nvSpPr>
        <p:spPr>
          <a:xfrm>
            <a:off x="6913756" y="3791724"/>
            <a:ext cx="4572000" cy="3046988"/>
          </a:xfrm>
          <a:prstGeom prst="rect">
            <a:avLst/>
          </a:prstGeom>
          <a:solidFill>
            <a:srgbClr val="F8EFDA"/>
          </a:solidFill>
        </p:spPr>
        <p:txBody>
          <a:bodyPr wrap="square">
            <a:spAutoFit/>
          </a:bodyPr>
          <a:lstStyle/>
          <a:p>
            <a:pPr algn="ctr">
              <a:defRPr sz="2000" b="1">
                <a:solidFill>
                  <a:srgbClr val="FFFFFF"/>
                </a:solidFill>
                <a:latin typeface="Arial"/>
              </a:defRPr>
            </a:pPr>
            <a:r>
              <a:rPr lang="en-US" sz="3200" dirty="0">
                <a:solidFill>
                  <a:srgbClr val="152F3E"/>
                </a:solidFill>
                <a:latin typeface="Times New Roman" panose="02020603050405020304" pitchFamily="18" charset="0"/>
                <a:cs typeface="Times New Roman" panose="02020603050405020304" pitchFamily="18" charset="0"/>
              </a:rPr>
              <a:t>of</a:t>
            </a:r>
            <a:r>
              <a:rPr sz="3200" dirty="0">
                <a:solidFill>
                  <a:srgbClr val="152F3E"/>
                </a:solidFill>
                <a:latin typeface="Times New Roman" panose="02020603050405020304" pitchFamily="18" charset="0"/>
                <a:cs typeface="Times New Roman" panose="02020603050405020304" pitchFamily="18" charset="0"/>
              </a:rPr>
              <a:t> people experience regular anxious thoughts.</a:t>
            </a:r>
            <a:br>
              <a:rPr sz="3200" dirty="0">
                <a:solidFill>
                  <a:srgbClr val="152F3E"/>
                </a:solidFill>
                <a:latin typeface="Times New Roman" panose="02020603050405020304" pitchFamily="18" charset="0"/>
                <a:cs typeface="Times New Roman" panose="02020603050405020304" pitchFamily="18" charset="0"/>
              </a:rPr>
            </a:br>
            <a:r>
              <a:rPr sz="3200" dirty="0">
                <a:solidFill>
                  <a:srgbClr val="152F3E"/>
                </a:solidFill>
                <a:latin typeface="Times New Roman" panose="02020603050405020304" pitchFamily="18" charset="0"/>
                <a:cs typeface="Times New Roman" panose="02020603050405020304" pitchFamily="18" charset="0"/>
              </a:rPr>
              <a:t>When </a:t>
            </a:r>
            <a:r>
              <a:rPr lang="en-US" sz="3200" dirty="0">
                <a:solidFill>
                  <a:srgbClr val="152F3E"/>
                </a:solidFill>
                <a:latin typeface="Times New Roman" panose="02020603050405020304" pitchFamily="18" charset="0"/>
                <a:cs typeface="Times New Roman" panose="02020603050405020304" pitchFamily="18" charset="0"/>
              </a:rPr>
              <a:t>life's</a:t>
            </a:r>
            <a:r>
              <a:rPr sz="3200" dirty="0">
                <a:solidFill>
                  <a:srgbClr val="152F3E"/>
                </a:solidFill>
                <a:latin typeface="Times New Roman" panose="02020603050405020304" pitchFamily="18" charset="0"/>
                <a:cs typeface="Times New Roman" panose="02020603050405020304" pitchFamily="18" charset="0"/>
              </a:rPr>
              <a:t> waves</a:t>
            </a:r>
            <a:r>
              <a:rPr lang="en-US" sz="3200" dirty="0">
                <a:solidFill>
                  <a:srgbClr val="152F3E"/>
                </a:solidFill>
                <a:latin typeface="Times New Roman" panose="02020603050405020304" pitchFamily="18" charset="0"/>
                <a:cs typeface="Times New Roman" panose="02020603050405020304" pitchFamily="18" charset="0"/>
              </a:rPr>
              <a:t> </a:t>
            </a:r>
            <a:r>
              <a:rPr sz="3200" dirty="0">
                <a:solidFill>
                  <a:srgbClr val="152F3E"/>
                </a:solidFill>
                <a:latin typeface="Times New Roman" panose="02020603050405020304" pitchFamily="18" charset="0"/>
                <a:cs typeface="Times New Roman" panose="02020603050405020304" pitchFamily="18" charset="0"/>
              </a:rPr>
              <a:t>crash, do you sink like Peter or stand</a:t>
            </a:r>
            <a:r>
              <a:rPr lang="en-US" sz="3200" dirty="0">
                <a:solidFill>
                  <a:srgbClr val="152F3E"/>
                </a:solidFill>
                <a:latin typeface="Times New Roman" panose="02020603050405020304" pitchFamily="18" charset="0"/>
                <a:cs typeface="Times New Roman" panose="02020603050405020304" pitchFamily="18" charset="0"/>
              </a:rPr>
              <a:t> strong</a:t>
            </a:r>
            <a:r>
              <a:rPr sz="3200" dirty="0">
                <a:solidFill>
                  <a:srgbClr val="152F3E"/>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28575"/>
            <a:ext cx="12192000" cy="6800850"/>
          </a:xfrm>
          <a:prstGeom prst="rect">
            <a:avLst/>
          </a:prstGeom>
        </p:spPr>
      </p:pic>
      <p:sp>
        <p:nvSpPr>
          <p:cNvPr id="3" name="TextBox 2">
            <a:extLst>
              <a:ext uri="{FF2B5EF4-FFF2-40B4-BE49-F238E27FC236}">
                <a16:creationId xmlns:a16="http://schemas.microsoft.com/office/drawing/2014/main" id="{B108AB22-F196-53EF-1681-AAF368EDA8C5}"/>
              </a:ext>
            </a:extLst>
          </p:cNvPr>
          <p:cNvSpPr txBox="1"/>
          <p:nvPr/>
        </p:nvSpPr>
        <p:spPr>
          <a:xfrm>
            <a:off x="649357" y="4518248"/>
            <a:ext cx="5300870" cy="1384995"/>
          </a:xfrm>
          <a:prstGeom prst="rect">
            <a:avLst/>
          </a:prstGeom>
          <a:solidFill>
            <a:srgbClr val="94A6AD"/>
          </a:solidFill>
        </p:spPr>
        <p:txBody>
          <a:bodyPr wrap="square">
            <a:spAutoFit/>
          </a:bodyPr>
          <a:lstStyle/>
          <a:p>
            <a:pPr algn="ctr">
              <a:defRPr sz="1600" b="1">
                <a:latin typeface="Arial"/>
              </a:defRPr>
            </a:pPr>
            <a:r>
              <a:rPr sz="2800" dirty="0"/>
              <a:t>The absence of storms. A life</a:t>
            </a:r>
            <a:r>
              <a:rPr lang="en-US" sz="2800" dirty="0"/>
              <a:t> </a:t>
            </a:r>
            <a:r>
              <a:rPr sz="2800" dirty="0"/>
              <a:t>completely free from conflict,</a:t>
            </a:r>
            <a:r>
              <a:rPr lang="en-US" sz="2800" dirty="0"/>
              <a:t> </a:t>
            </a:r>
            <a:r>
              <a:rPr sz="2800" dirty="0"/>
              <a:t>pressure, or difficulty</a:t>
            </a:r>
            <a:r>
              <a:rPr lang="en-US" sz="2800" dirty="0"/>
              <a:t>.</a:t>
            </a:r>
            <a:endParaRPr sz="2800" dirty="0"/>
          </a:p>
        </p:txBody>
      </p:sp>
      <p:sp>
        <p:nvSpPr>
          <p:cNvPr id="4" name="TextBox 3">
            <a:extLst>
              <a:ext uri="{FF2B5EF4-FFF2-40B4-BE49-F238E27FC236}">
                <a16:creationId xmlns:a16="http://schemas.microsoft.com/office/drawing/2014/main" id="{382E6412-EA84-6D46-B849-FBC921A72403}"/>
              </a:ext>
            </a:extLst>
          </p:cNvPr>
          <p:cNvSpPr txBox="1"/>
          <p:nvPr/>
        </p:nvSpPr>
        <p:spPr>
          <a:xfrm>
            <a:off x="6496202" y="4518248"/>
            <a:ext cx="5300870" cy="1569660"/>
          </a:xfrm>
          <a:prstGeom prst="rect">
            <a:avLst/>
          </a:prstGeom>
          <a:solidFill>
            <a:srgbClr val="252A2D"/>
          </a:solidFill>
        </p:spPr>
        <p:txBody>
          <a:bodyPr wrap="square">
            <a:spAutoFit/>
          </a:bodyPr>
          <a:lstStyle/>
          <a:p>
            <a:pPr algn="ctr">
              <a:defRPr sz="1600" b="1">
                <a:latin typeface="Arial"/>
              </a:defRPr>
            </a:pPr>
            <a:r>
              <a:rPr lang="en-US" sz="2400" dirty="0">
                <a:solidFill>
                  <a:schemeClr val="bg1"/>
                </a:solidFill>
              </a:rPr>
              <a:t>Calm within the storm—a mother bird unfazed on her nest while chaos rages around. True peace is shelter amidst crashing waves. </a:t>
            </a:r>
            <a:endParaRPr sz="2400" dirty="0">
              <a:solidFill>
                <a:schemeClr val="bg1"/>
              </a:solidFill>
            </a:endParaRPr>
          </a:p>
        </p:txBody>
      </p:sp>
      <p:sp>
        <p:nvSpPr>
          <p:cNvPr id="6" name="TextBox 5">
            <a:extLst>
              <a:ext uri="{FF2B5EF4-FFF2-40B4-BE49-F238E27FC236}">
                <a16:creationId xmlns:a16="http://schemas.microsoft.com/office/drawing/2014/main" id="{4A604BD2-31B4-E8D5-AF3E-2CB6DB83B429}"/>
              </a:ext>
            </a:extLst>
          </p:cNvPr>
          <p:cNvSpPr txBox="1"/>
          <p:nvPr/>
        </p:nvSpPr>
        <p:spPr>
          <a:xfrm>
            <a:off x="370114" y="3666863"/>
            <a:ext cx="5467062" cy="707886"/>
          </a:xfrm>
          <a:prstGeom prst="rect">
            <a:avLst/>
          </a:prstGeom>
          <a:solidFill>
            <a:srgbClr val="94A6AD"/>
          </a:solidFill>
        </p:spPr>
        <p:txBody>
          <a:bodyPr wrap="square">
            <a:spAutoFit/>
          </a:bodyPr>
          <a:lstStyle/>
          <a:p>
            <a:pPr algn="ctr">
              <a:defRPr sz="1600" b="1">
                <a:latin typeface="Arial"/>
              </a:defRPr>
            </a:pPr>
            <a:r>
              <a:rPr lang="en-US" sz="4000" dirty="0">
                <a:latin typeface="Times New Roman" panose="02020603050405020304" pitchFamily="18" charset="0"/>
                <a:cs typeface="Times New Roman" panose="02020603050405020304" pitchFamily="18" charset="0"/>
              </a:rPr>
              <a:t>The False Assumption</a:t>
            </a:r>
            <a:endParaRPr sz="40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4894</TotalTime>
  <Words>3409</Words>
  <Application>Microsoft Macintosh PowerPoint</Application>
  <PresentationFormat>Widescreen</PresentationFormat>
  <Paragraphs>311</Paragraphs>
  <Slides>57</Slides>
  <Notes>51</Notes>
  <HiddenSlides>0</HiddenSlides>
  <MMClips>1</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57</vt:i4>
      </vt:variant>
    </vt:vector>
  </HeadingPairs>
  <TitlesOfParts>
    <vt:vector size="75" baseType="lpstr">
      <vt:lpstr>BONES</vt:lpstr>
      <vt:lpstr>ＭＳ Ｐゴシック</vt:lpstr>
      <vt:lpstr>Arial</vt:lpstr>
      <vt:lpstr>Arial Black</vt:lpstr>
      <vt:lpstr>Calibri</vt:lpstr>
      <vt:lpstr>Comic Sans MS</vt:lpstr>
      <vt:lpstr>Times New Roman</vt:lpstr>
      <vt:lpstr>49_Blank Presentation</vt:lpstr>
      <vt:lpstr>Office Theme</vt:lpstr>
      <vt:lpstr>1_Office Theme</vt:lpstr>
      <vt:lpstr>2_Office Theme</vt:lpstr>
      <vt:lpstr>1_Radar</vt:lpstr>
      <vt:lpstr>4_Default Design</vt:lpstr>
      <vt:lpstr>5_Default Design</vt:lpstr>
      <vt:lpstr>Default Design</vt:lpstr>
      <vt:lpstr>50_Blank Presentation</vt:lpstr>
      <vt:lpstr>51_Blank Presentation</vt:lpstr>
      <vt:lpstr>2_Blank Presentation</vt:lpstr>
      <vt:lpstr>Experiencing the God of Peace</vt:lpstr>
      <vt:lpstr>A Painting Contest</vt:lpstr>
      <vt:lpstr>A Painting Contest</vt:lpstr>
      <vt:lpstr>Peace Painting Contest</vt:lpstr>
      <vt:lpstr>Peace Picture Contest</vt:lpstr>
      <vt:lpstr>The Winner</vt:lpstr>
      <vt:lpstr>The Winner</vt:lpstr>
      <vt:lpstr>PowerPoint Presentation</vt:lpstr>
      <vt:lpstr>PowerPoint Presentation</vt:lpstr>
      <vt:lpstr>PowerPoint Presentation</vt:lpstr>
      <vt:lpstr>Shalom means:</vt:lpstr>
      <vt:lpstr>How can you experience the God of peace? </vt:lpstr>
      <vt:lpstr>PowerPoint Presentation</vt:lpstr>
      <vt:lpstr>How can you experience the God of peace? </vt:lpstr>
      <vt:lpstr>PowerPoint Presentation</vt:lpstr>
      <vt:lpstr>Romans 15:33</vt:lpstr>
      <vt:lpstr>Romans 15:23-24</vt:lpstr>
      <vt:lpstr>Paul's Next Mission Field: Spain (Romans 15:23-29)</vt:lpstr>
      <vt:lpstr>Romans 15:25-27</vt:lpstr>
      <vt:lpstr>Paul's Next Mission Field: Spain (Romans 15:23-29)</vt:lpstr>
      <vt:lpstr>Romans 15:28-29</vt:lpstr>
      <vt:lpstr>Paul's Next Mission Field: Spain (Romans 15:23-29)</vt:lpstr>
      <vt:lpstr>Paul's Next Mission Field: Spain (Romans 15:23-29)</vt:lpstr>
      <vt:lpstr>New expansions  for us…</vt:lpstr>
      <vt:lpstr>From East to West</vt:lpstr>
      <vt:lpstr>God led us from Asia to MENA in 2021</vt:lpstr>
      <vt:lpstr>Jordan Evangelical Theological Seminary (JETS)</vt:lpstr>
      <vt:lpstr>My Students from 11 Nations</vt:lpstr>
      <vt:lpstr>Above Us in Amman, Jordan</vt:lpstr>
      <vt:lpstr>Above Us in Amman, Jordan</vt:lpstr>
      <vt:lpstr>Above Us in Amman, Jordan</vt:lpstr>
      <vt:lpstr>Above Us in Amman, Jordan</vt:lpstr>
      <vt:lpstr>Prayer Requests</vt:lpstr>
      <vt:lpstr>PowerPoint Presentation</vt:lpstr>
      <vt:lpstr>PowerPoint Presentation</vt:lpstr>
      <vt:lpstr>PowerPoint Presentation</vt:lpstr>
      <vt:lpstr>PowerPoint Presentation</vt:lpstr>
      <vt:lpstr>Pray in all circumstances  (Philippians 4:6-7 NLT)</vt:lpstr>
      <vt:lpstr>Wholesome Thoughts (Phil 4:8-9 NLT)</vt:lpstr>
      <vt:lpstr>Philippians 4:9 NLT</vt:lpstr>
      <vt:lpstr>How many TV shows, YouTube channels, and movies fit these criteria?</vt:lpstr>
      <vt:lpstr>TV</vt:lpstr>
      <vt:lpstr>Wholesome Thoughts (Psalm 101:2b-3a NLT)</vt:lpstr>
      <vt:lpstr>PowerPoint Presentation</vt:lpstr>
      <vt:lpstr>PowerPoint Presentation</vt:lpstr>
      <vt:lpstr>PowerPoint Presentation</vt:lpstr>
      <vt:lpstr>PowerPoint Presentation</vt:lpstr>
      <vt:lpstr>PowerPoint Presentation</vt:lpstr>
      <vt:lpstr>"Now may the God of peace—  who brought up from the dead our Lord Jesus,  the great Shepherd of the sheep,  and ratified an eternal covenant with his blood—  21may he equip you with all you need  for doing his will.  May he produce in you,  through the power of Jesus Christ,  every good thing that is pleasing to him.  All glory to him forever and ever! Amen"  (Hebrews 13:20-21 NLT).</vt:lpstr>
      <vt:lpstr>PowerPoint Presentation</vt:lpstr>
      <vt:lpstr>How can you experience the God of peace? </vt:lpstr>
      <vt:lpstr>How can you experience the God of peace? </vt:lpstr>
      <vt:lpstr>PowerPoint Presentation</vt:lpstr>
      <vt:lpstr>PowerPoint Presentation</vt:lpstr>
      <vt:lpstr>PowerPoint Presentation</vt:lpstr>
      <vt:lpstr>Black</vt:lpstr>
      <vt:lpstr>Topical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165</cp:revision>
  <dcterms:created xsi:type="dcterms:W3CDTF">2014-08-02T06:39:19Z</dcterms:created>
  <dcterms:modified xsi:type="dcterms:W3CDTF">2026-06-20T05:21:24Z</dcterms:modified>
</cp:coreProperties>
</file>