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theme/themeOverride4.xml" ContentType="application/vnd.openxmlformats-officedocument.themeOverride+xml"/>
  <Override PartName="/ppt/notesSlides/notesSlide46.xml" ContentType="application/vnd.openxmlformats-officedocument.presentationml.notesSlide+xml"/>
  <Override PartName="/ppt/theme/themeOverride5.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0" r:id="rId2"/>
    <p:sldMasterId id="2147483765" r:id="rId3"/>
    <p:sldMasterId id="2147483777" r:id="rId4"/>
    <p:sldMasterId id="2147483789" r:id="rId5"/>
    <p:sldMasterId id="2147483801" r:id="rId6"/>
    <p:sldMasterId id="2147483813" r:id="rId7"/>
    <p:sldMasterId id="2147483818" r:id="rId8"/>
    <p:sldMasterId id="2147483830" r:id="rId9"/>
    <p:sldMasterId id="2147483842" r:id="rId10"/>
    <p:sldMasterId id="2147483844" r:id="rId11"/>
    <p:sldMasterId id="2147483846" r:id="rId12"/>
    <p:sldMasterId id="2147483870" r:id="rId13"/>
    <p:sldMasterId id="2147483943" r:id="rId14"/>
    <p:sldMasterId id="2147483957" r:id="rId15"/>
    <p:sldMasterId id="2147483969" r:id="rId16"/>
    <p:sldMasterId id="2147483982" r:id="rId17"/>
    <p:sldMasterId id="2147483996" r:id="rId18"/>
    <p:sldMasterId id="2147484008" r:id="rId19"/>
    <p:sldMasterId id="2147484010" r:id="rId20"/>
    <p:sldMasterId id="2147484012" r:id="rId21"/>
    <p:sldMasterId id="2147484024" r:id="rId22"/>
    <p:sldMasterId id="2147484038" r:id="rId23"/>
  </p:sldMasterIdLst>
  <p:notesMasterIdLst>
    <p:notesMasterId r:id="rId80"/>
  </p:notesMasterIdLst>
  <p:sldIdLst>
    <p:sldId id="587" r:id="rId24"/>
    <p:sldId id="4082" r:id="rId25"/>
    <p:sldId id="709" r:id="rId26"/>
    <p:sldId id="299" r:id="rId27"/>
    <p:sldId id="258" r:id="rId28"/>
    <p:sldId id="2574" r:id="rId29"/>
    <p:sldId id="2594" r:id="rId30"/>
    <p:sldId id="2586" r:id="rId31"/>
    <p:sldId id="2591" r:id="rId32"/>
    <p:sldId id="626" r:id="rId33"/>
    <p:sldId id="1633" r:id="rId34"/>
    <p:sldId id="435" r:id="rId35"/>
    <p:sldId id="1179" r:id="rId36"/>
    <p:sldId id="2593" r:id="rId37"/>
    <p:sldId id="661" r:id="rId38"/>
    <p:sldId id="3682" r:id="rId39"/>
    <p:sldId id="2587" r:id="rId40"/>
    <p:sldId id="2580" r:id="rId41"/>
    <p:sldId id="416" r:id="rId42"/>
    <p:sldId id="432" r:id="rId43"/>
    <p:sldId id="437" r:id="rId44"/>
    <p:sldId id="3687" r:id="rId45"/>
    <p:sldId id="668" r:id="rId46"/>
    <p:sldId id="669" r:id="rId47"/>
    <p:sldId id="4081" r:id="rId48"/>
    <p:sldId id="700" r:id="rId49"/>
    <p:sldId id="701" r:id="rId50"/>
    <p:sldId id="702" r:id="rId51"/>
    <p:sldId id="3688" r:id="rId52"/>
    <p:sldId id="4080" r:id="rId53"/>
    <p:sldId id="896" r:id="rId54"/>
    <p:sldId id="555" r:id="rId55"/>
    <p:sldId id="4079" r:id="rId56"/>
    <p:sldId id="556" r:id="rId57"/>
    <p:sldId id="557" r:id="rId58"/>
    <p:sldId id="758" r:id="rId59"/>
    <p:sldId id="559" r:id="rId60"/>
    <p:sldId id="560" r:id="rId61"/>
    <p:sldId id="561" r:id="rId62"/>
    <p:sldId id="562" r:id="rId63"/>
    <p:sldId id="563" r:id="rId64"/>
    <p:sldId id="1209" r:id="rId65"/>
    <p:sldId id="1210" r:id="rId66"/>
    <p:sldId id="1211" r:id="rId67"/>
    <p:sldId id="1205" r:id="rId68"/>
    <p:sldId id="1207" r:id="rId69"/>
    <p:sldId id="1208" r:id="rId70"/>
    <p:sldId id="760" r:id="rId71"/>
    <p:sldId id="526" r:id="rId72"/>
    <p:sldId id="2399" r:id="rId73"/>
    <p:sldId id="703" r:id="rId74"/>
    <p:sldId id="704" r:id="rId75"/>
    <p:sldId id="2585" r:id="rId76"/>
    <p:sldId id="4083" r:id="rId77"/>
    <p:sldId id="268" r:id="rId78"/>
    <p:sldId id="345" r:id="rId79"/>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BED0"/>
    <a:srgbClr val="CDD1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34" autoAdjust="0"/>
    <p:restoredTop sz="80769" autoAdjust="0"/>
  </p:normalViewPr>
  <p:slideViewPr>
    <p:cSldViewPr snapToGrid="0" snapToObjects="1">
      <p:cViewPr varScale="1">
        <p:scale>
          <a:sx n="118" d="100"/>
          <a:sy n="118" d="100"/>
        </p:scale>
        <p:origin x="520" y="208"/>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varScale="1">
      <p:scale>
        <a:sx n="1" d="1"/>
        <a:sy n="1" d="1"/>
      </p:scale>
      <p:origin x="0" y="0"/>
    </p:cViewPr>
  </p:sorterViewPr>
  <p:notesViewPr>
    <p:cSldViewPr snapToGrid="0" snapToObjects="1">
      <p:cViewPr varScale="1">
        <p:scale>
          <a:sx n="114" d="100"/>
          <a:sy n="114" d="100"/>
        </p:scale>
        <p:origin x="270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2/23/23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I abbreviate my website, BibleStudyDownloads.org, as BSD since the name is so long. The website is complex as well—so it is good to provide this summary of the website so you can better use it for your life and ministry.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Being a pastor gives me the privilege to teach God’s Word on weekends too!</a:t>
            </a: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I have been preaching through the entire Bible, book by book.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679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Since we are human </a:t>
            </a:r>
            <a:r>
              <a:rPr lang="en-US" sz="1200" i="1" kern="1200" dirty="0">
                <a:solidFill>
                  <a:schemeClr val="tx1"/>
                </a:solidFill>
                <a:effectLst/>
                <a:latin typeface="Arial" panose="020B0604020202020204" pitchFamily="34" charset="0"/>
                <a:ea typeface="ＭＳ Ｐゴシック" pitchFamily="-105" charset="-128"/>
                <a:cs typeface="Arial" panose="020B0604020202020204" pitchFamily="34" charset="0"/>
              </a:rPr>
              <a:t>beings</a:t>
            </a:r>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 and not “human doings,” each sermon starts with the word “Be...” So the overview of Genesis is “Be Faithful”…</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…and so on all the way to Revelation entitled “Be Triumphant.”</a:t>
            </a:r>
          </a:p>
        </p:txBody>
      </p:sp>
    </p:spTree>
    <p:extLst>
      <p:ext uri="{BB962C8B-B14F-4D97-AF65-F5344CB8AC3E}">
        <p14:creationId xmlns:p14="http://schemas.microsoft.com/office/powerpoint/2010/main" val="321365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SBC trains about 50 seminary professors and pastors throughout Asia in English and Chinese.  Generally each year about 5 of them received their Doctor of Ministry degree.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7687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1D6780-08D3-2347-892B-88B314B83C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205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871E1-5F9A-8B46-ADC5-EA825C19D2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1264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3989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78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6178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CF7F-62F3-AD43-B050-A225213004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Matthew portrays Jesus as both the lion (ruling king) and the lamb (sacrificial Saviour).</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78449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CF7F-62F3-AD43-B050-A225213004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Matthew portrays Jesus as both the lion (ruling king) and the lamb (sacrificial Saviour).</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Perhaps the best single-word summary for the first gospel is KINGDOM. This book portrays Jesus as Israel's king.</a:t>
            </a:r>
          </a:p>
        </p:txBody>
      </p:sp>
    </p:spTree>
    <p:extLst>
      <p:ext uri="{BB962C8B-B14F-4D97-AF65-F5344CB8AC3E}">
        <p14:creationId xmlns:p14="http://schemas.microsoft.com/office/powerpoint/2010/main" val="2174849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Jesus was rejected by Israel and now shows his authority over those believing in him.</a:t>
            </a:r>
          </a:p>
        </p:txBody>
      </p:sp>
      <p:sp>
        <p:nvSpPr>
          <p:cNvPr id="4" name="Slide Number Placeholder 3"/>
          <p:cNvSpPr>
            <a:spLocks noGrp="1"/>
          </p:cNvSpPr>
          <p:nvPr>
            <p:ph type="sldNum" sz="quarter" idx="5"/>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772538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Typically, we have only one verse that sums up a biblical book—but for Matthew, we will make an exception. This is because he addresses both the Church and Israel. Matthew is the only gospel that mentions the Church (16:18; 18:17), but he also shows Jesus officially offered to Israel as king at the Triumphal Entry.</a:t>
            </a:r>
          </a:p>
        </p:txBody>
      </p:sp>
    </p:spTree>
    <p:extLst>
      <p:ext uri="{BB962C8B-B14F-4D97-AF65-F5344CB8AC3E}">
        <p14:creationId xmlns:p14="http://schemas.microsoft.com/office/powerpoint/2010/main" val="3415499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C34142-D699-F44E-A472-7D6AED9A247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Usually, we also offer a single subject-purpose statement for a biblical book. Again, Matthew is exceptional as it teaches about Jesus for both unbelievers (evangelistic purpose) and believers (discipleship purpose).</a:t>
            </a:r>
          </a:p>
        </p:txBody>
      </p:sp>
    </p:spTree>
    <p:extLst>
      <p:ext uri="{BB962C8B-B14F-4D97-AF65-F5344CB8AC3E}">
        <p14:creationId xmlns:p14="http://schemas.microsoft.com/office/powerpoint/2010/main" val="712026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alone includes the repeated phrase "the kingdom of heaven" in the teaching of Jesus, such as in chapter 13. Many scholars note that Matthew may have called this "the kingdom of heaven" as the phrase "the kingdom of God" could have been offensive to his Jewish audience who were more sensitive to God's name being misused. Thus, it is better not to mention God at all, lest he be dishonored.</a:t>
            </a:r>
          </a:p>
        </p:txBody>
      </p:sp>
      <p:sp>
        <p:nvSpPr>
          <p:cNvPr id="4" name="Slide Number Placeholder 3"/>
          <p:cNvSpPr>
            <a:spLocks noGrp="1"/>
          </p:cNvSpPr>
          <p:nvPr>
            <p:ph type="sldNum" sz="quarter" idx="5"/>
          </p:nvPr>
        </p:nvSpPr>
        <p:spPr/>
        <p:txBody>
          <a:bodyPr/>
          <a:lstStyle/>
          <a:p>
            <a:fld id="{A079FDE9-4B2D-884B-BE4B-021913485B06}" type="slidenum">
              <a:rPr lang="en-US" smtClean="0"/>
              <a:t>36</a:t>
            </a:fld>
            <a:endParaRPr lang="en-US"/>
          </a:p>
        </p:txBody>
      </p:sp>
    </p:spTree>
    <p:extLst>
      <p:ext uri="{BB962C8B-B14F-4D97-AF65-F5344CB8AC3E}">
        <p14:creationId xmlns:p14="http://schemas.microsoft.com/office/powerpoint/2010/main" val="1831455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Matthew's kingdom emphasis does not mean he lacks any mention of the Abrahamic covenant at all. In fact, Jesus is the completion or fulfillment of the old covenant (5:18) now that he has established the new covenant. Note </a:t>
            </a:r>
            <a:r>
              <a:rPr lang="en-US" b="1" dirty="0">
                <a:solidFill>
                  <a:srgbClr val="006699"/>
                </a:solidFill>
                <a:effectLst/>
                <a:latin typeface="Helvetica Neue" panose="02000503000000020004" pitchFamily="2" charset="0"/>
              </a:rPr>
              <a:t>Matt. 26:28</a:t>
            </a:r>
            <a:r>
              <a:rPr lang="en-US" b="1" dirty="0">
                <a:solidFill>
                  <a:srgbClr val="FF2500"/>
                </a:solidFill>
                <a:effectLst/>
                <a:latin typeface="Lucida Grande" panose="020B0600040502020204" pitchFamily="34" charset="0"/>
              </a:rPr>
              <a:t>—</a:t>
            </a:r>
            <a:r>
              <a:rPr lang="en-US" dirty="0">
                <a:solidFill>
                  <a:srgbClr val="FF2500"/>
                </a:solidFill>
                <a:effectLst/>
                <a:latin typeface="Lucida Grande" panose="020B0600040502020204" pitchFamily="34" charset="0"/>
              </a:rPr>
              <a:t>"for this is my blood, which confirms the </a:t>
            </a:r>
            <a:r>
              <a:rPr lang="en-US" b="1" dirty="0">
                <a:solidFill>
                  <a:srgbClr val="FF2500"/>
                </a:solidFill>
                <a:effectLst/>
                <a:latin typeface="Lucida Grande" panose="020B0600040502020204" pitchFamily="34" charset="0"/>
              </a:rPr>
              <a:t>covenant</a:t>
            </a:r>
            <a:r>
              <a:rPr lang="en-US" dirty="0">
                <a:solidFill>
                  <a:srgbClr val="FF2500"/>
                </a:solidFill>
                <a:effectLst/>
                <a:latin typeface="Lucida Grande" panose="020B0600040502020204" pitchFamily="34" charset="0"/>
              </a:rPr>
              <a:t> between God and his people. It is poured out as a sacrifice to forgive the sins of many."</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609316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Matthew presents Jesus not only as King but also as Savior. Note again </a:t>
            </a:r>
            <a:r>
              <a:rPr lang="en-US" b="1" dirty="0">
                <a:solidFill>
                  <a:srgbClr val="006699"/>
                </a:solidFill>
                <a:effectLst/>
                <a:latin typeface="Helvetica Neue" panose="02000503000000020004" pitchFamily="2" charset="0"/>
              </a:rPr>
              <a:t>Matt. 26:28</a:t>
            </a:r>
            <a:r>
              <a:rPr lang="en-US" b="1" dirty="0">
                <a:solidFill>
                  <a:srgbClr val="FF2500"/>
                </a:solidFill>
                <a:effectLst/>
                <a:latin typeface="Lucida Grande" panose="020B0600040502020204" pitchFamily="34" charset="0"/>
              </a:rPr>
              <a:t>—</a:t>
            </a:r>
            <a:r>
              <a:rPr lang="en-US" dirty="0">
                <a:solidFill>
                  <a:srgbClr val="FF2500"/>
                </a:solidFill>
                <a:effectLst/>
                <a:latin typeface="Lucida Grande" panose="020B0600040502020204" pitchFamily="34" charset="0"/>
              </a:rPr>
              <a:t>"for this is my blood, which confirms the </a:t>
            </a:r>
            <a:r>
              <a:rPr lang="en-US" b="0" dirty="0">
                <a:solidFill>
                  <a:srgbClr val="FF2500"/>
                </a:solidFill>
                <a:effectLst/>
                <a:latin typeface="Lucida Grande" panose="020B0600040502020204" pitchFamily="34" charset="0"/>
              </a:rPr>
              <a:t>covenant</a:t>
            </a:r>
            <a:r>
              <a:rPr lang="en-US" dirty="0">
                <a:solidFill>
                  <a:srgbClr val="FF2500"/>
                </a:solidFill>
                <a:effectLst/>
                <a:latin typeface="Lucida Grande" panose="020B0600040502020204" pitchFamily="34" charset="0"/>
              </a:rPr>
              <a:t> between God and his people. It is poured out as a sacrifice to </a:t>
            </a:r>
            <a:r>
              <a:rPr lang="en-US" b="1" dirty="0">
                <a:solidFill>
                  <a:srgbClr val="FF2500"/>
                </a:solidFill>
                <a:effectLst/>
                <a:latin typeface="Lucida Grande" panose="020B0600040502020204" pitchFamily="34" charset="0"/>
              </a:rPr>
              <a:t>forgive</a:t>
            </a:r>
            <a:r>
              <a:rPr lang="en-US" dirty="0">
                <a:solidFill>
                  <a:srgbClr val="FF2500"/>
                </a:solidFill>
                <a:effectLst/>
                <a:latin typeface="Lucida Grande" panose="020B0600040502020204" pitchFamily="34" charset="0"/>
              </a:rPr>
              <a:t> the sins of many." Forgiveness of people is often noted as the proper response to God forgiving 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solidFill>
                <a:srgbClr val="FF2500"/>
              </a:solidFill>
              <a:effectLst/>
              <a:latin typeface="Lucida Grande" panose="020B0600040502020204" pitchFamily="34" charset="0"/>
            </a:endParaRPr>
          </a:p>
          <a:p>
            <a:r>
              <a:rPr lang="en-US" b="1" dirty="0">
                <a:solidFill>
                  <a:srgbClr val="006699"/>
                </a:solidFill>
                <a:effectLst/>
                <a:latin typeface="Helvetica Neue" panose="02000503000000020004" pitchFamily="2" charset="0"/>
              </a:rPr>
              <a:t>Matt. 6:12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us our sins,</a:t>
            </a:r>
          </a:p>
          <a:p>
            <a:r>
              <a:rPr lang="en-US" dirty="0">
                <a:solidFill>
                  <a:srgbClr val="FF2500"/>
                </a:solidFill>
                <a:effectLst/>
                <a:latin typeface="Lucida Grande" panose="020B0600040502020204" pitchFamily="34" charset="0"/>
              </a:rPr>
              <a:t>as we have </a:t>
            </a:r>
            <a:r>
              <a:rPr lang="en-US" b="1" dirty="0">
                <a:solidFill>
                  <a:srgbClr val="FF2500"/>
                </a:solidFill>
                <a:effectLst/>
                <a:latin typeface="Lucida Grande" panose="020B0600040502020204" pitchFamily="34" charset="0"/>
              </a:rPr>
              <a:t>forgiven </a:t>
            </a:r>
            <a:r>
              <a:rPr lang="en-US" dirty="0">
                <a:solidFill>
                  <a:srgbClr val="FF2500"/>
                </a:solidFill>
                <a:effectLst/>
                <a:latin typeface="Lucida Grande" panose="020B0600040502020204" pitchFamily="34" charset="0"/>
              </a:rPr>
              <a:t>those who sin against 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6:14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you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those who sin against you, your heavenly Father will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But if you refuse to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others, your Father will not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your sins.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9:2</a:t>
            </a:r>
            <a:r>
              <a:rPr lang="en-US" dirty="0">
                <a:effectLst/>
                <a:latin typeface="Lucida Grande" panose="020B0600040502020204" pitchFamily="34" charset="0"/>
              </a:rPr>
              <a:t> Some people brought to him a paralyzed man on a mat. Seeing their faith, Jesus said to the paralyzed man, </a:t>
            </a:r>
            <a:r>
              <a:rPr lang="en-US" dirty="0">
                <a:solidFill>
                  <a:srgbClr val="FF2500"/>
                </a:solidFill>
                <a:effectLst/>
                <a:latin typeface="Lucida Grande" panose="020B0600040502020204" pitchFamily="34" charset="0"/>
              </a:rPr>
              <a:t>“Be encouraged, my child! Your sins are </a:t>
            </a:r>
            <a:r>
              <a:rPr lang="en-US" b="1" dirty="0">
                <a:solidFill>
                  <a:srgbClr val="FF2500"/>
                </a:solidFill>
                <a:effectLst/>
                <a:latin typeface="Lucida Grande" panose="020B0600040502020204" pitchFamily="34" charset="0"/>
              </a:rPr>
              <a:t>forgiven</a:t>
            </a:r>
            <a:r>
              <a:rPr lang="en-US" dirty="0">
                <a:solidFill>
                  <a:srgbClr val="FF2500"/>
                </a:solidFill>
                <a:effectLst/>
                <a:latin typeface="Lucida Grande" panose="020B0600040502020204" pitchFamily="34" charset="0"/>
              </a:rPr>
              <a: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9:5</a:t>
            </a:r>
            <a:r>
              <a:rPr lang="en-US" dirty="0">
                <a:solidFill>
                  <a:srgbClr val="FF2500"/>
                </a:solidFill>
                <a:effectLst/>
                <a:latin typeface="Lucida Grande" panose="020B0600040502020204" pitchFamily="34" charset="0"/>
              </a:rPr>
              <a:t> Is it easier to say ‘Your sins are </a:t>
            </a:r>
            <a:r>
              <a:rPr lang="en-US" b="1" dirty="0">
                <a:solidFill>
                  <a:srgbClr val="FF2500"/>
                </a:solidFill>
                <a:effectLst/>
                <a:latin typeface="Lucida Grande" panose="020B0600040502020204" pitchFamily="34" charset="0"/>
              </a:rPr>
              <a:t>forgiven</a:t>
            </a:r>
            <a:r>
              <a:rPr lang="en-US" dirty="0">
                <a:solidFill>
                  <a:srgbClr val="FF2500"/>
                </a:solidFill>
                <a:effectLst/>
                <a:latin typeface="Lucida Grande" panose="020B0600040502020204" pitchFamily="34" charset="0"/>
              </a:rPr>
              <a:t>,’ or ‘Stand up and walk’?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So I will prove to you that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has the authority on earth to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sins.”</a:t>
            </a:r>
            <a:r>
              <a:rPr lang="en-US" dirty="0">
                <a:solidFill>
                  <a:srgbClr val="000000"/>
                </a:solidFill>
                <a:effectLst/>
                <a:latin typeface="Lucida Grande" panose="020B0600040502020204" pitchFamily="34" charset="0"/>
              </a:rPr>
              <a:t> Then Jesus turned to the paralyzed man and said, </a:t>
            </a:r>
            <a:r>
              <a:rPr lang="en-US" dirty="0">
                <a:solidFill>
                  <a:srgbClr val="FF2500"/>
                </a:solidFill>
                <a:effectLst/>
                <a:latin typeface="Lucida Grande" panose="020B0600040502020204" pitchFamily="34" charset="0"/>
              </a:rPr>
              <a:t>“Stand up, pick up your mat, and go home!”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12:31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I tell you, every sin and blasphemy can be </a:t>
            </a:r>
            <a:r>
              <a:rPr lang="en-US" b="1" dirty="0">
                <a:solidFill>
                  <a:srgbClr val="FF2500"/>
                </a:solidFill>
                <a:effectLst/>
                <a:latin typeface="Lucida Grande" panose="020B0600040502020204" pitchFamily="34" charset="0"/>
              </a:rPr>
              <a:t>forgiven</a:t>
            </a:r>
            <a:r>
              <a:rPr lang="en-US" dirty="0">
                <a:solidFill>
                  <a:srgbClr val="FF2500"/>
                </a:solidFill>
                <a:effectLst/>
                <a:latin typeface="Lucida Grande" panose="020B0600040502020204" pitchFamily="34" charset="0"/>
              </a:rPr>
              <a:t>—except blasphemy against the Holy Spirit, which will never be </a:t>
            </a:r>
            <a:r>
              <a:rPr lang="en-US" b="1" dirty="0">
                <a:solidFill>
                  <a:srgbClr val="FF2500"/>
                </a:solidFill>
                <a:effectLst/>
                <a:latin typeface="Lucida Grande" panose="020B0600040502020204" pitchFamily="34" charset="0"/>
              </a:rPr>
              <a:t>forgiven</a:t>
            </a:r>
            <a:r>
              <a:rPr lang="en-US" dirty="0">
                <a:solidFill>
                  <a:srgbClr val="FF2500"/>
                </a:solidFill>
                <a:effectLst/>
                <a:latin typeface="Lucida Grande" panose="020B0600040502020204" pitchFamily="34" charset="0"/>
              </a:rPr>
              <a: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Anyone who speaks against the Son of Man can be </a:t>
            </a:r>
            <a:r>
              <a:rPr lang="en-US" b="1" dirty="0">
                <a:solidFill>
                  <a:srgbClr val="FF2500"/>
                </a:solidFill>
                <a:effectLst/>
                <a:latin typeface="Lucida Grande" panose="020B0600040502020204" pitchFamily="34" charset="0"/>
              </a:rPr>
              <a:t>forgiven</a:t>
            </a:r>
            <a:r>
              <a:rPr lang="en-US" dirty="0">
                <a:solidFill>
                  <a:srgbClr val="FF2500"/>
                </a:solidFill>
                <a:effectLst/>
                <a:latin typeface="Lucida Grande" panose="020B0600040502020204" pitchFamily="34" charset="0"/>
              </a:rPr>
              <a:t>, but anyone who speaks against the Holy Spirit will never be </a:t>
            </a:r>
            <a:r>
              <a:rPr lang="en-US" b="1" dirty="0">
                <a:solidFill>
                  <a:srgbClr val="FF2500"/>
                </a:solidFill>
                <a:effectLst/>
                <a:latin typeface="Lucida Grande" panose="020B0600040502020204" pitchFamily="34" charset="0"/>
              </a:rPr>
              <a:t>forgiven</a:t>
            </a:r>
            <a:r>
              <a:rPr lang="en-US" dirty="0">
                <a:solidFill>
                  <a:srgbClr val="FF2500"/>
                </a:solidFill>
                <a:effectLst/>
                <a:latin typeface="Lucida Grande" panose="020B0600040502020204" pitchFamily="34" charset="0"/>
              </a:rPr>
              <a:t>, either in this world or in the world to come.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18:21</a:t>
            </a:r>
            <a:r>
              <a:rPr lang="en-US" dirty="0">
                <a:effectLst/>
                <a:latin typeface="Lucida Grande" panose="020B0600040502020204" pitchFamily="34" charset="0"/>
              </a:rPr>
              <a:t>    Then Peter came to him and asked, “Lord, how often should I </a:t>
            </a:r>
            <a:r>
              <a:rPr lang="en-US" b="1" dirty="0">
                <a:solidFill>
                  <a:srgbClr val="FF2500"/>
                </a:solidFill>
                <a:effectLst/>
                <a:latin typeface="Lucida Grande" panose="020B0600040502020204" pitchFamily="34" charset="0"/>
              </a:rPr>
              <a:t>forgive </a:t>
            </a:r>
            <a:r>
              <a:rPr lang="en-US" dirty="0" err="1">
                <a:effectLst/>
                <a:latin typeface="Lucida Grande" panose="020B0600040502020204" pitchFamily="34" charset="0"/>
              </a:rPr>
              <a:t>someone</a:t>
            </a:r>
            <a:r>
              <a:rPr lang="en-US" baseline="30000" dirty="0" err="1">
                <a:effectLst/>
                <a:latin typeface="Lucida Grande" panose="020B0600040502020204" pitchFamily="34" charset="0"/>
              </a:rPr>
              <a:t>a</a:t>
            </a:r>
            <a:r>
              <a:rPr lang="en-US" dirty="0">
                <a:effectLst/>
                <a:latin typeface="Lucida Grande" panose="020B0600040502020204" pitchFamily="34" charset="0"/>
              </a:rPr>
              <a:t> who sins against me? Seven times?”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18:27</a:t>
            </a:r>
            <a:r>
              <a:rPr lang="en-US" dirty="0">
                <a:solidFill>
                  <a:srgbClr val="FF2500"/>
                </a:solidFill>
                <a:effectLst/>
                <a:latin typeface="Lucida Grande" panose="020B0600040502020204" pitchFamily="34" charset="0"/>
              </a:rPr>
              <a:t> Then his master was filled with pity for him, and he released him and </a:t>
            </a:r>
            <a:r>
              <a:rPr lang="en-US" b="1" dirty="0">
                <a:solidFill>
                  <a:srgbClr val="FF2500"/>
                </a:solidFill>
                <a:effectLst/>
                <a:latin typeface="Lucida Grande" panose="020B0600040502020204" pitchFamily="34" charset="0"/>
              </a:rPr>
              <a:t>forgave </a:t>
            </a:r>
            <a:r>
              <a:rPr lang="en-US" dirty="0">
                <a:solidFill>
                  <a:srgbClr val="FF2500"/>
                </a:solidFill>
                <a:effectLst/>
                <a:latin typeface="Lucida Grande" panose="020B0600040502020204" pitchFamily="34" charset="0"/>
              </a:rPr>
              <a:t>his debt.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18:32</a:t>
            </a:r>
            <a:r>
              <a:rPr lang="en-US" dirty="0">
                <a:solidFill>
                  <a:srgbClr val="FF2500"/>
                </a:solidFill>
                <a:effectLst/>
                <a:latin typeface="Lucida Grande" panose="020B0600040502020204" pitchFamily="34" charset="0"/>
              </a:rPr>
              <a:t> Then the king called in the man he had </a:t>
            </a:r>
            <a:r>
              <a:rPr lang="en-US" b="1" dirty="0">
                <a:solidFill>
                  <a:srgbClr val="FF2500"/>
                </a:solidFill>
                <a:effectLst/>
                <a:latin typeface="Lucida Grande" panose="020B0600040502020204" pitchFamily="34" charset="0"/>
              </a:rPr>
              <a:t>forgiven </a:t>
            </a:r>
            <a:r>
              <a:rPr lang="en-US" dirty="0">
                <a:solidFill>
                  <a:srgbClr val="FF2500"/>
                </a:solidFill>
                <a:effectLst/>
                <a:latin typeface="Lucida Grande" panose="020B0600040502020204" pitchFamily="34" charset="0"/>
              </a:rPr>
              <a:t>and said, ‘You evil servant! I </a:t>
            </a:r>
            <a:r>
              <a:rPr lang="en-US" b="1" dirty="0">
                <a:solidFill>
                  <a:srgbClr val="FF2500"/>
                </a:solidFill>
                <a:effectLst/>
                <a:latin typeface="Lucida Grande" panose="020B0600040502020204" pitchFamily="34" charset="0"/>
              </a:rPr>
              <a:t>forgave </a:t>
            </a:r>
            <a:r>
              <a:rPr lang="en-US" dirty="0">
                <a:solidFill>
                  <a:srgbClr val="FF2500"/>
                </a:solidFill>
                <a:effectLst/>
                <a:latin typeface="Lucida Grande" panose="020B0600040502020204" pitchFamily="34" charset="0"/>
              </a:rPr>
              <a:t>you that tremendous debt because you pleaded with me.</a:t>
            </a:r>
          </a:p>
          <a:p>
            <a:br>
              <a:rPr lang="en-US" dirty="0">
                <a:effectLst/>
                <a:latin typeface="Lucida Grande" panose="020B0600040502020204" pitchFamily="34" charset="0"/>
              </a:rPr>
            </a:br>
            <a:r>
              <a:rPr lang="en-US" b="1" dirty="0">
                <a:solidFill>
                  <a:srgbClr val="006699"/>
                </a:solidFill>
                <a:effectLst/>
                <a:latin typeface="Helvetica Neue" panose="02000503000000020004" pitchFamily="2" charset="0"/>
              </a:rPr>
              <a:t>Matt. 18:35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“That’s what my heavenly Father will do to you if you refuse to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your brothers and </a:t>
            </a:r>
            <a:r>
              <a:rPr lang="en-US" dirty="0" err="1">
                <a:solidFill>
                  <a:srgbClr val="FF2500"/>
                </a:solidFill>
                <a:effectLst/>
                <a:latin typeface="Lucida Grande" panose="020B0600040502020204" pitchFamily="34" charset="0"/>
              </a:rPr>
              <a:t>sisters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from your heart.”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26:28</a:t>
            </a:r>
            <a:r>
              <a:rPr lang="en-US" dirty="0">
                <a:solidFill>
                  <a:srgbClr val="FF2500"/>
                </a:solidFill>
                <a:effectLst/>
                <a:latin typeface="Lucida Grande" panose="020B0600040502020204" pitchFamily="34" charset="0"/>
              </a:rPr>
              <a:t> for this is my blood, which confirms the </a:t>
            </a:r>
            <a:r>
              <a:rPr lang="en-US" dirty="0" err="1">
                <a:solidFill>
                  <a:srgbClr val="FF2500"/>
                </a:solidFill>
                <a:effectLst/>
                <a:latin typeface="Lucida Grande" panose="020B0600040502020204" pitchFamily="34" charset="0"/>
              </a:rPr>
              <a:t>covenant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between God and his people. It is poured out as a sacrifice to </a:t>
            </a:r>
            <a:r>
              <a:rPr lang="en-US" b="1" dirty="0">
                <a:solidFill>
                  <a:srgbClr val="FF2500"/>
                </a:solidFill>
                <a:effectLst/>
                <a:latin typeface="Lucida Grande" panose="020B0600040502020204" pitchFamily="34" charset="0"/>
              </a:rPr>
              <a:t>forgive </a:t>
            </a:r>
            <a:r>
              <a:rPr lang="en-US" dirty="0">
                <a:solidFill>
                  <a:srgbClr val="FF2500"/>
                </a:solidFill>
                <a:effectLst/>
                <a:latin typeface="Lucida Grande" panose="020B0600040502020204" pitchFamily="34" charset="0"/>
              </a:rPr>
              <a:t>the sins of many.</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2384378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not simply a "spiritual king" but one literally in the line of David. As Messiah, he rules above all, and those believing in him in essence become co-rulers with his authority to bring him to the nations.</a:t>
            </a:r>
          </a:p>
        </p:txBody>
      </p:sp>
      <p:sp>
        <p:nvSpPr>
          <p:cNvPr id="4" name="Slide Number Placeholder 3"/>
          <p:cNvSpPr>
            <a:spLocks noGrp="1"/>
          </p:cNvSpPr>
          <p:nvPr>
            <p:ph type="sldNum" sz="quarter" idx="5"/>
          </p:nvPr>
        </p:nvSpPr>
        <p:spPr/>
        <p:txBody>
          <a:bodyPr/>
          <a:lstStyle/>
          <a:p>
            <a:fld id="{A079FDE9-4B2D-884B-BE4B-021913485B06}" type="slidenum">
              <a:rPr lang="en-US" smtClean="0"/>
              <a:t>39</a:t>
            </a:fld>
            <a:endParaRPr lang="en-US"/>
          </a:p>
        </p:txBody>
      </p:sp>
    </p:spTree>
    <p:extLst>
      <p:ext uri="{BB962C8B-B14F-4D97-AF65-F5344CB8AC3E}">
        <p14:creationId xmlns:p14="http://schemas.microsoft.com/office/powerpoint/2010/main" val="64740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 title includes both the Jewish (Messiah) and Gentile (Church) elements in the book. The outline follows a threefold outline of (1) proofs, (2) responses, and (3) results.</a:t>
            </a:r>
          </a:p>
        </p:txBody>
      </p:sp>
    </p:spTree>
    <p:extLst>
      <p:ext uri="{BB962C8B-B14F-4D97-AF65-F5344CB8AC3E}">
        <p14:creationId xmlns:p14="http://schemas.microsoft.com/office/powerpoint/2010/main" val="2378709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D51BF-E2E4-654C-8E23-81CB1FD407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Huddleston insightfully gives a summation of each chapter in four words, but the first letter of each chapter forms the theme of Matthew: GOSPEL OF MATTHEW, KING OF THE JEWS.</a:t>
            </a:r>
          </a:p>
        </p:txBody>
      </p:sp>
    </p:spTree>
    <p:extLst>
      <p:ext uri="{BB962C8B-B14F-4D97-AF65-F5344CB8AC3E}">
        <p14:creationId xmlns:p14="http://schemas.microsoft.com/office/powerpoint/2010/main" val="354803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title of this message covers the entire book of Matthew in one sermon. But it emphasizes the application of Matthew's gospel. If Jesus is indeed king, the proper response to this King is to be serving him with our all.</a:t>
            </a:r>
          </a:p>
        </p:txBody>
      </p:sp>
    </p:spTree>
    <p:extLst>
      <p:ext uri="{BB962C8B-B14F-4D97-AF65-F5344CB8AC3E}">
        <p14:creationId xmlns:p14="http://schemas.microsoft.com/office/powerpoint/2010/main" val="3418683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Many of us come from democracies where we elect leaders and then proceed to tear them down afterward. This anti-authority view too often can be applied to Jesus himself. Jesus is not up for election. He is the King of kings and Lord of lords. We should embrace this reality no matter what type of earthly government we have over us.</a:t>
            </a:r>
          </a:p>
        </p:txBody>
      </p:sp>
    </p:spTree>
    <p:extLst>
      <p:ext uri="{BB962C8B-B14F-4D97-AF65-F5344CB8AC3E}">
        <p14:creationId xmlns:p14="http://schemas.microsoft.com/office/powerpoint/2010/main" val="320229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mr-IN"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192129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is a fair question to ask. Believers should know the answer as to the reason we place ourselves under the authority of Christ.</a:t>
            </a:r>
          </a:p>
        </p:txBody>
      </p:sp>
    </p:spTree>
    <p:extLst>
      <p:ext uri="{BB962C8B-B14F-4D97-AF65-F5344CB8AC3E}">
        <p14:creationId xmlns:p14="http://schemas.microsoft.com/office/powerpoint/2010/main" val="3079419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Here is the basic outline of Matthew, designed around the three names of the Lord Jesus Christ.</a:t>
            </a:r>
          </a:p>
        </p:txBody>
      </p:sp>
    </p:spTree>
    <p:extLst>
      <p:ext uri="{BB962C8B-B14F-4D97-AF65-F5344CB8AC3E}">
        <p14:creationId xmlns:p14="http://schemas.microsoft.com/office/powerpoint/2010/main" val="547758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 This is the essential message and application of the entire gospel of Matthew.</a:t>
            </a: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241D4-D718-BE42-8E13-F4021AE352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This course will give both the “what” and the “why” of each NT book. Generally this will be in a single sentence, but Matthew is a bit more complicated with what I consider and dual purpose.</a:t>
            </a:r>
          </a:p>
        </p:txBody>
      </p:sp>
    </p:spTree>
    <p:extLst>
      <p:ext uri="{BB962C8B-B14F-4D97-AF65-F5344CB8AC3E}">
        <p14:creationId xmlns:p14="http://schemas.microsoft.com/office/powerpoint/2010/main" val="2845470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holding you back in your own kingdom before you can embrace Christ’s kingdom?</a:t>
            </a:r>
          </a:p>
          <a:p>
            <a:r>
              <a:rPr lang="en-US" dirty="0"/>
              <a:t>—Your career?</a:t>
            </a:r>
          </a:p>
          <a:p>
            <a:r>
              <a:rPr lang="en-US" dirty="0"/>
              <a:t>—Trusting God to meet your financial needs?</a:t>
            </a:r>
          </a:p>
          <a:p>
            <a:r>
              <a:rPr lang="en-US" dirty="0"/>
              <a:t>—A relationship?</a:t>
            </a:r>
          </a:p>
          <a:p>
            <a:r>
              <a:rPr lang="en-US" dirty="0"/>
              <a:t>—Can you tell him now that you want his kingdom instead of your own?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4073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0F6718-9BF4-EC49-8EB5-8238341970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OT Survey averages 361 slides per book—if 36 slides are covered per session, a book would take 10 sessions</a:t>
            </a:r>
          </a:p>
          <a:p>
            <a:r>
              <a:rPr lang="en-US" dirty="0"/>
              <a:t>NT Survey averages 557 slides per book—if 27 slides are covered per session, a book would take 20 sessions</a:t>
            </a:r>
          </a:p>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If you taught 30 slides per session, teaching the 92,299 English slides would take 3077 sessions!</a:t>
            </a:r>
          </a:p>
          <a:p>
            <a:endParaRPr lang="en-US" dirty="0"/>
          </a:p>
          <a:p>
            <a:endParaRPr lang="en-US" dirty="0"/>
          </a:p>
        </p:txBody>
      </p:sp>
    </p:spTree>
    <p:extLst>
      <p:ext uri="{BB962C8B-B14F-4D97-AF65-F5344CB8AC3E}">
        <p14:creationId xmlns:p14="http://schemas.microsoft.com/office/powerpoint/2010/main" val="116913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 Bible study outline that many have used. BSD presentations include all four of these in the slides but you can adapt them for your own use. </a:t>
            </a:r>
          </a:p>
        </p:txBody>
      </p:sp>
      <p:sp>
        <p:nvSpPr>
          <p:cNvPr id="4" name="Slide Number Placeholder 3"/>
          <p:cNvSpPr>
            <a:spLocks noGrp="1"/>
          </p:cNvSpPr>
          <p:nvPr>
            <p:ph type="sldNum" sz="quarter" idx="5"/>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310370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6D7AD-8293-F342-AFE0-99D0E8A70A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94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1692080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4732282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1676613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2169409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2929769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330625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278935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6857786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701313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297309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6433522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5913100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6568080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2161660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4268658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1497737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614336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36527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201476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97126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55986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578568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97918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41950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392623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231095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86018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52774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6013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9500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044456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783314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2903184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41340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9763154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053201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2350144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05194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474469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8563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35605995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0929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844953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717449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303826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753252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53734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8740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8900542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398229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362114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5458105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891289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8024265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9843484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2526380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520977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557128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5093340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6177653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7671980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60665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5549789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8479631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3292839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5452229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6609938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45630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67552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726" indent="0" algn="ctr">
              <a:buNone/>
              <a:defRPr>
                <a:solidFill>
                  <a:schemeClr val="tx1">
                    <a:tint val="75000"/>
                  </a:schemeClr>
                </a:solidFill>
              </a:defRPr>
            </a:lvl2pPr>
            <a:lvl3pPr marL="913455" indent="0" algn="ctr">
              <a:buNone/>
              <a:defRPr>
                <a:solidFill>
                  <a:schemeClr val="tx1">
                    <a:tint val="75000"/>
                  </a:schemeClr>
                </a:solidFill>
              </a:defRPr>
            </a:lvl3pPr>
            <a:lvl4pPr marL="1370172" indent="0" algn="ctr">
              <a:buNone/>
              <a:defRPr>
                <a:solidFill>
                  <a:schemeClr val="tx1">
                    <a:tint val="75000"/>
                  </a:schemeClr>
                </a:solidFill>
              </a:defRPr>
            </a:lvl4pPr>
            <a:lvl5pPr marL="1826907" indent="0" algn="ctr">
              <a:buNone/>
              <a:defRPr>
                <a:solidFill>
                  <a:schemeClr val="tx1">
                    <a:tint val="75000"/>
                  </a:schemeClr>
                </a:solidFill>
              </a:defRPr>
            </a:lvl5pPr>
            <a:lvl6pPr marL="2283619" indent="0" algn="ctr">
              <a:buNone/>
              <a:defRPr>
                <a:solidFill>
                  <a:schemeClr val="tx1">
                    <a:tint val="75000"/>
                  </a:schemeClr>
                </a:solidFill>
              </a:defRPr>
            </a:lvl6pPr>
            <a:lvl7pPr marL="2740344" indent="0" algn="ctr">
              <a:buNone/>
              <a:defRPr>
                <a:solidFill>
                  <a:schemeClr val="tx1">
                    <a:tint val="75000"/>
                  </a:schemeClr>
                </a:solidFill>
              </a:defRPr>
            </a:lvl7pPr>
            <a:lvl8pPr marL="3197066" indent="0" algn="ctr">
              <a:buNone/>
              <a:defRPr>
                <a:solidFill>
                  <a:schemeClr val="tx1">
                    <a:tint val="75000"/>
                  </a:schemeClr>
                </a:solidFill>
              </a:defRPr>
            </a:lvl8pPr>
            <a:lvl9pPr marL="36537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05540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72938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726" indent="0">
              <a:buNone/>
              <a:defRPr sz="1800">
                <a:solidFill>
                  <a:schemeClr val="tx1">
                    <a:tint val="75000"/>
                  </a:schemeClr>
                </a:solidFill>
              </a:defRPr>
            </a:lvl2pPr>
            <a:lvl3pPr marL="913455" indent="0">
              <a:buNone/>
              <a:defRPr sz="1600">
                <a:solidFill>
                  <a:schemeClr val="tx1">
                    <a:tint val="75000"/>
                  </a:schemeClr>
                </a:solidFill>
              </a:defRPr>
            </a:lvl3pPr>
            <a:lvl4pPr marL="1370172" indent="0">
              <a:buNone/>
              <a:defRPr sz="1400">
                <a:solidFill>
                  <a:schemeClr val="tx1">
                    <a:tint val="75000"/>
                  </a:schemeClr>
                </a:solidFill>
              </a:defRPr>
            </a:lvl4pPr>
            <a:lvl5pPr marL="1826907" indent="0">
              <a:buNone/>
              <a:defRPr sz="1400">
                <a:solidFill>
                  <a:schemeClr val="tx1">
                    <a:tint val="75000"/>
                  </a:schemeClr>
                </a:solidFill>
              </a:defRPr>
            </a:lvl5pPr>
            <a:lvl6pPr marL="2283619" indent="0">
              <a:buNone/>
              <a:defRPr sz="1400">
                <a:solidFill>
                  <a:schemeClr val="tx1">
                    <a:tint val="75000"/>
                  </a:schemeClr>
                </a:solidFill>
              </a:defRPr>
            </a:lvl6pPr>
            <a:lvl7pPr marL="2740344" indent="0">
              <a:buNone/>
              <a:defRPr sz="1400">
                <a:solidFill>
                  <a:schemeClr val="tx1">
                    <a:tint val="75000"/>
                  </a:schemeClr>
                </a:solidFill>
              </a:defRPr>
            </a:lvl7pPr>
            <a:lvl8pPr marL="3197066" indent="0">
              <a:buNone/>
              <a:defRPr sz="1400">
                <a:solidFill>
                  <a:schemeClr val="tx1">
                    <a:tint val="75000"/>
                  </a:schemeClr>
                </a:solidFill>
              </a:defRPr>
            </a:lvl8pPr>
            <a:lvl9pPr marL="365379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664907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2/23/23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42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938866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2/23/23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1627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2/23/23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58238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2/23/23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12333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2/23/23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57731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2/23/23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5566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98354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41283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26185934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582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algn="ctr" eaLnBrk="1" hangingPunct="1"/>
            <a:endParaRPr kumimoji="1" lang="en-US">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41" tIns="45671" rIns="91341" bIns="45671" anchor="ctr"/>
          <a:lstStyle/>
          <a:p>
            <a:pPr algn="ctr" eaLnBrk="1" hangingPunct="1"/>
            <a:endParaRPr kumimoji="1" lang="en-US">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3366"/>
                </a:solidFill>
                <a:latin typeface="Times New Roman" charset="0"/>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07566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7288519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17589443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326042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1302515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1469176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22467368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21600217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35664952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12997879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4599225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8664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8890197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2306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8103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5615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97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5124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5507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6877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3141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8578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30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3706566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907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9686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7624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2509745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2699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7937126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55871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3890944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555153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5681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8803285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450176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117947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879380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267956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98322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119314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99756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40565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414698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220048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757109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28519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09389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301919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620662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178584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1980575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514930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39622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2711461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1706257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362983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857154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1292857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1468336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584686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1063774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951492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4099111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31673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33304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08099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672982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915243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529866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977112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1526900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426118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49203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059450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2748222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2018223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19895564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98068501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45296942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13644692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76718505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33028466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51332034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38410841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78162677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1873564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98EC77-2AD5-C94C-975E-B6AEFA1375CB}" type="slidenum">
              <a:rPr lang="en-US"/>
              <a:pPr>
                <a:defRPr/>
              </a:pPr>
              <a:t>‹#›</a:t>
            </a:fld>
            <a:endParaRPr lang="en-US"/>
          </a:p>
        </p:txBody>
      </p:sp>
    </p:spTree>
    <p:extLst>
      <p:ext uri="{BB962C8B-B14F-4D97-AF65-F5344CB8AC3E}">
        <p14:creationId xmlns:p14="http://schemas.microsoft.com/office/powerpoint/2010/main" val="1961272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3167924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3759112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3726069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6144211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3434169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2328157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1345597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274203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145715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8698615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668158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271768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5509932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0668358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4081042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685310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1242711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9184489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32773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1625135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799896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8004074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20790211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51948280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6001644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2856127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5174747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3874304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1817998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6.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9.xml"/><Relationship Id="rId1"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3.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3.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4.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580352441"/>
      </p:ext>
    </p:extLst>
  </p:cSld>
  <p:clrMap bg1="lt1" tx1="dk1" bg2="lt2" tx2="dk2" accent1="accent1" accent2="accent2" accent3="accent3" accent4="accent4" accent5="accent5" accent6="accent6" hlink="hlink" folHlink="folHlink"/>
  <p:sldLayoutIdLst>
    <p:sldLayoutId id="214748384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1107986405"/>
      </p:ext>
    </p:extLst>
  </p:cSld>
  <p:clrMap bg1="lt1" tx1="dk1" bg2="lt2" tx2="dk2" accent1="accent1" accent2="accent2" accent3="accent3" accent4="accent4" accent5="accent5" accent6="accent6" hlink="hlink" folHlink="folHlink"/>
  <p:sldLayoutIdLst>
    <p:sldLayoutId id="214748384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1867639176"/>
      </p:ext>
    </p:extLst>
  </p:cSld>
  <p:clrMap bg1="dk2" tx1="lt1" bg2="dk1"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386987107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981587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523827774"/>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00864976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7411692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41" tIns="45671" rIns="91341" bIns="45671"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2/23/23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41" tIns="45671" rIns="91341" bIns="45671"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41" tIns="45671" rIns="91341" bIns="45671"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37612003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726" algn="ctr" rtl="0" fontAlgn="base">
        <a:spcBef>
          <a:spcPct val="0"/>
        </a:spcBef>
        <a:spcAft>
          <a:spcPct val="0"/>
        </a:spcAft>
        <a:defRPr sz="4400">
          <a:solidFill>
            <a:schemeClr val="tx1"/>
          </a:solidFill>
          <a:latin typeface="Calibri" charset="0"/>
          <a:ea typeface="ＭＳ Ｐゴシック" charset="0"/>
        </a:defRPr>
      </a:lvl6pPr>
      <a:lvl7pPr marL="913455" algn="ctr" rtl="0" fontAlgn="base">
        <a:spcBef>
          <a:spcPct val="0"/>
        </a:spcBef>
        <a:spcAft>
          <a:spcPct val="0"/>
        </a:spcAft>
        <a:defRPr sz="4400">
          <a:solidFill>
            <a:schemeClr val="tx1"/>
          </a:solidFill>
          <a:latin typeface="Calibri" charset="0"/>
          <a:ea typeface="ＭＳ Ｐゴシック" charset="0"/>
        </a:defRPr>
      </a:lvl7pPr>
      <a:lvl8pPr marL="1370172" algn="ctr" rtl="0" fontAlgn="base">
        <a:spcBef>
          <a:spcPct val="0"/>
        </a:spcBef>
        <a:spcAft>
          <a:spcPct val="0"/>
        </a:spcAft>
        <a:defRPr sz="4400">
          <a:solidFill>
            <a:schemeClr val="tx1"/>
          </a:solidFill>
          <a:latin typeface="Calibri" charset="0"/>
          <a:ea typeface="ＭＳ Ｐゴシック" charset="0"/>
        </a:defRPr>
      </a:lvl8pPr>
      <a:lvl9pPr marL="1826907" algn="ctr" rtl="0" fontAlgn="base">
        <a:spcBef>
          <a:spcPct val="0"/>
        </a:spcBef>
        <a:spcAft>
          <a:spcPct val="0"/>
        </a:spcAft>
        <a:defRPr sz="4400">
          <a:solidFill>
            <a:schemeClr val="tx1"/>
          </a:solidFill>
          <a:latin typeface="Calibri" charset="0"/>
          <a:ea typeface="ＭＳ Ｐゴシック" charset="0"/>
        </a:defRPr>
      </a:lvl9pPr>
    </p:titleStyle>
    <p:bodyStyle>
      <a:lvl1pPr marL="342543" indent="-34254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74" indent="-28545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806" indent="-2283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37" indent="-2283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58" indent="-2283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82" indent="-228363" algn="l" defTabSz="9134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11" indent="-228363" algn="l" defTabSz="9134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30" indent="-228363" algn="l" defTabSz="9134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60" indent="-228363" algn="l" defTabSz="9134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873072433"/>
      </p:ext>
    </p:extLst>
  </p:cSld>
  <p:clrMap bg1="lt1" tx1="dk1" bg2="lt2" tx2="dk2" accent1="accent1" accent2="accent2" accent3="accent3" accent4="accent4" accent5="accent5" accent6="accent6" hlink="hlink" folHlink="folHlink"/>
  <p:sldLayoutIdLst>
    <p:sldLayoutId id="2147484009"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3788854737"/>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74" tIns="40987" rIns="81974" bIns="40987"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641" y="6562244"/>
            <a:ext cx="877103" cy="223231"/>
          </a:xfrm>
          <a:prstGeom prst="rect">
            <a:avLst/>
          </a:prstGeom>
          <a:noFill/>
          <a:ln w="9525">
            <a:noFill/>
            <a:round/>
            <a:headEnd/>
            <a:tailEnd/>
          </a:ln>
          <a:effectLst/>
        </p:spPr>
        <p:txBody>
          <a:bodyPr wrap="none" lIns="80682" tIns="41956" rIns="80682" bIns="41956"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129028" name="Rectangle 3"/>
          <p:cNvSpPr>
            <a:spLocks noChangeArrowheads="1"/>
          </p:cNvSpPr>
          <p:nvPr/>
        </p:nvSpPr>
        <p:spPr bwMode="auto">
          <a:xfrm>
            <a:off x="7844518" y="6546038"/>
            <a:ext cx="673369" cy="22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6" rIns="80682" bIns="41956" anchor="ctr">
            <a:spAutoFit/>
          </a:bodyPr>
          <a:lstStyle/>
          <a:p>
            <a:pPr algn="ctr" eaLnBrk="1" hangingPunct="1">
              <a:buClr>
                <a:srgbClr val="FFFFFF"/>
              </a:buClr>
              <a:buFont typeface="Comic Sans MS" charset="0"/>
              <a:buNone/>
              <a:tabLst>
                <a:tab pos="0" algn="l"/>
                <a:tab pos="818303" algn="l"/>
                <a:tab pos="1638181" algn="l"/>
                <a:tab pos="2458063" algn="l"/>
                <a:tab pos="3277947" algn="l"/>
                <a:tab pos="4097826" algn="l"/>
                <a:tab pos="4917714" algn="l"/>
                <a:tab pos="5737594" algn="l"/>
                <a:tab pos="6557482" algn="l"/>
                <a:tab pos="7377364" algn="l"/>
                <a:tab pos="8197245" algn="l"/>
                <a:tab pos="9015539" algn="l"/>
              </a:tabLst>
            </a:pPr>
            <a:r>
              <a:rPr lang="en-GB" sz="900" b="1">
                <a:solidFill>
                  <a:srgbClr val="FFFFFF"/>
                </a:solidFill>
                <a:latin typeface="Comic Sans MS" charset="0"/>
                <a:ea typeface="MS Gothic" charset="0"/>
                <a:cs typeface="MS Gothic" charset="0"/>
              </a:rPr>
              <a:t>9.65.08.</a:t>
            </a:r>
          </a:p>
        </p:txBody>
      </p:sp>
      <p:sp>
        <p:nvSpPr>
          <p:cNvPr id="129029" name="Rectangle 4"/>
          <p:cNvSpPr>
            <a:spLocks noChangeArrowheads="1"/>
          </p:cNvSpPr>
          <p:nvPr/>
        </p:nvSpPr>
        <p:spPr bwMode="auto">
          <a:xfrm>
            <a:off x="461984" y="106365"/>
            <a:ext cx="4060825" cy="99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05" tIns="45503" rIns="91005" bIns="45503">
            <a:spAutoFit/>
          </a:bodyPr>
          <a:lstStyle/>
          <a:p>
            <a:pPr eaLnBrk="1" hangingPunct="1">
              <a:lnSpc>
                <a:spcPct val="125000"/>
              </a:lnSpc>
              <a:spcBef>
                <a:spcPts val="1350"/>
              </a:spcBef>
              <a:buClr>
                <a:srgbClr val="FFFF00"/>
              </a:buClr>
              <a:buFont typeface="Helvetica" charset="0"/>
              <a:buNone/>
              <a:tabLst>
                <a:tab pos="0" algn="l"/>
                <a:tab pos="818303" algn="l"/>
                <a:tab pos="1638181" algn="l"/>
                <a:tab pos="2458063" algn="l"/>
                <a:tab pos="3277947" algn="l"/>
                <a:tab pos="4097826" algn="l"/>
                <a:tab pos="4917714" algn="l"/>
                <a:tab pos="5737594" algn="l"/>
                <a:tab pos="6557482" algn="l"/>
                <a:tab pos="7377364" algn="l"/>
                <a:tab pos="8197245" algn="l"/>
                <a:tab pos="9015539"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483987199"/>
      </p:ext>
    </p:extLst>
  </p:cSld>
  <p:clrMap bg1="lt1" tx1="dk1" bg2="lt2" tx2="dk2" accent1="accent1" accent2="accent2" accent3="accent3" accent4="accent4" accent5="accent5" accent6="accent6" hlink="hlink" folHlink="folHlink"/>
  <p:sldLayoutIdLst>
    <p:sldLayoutId id="2147484011" r:id="rId1"/>
  </p:sldLayoutIdLst>
  <p:txStyles>
    <p:titleStyle>
      <a:lvl1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864"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729"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593"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457"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201" indent="-336201" algn="l" defTabSz="409150"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075" indent="-280694" algn="l" defTabSz="409150"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365" indent="-223607" algn="l" defTabSz="409150"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332" indent="-223607" algn="l" defTabSz="40915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6717" indent="-223607" algn="l" defTabSz="40915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838"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705"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7570"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7431"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864" rtl="0" eaLnBrk="1" latinLnBrk="0" hangingPunct="1">
        <a:defRPr sz="1600" kern="1200">
          <a:solidFill>
            <a:schemeClr val="tx1"/>
          </a:solidFill>
          <a:latin typeface="+mn-lt"/>
          <a:ea typeface="+mn-ea"/>
          <a:cs typeface="+mn-cs"/>
        </a:defRPr>
      </a:lvl1pPr>
      <a:lvl2pPr marL="409864" algn="l" defTabSz="409864" rtl="0" eaLnBrk="1" latinLnBrk="0" hangingPunct="1">
        <a:defRPr sz="1600" kern="1200">
          <a:solidFill>
            <a:schemeClr val="tx1"/>
          </a:solidFill>
          <a:latin typeface="+mn-lt"/>
          <a:ea typeface="+mn-ea"/>
          <a:cs typeface="+mn-cs"/>
        </a:defRPr>
      </a:lvl2pPr>
      <a:lvl3pPr marL="819729" algn="l" defTabSz="409864" rtl="0" eaLnBrk="1" latinLnBrk="0" hangingPunct="1">
        <a:defRPr sz="1600" kern="1200">
          <a:solidFill>
            <a:schemeClr val="tx1"/>
          </a:solidFill>
          <a:latin typeface="+mn-lt"/>
          <a:ea typeface="+mn-ea"/>
          <a:cs typeface="+mn-cs"/>
        </a:defRPr>
      </a:lvl3pPr>
      <a:lvl4pPr marL="1229593" algn="l" defTabSz="409864" rtl="0" eaLnBrk="1" latinLnBrk="0" hangingPunct="1">
        <a:defRPr sz="1600" kern="1200">
          <a:solidFill>
            <a:schemeClr val="tx1"/>
          </a:solidFill>
          <a:latin typeface="+mn-lt"/>
          <a:ea typeface="+mn-ea"/>
          <a:cs typeface="+mn-cs"/>
        </a:defRPr>
      </a:lvl4pPr>
      <a:lvl5pPr marL="1639457" algn="l" defTabSz="409864" rtl="0" eaLnBrk="1" latinLnBrk="0" hangingPunct="1">
        <a:defRPr sz="1600" kern="1200">
          <a:solidFill>
            <a:schemeClr val="tx1"/>
          </a:solidFill>
          <a:latin typeface="+mn-lt"/>
          <a:ea typeface="+mn-ea"/>
          <a:cs typeface="+mn-cs"/>
        </a:defRPr>
      </a:lvl5pPr>
      <a:lvl6pPr marL="2049315" algn="l" defTabSz="409864" rtl="0" eaLnBrk="1" latinLnBrk="0" hangingPunct="1">
        <a:defRPr sz="1600" kern="1200">
          <a:solidFill>
            <a:schemeClr val="tx1"/>
          </a:solidFill>
          <a:latin typeface="+mn-lt"/>
          <a:ea typeface="+mn-ea"/>
          <a:cs typeface="+mn-cs"/>
        </a:defRPr>
      </a:lvl6pPr>
      <a:lvl7pPr marL="2459186" algn="l" defTabSz="409864" rtl="0" eaLnBrk="1" latinLnBrk="0" hangingPunct="1">
        <a:defRPr sz="1600" kern="1200">
          <a:solidFill>
            <a:schemeClr val="tx1"/>
          </a:solidFill>
          <a:latin typeface="+mn-lt"/>
          <a:ea typeface="+mn-ea"/>
          <a:cs typeface="+mn-cs"/>
        </a:defRPr>
      </a:lvl7pPr>
      <a:lvl8pPr marL="2869052" algn="l" defTabSz="409864" rtl="0" eaLnBrk="1" latinLnBrk="0" hangingPunct="1">
        <a:defRPr sz="1600" kern="1200">
          <a:solidFill>
            <a:schemeClr val="tx1"/>
          </a:solidFill>
          <a:latin typeface="+mn-lt"/>
          <a:ea typeface="+mn-ea"/>
          <a:cs typeface="+mn-cs"/>
        </a:defRPr>
      </a:lvl8pPr>
      <a:lvl9pPr marL="3278913" algn="l" defTabSz="409864"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eaLnBrk="1" hangingPunct="1">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eaLnBrk="1" hangingPunct="1">
                <a:defRPr/>
              </a:pPr>
              <a:endParaRPr lang="en-US">
                <a:solidFill>
                  <a:srgbClr val="003366"/>
                </a:solidFill>
                <a:latin typeface="Times New Roman" charset="0"/>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41" tIns="45671" rIns="91341" bIns="45671" anchor="ctr"/>
          <a:lstStyle/>
          <a:p>
            <a:pPr algn="ctr" eaLnBrk="1" hangingPunct="1"/>
            <a:endParaRPr kumimoji="1" lang="en-US">
              <a:solidFill>
                <a:srgbClr val="003366"/>
              </a:solidFill>
              <a:latin typeface="Times New Roman" charset="0"/>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341" tIns="45671" rIns="91341" bIns="4567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341" tIns="45671" rIns="91341" bIns="4567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3366"/>
                </a:solidFill>
                <a:latin typeface="Times New Roman" charset="0"/>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3366"/>
                </a:solidFill>
                <a:latin typeface="Times New Roman" charset="0"/>
              </a:endParaRPr>
            </a:p>
          </p:txBody>
        </p:sp>
      </p:grpSp>
    </p:spTree>
    <p:extLst>
      <p:ext uri="{BB962C8B-B14F-4D97-AF65-F5344CB8AC3E}">
        <p14:creationId xmlns:p14="http://schemas.microsoft.com/office/powerpoint/2010/main" val="37496341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726" algn="l" rtl="0" fontAlgn="base">
        <a:lnSpc>
          <a:spcPct val="90000"/>
        </a:lnSpc>
        <a:spcBef>
          <a:spcPct val="0"/>
        </a:spcBef>
        <a:spcAft>
          <a:spcPct val="0"/>
        </a:spcAft>
        <a:defRPr sz="3600" b="1">
          <a:solidFill>
            <a:schemeClr val="tx2"/>
          </a:solidFill>
          <a:latin typeface="Arial" charset="0"/>
        </a:defRPr>
      </a:lvl6pPr>
      <a:lvl7pPr marL="913455" algn="l" rtl="0" fontAlgn="base">
        <a:lnSpc>
          <a:spcPct val="90000"/>
        </a:lnSpc>
        <a:spcBef>
          <a:spcPct val="0"/>
        </a:spcBef>
        <a:spcAft>
          <a:spcPct val="0"/>
        </a:spcAft>
        <a:defRPr sz="3600" b="1">
          <a:solidFill>
            <a:schemeClr val="tx2"/>
          </a:solidFill>
          <a:latin typeface="Arial" charset="0"/>
        </a:defRPr>
      </a:lvl7pPr>
      <a:lvl8pPr marL="1370172" algn="l" rtl="0" fontAlgn="base">
        <a:lnSpc>
          <a:spcPct val="90000"/>
        </a:lnSpc>
        <a:spcBef>
          <a:spcPct val="0"/>
        </a:spcBef>
        <a:spcAft>
          <a:spcPct val="0"/>
        </a:spcAft>
        <a:defRPr sz="3600" b="1">
          <a:solidFill>
            <a:schemeClr val="tx2"/>
          </a:solidFill>
          <a:latin typeface="Arial" charset="0"/>
        </a:defRPr>
      </a:lvl8pPr>
      <a:lvl9pPr marL="1826907" algn="l" rtl="0" fontAlgn="base">
        <a:lnSpc>
          <a:spcPct val="90000"/>
        </a:lnSpc>
        <a:spcBef>
          <a:spcPct val="0"/>
        </a:spcBef>
        <a:spcAft>
          <a:spcPct val="0"/>
        </a:spcAft>
        <a:defRPr sz="3600" b="1">
          <a:solidFill>
            <a:schemeClr val="tx2"/>
          </a:solidFill>
          <a:latin typeface="Arial" charset="0"/>
        </a:defRPr>
      </a:lvl9pPr>
    </p:titleStyle>
    <p:bodyStyle>
      <a:lvl1pPr marL="342543" indent="-342543"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1806" indent="-228363"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8537" indent="-228363"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258" indent="-228363"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1982" indent="-228363"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8711" indent="-228363"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5430" indent="-228363"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2160" indent="-228363"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7805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2/23/23</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77268201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2744127735"/>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371623808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280262401"/>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6500183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F40E84-38DE-A14F-899A-3CB3925A8359}" type="slidenum">
              <a:rPr lang="en-US"/>
              <a:pPr>
                <a:defRPr/>
              </a:pPr>
              <a:t>‹#›</a:t>
            </a:fld>
            <a:endParaRPr lang="en-US"/>
          </a:p>
        </p:txBody>
      </p:sp>
    </p:spTree>
    <p:extLst>
      <p:ext uri="{BB962C8B-B14F-4D97-AF65-F5344CB8AC3E}">
        <p14:creationId xmlns:p14="http://schemas.microsoft.com/office/powerpoint/2010/main" val="1030242790"/>
      </p:ext>
    </p:extLst>
  </p:cSld>
  <p:clrMap bg1="lt1" tx1="dk1" bg2="lt2" tx2="dk2" accent1="accent1" accent2="accent2" accent3="accent3" accent4="accent4" accent5="accent5" accent6="accent6" hlink="hlink" folHlink="folHlink"/>
  <p:sldLayoutIdLst>
    <p:sldLayoutId id="214748381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extLst>
      <p:ext uri="{BB962C8B-B14F-4D97-AF65-F5344CB8AC3E}">
        <p14:creationId xmlns:p14="http://schemas.microsoft.com/office/powerpoint/2010/main" val="361500189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222432519"/>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41.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7.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5.xml"/><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66.xml"/><Relationship Id="rId5" Type="http://schemas.microsoft.com/office/2007/relationships/hdphoto" Target="../media/hdphoto1.wdp"/><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66.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66.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78.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7.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7.xml"/><Relationship Id="rId1" Type="http://schemas.openxmlformats.org/officeDocument/2006/relationships/themeOverride" Target="../theme/themeOverride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7.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0.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9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8.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png"/><Relationship Id="rId7"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g"/><Relationship Id="rId4" Type="http://schemas.microsoft.com/office/2007/relationships/hdphoto" Target="../media/hdphoto2.wdp"/><Relationship Id="rId9" Type="http://schemas.openxmlformats.org/officeDocument/2006/relationships/image" Target="../media/image54.jp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FC848339-C0E0-276A-DB1F-760460DFE60D}"/>
              </a:ext>
            </a:extLst>
          </p:cNvPr>
          <p:cNvSpPr>
            <a:spLocks noChangeArrowheads="1"/>
          </p:cNvSpPr>
          <p:nvPr/>
        </p:nvSpPr>
        <p:spPr bwMode="auto">
          <a:xfrm>
            <a:off x="0" y="5663619"/>
            <a:ext cx="9144000" cy="119438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a:t>
            </a:r>
            <a:b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3" name="Rectangle 2">
            <a:extLst>
              <a:ext uri="{FF2B5EF4-FFF2-40B4-BE49-F238E27FC236}">
                <a16:creationId xmlns:a16="http://schemas.microsoft.com/office/drawing/2014/main" id="{CFFB60EE-E57F-5247-D609-835FA4942375}"/>
              </a:ext>
            </a:extLst>
          </p:cNvPr>
          <p:cNvSpPr>
            <a:spLocks noChangeArrowheads="1"/>
          </p:cNvSpPr>
          <p:nvPr/>
        </p:nvSpPr>
        <p:spPr bwMode="auto">
          <a:xfrm>
            <a:off x="798926" y="2831809"/>
            <a:ext cx="7204670" cy="119438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7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BSD Overview</a:t>
            </a:r>
          </a:p>
        </p:txBody>
      </p:sp>
    </p:spTree>
    <p:extLst>
      <p:ext uri="{BB962C8B-B14F-4D97-AF65-F5344CB8AC3E}">
        <p14:creationId xmlns:p14="http://schemas.microsoft.com/office/powerpoint/2010/main" val="36476282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rPr>
              <a:t>Preaching through Scripture</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545787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669150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23813" y="415752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Revelation</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Triumphant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901250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sz="3600" b="1" dirty="0">
                <a:cs typeface="+mj-cs"/>
              </a:rPr>
              <a:t>I directed the SBC Doctor of Ministry studies (DMin) from 2012-2021</a:t>
            </a:r>
          </a:p>
        </p:txBody>
      </p:sp>
    </p:spTree>
    <p:extLst>
      <p:ext uri="{BB962C8B-B14F-4D97-AF65-F5344CB8AC3E}">
        <p14:creationId xmlns:p14="http://schemas.microsoft.com/office/powerpoint/2010/main" val="29698637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a:t>
            </a:r>
            <a:endParaRPr lang="en-US" sz="36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ddle East | History, Map, Countries, &amp; Facts | Britannica">
            <a:extLst>
              <a:ext uri="{FF2B5EF4-FFF2-40B4-BE49-F238E27FC236}">
                <a16:creationId xmlns:a16="http://schemas.microsoft.com/office/drawing/2014/main" id="{E7F178B0-7944-A039-1120-ACAC832CF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5965825"/>
          </a:xfrm>
          <a:prstGeom prst="rect">
            <a:avLst/>
          </a:prstGeom>
          <a:noFill/>
          <a:extLst>
            <a:ext uri="{909E8E84-426E-40DD-AFC4-6F175D3DCCD1}">
              <a14:hiddenFill xmlns:a14="http://schemas.microsoft.com/office/drawing/2010/main">
                <a:solidFill>
                  <a:srgbClr val="FFFFFF"/>
                </a:solidFill>
              </a14:hiddenFill>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3600" b="1" dirty="0">
                <a:cs typeface="+mj-cs"/>
              </a:rPr>
              <a:t>Bible Lands Study Trips 1994-2022</a:t>
            </a:r>
          </a:p>
        </p:txBody>
      </p:sp>
      <p:sp>
        <p:nvSpPr>
          <p:cNvPr id="33" name="Text Box 19"/>
          <p:cNvSpPr txBox="1">
            <a:spLocks noChangeArrowheads="1"/>
          </p:cNvSpPr>
          <p:nvPr/>
        </p:nvSpPr>
        <p:spPr bwMode="auto">
          <a:xfrm>
            <a:off x="2620864" y="120682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GREECE</a:t>
            </a: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23437" y="48946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ITALY</a:t>
            </a:r>
          </a:p>
        </p:txBody>
      </p:sp>
      <p:sp>
        <p:nvSpPr>
          <p:cNvPr id="3" name="Text Box 19">
            <a:extLst>
              <a:ext uri="{FF2B5EF4-FFF2-40B4-BE49-F238E27FC236}">
                <a16:creationId xmlns:a16="http://schemas.microsoft.com/office/drawing/2014/main" id="{4709590F-7C9D-E52F-69BC-9C5289789564}"/>
              </a:ext>
            </a:extLst>
          </p:cNvPr>
          <p:cNvSpPr txBox="1">
            <a:spLocks noChangeArrowheads="1"/>
          </p:cNvSpPr>
          <p:nvPr/>
        </p:nvSpPr>
        <p:spPr bwMode="auto">
          <a:xfrm>
            <a:off x="4920007" y="215642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JORDAN</a:t>
            </a:r>
          </a:p>
        </p:txBody>
      </p:sp>
      <p:sp>
        <p:nvSpPr>
          <p:cNvPr id="4" name="Text Box 19">
            <a:extLst>
              <a:ext uri="{FF2B5EF4-FFF2-40B4-BE49-F238E27FC236}">
                <a16:creationId xmlns:a16="http://schemas.microsoft.com/office/drawing/2014/main" id="{73395DC6-6182-077D-5847-BFF5A995C2A1}"/>
              </a:ext>
            </a:extLst>
          </p:cNvPr>
          <p:cNvSpPr txBox="1">
            <a:spLocks noChangeArrowheads="1"/>
          </p:cNvSpPr>
          <p:nvPr/>
        </p:nvSpPr>
        <p:spPr bwMode="auto">
          <a:xfrm>
            <a:off x="4110456" y="1667669"/>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ISRAEL</a:t>
            </a:r>
          </a:p>
        </p:txBody>
      </p:sp>
      <p:sp>
        <p:nvSpPr>
          <p:cNvPr id="5" name="Text Box 19">
            <a:extLst>
              <a:ext uri="{FF2B5EF4-FFF2-40B4-BE49-F238E27FC236}">
                <a16:creationId xmlns:a16="http://schemas.microsoft.com/office/drawing/2014/main" id="{1B35D6D9-46F0-5581-C5C3-BB6681102D88}"/>
              </a:ext>
            </a:extLst>
          </p:cNvPr>
          <p:cNvSpPr txBox="1">
            <a:spLocks noChangeArrowheads="1"/>
          </p:cNvSpPr>
          <p:nvPr/>
        </p:nvSpPr>
        <p:spPr bwMode="auto">
          <a:xfrm>
            <a:off x="4534505" y="93344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TURKEY</a:t>
            </a:r>
          </a:p>
        </p:txBody>
      </p:sp>
    </p:spTree>
    <p:extLst>
      <p:ext uri="{BB962C8B-B14F-4D97-AF65-F5344CB8AC3E}">
        <p14:creationId xmlns:p14="http://schemas.microsoft.com/office/powerpoint/2010/main" val="1121102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1994-2021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SRI LANKA</a:t>
            </a: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ISRAEL</a:t>
            </a:r>
          </a:p>
        </p:txBody>
      </p:sp>
    </p:spTree>
    <p:extLst>
      <p:ext uri="{BB962C8B-B14F-4D97-AF65-F5344CB8AC3E}">
        <p14:creationId xmlns:p14="http://schemas.microsoft.com/office/powerpoint/2010/main" val="1121319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in Asia</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Bible &amp; preaching professor</a:t>
            </a:r>
          </a:p>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Doctor of Ministry director</a:t>
            </a:r>
          </a:p>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Adjunct Professor </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teaching in 12 Asian nations</a:t>
            </a:r>
          </a:p>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Crossroads International Church</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pastor-teacher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Singapore field leader</a:t>
            </a:r>
          </a:p>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The Bible…Basically</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translation director</a:t>
            </a:r>
          </a:p>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BibleStudyDownloads.org</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web author</a:t>
            </a:r>
          </a:p>
          <a:p>
            <a:pPr marL="342900" lvl="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Jordan Evang. Theolog. Seminary</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Bible professor</a:t>
            </a:r>
          </a:p>
          <a:p>
            <a:pPr marL="342900" lvl="0" indent="-342900" defTabSz="914400" fontAlgn="base">
              <a:spcBef>
                <a:spcPct val="20000"/>
              </a:spcBef>
              <a:spcAft>
                <a:spcPct val="0"/>
              </a:spcAf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a:t>
            </a:r>
            <a:r>
              <a:rPr kumimoji="0" lang="en-US" sz="2800" b="1" i="0" u="none" strike="noStrike" kern="1200" cap="none" spc="0" normalizeH="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Church</a:t>
            </a:r>
            <a:r>
              <a:rPr kumimoji="0" lang="en-US" sz="2800" b="1" i="0" u="none" strike="noStrike" kern="1200" cap="none" spc="0" normalizeH="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speaker</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cxnSp>
        <p:nvCxnSpPr>
          <p:cNvPr id="4" name="Straight Connector 3">
            <a:extLst>
              <a:ext uri="{FF2B5EF4-FFF2-40B4-BE49-F238E27FC236}">
                <a16:creationId xmlns:a16="http://schemas.microsoft.com/office/drawing/2014/main" id="{3F201410-9839-214F-46A0-FA94AF11E8D3}"/>
              </a:ext>
            </a:extLst>
          </p:cNvPr>
          <p:cNvCxnSpPr>
            <a:cxnSpLocks/>
          </p:cNvCxnSpPr>
          <p:nvPr/>
        </p:nvCxnSpPr>
        <p:spPr bwMode="auto">
          <a:xfrm>
            <a:off x="-133350" y="4105275"/>
            <a:ext cx="9544050" cy="0"/>
          </a:xfrm>
          <a:prstGeom prst="line">
            <a:avLst/>
          </a:prstGeom>
          <a:solidFill>
            <a:schemeClr val="accent1"/>
          </a:solidFill>
          <a:ln w="76200" cap="sq" cmpd="sng" algn="ctr">
            <a:solidFill>
              <a:schemeClr val="bg1"/>
            </a:solidFill>
            <a:prstDash val="solid"/>
            <a:round/>
            <a:headEnd type="none" w="sm" len="sm"/>
            <a:tailEnd type="none" w="sm" len="sm"/>
          </a:ln>
          <a:effectLst/>
        </p:spPr>
      </p:cxn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p:stCondLst>
                              <p:cond delay="12500"/>
                            </p:stCondLst>
                            <p:childTnLst>
                              <p:par>
                                <p:cTn id="25" presetID="22" presetClass="entr" presetSubtype="1" fill="hold" grpId="0" nodeType="afterEffect">
                                  <p:stCondLst>
                                    <p:cond delay="4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p:stCondLst>
                              <p:cond delay="17000"/>
                            </p:stCondLst>
                            <p:childTnLst>
                              <p:par>
                                <p:cTn id="29" presetID="22" presetClass="entr" presetSubtype="1" fill="hold" grpId="0" nodeType="afterEffect">
                                  <p:stCondLst>
                                    <p:cond delay="4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par>
                          <p:cTn id="32" fill="hold">
                            <p:stCondLst>
                              <p:cond delay="21500"/>
                            </p:stCondLst>
                            <p:childTnLst>
                              <p:par>
                                <p:cTn id="33" presetID="22" presetClass="entr" presetSubtype="1" fill="hold" grpId="0" nodeType="afterEffect">
                                  <p:stCondLst>
                                    <p:cond delay="4000"/>
                                  </p:stCondLst>
                                  <p:childTnLst>
                                    <p:set>
                                      <p:cBhvr>
                                        <p:cTn id="34" dur="1" fill="hold">
                                          <p:stCondLst>
                                            <p:cond delay="0"/>
                                          </p:stCondLst>
                                        </p:cTn>
                                        <p:tgtEl>
                                          <p:spTgt spid="1027">
                                            <p:txEl>
                                              <p:pRg st="7" end="7"/>
                                            </p:txEl>
                                          </p:spTgt>
                                        </p:tgtEl>
                                        <p:attrNameLst>
                                          <p:attrName>style.visibility</p:attrName>
                                        </p:attrNameLst>
                                      </p:cBhvr>
                                      <p:to>
                                        <p:strVal val="visible"/>
                                      </p:to>
                                    </p:set>
                                    <p:animEffect transition="in" filter="wipe(up)">
                                      <p:cBhvr>
                                        <p:cTn id="35" dur="500"/>
                                        <p:tgtEl>
                                          <p:spTgt spid="1027">
                                            <p:txEl>
                                              <p:pRg st="7" end="7"/>
                                            </p:txEl>
                                          </p:spTgt>
                                        </p:tgtEl>
                                      </p:cBhvr>
                                    </p:animEffect>
                                  </p:childTnLst>
                                </p:cTn>
                              </p:par>
                            </p:childTnLst>
                          </p:cTn>
                        </p:par>
                        <p:par>
                          <p:cTn id="36" fill="hold">
                            <p:stCondLst>
                              <p:cond delay="26000"/>
                            </p:stCondLst>
                            <p:childTnLst>
                              <p:par>
                                <p:cTn id="37" presetID="22" presetClass="entr" presetSubtype="1" fill="hold" grpId="0" nodeType="afterEffect">
                                  <p:stCondLst>
                                    <p:cond delay="6000"/>
                                  </p:stCondLst>
                                  <p:childTnLst>
                                    <p:set>
                                      <p:cBhvr>
                                        <p:cTn id="38" dur="1" fill="hold">
                                          <p:stCondLst>
                                            <p:cond delay="0"/>
                                          </p:stCondLst>
                                        </p:cTn>
                                        <p:tgtEl>
                                          <p:spTgt spid="1027">
                                            <p:txEl>
                                              <p:pRg st="8" end="8"/>
                                            </p:txEl>
                                          </p:spTgt>
                                        </p:tgtEl>
                                        <p:attrNameLst>
                                          <p:attrName>style.visibility</p:attrName>
                                        </p:attrNameLst>
                                      </p:cBhvr>
                                      <p:to>
                                        <p:strVal val="visible"/>
                                      </p:to>
                                    </p:set>
                                    <p:animEffect transition="in" filter="wipe(up)">
                                      <p:cBhvr>
                                        <p:cTn id="39" dur="500"/>
                                        <p:tgtEl>
                                          <p:spTgt spid="102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Day 1:</a:t>
            </a: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Day 2:</a:t>
            </a: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Day 3:</a:t>
            </a: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Day 4:</a:t>
            </a: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Day 5:</a:t>
            </a: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Day 6:</a:t>
            </a: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33</a:t>
            </a:r>
          </a:p>
        </p:txBody>
      </p:sp>
      <p:sp>
        <p:nvSpPr>
          <p:cNvPr id="514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Formless</a:t>
            </a:r>
          </a:p>
        </p:txBody>
      </p:sp>
      <p:sp>
        <p:nvSpPr>
          <p:cNvPr id="514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Void</a:t>
            </a:r>
          </a:p>
        </p:txBody>
      </p:sp>
      <p:sp>
        <p:nvSpPr>
          <p:cNvPr id="514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Forming</a:t>
            </a:r>
          </a:p>
        </p:txBody>
      </p:sp>
      <p:sp>
        <p:nvSpPr>
          <p:cNvPr id="514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Filling</a:t>
            </a: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a:solidFill>
                  <a:srgbClr val="FAFE1E"/>
                </a:solidFill>
                <a:effectLst>
                  <a:glow rad="101600">
                    <a:schemeClr val="tx1"/>
                  </a:glow>
                </a:effectLst>
                <a:ea typeface="ＭＳ Ｐゴシック" charset="0"/>
              </a:rPr>
              <a:t>Days of Creation</a:t>
            </a:r>
            <a:endParaRPr lang="en-US">
              <a:effectLst>
                <a:glow rad="101600">
                  <a:schemeClr val="tx1"/>
                </a:glow>
              </a:effectLst>
              <a:ea typeface="ＭＳ Ｐゴシック"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mless Stylish Background. Stock Vector - Illustration of pattern,  detail: 8256563">
            <a:extLst>
              <a:ext uri="{FF2B5EF4-FFF2-40B4-BE49-F238E27FC236}">
                <a16:creationId xmlns:a16="http://schemas.microsoft.com/office/drawing/2014/main" id="{AB113F22-E5E4-2794-B406-07296E382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1"/>
          <a:stretch/>
        </p:blipFill>
        <p:spPr bwMode="auto">
          <a:xfrm rot="10800000">
            <a:off x="29980" y="44970"/>
            <a:ext cx="173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119922" y="44970"/>
            <a:ext cx="8994098" cy="1088634"/>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Where on the Internet can you…</a:t>
            </a:r>
          </a:p>
        </p:txBody>
      </p:sp>
      <p:sp>
        <p:nvSpPr>
          <p:cNvPr id="2" name="Rectangle 2">
            <a:extLst>
              <a:ext uri="{FF2B5EF4-FFF2-40B4-BE49-F238E27FC236}">
                <a16:creationId xmlns:a16="http://schemas.microsoft.com/office/drawing/2014/main" id="{7529B524-E822-07A6-0923-CD39859E60BC}"/>
              </a:ext>
            </a:extLst>
          </p:cNvPr>
          <p:cNvSpPr txBox="1">
            <a:spLocks noChangeArrowheads="1"/>
          </p:cNvSpPr>
          <p:nvPr/>
        </p:nvSpPr>
        <p:spPr bwMode="auto">
          <a:xfrm>
            <a:off x="1768840" y="1568314"/>
            <a:ext cx="7375160" cy="524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Find hundreds of PowerPoint (PPT) slides for every Bible book</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Download editable files for your teaching (not just PDFs)</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Access 40+ free editable courses on theology and practical ministry</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Download audio and video</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Get translations in 50+ languages</a:t>
            </a:r>
          </a:p>
        </p:txBody>
      </p:sp>
    </p:spTree>
    <p:extLst>
      <p:ext uri="{BB962C8B-B14F-4D97-AF65-F5344CB8AC3E}">
        <p14:creationId xmlns:p14="http://schemas.microsoft.com/office/powerpoint/2010/main" val="24081249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第一天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第二天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水与空气分开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第三天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旱地与海分开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第四天</a:t>
            </a:r>
            <a:r>
              <a:rPr kumimoji="0" lang="en-US" altLang="zh-CN" sz="4000" b="1" i="0" u="none" strike="noStrike" kern="1200" cap="none" spc="0" normalizeH="0" baseline="0" noProof="0">
                <a:ln>
                  <a:noFill/>
                </a:ln>
                <a:solidFill>
                  <a:srgbClr val="FFFF00"/>
                </a:solidFill>
                <a:effectLst/>
                <a:uLnTx/>
                <a:uFillTx/>
                <a:latin typeface="Times New Roman" charset="0"/>
                <a:ea typeface="SimSun" charset="0"/>
                <a:cs typeface="SimSu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太阳，月亮与众星摆列在天</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第五天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鱼与雀鸟</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a:t>
            </a:r>
            <a:r>
              <a:rPr kumimoji="0" lang="zh-CN" altLang="en-US" sz="4000" b="1" i="0" u="none" strike="noStrike" kern="1200" cap="none" spc="0" normalizeH="0" baseline="0" noProof="0">
                <a:ln>
                  <a:noFill/>
                </a:ln>
                <a:solidFill>
                  <a:srgbClr val="FAFE1E"/>
                </a:solidFill>
                <a:effectLst/>
                <a:uLnTx/>
                <a:uFillTx/>
                <a:latin typeface="Arial" charset="0"/>
                <a:ea typeface="SimSun" charset="0"/>
                <a:cs typeface="SimSun" charset="0"/>
              </a:rPr>
              <a:t>六</a:t>
            </a: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动物与人</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cs typeface="SimSun" charset="0"/>
              </a:rPr>
              <a:t>创世记 </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空虚</a:t>
            </a:r>
            <a:endPar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充满</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1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7" name="Text Box 5"/>
          <p:cNvSpPr txBox="1">
            <a:spLocks noChangeArrowheads="1"/>
          </p:cNvSpPr>
          <p:nvPr/>
        </p:nvSpPr>
        <p:spPr bwMode="auto">
          <a:xfrm>
            <a:off x="408112" y="2879725"/>
            <a:ext cx="39352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2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فصل الجلد و 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8" name="Text Box 6"/>
          <p:cNvSpPr txBox="1">
            <a:spLocks noChangeArrowheads="1"/>
          </p:cNvSpPr>
          <p:nvPr/>
        </p:nvSpPr>
        <p:spPr bwMode="auto">
          <a:xfrm>
            <a:off x="408112"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3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فصل البحر و 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9" name="Text Box 7"/>
          <p:cNvSpPr txBox="1">
            <a:spLocks noChangeArrowheads="1"/>
          </p:cNvSpPr>
          <p:nvPr/>
        </p:nvSpPr>
        <p:spPr bwMode="auto">
          <a:xfrm>
            <a:off x="4446712" y="1219200"/>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4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ترتيب الشمس و القمر و 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0" name="Text Box 8"/>
          <p:cNvSpPr txBox="1">
            <a:spLocks noChangeArrowheads="1"/>
          </p:cNvSpPr>
          <p:nvPr/>
        </p:nvSpPr>
        <p:spPr bwMode="auto">
          <a:xfrm>
            <a:off x="4446712"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5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الأسماك و 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6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الحيوانات و 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تكوين 1 : 3 - 31</a:t>
            </a:r>
            <a:endParaRPr kumimoji="0" lang="en-US" sz="2800" b="1" i="1"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الخلق</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300631664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15131"/>
          </a:xfrm>
          <a:solidFill>
            <a:srgbClr val="6ABED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BSD can help you teach</a:t>
            </a:r>
          </a:p>
        </p:txBody>
      </p:sp>
      <p:sp>
        <p:nvSpPr>
          <p:cNvPr id="3" name="Rectangle 2">
            <a:extLst>
              <a:ext uri="{FF2B5EF4-FFF2-40B4-BE49-F238E27FC236}">
                <a16:creationId xmlns:a16="http://schemas.microsoft.com/office/drawing/2014/main" id="{28B9D85A-D5F9-08E6-3C84-829182EC1BBA}"/>
              </a:ext>
            </a:extLst>
          </p:cNvPr>
          <p:cNvSpPr txBox="1">
            <a:spLocks noChangeArrowheads="1"/>
          </p:cNvSpPr>
          <p:nvPr/>
        </p:nvSpPr>
        <p:spPr bwMode="auto">
          <a:xfrm>
            <a:off x="0" y="1519107"/>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AutoNum type="arabicPeriod"/>
              <a:defRPr/>
            </a:pPr>
            <a:r>
              <a:rPr lang="en-US" b="1" kern="0" dirty="0">
                <a:effectLst>
                  <a:glow rad="127000">
                    <a:schemeClr val="tx1"/>
                  </a:glow>
                </a:effectLst>
                <a:latin typeface="Arial" charset="0"/>
                <a:ea typeface="ＭＳ Ｐゴシック" charset="0"/>
                <a:cs typeface="ＭＳ Ｐゴシック" charset="0"/>
              </a:rPr>
              <a:t>Decide your content</a:t>
            </a:r>
          </a:p>
          <a:p>
            <a:pPr marL="914400" indent="-914400" algn="l" defTabSz="914400">
              <a:buAutoNum type="arabicPeriod"/>
              <a:defRPr/>
            </a:pPr>
            <a:r>
              <a:rPr lang="en-US" b="1" kern="0" dirty="0">
                <a:effectLst>
                  <a:glow rad="127000">
                    <a:schemeClr val="tx1"/>
                  </a:glow>
                </a:effectLst>
                <a:latin typeface="Arial" charset="0"/>
                <a:ea typeface="ＭＳ Ｐゴシック" charset="0"/>
                <a:cs typeface="ＭＳ Ｐゴシック" charset="0"/>
              </a:rPr>
              <a:t>Choose the right BSD course</a:t>
            </a:r>
          </a:p>
        </p:txBody>
      </p:sp>
      <p:pic>
        <p:nvPicPr>
          <p:cNvPr id="1026" name="Picture 2" descr="Choosing a course to study: The basics">
            <a:extLst>
              <a:ext uri="{FF2B5EF4-FFF2-40B4-BE49-F238E27FC236}">
                <a16:creationId xmlns:a16="http://schemas.microsoft.com/office/drawing/2014/main" id="{3189FE29-E2C8-ED80-5550-2788A4475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3429000"/>
            <a:ext cx="6223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13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045F1-5DB9-7266-A059-A3DB619BC49D}"/>
              </a:ext>
            </a:extLst>
          </p:cNvPr>
          <p:cNvPicPr>
            <a:picLocks noChangeAspect="1"/>
          </p:cNvPicPr>
          <p:nvPr/>
        </p:nvPicPr>
        <p:blipFill>
          <a:blip r:embed="rId3"/>
          <a:stretch>
            <a:fillRect/>
          </a:stretch>
        </p:blipFill>
        <p:spPr>
          <a:xfrm>
            <a:off x="223024" y="0"/>
            <a:ext cx="8697950" cy="7398055"/>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B695EE3-421C-09EF-462A-5AA71E687A1F}"/>
              </a:ext>
            </a:extLst>
          </p:cNvPr>
          <p:cNvGrpSpPr/>
          <p:nvPr/>
        </p:nvGrpSpPr>
        <p:grpSpPr>
          <a:xfrm>
            <a:off x="0" y="1378496"/>
            <a:ext cx="2568388" cy="1411941"/>
            <a:chOff x="0" y="1378496"/>
            <a:chExt cx="2568388" cy="1411941"/>
          </a:xfrm>
        </p:grpSpPr>
        <p:sp>
          <p:nvSpPr>
            <p:cNvPr id="4" name="Rectangle 3"/>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Use the search feature</a:t>
              </a:r>
            </a:p>
          </p:txBody>
        </p:sp>
        <p:sp>
          <p:nvSpPr>
            <p:cNvPr id="2" name="Right Arrow 1">
              <a:extLst>
                <a:ext uri="{FF2B5EF4-FFF2-40B4-BE49-F238E27FC236}">
                  <a16:creationId xmlns:a16="http://schemas.microsoft.com/office/drawing/2014/main" id="{89FA717D-8DAA-5227-D65C-02B48A6F8E26}"/>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grpSp>
        <p:nvGrpSpPr>
          <p:cNvPr id="6" name="Group 5">
            <a:extLst>
              <a:ext uri="{FF2B5EF4-FFF2-40B4-BE49-F238E27FC236}">
                <a16:creationId xmlns:a16="http://schemas.microsoft.com/office/drawing/2014/main" id="{7176DAEF-C9E1-541C-46AB-053ED47FFD8A}"/>
              </a:ext>
            </a:extLst>
          </p:cNvPr>
          <p:cNvGrpSpPr/>
          <p:nvPr/>
        </p:nvGrpSpPr>
        <p:grpSpPr>
          <a:xfrm>
            <a:off x="0" y="3368661"/>
            <a:ext cx="2568388" cy="1411941"/>
            <a:chOff x="0" y="1378496"/>
            <a:chExt cx="2568388" cy="1411941"/>
          </a:xfrm>
        </p:grpSpPr>
        <p:sp>
          <p:nvSpPr>
            <p:cNvPr id="7" name="Rectangle 3">
              <a:extLst>
                <a:ext uri="{FF2B5EF4-FFF2-40B4-BE49-F238E27FC236}">
                  <a16:creationId xmlns:a16="http://schemas.microsoft.com/office/drawing/2014/main" id="{DA9AFF8A-78EC-603A-EE41-7FD4BA7F6E68}"/>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Scroll through the 42 courses</a:t>
              </a:r>
            </a:p>
          </p:txBody>
        </p:sp>
        <p:sp>
          <p:nvSpPr>
            <p:cNvPr id="8" name="Right Arrow 7">
              <a:extLst>
                <a:ext uri="{FF2B5EF4-FFF2-40B4-BE49-F238E27FC236}">
                  <a16:creationId xmlns:a16="http://schemas.microsoft.com/office/drawing/2014/main" id="{35191834-5047-0121-04FD-8F90E880EB5C}"/>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3009850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BADA41-F99D-6B0B-EC09-A990A9314B03}"/>
              </a:ext>
            </a:extLst>
          </p:cNvPr>
          <p:cNvPicPr>
            <a:picLocks noChangeAspect="1"/>
          </p:cNvPicPr>
          <p:nvPr/>
        </p:nvPicPr>
        <p:blipFill>
          <a:blip r:embed="rId3"/>
          <a:stretch>
            <a:fillRect/>
          </a:stretch>
        </p:blipFill>
        <p:spPr>
          <a:xfrm>
            <a:off x="-914401" y="-70683"/>
            <a:ext cx="11519909" cy="710325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grpSp>
        <p:nvGrpSpPr>
          <p:cNvPr id="2" name="Group 1">
            <a:extLst>
              <a:ext uri="{FF2B5EF4-FFF2-40B4-BE49-F238E27FC236}">
                <a16:creationId xmlns:a16="http://schemas.microsoft.com/office/drawing/2014/main" id="{1348745E-4104-3052-C2C6-103BA21A9113}"/>
              </a:ext>
            </a:extLst>
          </p:cNvPr>
          <p:cNvGrpSpPr/>
          <p:nvPr/>
        </p:nvGrpSpPr>
        <p:grpSpPr>
          <a:xfrm>
            <a:off x="1850459" y="1720870"/>
            <a:ext cx="2543351" cy="1411941"/>
            <a:chOff x="-614445" y="1378496"/>
            <a:chExt cx="2543351" cy="1411941"/>
          </a:xfrm>
        </p:grpSpPr>
        <p:sp>
          <p:nvSpPr>
            <p:cNvPr id="3" name="Right Arrow 2">
              <a:extLst>
                <a:ext uri="{FF2B5EF4-FFF2-40B4-BE49-F238E27FC236}">
                  <a16:creationId xmlns:a16="http://schemas.microsoft.com/office/drawing/2014/main" id="{30B33F35-BD27-2FA3-24EF-4DD02DAE600E}"/>
                </a:ext>
              </a:extLst>
            </p:cNvPr>
            <p:cNvSpPr/>
            <p:nvPr/>
          </p:nvSpPr>
          <p:spPr bwMode="auto">
            <a:xfrm flipH="1">
              <a:off x="-614445" y="1707534"/>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 name="Rectangle 3">
              <a:extLst>
                <a:ext uri="{FF2B5EF4-FFF2-40B4-BE49-F238E27FC236}">
                  <a16:creationId xmlns:a16="http://schemas.microsoft.com/office/drawing/2014/main" id="{76E36FA9-3379-3327-251A-DEA1FDDF1A83}"/>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54 languages are on the left</a:t>
              </a:r>
            </a:p>
          </p:txBody>
        </p:sp>
      </p:grpSp>
    </p:spTree>
    <p:extLst>
      <p:ext uri="{BB962C8B-B14F-4D97-AF65-F5344CB8AC3E}">
        <p14:creationId xmlns:p14="http://schemas.microsoft.com/office/powerpoint/2010/main" val="1756209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6AF8E2-BDED-A976-A4A8-B5DBCA8EB469}"/>
              </a:ext>
            </a:extLst>
          </p:cNvPr>
          <p:cNvPicPr>
            <a:picLocks noChangeAspect="1"/>
          </p:cNvPicPr>
          <p:nvPr/>
        </p:nvPicPr>
        <p:blipFill>
          <a:blip r:embed="rId3"/>
          <a:stretch>
            <a:fillRect/>
          </a:stretch>
        </p:blipFill>
        <p:spPr>
          <a:xfrm>
            <a:off x="-831272" y="-1"/>
            <a:ext cx="11405276" cy="7032567"/>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6183959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D2242F-ED40-D821-B77C-611A472C1184}"/>
              </a:ext>
            </a:extLst>
          </p:cNvPr>
          <p:cNvPicPr>
            <a:picLocks noChangeAspect="1"/>
          </p:cNvPicPr>
          <p:nvPr/>
        </p:nvPicPr>
        <p:blipFill>
          <a:blip r:embed="rId3"/>
          <a:stretch>
            <a:fillRect/>
          </a:stretch>
        </p:blipFill>
        <p:spPr>
          <a:xfrm>
            <a:off x="-1014153" y="0"/>
            <a:ext cx="11378314" cy="7015942"/>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9818579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5BFC2F-70EA-B76A-2D6B-3BFB014CC1D5}"/>
              </a:ext>
            </a:extLst>
          </p:cNvPr>
          <p:cNvPicPr>
            <a:picLocks noChangeAspect="1"/>
          </p:cNvPicPr>
          <p:nvPr/>
        </p:nvPicPr>
        <p:blipFill>
          <a:blip r:embed="rId3"/>
          <a:stretch>
            <a:fillRect/>
          </a:stretch>
        </p:blipFill>
        <p:spPr>
          <a:xfrm>
            <a:off x="-1080654" y="-1"/>
            <a:ext cx="11405276" cy="7032567"/>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Oval 5">
            <a:extLst>
              <a:ext uri="{FF2B5EF4-FFF2-40B4-BE49-F238E27FC236}">
                <a16:creationId xmlns:a16="http://schemas.microsoft.com/office/drawing/2014/main" id="{8C79B401-78F7-DDA0-33C6-DB39D4E45DFD}"/>
              </a:ext>
            </a:extLst>
          </p:cNvPr>
          <p:cNvSpPr/>
          <p:nvPr/>
        </p:nvSpPr>
        <p:spPr bwMode="auto">
          <a:xfrm>
            <a:off x="3774876" y="-136838"/>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66F81-A2E8-9861-11F8-9A3F8A0329EA}"/>
              </a:ext>
            </a:extLst>
          </p:cNvPr>
          <p:cNvPicPr>
            <a:picLocks noChangeAspect="1"/>
          </p:cNvPicPr>
          <p:nvPr/>
        </p:nvPicPr>
        <p:blipFill>
          <a:blip r:embed="rId3"/>
          <a:stretch>
            <a:fillRect/>
          </a:stretch>
        </p:blipFill>
        <p:spPr>
          <a:xfrm>
            <a:off x="472967" y="-9427"/>
            <a:ext cx="8433819" cy="7173398"/>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7482FF3D-D791-E840-6D85-3FCB548CEEC7}"/>
              </a:ext>
            </a:extLst>
          </p:cNvPr>
          <p:cNvGrpSpPr/>
          <p:nvPr/>
        </p:nvGrpSpPr>
        <p:grpSpPr>
          <a:xfrm>
            <a:off x="0" y="3577272"/>
            <a:ext cx="2568388" cy="1411941"/>
            <a:chOff x="0" y="1378496"/>
            <a:chExt cx="2568388" cy="1411941"/>
          </a:xfrm>
        </p:grpSpPr>
        <p:sp>
          <p:nvSpPr>
            <p:cNvPr id="3" name="Rectangle 3">
              <a:extLst>
                <a:ext uri="{FF2B5EF4-FFF2-40B4-BE49-F238E27FC236}">
                  <a16:creationId xmlns:a16="http://schemas.microsoft.com/office/drawing/2014/main" id="{B4507977-B61C-8CFE-10AB-68E7134013C8}"/>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Click a PPT image for download</a:t>
              </a:r>
            </a:p>
          </p:txBody>
        </p:sp>
        <p:sp>
          <p:nvSpPr>
            <p:cNvPr id="6" name="Right Arrow 5">
              <a:extLst>
                <a:ext uri="{FF2B5EF4-FFF2-40B4-BE49-F238E27FC236}">
                  <a16:creationId xmlns:a16="http://schemas.microsoft.com/office/drawing/2014/main" id="{6346166B-9663-8A0F-3288-4B4F27DB6B0E}"/>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1222583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073EBE-C1F1-7109-32BC-8E52EE67E9F4}"/>
              </a:ext>
            </a:extLst>
          </p:cNvPr>
          <p:cNvPicPr>
            <a:picLocks noChangeAspect="1"/>
          </p:cNvPicPr>
          <p:nvPr/>
        </p:nvPicPr>
        <p:blipFill>
          <a:blip r:embed="rId3"/>
          <a:stretch>
            <a:fillRect/>
          </a:stretch>
        </p:blipFill>
        <p:spPr>
          <a:xfrm>
            <a:off x="14287" y="0"/>
            <a:ext cx="9115425" cy="6190893"/>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0" y="6190893"/>
            <a:ext cx="9101137"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solidFill>
                  <a:srgbClr val="FFFFFF"/>
                </a:solidFill>
                <a:latin typeface="Arial" charset="0"/>
                <a:ea typeface="ＭＳ Ｐゴシック" charset="0"/>
                <a:cs typeface="ＭＳ Ｐゴシック" charset="0"/>
              </a:rPr>
              <a:t>The Presentation Itself</a:t>
            </a:r>
            <a:endParaRPr kumimoji="0" lang="en-US" sz="11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48902D4D-4698-63C4-AD61-2957C9A671C9}"/>
              </a:ext>
            </a:extLst>
          </p:cNvPr>
          <p:cNvGrpSpPr/>
          <p:nvPr/>
        </p:nvGrpSpPr>
        <p:grpSpPr>
          <a:xfrm>
            <a:off x="152400" y="244288"/>
            <a:ext cx="2568388" cy="1411941"/>
            <a:chOff x="0" y="1378496"/>
            <a:chExt cx="2568388" cy="1411941"/>
          </a:xfrm>
        </p:grpSpPr>
        <p:sp>
          <p:nvSpPr>
            <p:cNvPr id="5" name="Rectangle 3">
              <a:extLst>
                <a:ext uri="{FF2B5EF4-FFF2-40B4-BE49-F238E27FC236}">
                  <a16:creationId xmlns:a16="http://schemas.microsoft.com/office/drawing/2014/main" id="{6C12C918-18CB-6403-6701-596FBCCF7BA6}"/>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Select Slides to Use</a:t>
              </a:r>
            </a:p>
          </p:txBody>
        </p:sp>
        <p:sp>
          <p:nvSpPr>
            <p:cNvPr id="6" name="Right Arrow 5">
              <a:extLst>
                <a:ext uri="{FF2B5EF4-FFF2-40B4-BE49-F238E27FC236}">
                  <a16:creationId xmlns:a16="http://schemas.microsoft.com/office/drawing/2014/main" id="{913B9BCE-5D44-7A85-3C3B-CCD1101677FD}"/>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4271475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All 31 of my courses are free + 11 others</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910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0" y="1340770"/>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99C6D5E6-895B-914B-B647-7FC9BD913E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36877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0" y="1340770"/>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99C6D5E6-895B-914B-B647-7FC9BD913E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pic>
        <p:nvPicPr>
          <p:cNvPr id="4" name="Picture 3">
            <a:extLst>
              <a:ext uri="{FF2B5EF4-FFF2-40B4-BE49-F238E27FC236}">
                <a16:creationId xmlns:a16="http://schemas.microsoft.com/office/drawing/2014/main" id="{CFA970DD-0C19-AB25-1849-7CB28EC4566F}"/>
              </a:ext>
            </a:extLst>
          </p:cNvPr>
          <p:cNvPicPr>
            <a:picLocks noChangeAspect="1"/>
          </p:cNvPicPr>
          <p:nvPr/>
        </p:nvPicPr>
        <p:blipFill>
          <a:blip r:embed="rId4"/>
          <a:stretch>
            <a:fillRect/>
          </a:stretch>
        </p:blipFill>
        <p:spPr>
          <a:xfrm>
            <a:off x="-1" y="25401"/>
            <a:ext cx="9143999" cy="6343698"/>
          </a:xfrm>
          <a:prstGeom prst="rect">
            <a:avLst/>
          </a:prstGeom>
        </p:spPr>
      </p:pic>
      <p:grpSp>
        <p:nvGrpSpPr>
          <p:cNvPr id="6" name="Group 5">
            <a:extLst>
              <a:ext uri="{FF2B5EF4-FFF2-40B4-BE49-F238E27FC236}">
                <a16:creationId xmlns:a16="http://schemas.microsoft.com/office/drawing/2014/main" id="{F8C6E2C9-FAEC-92F8-E155-D95722C3E7E4}"/>
              </a:ext>
            </a:extLst>
          </p:cNvPr>
          <p:cNvGrpSpPr/>
          <p:nvPr/>
        </p:nvGrpSpPr>
        <p:grpSpPr>
          <a:xfrm>
            <a:off x="0" y="4363572"/>
            <a:ext cx="2595737" cy="1411941"/>
            <a:chOff x="0" y="1378496"/>
            <a:chExt cx="2595737" cy="1411941"/>
          </a:xfrm>
        </p:grpSpPr>
        <p:sp>
          <p:nvSpPr>
            <p:cNvPr id="8" name="Right Arrow 7">
              <a:extLst>
                <a:ext uri="{FF2B5EF4-FFF2-40B4-BE49-F238E27FC236}">
                  <a16:creationId xmlns:a16="http://schemas.microsoft.com/office/drawing/2014/main" id="{77B813A5-3258-5C06-6585-3587A2A2D1C5}"/>
                </a:ext>
              </a:extLst>
            </p:cNvPr>
            <p:cNvSpPr/>
            <p:nvPr/>
          </p:nvSpPr>
          <p:spPr bwMode="auto">
            <a:xfrm rot="2292705">
              <a:off x="1700974" y="1682611"/>
              <a:ext cx="894763"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7" name="Rectangle 3">
              <a:extLst>
                <a:ext uri="{FF2B5EF4-FFF2-40B4-BE49-F238E27FC236}">
                  <a16:creationId xmlns:a16="http://schemas.microsoft.com/office/drawing/2014/main" id="{EBB2FFA9-10A9-6261-326F-15048F594078}"/>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Read the Notes for the Slide</a:t>
              </a:r>
            </a:p>
          </p:txBody>
        </p:sp>
      </p:grpSp>
    </p:spTree>
    <p:extLst>
      <p:ext uri="{BB962C8B-B14F-4D97-AF65-F5344CB8AC3E}">
        <p14:creationId xmlns:p14="http://schemas.microsoft.com/office/powerpoint/2010/main" val="35981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61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Kingdom</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72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7" name="Text Box 24"/>
          <p:cNvSpPr txBox="1">
            <a:spLocks noChangeArrowheads="1"/>
          </p:cNvSpPr>
          <p:nvPr/>
        </p:nvSpPr>
        <p:spPr bwMode="auto">
          <a:xfrm>
            <a:off x="8448761" y="65348"/>
            <a:ext cx="527509"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2337767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00808"/>
            <a:ext cx="9144000" cy="367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Messiah with Authority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Over the Church</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421009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Simon Peter answered, </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the Christ, the Son of the living God.</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Jesus replied, </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Peter, and on this rock I will build my church, and the gates of Hades will not overcome it</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(16:16-18)</a:t>
            </a:r>
          </a:p>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Say to the daughter of Zion, </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 your king comes to you, gentle and riding on a donkey, on a colt, the foal of a donkey</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(21:5)</a:t>
            </a:r>
          </a:p>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72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7" name="Text Box 24"/>
          <p:cNvSpPr txBox="1">
            <a:spLocks noChangeArrowheads="1"/>
          </p:cNvSpPr>
          <p:nvPr/>
        </p:nvSpPr>
        <p:spPr bwMode="auto">
          <a:xfrm>
            <a:off x="8472417" y="65348"/>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4162705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716098"/>
            <a:ext cx="6400800" cy="53121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sng" strike="noStrike" kern="1200" cap="none" spc="0" normalizeH="0" baseline="0" noProof="0" dirty="0">
                <a:ln>
                  <a:noFill/>
                </a:ln>
                <a:solidFill>
                  <a:srgbClr val="FFCC99"/>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CC99"/>
              </a:solidFill>
              <a:effectLst/>
              <a:uLnTx/>
              <a:uFillTx/>
              <a:latin typeface="Arial" charset="0"/>
              <a:ea typeface="ＭＳ Ｐゴシック" charset="0"/>
              <a:cs typeface="Arial" charset="0"/>
            </a:endParaRP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book:</a:t>
            </a: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proves Jesus as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Messiah</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for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unbelieving</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Jews to trust Him, and </a:t>
            </a: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explains that the kingdom promised to Israel is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delayed</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due to Israel</a:t>
            </a:r>
            <a:r>
              <a:rPr kumimoji="0" lang="mr-IN"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rejection of Jesus as King for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believing</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Jews to see His present kingdom authority as residing in the Church.</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4978" name="Text Box 3"/>
          <p:cNvSpPr txBox="1">
            <a:spLocks noChangeArrowheads="1"/>
          </p:cNvSpPr>
          <p:nvPr/>
        </p:nvSpPr>
        <p:spPr bwMode="auto">
          <a:xfrm>
            <a:off x="8512019" y="44461"/>
            <a:ext cx="527509"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Rectangle 5"/>
          <p:cNvSpPr>
            <a:spLocks noGrp="1" noChangeArrowheads="1"/>
          </p:cNvSpPr>
          <p:nvPr>
            <p:ph type="title"/>
          </p:nvPr>
        </p:nvSpPr>
        <p:spPr>
          <a:xfrm>
            <a:off x="533400" y="260648"/>
            <a:ext cx="7162800" cy="1143000"/>
          </a:xfrm>
          <a:solidFill>
            <a:srgbClr val="9900CC"/>
          </a:solidFill>
        </p:spPr>
        <p:txBody>
          <a:bodyPr/>
          <a:lstStyle/>
          <a:p>
            <a:pPr eaLnBrk="1" hangingPunct="1">
              <a:defRPr/>
            </a:pPr>
            <a:r>
              <a:rPr lang="en-US" altLang="zh-CN" b="1">
                <a:solidFill>
                  <a:schemeClr val="bg1"/>
                </a:solidFill>
                <a:latin typeface="Arial" charset="0"/>
                <a:ea typeface="ＭＳ Ｐゴシック" charset="0"/>
                <a:cs typeface="Arial" charset="0"/>
              </a:rPr>
              <a:t>Summary Statement</a:t>
            </a:r>
            <a:endParaRPr lang="en-US">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B1126A8-07C0-9E42-AB7E-F3F68B344C63}"/>
              </a:ext>
            </a:extLst>
          </p:cNvPr>
          <p:cNvSpPr txBox="1">
            <a:spLocks noChangeArrowheads="1"/>
          </p:cNvSpPr>
          <p:nvPr/>
        </p:nvSpPr>
        <p:spPr bwMode="auto">
          <a:xfrm>
            <a:off x="1527507" y="593436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2427823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8">
                                            <p:txEl>
                                              <p:pRg st="2" end="2"/>
                                            </p:txEl>
                                          </p:spTgt>
                                        </p:tgtEl>
                                        <p:attrNameLst>
                                          <p:attrName>style.visibility</p:attrName>
                                        </p:attrNameLst>
                                      </p:cBhvr>
                                      <p:to>
                                        <p:strVal val="visible"/>
                                      </p:to>
                                    </p:set>
                                    <p:anim calcmode="lin" valueType="num">
                                      <p:cBhvr additive="base">
                                        <p:cTn id="13" dur="500" fill="hold"/>
                                        <p:tgtEl>
                                          <p:spTgt spid="3993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anim calcmode="lin" valueType="num">
                                      <p:cBhvr additive="base">
                                        <p:cTn id="19" dur="5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8">
                                            <p:txEl>
                                              <p:pRg st="4" end="4"/>
                                            </p:txEl>
                                          </p:spTgt>
                                        </p:tgtEl>
                                        <p:attrNameLst>
                                          <p:attrName>style.visibility</p:attrName>
                                        </p:attrNameLst>
                                      </p:cBhvr>
                                      <p:to>
                                        <p:strVal val="visible"/>
                                      </p:to>
                                    </p:set>
                                    <p:anim calcmode="lin" valueType="num">
                                      <p:cBhvr additive="base">
                                        <p:cTn id="25" dur="500" fill="hold"/>
                                        <p:tgtEl>
                                          <p:spTgt spid="3993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4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2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offered to Israel the same kingdom predicted by Isaiah, but the nation</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unbelief delayed its earthly, political dimension (19:28) until the nation believes at Christ</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return (21:18-22, 41, 43; 23:36; cf. Zech 12:10-14), so that His present kingdom authority is given to the church to proclaim the gospel to all nations (28:18-20). </a:t>
            </a:r>
          </a:p>
        </p:txBody>
      </p:sp>
      <p:sp>
        <p:nvSpPr>
          <p:cNvPr id="5" name="Text Box 3"/>
          <p:cNvSpPr txBox="1">
            <a:spLocks noChangeArrowheads="1"/>
          </p:cNvSpPr>
          <p:nvPr/>
        </p:nvSpPr>
        <p:spPr bwMode="auto">
          <a:xfrm>
            <a:off x="8170701" y="44461"/>
            <a:ext cx="86836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6AF5D631-8297-A147-B746-8A8E74BBCD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117130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a:t>
            </a:r>
          </a:p>
        </p:txBody>
      </p:sp>
      <p:sp>
        <p:nvSpPr>
          <p:cNvPr id="3" name="Title 1"/>
          <p:cNvSpPr txBox="1">
            <a:spLocks/>
          </p:cNvSpPr>
          <p:nvPr/>
        </p:nvSpPr>
        <p:spPr bwMode="auto">
          <a:xfrm>
            <a:off x="14766" y="143374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4" y="1602028"/>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promise that </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nations will be blessed in [Abraham]</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(Gen. 12:3) is fulfilled in Jesus who officially presents himself as King to Israel (21:5) and whose disciples will reign on twelve thrones with him (19:28). Until then is the </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interadvent age</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the Church between Christ</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two comings (Chapters 13, 22). </a:t>
            </a:r>
          </a:p>
        </p:txBody>
      </p:sp>
      <p:sp>
        <p:nvSpPr>
          <p:cNvPr id="5" name="Text Box 3"/>
          <p:cNvSpPr txBox="1">
            <a:spLocks noChangeArrowheads="1"/>
          </p:cNvSpPr>
          <p:nvPr/>
        </p:nvSpPr>
        <p:spPr bwMode="auto">
          <a:xfrm>
            <a:off x="8170701" y="44461"/>
            <a:ext cx="86836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49C27E9A-1A4D-7A4D-8914-0E491C6EB63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10392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4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2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Jews rejected the promised earthly kingdom when they rejected Jesus as Messiah (11:16-24; 21:28–22:10).  This rejection delayed the earthly kingdom (19:28; 20:20-23; 23:39; 24:29-31; 25:31-46), yet Christ</a:t>
            </a:r>
            <a:r>
              <a:rPr kumimoji="0" lang="mr-I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death provides forgiveness for the church, named only in this gospel (16:18; 18:17). </a:t>
            </a:r>
          </a:p>
        </p:txBody>
      </p:sp>
      <p:sp>
        <p:nvSpPr>
          <p:cNvPr id="5" name="Text Box 3"/>
          <p:cNvSpPr txBox="1">
            <a:spLocks noChangeArrowheads="1"/>
          </p:cNvSpPr>
          <p:nvPr/>
        </p:nvSpPr>
        <p:spPr bwMode="auto">
          <a:xfrm>
            <a:off x="8170701" y="44461"/>
            <a:ext cx="86836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6B7AAC09-D4A3-4243-9DED-CE9B8F278CA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378428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Jesus</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(Messianic Prophecy) </a:t>
            </a:r>
          </a:p>
        </p:txBody>
      </p:sp>
      <p:sp>
        <p:nvSpPr>
          <p:cNvPr id="3" name="Title 1"/>
          <p:cNvSpPr txBox="1">
            <a:spLocks/>
          </p:cNvSpPr>
          <p:nvPr/>
        </p:nvSpPr>
        <p:spPr bwMode="auto">
          <a:xfrm>
            <a:off x="14766" y="143374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2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as King of Israel is qualified for the same literal kingdom as other kings in the genealogy (1:1-17). He has all authority (19:28; 28:18) and therefore can command his followers to extend that authority throughout the world in the Great Commission (28:19-20). </a:t>
            </a:r>
          </a:p>
        </p:txBody>
      </p:sp>
      <p:sp>
        <p:nvSpPr>
          <p:cNvPr id="5" name="Text Box 3"/>
          <p:cNvSpPr txBox="1">
            <a:spLocks noChangeArrowheads="1"/>
          </p:cNvSpPr>
          <p:nvPr/>
        </p:nvSpPr>
        <p:spPr bwMode="auto">
          <a:xfrm>
            <a:off x="8170701" y="44461"/>
            <a:ext cx="86836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2DD3B2EF-169D-FC43-BD23-E0F3BC45876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44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62C89C-A6DB-8933-FEDA-4A5AD030B8F9}"/>
              </a:ext>
            </a:extLst>
          </p:cNvPr>
          <p:cNvPicPr>
            <a:picLocks noChangeAspect="1"/>
          </p:cNvPicPr>
          <p:nvPr/>
        </p:nvPicPr>
        <p:blipFill>
          <a:blip r:embed="rId3"/>
          <a:stretch>
            <a:fillRect/>
          </a:stretch>
        </p:blipFill>
        <p:spPr>
          <a:xfrm>
            <a:off x="-1" y="-20638"/>
            <a:ext cx="9171517" cy="6878638"/>
          </a:xfrm>
          <a:prstGeom prst="rect">
            <a:avLst/>
          </a:prstGeom>
        </p:spPr>
      </p:pic>
      <p:sp>
        <p:nvSpPr>
          <p:cNvPr id="376835" name="Rectangle 2"/>
          <p:cNvSpPr>
            <a:spLocks noGrp="1" noChangeArrowheads="1"/>
          </p:cNvSpPr>
          <p:nvPr>
            <p:ph type="ctrTitle"/>
          </p:nvPr>
        </p:nvSpPr>
        <p:spPr>
          <a:xfrm>
            <a:off x="-1" y="948190"/>
            <a:ext cx="9144000" cy="928688"/>
          </a:xfrm>
        </p:spPr>
        <p:txBody>
          <a:bodyPr/>
          <a:lstStyle/>
          <a:p>
            <a:pPr eaLnBrk="1" hangingPunct="1"/>
            <a:r>
              <a:rPr lang="en-US" sz="4000" b="1" dirty="0">
                <a:solidFill>
                  <a:schemeClr val="bg1"/>
                </a:solidFill>
                <a:latin typeface="Arial" charset="0"/>
                <a:ea typeface="ＭＳ Ｐゴシック" charset="0"/>
              </a:rPr>
              <a:t>My Mission Organization…</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Messiah with Authority over the Church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676421"/>
            <a:ext cx="2933308"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Preliminary Evidence that </a:t>
            </a:r>
            <a:b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2" name="Rectangle 9"/>
          <p:cNvSpPr>
            <a:spLocks noChangeArrowheads="1"/>
          </p:cNvSpPr>
          <p:nvPr/>
        </p:nvSpPr>
        <p:spPr bwMode="auto">
          <a:xfrm>
            <a:off x="3151188" y="1676421"/>
            <a:ext cx="2932112"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Rejections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Interadvent Age </a:t>
            </a:r>
          </a:p>
        </p:txBody>
      </p:sp>
      <p:sp>
        <p:nvSpPr>
          <p:cNvPr id="242693" name="Rectangle 11"/>
          <p:cNvSpPr>
            <a:spLocks noChangeArrowheads="1"/>
          </p:cNvSpPr>
          <p:nvPr/>
        </p:nvSpPr>
        <p:spPr bwMode="auto">
          <a:xfrm>
            <a:off x="6229371" y="1676421"/>
            <a:ext cx="2841625"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Final Evidence that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 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Offered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Rejected</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King Re-offered</a:t>
            </a:r>
          </a:p>
        </p:txBody>
      </p:sp>
      <p:grpSp>
        <p:nvGrpSpPr>
          <p:cNvPr id="242700" name="Group 26"/>
          <p:cNvGrpSpPr>
            <a:grpSpLocks/>
          </p:cNvGrpSpPr>
          <p:nvPr/>
        </p:nvGrpSpPr>
        <p:grpSpPr bwMode="auto">
          <a:xfrm>
            <a:off x="2"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Droves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1" name="Group 29"/>
          <p:cNvGrpSpPr>
            <a:grpSpLocks/>
          </p:cNvGrpSpPr>
          <p:nvPr/>
        </p:nvGrpSpPr>
        <p:grpSpPr bwMode="auto">
          <a:xfrm>
            <a:off x="3078184"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2" name="Group 32"/>
          <p:cNvGrpSpPr>
            <a:grpSpLocks/>
          </p:cNvGrpSpPr>
          <p:nvPr/>
        </p:nvGrpSpPr>
        <p:grpSpPr bwMode="auto">
          <a:xfrm>
            <a:off x="2"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Topical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3" name="Group 35"/>
          <p:cNvGrpSpPr>
            <a:grpSpLocks/>
          </p:cNvGrpSpPr>
          <p:nvPr/>
        </p:nvGrpSpPr>
        <p:grpSpPr bwMode="auto">
          <a:xfrm>
            <a:off x="3078184"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Chronological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42704" name="Text Box 38"/>
          <p:cNvSpPr txBox="1">
            <a:spLocks noChangeArrowheads="1"/>
          </p:cNvSpPr>
          <p:nvPr/>
        </p:nvSpPr>
        <p:spPr bwMode="auto">
          <a:xfrm>
            <a:off x="8578855" y="44634"/>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899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t="3999"/>
          <a:stretch/>
        </p:blipFill>
        <p:spPr bwMode="auto">
          <a:xfrm>
            <a:off x="0" y="423540"/>
            <a:ext cx="9144000" cy="6461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TextBox 3"/>
          <p:cNvSpPr txBox="1">
            <a:spLocks noChangeArrowheads="1"/>
          </p:cNvSpPr>
          <p:nvPr/>
        </p:nvSpPr>
        <p:spPr bwMode="auto">
          <a:xfrm>
            <a:off x="34945" y="476271"/>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G</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enealogy of Jesus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pposition of King Herod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3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pirit</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descent upon Jesus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4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P</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ower over Satan</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temptations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5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xpounding Sermon on Mount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6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L</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essons on proper priorities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7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utline for personal relationships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8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F</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aith of the centurion</a:t>
            </a:r>
          </a:p>
        </p:txBody>
      </p:sp>
      <p:sp>
        <p:nvSpPr>
          <p:cNvPr id="235524" name="TextBox 4"/>
          <p:cNvSpPr txBox="1">
            <a:spLocks noChangeArrowheads="1"/>
          </p:cNvSpPr>
          <p:nvPr/>
        </p:nvSpPr>
        <p:spPr bwMode="auto">
          <a:xfrm>
            <a:off x="2447748" y="4762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9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M</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atthew</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call from Jesus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A</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postles sent to preach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11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estimony about John</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message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12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rue Messiah called demonic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13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H</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idden message of parables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14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xecution of the Baptist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15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isdom is answering Pharisees</a:t>
            </a:r>
          </a:p>
        </p:txBody>
      </p:sp>
      <p:sp>
        <p:nvSpPr>
          <p:cNvPr id="235525" name="TextBox 5"/>
          <p:cNvSpPr txBox="1">
            <a:spLocks noChangeArrowheads="1"/>
          </p:cNvSpPr>
          <p:nvPr/>
        </p:nvSpPr>
        <p:spPr bwMode="auto">
          <a:xfrm>
            <a:off x="3779912" y="499427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16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K</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eys of the kingdom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17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I</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mpact of Jesus</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transfiguration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18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N</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eed for true forgiveness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19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G</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rounds for divorce clarified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pportunities in the vineyard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21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F</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ig tree is cursed</a:t>
            </a:r>
          </a:p>
        </p:txBody>
      </p:sp>
      <p:sp>
        <p:nvSpPr>
          <p:cNvPr id="235526" name="TextBox 6"/>
          <p:cNvSpPr txBox="1">
            <a:spLocks noChangeArrowheads="1"/>
          </p:cNvSpPr>
          <p:nvPr/>
        </p:nvSpPr>
        <p:spPr bwMode="auto">
          <a:xfrm>
            <a:off x="6228184" y="4994275"/>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22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axes paid to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23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H</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ypocrisy denounced by </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woes</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24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vents of second coming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25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J</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udgment of the nations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26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vents on Calvary</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eve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27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ay of the cross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28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avior</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resurrection and commission</a:t>
            </a:r>
          </a:p>
        </p:txBody>
      </p:sp>
      <p:sp>
        <p:nvSpPr>
          <p:cNvPr id="27651" name="Rectangle 3"/>
          <p:cNvSpPr>
            <a:spLocks noGrp="1" noChangeArrowheads="1"/>
          </p:cNvSpPr>
          <p:nvPr>
            <p:ph type="title" idx="4294967295"/>
          </p:nvPr>
        </p:nvSpPr>
        <p:spPr>
          <a:xfrm>
            <a:off x="-36512" y="6428184"/>
            <a:ext cx="5849887" cy="457200"/>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en-US" sz="1800" b="1" i="1" dirty="0">
                <a:solidFill>
                  <a:schemeClr val="bg1"/>
                </a:solidFill>
              </a:rPr>
              <a:t>The Acrostic Bible</a:t>
            </a:r>
            <a:r>
              <a:rPr lang="en-US" sz="1800" b="1" dirty="0">
                <a:solidFill>
                  <a:schemeClr val="bg1"/>
                </a:solidFill>
              </a:rPr>
              <a:t> by Barry Huddleston</a:t>
            </a:r>
          </a:p>
        </p:txBody>
      </p:sp>
      <p:sp>
        <p:nvSpPr>
          <p:cNvPr id="8" name="Rectangle 3">
            <a:extLst>
              <a:ext uri="{FF2B5EF4-FFF2-40B4-BE49-F238E27FC236}">
                <a16:creationId xmlns:a16="http://schemas.microsoft.com/office/drawing/2014/main" id="{39DCD747-C8C7-B44F-8998-A74446B917A3}"/>
              </a:ext>
            </a:extLst>
          </p:cNvPr>
          <p:cNvSpPr txBox="1">
            <a:spLocks noChangeArrowheads="1"/>
          </p:cNvSpPr>
          <p:nvPr/>
        </p:nvSpPr>
        <p:spPr bwMode="auto">
          <a:xfrm>
            <a:off x="0" y="-2461"/>
            <a:ext cx="9144000" cy="457200"/>
          </a:xfrm>
          <a:prstGeom prst="rect">
            <a:avLst/>
          </a:prstGeom>
          <a:solidFill>
            <a:srgbClr val="000000"/>
          </a:solid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Matthew</a:t>
            </a:r>
          </a:p>
        </p:txBody>
      </p:sp>
    </p:spTree>
    <p:extLst>
      <p:ext uri="{BB962C8B-B14F-4D97-AF65-F5344CB8AC3E}">
        <p14:creationId xmlns:p14="http://schemas.microsoft.com/office/powerpoint/2010/main" val="35309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result">
            <a:extLst>
              <a:ext uri="{FF2B5EF4-FFF2-40B4-BE49-F238E27FC236}">
                <a16:creationId xmlns:a16="http://schemas.microsoft.com/office/drawing/2014/main" id="{CD1349B8-C2B3-854C-81ED-BF72655C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780" y="0"/>
            <a:ext cx="5872532" cy="59318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4272" y="5013176"/>
            <a:ext cx="9144000"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900098" name="Rectangle 2"/>
          <p:cNvSpPr>
            <a:spLocks noGrp="1" noChangeArrowheads="1"/>
          </p:cNvSpPr>
          <p:nvPr>
            <p:ph type="ctrTitle"/>
          </p:nvPr>
        </p:nvSpPr>
        <p:spPr>
          <a:xfrm>
            <a:off x="-32366" y="47667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Serving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182089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In your small group…</a:t>
            </a: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41" tIns="45671" rIns="91341" bIns="45671"/>
          <a:lstStyle/>
          <a:p>
            <a:pPr marL="342543" marR="0" lvl="0" indent="-342543" algn="l"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The author presents Christ as King of Israel.  Do you think Christians today have a hard time thinking of Christ as King?</a:t>
            </a:r>
          </a:p>
          <a:p>
            <a:pPr marL="342543" marR="0" lvl="0" indent="-342543" algn="l" defTabSz="914400" rtl="0" eaLnBrk="1" fontAlgn="base" latinLnBrk="0" hangingPunct="1">
              <a:lnSpc>
                <a:spcPct val="100000"/>
              </a:lnSpc>
              <a:spcBef>
                <a:spcPct val="20000"/>
              </a:spcBef>
              <a:spcAft>
                <a:spcPct val="0"/>
              </a:spcAft>
              <a:buClrTx/>
              <a:buSzTx/>
              <a:buFontTx/>
              <a:buChar char="•"/>
              <a:tabLst/>
              <a:defRPr/>
            </a:pPr>
            <a:endPar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endParaRPr>
          </a:p>
          <a:p>
            <a:pPr marL="342543" marR="0" lvl="0" indent="-342543" algn="l"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Why or why not?</a:t>
            </a:r>
          </a:p>
        </p:txBody>
      </p:sp>
      <p:sp>
        <p:nvSpPr>
          <p:cNvPr id="7" name="Rectangle 2">
            <a:extLst>
              <a:ext uri="{FF2B5EF4-FFF2-40B4-BE49-F238E27FC236}">
                <a16:creationId xmlns:a16="http://schemas.microsoft.com/office/drawing/2014/main" id="{8B41BF08-FE92-CE46-BB56-2DD17E533A7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12764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06850" name="Rectangle 2"/>
          <p:cNvSpPr>
            <a:spLocks noChangeArrowheads="1"/>
          </p:cNvSpPr>
          <p:nvPr/>
        </p:nvSpPr>
        <p:spPr bwMode="auto">
          <a:xfrm>
            <a:off x="154009" y="6554809"/>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068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9700" name="AutoShape 4"/>
          <p:cNvSpPr>
            <a:spLocks noChangeArrowheads="1"/>
          </p:cNvSpPr>
          <p:nvPr/>
        </p:nvSpPr>
        <p:spPr bwMode="auto">
          <a:xfrm>
            <a:off x="4725988" y="889021"/>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sp>
        <p:nvSpPr>
          <p:cNvPr id="29701" name="AutoShape 5"/>
          <p:cNvSpPr>
            <a:spLocks noChangeArrowheads="1"/>
          </p:cNvSpPr>
          <p:nvPr/>
        </p:nvSpPr>
        <p:spPr bwMode="auto">
          <a:xfrm>
            <a:off x="1339871" y="3565546"/>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sp>
        <p:nvSpPr>
          <p:cNvPr id="29702" name="AutoShape 6"/>
          <p:cNvSpPr>
            <a:spLocks noChangeArrowheads="1"/>
          </p:cNvSpPr>
          <p:nvPr/>
        </p:nvSpPr>
        <p:spPr bwMode="auto">
          <a:xfrm>
            <a:off x="1338263" y="882671"/>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sp>
        <p:nvSpPr>
          <p:cNvPr id="67592" name="Rectangle 7"/>
          <p:cNvSpPr>
            <a:spLocks noChangeArrowheads="1"/>
          </p:cNvSpPr>
          <p:nvPr/>
        </p:nvSpPr>
        <p:spPr bwMode="auto">
          <a:xfrm>
            <a:off x="2287588" y="3692525"/>
            <a:ext cx="2036762"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200" b="1" i="0" u="none" strike="noStrike" kern="1200" cap="none" spc="0" normalizeH="0" baseline="0" noProof="0">
                <a:ln>
                  <a:noFill/>
                </a:ln>
                <a:solidFill>
                  <a:srgbClr val="66FF99"/>
                </a:solidFill>
                <a:effectLst/>
                <a:uLnTx/>
                <a:uFillTx/>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200" b="1" i="0" u="none" strike="noStrike" kern="1200" cap="none" spc="0" normalizeH="0" baseline="0" noProof="0">
                <a:ln>
                  <a:noFill/>
                </a:ln>
                <a:solidFill>
                  <a:srgbClr val="66FF99"/>
                </a:solidFill>
                <a:effectLst/>
                <a:uLnTx/>
                <a:uFillTx/>
                <a:latin typeface="Helvetica" charset="0"/>
                <a:ea typeface="MS Gothic" charset="0"/>
                <a:cs typeface="MS Gothic" charset="0"/>
              </a:rPr>
              <a:t>MATTHEW</a:t>
            </a:r>
          </a:p>
        </p:txBody>
      </p:sp>
      <p:sp>
        <p:nvSpPr>
          <p:cNvPr id="67594" name="Rectangle 9"/>
          <p:cNvSpPr>
            <a:spLocks noChangeArrowheads="1"/>
          </p:cNvSpPr>
          <p:nvPr/>
        </p:nvSpPr>
        <p:spPr bwMode="auto">
          <a:xfrm>
            <a:off x="5588001" y="1025525"/>
            <a:ext cx="2036763"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200" b="1" i="0" u="none" strike="noStrike" kern="1200" cap="none" spc="0" normalizeH="0" baseline="0" noProof="0">
                <a:ln>
                  <a:noFill/>
                </a:ln>
                <a:solidFill>
                  <a:srgbClr val="66FF99"/>
                </a:solidFill>
                <a:effectLst/>
                <a:uLnTx/>
                <a:uFillTx/>
                <a:latin typeface="Helvetica" charset="0"/>
                <a:ea typeface="MS Gothic" charset="0"/>
                <a:cs typeface="MS Gothic" charset="0"/>
              </a:rPr>
              <a:t>MARK</a:t>
            </a:r>
          </a:p>
        </p:txBody>
      </p:sp>
      <p:sp>
        <p:nvSpPr>
          <p:cNvPr id="206858" name="Rectangle 10"/>
          <p:cNvSpPr>
            <a:spLocks noChangeArrowheads="1"/>
          </p:cNvSpPr>
          <p:nvPr/>
        </p:nvSpPr>
        <p:spPr bwMode="auto">
          <a:xfrm>
            <a:off x="2159000" y="1560514"/>
            <a:ext cx="17668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   JEWS</a:t>
            </a:r>
          </a:p>
        </p:txBody>
      </p:sp>
      <p:sp>
        <p:nvSpPr>
          <p:cNvPr id="206859" name="Rectangle 11"/>
          <p:cNvSpPr>
            <a:spLocks noChangeArrowheads="1"/>
          </p:cNvSpPr>
          <p:nvPr/>
        </p:nvSpPr>
        <p:spPr bwMode="auto">
          <a:xfrm>
            <a:off x="5899150" y="1570038"/>
            <a:ext cx="17668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ROMANS</a:t>
            </a:r>
          </a:p>
        </p:txBody>
      </p:sp>
      <p:sp>
        <p:nvSpPr>
          <p:cNvPr id="206860" name="Rectangle 12"/>
          <p:cNvSpPr>
            <a:spLocks noChangeArrowheads="1"/>
          </p:cNvSpPr>
          <p:nvPr/>
        </p:nvSpPr>
        <p:spPr bwMode="auto">
          <a:xfrm>
            <a:off x="2462234" y="4237039"/>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GREEKS</a:t>
            </a:r>
          </a:p>
        </p:txBody>
      </p:sp>
      <p:sp>
        <p:nvSpPr>
          <p:cNvPr id="206861" name="Rectangle 13"/>
          <p:cNvSpPr>
            <a:spLocks noChangeArrowheads="1"/>
          </p:cNvSpPr>
          <p:nvPr/>
        </p:nvSpPr>
        <p:spPr bwMode="auto">
          <a:xfrm>
            <a:off x="1652588" y="1647826"/>
            <a:ext cx="847725"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TO:</a:t>
            </a:r>
          </a:p>
        </p:txBody>
      </p:sp>
      <p:sp>
        <p:nvSpPr>
          <p:cNvPr id="2068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06863" name="Rectangle 15"/>
          <p:cNvSpPr>
            <a:spLocks noChangeArrowheads="1"/>
          </p:cNvSpPr>
          <p:nvPr/>
        </p:nvSpPr>
        <p:spPr bwMode="auto">
          <a:xfrm>
            <a:off x="5070475" y="1658940"/>
            <a:ext cx="846138"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TO:</a:t>
            </a:r>
          </a:p>
        </p:txBody>
      </p:sp>
      <p:sp>
        <p:nvSpPr>
          <p:cNvPr id="206864" name="Rectangle 16"/>
          <p:cNvSpPr>
            <a:spLocks noChangeArrowheads="1"/>
          </p:cNvSpPr>
          <p:nvPr/>
        </p:nvSpPr>
        <p:spPr bwMode="auto">
          <a:xfrm>
            <a:off x="5070475" y="2579709"/>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grpSp>
        <p:nvGrpSpPr>
          <p:cNvPr id="206865" name="Group 17"/>
          <p:cNvGrpSpPr>
            <a:grpSpLocks/>
          </p:cNvGrpSpPr>
          <p:nvPr/>
        </p:nvGrpSpPr>
        <p:grpSpPr bwMode="auto">
          <a:xfrm>
            <a:off x="1652589" y="2070100"/>
            <a:ext cx="2538412" cy="469900"/>
            <a:chOff x="1145" y="1478"/>
            <a:chExt cx="1759" cy="336"/>
          </a:xfrm>
        </p:grpSpPr>
        <p:sp>
          <p:nvSpPr>
            <p:cNvPr id="206910" name="Rectangle 18"/>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AS:</a:t>
              </a:r>
            </a:p>
          </p:txBody>
        </p:sp>
        <p:sp>
          <p:nvSpPr>
            <p:cNvPr id="206911"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KING</a:t>
              </a:r>
            </a:p>
          </p:txBody>
        </p:sp>
      </p:grpSp>
      <p:grpSp>
        <p:nvGrpSpPr>
          <p:cNvPr id="206866" name="Group 20"/>
          <p:cNvGrpSpPr>
            <a:grpSpLocks/>
          </p:cNvGrpSpPr>
          <p:nvPr/>
        </p:nvGrpSpPr>
        <p:grpSpPr bwMode="auto">
          <a:xfrm>
            <a:off x="5070475" y="2065338"/>
            <a:ext cx="2578100" cy="469900"/>
            <a:chOff x="3513" y="1474"/>
            <a:chExt cx="1787" cy="336"/>
          </a:xfrm>
        </p:grpSpPr>
        <p:sp>
          <p:nvSpPr>
            <p:cNvPr id="206908"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AS:</a:t>
              </a:r>
            </a:p>
          </p:txBody>
        </p:sp>
        <p:sp>
          <p:nvSpPr>
            <p:cNvPr id="206909"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SERVANT</a:t>
              </a:r>
            </a:p>
          </p:txBody>
        </p:sp>
      </p:grpSp>
      <p:sp>
        <p:nvSpPr>
          <p:cNvPr id="206867" name="Rectangle 23"/>
          <p:cNvSpPr>
            <a:spLocks noChangeArrowheads="1"/>
          </p:cNvSpPr>
          <p:nvPr/>
        </p:nvSpPr>
        <p:spPr bwMode="auto">
          <a:xfrm>
            <a:off x="1674813" y="4325939"/>
            <a:ext cx="847725"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TO:</a:t>
            </a:r>
          </a:p>
        </p:txBody>
      </p:sp>
      <p:sp>
        <p:nvSpPr>
          <p:cNvPr id="206868" name="Rectangle 24"/>
          <p:cNvSpPr>
            <a:spLocks noChangeArrowheads="1"/>
          </p:cNvSpPr>
          <p:nvPr/>
        </p:nvSpPr>
        <p:spPr bwMode="auto">
          <a:xfrm>
            <a:off x="1674813" y="5246709"/>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grpSp>
        <p:nvGrpSpPr>
          <p:cNvPr id="206869" name="Group 25"/>
          <p:cNvGrpSpPr>
            <a:grpSpLocks/>
          </p:cNvGrpSpPr>
          <p:nvPr/>
        </p:nvGrpSpPr>
        <p:grpSpPr bwMode="auto">
          <a:xfrm>
            <a:off x="1674814" y="4735513"/>
            <a:ext cx="2532062" cy="469900"/>
            <a:chOff x="1161" y="3381"/>
            <a:chExt cx="1754" cy="336"/>
          </a:xfrm>
        </p:grpSpPr>
        <p:sp>
          <p:nvSpPr>
            <p:cNvPr id="206906" name="Rectangle 26"/>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AS:</a:t>
              </a:r>
            </a:p>
          </p:txBody>
        </p:sp>
        <p:sp>
          <p:nvSpPr>
            <p:cNvPr id="206907"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GOD/MAN</a:t>
              </a:r>
            </a:p>
          </p:txBody>
        </p:sp>
      </p:grpSp>
      <p:sp>
        <p:nvSpPr>
          <p:cNvPr id="206870" name="Rectangle 28"/>
          <p:cNvSpPr>
            <a:spLocks noChangeArrowheads="1"/>
          </p:cNvSpPr>
          <p:nvPr/>
        </p:nvSpPr>
        <p:spPr bwMode="auto">
          <a:xfrm>
            <a:off x="5011738" y="5246709"/>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grpSp>
        <p:nvGrpSpPr>
          <p:cNvPr id="206871" name="Group 29"/>
          <p:cNvGrpSpPr>
            <a:grpSpLocks/>
          </p:cNvGrpSpPr>
          <p:nvPr/>
        </p:nvGrpSpPr>
        <p:grpSpPr bwMode="auto">
          <a:xfrm>
            <a:off x="1652588" y="2557485"/>
            <a:ext cx="2541587" cy="682064"/>
            <a:chOff x="1145" y="1826"/>
            <a:chExt cx="1761" cy="487"/>
          </a:xfrm>
        </p:grpSpPr>
        <p:sp>
          <p:nvSpPr>
            <p:cNvPr id="206904"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9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55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HE:</a:t>
              </a:r>
            </a:p>
          </p:txBody>
        </p:sp>
        <p:sp>
          <p:nvSpPr>
            <p:cNvPr id="206905" name="Rectangle 31"/>
            <p:cNvSpPr>
              <a:spLocks noChangeArrowheads="1"/>
            </p:cNvSpPr>
            <p:nvPr/>
          </p:nvSpPr>
          <p:spPr bwMode="auto">
            <a:xfrm>
              <a:off x="1682" y="1974"/>
              <a:ext cx="1224"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SAID</a:t>
              </a:r>
            </a:p>
          </p:txBody>
        </p:sp>
      </p:grpSp>
      <p:grpSp>
        <p:nvGrpSpPr>
          <p:cNvPr id="206872" name="Group 32"/>
          <p:cNvGrpSpPr>
            <a:grpSpLocks/>
          </p:cNvGrpSpPr>
          <p:nvPr/>
        </p:nvGrpSpPr>
        <p:grpSpPr bwMode="auto">
          <a:xfrm>
            <a:off x="1674814" y="5205434"/>
            <a:ext cx="2070100" cy="661987"/>
            <a:chOff x="1161" y="3716"/>
            <a:chExt cx="1434" cy="473"/>
          </a:xfrm>
        </p:grpSpPr>
        <p:sp>
          <p:nvSpPr>
            <p:cNvPr id="206902"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FELT</a:t>
              </a:r>
            </a:p>
          </p:txBody>
        </p:sp>
        <p:sp>
          <p:nvSpPr>
            <p:cNvPr id="206903"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9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55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HE:</a:t>
              </a:r>
            </a:p>
          </p:txBody>
        </p:sp>
      </p:grpSp>
      <p:grpSp>
        <p:nvGrpSpPr>
          <p:cNvPr id="206873" name="Group 35"/>
          <p:cNvGrpSpPr>
            <a:grpSpLocks/>
          </p:cNvGrpSpPr>
          <p:nvPr/>
        </p:nvGrpSpPr>
        <p:grpSpPr bwMode="auto">
          <a:xfrm>
            <a:off x="5070476" y="2557504"/>
            <a:ext cx="1998663" cy="659840"/>
            <a:chOff x="3513" y="1826"/>
            <a:chExt cx="1385" cy="471"/>
          </a:xfrm>
        </p:grpSpPr>
        <p:sp>
          <p:nvSpPr>
            <p:cNvPr id="206900"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9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55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HE:</a:t>
              </a:r>
            </a:p>
          </p:txBody>
        </p:sp>
        <p:sp>
          <p:nvSpPr>
            <p:cNvPr id="206901"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909"/>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grpSp>
        <p:nvGrpSpPr>
          <p:cNvPr id="206875" name="Group 39"/>
          <p:cNvGrpSpPr>
            <a:grpSpLocks/>
          </p:cNvGrpSpPr>
          <p:nvPr/>
        </p:nvGrpSpPr>
        <p:grpSpPr bwMode="auto">
          <a:xfrm>
            <a:off x="1412875" y="946171"/>
            <a:ext cx="3860800" cy="3332163"/>
            <a:chOff x="979" y="675"/>
            <a:chExt cx="2675" cy="2379"/>
          </a:xfrm>
        </p:grpSpPr>
        <p:sp>
          <p:nvSpPr>
            <p:cNvPr id="20689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600" b="1" i="0" u="none" strike="noStrike" kern="1200" cap="none" spc="0" normalizeH="0" baseline="0" noProof="0">
                  <a:ln>
                    <a:noFill/>
                  </a:ln>
                  <a:solidFill>
                    <a:srgbClr val="FAFD00"/>
                  </a:solidFill>
                  <a:effectLst/>
                  <a:uLnTx/>
                  <a:uFillTx/>
                  <a:latin typeface="Helvetica" charset="0"/>
                  <a:ea typeface="MS Gothic" charset="0"/>
                  <a:cs typeface="MS Gothic" charset="0"/>
                </a:rPr>
                <a:t>2</a:t>
              </a:r>
            </a:p>
          </p:txBody>
        </p:sp>
        <p:sp>
          <p:nvSpPr>
            <p:cNvPr id="20689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600" b="1" i="0" u="none" strike="noStrike" kern="1200" cap="none" spc="0" normalizeH="0" baseline="0" noProof="0">
                  <a:ln>
                    <a:noFill/>
                  </a:ln>
                  <a:solidFill>
                    <a:srgbClr val="FAFD00"/>
                  </a:solidFill>
                  <a:effectLst/>
                  <a:uLnTx/>
                  <a:uFillTx/>
                  <a:latin typeface="Helvetica" charset="0"/>
                  <a:ea typeface="MS Gothic" charset="0"/>
                  <a:cs typeface="MS Gothic" charset="0"/>
                </a:rPr>
                <a:t>3</a:t>
              </a:r>
            </a:p>
          </p:txBody>
        </p:sp>
        <p:sp>
          <p:nvSpPr>
            <p:cNvPr id="20689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600" b="1" i="0" u="none" strike="noStrike" kern="1200" cap="none" spc="0" normalizeH="0" baseline="0" noProof="0">
                  <a:ln>
                    <a:noFill/>
                  </a:ln>
                  <a:solidFill>
                    <a:srgbClr val="FAFD00"/>
                  </a:solidFill>
                  <a:effectLst/>
                  <a:uLnTx/>
                  <a:uFillTx/>
                  <a:latin typeface="Helvetica" charset="0"/>
                  <a:ea typeface="MS Gothic" charset="0"/>
                  <a:cs typeface="MS Gothic" charset="0"/>
                </a:rPr>
                <a:t>4</a:t>
              </a:r>
            </a:p>
          </p:txBody>
        </p:sp>
        <p:sp>
          <p:nvSpPr>
            <p:cNvPr id="20689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600" b="1" i="0" u="none" strike="noStrike" kern="1200" cap="none" spc="0" normalizeH="0" baseline="0" noProof="0">
                  <a:ln>
                    <a:noFill/>
                  </a:ln>
                  <a:solidFill>
                    <a:srgbClr val="FAFD00"/>
                  </a:solidFill>
                  <a:effectLst/>
                  <a:uLnTx/>
                  <a:uFillTx/>
                  <a:latin typeface="Helvetica" charset="0"/>
                  <a:ea typeface="MS Gothic" charset="0"/>
                  <a:cs typeface="MS Gothic" charset="0"/>
                </a:rPr>
                <a:t>1</a:t>
              </a:r>
            </a:p>
          </p:txBody>
        </p:sp>
      </p:grpSp>
      <p:sp>
        <p:nvSpPr>
          <p:cNvPr id="67613" name="Rectangle 44"/>
          <p:cNvSpPr>
            <a:spLocks noChangeArrowheads="1"/>
          </p:cNvSpPr>
          <p:nvPr/>
        </p:nvSpPr>
        <p:spPr bwMode="auto">
          <a:xfrm>
            <a:off x="5562621" y="3684589"/>
            <a:ext cx="1476375"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3200" b="1" i="0" u="none" strike="noStrike" kern="1200" cap="none" spc="0" normalizeH="0" baseline="0" noProof="0">
                <a:ln>
                  <a:noFill/>
                </a:ln>
                <a:solidFill>
                  <a:srgbClr val="66FF99"/>
                </a:solidFill>
                <a:effectLst/>
                <a:uLnTx/>
                <a:uFillTx/>
                <a:latin typeface="Helvetica" charset="0"/>
                <a:ea typeface="MS Gothic" charset="0"/>
                <a:cs typeface="MS Gothic" charset="0"/>
              </a:rPr>
              <a:t>JOHN</a:t>
            </a:r>
          </a:p>
        </p:txBody>
      </p:sp>
      <p:sp>
        <p:nvSpPr>
          <p:cNvPr id="206877" name="Rectangle 45"/>
          <p:cNvSpPr>
            <a:spLocks noChangeArrowheads="1"/>
          </p:cNvSpPr>
          <p:nvPr/>
        </p:nvSpPr>
        <p:spPr bwMode="auto">
          <a:xfrm>
            <a:off x="5895975" y="4241800"/>
            <a:ext cx="1765300"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CHURCH</a:t>
            </a:r>
          </a:p>
        </p:txBody>
      </p:sp>
      <p:sp>
        <p:nvSpPr>
          <p:cNvPr id="206878" name="Rectangle 46"/>
          <p:cNvSpPr>
            <a:spLocks noChangeArrowheads="1"/>
          </p:cNvSpPr>
          <p:nvPr/>
        </p:nvSpPr>
        <p:spPr bwMode="auto">
          <a:xfrm>
            <a:off x="5011738" y="4325939"/>
            <a:ext cx="847725"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95" tIns="39690" rIns="80995" bIns="3969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TO:</a:t>
            </a:r>
          </a:p>
        </p:txBody>
      </p:sp>
      <p:grpSp>
        <p:nvGrpSpPr>
          <p:cNvPr id="206879" name="Group 47"/>
          <p:cNvGrpSpPr>
            <a:grpSpLocks/>
          </p:cNvGrpSpPr>
          <p:nvPr/>
        </p:nvGrpSpPr>
        <p:grpSpPr bwMode="auto">
          <a:xfrm>
            <a:off x="5011739" y="4729164"/>
            <a:ext cx="1965325" cy="469900"/>
            <a:chOff x="3473" y="3376"/>
            <a:chExt cx="1362" cy="336"/>
          </a:xfrm>
        </p:grpSpPr>
        <p:sp>
          <p:nvSpPr>
            <p:cNvPr id="206894" name="Rectangle 48"/>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AS:</a:t>
              </a:r>
            </a:p>
          </p:txBody>
        </p:sp>
        <p:sp>
          <p:nvSpPr>
            <p:cNvPr id="206895"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GOD</a:t>
              </a:r>
            </a:p>
          </p:txBody>
        </p:sp>
      </p:grpSp>
      <p:grpSp>
        <p:nvGrpSpPr>
          <p:cNvPr id="206880" name="Group 50"/>
          <p:cNvGrpSpPr>
            <a:grpSpLocks/>
          </p:cNvGrpSpPr>
          <p:nvPr/>
        </p:nvGrpSpPr>
        <p:grpSpPr bwMode="auto">
          <a:xfrm>
            <a:off x="4992709" y="5203806"/>
            <a:ext cx="2681287" cy="682252"/>
            <a:chOff x="3460" y="3715"/>
            <a:chExt cx="1857" cy="487"/>
          </a:xfrm>
        </p:grpSpPr>
        <p:sp>
          <p:nvSpPr>
            <p:cNvPr id="206892" name="Rectangle 51"/>
            <p:cNvSpPr>
              <a:spLocks noChangeArrowheads="1"/>
            </p:cNvSpPr>
            <p:nvPr/>
          </p:nvSpPr>
          <p:spPr bwMode="auto">
            <a:xfrm>
              <a:off x="4093" y="3864"/>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2500" b="1" i="0" u="none" strike="noStrike" kern="1200" cap="none" spc="0" normalizeH="0" baseline="0" noProof="0">
                  <a:ln>
                    <a:noFill/>
                  </a:ln>
                  <a:solidFill>
                    <a:srgbClr val="0033CC"/>
                  </a:solidFill>
                  <a:effectLst/>
                  <a:uLnTx/>
                  <a:uFillTx/>
                  <a:latin typeface="Helvetica" charset="0"/>
                  <a:ea typeface="MS Gothic" charset="0"/>
                  <a:cs typeface="MS Gothic" charset="0"/>
                </a:rPr>
                <a:t>MEANT</a:t>
              </a:r>
            </a:p>
          </p:txBody>
        </p:sp>
        <p:sp>
          <p:nvSpPr>
            <p:cNvPr id="206893"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90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55000"/>
                </a:lnSpc>
                <a:spcBef>
                  <a:spcPts val="1125"/>
                </a:spcBef>
                <a:spcAft>
                  <a:spcPct val="0"/>
                </a:spcAft>
                <a:buClr>
                  <a:srgbClr val="0033CC"/>
                </a:buClr>
                <a:buSzTx/>
                <a:buFontTx/>
                <a:buNone/>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kumimoji="0" lang="en-GB" sz="1800" b="1" i="0" u="none" strike="noStrike" kern="1200" cap="none" spc="0" normalizeH="0" baseline="0" noProof="0">
                  <a:ln>
                    <a:noFill/>
                  </a:ln>
                  <a:solidFill>
                    <a:srgbClr val="0033CC"/>
                  </a:solidFill>
                  <a:effectLst/>
                  <a:uLnTx/>
                  <a:uFillTx/>
                  <a:latin typeface="Helvetica" charset="0"/>
                  <a:ea typeface="MS Gothic" charset="0"/>
                  <a:cs typeface="MS Gothic" charset="0"/>
                </a:rPr>
                <a:t>HE:</a:t>
              </a:r>
            </a:p>
          </p:txBody>
        </p:sp>
      </p:grpSp>
      <p:sp>
        <p:nvSpPr>
          <p:cNvPr id="206881" name="Text Box 53"/>
          <p:cNvSpPr txBox="1">
            <a:spLocks noChangeArrowheads="1"/>
          </p:cNvSpPr>
          <p:nvPr/>
        </p:nvSpPr>
        <p:spPr bwMode="auto">
          <a:xfrm>
            <a:off x="8780677" y="1854"/>
            <a:ext cx="163084" cy="366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72" tIns="41951" rIns="80672" bIns="41951"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1"/>
            <a:ext cx="2589212"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4800" b="1" i="0" u="none" strike="noStrike" kern="1200" cap="none" spc="0" normalizeH="0" baseline="0" noProof="0">
                <a:ln>
                  <a:noFill/>
                </a:ln>
                <a:solidFill>
                  <a:srgbClr val="FFEA18"/>
                </a:solidFill>
                <a:effectLst/>
                <a:uLnTx/>
                <a:uFillTx/>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21" y="4264045"/>
            <a:ext cx="2892425" cy="1578247"/>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200" b="1" i="0" u="none" strike="noStrike" kern="1200" cap="none" spc="0" normalizeH="0" baseline="0" noProof="0">
                <a:ln>
                  <a:noFill/>
                </a:ln>
                <a:solidFill>
                  <a:srgbClr val="FFEA18"/>
                </a:solidFill>
                <a:effectLst/>
                <a:uLnTx/>
                <a:uFillTx/>
                <a:latin typeface="Comic Sans MS" charset="0"/>
                <a:ea typeface="MS Gothic" charset="0"/>
                <a:cs typeface="MS Gothic" charset="0"/>
              </a:rPr>
              <a:t>A.D. 69 </a:t>
            </a:r>
            <a:r>
              <a:rPr kumimoji="0" lang="en-GB" sz="3200" b="1" i="1" u="none" strike="noStrike" kern="1200" cap="none" spc="0" normalizeH="0" baseline="0" noProof="0">
                <a:ln>
                  <a:noFill/>
                </a:ln>
                <a:solidFill>
                  <a:srgbClr val="FFFFFF"/>
                </a:solidFill>
                <a:effectLst/>
                <a:uLnTx/>
                <a:uFillTx/>
                <a:latin typeface="Comic Sans MS" charset="0"/>
                <a:ea typeface="MS Gothic" charset="0"/>
                <a:cs typeface="MS Gothic" charset="0"/>
              </a:rPr>
              <a:t>AFTER</a:t>
            </a:r>
            <a:r>
              <a:rPr kumimoji="0" lang="en-GB" sz="3200" b="1" i="0" u="none" strike="noStrike" kern="1200" cap="none" spc="0" normalizeH="0" baseline="0" noProof="0">
                <a:ln>
                  <a:noFill/>
                </a:ln>
                <a:solidFill>
                  <a:srgbClr val="FFFFFF"/>
                </a:solidFill>
                <a:effectLst/>
                <a:uLnTx/>
                <a:uFillTx/>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25" y="1665289"/>
            <a:ext cx="2200275"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4800" b="1" i="0" u="none" strike="noStrike" kern="1200" cap="none" spc="0" normalizeH="0" baseline="0" noProof="0">
                <a:ln>
                  <a:noFill/>
                </a:ln>
                <a:solidFill>
                  <a:srgbClr val="FFEA18"/>
                </a:solidFill>
                <a:effectLst/>
                <a:uLnTx/>
                <a:uFillTx/>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46" y="1706565"/>
            <a:ext cx="2589213" cy="1408241"/>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688"/>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4300" b="1" i="0" u="none" strike="noStrike" kern="1200" cap="none" spc="0" normalizeH="0" baseline="0" noProof="0">
                <a:ln>
                  <a:noFill/>
                </a:ln>
                <a:solidFill>
                  <a:srgbClr val="FFEA18"/>
                </a:solidFill>
                <a:effectLst/>
                <a:uLnTx/>
                <a:uFillTx/>
                <a:latin typeface="Comic Sans MS" charset="0"/>
                <a:ea typeface="MS Gothic" charset="0"/>
                <a:cs typeface="MS Gothic" charset="0"/>
              </a:rPr>
              <a:t>The A.D.40s</a:t>
            </a:r>
          </a:p>
        </p:txBody>
      </p:sp>
      <p:sp>
        <p:nvSpPr>
          <p:cNvPr id="20688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06887" name="Text Box 60"/>
          <p:cNvSpPr txBox="1">
            <a:spLocks noChangeArrowheads="1"/>
          </p:cNvSpPr>
          <p:nvPr/>
        </p:nvSpPr>
        <p:spPr bwMode="auto">
          <a:xfrm>
            <a:off x="8574109"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64" tIns="40983" rIns="81964" bIns="40983"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06888" name="Text Box 61"/>
          <p:cNvSpPr txBox="1">
            <a:spLocks noChangeArrowheads="1"/>
          </p:cNvSpPr>
          <p:nvPr/>
        </p:nvSpPr>
        <p:spPr bwMode="auto">
          <a:xfrm>
            <a:off x="8356923" y="6538900"/>
            <a:ext cx="307371" cy="225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72" tIns="41951" rIns="80672" bIns="41951"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27</a:t>
            </a:r>
          </a:p>
        </p:txBody>
      </p:sp>
      <p:sp>
        <p:nvSpPr>
          <p:cNvPr id="206889" name="Text Box 62"/>
          <p:cNvSpPr txBox="1">
            <a:spLocks noChangeArrowheads="1"/>
          </p:cNvSpPr>
          <p:nvPr/>
        </p:nvSpPr>
        <p:spPr bwMode="auto">
          <a:xfrm>
            <a:off x="8695190" y="6482454"/>
            <a:ext cx="278497" cy="30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72" tIns="41951" rIns="80672" bIns="41951"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r>
              <a:rPr lang="en-US" sz="2900" b="1">
                <a:solidFill>
                  <a:srgbClr val="FFEA18"/>
                </a:solidFill>
                <a:latin typeface="Comic Sans MS" charset="0"/>
              </a:rPr>
              <a:t>When I Think They Were Written…</a:t>
            </a:r>
            <a:endParaRPr lang="en-US">
              <a:latin typeface="Times New Roman" charset="0"/>
            </a:endParaRPr>
          </a:p>
        </p:txBody>
      </p:sp>
      <p:sp>
        <p:nvSpPr>
          <p:cNvPr id="65" name="TextBox 64"/>
          <p:cNvSpPr txBox="1"/>
          <p:nvPr/>
        </p:nvSpPr>
        <p:spPr>
          <a:xfrm>
            <a:off x="8460442" y="10"/>
            <a:ext cx="697978" cy="461566"/>
          </a:xfrm>
          <a:prstGeom prst="rect">
            <a:avLst/>
          </a:prstGeom>
          <a:noFill/>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S Gothic" charset="0"/>
                <a:cs typeface="MS Gothic" charset="0"/>
              </a:rPr>
              <a:t>51a</a:t>
            </a:r>
          </a:p>
        </p:txBody>
      </p:sp>
    </p:spTree>
    <p:extLst>
      <p:ext uri="{BB962C8B-B14F-4D97-AF65-F5344CB8AC3E}">
        <p14:creationId xmlns:p14="http://schemas.microsoft.com/office/powerpoint/2010/main" val="480017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31003003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728305"/>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mn-cs"/>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(1–10).</a:t>
            </a: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3683600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112676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srgbClr val="003366"/>
                </a:solidFill>
                <a:effectLst/>
                <a:uLnTx/>
                <a:uFillTx/>
                <a:latin typeface="Arial" charset="0"/>
                <a:ea typeface="SimSun" charset="0"/>
                <a:cs typeface="SimSun" charset="0"/>
              </a:rPr>
              <a:t>Message Statements for the New Testament Books </a:t>
            </a:r>
            <a:endParaRPr kumimoji="0" lang="en-US" sz="2600" b="1" i="0" u="none" strike="noStrike" kern="1200" cap="none" spc="0" normalizeH="0" baseline="0" noProof="0">
              <a:ln>
                <a:noFill/>
              </a:ln>
              <a:solidFill>
                <a:srgbClr val="003366"/>
              </a:solidFill>
              <a:effectLst/>
              <a:uLnTx/>
              <a:uFillTx/>
              <a:latin typeface="Arial" charset="0"/>
              <a:ea typeface="SimSun" charset="0"/>
              <a:cs typeface="SimSun" charset="0"/>
            </a:endParaRPr>
          </a:p>
        </p:txBody>
      </p:sp>
      <p:sp>
        <p:nvSpPr>
          <p:cNvPr id="252930" name="Text Box 3"/>
          <p:cNvSpPr txBox="1">
            <a:spLocks noChangeArrowheads="1"/>
          </p:cNvSpPr>
          <p:nvPr/>
        </p:nvSpPr>
        <p:spPr bwMode="auto">
          <a:xfrm>
            <a:off x="8610607" y="87320"/>
            <a:ext cx="526807"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25</a:t>
            </a:r>
            <a:b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67</a:t>
            </a:r>
          </a:p>
        </p:txBody>
      </p:sp>
      <p:sp>
        <p:nvSpPr>
          <p:cNvPr id="14341" name="Text Box 5"/>
          <p:cNvSpPr txBox="1">
            <a:spLocks noChangeArrowheads="1"/>
          </p:cNvSpPr>
          <p:nvPr/>
        </p:nvSpPr>
        <p:spPr bwMode="auto">
          <a:xfrm>
            <a:off x="0" y="914400"/>
            <a:ext cx="9144000" cy="1107996"/>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912530" algn="ctr"/>
                <a:tab pos="3412744" algn="ctr"/>
                <a:tab pos="4484773" algn="ctr"/>
                <a:tab pos="5789932" algn="ctr"/>
                <a:tab pos="7397979" algn="ctr"/>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SimSun" charset="0"/>
                <a:cs typeface="SimSun" charset="0"/>
              </a:rPr>
              <a:t>	Subject	+	Purpose	=	Message</a:t>
            </a:r>
          </a:p>
          <a:p>
            <a:pPr marL="0" marR="0" lvl="0" indent="0" algn="l" defTabSz="914400" rtl="0" eaLnBrk="1" fontAlgn="base" latinLnBrk="0" hangingPunct="1">
              <a:lnSpc>
                <a:spcPct val="100000"/>
              </a:lnSpc>
              <a:spcBef>
                <a:spcPct val="0"/>
              </a:spcBef>
              <a:spcAft>
                <a:spcPct val="0"/>
              </a:spcAft>
              <a:buClrTx/>
              <a:buSzTx/>
              <a:buFontTx/>
              <a:buNone/>
              <a:tabLst>
                <a:tab pos="1964872" algn="ctr"/>
                <a:tab pos="4484773" algn="ctr"/>
                <a:tab pos="7397979" algn="ctr"/>
              </a:tabLst>
              <a:defRPr/>
            </a:pPr>
            <a:r>
              <a:rPr kumimoji="0" lang="en-US" altLang="zh-CN" sz="2200" b="1" i="1" u="none" strike="noStrike" kern="1200" cap="none" spc="0" normalizeH="0" baseline="0" noProof="0" dirty="0">
                <a:ln>
                  <a:noFill/>
                </a:ln>
                <a:solidFill>
                  <a:srgbClr val="000000"/>
                </a:solidFill>
                <a:effectLst/>
                <a:uLnTx/>
                <a:uFillTx/>
                <a:latin typeface="Arial" charset="0"/>
                <a:ea typeface="SimSun" charset="0"/>
                <a:cs typeface="SimSun" charset="0"/>
              </a:rPr>
              <a:t>	What the book says	Why it says it	Main (Big) Idea	(Theme)	(Reason)	(Summary Statement)</a:t>
            </a:r>
            <a:endParaRPr kumimoji="0" lang="en-US" sz="22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eaLnBrk="1" hangingPunct="1">
              <a:buNone/>
              <a:defRPr/>
            </a:pPr>
            <a:r>
              <a:rPr lang="en-US" altLang="zh-CN" b="1" u="sng" dirty="0">
                <a:solidFill>
                  <a:srgbClr val="000000"/>
                </a:solidFill>
                <a:ea typeface="SimSun" charset="0"/>
                <a:cs typeface="Arial"/>
              </a:rPr>
              <a:t>Matthew</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The author proves Jesus is the </a:t>
            </a:r>
            <a:r>
              <a:rPr lang="en-US" altLang="zh-CN" b="1" dirty="0">
                <a:solidFill>
                  <a:srgbClr val="800000"/>
                </a:solidFill>
                <a:ea typeface="SimSun" charset="0"/>
                <a:cs typeface="Arial"/>
              </a:rPr>
              <a:t>Messiah</a:t>
            </a:r>
            <a:r>
              <a:rPr lang="en-US" altLang="zh-CN" b="1" dirty="0">
                <a:solidFill>
                  <a:srgbClr val="000000"/>
                </a:solidFill>
                <a:ea typeface="SimSun" charset="0"/>
                <a:cs typeface="Arial"/>
              </a:rPr>
              <a:t> so that the </a:t>
            </a:r>
            <a:r>
              <a:rPr lang="en-US" altLang="zh-CN" b="1" dirty="0">
                <a:solidFill>
                  <a:srgbClr val="800000"/>
                </a:solidFill>
                <a:ea typeface="SimSun" charset="0"/>
                <a:cs typeface="Arial"/>
              </a:rPr>
              <a:t>unbelieving Jews will trust Him</a:t>
            </a:r>
            <a:r>
              <a:rPr lang="en-US" altLang="zh-CN" b="1" dirty="0">
                <a:solidFill>
                  <a:srgbClr val="000000"/>
                </a:solidFill>
                <a:ea typeface="SimSun" charset="0"/>
                <a:cs typeface="Arial"/>
              </a:rPr>
              <a:t>. </a:t>
            </a:r>
          </a:p>
          <a:p>
            <a:pPr eaLnBrk="1" hangingPunct="1">
              <a:defRPr/>
            </a:pPr>
            <a:r>
              <a:rPr lang="en-US" altLang="zh-CN" b="1" dirty="0">
                <a:solidFill>
                  <a:srgbClr val="000000"/>
                </a:solidFill>
                <a:ea typeface="SimSun" charset="0"/>
                <a:cs typeface="Arial"/>
              </a:rPr>
              <a:t>He then explains that the </a:t>
            </a:r>
            <a:r>
              <a:rPr lang="en-US" altLang="zh-CN" b="1" dirty="0">
                <a:solidFill>
                  <a:srgbClr val="800000"/>
                </a:solidFill>
                <a:ea typeface="SimSun" charset="0"/>
                <a:cs typeface="Arial"/>
              </a:rPr>
              <a:t>earthly kingdom is delayed</a:t>
            </a:r>
            <a:r>
              <a:rPr lang="en-US" altLang="zh-CN" b="1" dirty="0">
                <a:solidFill>
                  <a:srgbClr val="000000"/>
                </a:solidFill>
                <a:ea typeface="SimSun" charset="0"/>
                <a:cs typeface="Arial"/>
              </a:rPr>
              <a:t> because Israel rejected Jesus as their king. </a:t>
            </a:r>
          </a:p>
          <a:p>
            <a:pPr eaLnBrk="1" hangingPunct="1">
              <a:defRPr/>
            </a:pPr>
            <a:r>
              <a:rPr lang="en-US" altLang="zh-CN" b="1" dirty="0">
                <a:solidFill>
                  <a:srgbClr val="000000"/>
                </a:solidFill>
                <a:ea typeface="SimSun" charset="0"/>
                <a:cs typeface="Arial"/>
              </a:rPr>
              <a:t>This explanation is to convince the </a:t>
            </a:r>
            <a:r>
              <a:rPr lang="en-US" altLang="zh-CN" b="1" dirty="0">
                <a:solidFill>
                  <a:srgbClr val="800000"/>
                </a:solidFill>
                <a:ea typeface="SimSun" charset="0"/>
                <a:cs typeface="Arial"/>
              </a:rPr>
              <a:t>believing Jews</a:t>
            </a:r>
            <a:r>
              <a:rPr lang="en-US" altLang="zh-CN" b="1" dirty="0">
                <a:solidFill>
                  <a:srgbClr val="000000"/>
                </a:solidFill>
                <a:ea typeface="SimSun" charset="0"/>
                <a:cs typeface="Arial"/>
              </a:rPr>
              <a:t> that Christ</a:t>
            </a:r>
            <a:r>
              <a:rPr lang="mr-IN" altLang="zh-CN" b="1" dirty="0">
                <a:solidFill>
                  <a:srgbClr val="000000"/>
                </a:solidFill>
                <a:ea typeface="SimSun" charset="0"/>
                <a:cs typeface="Arial"/>
              </a:rPr>
              <a:t>'</a:t>
            </a:r>
            <a:r>
              <a:rPr lang="en-US" altLang="zh-CN" b="1" dirty="0">
                <a:solidFill>
                  <a:srgbClr val="000000"/>
                </a:solidFill>
                <a:ea typeface="SimSun" charset="0"/>
                <a:cs typeface="Arial"/>
              </a:rPr>
              <a:t>s present kingdom authority resides in the </a:t>
            </a:r>
            <a:r>
              <a:rPr lang="en-US" altLang="zh-CN" b="1" dirty="0">
                <a:solidFill>
                  <a:srgbClr val="800000"/>
                </a:solidFill>
                <a:ea typeface="SimSun" charset="0"/>
                <a:cs typeface="Arial"/>
              </a:rPr>
              <a:t>church</a:t>
            </a:r>
            <a:r>
              <a:rPr lang="en-US" altLang="zh-CN" b="1" dirty="0">
                <a:solidFill>
                  <a:srgbClr val="000000"/>
                </a:solidFill>
                <a:ea typeface="SimSun" charset="0"/>
                <a:cs typeface="Arial"/>
              </a:rPr>
              <a:t>.</a:t>
            </a:r>
          </a:p>
        </p:txBody>
      </p:sp>
    </p:spTree>
    <p:extLst>
      <p:ext uri="{BB962C8B-B14F-4D97-AF65-F5344CB8AC3E}">
        <p14:creationId xmlns:p14="http://schemas.microsoft.com/office/powerpoint/2010/main" val="256159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0" end="0"/>
                                            </p:txEl>
                                          </p:spTgt>
                                        </p:tgtEl>
                                        <p:attrNameLst>
                                          <p:attrName>style.visibility</p:attrName>
                                        </p:attrNameLst>
                                      </p:cBhvr>
                                      <p:to>
                                        <p:strVal val="visible"/>
                                      </p:to>
                                    </p:set>
                                    <p:anim calcmode="lin" valueType="num">
                                      <p:cBhvr additive="base">
                                        <p:cTn id="13"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1" end="1"/>
                                            </p:txEl>
                                          </p:spTgt>
                                        </p:tgtEl>
                                        <p:attrNameLst>
                                          <p:attrName>style.visibility</p:attrName>
                                        </p:attrNameLst>
                                      </p:cBhvr>
                                      <p:to>
                                        <p:strVal val="visible"/>
                                      </p:to>
                                    </p:set>
                                    <p:anim calcmode="lin" valueType="num">
                                      <p:cBhvr additive="base">
                                        <p:cTn id="19"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2" end="2"/>
                                            </p:txEl>
                                          </p:spTgt>
                                        </p:tgtEl>
                                        <p:attrNameLst>
                                          <p:attrName>style.visibility</p:attrName>
                                        </p:attrNameLst>
                                      </p:cBhvr>
                                      <p:to>
                                        <p:strVal val="visible"/>
                                      </p:to>
                                    </p:set>
                                    <p:anim calcmode="lin" valueType="num">
                                      <p:cBhvr additive="base">
                                        <p:cTn id="25"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xEl>
                                              <p:pRg st="3" end="3"/>
                                            </p:txEl>
                                          </p:spTgt>
                                        </p:tgtEl>
                                        <p:attrNameLst>
                                          <p:attrName>style.visibility</p:attrName>
                                        </p:attrNameLst>
                                      </p:cBhvr>
                                      <p:to>
                                        <p:strVal val="visible"/>
                                      </p:to>
                                    </p:set>
                                    <p:anim calcmode="lin" valueType="num">
                                      <p:cBhvr additive="base">
                                        <p:cTn id="31"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uiExpand="1"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Before we can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Lord, Thy kingdom come,</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we must be willing to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My kingdom go.</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
        <p:nvSpPr>
          <p:cNvPr id="6" name="Rectangle 2">
            <a:extLst>
              <a:ext uri="{FF2B5EF4-FFF2-40B4-BE49-F238E27FC236}">
                <a16:creationId xmlns:a16="http://schemas.microsoft.com/office/drawing/2014/main" id="{25B76B29-1D8E-E24C-8FC5-E1349019901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2842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en-US" b="1" dirty="0">
                <a:effectLst>
                  <a:glow rad="127000">
                    <a:srgbClr val="000000"/>
                  </a:glow>
                </a:effectLst>
                <a:latin typeface="Arial" charset="0"/>
                <a:ea typeface="ＭＳ Ｐゴシック" charset="0"/>
                <a:cs typeface="ＭＳ Ｐゴシック" charset="0"/>
              </a:rPr>
              <a:t>Who Am I?  (Education Roots)</a:t>
            </a:r>
          </a:p>
        </p:txBody>
      </p:sp>
      <p:sp>
        <p:nvSpPr>
          <p:cNvPr id="218115" name="Rectangle 3"/>
          <p:cNvSpPr>
            <a:spLocks noGrp="1" noChangeArrowheads="1"/>
          </p:cNvSpPr>
          <p:nvPr>
            <p:ph idx="1"/>
          </p:nvPr>
        </p:nvSpPr>
        <p:spPr>
          <a:xfrm>
            <a:off x="0" y="5145156"/>
            <a:ext cx="9236765" cy="1752600"/>
          </a:xfrm>
          <a:solidFill>
            <a:schemeClr val="bg1"/>
          </a:solidFill>
        </p:spPr>
        <p:txBody>
          <a:bodyPr anchor="ctr"/>
          <a:lstStyle/>
          <a:p>
            <a:pPr eaLnBrk="1" hangingPunct="1"/>
            <a:r>
              <a:rPr lang="en-US" sz="2800" b="1" dirty="0">
                <a:solidFill>
                  <a:schemeClr val="tx1"/>
                </a:solidFill>
                <a:latin typeface="Arial" charset="0"/>
                <a:ea typeface="ＭＳ Ｐゴシック" charset="0"/>
                <a:cs typeface="ＭＳ Ｐゴシック" charset="0"/>
              </a:rPr>
              <a:t>BS, Business Marketing (Hay U, 1980)</a:t>
            </a:r>
          </a:p>
          <a:p>
            <a:pPr eaLnBrk="1" hangingPunct="1"/>
            <a:r>
              <a:rPr lang="en-US" sz="2800" b="1" dirty="0">
                <a:solidFill>
                  <a:schemeClr val="tx1"/>
                </a:solidFill>
                <a:latin typeface="Arial" charset="0"/>
                <a:ea typeface="ＭＳ Ｐゴシック" charset="0"/>
                <a:cs typeface="ＭＳ Ｐゴシック" charset="0"/>
              </a:rPr>
              <a:t>ThM, Pastoral Ministries (Dallas Seminary, 1987)</a:t>
            </a:r>
          </a:p>
          <a:p>
            <a:pPr eaLnBrk="1" hangingPunct="1"/>
            <a:r>
              <a:rPr lang="en-US" sz="2800" b="1" dirty="0">
                <a:solidFill>
                  <a:schemeClr val="tx1"/>
                </a:solidFill>
                <a:latin typeface="Arial" charset="0"/>
                <a:ea typeface="ＭＳ Ｐゴシック" charset="0"/>
                <a:cs typeface="ＭＳ Ｐゴシック" charset="0"/>
              </a:rPr>
              <a:t>PhD, Bible Exposition (also DTS, 1990)</a:t>
            </a: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930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48902D4D-4698-63C4-AD61-2957C9A671C9}"/>
              </a:ext>
            </a:extLst>
          </p:cNvPr>
          <p:cNvGrpSpPr/>
          <p:nvPr/>
        </p:nvGrpSpPr>
        <p:grpSpPr>
          <a:xfrm>
            <a:off x="152400" y="244288"/>
            <a:ext cx="2568388" cy="1411941"/>
            <a:chOff x="0" y="1378496"/>
            <a:chExt cx="2568388" cy="1411941"/>
          </a:xfrm>
        </p:grpSpPr>
        <p:sp>
          <p:nvSpPr>
            <p:cNvPr id="5" name="Rectangle 3">
              <a:extLst>
                <a:ext uri="{FF2B5EF4-FFF2-40B4-BE49-F238E27FC236}">
                  <a16:creationId xmlns:a16="http://schemas.microsoft.com/office/drawing/2014/main" id="{6C12C918-18CB-6403-6701-596FBCCF7BA6}"/>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Scroll to the bottom for handouts</a:t>
              </a:r>
            </a:p>
          </p:txBody>
        </p:sp>
        <p:sp>
          <p:nvSpPr>
            <p:cNvPr id="6" name="Right Arrow 5">
              <a:extLst>
                <a:ext uri="{FF2B5EF4-FFF2-40B4-BE49-F238E27FC236}">
                  <a16:creationId xmlns:a16="http://schemas.microsoft.com/office/drawing/2014/main" id="{913B9BCE-5D44-7A85-3C3B-CCD1101677FD}"/>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3632954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9349"/>
            <a:ext cx="9144000" cy="79216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Bible Overview Options</a:t>
            </a: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0" y="1454727"/>
            <a:ext cx="9144000" cy="5436260"/>
          </a:xfrm>
          <a:prstGeom prst="rect">
            <a:avLst/>
          </a:prstGeom>
        </p:spPr>
      </p:pic>
      <p:sp>
        <p:nvSpPr>
          <p:cNvPr id="2" name="Rectangle 2">
            <a:extLst>
              <a:ext uri="{FF2B5EF4-FFF2-40B4-BE49-F238E27FC236}">
                <a16:creationId xmlns:a16="http://schemas.microsoft.com/office/drawing/2014/main" id="{9BA56CA6-50DF-1F4E-EA8D-C5E7FEF39FAA}"/>
              </a:ext>
            </a:extLst>
          </p:cNvPr>
          <p:cNvSpPr txBox="1">
            <a:spLocks noChangeArrowheads="1"/>
          </p:cNvSpPr>
          <p:nvPr/>
        </p:nvSpPr>
        <p:spPr bwMode="auto">
          <a:xfrm>
            <a:off x="0" y="817048"/>
            <a:ext cx="9144000"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With Number of Slides (&amp; Sessions)</a:t>
            </a:r>
          </a:p>
        </p:txBody>
      </p:sp>
      <p:grpSp>
        <p:nvGrpSpPr>
          <p:cNvPr id="21" name="Group 20">
            <a:extLst>
              <a:ext uri="{FF2B5EF4-FFF2-40B4-BE49-F238E27FC236}">
                <a16:creationId xmlns:a16="http://schemas.microsoft.com/office/drawing/2014/main" id="{B7675F82-7CE9-BEC0-0F39-92429A3386EF}"/>
              </a:ext>
            </a:extLst>
          </p:cNvPr>
          <p:cNvGrpSpPr/>
          <p:nvPr/>
        </p:nvGrpSpPr>
        <p:grpSpPr>
          <a:xfrm>
            <a:off x="159538" y="4863520"/>
            <a:ext cx="3567595" cy="1600200"/>
            <a:chOff x="290170" y="4908490"/>
            <a:chExt cx="3567595" cy="1600200"/>
          </a:xfrm>
        </p:grpSpPr>
        <p:sp>
          <p:nvSpPr>
            <p:cNvPr id="3" name="Rectangle 2">
              <a:extLst>
                <a:ext uri="{FF2B5EF4-FFF2-40B4-BE49-F238E27FC236}">
                  <a16:creationId xmlns:a16="http://schemas.microsoft.com/office/drawing/2014/main" id="{B77FF8FB-9583-85C6-91A5-37BE6DFEEA77}"/>
                </a:ext>
              </a:extLst>
            </p:cNvPr>
            <p:cNvSpPr txBox="1">
              <a:spLocks noChangeArrowheads="1"/>
            </p:cNvSpPr>
            <p:nvPr/>
          </p:nvSpPr>
          <p:spPr bwMode="auto">
            <a:xfrm>
              <a:off x="2055470" y="5495264"/>
              <a:ext cx="1802295"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495</a:t>
              </a:r>
            </a:p>
            <a:p>
              <a:pPr algn="l" defTabSz="914400">
                <a:defRPr/>
              </a:pPr>
              <a:r>
                <a:rPr lang="en-US" sz="3600" b="1" kern="0" dirty="0">
                  <a:effectLst>
                    <a:glow rad="127000">
                      <a:schemeClr val="tx1"/>
                    </a:glow>
                  </a:effectLst>
                  <a:latin typeface="Arial" charset="0"/>
                  <a:ea typeface="ＭＳ Ｐゴシック" charset="0"/>
                  <a:cs typeface="ＭＳ Ｐゴシック" charset="0"/>
                </a:rPr>
                <a:t>(13)</a:t>
              </a:r>
            </a:p>
          </p:txBody>
        </p:sp>
        <p:pic>
          <p:nvPicPr>
            <p:cNvPr id="10" name="Picture 9">
              <a:extLst>
                <a:ext uri="{FF2B5EF4-FFF2-40B4-BE49-F238E27FC236}">
                  <a16:creationId xmlns:a16="http://schemas.microsoft.com/office/drawing/2014/main" id="{9887F42E-1CC3-474D-92A1-358C4771F5A2}"/>
                </a:ext>
              </a:extLst>
            </p:cNvPr>
            <p:cNvPicPr>
              <a:picLocks noChangeAspect="1"/>
            </p:cNvPicPr>
            <p:nvPr/>
          </p:nvPicPr>
          <p:blipFill>
            <a:blip r:embed="rId5"/>
            <a:stretch>
              <a:fillRect/>
            </a:stretch>
          </p:blipFill>
          <p:spPr>
            <a:xfrm>
              <a:off x="290170" y="4908490"/>
              <a:ext cx="1765300" cy="1600200"/>
            </a:xfrm>
            <a:prstGeom prst="rect">
              <a:avLst/>
            </a:prstGeom>
          </p:spPr>
        </p:pic>
      </p:grpSp>
      <p:grpSp>
        <p:nvGrpSpPr>
          <p:cNvPr id="22" name="Group 21">
            <a:extLst>
              <a:ext uri="{FF2B5EF4-FFF2-40B4-BE49-F238E27FC236}">
                <a16:creationId xmlns:a16="http://schemas.microsoft.com/office/drawing/2014/main" id="{3E736588-0926-C04E-D3D0-E39ED61F616A}"/>
              </a:ext>
            </a:extLst>
          </p:cNvPr>
          <p:cNvGrpSpPr/>
          <p:nvPr/>
        </p:nvGrpSpPr>
        <p:grpSpPr>
          <a:xfrm>
            <a:off x="628535" y="3219585"/>
            <a:ext cx="3539431" cy="1600200"/>
            <a:chOff x="1172820" y="3429445"/>
            <a:chExt cx="3539431" cy="1600200"/>
          </a:xfrm>
        </p:grpSpPr>
        <p:pic>
          <p:nvPicPr>
            <p:cNvPr id="12" name="Picture 11">
              <a:extLst>
                <a:ext uri="{FF2B5EF4-FFF2-40B4-BE49-F238E27FC236}">
                  <a16:creationId xmlns:a16="http://schemas.microsoft.com/office/drawing/2014/main" id="{C5628247-64A1-0221-6315-E5231C2EFD0F}"/>
                </a:ext>
              </a:extLst>
            </p:cNvPr>
            <p:cNvPicPr>
              <a:picLocks noChangeAspect="1"/>
            </p:cNvPicPr>
            <p:nvPr/>
          </p:nvPicPr>
          <p:blipFill>
            <a:blip r:embed="rId6"/>
            <a:stretch>
              <a:fillRect/>
            </a:stretch>
          </p:blipFill>
          <p:spPr>
            <a:xfrm>
              <a:off x="1172820" y="3429445"/>
              <a:ext cx="1765300" cy="1600200"/>
            </a:xfrm>
            <a:prstGeom prst="rect">
              <a:avLst/>
            </a:prstGeom>
          </p:spPr>
        </p:pic>
        <p:sp>
          <p:nvSpPr>
            <p:cNvPr id="15" name="Rectangle 2">
              <a:extLst>
                <a:ext uri="{FF2B5EF4-FFF2-40B4-BE49-F238E27FC236}">
                  <a16:creationId xmlns:a16="http://schemas.microsoft.com/office/drawing/2014/main" id="{8A92CB04-57D4-7B3F-F8FB-0C62A34C358C}"/>
                </a:ext>
              </a:extLst>
            </p:cNvPr>
            <p:cNvSpPr txBox="1">
              <a:spLocks noChangeArrowheads="1"/>
            </p:cNvSpPr>
            <p:nvPr/>
          </p:nvSpPr>
          <p:spPr bwMode="auto">
            <a:xfrm>
              <a:off x="2909956" y="3796874"/>
              <a:ext cx="1802295" cy="10637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1030</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(30)</a:t>
              </a:r>
            </a:p>
          </p:txBody>
        </p:sp>
      </p:grpSp>
      <p:grpSp>
        <p:nvGrpSpPr>
          <p:cNvPr id="23" name="Group 22">
            <a:extLst>
              <a:ext uri="{FF2B5EF4-FFF2-40B4-BE49-F238E27FC236}">
                <a16:creationId xmlns:a16="http://schemas.microsoft.com/office/drawing/2014/main" id="{F9EFC4C9-2045-8C68-076B-1450091886A6}"/>
              </a:ext>
            </a:extLst>
          </p:cNvPr>
          <p:cNvGrpSpPr/>
          <p:nvPr/>
        </p:nvGrpSpPr>
        <p:grpSpPr>
          <a:xfrm>
            <a:off x="1243378" y="1633698"/>
            <a:ext cx="4003536" cy="1600200"/>
            <a:chOff x="2092465" y="1843558"/>
            <a:chExt cx="4003536" cy="1600200"/>
          </a:xfrm>
        </p:grpSpPr>
        <p:pic>
          <p:nvPicPr>
            <p:cNvPr id="14" name="Picture 13">
              <a:extLst>
                <a:ext uri="{FF2B5EF4-FFF2-40B4-BE49-F238E27FC236}">
                  <a16:creationId xmlns:a16="http://schemas.microsoft.com/office/drawing/2014/main" id="{5A6C1814-FC36-D1DB-0822-9D81EA97C9D4}"/>
                </a:ext>
              </a:extLst>
            </p:cNvPr>
            <p:cNvPicPr>
              <a:picLocks noChangeAspect="1"/>
            </p:cNvPicPr>
            <p:nvPr/>
          </p:nvPicPr>
          <p:blipFill>
            <a:blip r:embed="rId7"/>
            <a:stretch>
              <a:fillRect/>
            </a:stretch>
          </p:blipFill>
          <p:spPr>
            <a:xfrm>
              <a:off x="2092465" y="1843558"/>
              <a:ext cx="1765300" cy="1600200"/>
            </a:xfrm>
            <a:prstGeom prst="rect">
              <a:avLst/>
            </a:prstGeom>
          </p:spPr>
        </p:pic>
        <p:sp>
          <p:nvSpPr>
            <p:cNvPr id="16" name="Rectangle 2">
              <a:extLst>
                <a:ext uri="{FF2B5EF4-FFF2-40B4-BE49-F238E27FC236}">
                  <a16:creationId xmlns:a16="http://schemas.microsoft.com/office/drawing/2014/main" id="{BAF12572-F7E7-2243-D564-892BF25080E8}"/>
                </a:ext>
              </a:extLst>
            </p:cNvPr>
            <p:cNvSpPr txBox="1">
              <a:spLocks noChangeArrowheads="1"/>
            </p:cNvSpPr>
            <p:nvPr/>
          </p:nvSpPr>
          <p:spPr bwMode="auto">
            <a:xfrm>
              <a:off x="3903869" y="2209882"/>
              <a:ext cx="2192132"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7477</a:t>
              </a:r>
              <a:br>
                <a:rPr lang="en-US" sz="36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(66 sermons)</a:t>
              </a:r>
              <a:endParaRPr lang="en-US" sz="3600" b="1" kern="0" dirty="0">
                <a:effectLst>
                  <a:glow rad="127000">
                    <a:schemeClr val="tx1"/>
                  </a:glow>
                </a:effectLst>
                <a:latin typeface="Arial" charset="0"/>
                <a:ea typeface="ＭＳ Ｐゴシック" charset="0"/>
                <a:cs typeface="ＭＳ Ｐゴシック" charset="0"/>
              </a:endParaRPr>
            </a:p>
          </p:txBody>
        </p:sp>
      </p:grpSp>
      <p:grpSp>
        <p:nvGrpSpPr>
          <p:cNvPr id="24" name="Group 23">
            <a:extLst>
              <a:ext uri="{FF2B5EF4-FFF2-40B4-BE49-F238E27FC236}">
                <a16:creationId xmlns:a16="http://schemas.microsoft.com/office/drawing/2014/main" id="{2961BBB4-E903-C120-0D02-F12DCEEB99CE}"/>
              </a:ext>
            </a:extLst>
          </p:cNvPr>
          <p:cNvGrpSpPr/>
          <p:nvPr/>
        </p:nvGrpSpPr>
        <p:grpSpPr>
          <a:xfrm>
            <a:off x="5339797" y="1650168"/>
            <a:ext cx="3652906" cy="1600200"/>
            <a:chOff x="5339797" y="1860028"/>
            <a:chExt cx="3652906" cy="1600200"/>
          </a:xfrm>
        </p:grpSpPr>
        <p:pic>
          <p:nvPicPr>
            <p:cNvPr id="8" name="Picture 7">
              <a:extLst>
                <a:ext uri="{FF2B5EF4-FFF2-40B4-BE49-F238E27FC236}">
                  <a16:creationId xmlns:a16="http://schemas.microsoft.com/office/drawing/2014/main" id="{9805B0DF-72D9-EF7B-56BA-8CB3F7A58666}"/>
                </a:ext>
              </a:extLst>
            </p:cNvPr>
            <p:cNvPicPr>
              <a:picLocks noChangeAspect="1"/>
            </p:cNvPicPr>
            <p:nvPr/>
          </p:nvPicPr>
          <p:blipFill>
            <a:blip r:embed="rId8"/>
            <a:stretch>
              <a:fillRect/>
            </a:stretch>
          </p:blipFill>
          <p:spPr>
            <a:xfrm>
              <a:off x="5339797" y="1860028"/>
              <a:ext cx="1765300" cy="1600200"/>
            </a:xfrm>
            <a:prstGeom prst="rect">
              <a:avLst/>
            </a:prstGeom>
          </p:spPr>
        </p:pic>
        <p:sp>
          <p:nvSpPr>
            <p:cNvPr id="18" name="Rectangle 2">
              <a:extLst>
                <a:ext uri="{FF2B5EF4-FFF2-40B4-BE49-F238E27FC236}">
                  <a16:creationId xmlns:a16="http://schemas.microsoft.com/office/drawing/2014/main" id="{A1402241-C16B-2750-1D83-2849F8138E77}"/>
                </a:ext>
              </a:extLst>
            </p:cNvPr>
            <p:cNvSpPr txBox="1">
              <a:spLocks noChangeArrowheads="1"/>
            </p:cNvSpPr>
            <p:nvPr/>
          </p:nvSpPr>
          <p:spPr bwMode="auto">
            <a:xfrm>
              <a:off x="7190408" y="2265279"/>
              <a:ext cx="1802295"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15,203</a:t>
              </a:r>
            </a:p>
            <a:p>
              <a:pPr defTabSz="914400">
                <a:defRPr/>
              </a:pPr>
              <a:r>
                <a:rPr lang="en-US" sz="2400" b="1" kern="0" dirty="0">
                  <a:effectLst>
                    <a:glow rad="127000">
                      <a:schemeClr val="tx1"/>
                    </a:glow>
                  </a:effectLst>
                  <a:latin typeface="Arial" charset="0"/>
                  <a:ea typeface="ＭＳ Ｐゴシック" charset="0"/>
                  <a:cs typeface="ＭＳ Ｐゴシック" charset="0"/>
                </a:rPr>
                <a:t>(averages 10 sessions per book)</a:t>
              </a:r>
              <a:endParaRPr lang="en-US" sz="3200" b="1" kern="0" dirty="0">
                <a:effectLst>
                  <a:glow rad="127000">
                    <a:schemeClr val="tx1"/>
                  </a:glow>
                </a:effectLst>
                <a:latin typeface="Arial" charset="0"/>
                <a:ea typeface="ＭＳ Ｐゴシック" charset="0"/>
                <a:cs typeface="ＭＳ Ｐゴシック" charset="0"/>
              </a:endParaRPr>
            </a:p>
          </p:txBody>
        </p:sp>
      </p:grpSp>
      <p:grpSp>
        <p:nvGrpSpPr>
          <p:cNvPr id="25" name="Group 24">
            <a:extLst>
              <a:ext uri="{FF2B5EF4-FFF2-40B4-BE49-F238E27FC236}">
                <a16:creationId xmlns:a16="http://schemas.microsoft.com/office/drawing/2014/main" id="{70C89E48-D050-ADE0-F213-D8F5C3E95FEF}"/>
              </a:ext>
            </a:extLst>
          </p:cNvPr>
          <p:cNvGrpSpPr/>
          <p:nvPr/>
        </p:nvGrpSpPr>
        <p:grpSpPr>
          <a:xfrm>
            <a:off x="5339797" y="3192717"/>
            <a:ext cx="3652906" cy="2370480"/>
            <a:chOff x="5339797" y="3402577"/>
            <a:chExt cx="3652906" cy="2370480"/>
          </a:xfrm>
        </p:grpSpPr>
        <p:pic>
          <p:nvPicPr>
            <p:cNvPr id="6" name="Picture 5">
              <a:extLst>
                <a:ext uri="{FF2B5EF4-FFF2-40B4-BE49-F238E27FC236}">
                  <a16:creationId xmlns:a16="http://schemas.microsoft.com/office/drawing/2014/main" id="{C990EE6A-2489-AC6A-164F-6FA880F316CE}"/>
                </a:ext>
              </a:extLst>
            </p:cNvPr>
            <p:cNvPicPr>
              <a:picLocks noChangeAspect="1"/>
            </p:cNvPicPr>
            <p:nvPr/>
          </p:nvPicPr>
          <p:blipFill>
            <a:blip r:embed="rId9"/>
            <a:stretch>
              <a:fillRect/>
            </a:stretch>
          </p:blipFill>
          <p:spPr>
            <a:xfrm>
              <a:off x="5339797" y="4172857"/>
              <a:ext cx="1765300" cy="1600200"/>
            </a:xfrm>
            <a:prstGeom prst="rect">
              <a:avLst/>
            </a:prstGeom>
          </p:spPr>
        </p:pic>
        <p:sp>
          <p:nvSpPr>
            <p:cNvPr id="17" name="Rectangle 2">
              <a:extLst>
                <a:ext uri="{FF2B5EF4-FFF2-40B4-BE49-F238E27FC236}">
                  <a16:creationId xmlns:a16="http://schemas.microsoft.com/office/drawing/2014/main" id="{E2424A2E-ED38-0419-665E-F571C89696EB}"/>
                </a:ext>
              </a:extLst>
            </p:cNvPr>
            <p:cNvSpPr txBox="1">
              <a:spLocks noChangeArrowheads="1"/>
            </p:cNvSpPr>
            <p:nvPr/>
          </p:nvSpPr>
          <p:spPr bwMode="auto">
            <a:xfrm>
              <a:off x="5759173" y="3402577"/>
              <a:ext cx="919923"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a:t>
              </a:r>
            </a:p>
          </p:txBody>
        </p:sp>
        <p:sp>
          <p:nvSpPr>
            <p:cNvPr id="19" name="Rectangle 2">
              <a:extLst>
                <a:ext uri="{FF2B5EF4-FFF2-40B4-BE49-F238E27FC236}">
                  <a16:creationId xmlns:a16="http://schemas.microsoft.com/office/drawing/2014/main" id="{35BBD84C-24E5-E2C0-E0FC-A0FEC187706D}"/>
                </a:ext>
              </a:extLst>
            </p:cNvPr>
            <p:cNvSpPr txBox="1">
              <a:spLocks noChangeArrowheads="1"/>
            </p:cNvSpPr>
            <p:nvPr/>
          </p:nvSpPr>
          <p:spPr bwMode="auto">
            <a:xfrm>
              <a:off x="7190408" y="4476002"/>
              <a:ext cx="1802295"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15,026</a:t>
              </a:r>
              <a:br>
                <a:rPr lang="en-US" sz="3600" b="1" kern="0" dirty="0">
                  <a:effectLst>
                    <a:glow rad="127000">
                      <a:schemeClr val="tx1"/>
                    </a:glow>
                  </a:effectLst>
                  <a:latin typeface="Arial" charset="0"/>
                  <a:ea typeface="ＭＳ Ｐゴシック" charset="0"/>
                  <a:cs typeface="ＭＳ Ｐゴシック" charset="0"/>
                </a:rPr>
              </a:b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(averages 20 sessions per book)</a:t>
              </a:r>
              <a:endParaRPr lang="en-US" sz="3600" b="1" kern="0" dirty="0">
                <a:effectLst>
                  <a:glow rad="127000">
                    <a:schemeClr val="tx1"/>
                  </a:glow>
                </a:effectLst>
                <a:latin typeface="Arial" charset="0"/>
                <a:ea typeface="ＭＳ Ｐゴシック" charset="0"/>
                <a:cs typeface="ＭＳ Ｐゴシック" charset="0"/>
              </a:endParaRPr>
            </a:p>
          </p:txBody>
        </p:sp>
      </p:grpSp>
      <p:sp>
        <p:nvSpPr>
          <p:cNvPr id="20" name="Rectangle 2">
            <a:extLst>
              <a:ext uri="{FF2B5EF4-FFF2-40B4-BE49-F238E27FC236}">
                <a16:creationId xmlns:a16="http://schemas.microsoft.com/office/drawing/2014/main" id="{285671CF-78C2-7938-2390-03A99E6AAE5D}"/>
              </a:ext>
            </a:extLst>
          </p:cNvPr>
          <p:cNvSpPr txBox="1">
            <a:spLocks noChangeArrowheads="1"/>
          </p:cNvSpPr>
          <p:nvPr/>
        </p:nvSpPr>
        <p:spPr bwMode="auto">
          <a:xfrm>
            <a:off x="6877879" y="5750387"/>
            <a:ext cx="2141330" cy="792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 30,229</a:t>
            </a:r>
          </a:p>
        </p:txBody>
      </p:sp>
    </p:spTree>
    <p:extLst>
      <p:ext uri="{BB962C8B-B14F-4D97-AF65-F5344CB8AC3E}">
        <p14:creationId xmlns:p14="http://schemas.microsoft.com/office/powerpoint/2010/main" val="928961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9216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Teaching All 42 Courses</a:t>
            </a: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0" y="1454727"/>
            <a:ext cx="9144000" cy="5436260"/>
          </a:xfrm>
          <a:prstGeom prst="rect">
            <a:avLst/>
          </a:prstGeom>
        </p:spPr>
      </p:pic>
      <p:sp>
        <p:nvSpPr>
          <p:cNvPr id="2" name="Rectangle 2">
            <a:extLst>
              <a:ext uri="{FF2B5EF4-FFF2-40B4-BE49-F238E27FC236}">
                <a16:creationId xmlns:a16="http://schemas.microsoft.com/office/drawing/2014/main" id="{9BA56CA6-50DF-1F4E-EA8D-C5E7FEF39FAA}"/>
              </a:ext>
            </a:extLst>
          </p:cNvPr>
          <p:cNvSpPr txBox="1">
            <a:spLocks noChangeArrowheads="1"/>
          </p:cNvSpPr>
          <p:nvPr/>
        </p:nvSpPr>
        <p:spPr bwMode="auto">
          <a:xfrm>
            <a:off x="1284514" y="1182584"/>
            <a:ext cx="7859486" cy="2779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92,299 total English slides</a:t>
            </a:r>
          </a:p>
          <a:p>
            <a:pPr algn="l" defTabSz="914400">
              <a:defRPr/>
            </a:pPr>
            <a:r>
              <a:rPr lang="en-US" sz="3600" b="1" kern="0" dirty="0">
                <a:effectLst>
                  <a:glow rad="127000">
                    <a:schemeClr val="tx1"/>
                  </a:glow>
                </a:effectLst>
                <a:latin typeface="Arial" charset="0"/>
                <a:ea typeface="ＭＳ Ｐゴシック" charset="0"/>
                <a:cs typeface="ＭＳ Ｐゴシック" charset="0"/>
              </a:rPr>
              <a:t>÷30 slides taught per session</a:t>
            </a:r>
          </a:p>
          <a:p>
            <a:pPr algn="l" defTabSz="914400">
              <a:defRPr/>
            </a:pPr>
            <a:r>
              <a:rPr lang="en-US" sz="3600" b="1" kern="0" dirty="0">
                <a:effectLst>
                  <a:glow rad="127000">
                    <a:schemeClr val="tx1"/>
                  </a:glow>
                </a:effectLst>
                <a:latin typeface="Arial" charset="0"/>
                <a:ea typeface="ＭＳ Ｐゴシック" charset="0"/>
                <a:cs typeface="ＭＳ Ｐゴシック" charset="0"/>
              </a:rPr>
              <a:t>_____________________________</a:t>
            </a:r>
          </a:p>
          <a:p>
            <a:pPr algn="l" defTabSz="914400">
              <a:defRPr/>
            </a:pPr>
            <a:r>
              <a:rPr lang="en-US" sz="3600" b="1" kern="0" dirty="0">
                <a:effectLst>
                  <a:glow rad="127000">
                    <a:schemeClr val="tx1"/>
                  </a:glow>
                </a:effectLst>
                <a:latin typeface="Arial" charset="0"/>
                <a:ea typeface="ＭＳ Ｐゴシック" charset="0"/>
                <a:cs typeface="ＭＳ Ｐゴシック" charset="0"/>
              </a:rPr>
              <a:t>= 3077 sessions</a:t>
            </a:r>
          </a:p>
        </p:txBody>
      </p:sp>
    </p:spTree>
    <p:extLst>
      <p:ext uri="{BB962C8B-B14F-4D97-AF65-F5344CB8AC3E}">
        <p14:creationId xmlns:p14="http://schemas.microsoft.com/office/powerpoint/2010/main" val="3141558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 - ADULT EDUCATION By Dr. Ken Mayton PowerPoint Presentation, free  download - ID:1454917">
            <a:extLst>
              <a:ext uri="{FF2B5EF4-FFF2-40B4-BE49-F238E27FC236}">
                <a16:creationId xmlns:a16="http://schemas.microsoft.com/office/drawing/2014/main" id="{B3FC79BE-FD5C-C156-83C5-1B12DFA7F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27878" y="503582"/>
            <a:ext cx="7953513" cy="940905"/>
          </a:xfrm>
          <a:solidFill>
            <a:schemeClr val="tx1"/>
          </a:solidFill>
        </p:spPr>
        <p:txBody>
          <a:bodyPr/>
          <a:lstStyle/>
          <a:p>
            <a:r>
              <a:rPr lang="en-US" b="1" dirty="0"/>
              <a:t>Lesson Plan Steps</a:t>
            </a:r>
          </a:p>
        </p:txBody>
      </p:sp>
      <p:sp>
        <p:nvSpPr>
          <p:cNvPr id="3" name="Title 1">
            <a:extLst>
              <a:ext uri="{FF2B5EF4-FFF2-40B4-BE49-F238E27FC236}">
                <a16:creationId xmlns:a16="http://schemas.microsoft.com/office/drawing/2014/main" id="{4A7960ED-A05D-86F0-8670-46842295E670}"/>
              </a:ext>
            </a:extLst>
          </p:cNvPr>
          <p:cNvSpPr txBox="1">
            <a:spLocks/>
          </p:cNvSpPr>
          <p:nvPr/>
        </p:nvSpPr>
        <p:spPr bwMode="auto">
          <a:xfrm>
            <a:off x="460144" y="1671982"/>
            <a:ext cx="4298122" cy="940905"/>
          </a:xfrm>
          <a:prstGeom prst="rect">
            <a:avLst/>
          </a:prstGeom>
          <a:solidFill>
            <a:schemeClr val="accent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tx1"/>
                </a:solidFill>
              </a:rPr>
              <a:t>Gain Interest</a:t>
            </a:r>
          </a:p>
        </p:txBody>
      </p:sp>
      <p:sp>
        <p:nvSpPr>
          <p:cNvPr id="4" name="Title 1">
            <a:extLst>
              <a:ext uri="{FF2B5EF4-FFF2-40B4-BE49-F238E27FC236}">
                <a16:creationId xmlns:a16="http://schemas.microsoft.com/office/drawing/2014/main" id="{5DD17E1E-E5DD-76B8-2051-92D0CCB20F95}"/>
              </a:ext>
            </a:extLst>
          </p:cNvPr>
          <p:cNvSpPr txBox="1">
            <a:spLocks/>
          </p:cNvSpPr>
          <p:nvPr/>
        </p:nvSpPr>
        <p:spPr bwMode="auto">
          <a:xfrm>
            <a:off x="460144" y="2843204"/>
            <a:ext cx="4298122" cy="940905"/>
          </a:xfrm>
          <a:prstGeom prst="rect">
            <a:avLst/>
          </a:prstGeom>
          <a:solidFill>
            <a:schemeClr val="accent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tx1"/>
                </a:solidFill>
              </a:rPr>
              <a:t>Read Passage</a:t>
            </a:r>
          </a:p>
        </p:txBody>
      </p:sp>
      <p:sp>
        <p:nvSpPr>
          <p:cNvPr id="5" name="Title 1">
            <a:extLst>
              <a:ext uri="{FF2B5EF4-FFF2-40B4-BE49-F238E27FC236}">
                <a16:creationId xmlns:a16="http://schemas.microsoft.com/office/drawing/2014/main" id="{D46175E1-8744-ABD4-7C5B-7D5D14FD9EB7}"/>
              </a:ext>
            </a:extLst>
          </p:cNvPr>
          <p:cNvSpPr txBox="1">
            <a:spLocks/>
          </p:cNvSpPr>
          <p:nvPr/>
        </p:nvSpPr>
        <p:spPr bwMode="auto">
          <a:xfrm>
            <a:off x="460144" y="4014426"/>
            <a:ext cx="4585989" cy="940905"/>
          </a:xfrm>
          <a:prstGeom prst="rect">
            <a:avLst/>
          </a:prstGeom>
          <a:solidFill>
            <a:schemeClr val="accent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tx1"/>
                </a:solidFill>
              </a:rPr>
              <a:t>Observe &amp; Interpret</a:t>
            </a:r>
          </a:p>
        </p:txBody>
      </p:sp>
      <p:sp>
        <p:nvSpPr>
          <p:cNvPr id="6" name="Title 1">
            <a:extLst>
              <a:ext uri="{FF2B5EF4-FFF2-40B4-BE49-F238E27FC236}">
                <a16:creationId xmlns:a16="http://schemas.microsoft.com/office/drawing/2014/main" id="{703D6BAE-87FE-1F2F-82C7-7692A99BE13D}"/>
              </a:ext>
            </a:extLst>
          </p:cNvPr>
          <p:cNvSpPr txBox="1">
            <a:spLocks/>
          </p:cNvSpPr>
          <p:nvPr/>
        </p:nvSpPr>
        <p:spPr bwMode="auto">
          <a:xfrm>
            <a:off x="460144" y="5185649"/>
            <a:ext cx="4585989" cy="940905"/>
          </a:xfrm>
          <a:prstGeom prst="rect">
            <a:avLst/>
          </a:prstGeom>
          <a:solidFill>
            <a:schemeClr val="accent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tx1"/>
                </a:solidFill>
              </a:rPr>
              <a:t>Apply for Life Change</a:t>
            </a:r>
          </a:p>
        </p:txBody>
      </p:sp>
    </p:spTree>
    <p:extLst>
      <p:ext uri="{BB962C8B-B14F-4D97-AF65-F5344CB8AC3E}">
        <p14:creationId xmlns:p14="http://schemas.microsoft.com/office/powerpoint/2010/main" val="204123487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Teaching Better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906" y="1"/>
            <a:ext cx="9120187" cy="1483221"/>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3DFE3EE9-A947-7349-9F67-B1B6F808A6F2}"/>
              </a:ext>
            </a:extLst>
          </p:cNvPr>
          <p:cNvPicPr>
            <a:picLocks noChangeAspect="1"/>
          </p:cNvPicPr>
          <p:nvPr/>
        </p:nvPicPr>
        <p:blipFill>
          <a:blip r:embed="rId3"/>
          <a:stretch>
            <a:fillRect/>
          </a:stretch>
        </p:blipFill>
        <p:spPr>
          <a:xfrm>
            <a:off x="-11906" y="1483222"/>
            <a:ext cx="9144000" cy="4022494"/>
          </a:xfrm>
          <a:prstGeom prst="rect">
            <a:avLst/>
          </a:prstGeom>
        </p:spPr>
      </p:pic>
      <p:sp>
        <p:nvSpPr>
          <p:cNvPr id="2" name="Rectangle 2">
            <a:extLst>
              <a:ext uri="{FF2B5EF4-FFF2-40B4-BE49-F238E27FC236}">
                <a16:creationId xmlns:a16="http://schemas.microsoft.com/office/drawing/2014/main" id="{7245B143-565B-19E8-44E7-D7DE6D98F0A1}"/>
              </a:ext>
            </a:extLst>
          </p:cNvPr>
          <p:cNvSpPr txBox="1">
            <a:spLocks noChangeArrowheads="1"/>
          </p:cNvSpPr>
          <p:nvPr/>
        </p:nvSpPr>
        <p:spPr bwMode="auto">
          <a:xfrm>
            <a:off x="1347" y="5433392"/>
            <a:ext cx="9120187" cy="14832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I teach as Professor of Bible Exposition</a:t>
            </a:r>
          </a:p>
        </p:txBody>
      </p:sp>
    </p:spTree>
    <p:extLst>
      <p:ext uri="{BB962C8B-B14F-4D97-AF65-F5344CB8AC3E}">
        <p14:creationId xmlns:p14="http://schemas.microsoft.com/office/powerpoint/2010/main" val="4227427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
        <p:nvSpPr>
          <p:cNvPr id="2" name="Rectangle 2">
            <a:extLst>
              <a:ext uri="{FF2B5EF4-FFF2-40B4-BE49-F238E27FC236}">
                <a16:creationId xmlns:a16="http://schemas.microsoft.com/office/drawing/2014/main" id="{E28C9F93-C2ED-BC63-2F1E-1E28AE911385}"/>
              </a:ext>
            </a:extLst>
          </p:cNvPr>
          <p:cNvSpPr txBox="1">
            <a:spLocks noChangeArrowheads="1"/>
          </p:cNvSpPr>
          <p:nvPr/>
        </p:nvSpPr>
        <p:spPr bwMode="auto">
          <a:xfrm>
            <a:off x="1347" y="5433392"/>
            <a:ext cx="9120187" cy="14832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I taught at SBC for 30 years (1991-2021)</a:t>
            </a:r>
          </a:p>
        </p:txBody>
      </p:sp>
    </p:spTree>
    <p:extLst>
      <p:ext uri="{BB962C8B-B14F-4D97-AF65-F5344CB8AC3E}">
        <p14:creationId xmlns:p14="http://schemas.microsoft.com/office/powerpoint/2010/main" val="39974920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HONG KONG</a:t>
            </a: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SRI LANKA</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Our church plant: 2006-2021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14553</TotalTime>
  <Words>3998</Words>
  <Application>Microsoft Macintosh PowerPoint</Application>
  <PresentationFormat>On-screen Show (4:3)</PresentationFormat>
  <Paragraphs>520</Paragraphs>
  <Slides>56</Slides>
  <Notes>55</Notes>
  <HiddenSlides>0</HiddenSlides>
  <MMClips>0</MMClips>
  <ScaleCrop>false</ScaleCrop>
  <HeadingPairs>
    <vt:vector size="6" baseType="variant">
      <vt:variant>
        <vt:lpstr>Fonts Used</vt:lpstr>
      </vt:variant>
      <vt:variant>
        <vt:i4>12</vt:i4>
      </vt:variant>
      <vt:variant>
        <vt:lpstr>Theme</vt:lpstr>
      </vt:variant>
      <vt:variant>
        <vt:i4>23</vt:i4>
      </vt:variant>
      <vt:variant>
        <vt:lpstr>Slide Titles</vt:lpstr>
      </vt:variant>
      <vt:variant>
        <vt:i4>56</vt:i4>
      </vt:variant>
    </vt:vector>
  </HeadingPairs>
  <TitlesOfParts>
    <vt:vector size="91" baseType="lpstr">
      <vt:lpstr>26</vt:lpstr>
      <vt:lpstr>Times</vt:lpstr>
      <vt:lpstr>Arial</vt:lpstr>
      <vt:lpstr>Arial Black</vt:lpstr>
      <vt:lpstr>Calibri</vt:lpstr>
      <vt:lpstr>Comic Sans MS</vt:lpstr>
      <vt:lpstr>Helvetica</vt:lpstr>
      <vt:lpstr>Helvetica Neue</vt:lpstr>
      <vt:lpstr>Impact</vt:lpstr>
      <vt:lpstr>Lucida Grande</vt:lpstr>
      <vt:lpstr>Times New Roman</vt:lpstr>
      <vt:lpstr>Wingdings</vt:lpstr>
      <vt:lpstr>49_Blank Presentation</vt:lpstr>
      <vt:lpstr>5_Blank Presentation</vt:lpstr>
      <vt:lpstr>5_Beam</vt:lpstr>
      <vt:lpstr>Default Design</vt:lpstr>
      <vt:lpstr>4_Beam</vt:lpstr>
      <vt:lpstr>Clipboard</vt:lpstr>
      <vt:lpstr>2_Default Design</vt:lpstr>
      <vt:lpstr>7_Default Design</vt:lpstr>
      <vt:lpstr>1_Orbit</vt:lpstr>
      <vt:lpstr>11_Default Design</vt:lpstr>
      <vt:lpstr>5_Default Design</vt:lpstr>
      <vt:lpstr>1_Beam</vt:lpstr>
      <vt:lpstr>3_Blank Presentation</vt:lpstr>
      <vt:lpstr>51_Blank Presentation</vt:lpstr>
      <vt:lpstr>38_Default Design</vt:lpstr>
      <vt:lpstr>1_Default Design</vt:lpstr>
      <vt:lpstr>55_Blank Presentation</vt:lpstr>
      <vt:lpstr>7_Office Theme</vt:lpstr>
      <vt:lpstr>4_Default Design</vt:lpstr>
      <vt:lpstr>1_Blank Presentation</vt:lpstr>
      <vt:lpstr>1_Capsules</vt:lpstr>
      <vt:lpstr>47_Blank Presentation</vt:lpstr>
      <vt:lpstr>29_Default Design</vt:lpstr>
      <vt:lpstr>BibleStudyDownloads.org</vt:lpstr>
      <vt:lpstr>Where on the Internet can you…</vt:lpstr>
      <vt:lpstr>BibleStudyDownloads.org</vt:lpstr>
      <vt:lpstr>My Mission Organization…</vt:lpstr>
      <vt:lpstr>Who Am I?  (Education Roots)</vt:lpstr>
      <vt:lpstr>Jordan Evangelical Theological Seminary (JETS)</vt:lpstr>
      <vt:lpstr>SINGAPORE BIBLE COLLEGE</vt:lpstr>
      <vt:lpstr>Singapore Bible College Students</vt:lpstr>
      <vt:lpstr>Our People</vt:lpstr>
      <vt:lpstr>Our People</vt:lpstr>
      <vt:lpstr>Let's Study Through Scripture</vt:lpstr>
      <vt:lpstr>BE FAITHFUL</vt:lpstr>
      <vt:lpstr>Be Triumphant</vt:lpstr>
      <vt:lpstr>I directed the SBC Doctor of Ministry studies (DMin) from 2012-2021</vt:lpstr>
      <vt:lpstr>Courses Taught</vt:lpstr>
      <vt:lpstr>Bible Lands Study Trips 1994-2022</vt:lpstr>
      <vt:lpstr>Teaching 1994-2021</vt:lpstr>
      <vt:lpstr>Ministries in Asia</vt:lpstr>
      <vt:lpstr>Days of Creation</vt:lpstr>
      <vt:lpstr>六天的创造</vt:lpstr>
      <vt:lpstr>أيام الخلق</vt:lpstr>
      <vt:lpstr>How BSD can help you teach</vt:lpstr>
      <vt:lpstr>BibleStudyDownloads.org</vt:lpstr>
      <vt:lpstr>BibleStudyDownloads.org</vt:lpstr>
      <vt:lpstr>BibleStudyDownloads.org</vt:lpstr>
      <vt:lpstr>BibleStudyDownloads.org</vt:lpstr>
      <vt:lpstr>BibleStudyDownloads.org</vt:lpstr>
      <vt:lpstr>BibleStudyDownloads.org</vt:lpstr>
      <vt:lpstr>BibleStudyDownloads.org</vt:lpstr>
      <vt:lpstr>Matthew</vt:lpstr>
      <vt:lpstr>Matthew</vt:lpstr>
      <vt:lpstr>Key Word</vt:lpstr>
      <vt:lpstr>Theme</vt:lpstr>
      <vt:lpstr>Key Verses</vt:lpstr>
      <vt:lpstr>Summary Statement</vt:lpstr>
      <vt:lpstr>Kingdom Statement</vt:lpstr>
      <vt:lpstr>Covenant </vt:lpstr>
      <vt:lpstr>Redemption</vt:lpstr>
      <vt:lpstr>Jesus (Messianic Prophecy) </vt:lpstr>
      <vt:lpstr>Matthew</vt:lpstr>
      <vt:lpstr>The Acrostic Bible by Barry Huddleston</vt:lpstr>
      <vt:lpstr>Be Serving</vt:lpstr>
      <vt:lpstr>In your small group…</vt:lpstr>
      <vt:lpstr>When I Think They Were Written…</vt:lpstr>
      <vt:lpstr>Why serve Jesus?</vt:lpstr>
      <vt:lpstr>Amazing Names</vt:lpstr>
      <vt:lpstr>MAIN IDEA OF MATTHEW</vt:lpstr>
      <vt:lpstr>PowerPoint Presentation</vt:lpstr>
      <vt:lpstr>Do you trust the King right now?</vt:lpstr>
      <vt:lpstr>PowerPoint Presentation</vt:lpstr>
      <vt:lpstr>BibleStudyDownloads.org</vt:lpstr>
      <vt:lpstr>BibleStudyDownloads.org</vt:lpstr>
      <vt:lpstr>Bible Overview Options</vt:lpstr>
      <vt:lpstr>Teaching All 42 Courses</vt:lpstr>
      <vt:lpstr>Lesson Plan Steps</vt:lpstr>
      <vt:lpstr>Teaching Better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457</cp:revision>
  <dcterms:created xsi:type="dcterms:W3CDTF">2014-08-02T06:39:19Z</dcterms:created>
  <dcterms:modified xsi:type="dcterms:W3CDTF">2023-02-23T05:46:26Z</dcterms:modified>
</cp:coreProperties>
</file>