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xml" ContentType="application/vnd.openxmlformats-officedocument.themeOverride+xml"/>
  <Override PartName="/ppt/notesSlides/notesSlide50.xml" ContentType="application/vnd.openxmlformats-officedocument.presentationml.notesSlide+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3694" r:id="rId3"/>
    <p:sldMasterId id="2147483708" r:id="rId4"/>
    <p:sldMasterId id="2147483710" r:id="rId5"/>
    <p:sldMasterId id="2147483723" r:id="rId6"/>
    <p:sldMasterId id="2147483737" r:id="rId7"/>
    <p:sldMasterId id="2147483751" r:id="rId8"/>
    <p:sldMasterId id="2147483765" r:id="rId9"/>
  </p:sldMasterIdLst>
  <p:notesMasterIdLst>
    <p:notesMasterId r:id="rId70"/>
  </p:notesMasterIdLst>
  <p:sldIdLst>
    <p:sldId id="435" r:id="rId10"/>
    <p:sldId id="433" r:id="rId11"/>
    <p:sldId id="874" r:id="rId12"/>
    <p:sldId id="1156" r:id="rId13"/>
    <p:sldId id="1158" r:id="rId14"/>
    <p:sldId id="1157" r:id="rId15"/>
    <p:sldId id="1160" r:id="rId16"/>
    <p:sldId id="1161" r:id="rId17"/>
    <p:sldId id="278" r:id="rId18"/>
    <p:sldId id="277" r:id="rId19"/>
    <p:sldId id="1163" r:id="rId20"/>
    <p:sldId id="1162" r:id="rId21"/>
    <p:sldId id="1164" r:id="rId22"/>
    <p:sldId id="1159" r:id="rId23"/>
    <p:sldId id="1143" r:id="rId24"/>
    <p:sldId id="1633" r:id="rId25"/>
    <p:sldId id="306" r:id="rId26"/>
    <p:sldId id="262" r:id="rId27"/>
    <p:sldId id="284" r:id="rId28"/>
    <p:sldId id="1166" r:id="rId29"/>
    <p:sldId id="1165" r:id="rId30"/>
    <p:sldId id="4085" r:id="rId31"/>
    <p:sldId id="4082" r:id="rId32"/>
    <p:sldId id="4083" r:id="rId33"/>
    <p:sldId id="4080" r:id="rId34"/>
    <p:sldId id="896" r:id="rId35"/>
    <p:sldId id="2524" r:id="rId36"/>
    <p:sldId id="3687" r:id="rId37"/>
    <p:sldId id="668" r:id="rId38"/>
    <p:sldId id="4086" r:id="rId39"/>
    <p:sldId id="1144" r:id="rId40"/>
    <p:sldId id="4101" r:id="rId41"/>
    <p:sldId id="4087" r:id="rId42"/>
    <p:sldId id="555" r:id="rId43"/>
    <p:sldId id="4088" r:id="rId44"/>
    <p:sldId id="4089" r:id="rId45"/>
    <p:sldId id="556" r:id="rId46"/>
    <p:sldId id="4084" r:id="rId47"/>
    <p:sldId id="1179" r:id="rId48"/>
    <p:sldId id="1145" r:id="rId49"/>
    <p:sldId id="4095" r:id="rId50"/>
    <p:sldId id="4090" r:id="rId51"/>
    <p:sldId id="4091" r:id="rId52"/>
    <p:sldId id="4092" r:id="rId53"/>
    <p:sldId id="4093" r:id="rId54"/>
    <p:sldId id="4094" r:id="rId55"/>
    <p:sldId id="4079" r:id="rId56"/>
    <p:sldId id="1146" r:id="rId57"/>
    <p:sldId id="4096" r:id="rId58"/>
    <p:sldId id="4097" r:id="rId59"/>
    <p:sldId id="4098" r:id="rId60"/>
    <p:sldId id="258" r:id="rId61"/>
    <p:sldId id="1147" r:id="rId62"/>
    <p:sldId id="1150" r:id="rId63"/>
    <p:sldId id="320" r:id="rId64"/>
    <p:sldId id="4100" r:id="rId65"/>
    <p:sldId id="4099" r:id="rId66"/>
    <p:sldId id="1148" r:id="rId67"/>
    <p:sldId id="268" r:id="rId68"/>
    <p:sldId id="345"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59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86444" autoAdjust="0"/>
  </p:normalViewPr>
  <p:slideViewPr>
    <p:cSldViewPr snapToGrid="0" snapToObjects="1">
      <p:cViewPr varScale="1">
        <p:scale>
          <a:sx n="110" d="100"/>
          <a:sy n="110" d="100"/>
        </p:scale>
        <p:origin x="1216" y="320"/>
      </p:cViewPr>
      <p:guideLst>
        <p:guide orient="horz" pos="2160"/>
        <p:guide pos="2880"/>
      </p:guideLst>
    </p:cSldViewPr>
  </p:slideViewPr>
  <p:outlineViewPr>
    <p:cViewPr>
      <p:scale>
        <a:sx n="75" d="100"/>
        <a:sy n="75" d="100"/>
      </p:scale>
      <p:origin x="0" y="-352"/>
    </p:cViewPr>
  </p:outlineViewPr>
  <p:notesTextViewPr>
    <p:cViewPr>
      <p:scale>
        <a:sx n="100" d="100"/>
        <a:sy n="100" d="100"/>
      </p:scale>
      <p:origin x="0" y="0"/>
    </p:cViewPr>
  </p:notesTextViewPr>
  <p:sorterViewPr>
    <p:cViewPr varScale="1">
      <p:scale>
        <a:sx n="1" d="1"/>
        <a:sy n="1" d="1"/>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11/4/24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Microsoft PowerPoint has become more prevalent in leading worship, teaching, and preaching.  However, audiences are also becoming more demanding that PPT be done well.  How can you improve the quality of your presentations?</a:t>
            </a:r>
            <a:r>
              <a:rPr lang="en-US">
                <a:effectLst/>
              </a:rPr>
              <a:t> </a:t>
            </a:r>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Your credibility in presenting your material will decrease if you have several misspelled words.</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10</a:t>
            </a:fld>
            <a:endParaRPr lang="en-US"/>
          </a:p>
        </p:txBody>
      </p:sp>
    </p:spTree>
    <p:extLst>
      <p:ext uri="{BB962C8B-B14F-4D97-AF65-F5344CB8AC3E}">
        <p14:creationId xmlns:p14="http://schemas.microsoft.com/office/powerpoint/2010/main" val="210877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Your credibility in presenting your material will decrease if you have several misspelled words.</a:t>
            </a:r>
            <a:r>
              <a:rPr lang="en-US">
                <a:effectLst/>
              </a:rPr>
              <a:t>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11</a:t>
            </a:fld>
            <a:endParaRPr lang="en-US"/>
          </a:p>
        </p:txBody>
      </p:sp>
    </p:spTree>
    <p:extLst>
      <p:ext uri="{BB962C8B-B14F-4D97-AF65-F5344CB8AC3E}">
        <p14:creationId xmlns:p14="http://schemas.microsoft.com/office/powerpoint/2010/main" val="1653895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find Grammarly worth the $8 monthly fee to catch my typos.</a:t>
            </a:r>
          </a:p>
        </p:txBody>
      </p:sp>
      <p:sp>
        <p:nvSpPr>
          <p:cNvPr id="4" name="Slide Number Placeholder 3"/>
          <p:cNvSpPr>
            <a:spLocks noGrp="1"/>
          </p:cNvSpPr>
          <p:nvPr>
            <p:ph type="sldNum" sz="quarter" idx="5"/>
          </p:nvPr>
        </p:nvSpPr>
        <p:spPr/>
        <p:txBody>
          <a:bodyPr/>
          <a:lstStyle/>
          <a:p>
            <a:fld id="{A079FDE9-4B2D-884B-BE4B-021913485B06}" type="slidenum">
              <a:rPr lang="en-US" smtClean="0"/>
              <a:t>12</a:t>
            </a:fld>
            <a:endParaRPr lang="en-US"/>
          </a:p>
        </p:txBody>
      </p:sp>
    </p:spTree>
    <p:extLst>
      <p:ext uri="{BB962C8B-B14F-4D97-AF65-F5344CB8AC3E}">
        <p14:creationId xmlns:p14="http://schemas.microsoft.com/office/powerpoint/2010/main" val="2166032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catches your mistakes that the eye often overlooks.</a:t>
            </a:r>
          </a:p>
        </p:txBody>
      </p:sp>
      <p:sp>
        <p:nvSpPr>
          <p:cNvPr id="4" name="Slide Number Placeholder 3"/>
          <p:cNvSpPr>
            <a:spLocks noGrp="1"/>
          </p:cNvSpPr>
          <p:nvPr>
            <p:ph type="sldNum" sz="quarter" idx="5"/>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67591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6F22-BAB2-7AE3-E79E-6F88E11729D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8E0DE272-4935-BE60-FE3C-53EEF06348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CACCEDF-A488-4406-E9B5-4815057A9CD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499E291-C10D-438F-E827-E5765AC8B3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Use the templates at the BSD Teaching Better link at https://biblestudydownloads.org/resources/teaching-better/ so you do not have to design standard layouts repeatedly. </a:t>
            </a:r>
            <a:endParaRPr lang="en-US">
              <a:cs typeface="ＭＳ Ｐゴシック" charset="0"/>
            </a:endParaRPr>
          </a:p>
        </p:txBody>
      </p:sp>
    </p:spTree>
    <p:extLst>
      <p:ext uri="{BB962C8B-B14F-4D97-AF65-F5344CB8AC3E}">
        <p14:creationId xmlns:p14="http://schemas.microsoft.com/office/powerpoint/2010/main" val="883435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6F22-BAB2-7AE3-E79E-6F88E11729D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8E0DE272-4935-BE60-FE3C-53EEF06348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CACCEDF-A488-4406-E9B5-4815057A9CD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499E291-C10D-438F-E827-E5765AC8B3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429106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latin typeface="Arial" panose="020B0604020202020204" pitchFamily="34" charset="0"/>
                <a:ea typeface="Times New Roman" panose="02020603050405020304" pitchFamily="18" charset="0"/>
              </a:rPr>
              <a:t>Use BIG and </a:t>
            </a:r>
            <a:r>
              <a:rPr lang="en-US" sz="1800" b="1">
                <a:effectLst/>
                <a:latin typeface="Arial" panose="020B0604020202020204" pitchFamily="34" charset="0"/>
                <a:ea typeface="Times New Roman" panose="02020603050405020304" pitchFamily="18" charset="0"/>
              </a:rPr>
              <a:t>BOLD</a:t>
            </a:r>
            <a:r>
              <a:rPr lang="en-US" sz="1800">
                <a:effectLst/>
                <a:latin typeface="Arial" panose="020B0604020202020204" pitchFamily="34" charset="0"/>
                <a:ea typeface="Times New Roman" panose="02020603050405020304" pitchFamily="18" charset="0"/>
              </a:rPr>
              <a:t> images to fill the slide. </a:t>
            </a:r>
            <a:endPar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105" charset="-128"/>
                <a:cs typeface="Arial" panose="020B0604020202020204" pitchFamily="34" charset="0"/>
              </a:rPr>
              <a:t>This one is for my preaching through the entire Bible, book by book.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467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Remember that PPT is a visual medium more than a written medium of instruction. </a:t>
            </a:r>
          </a:p>
          <a:p>
            <a:r>
              <a:rPr lang="en-US" sz="1800">
                <a:effectLst/>
                <a:latin typeface="Arial" panose="020B0604020202020204" pitchFamily="34" charset="0"/>
              </a:rPr>
              <a:t>This type is so tiny that it would be better removed from the slide. Why frustrate your viewers with text they cannot read?</a:t>
            </a:r>
          </a:p>
          <a:p>
            <a:r>
              <a:rPr lang="en-US" sz="1800">
                <a:effectLst/>
                <a:latin typeface="Arial" panose="020B0604020202020204" pitchFamily="34" charset="0"/>
              </a:rPr>
              <a:t>The most important part is not the sign and background but the faces. But you cannot see the faces.</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17</a:t>
            </a:fld>
            <a:endParaRPr lang="en-US"/>
          </a:p>
        </p:txBody>
      </p:sp>
    </p:spTree>
    <p:extLst>
      <p:ext uri="{BB962C8B-B14F-4D97-AF65-F5344CB8AC3E}">
        <p14:creationId xmlns:p14="http://schemas.microsoft.com/office/powerpoint/2010/main" val="3057201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better to have a close-up view with large text.</a:t>
            </a:r>
          </a:p>
        </p:txBody>
      </p:sp>
      <p:sp>
        <p:nvSpPr>
          <p:cNvPr id="4" name="Slide Number Placeholder 3"/>
          <p:cNvSpPr>
            <a:spLocks noGrp="1"/>
          </p:cNvSpPr>
          <p:nvPr>
            <p:ph type="sldNum" sz="quarter" idx="5"/>
          </p:nvPr>
        </p:nvSpPr>
        <p:spPr/>
        <p:txBody>
          <a:bodyPr/>
          <a:lstStyle/>
          <a:p>
            <a:fld id="{A079FDE9-4B2D-884B-BE4B-021913485B06}" type="slidenum">
              <a:rPr lang="en-US" smtClean="0"/>
              <a:t>19</a:t>
            </a:fld>
            <a:endParaRPr lang="en-US"/>
          </a:p>
        </p:txBody>
      </p:sp>
    </p:spTree>
    <p:extLst>
      <p:ext uri="{BB962C8B-B14F-4D97-AF65-F5344CB8AC3E}">
        <p14:creationId xmlns:p14="http://schemas.microsoft.com/office/powerpoint/2010/main" val="2572012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6F22-BAB2-7AE3-E79E-6F88E11729D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8E0DE272-4935-BE60-FE3C-53EEF06348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CACCEDF-A488-4406-E9B5-4815057A9CD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499E291-C10D-438F-E827-E5765AC8B3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For example, rather than describe a location, show it visually on a map. </a:t>
            </a:r>
          </a:p>
          <a:p>
            <a:r>
              <a:rPr lang="en-US" sz="1800">
                <a:effectLst/>
                <a:latin typeface="Arial" panose="020B0604020202020204" pitchFamily="34" charset="0"/>
                <a:cs typeface="ＭＳ Ｐゴシック" charset="0"/>
              </a:rPr>
              <a:t>This presentation on the Teaching Better link has editable text over unmarked maps. This way you can include or exclude whatever locations that you want.</a:t>
            </a:r>
            <a:endParaRPr lang="en-US">
              <a:cs typeface="ＭＳ Ｐゴシック" charset="0"/>
            </a:endParaRPr>
          </a:p>
        </p:txBody>
      </p:sp>
    </p:spTree>
    <p:extLst>
      <p:ext uri="{BB962C8B-B14F-4D97-AF65-F5344CB8AC3E}">
        <p14:creationId xmlns:p14="http://schemas.microsoft.com/office/powerpoint/2010/main" val="21369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Slide Design: How can we improve the way the slides look?</a:t>
            </a:r>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Instead of explaining a process verbally or as text, design it spatially, such as a diagram or arrows pointing to the next step.</a:t>
            </a:r>
            <a:r>
              <a:rPr lang="en-US">
                <a:effectLst/>
              </a:rPr>
              <a:t> </a:t>
            </a:r>
          </a:p>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21</a:t>
            </a:fld>
            <a:endParaRPr lang="en-US"/>
          </a:p>
        </p:txBody>
      </p:sp>
    </p:spTree>
    <p:extLst>
      <p:ext uri="{BB962C8B-B14F-4D97-AF65-F5344CB8AC3E}">
        <p14:creationId xmlns:p14="http://schemas.microsoft.com/office/powerpoint/2010/main" val="4000871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Do not give the entire slide at once. Unfold it with animations.</a:t>
            </a:r>
          </a:p>
        </p:txBody>
      </p:sp>
    </p:spTree>
    <p:extLst>
      <p:ext uri="{BB962C8B-B14F-4D97-AF65-F5344CB8AC3E}">
        <p14:creationId xmlns:p14="http://schemas.microsoft.com/office/powerpoint/2010/main" val="628789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a:effectLst/>
                <a:latin typeface="Arial" panose="020B0604020202020204" pitchFamily="34" charset="0"/>
                <a:ea typeface="Times New Roman" panose="02020603050405020304" pitchFamily="18" charset="0"/>
              </a:rPr>
              <a:t>Don’t include much text that people must copy down—include this in a handout instead.  If you have fill-in blanks on your handout, highlight the fill-in words on the slide in an easier-to-read color (not harder to read!).  For example, often, slides have the most critical word in red on a black background, which is nearly impossible to see from the back of the room.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20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a:effectLst/>
                <a:latin typeface="Arial" panose="020B0604020202020204" pitchFamily="34" charset="0"/>
                <a:ea typeface="Times New Roman" panose="02020603050405020304" pitchFamily="18" charset="0"/>
              </a:rPr>
              <a:t>Instead, use white text and highlight the most critical word in bright yellow.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0868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CF7F-62F3-AD43-B050-A225213004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Arial" panose="020B0604020202020204" pitchFamily="34" charset="0"/>
                <a:ea typeface="Times New Roman" panose="02020603050405020304" pitchFamily="18" charset="0"/>
              </a:rPr>
              <a:t>Do not include small text on the slide.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78449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CF7F-62F3-AD43-B050-A225213004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a:effectLst/>
                <a:latin typeface="Arial" panose="020B0604020202020204" pitchFamily="34" charset="0"/>
                <a:ea typeface="Times New Roman" panose="02020603050405020304" pitchFamily="18" charset="0"/>
              </a:rPr>
              <a:t>Explain it in the notes that only you can see, but the audience can only hear.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Remember that colors and pictures look better on your computer screen than when projected, so get as high-quality images as possible (though blurry ones are OK for a dark background with text in front). Usually, 300 x 400 pixel resolution is best. You don’t need 1200 x 1500 images, as they are so detailed that they take up a lot of memory and make your presentation megabytes too large.</a:t>
            </a:r>
            <a:r>
              <a:rPr lang="en-US">
                <a:effectLst/>
              </a:rPr>
              <a:t> </a:t>
            </a:r>
          </a:p>
          <a:p>
            <a:endParaRPr lang="en-US">
              <a:effectLst/>
            </a:endParaRPr>
          </a:p>
          <a:p>
            <a:r>
              <a:rPr lang="en-US" sz="1800">
                <a:effectLst/>
                <a:latin typeface="Arial" panose="020B0604020202020204" pitchFamily="34" charset="0"/>
                <a:ea typeface="Times New Roman" panose="02020603050405020304" pitchFamily="18" charset="0"/>
              </a:rPr>
              <a:t>Animation on slides is engaging if it is varied. </a:t>
            </a:r>
            <a:endParaRPr lang="en-US" dirty="0"/>
          </a:p>
        </p:txBody>
      </p:sp>
    </p:spTree>
    <p:extLst>
      <p:ext uri="{BB962C8B-B14F-4D97-AF65-F5344CB8AC3E}">
        <p14:creationId xmlns:p14="http://schemas.microsoft.com/office/powerpoint/2010/main" val="1000861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latin typeface="Arial" panose="020B0604020202020204" pitchFamily="34" charset="0"/>
                <a:ea typeface="Times New Roman" panose="02020603050405020304" pitchFamily="18" charset="0"/>
              </a:rPr>
              <a:t>Import images from google.com by clicking the image link and then clicking the “advanced image search” link.  Type in your search data and click for “medium” images.  This way, you will get only high-resolution images (about 300 x 400 pixels) that can be enlarged.  When you enlarge them, they will not be blurry on the screen.  Be sure to copy these only in full-image mode.  Do not save them in a larger size than is needed, though, as this hogs memory.</a:t>
            </a:r>
            <a:r>
              <a:rPr lang="en-US">
                <a:effectLst/>
              </a:rPr>
              <a:t> </a:t>
            </a:r>
            <a:endParaRPr lang="en-US" dirty="0"/>
          </a:p>
        </p:txBody>
      </p:sp>
    </p:spTree>
    <p:extLst>
      <p:ext uri="{BB962C8B-B14F-4D97-AF65-F5344CB8AC3E}">
        <p14:creationId xmlns:p14="http://schemas.microsoft.com/office/powerpoint/2010/main" val="2212641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B315-1AA1-9830-7A07-58676D6156D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4A640960-BAFD-584F-3D77-6B748A29B04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13D42ABB-886E-AE26-B4C9-765F2929188A}"/>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25068FBC-6B84-3EA0-6FE9-412D0D1C2A8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611537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3</a:t>
            </a:fld>
            <a:endParaRPr lang="en-US"/>
          </a:p>
        </p:txBody>
      </p:sp>
    </p:spTree>
    <p:extLst>
      <p:ext uri="{BB962C8B-B14F-4D97-AF65-F5344CB8AC3E}">
        <p14:creationId xmlns:p14="http://schemas.microsoft.com/office/powerpoint/2010/main" val="3348496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B315-1AA1-9830-7A07-58676D6156D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4A640960-BAFD-584F-3D77-6B748A29B04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13D42ABB-886E-AE26-B4C9-765F2929188A}"/>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25068FBC-6B84-3EA0-6FE9-412D0D1C2A8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a:effectLst/>
                <a:latin typeface="Arial" panose="020B0604020202020204" pitchFamily="34" charset="0"/>
              </a:rPr>
              <a:t>Avoid using many fonts in the presentation, as this requires others who will use your presentation in the future to find these odd fonts to show on their computers.  Instead, use basic fonts such as Arial and Geneva.</a:t>
            </a:r>
            <a:endParaRPr lang="en-US" sz="1800" b="0">
              <a:effectLst/>
              <a:latin typeface="New York"/>
            </a:endParaRPr>
          </a:p>
          <a:p>
            <a:endParaRPr lang="en-US" b="0">
              <a:cs typeface="ＭＳ Ｐゴシック" charset="0"/>
            </a:endParaRPr>
          </a:p>
        </p:txBody>
      </p:sp>
    </p:spTree>
    <p:extLst>
      <p:ext uri="{BB962C8B-B14F-4D97-AF65-F5344CB8AC3E}">
        <p14:creationId xmlns:p14="http://schemas.microsoft.com/office/powerpoint/2010/main" val="1390263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B315-1AA1-9830-7A07-58676D6156D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4A640960-BAFD-584F-3D77-6B748A29B04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13D42ABB-886E-AE26-B4C9-765F2929188A}"/>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25068FBC-6B84-3EA0-6FE9-412D0D1C2A8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12454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B315-1AA1-9830-7A07-58676D6156D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4A640960-BAFD-584F-3D77-6B748A29B04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13D42ABB-886E-AE26-B4C9-765F2929188A}"/>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25068FBC-6B84-3EA0-6FE9-412D0D1C2A8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3602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latin typeface="Arial" panose="020B0604020202020204" pitchFamily="34" charset="0"/>
                <a:ea typeface="Times New Roman" panose="02020603050405020304" pitchFamily="18" charset="0"/>
              </a:rPr>
              <a:t>Never use smaller than 24-point fonts on a slide.  </a:t>
            </a:r>
            <a:endParaRPr lang="en-US" dirty="0"/>
          </a:p>
        </p:txBody>
      </p:sp>
    </p:spTree>
    <p:extLst>
      <p:ext uri="{BB962C8B-B14F-4D97-AF65-F5344CB8AC3E}">
        <p14:creationId xmlns:p14="http://schemas.microsoft.com/office/powerpoint/2010/main" val="2174849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a:effectLst/>
                <a:latin typeface="Arial" panose="020B0604020202020204" pitchFamily="34" charset="0"/>
                <a:ea typeface="Times New Roman" panose="02020603050405020304" pitchFamily="18" charset="0"/>
              </a:rPr>
              <a:t>Each word should be visible from the back of the classroom. </a:t>
            </a:r>
            <a:endParaRPr lang="en-US" dirty="0"/>
          </a:p>
        </p:txBody>
      </p:sp>
    </p:spTree>
    <p:extLst>
      <p:ext uri="{BB962C8B-B14F-4D97-AF65-F5344CB8AC3E}">
        <p14:creationId xmlns:p14="http://schemas.microsoft.com/office/powerpoint/2010/main" val="34731374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latin typeface="Arial" panose="020B0604020202020204" pitchFamily="34" charset="0"/>
                <a:ea typeface="Times New Roman" panose="02020603050405020304" pitchFamily="18" charset="0"/>
              </a:rPr>
              <a:t>Having many separate slides is far better than having viewers straining to see everything on a single slide. </a:t>
            </a:r>
            <a:endParaRPr lang="en-US" dirty="0"/>
          </a:p>
        </p:txBody>
      </p:sp>
    </p:spTree>
    <p:extLst>
      <p:ext uri="{BB962C8B-B14F-4D97-AF65-F5344CB8AC3E}">
        <p14:creationId xmlns:p14="http://schemas.microsoft.com/office/powerpoint/2010/main" val="170868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latin typeface="Arial" panose="020B0604020202020204" pitchFamily="34" charset="0"/>
                <a:ea typeface="Times New Roman" panose="02020603050405020304" pitchFamily="18" charset="0"/>
              </a:rPr>
              <a:t>Extra slides are free!</a:t>
            </a:r>
            <a:r>
              <a:rPr lang="en-US">
                <a:effectLst/>
              </a:rPr>
              <a:t> </a:t>
            </a:r>
            <a:endParaRPr lang="en-US" dirty="0"/>
          </a:p>
        </p:txBody>
      </p:sp>
    </p:spTree>
    <p:extLst>
      <p:ext uri="{BB962C8B-B14F-4D97-AF65-F5344CB8AC3E}">
        <p14:creationId xmlns:p14="http://schemas.microsoft.com/office/powerpoint/2010/main" val="3415499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l-GR" sz="1800">
                <a:effectLst/>
                <a:latin typeface="Arial" panose="020B0604020202020204" pitchFamily="34" charset="0"/>
                <a:ea typeface="Times New Roman" panose="02020603050405020304" pitchFamily="18" charset="0"/>
              </a:rPr>
              <a:t>Using</a:t>
            </a:r>
            <a:r>
              <a:rPr lang="en-US" sz="1800">
                <a:effectLst/>
                <a:latin typeface="Arial" panose="020B0604020202020204" pitchFamily="34" charset="0"/>
                <a:ea typeface="Times New Roman" panose="02020603050405020304" pitchFamily="18" charset="0"/>
              </a:rPr>
              <a:t> larger fonts will prevent the temptation to put too many words on a slide. Only put up to 50 words on a single slide.</a:t>
            </a:r>
            <a:r>
              <a:rPr lang="en-US">
                <a:effectLst/>
              </a:rPr>
              <a:t> </a:t>
            </a:r>
            <a:endParaRPr lang="el-GR">
              <a:effectLst/>
            </a:endParaRPr>
          </a:p>
          <a:p>
            <a:pPr eaLnBrk="1" hangingPunct="1"/>
            <a:r>
              <a:rPr lang="el-GR">
                <a:effectLst/>
                <a:latin typeface="Times New Roman" charset="0"/>
                <a:ea typeface="ＭＳ Ｐゴシック" charset="0"/>
                <a:cs typeface="ＭＳ Ｐゴシック" charset="0"/>
              </a:rPr>
              <a:t>• </a:t>
            </a:r>
            <a:r>
              <a:rPr lang="en-US">
                <a:effectLst/>
                <a:latin typeface="Times New Roman" charset="0"/>
                <a:ea typeface="ＭＳ Ｐゴシック" charset="0"/>
                <a:cs typeface="ＭＳ Ｐゴシック" charset="0"/>
              </a:rPr>
              <a:t>This slide has 44 words in 32-point Arial font.</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26695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a:effectLst/>
                <a:latin typeface="Arial" panose="020B0604020202020204" pitchFamily="34" charset="0"/>
                <a:ea typeface="Times New Roman" panose="02020603050405020304" pitchFamily="18" charset="0"/>
              </a:rPr>
              <a:t>The smallest fonts (24-point) should be only for the source of your information that you put in the lower right corner. Always cite sources!</a:t>
            </a:r>
            <a:r>
              <a:rPr lang="en-US">
                <a:effectLst/>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3655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8BD34-D6E0-10C7-F52E-F24F2B1CEA9A}"/>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B1F232D3-0FCC-B940-9927-91A59F36D0F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750E41F-8AF5-592D-7532-87226156DB6E}"/>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401A7FEA-D312-6CBE-19FE-6406B5847712}"/>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Insert a transition slide when going to the next section of your presentation.  This is a simple word title or phrase across the screen with an appropriate picture or graphic.</a:t>
            </a:r>
            <a:r>
              <a:rPr lang="en-US">
                <a:effectLst/>
              </a:rPr>
              <a:t> This is a transition slide. I have used them throughout this presentation in white text on black background.</a:t>
            </a:r>
            <a:endParaRPr lang="en-US">
              <a:cs typeface="ＭＳ Ｐゴシック" charset="0"/>
            </a:endParaRPr>
          </a:p>
        </p:txBody>
      </p:sp>
    </p:spTree>
    <p:extLst>
      <p:ext uri="{BB962C8B-B14F-4D97-AF65-F5344CB8AC3E}">
        <p14:creationId xmlns:p14="http://schemas.microsoft.com/office/powerpoint/2010/main" val="68860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latin typeface="Arial" panose="020B0604020202020204" pitchFamily="34" charset="0"/>
                <a:ea typeface="Times New Roman" panose="02020603050405020304" pitchFamily="18" charset="0"/>
              </a:rPr>
              <a:t>Put your name and presentation title on the first slide</a:t>
            </a:r>
            <a:r>
              <a:rPr lang="en-US">
                <a:effectLst/>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41A05-49E4-855F-18CA-F99249DA990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0BD774FD-A0C3-B7FF-0C10-7FF461D51AA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758A68F6-C9FE-F4FB-F3F4-7E6A8A125B9E}"/>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34557CC-D938-D515-D82D-23AED065875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When moving to the next slide, do not have it start completely blank; instead, show the first image or text. Use as few clicks as possible per slide.</a:t>
            </a:r>
            <a:r>
              <a:rPr lang="en-US">
                <a:effectLst/>
              </a:rPr>
              <a:t> </a:t>
            </a:r>
            <a:endParaRPr lang="en-US">
              <a:cs typeface="ＭＳ Ｐゴシック" charset="0"/>
            </a:endParaRPr>
          </a:p>
        </p:txBody>
      </p:sp>
    </p:spTree>
    <p:extLst>
      <p:ext uri="{BB962C8B-B14F-4D97-AF65-F5344CB8AC3E}">
        <p14:creationId xmlns:p14="http://schemas.microsoft.com/office/powerpoint/2010/main" val="662336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41A05-49E4-855F-18CA-F99249DA9904}"/>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0BD774FD-A0C3-B7FF-0C10-7FF461D51AA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758A68F6-C9FE-F4FB-F3F4-7E6A8A125B9E}"/>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34557CC-D938-D515-D82D-23AED065875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96739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7791B-FF59-FFEB-0AC7-F772C59F72D7}"/>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C1836084-381C-4674-C063-579C66CBEB5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7805E3AC-438E-5BE8-F9B5-7797027B949E}"/>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B8A55326-C4B4-F44D-32B2-3B152570CEC6}"/>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24819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CDAE1-47FE-9D14-1FA9-E7ADD0B699CD}"/>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09AB0ECF-8416-DA4D-4865-FB361997CE5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1C0BB59-C41E-F52D-4658-3A331BD164D1}"/>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9C9F5964-6E12-1AEE-5502-81C2D786995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18752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21062-9893-B27E-5E3D-6E5D2623A402}"/>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A303E741-E2F0-AA72-0308-3588A8D1FE5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A943C0AB-CDC9-36AB-30DC-A03EFB9778BF}"/>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95871CAC-2917-FE85-7F74-484744F8FC3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31802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B209A-A75C-4172-3387-96B9995E75EB}"/>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EB58D2AD-0962-03A2-3D3D-1ECFD6C7518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82F84557-D0CC-6B59-CE65-D001FF2E5BF9}"/>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F22859CE-C504-9332-DBAC-708945604C6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82404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If the slide correlates to the class notes, put the page number of the class notes in a 24-point bold </a:t>
            </a:r>
            <a:r>
              <a:rPr lang="en-US" sz="1800" b="1">
                <a:effectLst/>
                <a:latin typeface="Arial" panose="020B0604020202020204" pitchFamily="34" charset="0"/>
                <a:ea typeface="Times New Roman" panose="02020603050405020304" pitchFamily="18" charset="0"/>
              </a:rPr>
              <a:t>Arial</a:t>
            </a:r>
            <a:r>
              <a:rPr lang="en-US" sz="1800">
                <a:effectLst/>
                <a:latin typeface="Arial" panose="020B0604020202020204" pitchFamily="34" charset="0"/>
                <a:ea typeface="Times New Roman" panose="02020603050405020304" pitchFamily="18" charset="0"/>
              </a:rPr>
              <a:t> font in the upper right corner of the slide.  Then, you will not have to announce which page you present each time you change slides.</a:t>
            </a:r>
            <a:r>
              <a:rPr lang="en-US">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2538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DB141-7806-6941-9F0F-B9F8EA9994AC}"/>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5A51ED20-2B4E-880B-6BDF-4A2F2AF4661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151BEBB4-8F94-9B22-07DD-7D090E95A2D3}"/>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9D6B561B-DF5C-114B-9CC0-7883E9AB29AE}"/>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9212466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482C5-9BE2-5F23-3BC0-BF9048858D6F}"/>
            </a:ext>
          </a:extLst>
        </p:cNvPr>
        <p:cNvGrpSpPr/>
        <p:nvPr/>
      </p:nvGrpSpPr>
      <p:grpSpPr>
        <a:xfrm>
          <a:off x="0" y="0"/>
          <a:ext cx="0" cy="0"/>
          <a:chOff x="0" y="0"/>
          <a:chExt cx="0" cy="0"/>
        </a:xfrm>
      </p:grpSpPr>
      <p:sp>
        <p:nvSpPr>
          <p:cNvPr id="377857" name="Rectangle 7">
            <a:extLst>
              <a:ext uri="{FF2B5EF4-FFF2-40B4-BE49-F238E27FC236}">
                <a16:creationId xmlns:a16="http://schemas.microsoft.com/office/drawing/2014/main" id="{132D5121-E19A-D847-F90A-563D5A139973}"/>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a:extLst>
              <a:ext uri="{FF2B5EF4-FFF2-40B4-BE49-F238E27FC236}">
                <a16:creationId xmlns:a16="http://schemas.microsoft.com/office/drawing/2014/main" id="{CB68D407-6F9E-AD3A-7155-999D584582EB}"/>
              </a:ext>
            </a:extLst>
          </p:cNvPr>
          <p:cNvSpPr>
            <a:spLocks noGrp="1" noRot="1" noChangeAspect="1" noChangeArrowheads="1"/>
          </p:cNvSpPr>
          <p:nvPr>
            <p:ph type="sldImg"/>
          </p:nvPr>
        </p:nvSpPr>
        <p:spPr>
          <a:solidFill>
            <a:srgbClr val="FFFFFF"/>
          </a:solidFill>
          <a:ln/>
        </p:spPr>
      </p:sp>
      <p:sp>
        <p:nvSpPr>
          <p:cNvPr id="377859" name="Rectangle 3">
            <a:extLst>
              <a:ext uri="{FF2B5EF4-FFF2-40B4-BE49-F238E27FC236}">
                <a16:creationId xmlns:a16="http://schemas.microsoft.com/office/drawing/2014/main" id="{766B54DD-1B33-B370-1C79-393F78E9DC44}"/>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a:effectLst/>
                <a:latin typeface="Arial" panose="020B0604020202020204" pitchFamily="34" charset="0"/>
                <a:ea typeface="Times New Roman" panose="02020603050405020304" pitchFamily="18" charset="0"/>
              </a:rPr>
              <a:t>Don’t include much text that people must copy down—include this in a handout instead.  If you have fill-in blanks on your handout, highlight the fill-in words on the slide in an easier-to-read color (not harder to read!).  For example, often, slides have the most critical word in red on a black background, which is nearly impossible to see from the back of the room.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9522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11F63-158E-0C27-FFD0-296ED7BD45EF}"/>
            </a:ext>
          </a:extLst>
        </p:cNvPr>
        <p:cNvGrpSpPr/>
        <p:nvPr/>
      </p:nvGrpSpPr>
      <p:grpSpPr>
        <a:xfrm>
          <a:off x="0" y="0"/>
          <a:ext cx="0" cy="0"/>
          <a:chOff x="0" y="0"/>
          <a:chExt cx="0" cy="0"/>
        </a:xfrm>
      </p:grpSpPr>
      <p:sp>
        <p:nvSpPr>
          <p:cNvPr id="377857" name="Rectangle 7">
            <a:extLst>
              <a:ext uri="{FF2B5EF4-FFF2-40B4-BE49-F238E27FC236}">
                <a16:creationId xmlns:a16="http://schemas.microsoft.com/office/drawing/2014/main" id="{00178561-F3BD-7172-FA1A-ADEA104CB118}"/>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24E4FD-1666-2049-AAE1-48B6BC592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a:extLst>
              <a:ext uri="{FF2B5EF4-FFF2-40B4-BE49-F238E27FC236}">
                <a16:creationId xmlns:a16="http://schemas.microsoft.com/office/drawing/2014/main" id="{A29FA592-430A-A853-C133-F3D3503E57A2}"/>
              </a:ext>
            </a:extLst>
          </p:cNvPr>
          <p:cNvSpPr>
            <a:spLocks noGrp="1" noRot="1" noChangeAspect="1" noChangeArrowheads="1"/>
          </p:cNvSpPr>
          <p:nvPr>
            <p:ph type="sldImg"/>
          </p:nvPr>
        </p:nvSpPr>
        <p:spPr>
          <a:solidFill>
            <a:srgbClr val="FFFFFF"/>
          </a:solidFill>
          <a:ln/>
        </p:spPr>
      </p:sp>
      <p:sp>
        <p:nvSpPr>
          <p:cNvPr id="377859" name="Rectangle 3">
            <a:extLst>
              <a:ext uri="{FF2B5EF4-FFF2-40B4-BE49-F238E27FC236}">
                <a16:creationId xmlns:a16="http://schemas.microsoft.com/office/drawing/2014/main" id="{86BFD72F-3ED5-581C-E06D-C069929B368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800">
                <a:effectLst/>
                <a:latin typeface="Arial" panose="020B0604020202020204" pitchFamily="34" charset="0"/>
                <a:ea typeface="Times New Roman" panose="02020603050405020304" pitchFamily="18" charset="0"/>
              </a:rPr>
              <a:t>Instead, use white text and highlight the most critical word in bright yellow.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6689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Design the overall presentation by typing the basic flow into the outline on the left side column when in the normal view mode.  This will create a slide with the title repeated on the slide itself.  Having these titles in the left column helps you see the presentation as a whole and will help you quickly switch the slide order when editing. </a:t>
            </a:r>
            <a:endParaRPr lang="en-US">
              <a:cs typeface="ＭＳ Ｐゴシック" charset="0"/>
            </a:endParaRPr>
          </a:p>
        </p:txBody>
      </p:sp>
    </p:spTree>
    <p:extLst>
      <p:ext uri="{BB962C8B-B14F-4D97-AF65-F5344CB8AC3E}">
        <p14:creationId xmlns:p14="http://schemas.microsoft.com/office/powerpoint/2010/main" val="1873102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0F6718-9BF4-EC49-8EB5-8238341970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This title is mainly over a darker background but gets washed out when it is white behind it.</a:t>
            </a:r>
          </a:p>
        </p:txBody>
      </p:sp>
    </p:spTree>
    <p:extLst>
      <p:ext uri="{BB962C8B-B14F-4D97-AF65-F5344CB8AC3E}">
        <p14:creationId xmlns:p14="http://schemas.microsoft.com/office/powerpoint/2010/main" val="3003084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0F6718-9BF4-EC49-8EB5-82383419702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800">
                <a:effectLst/>
                <a:latin typeface="Arial" panose="020B0604020202020204" pitchFamily="34" charset="0"/>
                <a:ea typeface="Times New Roman" panose="02020603050405020304" pitchFamily="18" charset="0"/>
              </a:rPr>
              <a:t>Use PPT's glow or shadow feature to put a dark shadow on the words. This enables them to be seen over pictures with backgrounds that vary between light and dark.</a:t>
            </a:r>
            <a:r>
              <a:rPr lang="en-US">
                <a:effectLst/>
              </a:rPr>
              <a:t> </a:t>
            </a:r>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EB8AA-366D-5B23-FBE0-B7221FF81D09}"/>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FF2110B1-F955-64C9-58A0-9E761694473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D08E36F1-0AE4-E1C7-C20C-F5E28E07228C}"/>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99291023-6513-E267-8EBF-38EC90C0E0A3}"/>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Make some of your slides black and white only.  This eases the eyestrain of the viewers and provides variety in the presentation by bringing a viewer’s attention to the speaker rather than always looking at the screen.</a:t>
            </a:r>
            <a:r>
              <a:rPr lang="en-US">
                <a:effectLst/>
              </a:rPr>
              <a:t> </a:t>
            </a:r>
            <a:endParaRPr lang="en-US">
              <a:cs typeface="ＭＳ Ｐゴシック" charset="0"/>
            </a:endParaRPr>
          </a:p>
        </p:txBody>
      </p:sp>
    </p:spTree>
    <p:extLst>
      <p:ext uri="{BB962C8B-B14F-4D97-AF65-F5344CB8AC3E}">
        <p14:creationId xmlns:p14="http://schemas.microsoft.com/office/powerpoint/2010/main" val="40343633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3F9A-43B3-6709-1CD9-69D3ECB3DB0C}"/>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B4BF03E8-1144-A765-EA72-5CA1A68A743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81A93AAB-51BE-3943-C911-3684F7C307B8}"/>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07E1B98F-2C1E-6F3D-EC71-BC73CD7AA57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Project as large an image as possible onto the screen or wall.  Bigger is better.</a:t>
            </a:r>
            <a:r>
              <a:rPr lang="en-US">
                <a:effectLst/>
              </a:rPr>
              <a:t> </a:t>
            </a:r>
            <a:endParaRPr lang="en-US">
              <a:cs typeface="ＭＳ Ｐゴシック" charset="0"/>
            </a:endParaRPr>
          </a:p>
        </p:txBody>
      </p:sp>
    </p:spTree>
    <p:extLst>
      <p:ext uri="{BB962C8B-B14F-4D97-AF65-F5344CB8AC3E}">
        <p14:creationId xmlns:p14="http://schemas.microsoft.com/office/powerpoint/2010/main" val="3031589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DAB21-EAA7-24E2-F4E2-2380F5E6FF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84078-BC30-57C0-D7AB-AFD5C965F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E3041-AD4B-57BD-4804-4BD6F81B50AE}"/>
              </a:ext>
            </a:extLst>
          </p:cNvPr>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When you want to give the audience a visual break, plan this by inserting a black slide. If you decide to make the screen black over an existing visible slide, hit “B” on the keyboard in the lower left corner of the screen when you are in “Slide Show” mode. Hit “B” again to see the slide and continue the presentation.</a:t>
            </a:r>
            <a:r>
              <a:rPr lang="en-US">
                <a:effectLst/>
              </a:rPr>
              <a:t> </a:t>
            </a:r>
            <a:endParaRPr lang="en-US"/>
          </a:p>
        </p:txBody>
      </p:sp>
      <p:sp>
        <p:nvSpPr>
          <p:cNvPr id="4" name="Slide Number Placeholder 3">
            <a:extLst>
              <a:ext uri="{FF2B5EF4-FFF2-40B4-BE49-F238E27FC236}">
                <a16:creationId xmlns:a16="http://schemas.microsoft.com/office/drawing/2014/main" id="{41D4DD8C-DEE0-137C-0681-DF421DA3E6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831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D6CF7F-62F3-AD43-B050-A225213004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Matthew portrays Jesus as both the lion (ruling king) and the lamb (sacrificial Saviour).</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3BEA-1A52-079F-A612-9E4DB91B4BEC}"/>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FF3EF2B3-E49B-49C0-FB85-57DF5DAFFBF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7C4ED891-5398-FC77-3864-6677A66AD95A}"/>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E873A262-AD40-1D75-093E-0AD627AEFF6D}"/>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835586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F3BEA-1A52-079F-A612-9E4DB91B4BEC}"/>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FF3EF2B3-E49B-49C0-FB85-57DF5DAFFBF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7C4ED891-5398-FC77-3864-6677A66AD95A}"/>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E873A262-AD40-1D75-093E-0AD627AEFF6D}"/>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18377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https://biblestudydownloads.org/resources/teaching-better/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It also makes it easier to change the look of every slide title simply by changing the master slide (rather than manually changing every title).</a:t>
            </a:r>
            <a:r>
              <a:rPr lang="en-US">
                <a:effectLst/>
              </a:rPr>
              <a:t> </a:t>
            </a:r>
            <a:endParaRPr lang="en-US">
              <a:cs typeface="ＭＳ Ｐゴシック" charset="0"/>
            </a:endParaRPr>
          </a:p>
        </p:txBody>
      </p:sp>
    </p:spTree>
    <p:extLst>
      <p:ext uri="{BB962C8B-B14F-4D97-AF65-F5344CB8AC3E}">
        <p14:creationId xmlns:p14="http://schemas.microsoft.com/office/powerpoint/2010/main" val="2463878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6F22-BAB2-7AE3-E79E-6F88E11729D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8E0DE272-4935-BE60-FE3C-53EEF06348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CACCEDF-A488-4406-E9B5-4815057A9CD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499E291-C10D-438F-E827-E5765AC8B3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Vary the types of layouts by using the built-in layout design templates.  This means you don’t have each slide give a title and bulleted text, but sometimes you put the title at the bottom of the slide instead of the top, etc. </a:t>
            </a:r>
            <a:endParaRPr lang="en-US">
              <a:cs typeface="ＭＳ Ｐゴシック" charset="0"/>
            </a:endParaRPr>
          </a:p>
        </p:txBody>
      </p:sp>
    </p:spTree>
    <p:extLst>
      <p:ext uri="{BB962C8B-B14F-4D97-AF65-F5344CB8AC3E}">
        <p14:creationId xmlns:p14="http://schemas.microsoft.com/office/powerpoint/2010/main" val="3512676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76F22-BAB2-7AE3-E79E-6F88E11729DE}"/>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8E0DE272-4935-BE60-FE3C-53EEF06348B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a:extLst>
              <a:ext uri="{FF2B5EF4-FFF2-40B4-BE49-F238E27FC236}">
                <a16:creationId xmlns:a16="http://schemas.microsoft.com/office/drawing/2014/main" id="{9CACCEDF-A488-4406-E9B5-4815057A9CDD}"/>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C499E291-C10D-438F-E827-E5765AC8B3D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800">
                <a:effectLst/>
                <a:latin typeface="Arial" panose="020B0604020202020204" pitchFamily="34" charset="0"/>
                <a:ea typeface="Times New Roman" panose="02020603050405020304" pitchFamily="18" charset="0"/>
              </a:rPr>
              <a:t>Change where your image appears on the slide, too—sometimes on the right, sometimes on the left, etc.  Use columns to contrast one idea with its opposite.  The key is ensuring each slide doesn’t look like all the others. </a:t>
            </a:r>
            <a:endParaRPr lang="en-US">
              <a:cs typeface="ＭＳ Ｐゴシック" charset="0"/>
            </a:endParaRPr>
          </a:p>
        </p:txBody>
      </p:sp>
    </p:spTree>
    <p:extLst>
      <p:ext uri="{BB962C8B-B14F-4D97-AF65-F5344CB8AC3E}">
        <p14:creationId xmlns:p14="http://schemas.microsoft.com/office/powerpoint/2010/main" val="3178062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Times New Roman" panose="02020603050405020304" pitchFamily="18" charset="0"/>
              </a:rPr>
              <a:t>Use the spelling and grammar checker on your Office software to avoid silly typos. </a:t>
            </a:r>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9</a:t>
            </a:fld>
            <a:endParaRPr lang="en-US"/>
          </a:p>
        </p:txBody>
      </p:sp>
    </p:spTree>
    <p:extLst>
      <p:ext uri="{BB962C8B-B14F-4D97-AF65-F5344CB8AC3E}">
        <p14:creationId xmlns:p14="http://schemas.microsoft.com/office/powerpoint/2010/main" val="30202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069445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68884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3381473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334644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1368235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4021282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56632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302808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929383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58677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121391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2399822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50942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671764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168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4729302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04656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04745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08255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8188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25852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09112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31622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56650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86781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45106924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66088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4113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80766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9481855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05263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052557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091404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305783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735797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503981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91687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9471110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88983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18170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8848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56613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48018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05738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29401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345951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87135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38642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84516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46513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2292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862607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684322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479474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04296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432109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419534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196810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163697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6712261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3378300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8249186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0517731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9015510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0546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0722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8709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334902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610816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92420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468458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18464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898518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062052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038948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1909797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8348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3680570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18321108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49278898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3544302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4148820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2702983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32100265"/>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9063945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6063055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705066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b="1">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8613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220416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655891901"/>
      </p:ext>
    </p:extLst>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9835030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60625235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35320134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8846873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563996132"/>
      </p:ext>
    </p:extLst>
  </p:cSld>
  <p:clrMap bg1="dk2" tx1="lt1" bg2="dk1"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30.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7.xml"/><Relationship Id="rId1" Type="http://schemas.openxmlformats.org/officeDocument/2006/relationships/themeOverride" Target="../theme/themeOverride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9.xml"/><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10 PowerPoint Tips for Teachers – tekhnologic">
            <a:extLst>
              <a:ext uri="{FF2B5EF4-FFF2-40B4-BE49-F238E27FC236}">
                <a16:creationId xmlns:a16="http://schemas.microsoft.com/office/drawing/2014/main" id="{290AFB3D-0863-8997-2F23-064F7E4F4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17646" y="236483"/>
            <a:ext cx="6212313" cy="3831020"/>
          </a:xfrm>
          <a:solidFill>
            <a:srgbClr val="C55912"/>
          </a:solidFill>
          <a:effectLst/>
        </p:spPr>
        <p:txBody>
          <a:bodyPr/>
          <a:lstStyle/>
          <a:p>
            <a:pPr>
              <a:defRPr/>
            </a:pPr>
            <a:r>
              <a:rPr lang="en-US" sz="6000" b="1" dirty="0">
                <a:effectLst>
                  <a:glow rad="127000">
                    <a:schemeClr val="tx1"/>
                  </a:glow>
                </a:effectLst>
                <a:latin typeface="Arial" charset="0"/>
                <a:ea typeface="ＭＳ Ｐゴシック" charset="0"/>
                <a:cs typeface="ＭＳ Ｐゴシック" charset="0"/>
              </a:rPr>
              <a:t>PowerPoint Tips </a:t>
            </a:r>
            <a:r>
              <a:rPr lang="en-US" sz="4800" b="1" dirty="0">
                <a:effectLst>
                  <a:glow rad="127000">
                    <a:schemeClr val="tx1"/>
                  </a:glow>
                </a:effectLst>
                <a:latin typeface="Arial" charset="0"/>
                <a:ea typeface="ＭＳ Ｐゴシック" charset="0"/>
                <a:cs typeface="ＭＳ Ｐゴシック" charset="0"/>
              </a:rPr>
              <a:t>for Teachers</a:t>
            </a:r>
            <a:endParaRPr lang="en-US" sz="6000" b="1" dirty="0">
              <a:effectLst>
                <a:glow rad="127000">
                  <a:schemeClr val="tx1"/>
                </a:glow>
              </a:effectLst>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102BFFE4-186A-B606-D0AF-7ED46F78DCE5}"/>
              </a:ext>
            </a:extLst>
          </p:cNvPr>
          <p:cNvSpPr>
            <a:spLocks noChangeArrowheads="1"/>
          </p:cNvSpPr>
          <p:nvPr/>
        </p:nvSpPr>
        <p:spPr bwMode="auto">
          <a:xfrm>
            <a:off x="0" y="5351319"/>
            <a:ext cx="9144000" cy="150668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a:t>
            </a:r>
            <a:b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p>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https://biblestudydownloads.org/resources/teaching-better/</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4" name="Rectangle 2">
            <a:extLst>
              <a:ext uri="{FF2B5EF4-FFF2-40B4-BE49-F238E27FC236}">
                <a16:creationId xmlns:a16="http://schemas.microsoft.com/office/drawing/2014/main" id="{3CB153B9-8F36-2398-F035-1777DE18C9AD}"/>
              </a:ext>
            </a:extLst>
          </p:cNvPr>
          <p:cNvSpPr txBox="1">
            <a:spLocks noChangeArrowheads="1"/>
          </p:cNvSpPr>
          <p:nvPr/>
        </p:nvSpPr>
        <p:spPr bwMode="auto">
          <a:xfrm>
            <a:off x="1860330" y="4099034"/>
            <a:ext cx="6542691" cy="111935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How to Keep an Audience</a:t>
            </a:r>
          </a:p>
        </p:txBody>
      </p:sp>
      <p:sp>
        <p:nvSpPr>
          <p:cNvPr id="5" name="Rectangle 4">
            <a:extLst>
              <a:ext uri="{FF2B5EF4-FFF2-40B4-BE49-F238E27FC236}">
                <a16:creationId xmlns:a16="http://schemas.microsoft.com/office/drawing/2014/main" id="{CAE8F1C0-2C45-BF63-8494-9E1115F4D2B6}"/>
              </a:ext>
            </a:extLst>
          </p:cNvPr>
          <p:cNvSpPr>
            <a:spLocks noChangeArrowheads="1"/>
          </p:cNvSpPr>
          <p:nvPr/>
        </p:nvSpPr>
        <p:spPr bwMode="auto">
          <a:xfrm>
            <a:off x="2351314" y="6981370"/>
            <a:ext cx="5029200" cy="79828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5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NOTES</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832" y="548680"/>
            <a:ext cx="6084168" cy="720080"/>
          </a:xfrm>
        </p:spPr>
        <p:txBody>
          <a:bodyPr/>
          <a:lstStyle/>
          <a:p>
            <a:r>
              <a:rPr lang="en-US" dirty="0"/>
              <a:t>Grammar &amp; Spelling</a:t>
            </a:r>
          </a:p>
        </p:txBody>
      </p:sp>
      <p:pic>
        <p:nvPicPr>
          <p:cNvPr id="6" name="Picture 5"/>
          <p:cNvPicPr>
            <a:picLocks noChangeAspect="1"/>
          </p:cNvPicPr>
          <p:nvPr/>
        </p:nvPicPr>
        <p:blipFill>
          <a:blip r:embed="rId3"/>
          <a:stretch>
            <a:fillRect/>
          </a:stretch>
        </p:blipFill>
        <p:spPr>
          <a:xfrm>
            <a:off x="-36507" y="-27384"/>
            <a:ext cx="9177269" cy="5725818"/>
          </a:xfrm>
          <a:prstGeom prst="rect">
            <a:avLst/>
          </a:prstGeom>
        </p:spPr>
      </p:pic>
      <p:pic>
        <p:nvPicPr>
          <p:cNvPr id="7" name="Picture 6"/>
          <p:cNvPicPr>
            <a:picLocks noChangeAspect="1"/>
          </p:cNvPicPr>
          <p:nvPr/>
        </p:nvPicPr>
        <p:blipFill rotWithShape="1">
          <a:blip r:embed="rId4"/>
          <a:srcRect l="13471" t="13974" r="25397" b="9373"/>
          <a:stretch/>
        </p:blipFill>
        <p:spPr>
          <a:xfrm rot="20754341">
            <a:off x="-118422" y="1803434"/>
            <a:ext cx="4968862" cy="4672688"/>
          </a:xfrm>
          <a:prstGeom prst="rect">
            <a:avLst/>
          </a:prstGeom>
        </p:spPr>
      </p:pic>
    </p:spTree>
    <p:extLst>
      <p:ext uri="{BB962C8B-B14F-4D97-AF65-F5344CB8AC3E}">
        <p14:creationId xmlns:p14="http://schemas.microsoft.com/office/powerpoint/2010/main" val="286705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7508" y="3883868"/>
            <a:ext cx="2857500" cy="2857500"/>
          </a:xfrm>
          <a:prstGeom prst="rect">
            <a:avLst/>
          </a:prstGeom>
        </p:spPr>
      </p:pic>
      <p:sp>
        <p:nvSpPr>
          <p:cNvPr id="2050" name="Rectangle 2"/>
          <p:cNvSpPr>
            <a:spLocks noGrp="1" noChangeArrowheads="1"/>
          </p:cNvSpPr>
          <p:nvPr>
            <p:ph type="ctrTitle"/>
          </p:nvPr>
        </p:nvSpPr>
        <p:spPr>
          <a:xfrm>
            <a:off x="3059832" y="548680"/>
            <a:ext cx="6084168" cy="720080"/>
          </a:xfrm>
        </p:spPr>
        <p:txBody>
          <a:bodyPr/>
          <a:lstStyle/>
          <a:p>
            <a:r>
              <a:rPr lang="en-US" dirty="0"/>
              <a:t>Grammar &amp; Spelling</a:t>
            </a:r>
          </a:p>
        </p:txBody>
      </p:sp>
      <p:pic>
        <p:nvPicPr>
          <p:cNvPr id="2" name="Picture 1"/>
          <p:cNvPicPr>
            <a:picLocks noChangeAspect="1"/>
          </p:cNvPicPr>
          <p:nvPr/>
        </p:nvPicPr>
        <p:blipFill>
          <a:blip r:embed="rId4"/>
          <a:stretch>
            <a:fillRect/>
          </a:stretch>
        </p:blipFill>
        <p:spPr>
          <a:xfrm>
            <a:off x="251519" y="548680"/>
            <a:ext cx="2630843" cy="2088232"/>
          </a:xfrm>
          <a:prstGeom prst="rect">
            <a:avLst/>
          </a:prstGeom>
        </p:spPr>
      </p:pic>
      <p:pic>
        <p:nvPicPr>
          <p:cNvPr id="3" name="Picture 2"/>
          <p:cNvPicPr>
            <a:picLocks noChangeAspect="1"/>
          </p:cNvPicPr>
          <p:nvPr/>
        </p:nvPicPr>
        <p:blipFill>
          <a:blip r:embed="rId5"/>
          <a:stretch>
            <a:fillRect/>
          </a:stretch>
        </p:blipFill>
        <p:spPr>
          <a:xfrm rot="20652848">
            <a:off x="4742216" y="1643095"/>
            <a:ext cx="3971590" cy="4978316"/>
          </a:xfrm>
          <a:prstGeom prst="rect">
            <a:avLst/>
          </a:prstGeom>
        </p:spPr>
      </p:pic>
      <p:sp>
        <p:nvSpPr>
          <p:cNvPr id="4" name="Rectangle 3"/>
          <p:cNvSpPr txBox="1">
            <a:spLocks noChangeArrowheads="1"/>
          </p:cNvSpPr>
          <p:nvPr/>
        </p:nvSpPr>
        <p:spPr bwMode="auto">
          <a:xfrm>
            <a:off x="971600" y="2060848"/>
            <a:ext cx="4638157" cy="24482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41300">
                    <a:srgbClr val="000000"/>
                  </a:glow>
                </a:effectLst>
                <a:uLnTx/>
                <a:uFillTx/>
                <a:latin typeface="Arial"/>
                <a:ea typeface="ＭＳ Ｐゴシック"/>
              </a:rPr>
              <a:t>Proposals are returned if a grammatical or spelling error is found.</a:t>
            </a:r>
          </a:p>
        </p:txBody>
      </p:sp>
    </p:spTree>
    <p:extLst>
      <p:ext uri="{BB962C8B-B14F-4D97-AF65-F5344CB8AC3E}">
        <p14:creationId xmlns:p14="http://schemas.microsoft.com/office/powerpoint/2010/main" val="411604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528" y="-751656"/>
            <a:ext cx="9112944" cy="720080"/>
          </a:xfrm>
        </p:spPr>
        <p:txBody>
          <a:bodyPr/>
          <a:lstStyle/>
          <a:p>
            <a:r>
              <a:rPr lang="en-US" sz="3600" dirty="0" err="1"/>
              <a:t>Grammarly.com</a:t>
            </a:r>
            <a:endParaRPr lang="en-US" sz="3600" dirty="0"/>
          </a:p>
        </p:txBody>
      </p:sp>
      <p:pic>
        <p:nvPicPr>
          <p:cNvPr id="7170" name="Picture 2" descr="Related image">
            <a:extLst>
              <a:ext uri="{FF2B5EF4-FFF2-40B4-BE49-F238E27FC236}">
                <a16:creationId xmlns:a16="http://schemas.microsoft.com/office/drawing/2014/main" id="{E7D38A3E-F051-7A4B-A6FC-E74E59E42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53244"/>
            <a:ext cx="7722548" cy="315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8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s://i.ytimg.com/vi/wOxVMRwLfjU/hqdefault.jpg">
            <a:extLst>
              <a:ext uri="{FF2B5EF4-FFF2-40B4-BE49-F238E27FC236}">
                <a16:creationId xmlns:a16="http://schemas.microsoft.com/office/drawing/2014/main" id="{82DBEFA7-9833-4C44-B2E8-4DDC3F17B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2" y="-1"/>
            <a:ext cx="9155991" cy="6866993"/>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36938" y="0"/>
            <a:ext cx="9112944" cy="720080"/>
          </a:xfrm>
        </p:spPr>
        <p:txBody>
          <a:bodyPr/>
          <a:lstStyle/>
          <a:p>
            <a:r>
              <a:rPr lang="en-US" sz="4800" dirty="0" err="1"/>
              <a:t>Grammarly.com</a:t>
            </a:r>
            <a:endParaRPr lang="en-US" sz="4800" dirty="0"/>
          </a:p>
        </p:txBody>
      </p:sp>
    </p:spTree>
    <p:extLst>
      <p:ext uri="{BB962C8B-B14F-4D97-AF65-F5344CB8AC3E}">
        <p14:creationId xmlns:p14="http://schemas.microsoft.com/office/powerpoint/2010/main" val="1171842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AB49-4E40-D865-728D-3A387604BF00}"/>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2F76837-26C7-F943-E4A7-00AD7205BD68}"/>
              </a:ext>
            </a:extLst>
          </p:cNvPr>
          <p:cNvSpPr>
            <a:spLocks noGrp="1" noChangeArrowheads="1"/>
          </p:cNvSpPr>
          <p:nvPr>
            <p:ph type="ctrTitle"/>
          </p:nvPr>
        </p:nvSpPr>
        <p:spPr>
          <a:xfrm>
            <a:off x="0" y="320040"/>
            <a:ext cx="9144000" cy="1237577"/>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Use Formats</a:t>
            </a:r>
          </a:p>
        </p:txBody>
      </p:sp>
      <p:pic>
        <p:nvPicPr>
          <p:cNvPr id="9" name="Picture 8">
            <a:extLst>
              <a:ext uri="{FF2B5EF4-FFF2-40B4-BE49-F238E27FC236}">
                <a16:creationId xmlns:a16="http://schemas.microsoft.com/office/drawing/2014/main" id="{066DF370-DDB4-2296-6000-4A699737CEC0}"/>
              </a:ext>
            </a:extLst>
          </p:cNvPr>
          <p:cNvPicPr>
            <a:picLocks noChangeAspect="1"/>
          </p:cNvPicPr>
          <p:nvPr/>
        </p:nvPicPr>
        <p:blipFill>
          <a:blip r:embed="rId3"/>
          <a:stretch>
            <a:fillRect/>
          </a:stretch>
        </p:blipFill>
        <p:spPr>
          <a:xfrm>
            <a:off x="-22860" y="1859630"/>
            <a:ext cx="9240430" cy="4049680"/>
          </a:xfrm>
          <a:prstGeom prst="rect">
            <a:avLst/>
          </a:prstGeom>
        </p:spPr>
      </p:pic>
    </p:spTree>
    <p:extLst>
      <p:ext uri="{BB962C8B-B14F-4D97-AF65-F5344CB8AC3E}">
        <p14:creationId xmlns:p14="http://schemas.microsoft.com/office/powerpoint/2010/main" val="1925661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AB49-4E40-D865-728D-3A387604BF00}"/>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2F76837-26C7-F943-E4A7-00AD7205BD68}"/>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Pictures</a:t>
            </a:r>
          </a:p>
        </p:txBody>
      </p:sp>
    </p:spTree>
    <p:extLst>
      <p:ext uri="{BB962C8B-B14F-4D97-AF65-F5344CB8AC3E}">
        <p14:creationId xmlns:p14="http://schemas.microsoft.com/office/powerpoint/2010/main" val="327333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669150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Ministry Research &amp; Writing </a:t>
            </a:r>
            <a:br>
              <a:rPr lang="en-US" sz="4000" dirty="0"/>
            </a:br>
            <a:r>
              <a:rPr lang="en-US" sz="4000" dirty="0"/>
              <a:t>(Dr. </a:t>
            </a:r>
            <a:r>
              <a:rPr lang="en-US" sz="4000" dirty="0" err="1"/>
              <a:t>Sng</a:t>
            </a:r>
            <a:r>
              <a:rPr lang="en-US" sz="4000" dirty="0"/>
              <a:t> Bee Bee &amp; Rick May 2016)</a:t>
            </a:r>
          </a:p>
        </p:txBody>
      </p:sp>
      <p:pic>
        <p:nvPicPr>
          <p:cNvPr id="4" name="Picture 3" descr="2016-04 R&amp;W (Sng &amp; Ri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5" y="188640"/>
            <a:ext cx="9181020" cy="6120680"/>
          </a:xfrm>
          <a:prstGeom prst="rect">
            <a:avLst/>
          </a:prstGeom>
        </p:spPr>
      </p:pic>
    </p:spTree>
    <p:extLst>
      <p:ext uri="{BB962C8B-B14F-4D97-AF65-F5344CB8AC3E}">
        <p14:creationId xmlns:p14="http://schemas.microsoft.com/office/powerpoint/2010/main" val="130498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55576" y="548680"/>
            <a:ext cx="7772400" cy="1143000"/>
          </a:xfrm>
        </p:spPr>
        <p:txBody>
          <a:bodyPr/>
          <a:lstStyle/>
          <a:p>
            <a:r>
              <a:rPr lang="en-US" dirty="0"/>
              <a:t>Preaching the Genres of the Bible May 2014</a:t>
            </a:r>
          </a:p>
        </p:txBody>
      </p:sp>
      <p:pic>
        <p:nvPicPr>
          <p:cNvPr id="3" name="Picture 2" descr="DminEng-may2014-Desmond So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 y="404664"/>
            <a:ext cx="9138366" cy="6092244"/>
          </a:xfrm>
          <a:prstGeom prst="rect">
            <a:avLst/>
          </a:prstGeom>
        </p:spPr>
      </p:pic>
    </p:spTree>
    <p:extLst>
      <p:ext uri="{BB962C8B-B14F-4D97-AF65-F5344CB8AC3E}">
        <p14:creationId xmlns:p14="http://schemas.microsoft.com/office/powerpoint/2010/main" val="152675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 Wendy Susan Rick.jpg"/>
          <p:cNvPicPr>
            <a:picLocks noChangeAspect="1"/>
          </p:cNvPicPr>
          <p:nvPr/>
        </p:nvPicPr>
        <p:blipFill rotWithShape="1">
          <a:blip r:embed="rId3">
            <a:extLst>
              <a:ext uri="{28A0092B-C50C-407E-A947-70E740481C1C}">
                <a14:useLocalDpi xmlns:a14="http://schemas.microsoft.com/office/drawing/2010/main" val="0"/>
              </a:ext>
            </a:extLst>
          </a:blip>
          <a:srcRect l="20835" t="18038" r="12991" b="16905"/>
          <a:stretch/>
        </p:blipFill>
        <p:spPr>
          <a:xfrm>
            <a:off x="0" y="97955"/>
            <a:ext cx="9144000" cy="6742362"/>
          </a:xfrm>
          <a:prstGeom prst="rect">
            <a:avLst/>
          </a:prstGeom>
        </p:spPr>
      </p:pic>
      <p:sp>
        <p:nvSpPr>
          <p:cNvPr id="407554" name="Rectangle 2"/>
          <p:cNvSpPr>
            <a:spLocks noGrp="1" noChangeArrowheads="1"/>
          </p:cNvSpPr>
          <p:nvPr>
            <p:ph type="ctrTitle" idx="4294967295"/>
          </p:nvPr>
        </p:nvSpPr>
        <p:spPr>
          <a:xfrm>
            <a:off x="0" y="-171400"/>
            <a:ext cx="9144000" cy="1143000"/>
          </a:xfrm>
          <a:noFill/>
        </p:spPr>
        <p:txBody>
          <a:bodyPr/>
          <a:lstStyle/>
          <a:p>
            <a:r>
              <a:rPr lang="en-US" b="1" dirty="0">
                <a:solidFill>
                  <a:schemeClr val="bg1"/>
                </a:solidFill>
                <a:effectLst>
                  <a:glow rad="165100">
                    <a:schemeClr val="tx1"/>
                  </a:glow>
                </a:effectLst>
                <a:latin typeface="Arial" charset="0"/>
                <a:ea typeface="ＭＳ Ｐゴシック" charset="0"/>
                <a:cs typeface="ＭＳ Ｐゴシック" charset="0"/>
              </a:rPr>
              <a:t>Dr. Desmond &amp; Wendy Soh</a:t>
            </a:r>
            <a:endParaRPr lang="en-US" dirty="0">
              <a:solidFill>
                <a:schemeClr val="bg1"/>
              </a:solidFill>
              <a:effectLst>
                <a:glow rad="1651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88032" y="4509120"/>
            <a:ext cx="8532440" cy="2376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r>
              <a:rPr lang="en-US" sz="4000" b="1" dirty="0">
                <a:solidFill>
                  <a:srgbClr val="FFFFFF"/>
                </a:solidFill>
                <a:effectLst>
                  <a:glow rad="165100">
                    <a:srgbClr val="000000"/>
                  </a:glow>
                </a:effectLst>
                <a:latin typeface="Arial" charset="0"/>
                <a:ea typeface="ＭＳ Ｐゴシック" charset="0"/>
                <a:cs typeface="ＭＳ Ｐゴシック" charset="0"/>
              </a:rPr>
              <a:t>Preaching the Literary Genres of the Bible</a:t>
            </a:r>
            <a:br>
              <a:rPr lang="en-US" sz="3600" b="1" dirty="0">
                <a:solidFill>
                  <a:srgbClr val="FFFFFF"/>
                </a:solidFill>
                <a:effectLst>
                  <a:glow rad="165100">
                    <a:srgbClr val="000000"/>
                  </a:glow>
                </a:effectLst>
                <a:latin typeface="Arial" charset="0"/>
                <a:ea typeface="ＭＳ Ｐゴシック" charset="0"/>
                <a:cs typeface="ＭＳ Ｐゴシック" charset="0"/>
              </a:rPr>
            </a:br>
            <a:r>
              <a:rPr lang="en-US" b="1" dirty="0">
                <a:solidFill>
                  <a:srgbClr val="FFFFFF"/>
                </a:solidFill>
                <a:effectLst>
                  <a:glow rad="165100">
                    <a:srgbClr val="000000"/>
                  </a:glow>
                </a:effectLst>
                <a:latin typeface="Arial" charset="0"/>
                <a:ea typeface="ＭＳ Ｐゴシック" charset="0"/>
                <a:cs typeface="ＭＳ Ｐゴシック" charset="0"/>
              </a:rPr>
              <a:t>5-9 May 2014</a:t>
            </a:r>
            <a:endParaRPr lang="en-US"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481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Layout</a:t>
            </a:r>
          </a:p>
        </p:txBody>
      </p:sp>
    </p:spTree>
    <p:extLst>
      <p:ext uri="{BB962C8B-B14F-4D97-AF65-F5344CB8AC3E}">
        <p14:creationId xmlns:p14="http://schemas.microsoft.com/office/powerpoint/2010/main" val="138673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AB49-4E40-D865-728D-3A387604BF00}"/>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2F76837-26C7-F943-E4A7-00AD7205BD68}"/>
              </a:ext>
            </a:extLst>
          </p:cNvPr>
          <p:cNvSpPr>
            <a:spLocks noGrp="1" noChangeArrowheads="1"/>
          </p:cNvSpPr>
          <p:nvPr>
            <p:ph type="ctrTitle"/>
          </p:nvPr>
        </p:nvSpPr>
        <p:spPr>
          <a:xfrm>
            <a:off x="0" y="5034280"/>
            <a:ext cx="9144000" cy="1483957"/>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Maps to Edit </a:t>
            </a:r>
            <a:br>
              <a:rPr lang="en-US" sz="6600" b="1" dirty="0">
                <a:effectLst>
                  <a:glow rad="127000">
                    <a:schemeClr val="tx1"/>
                  </a:glow>
                </a:effectLst>
                <a:latin typeface="Arial" charset="0"/>
                <a:ea typeface="ＭＳ Ｐゴシック" charset="0"/>
                <a:cs typeface="ＭＳ Ｐゴシック" charset="0"/>
              </a:rPr>
            </a:br>
            <a:r>
              <a:rPr lang="en-US" sz="6600" b="1" dirty="0">
                <a:effectLst>
                  <a:glow rad="127000">
                    <a:schemeClr val="tx1"/>
                  </a:glow>
                </a:effectLst>
                <a:latin typeface="Arial" charset="0"/>
                <a:ea typeface="ＭＳ Ｐゴシック" charset="0"/>
                <a:cs typeface="ＭＳ Ｐゴシック" charset="0"/>
              </a:rPr>
              <a:t>has 140 maps</a:t>
            </a:r>
          </a:p>
        </p:txBody>
      </p:sp>
      <p:pic>
        <p:nvPicPr>
          <p:cNvPr id="4" name="Picture 3">
            <a:extLst>
              <a:ext uri="{FF2B5EF4-FFF2-40B4-BE49-F238E27FC236}">
                <a16:creationId xmlns:a16="http://schemas.microsoft.com/office/drawing/2014/main" id="{7C9BD4F5-F0AC-FB89-2365-45E03013873C}"/>
              </a:ext>
            </a:extLst>
          </p:cNvPr>
          <p:cNvPicPr>
            <a:picLocks noChangeAspect="1"/>
          </p:cNvPicPr>
          <p:nvPr/>
        </p:nvPicPr>
        <p:blipFill>
          <a:blip r:embed="rId3"/>
          <a:stretch>
            <a:fillRect/>
          </a:stretch>
        </p:blipFill>
        <p:spPr>
          <a:xfrm>
            <a:off x="0" y="0"/>
            <a:ext cx="9217626" cy="4674870"/>
          </a:xfrm>
          <a:prstGeom prst="rect">
            <a:avLst/>
          </a:prstGeom>
        </p:spPr>
      </p:pic>
    </p:spTree>
    <p:extLst>
      <p:ext uri="{BB962C8B-B14F-4D97-AF65-F5344CB8AC3E}">
        <p14:creationId xmlns:p14="http://schemas.microsoft.com/office/powerpoint/2010/main" val="2095020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DE52B0-E068-CA43-8A82-654681B93956}"/>
              </a:ext>
            </a:extLst>
          </p:cNvPr>
          <p:cNvGrpSpPr/>
          <p:nvPr/>
        </p:nvGrpSpPr>
        <p:grpSpPr>
          <a:xfrm>
            <a:off x="0" y="144016"/>
            <a:ext cx="9178078" cy="6453336"/>
            <a:chOff x="0" y="144016"/>
            <a:chExt cx="9178078" cy="6453336"/>
          </a:xfrm>
        </p:grpSpPr>
        <p:pic>
          <p:nvPicPr>
            <p:cNvPr id="1026" name="Picture 2" descr="https://scienceblogs.com/files/startswithabang/files/2012/10/3899986476_299854e165_z.jpeg">
              <a:extLst>
                <a:ext uri="{FF2B5EF4-FFF2-40B4-BE49-F238E27FC236}">
                  <a16:creationId xmlns:a16="http://schemas.microsoft.com/office/drawing/2014/main" id="{38184122-C0F0-9D43-8AF7-8F159CCFF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016"/>
              <a:ext cx="9178078" cy="64533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2F664B3-2D61-B148-8C04-FC501E94979F}"/>
                </a:ext>
              </a:extLst>
            </p:cNvPr>
            <p:cNvSpPr/>
            <p:nvPr/>
          </p:nvSpPr>
          <p:spPr bwMode="auto">
            <a:xfrm>
              <a:off x="869708" y="6052799"/>
              <a:ext cx="7200800" cy="356457"/>
            </a:xfrm>
            <a:prstGeom prst="rect">
              <a:avLst/>
            </a:prstGeom>
            <a:solidFill>
              <a:srgbClr val="E71F2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9EF76C27-4036-FA44-B536-5F44BC742C3B}"/>
                </a:ext>
              </a:extLst>
            </p:cNvPr>
            <p:cNvSpPr/>
            <p:nvPr/>
          </p:nvSpPr>
          <p:spPr bwMode="auto">
            <a:xfrm>
              <a:off x="858011" y="3515543"/>
              <a:ext cx="7200800" cy="356457"/>
            </a:xfrm>
            <a:prstGeom prst="rect">
              <a:avLst/>
            </a:prstGeom>
            <a:solidFill>
              <a:srgbClr val="E71F2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1" i="0" u="none" strike="noStrike" cap="none" normalizeH="0" baseline="0">
                <a:ln>
                  <a:noFill/>
                </a:ln>
                <a:solidFill>
                  <a:srgbClr val="000000"/>
                </a:solidFill>
                <a:effectLst/>
                <a:latin typeface="Arial" panose="020B0604020202020204" pitchFamily="34" charset="0"/>
                <a:ea typeface="ＭＳ Ｐゴシック" charset="0"/>
                <a:cs typeface="Arial" panose="020B0604020202020204" pitchFamily="34" charset="0"/>
              </a:endParaRPr>
            </a:p>
          </p:txBody>
        </p:sp>
      </p:grpSp>
      <p:sp>
        <p:nvSpPr>
          <p:cNvPr id="2050" name="Rectangle 2"/>
          <p:cNvSpPr>
            <a:spLocks noGrp="1" noChangeArrowheads="1"/>
          </p:cNvSpPr>
          <p:nvPr>
            <p:ph type="ctrTitle"/>
          </p:nvPr>
        </p:nvSpPr>
        <p:spPr>
          <a:xfrm>
            <a:off x="0" y="295198"/>
            <a:ext cx="9144002" cy="829546"/>
          </a:xfrm>
          <a:solidFill>
            <a:schemeClr val="tx1"/>
          </a:solidFill>
        </p:spPr>
        <p:txBody>
          <a:bodyPr/>
          <a:lstStyle/>
          <a:p>
            <a:r>
              <a:rPr lang="en-US" sz="3600" dirty="0">
                <a:latin typeface="Arial" panose="020B0604020202020204" pitchFamily="34" charset="0"/>
                <a:cs typeface="Arial" panose="020B0604020202020204" pitchFamily="34" charset="0"/>
              </a:rPr>
              <a:t>6 Steps to Complete Your Dissertation</a:t>
            </a:r>
          </a:p>
        </p:txBody>
      </p:sp>
      <p:sp>
        <p:nvSpPr>
          <p:cNvPr id="5" name="Rectangle 2">
            <a:extLst>
              <a:ext uri="{FF2B5EF4-FFF2-40B4-BE49-F238E27FC236}">
                <a16:creationId xmlns:a16="http://schemas.microsoft.com/office/drawing/2014/main" id="{11A574D2-1DD1-5F4E-840B-8A077600E4FC}"/>
              </a:ext>
            </a:extLst>
          </p:cNvPr>
          <p:cNvSpPr txBox="1">
            <a:spLocks noChangeArrowheads="1"/>
          </p:cNvSpPr>
          <p:nvPr/>
        </p:nvSpPr>
        <p:spPr bwMode="auto">
          <a:xfrm>
            <a:off x="683568" y="3212976"/>
            <a:ext cx="2246986" cy="504056"/>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kern="0" dirty="0">
                <a:latin typeface="Arial" panose="020B0604020202020204" pitchFamily="34" charset="0"/>
                <a:cs typeface="Arial" panose="020B0604020202020204" pitchFamily="34" charset="0"/>
              </a:rPr>
              <a:t>DRUDGERY</a:t>
            </a:r>
          </a:p>
        </p:txBody>
      </p:sp>
      <p:sp>
        <p:nvSpPr>
          <p:cNvPr id="7" name="Rectangle 2">
            <a:extLst>
              <a:ext uri="{FF2B5EF4-FFF2-40B4-BE49-F238E27FC236}">
                <a16:creationId xmlns:a16="http://schemas.microsoft.com/office/drawing/2014/main" id="{AD277DDC-493C-A14E-A321-7F8E465B6518}"/>
              </a:ext>
            </a:extLst>
          </p:cNvPr>
          <p:cNvSpPr txBox="1">
            <a:spLocks noChangeArrowheads="1"/>
          </p:cNvSpPr>
          <p:nvPr/>
        </p:nvSpPr>
        <p:spPr bwMode="auto">
          <a:xfrm>
            <a:off x="3000375" y="3212976"/>
            <a:ext cx="3000375" cy="504056"/>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kern="0" dirty="0">
                <a:latin typeface="Arial" panose="020B0604020202020204" pitchFamily="34" charset="0"/>
                <a:cs typeface="Arial" panose="020B0604020202020204" pitchFamily="34" charset="0"/>
              </a:rPr>
              <a:t>PROCRASTINATE</a:t>
            </a:r>
          </a:p>
        </p:txBody>
      </p:sp>
      <p:sp>
        <p:nvSpPr>
          <p:cNvPr id="8" name="Rectangle 2">
            <a:extLst>
              <a:ext uri="{FF2B5EF4-FFF2-40B4-BE49-F238E27FC236}">
                <a16:creationId xmlns:a16="http://schemas.microsoft.com/office/drawing/2014/main" id="{7B498624-5CF6-DC4D-8881-B8912F4218F9}"/>
              </a:ext>
            </a:extLst>
          </p:cNvPr>
          <p:cNvSpPr txBox="1">
            <a:spLocks noChangeArrowheads="1"/>
          </p:cNvSpPr>
          <p:nvPr/>
        </p:nvSpPr>
        <p:spPr bwMode="auto">
          <a:xfrm>
            <a:off x="6062735" y="3212976"/>
            <a:ext cx="2528325" cy="504056"/>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kern="0" dirty="0">
                <a:latin typeface="Arial" panose="020B0604020202020204" pitchFamily="34" charset="0"/>
                <a:cs typeface="Arial" panose="020B0604020202020204" pitchFamily="34" charset="0"/>
              </a:rPr>
              <a:t>PANIC</a:t>
            </a:r>
          </a:p>
        </p:txBody>
      </p:sp>
      <p:sp>
        <p:nvSpPr>
          <p:cNvPr id="10" name="Rectangle 2">
            <a:extLst>
              <a:ext uri="{FF2B5EF4-FFF2-40B4-BE49-F238E27FC236}">
                <a16:creationId xmlns:a16="http://schemas.microsoft.com/office/drawing/2014/main" id="{102F97A7-9A42-5240-AFCA-5FA0E115A056}"/>
              </a:ext>
            </a:extLst>
          </p:cNvPr>
          <p:cNvSpPr txBox="1">
            <a:spLocks noChangeArrowheads="1"/>
          </p:cNvSpPr>
          <p:nvPr/>
        </p:nvSpPr>
        <p:spPr bwMode="auto">
          <a:xfrm>
            <a:off x="618254" y="5805264"/>
            <a:ext cx="2312300" cy="504056"/>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kern="0" dirty="0">
                <a:latin typeface="Arial" panose="020B0604020202020204" pitchFamily="34" charset="0"/>
                <a:cs typeface="Arial" panose="020B0604020202020204" pitchFamily="34" charset="0"/>
              </a:rPr>
              <a:t>DESPAIR</a:t>
            </a:r>
          </a:p>
        </p:txBody>
      </p:sp>
      <p:sp>
        <p:nvSpPr>
          <p:cNvPr id="11" name="Rectangle 2">
            <a:extLst>
              <a:ext uri="{FF2B5EF4-FFF2-40B4-BE49-F238E27FC236}">
                <a16:creationId xmlns:a16="http://schemas.microsoft.com/office/drawing/2014/main" id="{01E66361-4C7A-9F4C-8CDA-279E3F5B6169}"/>
              </a:ext>
            </a:extLst>
          </p:cNvPr>
          <p:cNvSpPr txBox="1">
            <a:spLocks noChangeArrowheads="1"/>
          </p:cNvSpPr>
          <p:nvPr/>
        </p:nvSpPr>
        <p:spPr bwMode="auto">
          <a:xfrm>
            <a:off x="3059832" y="5805264"/>
            <a:ext cx="2808312" cy="504056"/>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kern="0" dirty="0">
                <a:latin typeface="Arial" panose="020B0604020202020204" pitchFamily="34" charset="0"/>
                <a:cs typeface="Arial" panose="020B0604020202020204" pitchFamily="34" charset="0"/>
              </a:rPr>
              <a:t>DRUDGERY</a:t>
            </a:r>
          </a:p>
        </p:txBody>
      </p:sp>
      <p:sp>
        <p:nvSpPr>
          <p:cNvPr id="12" name="Rectangle 2">
            <a:extLst>
              <a:ext uri="{FF2B5EF4-FFF2-40B4-BE49-F238E27FC236}">
                <a16:creationId xmlns:a16="http://schemas.microsoft.com/office/drawing/2014/main" id="{FEF64C14-ABCB-4141-9B78-2A6016E1835A}"/>
              </a:ext>
            </a:extLst>
          </p:cNvPr>
          <p:cNvSpPr txBox="1">
            <a:spLocks noChangeArrowheads="1"/>
          </p:cNvSpPr>
          <p:nvPr/>
        </p:nvSpPr>
        <p:spPr bwMode="auto">
          <a:xfrm>
            <a:off x="5997421" y="5805264"/>
            <a:ext cx="2528325" cy="504056"/>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en-US" sz="2400" kern="0" dirty="0">
                <a:latin typeface="Arial" panose="020B0604020202020204" pitchFamily="34" charset="0"/>
                <a:cs typeface="Arial" panose="020B0604020202020204" pitchFamily="34" charset="0"/>
              </a:rPr>
              <a:t>PRINTING</a:t>
            </a:r>
          </a:p>
        </p:txBody>
      </p:sp>
    </p:spTree>
    <p:extLst>
      <p:ext uri="{BB962C8B-B14F-4D97-AF65-F5344CB8AC3E}">
        <p14:creationId xmlns:p14="http://schemas.microsoft.com/office/powerpoint/2010/main" val="223844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18ACEDFA-56BD-6042-96E4-470EE2D8FE33}"/>
              </a:ext>
            </a:extLst>
          </p:cNvPr>
          <p:cNvSpPr txBox="1">
            <a:spLocks noChangeArrowheads="1"/>
          </p:cNvSpPr>
          <p:nvPr/>
        </p:nvSpPr>
        <p:spPr bwMode="auto">
          <a:xfrm>
            <a:off x="3743908" y="1730158"/>
            <a:ext cx="1692188"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Present PPT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15%</a:t>
            </a:r>
          </a:p>
        </p:txBody>
      </p:sp>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sz="4000" b="1" i="1" dirty="0">
                <a:effectLst>
                  <a:glow rad="876300">
                    <a:schemeClr val="tx1"/>
                  </a:glow>
                </a:effectLst>
                <a:latin typeface="Arial" charset="0"/>
                <a:ea typeface="ＭＳ Ｐゴシック" charset="0"/>
                <a:cs typeface="ＭＳ Ｐゴシック" charset="0"/>
              </a:rPr>
              <a:t>Research &amp; Writing Assignments</a:t>
            </a:r>
          </a:p>
        </p:txBody>
      </p:sp>
      <p:sp>
        <p:nvSpPr>
          <p:cNvPr id="4" name="Rectangle 2"/>
          <p:cNvSpPr txBox="1">
            <a:spLocks noChangeArrowheads="1"/>
          </p:cNvSpPr>
          <p:nvPr/>
        </p:nvSpPr>
        <p:spPr bwMode="auto">
          <a:xfrm>
            <a:off x="71500" y="1730158"/>
            <a:ext cx="1692188"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Reading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25%</a:t>
            </a:r>
          </a:p>
        </p:txBody>
      </p:sp>
      <p:sp>
        <p:nvSpPr>
          <p:cNvPr id="5" name="Rectangle 2"/>
          <p:cNvSpPr txBox="1">
            <a:spLocks noChangeArrowheads="1"/>
          </p:cNvSpPr>
          <p:nvPr/>
        </p:nvSpPr>
        <p:spPr bwMode="auto">
          <a:xfrm>
            <a:off x="1907704" y="1730158"/>
            <a:ext cx="1692188"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Topic </a:t>
            </a:r>
            <a:b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Approval</a:t>
            </a:r>
            <a:b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Form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10%</a:t>
            </a:r>
          </a:p>
        </p:txBody>
      </p:sp>
      <p:sp>
        <p:nvSpPr>
          <p:cNvPr id="6" name="Rectangle 2"/>
          <p:cNvSpPr txBox="1">
            <a:spLocks noChangeArrowheads="1"/>
          </p:cNvSpPr>
          <p:nvPr/>
        </p:nvSpPr>
        <p:spPr bwMode="auto">
          <a:xfrm>
            <a:off x="5580112" y="1730158"/>
            <a:ext cx="1692188"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Proposal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25%</a:t>
            </a:r>
          </a:p>
        </p:txBody>
      </p:sp>
      <p:sp>
        <p:nvSpPr>
          <p:cNvPr id="2" name="Notched Right Arrow 1"/>
          <p:cNvSpPr/>
          <p:nvPr/>
        </p:nvSpPr>
        <p:spPr bwMode="auto">
          <a:xfrm>
            <a:off x="1657002" y="2738326"/>
            <a:ext cx="528943"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7" name="Notched Right Arrow 6"/>
          <p:cNvSpPr/>
          <p:nvPr/>
        </p:nvSpPr>
        <p:spPr bwMode="auto">
          <a:xfrm>
            <a:off x="5279636" y="2738326"/>
            <a:ext cx="528943"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ectangle 2"/>
          <p:cNvSpPr txBox="1">
            <a:spLocks noChangeArrowheads="1"/>
          </p:cNvSpPr>
          <p:nvPr/>
        </p:nvSpPr>
        <p:spPr bwMode="auto">
          <a:xfrm>
            <a:off x="7416316" y="1730158"/>
            <a:ext cx="1692188"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Pilot Project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25%</a:t>
            </a:r>
          </a:p>
        </p:txBody>
      </p:sp>
      <p:sp>
        <p:nvSpPr>
          <p:cNvPr id="9" name="Notched Right Arrow 8"/>
          <p:cNvSpPr/>
          <p:nvPr/>
        </p:nvSpPr>
        <p:spPr bwMode="auto">
          <a:xfrm>
            <a:off x="7151844" y="2738326"/>
            <a:ext cx="528943"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Notched Right Arrow 10">
            <a:extLst>
              <a:ext uri="{FF2B5EF4-FFF2-40B4-BE49-F238E27FC236}">
                <a16:creationId xmlns:a16="http://schemas.microsoft.com/office/drawing/2014/main" id="{4CA1B558-1EFB-FB4E-9B3E-6FABBBCB9785}"/>
              </a:ext>
            </a:extLst>
          </p:cNvPr>
          <p:cNvSpPr/>
          <p:nvPr/>
        </p:nvSpPr>
        <p:spPr bwMode="auto">
          <a:xfrm>
            <a:off x="3479436" y="2738326"/>
            <a:ext cx="528943" cy="1381348"/>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160367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2" grpId="0" animBg="1"/>
      <p:bldP spid="7" grpId="0" animBg="1"/>
      <p:bldP spid="8"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mless Stylish Background. Stock Vector - Illustration of pattern,  detail: 8256563">
            <a:extLst>
              <a:ext uri="{FF2B5EF4-FFF2-40B4-BE49-F238E27FC236}">
                <a16:creationId xmlns:a16="http://schemas.microsoft.com/office/drawing/2014/main" id="{AB113F22-E5E4-2794-B406-07296E382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1"/>
          <a:stretch/>
        </p:blipFill>
        <p:spPr bwMode="auto">
          <a:xfrm rot="10800000">
            <a:off x="29980" y="44970"/>
            <a:ext cx="173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119922" y="44970"/>
            <a:ext cx="8994098" cy="1088634"/>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Where on the Internet can you…</a:t>
            </a:r>
          </a:p>
        </p:txBody>
      </p:sp>
      <p:sp>
        <p:nvSpPr>
          <p:cNvPr id="2" name="Rectangle 2">
            <a:extLst>
              <a:ext uri="{FF2B5EF4-FFF2-40B4-BE49-F238E27FC236}">
                <a16:creationId xmlns:a16="http://schemas.microsoft.com/office/drawing/2014/main" id="{7529B524-E822-07A6-0923-CD39859E60BC}"/>
              </a:ext>
            </a:extLst>
          </p:cNvPr>
          <p:cNvSpPr txBox="1">
            <a:spLocks noChangeArrowheads="1"/>
          </p:cNvSpPr>
          <p:nvPr/>
        </p:nvSpPr>
        <p:spPr bwMode="auto">
          <a:xfrm>
            <a:off x="1768840" y="1568314"/>
            <a:ext cx="7375160" cy="524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defTabSz="914400" eaLnBrk="1" hangingPunct="1">
              <a:spcBef>
                <a:spcPts val="1800"/>
              </a:spcBef>
              <a:buFont typeface="Arial" panose="020B0604020202020204" pitchFamily="34" charset="0"/>
              <a:buChar char="•"/>
            </a:pPr>
            <a:r>
              <a:rPr lang="en-US" sz="2000" b="1" kern="0" dirty="0">
                <a:solidFill>
                  <a:schemeClr val="bg1"/>
                </a:solidFill>
                <a:latin typeface="Arial" charset="0"/>
                <a:ea typeface="ＭＳ Ｐゴシック" charset="0"/>
              </a:rPr>
              <a:t>Find hundreds of PowerPoint (PPT) </a:t>
            </a:r>
            <a:r>
              <a:rPr lang="en-US" sz="2000" b="1" kern="0" dirty="0">
                <a:solidFill>
                  <a:srgbClr val="C00000"/>
                </a:solidFill>
                <a:latin typeface="Arial" charset="0"/>
                <a:ea typeface="ＭＳ Ｐゴシック" charset="0"/>
              </a:rPr>
              <a:t>slides</a:t>
            </a:r>
            <a:r>
              <a:rPr lang="en-US" sz="2000" b="1" kern="0" dirty="0">
                <a:solidFill>
                  <a:schemeClr val="bg1"/>
                </a:solidFill>
                <a:latin typeface="Arial" charset="0"/>
                <a:ea typeface="ＭＳ Ｐゴシック" charset="0"/>
              </a:rPr>
              <a:t> for every Bible book</a:t>
            </a:r>
          </a:p>
          <a:p>
            <a:pPr marL="457200" indent="-457200" algn="l" defTabSz="914400" eaLnBrk="1" hangingPunct="1">
              <a:spcBef>
                <a:spcPts val="1800"/>
              </a:spcBef>
              <a:buFont typeface="Arial" panose="020B0604020202020204" pitchFamily="34" charset="0"/>
              <a:buChar char="•"/>
            </a:pPr>
            <a:r>
              <a:rPr lang="en-US" sz="2000" b="1" kern="0" dirty="0">
                <a:solidFill>
                  <a:schemeClr val="bg1"/>
                </a:solidFill>
                <a:latin typeface="Arial" charset="0"/>
                <a:ea typeface="ＭＳ Ｐゴシック" charset="0"/>
              </a:rPr>
              <a:t>Download </a:t>
            </a:r>
            <a:r>
              <a:rPr lang="en-US" sz="2000" b="1" kern="0" dirty="0">
                <a:solidFill>
                  <a:srgbClr val="C00000"/>
                </a:solidFill>
                <a:latin typeface="Arial" charset="0"/>
                <a:ea typeface="ＭＳ Ｐゴシック" charset="0"/>
              </a:rPr>
              <a:t>editable</a:t>
            </a:r>
            <a:r>
              <a:rPr lang="en-US" sz="2000" b="1" kern="0" dirty="0">
                <a:solidFill>
                  <a:schemeClr val="bg1"/>
                </a:solidFill>
                <a:latin typeface="Arial" charset="0"/>
                <a:ea typeface="ＭＳ Ｐゴシック" charset="0"/>
              </a:rPr>
              <a:t> files for your teaching (not just PDFs)</a:t>
            </a:r>
          </a:p>
          <a:p>
            <a:pPr marL="457200" indent="-457200" algn="l" defTabSz="914400" eaLnBrk="1" hangingPunct="1">
              <a:spcBef>
                <a:spcPts val="1800"/>
              </a:spcBef>
              <a:buFont typeface="Arial" panose="020B0604020202020204" pitchFamily="34" charset="0"/>
              <a:buChar char="•"/>
            </a:pPr>
            <a:r>
              <a:rPr lang="en-US" sz="2000" b="1" kern="0" dirty="0">
                <a:solidFill>
                  <a:schemeClr val="bg1"/>
                </a:solidFill>
                <a:latin typeface="Arial" charset="0"/>
                <a:ea typeface="ＭＳ Ｐゴシック" charset="0"/>
              </a:rPr>
              <a:t>Access 40+ free editable </a:t>
            </a:r>
            <a:r>
              <a:rPr lang="en-US" sz="2000" b="1" kern="0" dirty="0">
                <a:solidFill>
                  <a:srgbClr val="C00000"/>
                </a:solidFill>
                <a:latin typeface="Arial" charset="0"/>
                <a:ea typeface="ＭＳ Ｐゴシック" charset="0"/>
              </a:rPr>
              <a:t>courses</a:t>
            </a:r>
            <a:r>
              <a:rPr lang="en-US" sz="2000" b="1" kern="0" dirty="0">
                <a:solidFill>
                  <a:schemeClr val="bg1"/>
                </a:solidFill>
                <a:latin typeface="Arial" charset="0"/>
                <a:ea typeface="ＭＳ Ｐゴシック" charset="0"/>
              </a:rPr>
              <a:t> on theology and practical ministry</a:t>
            </a:r>
          </a:p>
          <a:p>
            <a:pPr marL="457200" indent="-457200" algn="l" defTabSz="914400" eaLnBrk="1" hangingPunct="1">
              <a:spcBef>
                <a:spcPts val="1800"/>
              </a:spcBef>
              <a:buFont typeface="Arial" panose="020B0604020202020204" pitchFamily="34" charset="0"/>
              <a:buChar char="•"/>
            </a:pPr>
            <a:r>
              <a:rPr lang="en-US" sz="2000" b="1" kern="0" dirty="0">
                <a:solidFill>
                  <a:schemeClr val="bg1"/>
                </a:solidFill>
                <a:latin typeface="Arial" charset="0"/>
                <a:ea typeface="ＭＳ Ｐゴシック" charset="0"/>
              </a:rPr>
              <a:t>Download </a:t>
            </a:r>
            <a:r>
              <a:rPr lang="en-US" sz="2000" b="1" kern="0" dirty="0">
                <a:solidFill>
                  <a:srgbClr val="C00000"/>
                </a:solidFill>
                <a:latin typeface="Arial" charset="0"/>
                <a:ea typeface="ＭＳ Ｐゴシック" charset="0"/>
              </a:rPr>
              <a:t>audio and video</a:t>
            </a:r>
          </a:p>
          <a:p>
            <a:pPr marL="457200" indent="-457200" algn="l" defTabSz="914400" eaLnBrk="1" hangingPunct="1">
              <a:spcBef>
                <a:spcPts val="1800"/>
              </a:spcBef>
              <a:buFont typeface="Arial" panose="020B0604020202020204" pitchFamily="34" charset="0"/>
              <a:buChar char="•"/>
            </a:pPr>
            <a:r>
              <a:rPr lang="en-US" sz="2000" b="1" kern="0" dirty="0">
                <a:solidFill>
                  <a:schemeClr val="bg1"/>
                </a:solidFill>
                <a:latin typeface="Arial" charset="0"/>
                <a:ea typeface="ＭＳ Ｐゴシック" charset="0"/>
              </a:rPr>
              <a:t>Get </a:t>
            </a:r>
            <a:r>
              <a:rPr lang="en-US" sz="2000" b="1" kern="0" dirty="0">
                <a:solidFill>
                  <a:srgbClr val="C00000"/>
                </a:solidFill>
                <a:latin typeface="Arial" charset="0"/>
                <a:ea typeface="ＭＳ Ｐゴシック" charset="0"/>
              </a:rPr>
              <a:t>translations</a:t>
            </a:r>
            <a:r>
              <a:rPr lang="en-US" sz="2000" b="1" kern="0" dirty="0">
                <a:solidFill>
                  <a:schemeClr val="bg1"/>
                </a:solidFill>
                <a:latin typeface="Arial" charset="0"/>
                <a:ea typeface="ＭＳ Ｐゴシック" charset="0"/>
              </a:rPr>
              <a:t> in 50+ languages</a:t>
            </a:r>
          </a:p>
        </p:txBody>
      </p:sp>
    </p:spTree>
    <p:extLst>
      <p:ext uri="{BB962C8B-B14F-4D97-AF65-F5344CB8AC3E}">
        <p14:creationId xmlns:p14="http://schemas.microsoft.com/office/powerpoint/2010/main" val="24081249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mless Stylish Background. Stock Vector - Illustration of pattern,  detail: 8256563">
            <a:extLst>
              <a:ext uri="{FF2B5EF4-FFF2-40B4-BE49-F238E27FC236}">
                <a16:creationId xmlns:a16="http://schemas.microsoft.com/office/drawing/2014/main" id="{AB113F22-E5E4-2794-B406-07296E382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1"/>
          <a:stretch/>
        </p:blipFill>
        <p:spPr bwMode="auto">
          <a:xfrm rot="10800000">
            <a:off x="29980" y="44970"/>
            <a:ext cx="173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119922" y="44970"/>
            <a:ext cx="8994098" cy="1088634"/>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Where on the Internet can you…</a:t>
            </a:r>
          </a:p>
        </p:txBody>
      </p:sp>
      <p:sp>
        <p:nvSpPr>
          <p:cNvPr id="2" name="Rectangle 2">
            <a:extLst>
              <a:ext uri="{FF2B5EF4-FFF2-40B4-BE49-F238E27FC236}">
                <a16:creationId xmlns:a16="http://schemas.microsoft.com/office/drawing/2014/main" id="{7529B524-E822-07A6-0923-CD39859E60BC}"/>
              </a:ext>
            </a:extLst>
          </p:cNvPr>
          <p:cNvSpPr txBox="1">
            <a:spLocks noChangeArrowheads="1"/>
          </p:cNvSpPr>
          <p:nvPr/>
        </p:nvSpPr>
        <p:spPr bwMode="auto">
          <a:xfrm>
            <a:off x="1768840" y="1568314"/>
            <a:ext cx="7375160" cy="524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Find hundreds of PowerPoint (PPT) </a:t>
            </a:r>
            <a:r>
              <a:rPr lang="en-US" sz="3200" b="1" kern="0" dirty="0">
                <a:solidFill>
                  <a:srgbClr val="FFFF00"/>
                </a:solidFill>
                <a:latin typeface="Arial" charset="0"/>
                <a:ea typeface="ＭＳ Ｐゴシック" charset="0"/>
              </a:rPr>
              <a:t>slides</a:t>
            </a:r>
            <a:r>
              <a:rPr lang="en-US" sz="3200" b="1" kern="0" dirty="0">
                <a:solidFill>
                  <a:schemeClr val="bg1"/>
                </a:solidFill>
                <a:latin typeface="Arial" charset="0"/>
                <a:ea typeface="ＭＳ Ｐゴシック" charset="0"/>
              </a:rPr>
              <a:t> for every Bible book</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Download </a:t>
            </a:r>
            <a:r>
              <a:rPr lang="en-US" sz="3200" b="1" kern="0" dirty="0">
                <a:solidFill>
                  <a:srgbClr val="FFFF00"/>
                </a:solidFill>
                <a:latin typeface="Arial" charset="0"/>
                <a:ea typeface="ＭＳ Ｐゴシック" charset="0"/>
              </a:rPr>
              <a:t>editable</a:t>
            </a:r>
            <a:r>
              <a:rPr lang="en-US" sz="3200" b="1" kern="0" dirty="0">
                <a:solidFill>
                  <a:schemeClr val="bg1"/>
                </a:solidFill>
                <a:latin typeface="Arial" charset="0"/>
                <a:ea typeface="ＭＳ Ｐゴシック" charset="0"/>
              </a:rPr>
              <a:t> files for your teaching (not just PDFs)</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Access 40+ free editable </a:t>
            </a:r>
            <a:r>
              <a:rPr lang="en-US" sz="3200" b="1" kern="0" dirty="0">
                <a:solidFill>
                  <a:srgbClr val="FFFF00"/>
                </a:solidFill>
                <a:latin typeface="Arial" charset="0"/>
                <a:ea typeface="ＭＳ Ｐゴシック" charset="0"/>
              </a:rPr>
              <a:t>courses</a:t>
            </a:r>
            <a:r>
              <a:rPr lang="en-US" sz="3200" b="1" kern="0" dirty="0">
                <a:solidFill>
                  <a:schemeClr val="bg1"/>
                </a:solidFill>
                <a:latin typeface="Arial" charset="0"/>
                <a:ea typeface="ＭＳ Ｐゴシック" charset="0"/>
              </a:rPr>
              <a:t> on theology and practical ministry</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Download </a:t>
            </a:r>
            <a:r>
              <a:rPr lang="en-US" sz="3200" b="1" kern="0" dirty="0">
                <a:solidFill>
                  <a:srgbClr val="FFFF00"/>
                </a:solidFill>
                <a:latin typeface="Arial" charset="0"/>
                <a:ea typeface="ＭＳ Ｐゴシック" charset="0"/>
              </a:rPr>
              <a:t>audio and video</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Get </a:t>
            </a:r>
            <a:r>
              <a:rPr lang="en-US" sz="3200" b="1" kern="0" dirty="0">
                <a:solidFill>
                  <a:srgbClr val="FFFF00"/>
                </a:solidFill>
                <a:latin typeface="Arial" charset="0"/>
                <a:ea typeface="ＭＳ Ｐゴシック" charset="0"/>
              </a:rPr>
              <a:t>translations</a:t>
            </a:r>
            <a:r>
              <a:rPr lang="en-US" sz="3200" b="1" kern="0" dirty="0">
                <a:solidFill>
                  <a:schemeClr val="bg1"/>
                </a:solidFill>
                <a:latin typeface="Arial" charset="0"/>
                <a:ea typeface="ＭＳ Ｐゴシック" charset="0"/>
              </a:rPr>
              <a:t> in 50+ languages</a:t>
            </a:r>
          </a:p>
        </p:txBody>
      </p:sp>
    </p:spTree>
    <p:extLst>
      <p:ext uri="{BB962C8B-B14F-4D97-AF65-F5344CB8AC3E}">
        <p14:creationId xmlns:p14="http://schemas.microsoft.com/office/powerpoint/2010/main" val="12154158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0" y="1340770"/>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99C6D5E6-895B-914B-B647-7FC9BD913E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Matthew portrays Jesus as both the lion (ruling king) and the lamb (Sacrificial Savior) </a:t>
            </a:r>
          </a:p>
        </p:txBody>
      </p:sp>
    </p:spTree>
    <p:extLst>
      <p:ext uri="{BB962C8B-B14F-4D97-AF65-F5344CB8AC3E}">
        <p14:creationId xmlns:p14="http://schemas.microsoft.com/office/powerpoint/2010/main" val="36877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0" y="1340770"/>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99C6D5E6-895B-914B-B647-7FC9BD913E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4" name="Picture 3">
            <a:extLst>
              <a:ext uri="{FF2B5EF4-FFF2-40B4-BE49-F238E27FC236}">
                <a16:creationId xmlns:a16="http://schemas.microsoft.com/office/drawing/2014/main" id="{CFA970DD-0C19-AB25-1849-7CB28EC4566F}"/>
              </a:ext>
            </a:extLst>
          </p:cNvPr>
          <p:cNvPicPr>
            <a:picLocks noChangeAspect="1"/>
          </p:cNvPicPr>
          <p:nvPr/>
        </p:nvPicPr>
        <p:blipFill>
          <a:blip r:embed="rId4"/>
          <a:stretch>
            <a:fillRect/>
          </a:stretch>
        </p:blipFill>
        <p:spPr>
          <a:xfrm>
            <a:off x="-1" y="25401"/>
            <a:ext cx="9143999" cy="6343698"/>
          </a:xfrm>
          <a:prstGeom prst="rect">
            <a:avLst/>
          </a:prstGeom>
        </p:spPr>
      </p:pic>
      <p:grpSp>
        <p:nvGrpSpPr>
          <p:cNvPr id="6" name="Group 5">
            <a:extLst>
              <a:ext uri="{FF2B5EF4-FFF2-40B4-BE49-F238E27FC236}">
                <a16:creationId xmlns:a16="http://schemas.microsoft.com/office/drawing/2014/main" id="{F8C6E2C9-FAEC-92F8-E155-D95722C3E7E4}"/>
              </a:ext>
            </a:extLst>
          </p:cNvPr>
          <p:cNvGrpSpPr/>
          <p:nvPr/>
        </p:nvGrpSpPr>
        <p:grpSpPr>
          <a:xfrm>
            <a:off x="0" y="4363572"/>
            <a:ext cx="2595737" cy="1411941"/>
            <a:chOff x="0" y="1378496"/>
            <a:chExt cx="2595737" cy="1411941"/>
          </a:xfrm>
        </p:grpSpPr>
        <p:sp>
          <p:nvSpPr>
            <p:cNvPr id="8" name="Right Arrow 7">
              <a:extLst>
                <a:ext uri="{FF2B5EF4-FFF2-40B4-BE49-F238E27FC236}">
                  <a16:creationId xmlns:a16="http://schemas.microsoft.com/office/drawing/2014/main" id="{77B813A5-3258-5C06-6585-3587A2A2D1C5}"/>
                </a:ext>
              </a:extLst>
            </p:cNvPr>
            <p:cNvSpPr/>
            <p:nvPr/>
          </p:nvSpPr>
          <p:spPr bwMode="auto">
            <a:xfrm rot="2292705">
              <a:off x="1700974" y="1682611"/>
              <a:ext cx="894763"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7" name="Rectangle 3">
              <a:extLst>
                <a:ext uri="{FF2B5EF4-FFF2-40B4-BE49-F238E27FC236}">
                  <a16:creationId xmlns:a16="http://schemas.microsoft.com/office/drawing/2014/main" id="{EBB2FFA9-10A9-6261-326F-15048F594078}"/>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Read the Notes for the Slide</a:t>
              </a:r>
            </a:p>
          </p:txBody>
        </p:sp>
      </p:grpSp>
    </p:spTree>
    <p:extLst>
      <p:ext uri="{BB962C8B-B14F-4D97-AF65-F5344CB8AC3E}">
        <p14:creationId xmlns:p14="http://schemas.microsoft.com/office/powerpoint/2010/main" val="35981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84931"/>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Publishing</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3" name="Picture 2">
            <a:extLst>
              <a:ext uri="{FF2B5EF4-FFF2-40B4-BE49-F238E27FC236}">
                <a16:creationId xmlns:a16="http://schemas.microsoft.com/office/drawing/2014/main" id="{FC4B611A-4AD1-F64B-9C14-9D534C4DE4FE}"/>
              </a:ext>
            </a:extLst>
          </p:cNvPr>
          <p:cNvPicPr>
            <a:picLocks noChangeAspect="1"/>
          </p:cNvPicPr>
          <p:nvPr/>
        </p:nvPicPr>
        <p:blipFill>
          <a:blip r:embed="rId3"/>
          <a:stretch>
            <a:fillRect/>
          </a:stretch>
        </p:blipFill>
        <p:spPr>
          <a:xfrm>
            <a:off x="0" y="819713"/>
            <a:ext cx="9144000" cy="6098758"/>
          </a:xfrm>
          <a:prstGeom prst="rect">
            <a:avLst/>
          </a:prstGeom>
        </p:spPr>
      </p:pic>
      <p:pic>
        <p:nvPicPr>
          <p:cNvPr id="7" name="Picture 6">
            <a:extLst>
              <a:ext uri="{FF2B5EF4-FFF2-40B4-BE49-F238E27FC236}">
                <a16:creationId xmlns:a16="http://schemas.microsoft.com/office/drawing/2014/main" id="{09558A17-5D80-E31F-30F9-47CE2D818C9A}"/>
              </a:ext>
            </a:extLst>
          </p:cNvPr>
          <p:cNvPicPr>
            <a:picLocks noChangeAspect="1"/>
          </p:cNvPicPr>
          <p:nvPr/>
        </p:nvPicPr>
        <p:blipFill>
          <a:blip r:embed="rId4"/>
          <a:stretch>
            <a:fillRect/>
          </a:stretch>
        </p:blipFill>
        <p:spPr>
          <a:xfrm rot="20991645">
            <a:off x="-179229" y="434309"/>
            <a:ext cx="5216406" cy="6955208"/>
          </a:xfrm>
          <a:prstGeom prst="rect">
            <a:avLst/>
          </a:prstGeom>
        </p:spPr>
      </p:pic>
      <p:pic>
        <p:nvPicPr>
          <p:cNvPr id="9" name="Picture 8">
            <a:extLst>
              <a:ext uri="{FF2B5EF4-FFF2-40B4-BE49-F238E27FC236}">
                <a16:creationId xmlns:a16="http://schemas.microsoft.com/office/drawing/2014/main" id="{DE144957-D506-4F9C-6631-E9867DBEF06D}"/>
              </a:ext>
            </a:extLst>
          </p:cNvPr>
          <p:cNvPicPr>
            <a:picLocks noChangeAspect="1"/>
          </p:cNvPicPr>
          <p:nvPr/>
        </p:nvPicPr>
        <p:blipFill>
          <a:blip r:embed="rId5"/>
          <a:stretch>
            <a:fillRect/>
          </a:stretch>
        </p:blipFill>
        <p:spPr>
          <a:xfrm rot="842677">
            <a:off x="4210050" y="378502"/>
            <a:ext cx="5143500" cy="6858000"/>
          </a:xfrm>
          <a:prstGeom prst="rect">
            <a:avLst/>
          </a:prstGeom>
        </p:spPr>
      </p:pic>
    </p:spTree>
    <p:extLst>
      <p:ext uri="{BB962C8B-B14F-4D97-AF65-F5344CB8AC3E}">
        <p14:creationId xmlns:p14="http://schemas.microsoft.com/office/powerpoint/2010/main" val="320556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215131"/>
          </a:xfrm>
          <a:solidFill>
            <a:srgbClr val="6ABED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BSD can help you teach</a:t>
            </a:r>
          </a:p>
        </p:txBody>
      </p:sp>
      <p:sp>
        <p:nvSpPr>
          <p:cNvPr id="3" name="Rectangle 2">
            <a:extLst>
              <a:ext uri="{FF2B5EF4-FFF2-40B4-BE49-F238E27FC236}">
                <a16:creationId xmlns:a16="http://schemas.microsoft.com/office/drawing/2014/main" id="{28B9D85A-D5F9-08E6-3C84-829182EC1BBA}"/>
              </a:ext>
            </a:extLst>
          </p:cNvPr>
          <p:cNvSpPr txBox="1">
            <a:spLocks noChangeArrowheads="1"/>
          </p:cNvSpPr>
          <p:nvPr/>
        </p:nvSpPr>
        <p:spPr bwMode="auto">
          <a:xfrm>
            <a:off x="0" y="1519107"/>
            <a:ext cx="9144000" cy="14252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914400" marR="0" lvl="0" indent="-914400" algn="l" defTabSz="914400" rtl="0" eaLnBrk="0" fontAlgn="base" latinLnBrk="0" hangingPunct="0">
              <a:lnSpc>
                <a:spcPct val="100000"/>
              </a:lnSpc>
              <a:spcBef>
                <a:spcPct val="0"/>
              </a:spcBef>
              <a:spcAft>
                <a:spcPct val="0"/>
              </a:spcAft>
              <a:buClrTx/>
              <a:buSzTx/>
              <a:buFontTx/>
              <a:buAutoNum type="arabicPeriod"/>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Decide your content</a:t>
            </a:r>
          </a:p>
          <a:p>
            <a:pPr marL="914400" marR="0" lvl="0" indent="-914400" algn="l" defTabSz="914400" rtl="0" eaLnBrk="0" fontAlgn="base" latinLnBrk="0" hangingPunct="0">
              <a:lnSpc>
                <a:spcPct val="100000"/>
              </a:lnSpc>
              <a:spcBef>
                <a:spcPct val="0"/>
              </a:spcBef>
              <a:spcAft>
                <a:spcPct val="0"/>
              </a:spcAft>
              <a:buClrTx/>
              <a:buSzTx/>
              <a:buFontTx/>
              <a:buAutoNum type="arabicPeriod"/>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Choose the right BSD course</a:t>
            </a:r>
          </a:p>
        </p:txBody>
      </p:sp>
      <p:pic>
        <p:nvPicPr>
          <p:cNvPr id="1026" name="Picture 2" descr="Choosing a course to study: The basics">
            <a:extLst>
              <a:ext uri="{FF2B5EF4-FFF2-40B4-BE49-F238E27FC236}">
                <a16:creationId xmlns:a16="http://schemas.microsoft.com/office/drawing/2014/main" id="{3189FE29-E2C8-ED80-5550-2788A4475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3429000"/>
            <a:ext cx="6223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913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045F1-5DB9-7266-A059-A3DB619BC49D}"/>
              </a:ext>
            </a:extLst>
          </p:cNvPr>
          <p:cNvPicPr>
            <a:picLocks noChangeAspect="1"/>
          </p:cNvPicPr>
          <p:nvPr/>
        </p:nvPicPr>
        <p:blipFill>
          <a:blip r:embed="rId3"/>
          <a:stretch>
            <a:fillRect/>
          </a:stretch>
        </p:blipFill>
        <p:spPr>
          <a:xfrm>
            <a:off x="223024" y="0"/>
            <a:ext cx="8697950" cy="7398055"/>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grpSp>
        <p:nvGrpSpPr>
          <p:cNvPr id="5" name="Group 4">
            <a:extLst>
              <a:ext uri="{FF2B5EF4-FFF2-40B4-BE49-F238E27FC236}">
                <a16:creationId xmlns:a16="http://schemas.microsoft.com/office/drawing/2014/main" id="{7B695EE3-421C-09EF-462A-5AA71E687A1F}"/>
              </a:ext>
            </a:extLst>
          </p:cNvPr>
          <p:cNvGrpSpPr/>
          <p:nvPr/>
        </p:nvGrpSpPr>
        <p:grpSpPr>
          <a:xfrm>
            <a:off x="0" y="1378496"/>
            <a:ext cx="2568388" cy="1411941"/>
            <a:chOff x="0" y="1378496"/>
            <a:chExt cx="2568388" cy="1411941"/>
          </a:xfrm>
        </p:grpSpPr>
        <p:sp>
          <p:nvSpPr>
            <p:cNvPr id="4" name="Rectangle 3"/>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Use the search feature</a:t>
              </a:r>
            </a:p>
          </p:txBody>
        </p:sp>
        <p:sp>
          <p:nvSpPr>
            <p:cNvPr id="2" name="Right Arrow 1">
              <a:extLst>
                <a:ext uri="{FF2B5EF4-FFF2-40B4-BE49-F238E27FC236}">
                  <a16:creationId xmlns:a16="http://schemas.microsoft.com/office/drawing/2014/main" id="{89FA717D-8DAA-5227-D65C-02B48A6F8E26}"/>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grpSp>
      <p:grpSp>
        <p:nvGrpSpPr>
          <p:cNvPr id="6" name="Group 5">
            <a:extLst>
              <a:ext uri="{FF2B5EF4-FFF2-40B4-BE49-F238E27FC236}">
                <a16:creationId xmlns:a16="http://schemas.microsoft.com/office/drawing/2014/main" id="{7176DAEF-C9E1-541C-46AB-053ED47FFD8A}"/>
              </a:ext>
            </a:extLst>
          </p:cNvPr>
          <p:cNvGrpSpPr/>
          <p:nvPr/>
        </p:nvGrpSpPr>
        <p:grpSpPr>
          <a:xfrm>
            <a:off x="0" y="3368661"/>
            <a:ext cx="2568388" cy="1411941"/>
            <a:chOff x="0" y="1378496"/>
            <a:chExt cx="2568388" cy="1411941"/>
          </a:xfrm>
        </p:grpSpPr>
        <p:sp>
          <p:nvSpPr>
            <p:cNvPr id="7" name="Rectangle 3">
              <a:extLst>
                <a:ext uri="{FF2B5EF4-FFF2-40B4-BE49-F238E27FC236}">
                  <a16:creationId xmlns:a16="http://schemas.microsoft.com/office/drawing/2014/main" id="{DA9AFF8A-78EC-603A-EE41-7FD4BA7F6E68}"/>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Scroll through the 43 courses</a:t>
              </a:r>
            </a:p>
          </p:txBody>
        </p:sp>
        <p:sp>
          <p:nvSpPr>
            <p:cNvPr id="8" name="Right Arrow 7">
              <a:extLst>
                <a:ext uri="{FF2B5EF4-FFF2-40B4-BE49-F238E27FC236}">
                  <a16:creationId xmlns:a16="http://schemas.microsoft.com/office/drawing/2014/main" id="{35191834-5047-0121-04FD-8F90E880EB5C}"/>
                </a:ext>
              </a:extLst>
            </p:cNvPr>
            <p:cNvSpPr/>
            <p:nvPr/>
          </p:nvSpPr>
          <p:spPr bwMode="auto">
            <a:xfrm>
              <a:off x="1928906" y="1761565"/>
              <a:ext cx="639482"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3009850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24" y="-40642"/>
            <a:ext cx="9049395" cy="2893570"/>
          </a:xfrm>
        </p:spPr>
        <p:txBody>
          <a:bodyPr/>
          <a:lstStyle/>
          <a:p>
            <a:r>
              <a:rPr lang="en-US" sz="5400" b="1" dirty="0">
                <a:effectLst>
                  <a:glow rad="177800">
                    <a:schemeClr val="bg2"/>
                  </a:glow>
                </a:effectLst>
              </a:rPr>
              <a:t>Full/Standard (4:3) or </a:t>
            </a:r>
            <a:br>
              <a:rPr lang="en-US" sz="5400" b="1" dirty="0">
                <a:effectLst>
                  <a:glow rad="177800">
                    <a:schemeClr val="bg2"/>
                  </a:glow>
                </a:effectLst>
              </a:rPr>
            </a:br>
            <a:r>
              <a:rPr lang="en-US" sz="5400" b="1" dirty="0">
                <a:effectLst>
                  <a:glow rad="177800">
                    <a:schemeClr val="bg2"/>
                  </a:glow>
                </a:effectLst>
              </a:rPr>
              <a:t>Widescreen (16:9) </a:t>
            </a:r>
            <a:br>
              <a:rPr lang="en-US" sz="5400" b="1" dirty="0">
                <a:effectLst>
                  <a:glow rad="177800">
                    <a:schemeClr val="bg2"/>
                  </a:glow>
                </a:effectLst>
              </a:rPr>
            </a:br>
            <a:r>
              <a:rPr lang="en-US" sz="5400" b="1" dirty="0">
                <a:effectLst>
                  <a:glow rad="177800">
                    <a:schemeClr val="bg2"/>
                  </a:glow>
                </a:effectLst>
              </a:rPr>
              <a:t>Format?</a:t>
            </a:r>
          </a:p>
        </p:txBody>
      </p:sp>
      <p:pic>
        <p:nvPicPr>
          <p:cNvPr id="6" name="Picture 2" descr="Aspect Ratio's 4:3 vs 16:9 - RTR PROductions">
            <a:extLst>
              <a:ext uri="{FF2B5EF4-FFF2-40B4-BE49-F238E27FC236}">
                <a16:creationId xmlns:a16="http://schemas.microsoft.com/office/drawing/2014/main" id="{8552D2DA-D535-D3FD-8037-535ADEB13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 y="2854852"/>
            <a:ext cx="9369127" cy="401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7770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7F3C-A9AD-3E1D-0A7C-CF6D40A7EFE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DB1451D-9387-5706-FCF3-9A9BCCBB483F}"/>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Fonts</a:t>
            </a:r>
          </a:p>
        </p:txBody>
      </p:sp>
    </p:spTree>
    <p:extLst>
      <p:ext uri="{BB962C8B-B14F-4D97-AF65-F5344CB8AC3E}">
        <p14:creationId xmlns:p14="http://schemas.microsoft.com/office/powerpoint/2010/main" val="55050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7F3C-A9AD-3E1D-0A7C-CF6D40A7EFE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DB1451D-9387-5706-FCF3-9A9BCCBB483F}"/>
              </a:ext>
            </a:extLst>
          </p:cNvPr>
          <p:cNvSpPr>
            <a:spLocks noGrp="1" noChangeArrowheads="1"/>
          </p:cNvSpPr>
          <p:nvPr>
            <p:ph type="ctrTitle"/>
          </p:nvPr>
        </p:nvSpPr>
        <p:spPr>
          <a:xfrm>
            <a:off x="0" y="1"/>
            <a:ext cx="9144000" cy="1085850"/>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Which Fonts?</a:t>
            </a:r>
          </a:p>
        </p:txBody>
      </p:sp>
      <p:sp>
        <p:nvSpPr>
          <p:cNvPr id="2" name="Rectangle 2">
            <a:extLst>
              <a:ext uri="{FF2B5EF4-FFF2-40B4-BE49-F238E27FC236}">
                <a16:creationId xmlns:a16="http://schemas.microsoft.com/office/drawing/2014/main" id="{D0FFC2D9-07F2-1638-F075-0C3CF107AA7D}"/>
              </a:ext>
            </a:extLst>
          </p:cNvPr>
          <p:cNvSpPr txBox="1">
            <a:spLocks noChangeArrowheads="1"/>
          </p:cNvSpPr>
          <p:nvPr/>
        </p:nvSpPr>
        <p:spPr bwMode="auto">
          <a:xfrm>
            <a:off x="0" y="1431924"/>
            <a:ext cx="4348163" cy="54260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u="sng" kern="0" dirty="0">
                <a:effectLst>
                  <a:glow rad="127000">
                    <a:schemeClr val="tx1"/>
                  </a:glow>
                </a:effectLst>
                <a:latin typeface="Arial" charset="0"/>
                <a:ea typeface="ＭＳ Ｐゴシック" charset="0"/>
                <a:cs typeface="ＭＳ Ｐゴシック" charset="0"/>
              </a:rPr>
              <a:t>Use Sans Serif:</a:t>
            </a:r>
          </a:p>
          <a:p>
            <a:pPr defTabSz="914400">
              <a:defRPr/>
            </a:pPr>
            <a:r>
              <a:rPr lang="en-US" sz="4000">
                <a:effectLst/>
                <a:latin typeface="Arial" panose="020B0604020202020204" pitchFamily="34" charset="0"/>
                <a:ea typeface="Times New Roman" panose="02020603050405020304" pitchFamily="18" charset="0"/>
                <a:cs typeface="Times New Roman" panose="02020603050405020304" pitchFamily="18" charset="0"/>
              </a:rPr>
              <a:t>Arial</a:t>
            </a:r>
            <a:r>
              <a:rPr lang="en-US" sz="4000">
                <a:effectLst/>
                <a:latin typeface="Times New Roman" panose="02020603050405020304" pitchFamily="18" charset="0"/>
                <a:ea typeface="Times New Roman" panose="02020603050405020304" pitchFamily="18" charset="0"/>
              </a:rPr>
              <a:t>, </a:t>
            </a:r>
            <a:br>
              <a:rPr lang="en-US" sz="4000">
                <a:effectLst/>
                <a:latin typeface="Times New Roman" panose="02020603050405020304" pitchFamily="18" charset="0"/>
                <a:ea typeface="Times New Roman" panose="02020603050405020304" pitchFamily="18" charset="0"/>
              </a:rPr>
            </a:br>
            <a:r>
              <a:rPr lang="en-US" sz="4000">
                <a:effectLst/>
                <a:latin typeface="Geneva" panose="020B0503030404040204" pitchFamily="34" charset="0"/>
                <a:ea typeface="Times New Roman" panose="02020603050405020304" pitchFamily="18" charset="0"/>
                <a:cs typeface="Times New Roman" panose="02020603050405020304" pitchFamily="18" charset="0"/>
              </a:rPr>
              <a:t>Geneva</a:t>
            </a:r>
            <a:r>
              <a:rPr lang="en-US" sz="4000">
                <a:effectLst/>
                <a:latin typeface="Times New Roman" panose="02020603050405020304" pitchFamily="18" charset="0"/>
                <a:ea typeface="Times New Roman" panose="02020603050405020304" pitchFamily="18" charset="0"/>
              </a:rPr>
              <a:t>, </a:t>
            </a:r>
            <a:r>
              <a:rPr lang="en-US" sz="4000">
                <a:effectLst/>
                <a:latin typeface="Helvetica" pitchFamily="2" charset="0"/>
                <a:ea typeface="Times New Roman" panose="02020603050405020304" pitchFamily="18" charset="0"/>
                <a:cs typeface="Times New Roman" panose="02020603050405020304" pitchFamily="18" charset="0"/>
              </a:rPr>
              <a:t>Helvetica</a:t>
            </a:r>
            <a:r>
              <a:rPr lang="en-US" sz="4000">
                <a:effectLst/>
                <a:latin typeface="Times New Roman" panose="02020603050405020304" pitchFamily="18" charset="0"/>
                <a:ea typeface="Times New Roman" panose="02020603050405020304" pitchFamily="18" charset="0"/>
              </a:rPr>
              <a:t>, </a:t>
            </a:r>
            <a:r>
              <a:rPr lang="en-US" sz="4000">
                <a:effectLst/>
                <a:latin typeface="Futura" panose="020B0602020204020303" pitchFamily="34" charset="-79"/>
                <a:ea typeface="Times New Roman" panose="02020603050405020304" pitchFamily="18" charset="0"/>
                <a:cs typeface="Futura" panose="020B0602020204020303" pitchFamily="34" charset="-79"/>
              </a:rPr>
              <a:t>Futura, </a:t>
            </a:r>
            <a:br>
              <a:rPr lang="en-US" sz="4000">
                <a:effectLst/>
                <a:latin typeface="Futura" panose="020B0602020204020303" pitchFamily="34" charset="-79"/>
                <a:ea typeface="Times New Roman" panose="02020603050405020304" pitchFamily="18" charset="0"/>
                <a:cs typeface="Futura" panose="020B0602020204020303" pitchFamily="34" charset="-79"/>
              </a:rPr>
            </a:br>
            <a:r>
              <a:rPr lang="en-US" sz="4000">
                <a:effectLst/>
                <a:latin typeface="Monaco" pitchFamily="2" charset="77"/>
                <a:ea typeface="Times New Roman" panose="02020603050405020304" pitchFamily="18" charset="0"/>
                <a:cs typeface="Futura" panose="020B0602020204020303" pitchFamily="34" charset="-79"/>
              </a:rPr>
              <a:t>Monaco</a:t>
            </a:r>
            <a:r>
              <a:rPr lang="en-US" sz="4000">
                <a:effectLst/>
                <a:latin typeface="Futura" panose="020B0602020204020303" pitchFamily="34" charset="-79"/>
                <a:ea typeface="Times New Roman" panose="02020603050405020304" pitchFamily="18" charset="0"/>
                <a:cs typeface="Futura" panose="020B0602020204020303" pitchFamily="34" charset="-79"/>
              </a:rPr>
              <a:t>, </a:t>
            </a:r>
            <a:r>
              <a:rPr lang="en-US" sz="4000">
                <a:effectLst/>
                <a:latin typeface="Tahoma" panose="020B0604030504040204" pitchFamily="34" charset="0"/>
                <a:ea typeface="Times New Roman" panose="02020603050405020304" pitchFamily="18" charset="0"/>
                <a:cs typeface="Futura" panose="020B0602020204020303" pitchFamily="34" charset="-79"/>
              </a:rPr>
              <a:t>Tahoma</a:t>
            </a:r>
            <a:r>
              <a:rPr lang="en-US" sz="4000">
                <a:effectLst/>
                <a:latin typeface="Futura" panose="020B0602020204020303" pitchFamily="34" charset="-79"/>
                <a:ea typeface="Times New Roman" panose="02020603050405020304" pitchFamily="18" charset="0"/>
                <a:cs typeface="Futura" panose="020B0602020204020303" pitchFamily="34" charset="-79"/>
              </a:rPr>
              <a:t>, </a:t>
            </a:r>
            <a:r>
              <a:rPr lang="en-US" sz="4000">
                <a:effectLst/>
                <a:latin typeface="Verdana" panose="020B0604030504040204" pitchFamily="34" charset="0"/>
                <a:ea typeface="Times New Roman" panose="02020603050405020304" pitchFamily="18" charset="0"/>
                <a:cs typeface="Futura" panose="020B0602020204020303" pitchFamily="34" charset="-79"/>
              </a:rPr>
              <a:t>Verdana</a:t>
            </a:r>
            <a:endParaRPr lang="en-US" sz="6600" kern="0"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CF624DE0-A818-19F4-21F2-512228B75BC3}"/>
              </a:ext>
            </a:extLst>
          </p:cNvPr>
          <p:cNvSpPr txBox="1">
            <a:spLocks noChangeArrowheads="1"/>
          </p:cNvSpPr>
          <p:nvPr/>
        </p:nvSpPr>
        <p:spPr bwMode="auto">
          <a:xfrm>
            <a:off x="4667250" y="1431924"/>
            <a:ext cx="4348163" cy="54260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u="sng" kern="0" dirty="0">
                <a:effectLst>
                  <a:glow rad="127000">
                    <a:schemeClr val="tx1"/>
                  </a:glow>
                </a:effectLst>
                <a:latin typeface="Arial" charset="0"/>
                <a:ea typeface="ＭＳ Ｐゴシック" charset="0"/>
                <a:cs typeface="ＭＳ Ｐゴシック" charset="0"/>
              </a:rPr>
              <a:t>Avoid Serif:</a:t>
            </a:r>
          </a:p>
          <a:p>
            <a:pPr defTabSz="914400">
              <a:defRPr/>
            </a:pPr>
            <a:r>
              <a:rPr lang="en-US" sz="6600">
                <a:effectLst/>
                <a:latin typeface="Times New Roman" panose="02020603050405020304" pitchFamily="18" charset="0"/>
                <a:ea typeface="Times New Roman" panose="02020603050405020304" pitchFamily="18" charset="0"/>
              </a:rPr>
              <a:t>Times New Roman, </a:t>
            </a:r>
            <a:r>
              <a:rPr lang="en-US" sz="6600">
                <a:effectLst/>
                <a:latin typeface="Courier" panose="02070309020205020404" pitchFamily="49" charset="0"/>
                <a:ea typeface="Times New Roman" panose="02020603050405020304" pitchFamily="18" charset="0"/>
                <a:cs typeface="Times New Roman" panose="02020603050405020304" pitchFamily="18" charset="0"/>
              </a:rPr>
              <a:t>Courier</a:t>
            </a:r>
            <a:r>
              <a:rPr lang="en-US" sz="6600">
                <a:effectLst/>
                <a:latin typeface="Times New Roman" panose="02020603050405020304" pitchFamily="18" charset="0"/>
                <a:ea typeface="Times New Roman" panose="02020603050405020304" pitchFamily="18" charset="0"/>
              </a:rPr>
              <a:t>, </a:t>
            </a:r>
            <a:r>
              <a:rPr lang="en-US" sz="6600">
                <a:effectLst/>
                <a:latin typeface="Garamond" panose="02020404030301010803" pitchFamily="18" charset="0"/>
                <a:ea typeface="Times New Roman" panose="02020603050405020304" pitchFamily="18" charset="0"/>
                <a:cs typeface="Times New Roman" panose="02020603050405020304" pitchFamily="18" charset="0"/>
              </a:rPr>
              <a:t>Garamond</a:t>
            </a:r>
            <a:r>
              <a:rPr lang="en-US" sz="6000">
                <a:effectLst/>
              </a:rPr>
              <a:t> </a:t>
            </a:r>
            <a:endParaRPr lang="en-US" sz="6600"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11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7F3C-A9AD-3E1D-0A7C-CF6D40A7EFE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DB1451D-9387-5706-FCF3-9A9BCCBB483F}"/>
              </a:ext>
            </a:extLst>
          </p:cNvPr>
          <p:cNvSpPr>
            <a:spLocks noGrp="1" noChangeArrowheads="1"/>
          </p:cNvSpPr>
          <p:nvPr>
            <p:ph type="ctrTitle"/>
          </p:nvPr>
        </p:nvSpPr>
        <p:spPr>
          <a:xfrm>
            <a:off x="0" y="0"/>
            <a:ext cx="9144000" cy="1483957"/>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Non-English Fonts</a:t>
            </a:r>
          </a:p>
        </p:txBody>
      </p:sp>
      <p:sp>
        <p:nvSpPr>
          <p:cNvPr id="2" name="Rectangle 2">
            <a:extLst>
              <a:ext uri="{FF2B5EF4-FFF2-40B4-BE49-F238E27FC236}">
                <a16:creationId xmlns:a16="http://schemas.microsoft.com/office/drawing/2014/main" id="{E3422836-E626-F095-8500-B17A1FD28467}"/>
              </a:ext>
            </a:extLst>
          </p:cNvPr>
          <p:cNvSpPr txBox="1">
            <a:spLocks noChangeArrowheads="1"/>
          </p:cNvSpPr>
          <p:nvPr/>
        </p:nvSpPr>
        <p:spPr bwMode="auto">
          <a:xfrm>
            <a:off x="-4766" y="1724030"/>
            <a:ext cx="4676779"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kern="0" dirty="0">
                <a:effectLst>
                  <a:glow rad="127000">
                    <a:schemeClr val="tx1"/>
                  </a:glow>
                </a:effectLst>
                <a:latin typeface="Arial" charset="0"/>
                <a:ea typeface="ＭＳ Ｐゴシック" charset="0"/>
                <a:cs typeface="ＭＳ Ｐゴシック" charset="0"/>
              </a:rPr>
              <a:t>Greek</a:t>
            </a:r>
          </a:p>
        </p:txBody>
      </p:sp>
      <p:sp>
        <p:nvSpPr>
          <p:cNvPr id="3" name="Rectangle 2">
            <a:extLst>
              <a:ext uri="{FF2B5EF4-FFF2-40B4-BE49-F238E27FC236}">
                <a16:creationId xmlns:a16="http://schemas.microsoft.com/office/drawing/2014/main" id="{48AADEF0-8974-B4FE-F3DC-BDADFA76F82F}"/>
              </a:ext>
            </a:extLst>
          </p:cNvPr>
          <p:cNvSpPr txBox="1">
            <a:spLocks noChangeArrowheads="1"/>
          </p:cNvSpPr>
          <p:nvPr/>
        </p:nvSpPr>
        <p:spPr bwMode="auto">
          <a:xfrm>
            <a:off x="4643438" y="3390905"/>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kern="0" dirty="0">
                <a:effectLst>
                  <a:glow rad="127000">
                    <a:schemeClr val="tx1"/>
                  </a:glow>
                </a:effectLst>
                <a:latin typeface="Arial" charset="0"/>
                <a:ea typeface="ＭＳ Ｐゴシック" charset="0"/>
                <a:cs typeface="ＭＳ Ｐゴシック" charset="0"/>
              </a:rPr>
              <a:t>Hebrew</a:t>
            </a:r>
          </a:p>
        </p:txBody>
      </p:sp>
      <p:sp>
        <p:nvSpPr>
          <p:cNvPr id="4" name="Rectangle 2">
            <a:extLst>
              <a:ext uri="{FF2B5EF4-FFF2-40B4-BE49-F238E27FC236}">
                <a16:creationId xmlns:a16="http://schemas.microsoft.com/office/drawing/2014/main" id="{62152CF0-9137-AA11-9369-6730E7D117C1}"/>
              </a:ext>
            </a:extLst>
          </p:cNvPr>
          <p:cNvSpPr txBox="1">
            <a:spLocks noChangeArrowheads="1"/>
          </p:cNvSpPr>
          <p:nvPr/>
        </p:nvSpPr>
        <p:spPr bwMode="auto">
          <a:xfrm>
            <a:off x="4643438" y="5057780"/>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kern="0" dirty="0">
                <a:effectLst>
                  <a:glow rad="127000">
                    <a:schemeClr val="tx1"/>
                  </a:glow>
                </a:effectLst>
                <a:latin typeface="Arial" charset="0"/>
                <a:ea typeface="ＭＳ Ｐゴシック" charset="0"/>
                <a:cs typeface="ＭＳ Ｐゴシック" charset="0"/>
              </a:rPr>
              <a:t>Arabic</a:t>
            </a:r>
          </a:p>
        </p:txBody>
      </p:sp>
      <p:sp>
        <p:nvSpPr>
          <p:cNvPr id="5" name="Rectangle 2">
            <a:extLst>
              <a:ext uri="{FF2B5EF4-FFF2-40B4-BE49-F238E27FC236}">
                <a16:creationId xmlns:a16="http://schemas.microsoft.com/office/drawing/2014/main" id="{AD19F8BA-D970-AFCF-1AA7-2DBAF80CA874}"/>
              </a:ext>
            </a:extLst>
          </p:cNvPr>
          <p:cNvSpPr txBox="1">
            <a:spLocks noChangeArrowheads="1"/>
          </p:cNvSpPr>
          <p:nvPr/>
        </p:nvSpPr>
        <p:spPr bwMode="auto">
          <a:xfrm>
            <a:off x="323850" y="3371855"/>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he-IL" sz="7200" kern="0" dirty="0">
                <a:effectLst>
                  <a:glow rad="127000">
                    <a:schemeClr val="tx1"/>
                  </a:glow>
                </a:effectLst>
                <a:latin typeface="Arial" panose="020B0604020202020204" pitchFamily="34" charset="0"/>
                <a:ea typeface="ＭＳ Ｐゴシック" charset="0"/>
                <a:cs typeface="Arial" panose="020B0604020202020204" pitchFamily="34" charset="0"/>
              </a:rPr>
              <a:t>עִברִית</a:t>
            </a:r>
            <a:endParaRPr lang="en-US" sz="7200"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802AF425-1C02-F8EB-5BEE-17E48BC8E911}"/>
              </a:ext>
            </a:extLst>
          </p:cNvPr>
          <p:cNvSpPr txBox="1">
            <a:spLocks noChangeArrowheads="1"/>
          </p:cNvSpPr>
          <p:nvPr/>
        </p:nvSpPr>
        <p:spPr bwMode="auto">
          <a:xfrm>
            <a:off x="323850" y="5038730"/>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7200" kern="0" dirty="0">
                <a:effectLst>
                  <a:glow rad="127000">
                    <a:schemeClr val="tx1"/>
                  </a:glow>
                </a:effectLst>
                <a:latin typeface="Arial" panose="020B0604020202020204" pitchFamily="34" charset="0"/>
                <a:ea typeface="ＭＳ Ｐゴシック" charset="0"/>
                <a:cs typeface="Arial" panose="020B0604020202020204" pitchFamily="34" charset="0"/>
              </a:rPr>
              <a:t>عربي</a:t>
            </a:r>
            <a:endParaRPr lang="en-US" sz="7200"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15A2A69E-3570-7704-8C87-B83045E3441E}"/>
              </a:ext>
            </a:extLst>
          </p:cNvPr>
          <p:cNvSpPr txBox="1">
            <a:spLocks noChangeArrowheads="1"/>
          </p:cNvSpPr>
          <p:nvPr/>
        </p:nvSpPr>
        <p:spPr bwMode="auto">
          <a:xfrm>
            <a:off x="4291009" y="1704980"/>
            <a:ext cx="4676779"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l-GR" sz="7200" kern="0" dirty="0">
                <a:effectLst>
                  <a:glow rad="127000">
                    <a:schemeClr val="tx1"/>
                  </a:glow>
                </a:effectLst>
                <a:latin typeface="Arial" charset="0"/>
                <a:ea typeface="ＭＳ Ｐゴシック" charset="0"/>
                <a:cs typeface="ＭＳ Ｐゴシック" charset="0"/>
              </a:rPr>
              <a:t>Ἑλληνικά</a:t>
            </a:r>
            <a:endParaRPr lang="en-US" sz="7200"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636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C7F3C-A9AD-3E1D-0A7C-CF6D40A7EFE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BDB1451D-9387-5706-FCF3-9A9BCCBB483F}"/>
              </a:ext>
            </a:extLst>
          </p:cNvPr>
          <p:cNvSpPr>
            <a:spLocks noGrp="1" noChangeArrowheads="1"/>
          </p:cNvSpPr>
          <p:nvPr>
            <p:ph type="ctrTitle"/>
          </p:nvPr>
        </p:nvSpPr>
        <p:spPr>
          <a:xfrm>
            <a:off x="0" y="0"/>
            <a:ext cx="9144000" cy="1483957"/>
          </a:xfrm>
          <a:gradFill flip="none" rotWithShape="1">
            <a:gsLst>
              <a:gs pos="0">
                <a:schemeClr val="tx1"/>
              </a:gs>
              <a:gs pos="100000">
                <a:srgbClr val="C00000"/>
              </a:gs>
            </a:gsLst>
            <a:path path="circle">
              <a:fillToRect l="50000" t="50000" r="50000" b="50000"/>
            </a:path>
            <a:tileRect/>
          </a:gradFill>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Arabic Fonts</a:t>
            </a:r>
          </a:p>
        </p:txBody>
      </p:sp>
      <p:sp>
        <p:nvSpPr>
          <p:cNvPr id="3" name="Rectangle 2">
            <a:extLst>
              <a:ext uri="{FF2B5EF4-FFF2-40B4-BE49-F238E27FC236}">
                <a16:creationId xmlns:a16="http://schemas.microsoft.com/office/drawing/2014/main" id="{48AADEF0-8974-B4FE-F3DC-BDADFA76F82F}"/>
              </a:ext>
            </a:extLst>
          </p:cNvPr>
          <p:cNvSpPr txBox="1">
            <a:spLocks noChangeArrowheads="1"/>
          </p:cNvSpPr>
          <p:nvPr/>
        </p:nvSpPr>
        <p:spPr bwMode="auto">
          <a:xfrm>
            <a:off x="4648204" y="2580677"/>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6000" kern="0" dirty="0">
                <a:effectLst>
                  <a:glow rad="127000">
                    <a:schemeClr val="tx1"/>
                  </a:glow>
                </a:effectLst>
                <a:latin typeface="Arial" charset="0"/>
                <a:ea typeface="ＭＳ Ｐゴシック" charset="0"/>
                <a:cs typeface="ＭＳ Ｐゴシック" charset="0"/>
              </a:rPr>
              <a:t>Traditional Arabic</a:t>
            </a:r>
          </a:p>
        </p:txBody>
      </p:sp>
      <p:sp>
        <p:nvSpPr>
          <p:cNvPr id="4" name="Rectangle 2">
            <a:extLst>
              <a:ext uri="{FF2B5EF4-FFF2-40B4-BE49-F238E27FC236}">
                <a16:creationId xmlns:a16="http://schemas.microsoft.com/office/drawing/2014/main" id="{62152CF0-9137-AA11-9369-6730E7D117C1}"/>
              </a:ext>
            </a:extLst>
          </p:cNvPr>
          <p:cNvSpPr txBox="1">
            <a:spLocks noChangeArrowheads="1"/>
          </p:cNvSpPr>
          <p:nvPr/>
        </p:nvSpPr>
        <p:spPr bwMode="auto">
          <a:xfrm>
            <a:off x="4643438" y="5057780"/>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kern="0" dirty="0">
                <a:effectLst>
                  <a:glow rad="127000">
                    <a:schemeClr val="tx1"/>
                  </a:glow>
                </a:effectLst>
                <a:latin typeface="Arial" charset="0"/>
                <a:ea typeface="ＭＳ Ｐゴシック" charset="0"/>
                <a:cs typeface="ＭＳ Ｐゴシック" charset="0"/>
              </a:rPr>
              <a:t>Arial</a:t>
            </a:r>
          </a:p>
        </p:txBody>
      </p:sp>
      <p:sp>
        <p:nvSpPr>
          <p:cNvPr id="5" name="Rectangle 2">
            <a:extLst>
              <a:ext uri="{FF2B5EF4-FFF2-40B4-BE49-F238E27FC236}">
                <a16:creationId xmlns:a16="http://schemas.microsoft.com/office/drawing/2014/main" id="{AD19F8BA-D970-AFCF-1AA7-2DBAF80CA874}"/>
              </a:ext>
            </a:extLst>
          </p:cNvPr>
          <p:cNvSpPr txBox="1">
            <a:spLocks noChangeArrowheads="1"/>
          </p:cNvSpPr>
          <p:nvPr/>
        </p:nvSpPr>
        <p:spPr bwMode="auto">
          <a:xfrm>
            <a:off x="328616" y="2561627"/>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7200" kern="0"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عربي</a:t>
            </a:r>
            <a:endParaRPr lang="en-US" sz="7200" kern="0"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6" name="Rectangle 2">
            <a:extLst>
              <a:ext uri="{FF2B5EF4-FFF2-40B4-BE49-F238E27FC236}">
                <a16:creationId xmlns:a16="http://schemas.microsoft.com/office/drawing/2014/main" id="{802AF425-1C02-F8EB-5BEE-17E48BC8E911}"/>
              </a:ext>
            </a:extLst>
          </p:cNvPr>
          <p:cNvSpPr txBox="1">
            <a:spLocks noChangeArrowheads="1"/>
          </p:cNvSpPr>
          <p:nvPr/>
        </p:nvSpPr>
        <p:spPr bwMode="auto">
          <a:xfrm>
            <a:off x="323850" y="5038730"/>
            <a:ext cx="4495796" cy="148395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7200" kern="0" dirty="0">
                <a:effectLst>
                  <a:glow rad="127000">
                    <a:schemeClr val="tx1"/>
                  </a:glow>
                </a:effectLst>
                <a:latin typeface="Arial" panose="020B0604020202020204" pitchFamily="34" charset="0"/>
                <a:ea typeface="ＭＳ Ｐゴシック" charset="0"/>
                <a:cs typeface="Arial" panose="020B0604020202020204" pitchFamily="34" charset="0"/>
              </a:rPr>
              <a:t>عربي</a:t>
            </a:r>
            <a:endParaRPr lang="en-US" sz="7200"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8554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261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Kingdom</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72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7" name="Text Box 24"/>
          <p:cNvSpPr txBox="1">
            <a:spLocks noChangeArrowheads="1"/>
          </p:cNvSpPr>
          <p:nvPr/>
        </p:nvSpPr>
        <p:spPr bwMode="auto">
          <a:xfrm>
            <a:off x="8448761" y="65348"/>
            <a:ext cx="527509"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2337767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2144937"/>
            <a:ext cx="9144000" cy="374151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Simon Peter answered, </a:t>
            </a: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the Christ, the Son of the living God.</a:t>
            </a: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Jesus replied, </a:t>
            </a: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Peter, and on this rock I will build my church, and the gates of Hades will not overcome it</a:t>
            </a: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(16:16-18)</a:t>
            </a:r>
          </a:p>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Say to the daughter of Zion, </a:t>
            </a: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 your king comes to you, gentle and riding on a donkey, on a colt, the foal of a donkey</a:t>
            </a:r>
            <a:r>
              <a:rPr kumimoji="0" lang="mr-IN"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(21:5)</a:t>
            </a:r>
          </a:p>
          <a:p>
            <a:pPr marL="0" marR="0" lvl="0" indent="0" algn="ctr" defTabSz="456726"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72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7" name="Text Box 24"/>
          <p:cNvSpPr txBox="1">
            <a:spLocks noChangeArrowheads="1"/>
          </p:cNvSpPr>
          <p:nvPr/>
        </p:nvSpPr>
        <p:spPr bwMode="auto">
          <a:xfrm>
            <a:off x="8472417" y="65348"/>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16248159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Simon Peter answered, </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the Christ, the Son of the living God.</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Jesus replied, </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are Peter, and on this rock I will build my church, and the gates of Hades will not overcome it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(16:16-18)</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72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7" name="Text Box 24"/>
          <p:cNvSpPr txBox="1">
            <a:spLocks noChangeArrowheads="1"/>
          </p:cNvSpPr>
          <p:nvPr/>
        </p:nvSpPr>
        <p:spPr bwMode="auto">
          <a:xfrm>
            <a:off x="8472417" y="65348"/>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101526283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34952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Say to the daughter of Zion, </a:t>
            </a:r>
            <a:r>
              <a:rPr kumimoji="0" lang="mr-IN"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See, your king comes to you, gentle and riding on a donkey, on a colt, the foal of a donkey</a:t>
            </a:r>
            <a:r>
              <a:rPr kumimoji="0" lang="mr-IN"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(21:5)</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726"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
        <p:nvSpPr>
          <p:cNvPr id="7" name="Text Box 24"/>
          <p:cNvSpPr txBox="1">
            <a:spLocks noChangeArrowheads="1"/>
          </p:cNvSpPr>
          <p:nvPr/>
        </p:nvSpPr>
        <p:spPr bwMode="auto">
          <a:xfrm>
            <a:off x="8472417" y="65348"/>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Tree>
    <p:extLst>
      <p:ext uri="{BB962C8B-B14F-4D97-AF65-F5344CB8AC3E}">
        <p14:creationId xmlns:p14="http://schemas.microsoft.com/office/powerpoint/2010/main" val="41627053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mless Stylish Background. Stock Vector - Illustration of pattern,  detail: 8256563">
            <a:extLst>
              <a:ext uri="{FF2B5EF4-FFF2-40B4-BE49-F238E27FC236}">
                <a16:creationId xmlns:a16="http://schemas.microsoft.com/office/drawing/2014/main" id="{AB113F22-E5E4-2794-B406-07296E3829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1"/>
          <a:stretch/>
        </p:blipFill>
        <p:spPr bwMode="auto">
          <a:xfrm rot="10800000">
            <a:off x="29980" y="44970"/>
            <a:ext cx="173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p:cNvSpPr>
            <a:spLocks noGrp="1" noChangeArrowheads="1"/>
          </p:cNvSpPr>
          <p:nvPr>
            <p:ph type="ctrTitle"/>
          </p:nvPr>
        </p:nvSpPr>
        <p:spPr>
          <a:xfrm>
            <a:off x="119922" y="44970"/>
            <a:ext cx="8994098" cy="1088634"/>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Where on the Internet can you…</a:t>
            </a:r>
          </a:p>
        </p:txBody>
      </p:sp>
      <p:sp>
        <p:nvSpPr>
          <p:cNvPr id="2" name="Rectangle 2">
            <a:extLst>
              <a:ext uri="{FF2B5EF4-FFF2-40B4-BE49-F238E27FC236}">
                <a16:creationId xmlns:a16="http://schemas.microsoft.com/office/drawing/2014/main" id="{7529B524-E822-07A6-0923-CD39859E60BC}"/>
              </a:ext>
            </a:extLst>
          </p:cNvPr>
          <p:cNvSpPr txBox="1">
            <a:spLocks noChangeArrowheads="1"/>
          </p:cNvSpPr>
          <p:nvPr/>
        </p:nvSpPr>
        <p:spPr bwMode="auto">
          <a:xfrm>
            <a:off x="1768840" y="1568314"/>
            <a:ext cx="7375160" cy="524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Find hundreds of PowerPoint (PPT) </a:t>
            </a:r>
            <a:r>
              <a:rPr lang="en-US" sz="3200" b="1" kern="0" dirty="0">
                <a:solidFill>
                  <a:srgbClr val="FFFF00"/>
                </a:solidFill>
                <a:latin typeface="Arial" charset="0"/>
                <a:ea typeface="ＭＳ Ｐゴシック" charset="0"/>
              </a:rPr>
              <a:t>slides</a:t>
            </a:r>
            <a:r>
              <a:rPr lang="en-US" sz="3200" b="1" kern="0" dirty="0">
                <a:solidFill>
                  <a:schemeClr val="bg1"/>
                </a:solidFill>
                <a:latin typeface="Arial" charset="0"/>
                <a:ea typeface="ＭＳ Ｐゴシック" charset="0"/>
              </a:rPr>
              <a:t> for every Bible book</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Download </a:t>
            </a:r>
            <a:r>
              <a:rPr lang="en-US" sz="3200" b="1" kern="0" dirty="0">
                <a:solidFill>
                  <a:srgbClr val="FFFF00"/>
                </a:solidFill>
                <a:latin typeface="Arial" charset="0"/>
                <a:ea typeface="ＭＳ Ｐゴシック" charset="0"/>
              </a:rPr>
              <a:t>editable</a:t>
            </a:r>
            <a:r>
              <a:rPr lang="en-US" sz="3200" b="1" kern="0" dirty="0">
                <a:solidFill>
                  <a:schemeClr val="bg1"/>
                </a:solidFill>
                <a:latin typeface="Arial" charset="0"/>
                <a:ea typeface="ＭＳ Ｐゴシック" charset="0"/>
              </a:rPr>
              <a:t> files for your teaching (not just PDFs)</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Access 40+ free editable </a:t>
            </a:r>
            <a:r>
              <a:rPr lang="en-US" sz="3200" b="1" kern="0" dirty="0">
                <a:solidFill>
                  <a:srgbClr val="FFFF00"/>
                </a:solidFill>
                <a:latin typeface="Arial" charset="0"/>
                <a:ea typeface="ＭＳ Ｐゴシック" charset="0"/>
              </a:rPr>
              <a:t>courses</a:t>
            </a:r>
            <a:r>
              <a:rPr lang="en-US" sz="3200" b="1" kern="0" dirty="0">
                <a:solidFill>
                  <a:schemeClr val="bg1"/>
                </a:solidFill>
                <a:latin typeface="Arial" charset="0"/>
                <a:ea typeface="ＭＳ Ｐゴシック" charset="0"/>
              </a:rPr>
              <a:t> on theology and practical ministry</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Download </a:t>
            </a:r>
            <a:r>
              <a:rPr lang="en-US" sz="3200" b="1" kern="0" dirty="0">
                <a:solidFill>
                  <a:srgbClr val="FFFF00"/>
                </a:solidFill>
                <a:latin typeface="Arial" charset="0"/>
                <a:ea typeface="ＭＳ Ｐゴシック" charset="0"/>
              </a:rPr>
              <a:t>audio and video</a:t>
            </a:r>
          </a:p>
          <a:p>
            <a:pPr marL="457200" indent="-457200" algn="l" defTabSz="914400" eaLnBrk="1" hangingPunct="1">
              <a:spcBef>
                <a:spcPts val="1800"/>
              </a:spcBef>
              <a:buFont typeface="Arial" panose="020B0604020202020204" pitchFamily="34" charset="0"/>
              <a:buChar char="•"/>
            </a:pPr>
            <a:r>
              <a:rPr lang="en-US" sz="3200" b="1" kern="0" dirty="0">
                <a:solidFill>
                  <a:schemeClr val="bg1"/>
                </a:solidFill>
                <a:latin typeface="Arial" charset="0"/>
                <a:ea typeface="ＭＳ Ｐゴシック" charset="0"/>
              </a:rPr>
              <a:t>Get </a:t>
            </a:r>
            <a:r>
              <a:rPr lang="en-US" sz="3200" b="1" kern="0" dirty="0">
                <a:solidFill>
                  <a:srgbClr val="FFFF00"/>
                </a:solidFill>
                <a:latin typeface="Arial" charset="0"/>
                <a:ea typeface="ＭＳ Ｐゴシック" charset="0"/>
              </a:rPr>
              <a:t>translations</a:t>
            </a:r>
            <a:r>
              <a:rPr lang="en-US" sz="3200" b="1" kern="0" dirty="0">
                <a:solidFill>
                  <a:schemeClr val="bg1"/>
                </a:solidFill>
                <a:latin typeface="Arial" charset="0"/>
                <a:ea typeface="ＭＳ Ｐゴシック" charset="0"/>
              </a:rPr>
              <a:t> in 50+ languages</a:t>
            </a:r>
          </a:p>
        </p:txBody>
      </p:sp>
      <p:sp>
        <p:nvSpPr>
          <p:cNvPr id="3" name="Rectangle 2">
            <a:extLst>
              <a:ext uri="{FF2B5EF4-FFF2-40B4-BE49-F238E27FC236}">
                <a16:creationId xmlns:a16="http://schemas.microsoft.com/office/drawing/2014/main" id="{4BC83927-7132-7AB6-AB6E-1FB6565ECAD1}"/>
              </a:ext>
            </a:extLst>
          </p:cNvPr>
          <p:cNvSpPr txBox="1">
            <a:spLocks noChangeArrowheads="1"/>
          </p:cNvSpPr>
          <p:nvPr/>
        </p:nvSpPr>
        <p:spPr bwMode="auto">
          <a:xfrm rot="20272888">
            <a:off x="235746" y="2135898"/>
            <a:ext cx="6695406" cy="1088634"/>
          </a:xfrm>
          <a:prstGeom prst="rect">
            <a:avLst/>
          </a:prstGeom>
          <a:gradFill flip="none" rotWithShape="1">
            <a:gsLst>
              <a:gs pos="0">
                <a:srgbClr val="FF0000"/>
              </a:gs>
              <a:gs pos="97000">
                <a:schemeClr val="tx1"/>
              </a:gs>
            </a:gsLst>
            <a:path path="circle">
              <a:fillToRect l="50000" t="50000" r="50000" b="50000"/>
            </a:path>
            <a:tileRect/>
          </a:grad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eaLnBrk="1" hangingPunct="1"/>
            <a:r>
              <a:rPr lang="en-US" sz="4000" kern="0" dirty="0">
                <a:latin typeface="Arial" charset="0"/>
                <a:ea typeface="ＭＳ Ｐゴシック" charset="0"/>
              </a:rPr>
              <a:t>44 words (32-point Arial)</a:t>
            </a:r>
          </a:p>
        </p:txBody>
      </p:sp>
    </p:spTree>
    <p:extLst>
      <p:ext uri="{BB962C8B-B14F-4D97-AF65-F5344CB8AC3E}">
        <p14:creationId xmlns:p14="http://schemas.microsoft.com/office/powerpoint/2010/main" val="258830962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D96D8ED9-0A33-4849-980F-4998353A4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0"/>
            <a:ext cx="9144000" cy="5953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8295" y="441532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Revelation</a:t>
            </a:r>
          </a:p>
        </p:txBody>
      </p:sp>
      <p:sp>
        <p:nvSpPr>
          <p:cNvPr id="900098" name="Rectangle 2"/>
          <p:cNvSpPr>
            <a:spLocks noGrp="1" noChangeArrowheads="1"/>
          </p:cNvSpPr>
          <p:nvPr>
            <p:ph type="ctrTitle"/>
          </p:nvPr>
        </p:nvSpPr>
        <p:spPr>
          <a:xfrm>
            <a:off x="-23813" y="4626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Triumphant</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1901250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2951" t="11188"/>
          <a:stretch/>
        </p:blipFill>
        <p:spPr>
          <a:xfrm>
            <a:off x="-1" y="0"/>
            <a:ext cx="8981701" cy="6092825"/>
          </a:xfrm>
          <a:prstGeom prst="rect">
            <a:avLst/>
          </a:prstGeom>
        </p:spPr>
      </p:pic>
      <p:sp>
        <p:nvSpPr>
          <p:cNvPr id="8" name="Rectangle 2"/>
          <p:cNvSpPr txBox="1">
            <a:spLocks noChangeArrowheads="1"/>
          </p:cNvSpPr>
          <p:nvPr/>
        </p:nvSpPr>
        <p:spPr bwMode="auto">
          <a:xfrm>
            <a:off x="-23813" y="415752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61659047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97ADD-14B4-AAB1-0456-124CB37A8981}"/>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D1828F7B-E666-9BCC-0D0B-9CBB1A772C31}"/>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Transitions</a:t>
            </a:r>
          </a:p>
        </p:txBody>
      </p:sp>
    </p:spTree>
    <p:extLst>
      <p:ext uri="{BB962C8B-B14F-4D97-AF65-F5344CB8AC3E}">
        <p14:creationId xmlns:p14="http://schemas.microsoft.com/office/powerpoint/2010/main" val="88505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BAE4E-D89E-9294-1C38-3842421714B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218B15F5-F73B-51AB-6356-EFB85B1C921C}"/>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Do not start the slide blank.</a:t>
            </a:r>
          </a:p>
        </p:txBody>
      </p:sp>
    </p:spTree>
    <p:extLst>
      <p:ext uri="{BB962C8B-B14F-4D97-AF65-F5344CB8AC3E}">
        <p14:creationId xmlns:p14="http://schemas.microsoft.com/office/powerpoint/2010/main" val="33246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p:cTn id="7" dur="1000" fill="hold"/>
                                        <p:tgtEl>
                                          <p:spTgt spid="900098"/>
                                        </p:tgtEl>
                                        <p:attrNameLst>
                                          <p:attrName>ppt_w</p:attrName>
                                        </p:attrNameLst>
                                      </p:cBhvr>
                                      <p:tavLst>
                                        <p:tav tm="0">
                                          <p:val>
                                            <p:strVal val="#ppt_w*0.70"/>
                                          </p:val>
                                        </p:tav>
                                        <p:tav tm="100000">
                                          <p:val>
                                            <p:strVal val="#ppt_w"/>
                                          </p:val>
                                        </p:tav>
                                      </p:tavLst>
                                    </p:anim>
                                    <p:anim calcmode="lin" valueType="num">
                                      <p:cBhvr>
                                        <p:cTn id="8" dur="1000" fill="hold"/>
                                        <p:tgtEl>
                                          <p:spTgt spid="900098"/>
                                        </p:tgtEl>
                                        <p:attrNameLst>
                                          <p:attrName>ppt_h</p:attrName>
                                        </p:attrNameLst>
                                      </p:cBhvr>
                                      <p:tavLst>
                                        <p:tav tm="0">
                                          <p:val>
                                            <p:strVal val="#ppt_h"/>
                                          </p:val>
                                        </p:tav>
                                        <p:tav tm="100000">
                                          <p:val>
                                            <p:strVal val="#ppt_h"/>
                                          </p:val>
                                        </p:tav>
                                      </p:tavLst>
                                    </p:anim>
                                    <p:animEffect transition="in" filter="fade">
                                      <p:cBhvr>
                                        <p:cTn id="9" dur="10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BAE4E-D89E-9294-1C38-3842421714B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218B15F5-F73B-51AB-6356-EFB85B1C921C}"/>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Fade</a:t>
            </a:r>
          </a:p>
        </p:txBody>
      </p:sp>
    </p:spTree>
    <p:extLst>
      <p:ext uri="{BB962C8B-B14F-4D97-AF65-F5344CB8AC3E}">
        <p14:creationId xmlns:p14="http://schemas.microsoft.com/office/powerpoint/2010/main" val="169055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5AD50-D3F7-8F53-B623-D5F0E740D8C4}"/>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464C1A05-7C3D-AABA-7B5E-C1EA98D7EDDD}"/>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Push</a:t>
            </a:r>
          </a:p>
        </p:txBody>
      </p:sp>
    </p:spTree>
    <p:extLst>
      <p:ext uri="{BB962C8B-B14F-4D97-AF65-F5344CB8AC3E}">
        <p14:creationId xmlns:p14="http://schemas.microsoft.com/office/powerpoint/2010/main" val="209356392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D7F5E-6DFE-6346-FC91-F211D1B5430F}"/>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D55D40B0-4849-9716-DB11-B00C9A652D82}"/>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Wipe</a:t>
            </a:r>
          </a:p>
        </p:txBody>
      </p:sp>
    </p:spTree>
    <p:extLst>
      <p:ext uri="{BB962C8B-B14F-4D97-AF65-F5344CB8AC3E}">
        <p14:creationId xmlns:p14="http://schemas.microsoft.com/office/powerpoint/2010/main" val="176257553"/>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CD10B-429C-3707-99B2-F85087BF0DA9}"/>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FA3A44F2-919B-3061-C571-B8A5A6088455}"/>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Curtains</a:t>
            </a:r>
          </a:p>
        </p:txBody>
      </p:sp>
    </p:spTree>
    <p:extLst>
      <p:ext uri="{BB962C8B-B14F-4D97-AF65-F5344CB8AC3E}">
        <p14:creationId xmlns:p14="http://schemas.microsoft.com/office/powerpoint/2010/main" val="336012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E61F-A4A4-6E0B-43E9-82B89542235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320C4F7C-4EAA-4F98-25DC-088361120E2A}"/>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Reveal</a:t>
            </a:r>
          </a:p>
        </p:txBody>
      </p:sp>
    </p:spTree>
    <p:extLst>
      <p:ext uri="{BB962C8B-B14F-4D97-AF65-F5344CB8AC3E}">
        <p14:creationId xmlns:p14="http://schemas.microsoft.com/office/powerpoint/2010/main" val="802130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700808"/>
            <a:ext cx="9144000" cy="367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Messiah with Authority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Over the Church</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grpSp>
        <p:nvGrpSpPr>
          <p:cNvPr id="9" name="Group 8">
            <a:extLst>
              <a:ext uri="{FF2B5EF4-FFF2-40B4-BE49-F238E27FC236}">
                <a16:creationId xmlns:a16="http://schemas.microsoft.com/office/drawing/2014/main" id="{4BD8A2A2-8D1A-CFB3-C296-C17D3A321D27}"/>
              </a:ext>
            </a:extLst>
          </p:cNvPr>
          <p:cNvGrpSpPr/>
          <p:nvPr/>
        </p:nvGrpSpPr>
        <p:grpSpPr>
          <a:xfrm>
            <a:off x="0" y="632300"/>
            <a:ext cx="8511703" cy="1449265"/>
            <a:chOff x="0" y="632300"/>
            <a:chExt cx="8511703" cy="1449265"/>
          </a:xfrm>
        </p:grpSpPr>
        <p:sp>
          <p:nvSpPr>
            <p:cNvPr id="6" name="Rectangle 2">
              <a:extLst>
                <a:ext uri="{FF2B5EF4-FFF2-40B4-BE49-F238E27FC236}">
                  <a16:creationId xmlns:a16="http://schemas.microsoft.com/office/drawing/2014/main" id="{C740E6E6-1497-11FF-3E49-2B00E8F3CC61}"/>
                </a:ext>
              </a:extLst>
            </p:cNvPr>
            <p:cNvSpPr txBox="1">
              <a:spLocks noChangeArrowheads="1"/>
            </p:cNvSpPr>
            <p:nvPr/>
          </p:nvSpPr>
          <p:spPr bwMode="auto">
            <a:xfrm>
              <a:off x="0" y="1171793"/>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Page in Notes</a:t>
              </a:r>
            </a:p>
          </p:txBody>
        </p:sp>
        <p:sp>
          <p:nvSpPr>
            <p:cNvPr id="8" name="Up Arrow 7">
              <a:extLst>
                <a:ext uri="{FF2B5EF4-FFF2-40B4-BE49-F238E27FC236}">
                  <a16:creationId xmlns:a16="http://schemas.microsoft.com/office/drawing/2014/main" id="{3EEA85BC-261E-629C-15B1-F384AE65C289}"/>
                </a:ext>
              </a:extLst>
            </p:cNvPr>
            <p:cNvSpPr/>
            <p:nvPr/>
          </p:nvSpPr>
          <p:spPr bwMode="auto">
            <a:xfrm rot="2903269">
              <a:off x="7626486" y="389108"/>
              <a:ext cx="642026" cy="1128409"/>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421009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9B1B-EFCB-8C29-3475-E26E8388C593}"/>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892D1CCF-DAA1-7FCB-36D0-AF497479D91E}"/>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11500" b="1" dirty="0">
                <a:effectLst>
                  <a:glow rad="127000">
                    <a:schemeClr val="tx1"/>
                  </a:glow>
                </a:effectLst>
                <a:latin typeface="Arial" charset="0"/>
                <a:ea typeface="ＭＳ Ｐゴシック" charset="0"/>
                <a:cs typeface="ＭＳ Ｐゴシック" charset="0"/>
              </a:rPr>
              <a:t>Color</a:t>
            </a:r>
          </a:p>
        </p:txBody>
      </p:sp>
    </p:spTree>
    <p:extLst>
      <p:ext uri="{BB962C8B-B14F-4D97-AF65-F5344CB8AC3E}">
        <p14:creationId xmlns:p14="http://schemas.microsoft.com/office/powerpoint/2010/main" val="223977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ECD18-8CCE-D447-C3F5-21BCEA37529D}"/>
            </a:ext>
          </a:extLst>
        </p:cNvPr>
        <p:cNvGrpSpPr/>
        <p:nvPr/>
      </p:nvGrpSpPr>
      <p:grpSpPr>
        <a:xfrm>
          <a:off x="0" y="0"/>
          <a:ext cx="0" cy="0"/>
          <a:chOff x="0" y="0"/>
          <a:chExt cx="0" cy="0"/>
        </a:xfrm>
      </p:grpSpPr>
      <p:pic>
        <p:nvPicPr>
          <p:cNvPr id="1026" name="Picture 2" descr="Seamless Stylish Background. Stock Vector - Illustration of pattern,  detail: 8256563">
            <a:extLst>
              <a:ext uri="{FF2B5EF4-FFF2-40B4-BE49-F238E27FC236}">
                <a16:creationId xmlns:a16="http://schemas.microsoft.com/office/drawing/2014/main" id="{DDDE8257-2959-FAA6-2663-1F0CBA6FC7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1"/>
          <a:stretch/>
        </p:blipFill>
        <p:spPr bwMode="auto">
          <a:xfrm rot="10800000">
            <a:off x="29980" y="44970"/>
            <a:ext cx="173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a:extLst>
              <a:ext uri="{FF2B5EF4-FFF2-40B4-BE49-F238E27FC236}">
                <a16:creationId xmlns:a16="http://schemas.microsoft.com/office/drawing/2014/main" id="{06BFFA11-FEFF-47F9-104A-5A254E1C9D70}"/>
              </a:ext>
            </a:extLst>
          </p:cNvPr>
          <p:cNvSpPr>
            <a:spLocks noGrp="1" noChangeArrowheads="1"/>
          </p:cNvSpPr>
          <p:nvPr>
            <p:ph type="ctrTitle"/>
          </p:nvPr>
        </p:nvSpPr>
        <p:spPr>
          <a:xfrm>
            <a:off x="119922" y="44970"/>
            <a:ext cx="8994098" cy="1088634"/>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Where on the Internet can you…</a:t>
            </a:r>
          </a:p>
        </p:txBody>
      </p:sp>
      <p:sp>
        <p:nvSpPr>
          <p:cNvPr id="2" name="Rectangle 2">
            <a:extLst>
              <a:ext uri="{FF2B5EF4-FFF2-40B4-BE49-F238E27FC236}">
                <a16:creationId xmlns:a16="http://schemas.microsoft.com/office/drawing/2014/main" id="{F9DED70D-D068-C1D8-F9F2-9D2542725217}"/>
              </a:ext>
            </a:extLst>
          </p:cNvPr>
          <p:cNvSpPr txBox="1">
            <a:spLocks noChangeArrowheads="1"/>
          </p:cNvSpPr>
          <p:nvPr/>
        </p:nvSpPr>
        <p:spPr bwMode="auto">
          <a:xfrm>
            <a:off x="1768840" y="1568314"/>
            <a:ext cx="7375160" cy="524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Find hundreds of PowerPoint (PPT) </a:t>
            </a:r>
            <a:r>
              <a:rPr kumimoji="0" lang="en-US" sz="2000" b="1" i="0" u="none" strike="noStrike" kern="0" cap="none" spc="0" normalizeH="0" baseline="0" noProof="0" dirty="0">
                <a:ln>
                  <a:noFill/>
                </a:ln>
                <a:solidFill>
                  <a:srgbClr val="C00000"/>
                </a:solidFill>
                <a:effectLst/>
                <a:uLnTx/>
                <a:uFillTx/>
                <a:latin typeface="Arial" charset="0"/>
                <a:ea typeface="ＭＳ Ｐゴシック" charset="0"/>
                <a:cs typeface="Arial"/>
              </a:rPr>
              <a:t>slides</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 for every Bible book</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Download </a:t>
            </a:r>
            <a:r>
              <a:rPr kumimoji="0" lang="en-US" sz="2000" b="1" i="0" u="none" strike="noStrike" kern="0" cap="none" spc="0" normalizeH="0" baseline="0" noProof="0" dirty="0">
                <a:ln>
                  <a:noFill/>
                </a:ln>
                <a:solidFill>
                  <a:srgbClr val="C00000"/>
                </a:solidFill>
                <a:effectLst/>
                <a:uLnTx/>
                <a:uFillTx/>
                <a:latin typeface="Arial" charset="0"/>
                <a:ea typeface="ＭＳ Ｐゴシック" charset="0"/>
                <a:cs typeface="Arial"/>
              </a:rPr>
              <a:t>editable</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 files for your teaching (not just PDFs)</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Access 40+ free editable </a:t>
            </a:r>
            <a:r>
              <a:rPr kumimoji="0" lang="en-US" sz="2000" b="1" i="0" u="none" strike="noStrike" kern="0" cap="none" spc="0" normalizeH="0" baseline="0" noProof="0" dirty="0">
                <a:ln>
                  <a:noFill/>
                </a:ln>
                <a:solidFill>
                  <a:srgbClr val="C00000"/>
                </a:solidFill>
                <a:effectLst/>
                <a:uLnTx/>
                <a:uFillTx/>
                <a:latin typeface="Arial" charset="0"/>
                <a:ea typeface="ＭＳ Ｐゴシック" charset="0"/>
                <a:cs typeface="Arial"/>
              </a:rPr>
              <a:t>courses</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 on theology and practical ministry</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Download </a:t>
            </a:r>
            <a:r>
              <a:rPr kumimoji="0" lang="en-US" sz="2000" b="1" i="0" u="none" strike="noStrike" kern="0" cap="none" spc="0" normalizeH="0" baseline="0" noProof="0" dirty="0">
                <a:ln>
                  <a:noFill/>
                </a:ln>
                <a:solidFill>
                  <a:srgbClr val="C00000"/>
                </a:solidFill>
                <a:effectLst/>
                <a:uLnTx/>
                <a:uFillTx/>
                <a:latin typeface="Arial" charset="0"/>
                <a:ea typeface="ＭＳ Ｐゴシック" charset="0"/>
                <a:cs typeface="Arial"/>
              </a:rPr>
              <a:t>audio and video</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Get </a:t>
            </a:r>
            <a:r>
              <a:rPr kumimoji="0" lang="en-US" sz="2000" b="1" i="0" u="none" strike="noStrike" kern="0" cap="none" spc="0" normalizeH="0" baseline="0" noProof="0" dirty="0">
                <a:ln>
                  <a:noFill/>
                </a:ln>
                <a:solidFill>
                  <a:srgbClr val="C00000"/>
                </a:solidFill>
                <a:effectLst/>
                <a:uLnTx/>
                <a:uFillTx/>
                <a:latin typeface="Arial" charset="0"/>
                <a:ea typeface="ＭＳ Ｐゴシック" charset="0"/>
                <a:cs typeface="Arial"/>
              </a:rPr>
              <a:t>translations</a:t>
            </a:r>
            <a:r>
              <a:rPr kumimoji="0" lang="en-US" sz="2000" b="1" i="0" u="none" strike="noStrike" kern="0" cap="none" spc="0" normalizeH="0" baseline="0" noProof="0" dirty="0">
                <a:ln>
                  <a:noFill/>
                </a:ln>
                <a:solidFill>
                  <a:srgbClr val="FFFFFF"/>
                </a:solidFill>
                <a:effectLst/>
                <a:uLnTx/>
                <a:uFillTx/>
                <a:latin typeface="Arial" charset="0"/>
                <a:ea typeface="ＭＳ Ｐゴシック" charset="0"/>
                <a:cs typeface="Arial"/>
              </a:rPr>
              <a:t> in 50+ languages</a:t>
            </a:r>
          </a:p>
        </p:txBody>
      </p:sp>
    </p:spTree>
    <p:extLst>
      <p:ext uri="{BB962C8B-B14F-4D97-AF65-F5344CB8AC3E}">
        <p14:creationId xmlns:p14="http://schemas.microsoft.com/office/powerpoint/2010/main" val="42611112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7F46B-50B7-3C5C-F2BC-D8A48E6420B0}"/>
              </a:ext>
            </a:extLst>
          </p:cNvPr>
          <p:cNvPicPr>
            <a:picLocks noChangeAspect="1"/>
          </p:cNvPicPr>
          <p:nvPr/>
        </p:nvPicPr>
        <p:blipFill>
          <a:blip r:embed="rId3"/>
          <a:stretch>
            <a:fillRect/>
          </a:stretch>
        </p:blipFill>
        <p:spPr>
          <a:xfrm>
            <a:off x="0" y="200945"/>
            <a:ext cx="9144000" cy="6306206"/>
          </a:xfrm>
          <a:prstGeom prst="rect">
            <a:avLst/>
          </a:prstGeom>
        </p:spPr>
      </p:pic>
      <p:sp>
        <p:nvSpPr>
          <p:cNvPr id="900098" name="Rectangle 2"/>
          <p:cNvSpPr>
            <a:spLocks noGrp="1" noChangeArrowheads="1"/>
          </p:cNvSpPr>
          <p:nvPr>
            <p:ph type="ctrTitle"/>
          </p:nvPr>
        </p:nvSpPr>
        <p:spPr>
          <a:xfrm>
            <a:off x="3225800" y="368300"/>
            <a:ext cx="5918200" cy="1927225"/>
          </a:xfrm>
          <a:effectLst>
            <a:outerShdw blurRad="63500" dist="35921" dir="2700000" algn="ctr" rotWithShape="0">
              <a:schemeClr val="tx2">
                <a:alpha val="74998"/>
              </a:schemeClr>
            </a:outerShdw>
          </a:effectLst>
        </p:spPr>
        <p:txBody>
          <a:bodyPr/>
          <a:lstStyle/>
          <a:p>
            <a:pPr>
              <a:defRPr/>
            </a:pPr>
            <a:r>
              <a:rPr lang="en-US" sz="6600" b="1" dirty="0">
                <a:solidFill>
                  <a:schemeClr val="tx1"/>
                </a:solidFill>
                <a:effectLst/>
                <a:latin typeface="Arial" charset="0"/>
                <a:ea typeface="ＭＳ Ｐゴシック" charset="0"/>
                <a:cs typeface="ＭＳ Ｐゴシック" charset="0"/>
              </a:rPr>
              <a:t>Side Bar Outline View</a:t>
            </a:r>
          </a:p>
        </p:txBody>
      </p:sp>
    </p:spTree>
    <p:extLst>
      <p:ext uri="{BB962C8B-B14F-4D97-AF65-F5344CB8AC3E}">
        <p14:creationId xmlns:p14="http://schemas.microsoft.com/office/powerpoint/2010/main" val="4149507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01EC8-0DED-C893-8CD1-652346E8C94C}"/>
            </a:ext>
          </a:extLst>
        </p:cNvPr>
        <p:cNvGrpSpPr/>
        <p:nvPr/>
      </p:nvGrpSpPr>
      <p:grpSpPr>
        <a:xfrm>
          <a:off x="0" y="0"/>
          <a:ext cx="0" cy="0"/>
          <a:chOff x="0" y="0"/>
          <a:chExt cx="0" cy="0"/>
        </a:xfrm>
      </p:grpSpPr>
      <p:pic>
        <p:nvPicPr>
          <p:cNvPr id="1026" name="Picture 2" descr="Seamless Stylish Background. Stock Vector - Illustration of pattern,  detail: 8256563">
            <a:extLst>
              <a:ext uri="{FF2B5EF4-FFF2-40B4-BE49-F238E27FC236}">
                <a16:creationId xmlns:a16="http://schemas.microsoft.com/office/drawing/2014/main" id="{6B01CD68-3907-09CF-EF7B-1ECFEADB85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61"/>
          <a:stretch/>
        </p:blipFill>
        <p:spPr bwMode="auto">
          <a:xfrm rot="10800000">
            <a:off x="29980" y="44970"/>
            <a:ext cx="1738859" cy="6858000"/>
          </a:xfrm>
          <a:prstGeom prst="rect">
            <a:avLst/>
          </a:prstGeom>
          <a:noFill/>
          <a:extLst>
            <a:ext uri="{909E8E84-426E-40DD-AFC4-6F175D3DCCD1}">
              <a14:hiddenFill xmlns:a14="http://schemas.microsoft.com/office/drawing/2010/main">
                <a:solidFill>
                  <a:srgbClr val="FFFFFF"/>
                </a:solidFill>
              </a14:hiddenFill>
            </a:ext>
          </a:extLst>
        </p:spPr>
      </p:pic>
      <p:sp>
        <p:nvSpPr>
          <p:cNvPr id="376835" name="Rectangle 2">
            <a:extLst>
              <a:ext uri="{FF2B5EF4-FFF2-40B4-BE49-F238E27FC236}">
                <a16:creationId xmlns:a16="http://schemas.microsoft.com/office/drawing/2014/main" id="{33F23E51-A3F8-F9CF-7A2E-21B8DD4A68A7}"/>
              </a:ext>
            </a:extLst>
          </p:cNvPr>
          <p:cNvSpPr>
            <a:spLocks noGrp="1" noChangeArrowheads="1"/>
          </p:cNvSpPr>
          <p:nvPr>
            <p:ph type="ctrTitle"/>
          </p:nvPr>
        </p:nvSpPr>
        <p:spPr>
          <a:xfrm>
            <a:off x="119922" y="44970"/>
            <a:ext cx="8994098" cy="1088634"/>
          </a:xfrm>
          <a:gradFill flip="none" rotWithShape="1">
            <a:gsLst>
              <a:gs pos="0">
                <a:schemeClr val="accent2">
                  <a:lumMod val="89000"/>
                </a:schemeClr>
              </a:gs>
              <a:gs pos="97000">
                <a:schemeClr val="tx1"/>
              </a:gs>
            </a:gsLst>
            <a:path path="circle">
              <a:fillToRect l="50000" t="50000" r="50000" b="50000"/>
            </a:path>
            <a:tileRect/>
          </a:gradFill>
          <a:ln>
            <a:solidFill>
              <a:schemeClr val="bg1"/>
            </a:solidFill>
          </a:ln>
        </p:spPr>
        <p:txBody>
          <a:bodyPr/>
          <a:lstStyle/>
          <a:p>
            <a:pPr eaLnBrk="1" hangingPunct="1"/>
            <a:r>
              <a:rPr lang="en-US" sz="4000" b="1" dirty="0">
                <a:solidFill>
                  <a:schemeClr val="bg1"/>
                </a:solidFill>
                <a:latin typeface="Arial" charset="0"/>
                <a:ea typeface="ＭＳ Ｐゴシック" charset="0"/>
              </a:rPr>
              <a:t>Where on the Internet can you…</a:t>
            </a:r>
          </a:p>
        </p:txBody>
      </p:sp>
      <p:sp>
        <p:nvSpPr>
          <p:cNvPr id="2" name="Rectangle 2">
            <a:extLst>
              <a:ext uri="{FF2B5EF4-FFF2-40B4-BE49-F238E27FC236}">
                <a16:creationId xmlns:a16="http://schemas.microsoft.com/office/drawing/2014/main" id="{D086CC80-413E-F5B4-B5FF-29299DBFA908}"/>
              </a:ext>
            </a:extLst>
          </p:cNvPr>
          <p:cNvSpPr txBox="1">
            <a:spLocks noChangeArrowheads="1"/>
          </p:cNvSpPr>
          <p:nvPr/>
        </p:nvSpPr>
        <p:spPr bwMode="auto">
          <a:xfrm>
            <a:off x="1768840" y="1568314"/>
            <a:ext cx="7375160" cy="5244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Find hundreds of PowerPoint (PPT) </a:t>
            </a:r>
            <a:r>
              <a:rPr kumimoji="0" lang="en-US" sz="3200" b="1" i="0" u="none" strike="noStrike" kern="0" cap="none" spc="0" normalizeH="0" baseline="0" noProof="0" dirty="0">
                <a:ln>
                  <a:noFill/>
                </a:ln>
                <a:solidFill>
                  <a:srgbClr val="FFFF00"/>
                </a:solidFill>
                <a:effectLst/>
                <a:uLnTx/>
                <a:uFillTx/>
                <a:latin typeface="Arial" charset="0"/>
                <a:ea typeface="ＭＳ Ｐゴシック" charset="0"/>
                <a:cs typeface="Arial"/>
              </a:rPr>
              <a:t>slides</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 for every Bible book</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Download </a:t>
            </a:r>
            <a:r>
              <a:rPr kumimoji="0" lang="en-US" sz="3200" b="1" i="0" u="none" strike="noStrike" kern="0" cap="none" spc="0" normalizeH="0" baseline="0" noProof="0" dirty="0">
                <a:ln>
                  <a:noFill/>
                </a:ln>
                <a:solidFill>
                  <a:srgbClr val="FFFF00"/>
                </a:solidFill>
                <a:effectLst/>
                <a:uLnTx/>
                <a:uFillTx/>
                <a:latin typeface="Arial" charset="0"/>
                <a:ea typeface="ＭＳ Ｐゴシック" charset="0"/>
                <a:cs typeface="Arial"/>
              </a:rPr>
              <a:t>editable</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 files for your teaching (not just PDFs)</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Access 40+ free editable </a:t>
            </a:r>
            <a:r>
              <a:rPr kumimoji="0" lang="en-US" sz="3200" b="1" i="0" u="none" strike="noStrike" kern="0" cap="none" spc="0" normalizeH="0" baseline="0" noProof="0" dirty="0">
                <a:ln>
                  <a:noFill/>
                </a:ln>
                <a:solidFill>
                  <a:srgbClr val="FFFF00"/>
                </a:solidFill>
                <a:effectLst/>
                <a:uLnTx/>
                <a:uFillTx/>
                <a:latin typeface="Arial" charset="0"/>
                <a:ea typeface="ＭＳ Ｐゴシック" charset="0"/>
                <a:cs typeface="Arial"/>
              </a:rPr>
              <a:t>courses</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 on theology and practical ministry</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Download </a:t>
            </a:r>
            <a:r>
              <a:rPr kumimoji="0" lang="en-US" sz="3200" b="1" i="0" u="none" strike="noStrike" kern="0" cap="none" spc="0" normalizeH="0" baseline="0" noProof="0" dirty="0">
                <a:ln>
                  <a:noFill/>
                </a:ln>
                <a:solidFill>
                  <a:srgbClr val="FFFF00"/>
                </a:solidFill>
                <a:effectLst/>
                <a:uLnTx/>
                <a:uFillTx/>
                <a:latin typeface="Arial" charset="0"/>
                <a:ea typeface="ＭＳ Ｐゴシック" charset="0"/>
                <a:cs typeface="Arial"/>
              </a:rPr>
              <a:t>audio and video</a:t>
            </a:r>
          </a:p>
          <a:p>
            <a:pPr marL="457200" marR="0" lvl="0" indent="-457200" algn="l" defTabSz="914400" rtl="0" eaLnBrk="1" fontAlgn="base" latinLnBrk="0" hangingPunct="1">
              <a:lnSpc>
                <a:spcPct val="100000"/>
              </a:lnSpc>
              <a:spcBef>
                <a:spcPts val="1800"/>
              </a:spcBef>
              <a:spcAft>
                <a:spcPct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Get </a:t>
            </a:r>
            <a:r>
              <a:rPr kumimoji="0" lang="en-US" sz="3200" b="1" i="0" u="none" strike="noStrike" kern="0" cap="none" spc="0" normalizeH="0" baseline="0" noProof="0" dirty="0">
                <a:ln>
                  <a:noFill/>
                </a:ln>
                <a:solidFill>
                  <a:srgbClr val="FFFF00"/>
                </a:solidFill>
                <a:effectLst/>
                <a:uLnTx/>
                <a:uFillTx/>
                <a:latin typeface="Arial" charset="0"/>
                <a:ea typeface="ＭＳ Ｐゴシック" charset="0"/>
                <a:cs typeface="Arial"/>
              </a:rPr>
              <a:t>translations</a:t>
            </a:r>
            <a:r>
              <a:rPr kumimoji="0" lang="en-US" sz="3200" b="1" i="0" u="none" strike="noStrike" kern="0" cap="none" spc="0" normalizeH="0" baseline="0" noProof="0" dirty="0">
                <a:ln>
                  <a:noFill/>
                </a:ln>
                <a:solidFill>
                  <a:srgbClr val="FFFFFF"/>
                </a:solidFill>
                <a:effectLst/>
                <a:uLnTx/>
                <a:uFillTx/>
                <a:latin typeface="Arial" charset="0"/>
                <a:ea typeface="ＭＳ Ｐゴシック" charset="0"/>
                <a:cs typeface="Arial"/>
              </a:rPr>
              <a:t> in 50+ languages</a:t>
            </a:r>
          </a:p>
        </p:txBody>
      </p:sp>
    </p:spTree>
    <p:extLst>
      <p:ext uri="{BB962C8B-B14F-4D97-AF65-F5344CB8AC3E}">
        <p14:creationId xmlns:p14="http://schemas.microsoft.com/office/powerpoint/2010/main" val="32598993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en-US" b="1" dirty="0">
                <a:effectLst/>
                <a:latin typeface="Arial" charset="0"/>
                <a:ea typeface="ＭＳ Ｐゴシック" charset="0"/>
                <a:cs typeface="ＭＳ Ｐゴシック" charset="0"/>
              </a:rPr>
              <a:t>Who Am I?  (Education Roots)</a:t>
            </a:r>
          </a:p>
        </p:txBody>
      </p:sp>
      <p:sp>
        <p:nvSpPr>
          <p:cNvPr id="218115" name="Rectangle 3"/>
          <p:cNvSpPr>
            <a:spLocks noGrp="1" noChangeArrowheads="1"/>
          </p:cNvSpPr>
          <p:nvPr>
            <p:ph idx="1"/>
          </p:nvPr>
        </p:nvSpPr>
        <p:spPr>
          <a:xfrm>
            <a:off x="0" y="5145156"/>
            <a:ext cx="9236765" cy="1752600"/>
          </a:xfrm>
          <a:solidFill>
            <a:schemeClr val="bg1"/>
          </a:solidFill>
        </p:spPr>
        <p:txBody>
          <a:bodyPr anchor="ctr"/>
          <a:lstStyle/>
          <a:p>
            <a:pPr eaLnBrk="1" hangingPunct="1"/>
            <a:r>
              <a:rPr lang="en-US" sz="2800" b="1" dirty="0">
                <a:solidFill>
                  <a:schemeClr val="tx1"/>
                </a:solidFill>
                <a:latin typeface="Arial" charset="0"/>
                <a:ea typeface="ＭＳ Ｐゴシック" charset="0"/>
                <a:cs typeface="ＭＳ Ｐゴシック" charset="0"/>
              </a:rPr>
              <a:t>BS, Business Marketing (Hay U, 1980)</a:t>
            </a:r>
          </a:p>
          <a:p>
            <a:pPr eaLnBrk="1" hangingPunct="1"/>
            <a:r>
              <a:rPr lang="en-US" sz="2800" b="1" dirty="0">
                <a:solidFill>
                  <a:schemeClr val="tx1"/>
                </a:solidFill>
                <a:latin typeface="Arial" charset="0"/>
                <a:ea typeface="ＭＳ Ｐゴシック" charset="0"/>
                <a:cs typeface="ＭＳ Ｐゴシック" charset="0"/>
              </a:rPr>
              <a:t>ThM, Pastoral Ministries (Dallas Seminary, 1987)</a:t>
            </a:r>
          </a:p>
          <a:p>
            <a:pPr eaLnBrk="1" hangingPunct="1"/>
            <a:r>
              <a:rPr lang="en-US" sz="2800" b="1" dirty="0">
                <a:solidFill>
                  <a:schemeClr val="tx1"/>
                </a:solidFill>
                <a:latin typeface="Arial" charset="0"/>
                <a:ea typeface="ＭＳ Ｐゴシック" charset="0"/>
                <a:cs typeface="ＭＳ Ｐゴシック" charset="0"/>
              </a:rPr>
              <a:t>PhD, Bible Exposition (also DTS, 1990)</a:t>
            </a:r>
          </a:p>
        </p:txBody>
      </p:sp>
    </p:spTree>
    <p:extLst>
      <p:ext uri="{BB962C8B-B14F-4D97-AF65-F5344CB8AC3E}">
        <p14:creationId xmlns:p14="http://schemas.microsoft.com/office/powerpoint/2010/main" val="1921188878"/>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3" name="Picture 4" descr="Scribes and scroll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Rectangle 2"/>
          <p:cNvSpPr>
            <a:spLocks noGrp="1" noChangeArrowheads="1"/>
          </p:cNvSpPr>
          <p:nvPr>
            <p:ph type="title"/>
          </p:nvPr>
        </p:nvSpPr>
        <p:spPr>
          <a:xfrm>
            <a:off x="395536" y="457200"/>
            <a:ext cx="8291264" cy="1295400"/>
          </a:xfrm>
        </p:spPr>
        <p:txBody>
          <a:bodyPr/>
          <a:lstStyle/>
          <a:p>
            <a:pPr algn="ctr" eaLnBrk="1" hangingPunct="1">
              <a:defRPr/>
            </a:pPr>
            <a:r>
              <a:rPr lang="en-US" b="1" dirty="0">
                <a:effectLst>
                  <a:glow rad="127000">
                    <a:srgbClr val="000000"/>
                  </a:glow>
                </a:effectLst>
                <a:latin typeface="Arial" charset="0"/>
                <a:ea typeface="ＭＳ Ｐゴシック" charset="0"/>
                <a:cs typeface="ＭＳ Ｐゴシック" charset="0"/>
              </a:rPr>
              <a:t>Who Am I?  (Education Roots)</a:t>
            </a:r>
          </a:p>
        </p:txBody>
      </p:sp>
      <p:sp>
        <p:nvSpPr>
          <p:cNvPr id="218115" name="Rectangle 3"/>
          <p:cNvSpPr>
            <a:spLocks noGrp="1" noChangeArrowheads="1"/>
          </p:cNvSpPr>
          <p:nvPr>
            <p:ph idx="1"/>
          </p:nvPr>
        </p:nvSpPr>
        <p:spPr>
          <a:xfrm>
            <a:off x="0" y="5145156"/>
            <a:ext cx="9236765" cy="1752600"/>
          </a:xfrm>
          <a:solidFill>
            <a:schemeClr val="bg1"/>
          </a:solidFill>
        </p:spPr>
        <p:txBody>
          <a:bodyPr anchor="ctr"/>
          <a:lstStyle/>
          <a:p>
            <a:pPr eaLnBrk="1" hangingPunct="1"/>
            <a:r>
              <a:rPr lang="en-US" sz="2800" b="1" dirty="0">
                <a:solidFill>
                  <a:schemeClr val="tx1"/>
                </a:solidFill>
                <a:latin typeface="Arial" charset="0"/>
                <a:ea typeface="ＭＳ Ｐゴシック" charset="0"/>
                <a:cs typeface="ＭＳ Ｐゴシック" charset="0"/>
              </a:rPr>
              <a:t>BS, Business Marketing (Hay U, 1980)</a:t>
            </a:r>
          </a:p>
          <a:p>
            <a:pPr eaLnBrk="1" hangingPunct="1"/>
            <a:r>
              <a:rPr lang="en-US" sz="2800" b="1" dirty="0">
                <a:solidFill>
                  <a:schemeClr val="tx1"/>
                </a:solidFill>
                <a:latin typeface="Arial" charset="0"/>
                <a:ea typeface="ＭＳ Ｐゴシック" charset="0"/>
                <a:cs typeface="ＭＳ Ｐゴシック" charset="0"/>
              </a:rPr>
              <a:t>ThM, Pastoral Ministries (Dallas Seminary, 1987)</a:t>
            </a:r>
          </a:p>
          <a:p>
            <a:pPr eaLnBrk="1" hangingPunct="1"/>
            <a:r>
              <a:rPr lang="en-US" sz="2800" b="1" dirty="0">
                <a:solidFill>
                  <a:schemeClr val="tx1"/>
                </a:solidFill>
                <a:latin typeface="Arial" charset="0"/>
                <a:ea typeface="ＭＳ Ｐゴシック" charset="0"/>
                <a:cs typeface="ＭＳ Ｐゴシック" charset="0"/>
              </a:rPr>
              <a:t>PhD, Bible Exposition (also DTS, 1990)</a:t>
            </a:r>
          </a:p>
        </p:txBody>
      </p:sp>
    </p:spTree>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7EE4-EAC4-8F71-8408-44A3F816A358}"/>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44858F09-3B83-EE65-E5F9-690819C64290}"/>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Giving</a:t>
            </a:r>
            <a:r>
              <a:rPr lang="en-US" sz="8800" b="1" baseline="0" dirty="0">
                <a:effectLst>
                  <a:glow rad="127000">
                    <a:schemeClr val="tx1"/>
                  </a:glow>
                </a:effectLst>
                <a:latin typeface="Arial" charset="0"/>
                <a:ea typeface="ＭＳ Ｐゴシック" charset="0"/>
                <a:cs typeface="ＭＳ Ｐゴシック" charset="0"/>
              </a:rPr>
              <a:t> the Presentation</a:t>
            </a:r>
            <a:endParaRPr lang="en-US" sz="8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37224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7535-CA9F-4D49-A6AA-F57A6C7B627F}"/>
            </a:ext>
          </a:extLst>
        </p:cNvPr>
        <p:cNvGrpSpPr/>
        <p:nvPr/>
      </p:nvGrpSpPr>
      <p:grpSpPr>
        <a:xfrm>
          <a:off x="0" y="0"/>
          <a:ext cx="0" cy="0"/>
          <a:chOff x="0" y="0"/>
          <a:chExt cx="0" cy="0"/>
        </a:xfrm>
      </p:grpSpPr>
      <p:pic>
        <p:nvPicPr>
          <p:cNvPr id="2050" name="Picture 2" descr="Cannot exit full screen mode - Unity Engine - Unity Discussions">
            <a:extLst>
              <a:ext uri="{FF2B5EF4-FFF2-40B4-BE49-F238E27FC236}">
                <a16:creationId xmlns:a16="http://schemas.microsoft.com/office/drawing/2014/main" id="{3E170DA8-14DE-4896-1BE2-3E3FBDA64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0"/>
            <a:ext cx="7700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a:extLst>
              <a:ext uri="{FF2B5EF4-FFF2-40B4-BE49-F238E27FC236}">
                <a16:creationId xmlns:a16="http://schemas.microsoft.com/office/drawing/2014/main" id="{B2021A9B-2320-5518-DD5A-0B5567AF231E}"/>
              </a:ext>
            </a:extLst>
          </p:cNvPr>
          <p:cNvSpPr>
            <a:spLocks noGrp="1" noChangeArrowheads="1"/>
          </p:cNvSpPr>
          <p:nvPr>
            <p:ph type="ctrTitle"/>
          </p:nvPr>
        </p:nvSpPr>
        <p:spPr>
          <a:xfrm>
            <a:off x="0" y="3822700"/>
            <a:ext cx="9144000" cy="1483957"/>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Use the whole screen</a:t>
            </a:r>
          </a:p>
        </p:txBody>
      </p:sp>
    </p:spTree>
    <p:extLst>
      <p:ext uri="{BB962C8B-B14F-4D97-AF65-F5344CB8AC3E}">
        <p14:creationId xmlns:p14="http://schemas.microsoft.com/office/powerpoint/2010/main" val="1568718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B2F1-5DFB-E06B-EB7B-AF8741663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AB41B-49BA-BCA6-F6FA-0E1DD119EDEC}"/>
              </a:ext>
            </a:extLst>
          </p:cNvPr>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19532993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098" name="Rectangle 2"/>
          <p:cNvSpPr>
            <a:spLocks noGrp="1" noChangeArrowheads="1"/>
          </p:cNvSpPr>
          <p:nvPr>
            <p:ph type="ctrTitle"/>
          </p:nvPr>
        </p:nvSpPr>
        <p:spPr>
          <a:xfrm>
            <a:off x="0" y="1340770"/>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5" name="Rectangle 4">
            <a:extLst>
              <a:ext uri="{FF2B5EF4-FFF2-40B4-BE49-F238E27FC236}">
                <a16:creationId xmlns:a16="http://schemas.microsoft.com/office/drawing/2014/main" id="{99C6D5E6-895B-914B-B647-7FC9BD913ED0}"/>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pic>
        <p:nvPicPr>
          <p:cNvPr id="4" name="Picture 3">
            <a:extLst>
              <a:ext uri="{FF2B5EF4-FFF2-40B4-BE49-F238E27FC236}">
                <a16:creationId xmlns:a16="http://schemas.microsoft.com/office/drawing/2014/main" id="{CFA970DD-0C19-AB25-1849-7CB28EC4566F}"/>
              </a:ext>
            </a:extLst>
          </p:cNvPr>
          <p:cNvPicPr>
            <a:picLocks noChangeAspect="1"/>
          </p:cNvPicPr>
          <p:nvPr/>
        </p:nvPicPr>
        <p:blipFill>
          <a:blip r:embed="rId4"/>
          <a:stretch>
            <a:fillRect/>
          </a:stretch>
        </p:blipFill>
        <p:spPr>
          <a:xfrm>
            <a:off x="-1" y="25401"/>
            <a:ext cx="9143999" cy="6343698"/>
          </a:xfrm>
          <a:prstGeom prst="rect">
            <a:avLst/>
          </a:prstGeom>
        </p:spPr>
      </p:pic>
      <p:grpSp>
        <p:nvGrpSpPr>
          <p:cNvPr id="6" name="Group 5">
            <a:extLst>
              <a:ext uri="{FF2B5EF4-FFF2-40B4-BE49-F238E27FC236}">
                <a16:creationId xmlns:a16="http://schemas.microsoft.com/office/drawing/2014/main" id="{F8C6E2C9-FAEC-92F8-E155-D95722C3E7E4}"/>
              </a:ext>
            </a:extLst>
          </p:cNvPr>
          <p:cNvGrpSpPr/>
          <p:nvPr/>
        </p:nvGrpSpPr>
        <p:grpSpPr>
          <a:xfrm>
            <a:off x="0" y="4363572"/>
            <a:ext cx="2595737" cy="1411941"/>
            <a:chOff x="0" y="1378496"/>
            <a:chExt cx="2595737" cy="1411941"/>
          </a:xfrm>
        </p:grpSpPr>
        <p:sp>
          <p:nvSpPr>
            <p:cNvPr id="8" name="Right Arrow 7">
              <a:extLst>
                <a:ext uri="{FF2B5EF4-FFF2-40B4-BE49-F238E27FC236}">
                  <a16:creationId xmlns:a16="http://schemas.microsoft.com/office/drawing/2014/main" id="{77B813A5-3258-5C06-6585-3587A2A2D1C5}"/>
                </a:ext>
              </a:extLst>
            </p:cNvPr>
            <p:cNvSpPr/>
            <p:nvPr/>
          </p:nvSpPr>
          <p:spPr bwMode="auto">
            <a:xfrm rot="2292705">
              <a:off x="1700974" y="1682611"/>
              <a:ext cx="894763" cy="55133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7" name="Rectangle 3">
              <a:extLst>
                <a:ext uri="{FF2B5EF4-FFF2-40B4-BE49-F238E27FC236}">
                  <a16:creationId xmlns:a16="http://schemas.microsoft.com/office/drawing/2014/main" id="{EBB2FFA9-10A9-6261-326F-15048F594078}"/>
                </a:ext>
              </a:extLst>
            </p:cNvPr>
            <p:cNvSpPr txBox="1">
              <a:spLocks noChangeArrowheads="1"/>
            </p:cNvSpPr>
            <p:nvPr/>
          </p:nvSpPr>
          <p:spPr bwMode="auto">
            <a:xfrm>
              <a:off x="0" y="1378496"/>
              <a:ext cx="1928906" cy="1411941"/>
            </a:xfrm>
            <a:prstGeom prst="rect">
              <a:avLst/>
            </a:prstGeom>
            <a:solidFill>
              <a:srgbClr val="C00000"/>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a:rPr>
                <a:t>Read the Notes for the Slide</a:t>
              </a:r>
            </a:p>
          </p:txBody>
        </p:sp>
      </p:grpSp>
    </p:spTree>
    <p:extLst>
      <p:ext uri="{BB962C8B-B14F-4D97-AF65-F5344CB8AC3E}">
        <p14:creationId xmlns:p14="http://schemas.microsoft.com/office/powerpoint/2010/main" val="356328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8B8E6-8F3E-EB59-220D-26A716C909C2}"/>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48735C7F-EBD0-3AF7-0BA4-371EE241B982}"/>
              </a:ext>
            </a:extLst>
          </p:cNvPr>
          <p:cNvSpPr>
            <a:spLocks noGrp="1" noChangeArrowheads="1"/>
          </p:cNvSpPr>
          <p:nvPr>
            <p:ph type="ctrTitle"/>
          </p:nvPr>
        </p:nvSpPr>
        <p:spPr>
          <a:xfrm>
            <a:off x="0" y="0"/>
            <a:ext cx="9144000" cy="3114675"/>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Discussion:</a:t>
            </a:r>
            <a:br>
              <a:rPr lang="en-US" sz="54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What have you found effective in PPT presenting</a:t>
            </a:r>
            <a:r>
              <a:rPr lang="en-US" sz="5400" b="1" dirty="0">
                <a:effectLst>
                  <a:glow rad="127000">
                    <a:schemeClr val="tx1"/>
                  </a:glow>
                </a:effectLst>
                <a:latin typeface="Arial" charset="0"/>
                <a:ea typeface="ＭＳ Ｐゴシック" charset="0"/>
                <a:cs typeface="ＭＳ Ｐゴシック" charset="0"/>
              </a:rPr>
              <a:t>?</a:t>
            </a:r>
          </a:p>
        </p:txBody>
      </p:sp>
      <p:pic>
        <p:nvPicPr>
          <p:cNvPr id="3076" name="Picture 4" descr="The Art Of Asking Good Questions">
            <a:extLst>
              <a:ext uri="{FF2B5EF4-FFF2-40B4-BE49-F238E27FC236}">
                <a16:creationId xmlns:a16="http://schemas.microsoft.com/office/drawing/2014/main" id="{1BCE1530-11FB-B959-0546-81B6A2EB4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1825"/>
            <a:ext cx="9144000"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484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8B8E6-8F3E-EB59-220D-26A716C909C2}"/>
            </a:ext>
          </a:extLst>
        </p:cNvPr>
        <p:cNvGrpSpPr/>
        <p:nvPr/>
      </p:nvGrpSpPr>
      <p:grpSpPr>
        <a:xfrm>
          <a:off x="0" y="0"/>
          <a:ext cx="0" cy="0"/>
          <a:chOff x="0" y="0"/>
          <a:chExt cx="0" cy="0"/>
        </a:xfrm>
      </p:grpSpPr>
      <p:sp>
        <p:nvSpPr>
          <p:cNvPr id="900098" name="Rectangle 2">
            <a:extLst>
              <a:ext uri="{FF2B5EF4-FFF2-40B4-BE49-F238E27FC236}">
                <a16:creationId xmlns:a16="http://schemas.microsoft.com/office/drawing/2014/main" id="{48735C7F-EBD0-3AF7-0BA4-371EE241B982}"/>
              </a:ext>
            </a:extLst>
          </p:cNvPr>
          <p:cNvSpPr>
            <a:spLocks noGrp="1" noChangeArrowheads="1"/>
          </p:cNvSpPr>
          <p:nvPr>
            <p:ph type="ctrTitle"/>
          </p:nvPr>
        </p:nvSpPr>
        <p:spPr>
          <a:xfrm>
            <a:off x="0" y="2222500"/>
            <a:ext cx="9144000" cy="1483957"/>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Grade Sheet</a:t>
            </a:r>
          </a:p>
        </p:txBody>
      </p:sp>
    </p:spTree>
    <p:extLst>
      <p:ext uri="{BB962C8B-B14F-4D97-AF65-F5344CB8AC3E}">
        <p14:creationId xmlns:p14="http://schemas.microsoft.com/office/powerpoint/2010/main" val="103857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34057D-6BD7-DD0B-DA47-03A151C47B2D}"/>
              </a:ext>
            </a:extLst>
          </p:cNvPr>
          <p:cNvPicPr>
            <a:picLocks noChangeAspect="1"/>
          </p:cNvPicPr>
          <p:nvPr/>
        </p:nvPicPr>
        <p:blipFill>
          <a:blip r:embed="rId3"/>
          <a:stretch>
            <a:fillRect/>
          </a:stretch>
        </p:blipFill>
        <p:spPr>
          <a:xfrm>
            <a:off x="-1" y="371167"/>
            <a:ext cx="9149845" cy="6119574"/>
          </a:xfrm>
          <a:prstGeom prst="rect">
            <a:avLst/>
          </a:prstGeom>
        </p:spPr>
      </p:pic>
      <p:sp>
        <p:nvSpPr>
          <p:cNvPr id="900098" name="Rectangle 2"/>
          <p:cNvSpPr>
            <a:spLocks noGrp="1" noChangeArrowheads="1"/>
          </p:cNvSpPr>
          <p:nvPr>
            <p:ph type="ctrTitle"/>
          </p:nvPr>
        </p:nvSpPr>
        <p:spPr>
          <a:xfrm>
            <a:off x="3225800" y="368300"/>
            <a:ext cx="5918200" cy="1483957"/>
          </a:xfrm>
          <a:effectLst>
            <a:outerShdw blurRad="63500" dist="35921" dir="2700000" algn="ctr" rotWithShape="0">
              <a:schemeClr val="tx2">
                <a:alpha val="74998"/>
              </a:schemeClr>
            </a:outerShdw>
          </a:effectLst>
        </p:spPr>
        <p:txBody>
          <a:bodyPr/>
          <a:lstStyle/>
          <a:p>
            <a:pPr>
              <a:defRPr/>
            </a:pPr>
            <a:r>
              <a:rPr lang="en-US" sz="9600" b="1" dirty="0">
                <a:solidFill>
                  <a:schemeClr val="tx1"/>
                </a:solidFill>
                <a:effectLst/>
                <a:latin typeface="Arial" charset="0"/>
                <a:ea typeface="ＭＳ Ｐゴシック" charset="0"/>
                <a:cs typeface="ＭＳ Ｐゴシック" charset="0"/>
              </a:rPr>
              <a:t>Italics!</a:t>
            </a:r>
          </a:p>
        </p:txBody>
      </p:sp>
    </p:spTree>
    <p:extLst>
      <p:ext uri="{BB962C8B-B14F-4D97-AF65-F5344CB8AC3E}">
        <p14:creationId xmlns:p14="http://schemas.microsoft.com/office/powerpoint/2010/main" val="148032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Teaching Better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AB49-4E40-D865-728D-3A387604BF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065C54-4E79-90CB-1C0B-959830D23262}"/>
              </a:ext>
            </a:extLst>
          </p:cNvPr>
          <p:cNvPicPr>
            <a:picLocks noChangeAspect="1"/>
          </p:cNvPicPr>
          <p:nvPr/>
        </p:nvPicPr>
        <p:blipFill>
          <a:blip r:embed="rId3"/>
          <a:stretch>
            <a:fillRect/>
          </a:stretch>
        </p:blipFill>
        <p:spPr>
          <a:xfrm>
            <a:off x="0" y="1657350"/>
            <a:ext cx="9152224" cy="3761287"/>
          </a:xfrm>
          <a:prstGeom prst="rect">
            <a:avLst/>
          </a:prstGeom>
        </p:spPr>
      </p:pic>
      <p:sp>
        <p:nvSpPr>
          <p:cNvPr id="900098" name="Rectangle 2">
            <a:extLst>
              <a:ext uri="{FF2B5EF4-FFF2-40B4-BE49-F238E27FC236}">
                <a16:creationId xmlns:a16="http://schemas.microsoft.com/office/drawing/2014/main" id="{B2F76837-26C7-F943-E4A7-00AD7205BD68}"/>
              </a:ext>
            </a:extLst>
          </p:cNvPr>
          <p:cNvSpPr>
            <a:spLocks noGrp="1" noChangeArrowheads="1"/>
          </p:cNvSpPr>
          <p:nvPr>
            <p:ph type="ctrTitle"/>
          </p:nvPr>
        </p:nvSpPr>
        <p:spPr>
          <a:xfrm>
            <a:off x="0" y="2766060"/>
            <a:ext cx="9144000" cy="1237577"/>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Vary the Design</a:t>
            </a:r>
          </a:p>
        </p:txBody>
      </p:sp>
    </p:spTree>
    <p:extLst>
      <p:ext uri="{BB962C8B-B14F-4D97-AF65-F5344CB8AC3E}">
        <p14:creationId xmlns:p14="http://schemas.microsoft.com/office/powerpoint/2010/main" val="75172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8AB49-4E40-D865-728D-3A387604BF0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E0AC05-E968-1D9C-A6D1-D12F41DF3D92}"/>
              </a:ext>
            </a:extLst>
          </p:cNvPr>
          <p:cNvPicPr>
            <a:picLocks noChangeAspect="1"/>
          </p:cNvPicPr>
          <p:nvPr/>
        </p:nvPicPr>
        <p:blipFill>
          <a:blip r:embed="rId3"/>
          <a:stretch>
            <a:fillRect/>
          </a:stretch>
        </p:blipFill>
        <p:spPr>
          <a:xfrm>
            <a:off x="22632" y="0"/>
            <a:ext cx="9098733" cy="6858000"/>
          </a:xfrm>
          <a:prstGeom prst="rect">
            <a:avLst/>
          </a:prstGeom>
        </p:spPr>
      </p:pic>
      <p:sp>
        <p:nvSpPr>
          <p:cNvPr id="900098" name="Rectangle 2">
            <a:extLst>
              <a:ext uri="{FF2B5EF4-FFF2-40B4-BE49-F238E27FC236}">
                <a16:creationId xmlns:a16="http://schemas.microsoft.com/office/drawing/2014/main" id="{B2F76837-26C7-F943-E4A7-00AD7205BD68}"/>
              </a:ext>
            </a:extLst>
          </p:cNvPr>
          <p:cNvSpPr>
            <a:spLocks noGrp="1" noChangeArrowheads="1"/>
          </p:cNvSpPr>
          <p:nvPr>
            <p:ph type="ctrTitle"/>
          </p:nvPr>
        </p:nvSpPr>
        <p:spPr>
          <a:xfrm>
            <a:off x="0" y="2766060"/>
            <a:ext cx="9144000" cy="1237577"/>
          </a:xfrm>
          <a:effectLst>
            <a:outerShdw blurRad="63500" dist="35921" dir="2700000" algn="ctr" rotWithShape="0">
              <a:schemeClr val="tx2">
                <a:alpha val="74998"/>
              </a:schemeClr>
            </a:outerShdw>
          </a:effectLst>
        </p:spPr>
        <p:txBody>
          <a:bodyPr/>
          <a:lstStyle/>
          <a:p>
            <a:pPr>
              <a:defRPr/>
            </a:pPr>
            <a:r>
              <a:rPr lang="en-US" sz="7200" b="1" dirty="0">
                <a:effectLst>
                  <a:glow rad="127000">
                    <a:schemeClr val="tx1"/>
                  </a:glow>
                </a:effectLst>
                <a:latin typeface="Arial" charset="0"/>
                <a:ea typeface="ＭＳ Ｐゴシック" charset="0"/>
                <a:cs typeface="ＭＳ Ｐゴシック" charset="0"/>
              </a:rPr>
              <a:t>Vary the Design</a:t>
            </a:r>
          </a:p>
        </p:txBody>
      </p:sp>
    </p:spTree>
    <p:extLst>
      <p:ext uri="{BB962C8B-B14F-4D97-AF65-F5344CB8AC3E}">
        <p14:creationId xmlns:p14="http://schemas.microsoft.com/office/powerpoint/2010/main" val="390113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45" y="348681"/>
            <a:ext cx="9189643" cy="6111113"/>
          </a:xfrm>
          <a:prstGeom prst="rect">
            <a:avLst/>
          </a:prstGeom>
        </p:spPr>
      </p:pic>
      <p:sp>
        <p:nvSpPr>
          <p:cNvPr id="2050" name="Rectangle 2"/>
          <p:cNvSpPr>
            <a:spLocks noGrp="1" noChangeArrowheads="1"/>
          </p:cNvSpPr>
          <p:nvPr>
            <p:ph type="ctrTitle"/>
          </p:nvPr>
        </p:nvSpPr>
        <p:spPr>
          <a:xfrm>
            <a:off x="3059832" y="548680"/>
            <a:ext cx="6084168" cy="720080"/>
          </a:xfrm>
        </p:spPr>
        <p:txBody>
          <a:bodyPr/>
          <a:lstStyle/>
          <a:p>
            <a:r>
              <a:rPr lang="en-US" dirty="0"/>
              <a:t>Grammar &amp; Spelling</a:t>
            </a:r>
          </a:p>
        </p:txBody>
      </p:sp>
      <p:pic>
        <p:nvPicPr>
          <p:cNvPr id="3" name="Picture 2"/>
          <p:cNvPicPr>
            <a:picLocks noChangeAspect="1"/>
          </p:cNvPicPr>
          <p:nvPr/>
        </p:nvPicPr>
        <p:blipFill>
          <a:blip r:embed="rId4"/>
          <a:stretch>
            <a:fillRect/>
          </a:stretch>
        </p:blipFill>
        <p:spPr>
          <a:xfrm>
            <a:off x="4809422" y="0"/>
            <a:ext cx="4359920" cy="6858000"/>
          </a:xfrm>
          <a:prstGeom prst="rect">
            <a:avLst/>
          </a:prstGeom>
        </p:spPr>
      </p:pic>
      <p:pic>
        <p:nvPicPr>
          <p:cNvPr id="8" name="Picture 7"/>
          <p:cNvPicPr>
            <a:picLocks noChangeAspect="1"/>
          </p:cNvPicPr>
          <p:nvPr/>
        </p:nvPicPr>
        <p:blipFill>
          <a:blip r:embed="rId5"/>
          <a:stretch>
            <a:fillRect/>
          </a:stretch>
        </p:blipFill>
        <p:spPr>
          <a:xfrm>
            <a:off x="-36512" y="-17585"/>
            <a:ext cx="3819890" cy="2924944"/>
          </a:xfrm>
          <a:prstGeom prst="rect">
            <a:avLst/>
          </a:prstGeom>
        </p:spPr>
      </p:pic>
    </p:spTree>
    <p:extLst>
      <p:ext uri="{BB962C8B-B14F-4D97-AF65-F5344CB8AC3E}">
        <p14:creationId xmlns:p14="http://schemas.microsoft.com/office/powerpoint/2010/main" val="15692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410</TotalTime>
  <Words>2456</Words>
  <Application>Microsoft Macintosh PowerPoint</Application>
  <PresentationFormat>On-screen Show (4:3)</PresentationFormat>
  <Paragraphs>275</Paragraphs>
  <Slides>60</Slides>
  <Notes>58</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60</vt:i4>
      </vt:variant>
    </vt:vector>
  </HeadingPairs>
  <TitlesOfParts>
    <vt:vector size="86" baseType="lpstr">
      <vt:lpstr>ＭＳ Ｐゴシック</vt:lpstr>
      <vt:lpstr>New York</vt:lpstr>
      <vt:lpstr>Arial</vt:lpstr>
      <vt:lpstr>Calibri</vt:lpstr>
      <vt:lpstr>Comic Sans MS</vt:lpstr>
      <vt:lpstr>Courier</vt:lpstr>
      <vt:lpstr>Futura</vt:lpstr>
      <vt:lpstr>Garamond</vt:lpstr>
      <vt:lpstr>Geneva</vt:lpstr>
      <vt:lpstr>Helvetica</vt:lpstr>
      <vt:lpstr>Helvetica Neue Black Condensed</vt:lpstr>
      <vt:lpstr>Monaco</vt:lpstr>
      <vt:lpstr>Tahoma</vt:lpstr>
      <vt:lpstr>Times New Roman</vt:lpstr>
      <vt:lpstr>Traditional Arabic</vt:lpstr>
      <vt:lpstr>Verdana</vt:lpstr>
      <vt:lpstr>Wingdings</vt:lpstr>
      <vt:lpstr>49_Blank Presentation</vt:lpstr>
      <vt:lpstr>White on Black Background</vt:lpstr>
      <vt:lpstr>50_Blank Presentation</vt:lpstr>
      <vt:lpstr>11_Default Design</vt:lpstr>
      <vt:lpstr>1_Default Design</vt:lpstr>
      <vt:lpstr>51_Blank Presentation</vt:lpstr>
      <vt:lpstr>55_Blank Presentation</vt:lpstr>
      <vt:lpstr>52_Blank Presentation</vt:lpstr>
      <vt:lpstr>Orbit</vt:lpstr>
      <vt:lpstr>PowerPoint Tips for Teachers</vt:lpstr>
      <vt:lpstr>Layout</vt:lpstr>
      <vt:lpstr>Full/Standard (4:3) or  Widescreen (16:9)  Format?</vt:lpstr>
      <vt:lpstr>BE FAITHFUL</vt:lpstr>
      <vt:lpstr>Side Bar Outline View</vt:lpstr>
      <vt:lpstr>Italics!</vt:lpstr>
      <vt:lpstr>Vary the Design</vt:lpstr>
      <vt:lpstr>Vary the Design</vt:lpstr>
      <vt:lpstr>Grammar &amp; Spelling</vt:lpstr>
      <vt:lpstr>Grammar &amp; Spelling</vt:lpstr>
      <vt:lpstr>Grammar &amp; Spelling</vt:lpstr>
      <vt:lpstr>Grammarly.com</vt:lpstr>
      <vt:lpstr>Grammarly.com</vt:lpstr>
      <vt:lpstr>Use Formats</vt:lpstr>
      <vt:lpstr>Pictures</vt:lpstr>
      <vt:lpstr>Let's Study Through Scripture</vt:lpstr>
      <vt:lpstr>Ministry Research &amp; Writing  (Dr. Sng Bee Bee &amp; Rick May 2016)</vt:lpstr>
      <vt:lpstr>Preaching the Genres of the Bible May 2014</vt:lpstr>
      <vt:lpstr>Dr. Desmond &amp; Wendy Soh</vt:lpstr>
      <vt:lpstr>Maps to Edit  has 140 maps</vt:lpstr>
      <vt:lpstr>6 Steps to Complete Your Dissertation</vt:lpstr>
      <vt:lpstr>Research &amp; Writing Assignments</vt:lpstr>
      <vt:lpstr>Where on the Internet can you…</vt:lpstr>
      <vt:lpstr>Where on the Internet can you…</vt:lpstr>
      <vt:lpstr>Matthew</vt:lpstr>
      <vt:lpstr>Matthew</vt:lpstr>
      <vt:lpstr>Publishing</vt:lpstr>
      <vt:lpstr>How BSD can help you teach</vt:lpstr>
      <vt:lpstr>BibleStudyDownloads.org</vt:lpstr>
      <vt:lpstr>Fonts</vt:lpstr>
      <vt:lpstr>Which Fonts?</vt:lpstr>
      <vt:lpstr>Non-English Fonts</vt:lpstr>
      <vt:lpstr>Arabic Fonts</vt:lpstr>
      <vt:lpstr>Key Word</vt:lpstr>
      <vt:lpstr>Key Verses</vt:lpstr>
      <vt:lpstr>Key Verses</vt:lpstr>
      <vt:lpstr>Key Verses</vt:lpstr>
      <vt:lpstr>Where on the Internet can you…</vt:lpstr>
      <vt:lpstr>Be Triumphant</vt:lpstr>
      <vt:lpstr>Transitions</vt:lpstr>
      <vt:lpstr>Do not start the slide blank.</vt:lpstr>
      <vt:lpstr>Fade</vt:lpstr>
      <vt:lpstr>Push</vt:lpstr>
      <vt:lpstr>Wipe</vt:lpstr>
      <vt:lpstr>Curtains</vt:lpstr>
      <vt:lpstr>Reveal</vt:lpstr>
      <vt:lpstr>Theme</vt:lpstr>
      <vt:lpstr>Color</vt:lpstr>
      <vt:lpstr>Where on the Internet can you…</vt:lpstr>
      <vt:lpstr>Where on the Internet can you…</vt:lpstr>
      <vt:lpstr>Who Am I?  (Education Roots)</vt:lpstr>
      <vt:lpstr>Who Am I?  (Education Roots)</vt:lpstr>
      <vt:lpstr>Giving the Presentation</vt:lpstr>
      <vt:lpstr>Use the whole screen</vt:lpstr>
      <vt:lpstr>Black</vt:lpstr>
      <vt:lpstr>Matthew</vt:lpstr>
      <vt:lpstr>Discussion: What have you found effective in PPT presenting?</vt:lpstr>
      <vt:lpstr>Grade Sheet</vt:lpstr>
      <vt:lpstr>Black</vt:lpstr>
      <vt:lpstr>Teaching Better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145</cp:revision>
  <dcterms:created xsi:type="dcterms:W3CDTF">2014-08-02T06:39:19Z</dcterms:created>
  <dcterms:modified xsi:type="dcterms:W3CDTF">2024-11-04T09:54:19Z</dcterms:modified>
</cp:coreProperties>
</file>