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media/media1.mov" ContentType="audio/unknown"/>
  <Override PartName="/ppt/media/image1.jpeg" ContentType="image/jpeg"/>
  <Override PartName="/ppt/media/image2.jpe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3.jpeg" ContentType="image/jpe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4.jpeg" ContentType="image/jpe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5.jpeg" ContentType="image/jpeg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" name="Shape 3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825500" latinLnBrk="0">
      <a:defRPr sz="3000">
        <a:latin typeface="Lucida Grande"/>
        <a:ea typeface="Lucida Grande"/>
        <a:cs typeface="Lucida Grande"/>
        <a:sym typeface="Lucida Grande"/>
      </a:defRPr>
    </a:lvl1pPr>
    <a:lvl2pPr indent="228600" defTabSz="825500" latinLnBrk="0">
      <a:defRPr sz="3000">
        <a:latin typeface="Lucida Grande"/>
        <a:ea typeface="Lucida Grande"/>
        <a:cs typeface="Lucida Grande"/>
        <a:sym typeface="Lucida Grande"/>
      </a:defRPr>
    </a:lvl2pPr>
    <a:lvl3pPr indent="457200" defTabSz="825500" latinLnBrk="0">
      <a:defRPr sz="3000">
        <a:latin typeface="Lucida Grande"/>
        <a:ea typeface="Lucida Grande"/>
        <a:cs typeface="Lucida Grande"/>
        <a:sym typeface="Lucida Grande"/>
      </a:defRPr>
    </a:lvl3pPr>
    <a:lvl4pPr indent="685800" defTabSz="825500" latinLnBrk="0">
      <a:defRPr sz="3000">
        <a:latin typeface="Lucida Grande"/>
        <a:ea typeface="Lucida Grande"/>
        <a:cs typeface="Lucida Grande"/>
        <a:sym typeface="Lucida Grande"/>
      </a:defRPr>
    </a:lvl4pPr>
    <a:lvl5pPr indent="914400" defTabSz="825500" latinLnBrk="0">
      <a:defRPr sz="3000">
        <a:latin typeface="Lucida Grande"/>
        <a:ea typeface="Lucida Grande"/>
        <a:cs typeface="Lucida Grande"/>
        <a:sym typeface="Lucida Grande"/>
      </a:defRPr>
    </a:lvl5pPr>
    <a:lvl6pPr indent="1143000" defTabSz="825500" latinLnBrk="0">
      <a:defRPr sz="3000">
        <a:latin typeface="Lucida Grande"/>
        <a:ea typeface="Lucida Grande"/>
        <a:cs typeface="Lucida Grande"/>
        <a:sym typeface="Lucida Grande"/>
      </a:defRPr>
    </a:lvl6pPr>
    <a:lvl7pPr indent="1371600" defTabSz="825500" latinLnBrk="0">
      <a:defRPr sz="3000">
        <a:latin typeface="Lucida Grande"/>
        <a:ea typeface="Lucida Grande"/>
        <a:cs typeface="Lucida Grande"/>
        <a:sym typeface="Lucida Grande"/>
      </a:defRPr>
    </a:lvl7pPr>
    <a:lvl8pPr indent="1600200" defTabSz="825500" latinLnBrk="0">
      <a:defRPr sz="3000">
        <a:latin typeface="Lucida Grande"/>
        <a:ea typeface="Lucida Grande"/>
        <a:cs typeface="Lucida Grande"/>
        <a:sym typeface="Lucida Grande"/>
      </a:defRPr>
    </a:lvl8pPr>
    <a:lvl9pPr indent="1828800" defTabSz="825500" latinLnBrk="0">
      <a:defRPr sz="30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" name="Shape 5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Session 1 taught us about this memory device. </a:t>
            </a:r>
          </a:p>
          <a:p>
            <a:pPr/>
            <a:r>
              <a:t>Can you tell the person next to you what these numbers mean?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5" name="Shape 11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This promise included both benefits and penalties noted to Israel.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Shape 12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 this session, we will see how further promises to David apply.</a:t>
            </a:r>
          </a:p>
          <a:p>
            <a:pPr/>
            <a:r>
              <a:t>But even David wasn’t the ideal ruler—we need the </a:t>
            </a:r>
            <a:r>
              <a:t>real</a:t>
            </a:r>
            <a:r>
              <a:t> earthly King.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" name="Shape 12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 session 4, we saw that obedience would bring blessings and disobedience, cursing.</a:t>
            </a:r>
          </a:p>
          <a:p>
            <a:pPr/>
            <a:r>
              <a:t>Under Joshua, Israel experienced mostly blessings as they inherited the land.</a:t>
            </a:r>
          </a:p>
          <a:p>
            <a:pPr/>
            <a:r>
              <a:t>But the book of Judges shows how the curses came through disobedience.</a:t>
            </a:r>
          </a:p>
          <a:p>
            <a:pPr/>
            <a:r>
              <a:t>Yet even at that time, honorable people like Ruth and Boaz could still be blessed!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But God had also said that they would eventually ask for a king.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" name="Shape 14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Their motive was wrong, but God knew they would reject him for an earthly king.</a:t>
            </a:r>
          </a:p>
          <a:p>
            <a:pPr/>
            <a:r>
              <a:t>This was part of his plan to anoint David as the start of a new dynasty.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Scholars note the importance of the Davidic Covenant.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Shape 15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 Samuel records how the people reject God’s kingship by demanding an earthly king.</a:t>
            </a:r>
          </a:p>
          <a:p>
            <a:pPr/>
            <a:r>
              <a:t>Saul is a washout, but their request ultimately ends up with David in 2 Samuel 7.</a:t>
            </a:r>
          </a:p>
          <a:p>
            <a:pPr/>
            <a:r>
              <a:t>God promises David a dynasty, descendants, and the right to rule.</a:t>
            </a:r>
          </a:p>
          <a:p>
            <a:pPr/>
            <a:r>
              <a:t>Psalms 2 and 110 tell us that one of his descendants will rule forever.</a:t>
            </a:r>
          </a:p>
          <a:p>
            <a:pPr/>
            <a:r>
              <a:t>Sonship: The right to rule Israel and the world belongs to David’s house.</a:t>
            </a:r>
          </a:p>
          <a:p>
            <a:pPr/>
            <a:r>
              <a:t>Messiah means "anointed" to rule, so people rightfully expect God to fulfill his promise.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Shape 16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All the kings that ruled in Jerusalem were related to David!</a:t>
            </a:r>
          </a:p>
          <a:p>
            <a:pPr/>
            <a:r>
              <a:t>But what about that obligation for Israel to worship the true God?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1" name="Shape 17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God still expected covenant worship. </a:t>
            </a:r>
          </a:p>
          <a:p>
            <a:pPr/>
            <a:r>
              <a:t>In the next session, we will see how the nation did in this respect.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" name="Shape 5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OT has 5 sections of two lengths—either 5 or 12 books.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" name="Shape 6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4-1-21-1 tells us the 4 sections of the NT.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" name="Shape 6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Now, turning to your neighbor, could the one whose birthday comes first in the year walk the other through the top line? Then the other should explain line 2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" name="Shape 7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continue now to review the Pentateuch and then move to the History section.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" name="Shape 8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God’s perfect creation in Genesis…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" name="Shape 9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…was marred by sin…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" name="Shape 10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…and this gave us a huge problem.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8" name="Shape 10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But God made a promise to Abraham to restore us.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Text"/>
          <p:cNvSpPr txBox="1"/>
          <p:nvPr>
            <p:ph type="title"/>
          </p:nvPr>
        </p:nvSpPr>
        <p:spPr>
          <a:xfrm>
            <a:off x="1739900" y="2298700"/>
            <a:ext cx="20904200" cy="4635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0" name="Body Level One…"/>
          <p:cNvSpPr txBox="1"/>
          <p:nvPr>
            <p:ph type="body" sz="quarter" idx="1"/>
          </p:nvPr>
        </p:nvSpPr>
        <p:spPr>
          <a:xfrm>
            <a:off x="1739900" y="7061200"/>
            <a:ext cx="209042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  <a:lvl2pPr marL="0" indent="0" algn="ctr">
              <a:spcBef>
                <a:spcPts val="0"/>
              </a:spcBef>
              <a:buSzTx/>
              <a:buNone/>
              <a:defRPr sz="4800"/>
            </a:lvl2pPr>
            <a:lvl3pPr marL="0" indent="0" algn="ctr">
              <a:spcBef>
                <a:spcPts val="0"/>
              </a:spcBef>
              <a:buSzTx/>
              <a:buNone/>
              <a:defRPr sz="4800"/>
            </a:lvl3pPr>
            <a:lvl4pPr marL="0" indent="0" algn="ctr">
              <a:spcBef>
                <a:spcPts val="0"/>
              </a:spcBef>
              <a:buSzTx/>
              <a:buNone/>
              <a:defRPr sz="4800"/>
            </a:lvl4pPr>
            <a:lvl5pPr marL="0" indent="0" algn="ctr">
              <a:spcBef>
                <a:spcPts val="0"/>
              </a:spcBef>
              <a:buSzTx/>
              <a:buNone/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"/>
          <p:cNvSpPr/>
          <p:nvPr/>
        </p:nvSpPr>
        <p:spPr>
          <a:xfrm>
            <a:off x="0" y="0"/>
            <a:ext cx="24485600" cy="13766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739900" y="1778000"/>
            <a:ext cx="20904200" cy="10147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739900" y="355600"/>
            <a:ext cx="20904200" cy="3441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69750" y="13093700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11176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15621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20066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24511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28956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32512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36068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39624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4318000" marR="0" indent="-800100" algn="l" defTabSz="825500" rtl="0" latinLnBrk="0">
        <a:lnSpc>
          <a:spcPct val="100000"/>
        </a:lnSpc>
        <a:spcBef>
          <a:spcPts val="73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600" u="none"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3.png"/><Relationship Id="rId5" Type="http://schemas.openxmlformats.org/officeDocument/2006/relationships/image" Target="../media/image1.jpeg"/><Relationship Id="rId6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tif"/><Relationship Id="rId4" Type="http://schemas.openxmlformats.org/officeDocument/2006/relationships/image" Target="../media/image3.jpeg"/><Relationship Id="rId5" Type="http://schemas.openxmlformats.org/officeDocument/2006/relationships/image" Target="../media/image6.png"/><Relationship Id="rId6" Type="http://schemas.openxmlformats.org/officeDocument/2006/relationships/image" Target="../media/image8.png"/><Relationship Id="rId7" Type="http://schemas.openxmlformats.org/officeDocument/2006/relationships/image" Target="../media/image3.tif"/><Relationship Id="rId8" Type="http://schemas.openxmlformats.org/officeDocument/2006/relationships/image" Target="../media/image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tif"/><Relationship Id="rId4" Type="http://schemas.openxmlformats.org/officeDocument/2006/relationships/image" Target="../media/image5.tif"/><Relationship Id="rId5" Type="http://schemas.openxmlformats.org/officeDocument/2006/relationships/image" Target="../media/image3.jpeg"/><Relationship Id="rId6" Type="http://schemas.openxmlformats.org/officeDocument/2006/relationships/image" Target="../media/image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eg"/><Relationship Id="rId4" Type="http://schemas.openxmlformats.org/officeDocument/2006/relationships/image" Target="../media/image5.tif"/><Relationship Id="rId5" Type="http://schemas.openxmlformats.org/officeDocument/2006/relationships/image" Target="../media/image3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eg"/><Relationship Id="rId4" Type="http://schemas.openxmlformats.org/officeDocument/2006/relationships/image" Target="../media/image5.tif"/><Relationship Id="rId5" Type="http://schemas.openxmlformats.org/officeDocument/2006/relationships/image" Target="../media/image3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jpeg"/><Relationship Id="rId4" Type="http://schemas.openxmlformats.org/officeDocument/2006/relationships/image" Target="../media/image3.jpeg"/><Relationship Id="rId5" Type="http://schemas.openxmlformats.org/officeDocument/2006/relationships/image" Target="../media/image1.t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eg"/><Relationship Id="rId4" Type="http://schemas.openxmlformats.org/officeDocument/2006/relationships/image" Target="../media/image3.jpeg"/><Relationship Id="rId5" Type="http://schemas.openxmlformats.org/officeDocument/2006/relationships/image" Target="../media/image1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jpeg"/><Relationship Id="rId4" Type="http://schemas.openxmlformats.org/officeDocument/2006/relationships/image" Target="../media/image3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jpeg"/><Relationship Id="rId4" Type="http://schemas.openxmlformats.org/officeDocument/2006/relationships/image" Target="../media/image3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jpeg"/><Relationship Id="rId4" Type="http://schemas.openxmlformats.org/officeDocument/2006/relationships/image" Target="../media/image3.jpeg"/><Relationship Id="rId5" Type="http://schemas.openxmlformats.org/officeDocument/2006/relationships/image" Target="../media/image1.tif"/><Relationship Id="rId6" Type="http://schemas.openxmlformats.org/officeDocument/2006/relationships/image" Target="../media/image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jpeg"/><Relationship Id="rId4" Type="http://schemas.openxmlformats.org/officeDocument/2006/relationships/image" Target="../media/image3.jpeg"/><Relationship Id="rId5" Type="http://schemas.openxmlformats.org/officeDocument/2006/relationships/image" Target="../media/image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eg"/><Relationship Id="rId4" Type="http://schemas.openxmlformats.org/officeDocument/2006/relationships/image" Target="../media/image4.png"/><Relationship Id="rId5" Type="http://schemas.openxmlformats.org/officeDocument/2006/relationships/image" Target="../media/image3.jpeg"/><Relationship Id="rId6" Type="http://schemas.openxmlformats.org/officeDocument/2006/relationships/image" Target="../media/image5.png"/><Relationship Id="rId7" Type="http://schemas.openxmlformats.org/officeDocument/2006/relationships/image" Target="../media/image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tif"/><Relationship Id="rId4" Type="http://schemas.openxmlformats.org/officeDocument/2006/relationships/image" Target="../media/image3.jpeg"/><Relationship Id="rId5" Type="http://schemas.openxmlformats.org/officeDocument/2006/relationships/image" Target="../media/image6.png"/><Relationship Id="rId6" Type="http://schemas.openxmlformats.org/officeDocument/2006/relationships/image" Target="../media/image3.tif"/><Relationship Id="rId7" Type="http://schemas.openxmlformats.org/officeDocument/2006/relationships/image" Target="../media/image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Not What My Hands Have Done.mo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571500" cy="571500"/>
          </a:xfrm>
          <a:prstGeom prst="rect">
            <a:avLst/>
          </a:prstGeom>
        </p:spPr>
      </p:pic>
      <p:pic>
        <p:nvPicPr>
          <p:cNvPr id="40" name="Sheep.jpg" descr="Sheep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24384000" cy="1620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samuel david updated.tiff" descr="samuel david updated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4991460" y="-2184400"/>
            <a:ext cx="16129001" cy="29654500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Session 5…"/>
          <p:cNvSpPr txBox="1"/>
          <p:nvPr>
            <p:ph type="title"/>
          </p:nvPr>
        </p:nvSpPr>
        <p:spPr>
          <a:xfrm>
            <a:off x="889000" y="3022600"/>
            <a:ext cx="20904200" cy="4635500"/>
          </a:xfrm>
          <a:prstGeom prst="rect">
            <a:avLst/>
          </a:prstGeom>
          <a:effectLst>
            <a:outerShdw sx="100000" sy="100000" kx="0" ky="0" algn="b" rotWithShape="0" blurRad="50800" dist="101600" dir="2700000">
              <a:srgbClr val="000000">
                <a:alpha val="78041"/>
              </a:srgbClr>
            </a:outerShdw>
          </a:effectLst>
        </p:spPr>
        <p:txBody>
          <a:bodyPr/>
          <a:lstStyle/>
          <a:p>
            <a:pPr>
              <a:defRPr b="1" sz="12600"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pPr>
            <a:r>
              <a:t>Session 5 </a:t>
            </a:r>
          </a:p>
          <a:p>
            <a:pPr>
              <a:defRPr b="1" sz="12600"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</a:defRPr>
            </a:pPr>
            <a:r>
              <a:t>Davidic Covenant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/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999" vol="50000">
                <p:cTn id="4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snake posterized.tiff" descr="snake posterized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625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new fuller tree art.png" descr="new fuller tree art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2788900" y="0"/>
            <a:ext cx="24384000" cy="1570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better dead tree copy.png" descr="better dead tree copy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21403418">
            <a:off x="22735615" y="-558813"/>
            <a:ext cx="4347873" cy="14848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fruit posterized.tiff" descr="fruit posterized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769814" y="-774700"/>
            <a:ext cx="17310101" cy="13906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artistic hand.png" descr="artistic hand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962400" y="190500"/>
            <a:ext cx="15011400" cy="16471900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The Problem"/>
          <p:cNvSpPr txBox="1"/>
          <p:nvPr/>
        </p:nvSpPr>
        <p:spPr>
          <a:xfrm>
            <a:off x="1214759" y="12547600"/>
            <a:ext cx="3857130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The Problem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0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abraham on camel.tiff" descr="abraham on camel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6350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Sphinx stylized.tiff" descr="Sphinx stylized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7842126" y="-101600"/>
            <a:ext cx="14236701" cy="13919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TitleStrip.jpg" descr="TitleStrip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better dead tree copy.png" descr="better dead tree copy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21403418">
            <a:off x="-1635685" y="-558813"/>
            <a:ext cx="4347873" cy="14848874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The Solution: Covenant God"/>
          <p:cNvSpPr txBox="1"/>
          <p:nvPr/>
        </p:nvSpPr>
        <p:spPr>
          <a:xfrm>
            <a:off x="1532259" y="12547600"/>
            <a:ext cx="8347969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The Solution: Covenant God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0" p14:dur="80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moses on mountain stylized.jpg" descr="moses on mountain stylize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6350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Sphinx stylized.tiff" descr="Sphinx stylized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-6529174" y="-101600"/>
            <a:ext cx="14236701" cy="13919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TitleStrip.jpg" descr="TitleStrip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Covenant Promises"/>
          <p:cNvSpPr txBox="1"/>
          <p:nvPr/>
        </p:nvSpPr>
        <p:spPr>
          <a:xfrm>
            <a:off x="1214759" y="12547600"/>
            <a:ext cx="5701458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Covenant Promises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8000">
        <p:push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Title16x9.jpg" descr="Title16x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Objectives:…"/>
          <p:cNvSpPr txBox="1"/>
          <p:nvPr/>
        </p:nvSpPr>
        <p:spPr>
          <a:xfrm>
            <a:off x="2484883" y="2876550"/>
            <a:ext cx="21780501" cy="430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 i="1" sz="9600"/>
            </a:pPr>
            <a:r>
              <a:t>Objectives:</a:t>
            </a:r>
          </a:p>
          <a:p>
            <a:pPr algn="l">
              <a:defRPr sz="9600"/>
            </a:pPr>
            <a:r>
              <a:t>1. Understand the Davidic Covenant</a:t>
            </a:r>
          </a:p>
          <a:p>
            <a:pPr algn="l">
              <a:defRPr sz="9600"/>
            </a:pPr>
            <a:r>
              <a:t>2. Recognize our need for God’s true King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0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Class="exit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Class="exit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Class="exit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18" grpId="1"/>
      <p:bldP build="p" bldLvl="5" animBg="1" rev="0" advAuto="0" spid="118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moses on mountain stylized.jpg" descr="moses on mountain stylize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6350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Sphinx stylized.tiff" descr="Sphinx stylized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-6529174" y="-101600"/>
            <a:ext cx="14236701" cy="13919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TitleStrip.jpg" descr="TitleStrip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Covenant Promises"/>
          <p:cNvSpPr txBox="1"/>
          <p:nvPr/>
        </p:nvSpPr>
        <p:spPr>
          <a:xfrm>
            <a:off x="1214759" y="12547600"/>
            <a:ext cx="5701458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Covenant Promises</a:t>
            </a:r>
          </a:p>
        </p:txBody>
      </p:sp>
      <p:sp>
        <p:nvSpPr>
          <p:cNvPr id="126" name="*Blessings/Curses (Deut 28)…"/>
          <p:cNvSpPr txBox="1"/>
          <p:nvPr/>
        </p:nvSpPr>
        <p:spPr>
          <a:xfrm>
            <a:off x="11547772" y="1498600"/>
            <a:ext cx="11642329" cy="292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1" sz="6400">
                <a:solidFill>
                  <a:srgbClr val="000000"/>
                </a:solidFill>
              </a:defRPr>
            </a:pPr>
            <a:r>
              <a:t>*Blessings/Curses (Deut 28)</a:t>
            </a:r>
          </a:p>
          <a:p>
            <a:pPr algn="l">
              <a:defRPr b="1" sz="6400">
                <a:solidFill>
                  <a:srgbClr val="000000"/>
                </a:solidFill>
              </a:defRPr>
            </a:pPr>
            <a:r>
              <a:t>*Joshua</a:t>
            </a:r>
          </a:p>
          <a:p>
            <a:pPr algn="l">
              <a:defRPr b="1" sz="6400">
                <a:solidFill>
                  <a:srgbClr val="000000"/>
                </a:solidFill>
              </a:defRPr>
            </a:pPr>
            <a:r>
              <a:t>*Judges, Ruth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2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moses on mountain stylized.jpg" descr="moses on mountain stylize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6350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samuel david updated.tiff" descr="samuel david updated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392540" y="-2184400"/>
            <a:ext cx="16129001" cy="29654500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Covenant Promises"/>
          <p:cNvSpPr txBox="1"/>
          <p:nvPr/>
        </p:nvSpPr>
        <p:spPr>
          <a:xfrm>
            <a:off x="1214759" y="12547600"/>
            <a:ext cx="5701458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Covenant Promises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0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heep.jpg" descr="Sheep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620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The Covenant King"/>
          <p:cNvSpPr txBox="1"/>
          <p:nvPr/>
        </p:nvSpPr>
        <p:spPr>
          <a:xfrm>
            <a:off x="10600059" y="12547600"/>
            <a:ext cx="5695207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The Covenant King</a:t>
            </a:r>
          </a:p>
        </p:txBody>
      </p:sp>
      <p:pic>
        <p:nvPicPr>
          <p:cNvPr id="140" name="samuel david updated.tiff" descr="samuel david updated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4991460" y="-2184400"/>
            <a:ext cx="16129001" cy="29654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8000">
        <p:push dir="l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tory of Scripture.018.jpg" descr="Story of Scripture.018.jpg"/>
          <p:cNvPicPr>
            <a:picLocks noChangeAspect="1"/>
          </p:cNvPicPr>
          <p:nvPr/>
        </p:nvPicPr>
        <p:blipFill>
          <a:blip r:embed="rId3">
            <a:alphaModFix amt="34000"/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Walter Brueggeman  “...dramatic and theological center of the entire Samuel corpus”…"/>
          <p:cNvSpPr txBox="1"/>
          <p:nvPr>
            <p:ph type="body" idx="1"/>
          </p:nvPr>
        </p:nvSpPr>
        <p:spPr>
          <a:xfrm>
            <a:off x="889000" y="1778000"/>
            <a:ext cx="23507700" cy="10147300"/>
          </a:xfrm>
          <a:prstGeom prst="rect">
            <a:avLst/>
          </a:prstGeom>
        </p:spPr>
        <p:txBody>
          <a:bodyPr/>
          <a:lstStyle/>
          <a:p>
            <a:pPr marL="1676400" indent="-914400">
              <a:defRPr sz="6400"/>
            </a:pPr>
            <a:r>
              <a:t>Walter Brueggeman </a:t>
            </a:r>
            <a:br/>
            <a:r>
              <a:t>“...dramatic and theological center of the entire Samuel corpus”</a:t>
            </a:r>
          </a:p>
          <a:p>
            <a:pPr marL="1676400" indent="-914400">
              <a:defRPr sz="6400"/>
            </a:pPr>
            <a:r>
              <a:t>Robert Gordon </a:t>
            </a:r>
            <a:br/>
            <a:r>
              <a:t>“...ideological summit in the OT as a whole”</a:t>
            </a:r>
          </a:p>
          <a:p>
            <a:pPr marL="1676400" indent="-914400">
              <a:defRPr sz="6400"/>
            </a:pPr>
            <a:r>
              <a:t>John Levenson </a:t>
            </a:r>
            <a:br/>
            <a:r>
              <a:t>“...receives more attention in the Hebrew Bible than any covenant”</a:t>
            </a:r>
          </a:p>
        </p:txBody>
      </p:sp>
      <p:pic>
        <p:nvPicPr>
          <p:cNvPr id="146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The Covenant King"/>
          <p:cNvSpPr txBox="1"/>
          <p:nvPr/>
        </p:nvSpPr>
        <p:spPr>
          <a:xfrm>
            <a:off x="10600059" y="12547600"/>
            <a:ext cx="5695207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The Covenant King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4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tory of Scripture.018.jpg" descr="Story of Scripture.018.jpg"/>
          <p:cNvPicPr>
            <a:picLocks noChangeAspect="1"/>
          </p:cNvPicPr>
          <p:nvPr/>
        </p:nvPicPr>
        <p:blipFill>
          <a:blip r:embed="rId3">
            <a:alphaModFix amt="39000"/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The Covenant King"/>
          <p:cNvSpPr txBox="1"/>
          <p:nvPr/>
        </p:nvSpPr>
        <p:spPr>
          <a:xfrm>
            <a:off x="10600059" y="12547600"/>
            <a:ext cx="5695207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The Covenant King</a:t>
            </a:r>
          </a:p>
        </p:txBody>
      </p:sp>
      <p:sp>
        <p:nvSpPr>
          <p:cNvPr id="154" name="Covenant Kingship…"/>
          <p:cNvSpPr txBox="1"/>
          <p:nvPr/>
        </p:nvSpPr>
        <p:spPr>
          <a:xfrm>
            <a:off x="1226517" y="660400"/>
            <a:ext cx="17342645" cy="1137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1" sz="6400"/>
            </a:pPr>
            <a:r>
              <a:t>Covenant Kingship</a:t>
            </a:r>
          </a:p>
          <a:p>
            <a:pPr algn="l">
              <a:defRPr b="1" sz="6400"/>
            </a:pPr>
          </a:p>
          <a:p>
            <a:pPr lvl="3" algn="l">
              <a:defRPr b="1" sz="6400"/>
            </a:pPr>
            <a:r>
              <a:t>* 1 Samuel 8</a:t>
            </a:r>
          </a:p>
          <a:p>
            <a:pPr lvl="3" algn="l">
              <a:defRPr b="1" sz="6400"/>
            </a:pPr>
            <a:r>
              <a:t>* 2 Samuel 7:1-16 (1Chronicles 17:1-14)</a:t>
            </a:r>
          </a:p>
          <a:p>
            <a:pPr lvl="8" algn="l">
              <a:defRPr b="1" sz="6400"/>
            </a:pPr>
            <a:r>
              <a:t>        1) 7:8-11a </a:t>
            </a:r>
          </a:p>
          <a:p>
            <a:pPr lvl="8" algn="l">
              <a:defRPr b="1" sz="6400"/>
            </a:pPr>
            <a:r>
              <a:t>        2) 7:11b-16</a:t>
            </a:r>
          </a:p>
          <a:p>
            <a:pPr lvl="8" algn="l">
              <a:defRPr b="1" sz="6400"/>
            </a:pPr>
          </a:p>
          <a:p>
            <a:pPr lvl="3" algn="l">
              <a:defRPr b="1" sz="6400"/>
            </a:pPr>
            <a:r>
              <a:t>* House (11a), Seed (12), Kingdom</a:t>
            </a:r>
          </a:p>
          <a:p>
            <a:pPr lvl="3" algn="l">
              <a:defRPr b="1" sz="6400"/>
            </a:pPr>
            <a:r>
              <a:t>* Psalm (2 and110)</a:t>
            </a:r>
          </a:p>
          <a:p>
            <a:pPr lvl="3" algn="l">
              <a:defRPr b="1" sz="6400"/>
            </a:pPr>
            <a:r>
              <a:t>* Sonship</a:t>
            </a:r>
          </a:p>
          <a:p>
            <a:pPr lvl="3" algn="l">
              <a:defRPr b="1" sz="6400"/>
            </a:pPr>
            <a:r>
              <a:t>* Messianic Expectations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1000"/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000"/>
                                        <p:tgtEl>
                                          <p:spTgt spid="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000"/>
                                        <p:tgtEl>
                                          <p:spTgt spid="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1000"/>
                                        <p:tgtEl>
                                          <p:spTgt spid="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0" dur="1000"/>
                                        <p:tgtEl>
                                          <p:spTgt spid="1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5" dur="1000"/>
                                        <p:tgtEl>
                                          <p:spTgt spid="1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0" dur="1000"/>
                                        <p:tgtEl>
                                          <p:spTgt spid="1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5" dur="1000"/>
                                        <p:tgtEl>
                                          <p:spTgt spid="1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0" dur="1000"/>
                                        <p:tgtEl>
                                          <p:spTgt spid="1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15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5" dur="1000"/>
                                        <p:tgtEl>
                                          <p:spTgt spid="15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Sheep.jpg" descr="Sheep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620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samuel david updated.tiff" descr="samuel david updated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4991460" y="-2184400"/>
            <a:ext cx="16129001" cy="2965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HighPriestPraise stylized.png" descr="HighPriestPraise stylized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764500" y="-641670"/>
            <a:ext cx="15379700" cy="27305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The Covenant King"/>
          <p:cNvSpPr txBox="1"/>
          <p:nvPr/>
        </p:nvSpPr>
        <p:spPr>
          <a:xfrm>
            <a:off x="10193659" y="12547600"/>
            <a:ext cx="5695207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The Covenant King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0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Title16x9.jpg" descr="Title16x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The Story of Scripture:…"/>
          <p:cNvSpPr txBox="1"/>
          <p:nvPr/>
        </p:nvSpPr>
        <p:spPr>
          <a:xfrm>
            <a:off x="2459483" y="2889250"/>
            <a:ext cx="18274309" cy="430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1" i="1" sz="9600"/>
            </a:pPr>
            <a:r>
              <a:t>The Story of Scripture:</a:t>
            </a:r>
          </a:p>
          <a:p>
            <a:pPr algn="l">
              <a:defRPr sz="9600"/>
            </a:pPr>
            <a:r>
              <a:t>Understanding the Bible from </a:t>
            </a:r>
            <a:br/>
            <a:r>
              <a:t>Genesis to Revelation</a:t>
            </a:r>
          </a:p>
        </p:txBody>
      </p:sp>
      <p:sp>
        <p:nvSpPr>
          <p:cNvPr id="46" name="Taught by Faculty of Dallas Theological Seminary • Used with Permission Uploaded by Dr. Rick Griffith • Jordan Evangelical Theological Seminary Files in many languages for free download at BibleStudyDownloads.org"/>
          <p:cNvSpPr txBox="1"/>
          <p:nvPr/>
        </p:nvSpPr>
        <p:spPr>
          <a:xfrm>
            <a:off x="10498" y="11061782"/>
            <a:ext cx="24384003" cy="264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b="1" sz="4666">
                <a:latin typeface="Arial"/>
                <a:ea typeface="Arial"/>
                <a:cs typeface="Arial"/>
                <a:sym typeface="Arial"/>
              </a:defRPr>
            </a:pPr>
            <a:r>
              <a:t>Taught by Faculty of Dallas Theological Seminary • Used with Permission</a:t>
            </a:r>
            <a:br/>
            <a:r>
              <a:t>Uploaded by Dr. Rick Griffith • Jordan Evangelical Theological Seminary</a:t>
            </a:r>
            <a:br/>
            <a:r>
              <a:t>Files in many languages for free download at BibleStudyDownloads.org</a:t>
            </a:r>
            <a:endParaRPr b="0" sz="3200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xmlns:p14="http://schemas.microsoft.com/office/powerpoint/2010/main" spd="med" advClick="0" advTm="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9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2000" fill="hold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xit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6" dur="2000" fill="hold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" grpId="3"/>
      <p:bldP build="whole" bldLvl="1" animBg="1" rev="0" advAuto="0" spid="45" grpId="1"/>
      <p:bldP build="whole" bldLvl="1" animBg="1" rev="0" advAuto="0" spid="45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tabernacle bkgrnd.jpg" descr="tabernacle bkgrn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Covenant Worship"/>
          <p:cNvSpPr txBox="1"/>
          <p:nvPr/>
        </p:nvSpPr>
        <p:spPr>
          <a:xfrm>
            <a:off x="5151759" y="12547600"/>
            <a:ext cx="5493446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Covenant Worship</a:t>
            </a:r>
          </a:p>
        </p:txBody>
      </p:sp>
      <p:pic>
        <p:nvPicPr>
          <p:cNvPr id="169" name="HighPriestPraise stylized.png" descr="HighPriestPraise stylized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606800" y="-641670"/>
            <a:ext cx="15379700" cy="27305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8000">
        <p:push dir="l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Download this presentation for free!"/>
          <p:cNvSpPr txBox="1"/>
          <p:nvPr/>
        </p:nvSpPr>
        <p:spPr>
          <a:xfrm>
            <a:off x="-101312" y="-32323"/>
            <a:ext cx="24586625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8700"/>
            </a:lvl1pPr>
          </a:lstStyle>
          <a:p>
            <a:pPr/>
            <a:r>
              <a:t>Download this presentation for free!</a:t>
            </a:r>
          </a:p>
        </p:txBody>
      </p:sp>
      <p:pic>
        <p:nvPicPr>
          <p:cNvPr id="17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571" y="1306763"/>
            <a:ext cx="24425142" cy="11239592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tory of Scripture at BibleStudyDownloads.org"/>
          <p:cNvSpPr txBox="1"/>
          <p:nvPr/>
        </p:nvSpPr>
        <p:spPr>
          <a:xfrm>
            <a:off x="-107672" y="12450678"/>
            <a:ext cx="24599343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7600"/>
            </a:lvl1pPr>
          </a:lstStyle>
          <a:p>
            <a:pPr/>
            <a:r>
              <a:t>Story of Scripture at BibleStudyDownloads.org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5-12-5-5-12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14400"/>
            </a:pPr>
            <a:r>
              <a:t>5-12-5-5-12</a:t>
            </a:r>
          </a:p>
          <a:p>
            <a:pPr>
              <a:defRPr b="1" sz="14400"/>
            </a:pPr>
            <a:r>
              <a:t>4-1-21-1</a:t>
            </a:r>
          </a:p>
        </p:txBody>
      </p:sp>
    </p:spTree>
  </p:cSld>
  <p:clrMapOvr>
    <a:masterClrMapping/>
  </p:clrMapOvr>
  <p:transition xmlns:p14="http://schemas.microsoft.com/office/powerpoint/2010/main" spd="slow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5-12-5-5-12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14400"/>
            </a:pPr>
            <a:r>
              <a:t>5-12-5-5-12</a:t>
            </a:r>
          </a:p>
          <a:p>
            <a:pPr>
              <a:defRPr b="1" sz="14400"/>
            </a:pPr>
            <a:r>
              <a:t>Old Testament</a:t>
            </a:r>
          </a:p>
        </p:txBody>
      </p:sp>
      <p:sp>
        <p:nvSpPr>
          <p:cNvPr id="53" name="P______________…"/>
          <p:cNvSpPr txBox="1"/>
          <p:nvPr>
            <p:ph type="body" sz="half" idx="1"/>
          </p:nvPr>
        </p:nvSpPr>
        <p:spPr>
          <a:xfrm>
            <a:off x="1739900" y="7061200"/>
            <a:ext cx="20904200" cy="3810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H___________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H___________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</p:txBody>
      </p:sp>
      <p:graphicFrame>
        <p:nvGraphicFramePr>
          <p:cNvPr id="54" name="Table 1"/>
          <p:cNvGraphicFramePr/>
          <p:nvPr/>
        </p:nvGraphicFramePr>
        <p:xfrm>
          <a:off x="1663700" y="7264400"/>
          <a:ext cx="21132801" cy="4191000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{4C3C2611-4C71-4FC5-86AE-919BDF0F9419}</a:tableStyleId>
              </a:tblPr>
              <a:tblGrid>
                <a:gridCol w="4226560"/>
                <a:gridCol w="4226560"/>
                <a:gridCol w="4226560"/>
                <a:gridCol w="4226560"/>
                <a:gridCol w="4226560"/>
              </a:tblGrid>
              <a:tr h="2955429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Pentateuch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History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Poetry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Major Prophets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Minor Prophets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</a:tr>
              <a:tr h="1235571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5 Books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12 Books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5 Books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5 Books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12 Books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" grpId="1"/>
      <p:bldP build="whole" bldLvl="1" animBg="1" rev="0" advAuto="0" spid="5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4-1-21-1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14400"/>
            </a:pPr>
            <a:r>
              <a:t>4-1-21-1</a:t>
            </a:r>
          </a:p>
          <a:p>
            <a:pPr>
              <a:defRPr b="1" sz="14400"/>
            </a:pPr>
            <a:r>
              <a:t>New Testament</a:t>
            </a:r>
          </a:p>
        </p:txBody>
      </p:sp>
      <p:sp>
        <p:nvSpPr>
          <p:cNvPr id="59" name="P______________…"/>
          <p:cNvSpPr txBox="1"/>
          <p:nvPr>
            <p:ph type="body" sz="half" idx="1"/>
          </p:nvPr>
        </p:nvSpPr>
        <p:spPr>
          <a:xfrm>
            <a:off x="1739900" y="7061200"/>
            <a:ext cx="20904200" cy="3810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H___________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H___________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</p:txBody>
      </p:sp>
      <p:graphicFrame>
        <p:nvGraphicFramePr>
          <p:cNvPr id="60" name="Table 1"/>
          <p:cNvGraphicFramePr/>
          <p:nvPr/>
        </p:nvGraphicFramePr>
        <p:xfrm>
          <a:off x="1663700" y="7264400"/>
          <a:ext cx="21132801" cy="4191000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{4C3C2611-4C71-4FC5-86AE-919BDF0F9419}</a:tableStyleId>
              </a:tblPr>
              <a:tblGrid>
                <a:gridCol w="5283200"/>
                <a:gridCol w="5283200"/>
                <a:gridCol w="5283200"/>
                <a:gridCol w="5283200"/>
              </a:tblGrid>
              <a:tr h="2955429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Gospels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History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Letters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Prophecy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</a:tr>
              <a:tr h="1235571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4 Books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1 Book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21 Books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1 Book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5-12-5-5-12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14400"/>
            </a:pPr>
            <a:r>
              <a:t>5-12-5-5-12</a:t>
            </a:r>
          </a:p>
          <a:p>
            <a:pPr>
              <a:defRPr b="1" sz="14400"/>
            </a:pPr>
            <a:r>
              <a:t>4-1-21-1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4" grpId="1"/>
      <p:bldP build="whole" bldLvl="1" animBg="1" rev="0" advAuto="0" spid="64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5-12-5-5-12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14400"/>
            </a:pPr>
            <a:r>
              <a:t>5-12-5-5-12</a:t>
            </a:r>
          </a:p>
          <a:p>
            <a:pPr>
              <a:defRPr b="1" sz="14400"/>
            </a:pPr>
            <a:r>
              <a:t>Old Testament</a:t>
            </a:r>
          </a:p>
        </p:txBody>
      </p:sp>
      <p:sp>
        <p:nvSpPr>
          <p:cNvPr id="69" name="P______________…"/>
          <p:cNvSpPr txBox="1"/>
          <p:nvPr>
            <p:ph type="body" sz="half" idx="1"/>
          </p:nvPr>
        </p:nvSpPr>
        <p:spPr>
          <a:xfrm>
            <a:off x="1739900" y="7061200"/>
            <a:ext cx="20904200" cy="3810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H___________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H___________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P____________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b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M________ P_____________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5 books</a:t>
            </a:r>
          </a:p>
          <a:p>
            <a:pPr marR="420623" defTabSz="420623">
              <a:defRPr i="1" sz="1104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12 books</a:t>
            </a:r>
          </a:p>
        </p:txBody>
      </p:sp>
      <p:graphicFrame>
        <p:nvGraphicFramePr>
          <p:cNvPr id="70" name="Table 1"/>
          <p:cNvGraphicFramePr/>
          <p:nvPr/>
        </p:nvGraphicFramePr>
        <p:xfrm>
          <a:off x="1663700" y="7264400"/>
          <a:ext cx="21132801" cy="4191000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{4C3C2611-4C71-4FC5-86AE-919BDF0F9419}</a:tableStyleId>
              </a:tblPr>
              <a:tblGrid>
                <a:gridCol w="4226560"/>
                <a:gridCol w="4226560"/>
                <a:gridCol w="4226560"/>
                <a:gridCol w="4226560"/>
                <a:gridCol w="4226560"/>
              </a:tblGrid>
              <a:tr h="2955429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Pentateuch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History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Poetry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Major Prophets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Minor Prophets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7A7A7A"/>
                    </a:solidFill>
                  </a:tcPr>
                </a:tc>
              </a:tr>
              <a:tr h="1235571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5 Books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12 Books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5 Books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5 Books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64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12 Book</a:t>
                      </a:r>
                    </a:p>
                  </a:txBody>
                  <a:tcPr marL="63500" marR="63500" marT="63500" marB="63500" anchor="ctr" anchorCtr="0" horzOverflow="overflow">
                    <a:lnL w="25400">
                      <a:solidFill>
                        <a:srgbClr val="FFFFFF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" grpId="1"/>
      <p:bldP build="whole" bldLvl="1" animBg="1" rev="0" advAuto="0" spid="70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Title16x9.jpg" descr="Title16x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new eden.png" descr="new ede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41100" y="-1600200"/>
            <a:ext cx="15062200" cy="15062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TitleStrip.jpg" descr="TitleStrip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Eagle.png" descr="Eagl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>
            <a:off x="-11328400" y="-12306300"/>
            <a:ext cx="11633200" cy="1798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new fuller tree art.png" descr="new fuller tree art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620500" y="0"/>
            <a:ext cx="24384000" cy="15709900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Creation"/>
          <p:cNvSpPr txBox="1"/>
          <p:nvPr/>
        </p:nvSpPr>
        <p:spPr>
          <a:xfrm>
            <a:off x="1214759" y="12547600"/>
            <a:ext cx="2670176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Creation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0" p14:dur="30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after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114724 0.575246 0.431844 0.936193 0.758301 1.096156 C 1.023914 1.226306 1.241303 1.075598 1.258784 1.031721" origin="layout" pathEditMode="relative">
                                      <p:cBhvr>
                                        <p:cTn id="6" dur="5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mph" nodeType="withEffect" presetSubtype="0" presetID="6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0" fill="hold"/>
                                        <p:tgtEl>
                                          <p:spTgt spid="77"/>
                                        </p:tgtEl>
                                      </p:cBhvr>
                                      <p:by x="14519" y="1451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8" grpId="3"/>
      <p:bldP build="whole" bldLvl="1" animBg="1" rev="0" advAuto="0" spid="77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snake posterized.tiff" descr="snake posterized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625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TitleStrip.jpg" descr="TitleStri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0" y="12547600"/>
            <a:ext cx="24384000" cy="1168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new fuller tree art.png" descr="new fuller tree art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2788900" y="0"/>
            <a:ext cx="24384000" cy="1570990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The Problem"/>
          <p:cNvSpPr txBox="1"/>
          <p:nvPr/>
        </p:nvSpPr>
        <p:spPr>
          <a:xfrm>
            <a:off x="1214759" y="12547600"/>
            <a:ext cx="3857130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1D3F61"/>
                </a:solidFill>
              </a:defRPr>
            </a:lvl1pPr>
          </a:lstStyle>
          <a:p>
            <a:pPr/>
            <a:r>
              <a:t>The Problem</a:t>
            </a:r>
          </a:p>
        </p:txBody>
      </p:sp>
      <p:pic>
        <p:nvPicPr>
          <p:cNvPr id="87" name="fruit posterized.tiff" descr="fruit posterized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69814" y="-774700"/>
            <a:ext cx="17310101" cy="13906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artistic hand.png" descr="artistic hand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962400" y="190500"/>
            <a:ext cx="15011400" cy="16471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80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7" grpId="1"/>
      <p:bldP build="whole" bldLvl="1" animBg="1" rev="0" advAuto="0" spid="88" grpId="2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